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6" r:id="rId2"/>
    <p:sldId id="258" r:id="rId3"/>
    <p:sldId id="275" r:id="rId4"/>
    <p:sldId id="268" r:id="rId5"/>
    <p:sldId id="283" r:id="rId6"/>
    <p:sldId id="280" r:id="rId7"/>
    <p:sldId id="272" r:id="rId8"/>
    <p:sldId id="281" r:id="rId9"/>
    <p:sldId id="282" r:id="rId10"/>
    <p:sldId id="271" r:id="rId11"/>
    <p:sldId id="270" r:id="rId12"/>
    <p:sldId id="273" r:id="rId13"/>
    <p:sldId id="276" r:id="rId14"/>
    <p:sldId id="277" r:id="rId15"/>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8" d="100"/>
          <a:sy n="68" d="100"/>
        </p:scale>
        <p:origin x="798"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E6360F3C-C380-464F-9C1B-9E98738E21E1}" type="datetimeFigureOut">
              <a:rPr kumimoji="1" lang="ja-JP" altLang="en-US" smtClean="0"/>
              <a:t>2019/9/2</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F9D52CF0-AE93-452B-A6FB-0ECBE60B9F87}" type="slidenum">
              <a:rPr kumimoji="1" lang="ja-JP" altLang="en-US" smtClean="0"/>
              <a:t>‹#›</a:t>
            </a:fld>
            <a:endParaRPr kumimoji="1" lang="ja-JP" altLang="en-US"/>
          </a:p>
        </p:txBody>
      </p:sp>
    </p:spTree>
    <p:extLst>
      <p:ext uri="{BB962C8B-B14F-4D97-AF65-F5344CB8AC3E}">
        <p14:creationId xmlns:p14="http://schemas.microsoft.com/office/powerpoint/2010/main" val="402554462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6892CEE-540E-4D55-A7C9-7E8569C4DBF0}" type="datetimeFigureOut">
              <a:rPr kumimoji="1" lang="ja-JP" altLang="en-US" smtClean="0"/>
              <a:t>2019/9/2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6070746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6892CEE-540E-4D55-A7C9-7E8569C4DBF0}" type="datetimeFigureOut">
              <a:rPr kumimoji="1" lang="ja-JP" altLang="en-US" smtClean="0"/>
              <a:t>2019/9/2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366013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6892CEE-540E-4D55-A7C9-7E8569C4DBF0}" type="datetimeFigureOut">
              <a:rPr kumimoji="1" lang="ja-JP" altLang="en-US" smtClean="0"/>
              <a:t>2019/9/2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12949350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6892CEE-540E-4D55-A7C9-7E8569C4DBF0}" type="datetimeFigureOut">
              <a:rPr kumimoji="1" lang="ja-JP" altLang="en-US" smtClean="0"/>
              <a:t>2019/9/2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3272009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6892CEE-540E-4D55-A7C9-7E8569C4DBF0}" type="datetimeFigureOut">
              <a:rPr kumimoji="1" lang="ja-JP" altLang="en-US" smtClean="0"/>
              <a:t>2019/9/2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2556379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6892CEE-540E-4D55-A7C9-7E8569C4DBF0}" type="datetimeFigureOut">
              <a:rPr kumimoji="1" lang="ja-JP" altLang="en-US" smtClean="0"/>
              <a:t>2019/9/2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9930278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6892CEE-540E-4D55-A7C9-7E8569C4DBF0}" type="datetimeFigureOut">
              <a:rPr kumimoji="1" lang="ja-JP" altLang="en-US" smtClean="0"/>
              <a:t>2019/9/2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933437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6892CEE-540E-4D55-A7C9-7E8569C4DBF0}" type="datetimeFigureOut">
              <a:rPr kumimoji="1" lang="ja-JP" altLang="en-US" smtClean="0"/>
              <a:t>2019/9/2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1166925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892CEE-540E-4D55-A7C9-7E8569C4DBF0}" type="datetimeFigureOut">
              <a:rPr kumimoji="1" lang="ja-JP" altLang="en-US" smtClean="0"/>
              <a:t>2019/9/2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1154341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6892CEE-540E-4D55-A7C9-7E8569C4DBF0}" type="datetimeFigureOut">
              <a:rPr kumimoji="1" lang="ja-JP" altLang="en-US" smtClean="0"/>
              <a:t>2019/9/2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1878608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6892CEE-540E-4D55-A7C9-7E8569C4DBF0}" type="datetimeFigureOut">
              <a:rPr kumimoji="1" lang="ja-JP" altLang="en-US" smtClean="0"/>
              <a:t>2019/9/2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642621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892CEE-540E-4D55-A7C9-7E8569C4DBF0}" type="datetimeFigureOut">
              <a:rPr kumimoji="1" lang="ja-JP" altLang="en-US" smtClean="0"/>
              <a:t>2019/9/2</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2883052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3FADB9E1-579E-4846-AB5F-AD87FAC3AA2B}"/>
              </a:ext>
            </a:extLst>
          </p:cNvPr>
          <p:cNvSpPr/>
          <p:nvPr/>
        </p:nvSpPr>
        <p:spPr>
          <a:xfrm>
            <a:off x="94129" y="3084979"/>
            <a:ext cx="9628095" cy="400110"/>
          </a:xfrm>
          <a:prstGeom prst="rect">
            <a:avLst/>
          </a:prstGeom>
        </p:spPr>
        <p:txBody>
          <a:bodyPr wrap="square">
            <a:spAutoFit/>
          </a:bodyPr>
          <a:lstStyle/>
          <a:p>
            <a:pPr algn="ctr"/>
            <a:r>
              <a:rPr lang="ja-JP" altLang="en-US" sz="2000" dirty="0" smtClean="0">
                <a:latin typeface="Meiryo UI" panose="020B0604030504040204" pitchFamily="50" charset="-128"/>
                <a:ea typeface="Meiryo UI" panose="020B0604030504040204" pitchFamily="50" charset="-128"/>
              </a:rPr>
              <a:t>小児がん拠点</a:t>
            </a:r>
            <a:r>
              <a:rPr lang="ja-JP" altLang="en-US" sz="2000" dirty="0">
                <a:latin typeface="Meiryo UI" panose="020B0604030504040204" pitchFamily="50" charset="-128"/>
                <a:ea typeface="Meiryo UI" panose="020B0604030504040204" pitchFamily="50" charset="-128"/>
              </a:rPr>
              <a:t>病院における 指定要件</a:t>
            </a:r>
            <a:r>
              <a:rPr lang="ja-JP" altLang="en-US" sz="2000" dirty="0" smtClean="0">
                <a:latin typeface="Meiryo UI" panose="020B0604030504040204" pitchFamily="50" charset="-128"/>
                <a:ea typeface="Meiryo UI" panose="020B0604030504040204" pitchFamily="50" charset="-128"/>
              </a:rPr>
              <a:t>の設定について</a:t>
            </a:r>
            <a:endParaRPr lang="en-US" altLang="ja-JP" sz="2000" dirty="0" smtClean="0">
              <a:latin typeface="Meiryo UI" panose="020B0604030504040204" pitchFamily="50" charset="-128"/>
              <a:ea typeface="Meiryo UI" panose="020B0604030504040204" pitchFamily="50" charset="-128"/>
            </a:endParaRPr>
          </a:p>
        </p:txBody>
      </p:sp>
      <p:sp>
        <p:nvSpPr>
          <p:cNvPr id="5" name="正方形/長方形 4">
            <a:extLst>
              <a:ext uri="{FF2B5EF4-FFF2-40B4-BE49-F238E27FC236}">
                <a16:creationId xmlns:a16="http://schemas.microsoft.com/office/drawing/2014/main" id="{48401FB8-4179-4050-BCD0-C40AE4B5218D}"/>
              </a:ext>
            </a:extLst>
          </p:cNvPr>
          <p:cNvSpPr/>
          <p:nvPr/>
        </p:nvSpPr>
        <p:spPr>
          <a:xfrm>
            <a:off x="8378890" y="447869"/>
            <a:ext cx="1184988" cy="46653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lumMod val="50000"/>
                    <a:lumOff val="50000"/>
                  </a:schemeClr>
                </a:solidFill>
                <a:latin typeface="Meiryo UI" panose="020B0604030504040204" pitchFamily="50" charset="-128"/>
                <a:ea typeface="Meiryo UI" panose="020B0604030504040204" pitchFamily="50" charset="-128"/>
              </a:rPr>
              <a:t>資料４</a:t>
            </a:r>
            <a:endParaRPr kumimoji="1" lang="ja-JP" altLang="en-US" dirty="0">
              <a:solidFill>
                <a:schemeClr val="tx1">
                  <a:lumMod val="50000"/>
                  <a:lumOff val="50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2450449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851936567"/>
              </p:ext>
            </p:extLst>
          </p:nvPr>
        </p:nvGraphicFramePr>
        <p:xfrm>
          <a:off x="59418" y="726378"/>
          <a:ext cx="9787164" cy="3815142"/>
        </p:xfrm>
        <a:graphic>
          <a:graphicData uri="http://schemas.openxmlformats.org/drawingml/2006/table">
            <a:tbl>
              <a:tblPr firstRow="1" bandRow="1">
                <a:tableStyleId>{5C22544A-7EE6-4342-B048-85BDC9FD1C3A}</a:tableStyleId>
              </a:tblPr>
              <a:tblGrid>
                <a:gridCol w="370888">
                  <a:extLst>
                    <a:ext uri="{9D8B030D-6E8A-4147-A177-3AD203B41FA5}">
                      <a16:colId xmlns:a16="http://schemas.microsoft.com/office/drawing/2014/main" val="465073876"/>
                    </a:ext>
                  </a:extLst>
                </a:gridCol>
                <a:gridCol w="3684494">
                  <a:extLst>
                    <a:ext uri="{9D8B030D-6E8A-4147-A177-3AD203B41FA5}">
                      <a16:colId xmlns:a16="http://schemas.microsoft.com/office/drawing/2014/main" val="3628153611"/>
                    </a:ext>
                  </a:extLst>
                </a:gridCol>
                <a:gridCol w="3697941">
                  <a:extLst>
                    <a:ext uri="{9D8B030D-6E8A-4147-A177-3AD203B41FA5}">
                      <a16:colId xmlns:a16="http://schemas.microsoft.com/office/drawing/2014/main" val="3642746718"/>
                    </a:ext>
                  </a:extLst>
                </a:gridCol>
                <a:gridCol w="2033841">
                  <a:extLst>
                    <a:ext uri="{9D8B030D-6E8A-4147-A177-3AD203B41FA5}">
                      <a16:colId xmlns:a16="http://schemas.microsoft.com/office/drawing/2014/main" val="93627630"/>
                    </a:ext>
                  </a:extLst>
                </a:gridCol>
              </a:tblGrid>
              <a:tr h="301130">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頁</a:t>
                      </a:r>
                      <a:endParaRPr lang="ja-JP" altLang="en-US" sz="1400" dirty="0"/>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国指定要件</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府指定要件（案</a:t>
                      </a:r>
                      <a:r>
                        <a:rPr kumimoji="1" lang="ja-JP" altLang="en-US" sz="1400" dirty="0">
                          <a:solidFill>
                            <a:schemeClr val="tx1"/>
                          </a:solidFill>
                          <a:latin typeface="Meiryo UI" panose="020B0604030504040204" pitchFamily="50" charset="-128"/>
                          <a:ea typeface="Meiryo UI" panose="020B0604030504040204" pitchFamily="50" charset="-128"/>
                        </a:rPr>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備　　考</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1172347">
                <a:tc>
                  <a:txBody>
                    <a:bodyPr/>
                    <a:lstStyle/>
                    <a:p>
                      <a:pPr algn="ctr"/>
                      <a:r>
                        <a:rPr lang="ja-JP" altLang="en-US" sz="1400" dirty="0" smtClean="0">
                          <a:latin typeface="+mj-ea"/>
                          <a:ea typeface="+mj-ea"/>
                        </a:rPr>
                        <a:t>９</a:t>
                      </a:r>
                      <a:endParaRPr lang="ja-JP" altLang="en-US" sz="1400" dirty="0">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en-US" altLang="ja-JP" sz="1400" kern="1200" dirty="0" smtClean="0">
                          <a:solidFill>
                            <a:schemeClr val="dk1"/>
                          </a:solidFill>
                          <a:effectLst/>
                          <a:latin typeface="+mn-lt"/>
                          <a:ea typeface="+mn-ea"/>
                          <a:cs typeface="+mn-cs"/>
                        </a:rPr>
                        <a:t>① </a:t>
                      </a:r>
                      <a:r>
                        <a:rPr kumimoji="1" lang="ja-JP" altLang="ja-JP" sz="1400" b="0" u="none" kern="1200" dirty="0" smtClean="0">
                          <a:solidFill>
                            <a:schemeClr val="dk1"/>
                          </a:solidFill>
                          <a:effectLst/>
                          <a:latin typeface="+mj-ea"/>
                          <a:ea typeface="+mj-ea"/>
                          <a:cs typeface="+mn-cs"/>
                        </a:rPr>
                        <a:t>小児がんについて年間新規症例数が</a:t>
                      </a:r>
                      <a:r>
                        <a:rPr kumimoji="1" lang="en-US" altLang="ja-JP" sz="1400" b="1" u="sng" kern="1200" dirty="0" smtClean="0">
                          <a:solidFill>
                            <a:schemeClr val="dk1"/>
                          </a:solidFill>
                          <a:effectLst/>
                          <a:latin typeface="+mn-lt"/>
                          <a:ea typeface="+mn-ea"/>
                          <a:cs typeface="+mn-cs"/>
                        </a:rPr>
                        <a:t>30</a:t>
                      </a:r>
                      <a:r>
                        <a:rPr kumimoji="1" lang="ja-JP" altLang="ja-JP" sz="1400" b="1" u="sng" kern="1200" dirty="0" smtClean="0">
                          <a:solidFill>
                            <a:schemeClr val="dk1"/>
                          </a:solidFill>
                          <a:effectLst/>
                          <a:latin typeface="+mn-lt"/>
                          <a:ea typeface="+mn-ea"/>
                          <a:cs typeface="+mn-cs"/>
                        </a:rPr>
                        <a:t>例以上で</a:t>
                      </a:r>
                      <a:r>
                        <a:rPr kumimoji="1" lang="ja-JP" altLang="ja-JP" sz="1400" kern="1200" dirty="0" smtClean="0">
                          <a:solidFill>
                            <a:schemeClr val="dk1"/>
                          </a:solidFill>
                          <a:effectLst/>
                          <a:latin typeface="+mj-ea"/>
                          <a:ea typeface="+mj-ea"/>
                          <a:cs typeface="+mn-cs"/>
                        </a:rPr>
                        <a:t>あること。なお、平成</a:t>
                      </a:r>
                      <a:r>
                        <a:rPr kumimoji="1" lang="en-US" altLang="ja-JP" sz="1400" kern="1200" dirty="0" smtClean="0">
                          <a:solidFill>
                            <a:schemeClr val="dk1"/>
                          </a:solidFill>
                          <a:effectLst/>
                          <a:latin typeface="+mj-ea"/>
                          <a:ea typeface="+mj-ea"/>
                          <a:cs typeface="+mn-cs"/>
                        </a:rPr>
                        <a:t>30</a:t>
                      </a:r>
                      <a:r>
                        <a:rPr kumimoji="1" lang="ja-JP" altLang="ja-JP" sz="1400" kern="1200" dirty="0" smtClean="0">
                          <a:solidFill>
                            <a:schemeClr val="dk1"/>
                          </a:solidFill>
                          <a:effectLst/>
                          <a:latin typeface="+mj-ea"/>
                          <a:ea typeface="+mj-ea"/>
                          <a:cs typeface="+mn-cs"/>
                        </a:rPr>
                        <a:t>年４月１日から９月</a:t>
                      </a:r>
                      <a:r>
                        <a:rPr kumimoji="1" lang="en-US" altLang="ja-JP" sz="1400" kern="1200" dirty="0" smtClean="0">
                          <a:solidFill>
                            <a:schemeClr val="dk1"/>
                          </a:solidFill>
                          <a:effectLst/>
                          <a:latin typeface="+mj-ea"/>
                          <a:ea typeface="+mj-ea"/>
                          <a:cs typeface="+mn-cs"/>
                        </a:rPr>
                        <a:t>30</a:t>
                      </a:r>
                      <a:r>
                        <a:rPr kumimoji="1" lang="ja-JP" altLang="ja-JP" sz="1400" kern="1200" dirty="0" smtClean="0">
                          <a:solidFill>
                            <a:schemeClr val="dk1"/>
                          </a:solidFill>
                          <a:effectLst/>
                          <a:latin typeface="+mj-ea"/>
                          <a:ea typeface="+mj-ea"/>
                          <a:cs typeface="+mn-cs"/>
                        </a:rPr>
                        <a:t>日までの新規症例数から、平成３０年度の年間新規症例数が</a:t>
                      </a:r>
                      <a:r>
                        <a:rPr kumimoji="1" lang="en-US" altLang="ja-JP" sz="1400" kern="1200" dirty="0" smtClean="0">
                          <a:solidFill>
                            <a:schemeClr val="dk1"/>
                          </a:solidFill>
                          <a:effectLst/>
                          <a:latin typeface="+mj-ea"/>
                          <a:ea typeface="+mj-ea"/>
                          <a:cs typeface="+mn-cs"/>
                        </a:rPr>
                        <a:t>30</a:t>
                      </a:r>
                      <a:r>
                        <a:rPr kumimoji="1" lang="ja-JP" altLang="ja-JP" sz="1400" kern="1200" dirty="0" smtClean="0">
                          <a:solidFill>
                            <a:schemeClr val="dk1"/>
                          </a:solidFill>
                          <a:effectLst/>
                          <a:latin typeface="+mj-ea"/>
                          <a:ea typeface="+mj-ea"/>
                          <a:cs typeface="+mn-cs"/>
                        </a:rPr>
                        <a:t>例以上となることが想定される場合は当該要件を満たしているものと見なす。</a:t>
                      </a:r>
                      <a:endParaRPr kumimoji="1" lang="en-US" altLang="ja-JP" sz="1400" kern="1200" dirty="0" smtClean="0">
                        <a:solidFill>
                          <a:schemeClr val="dk1"/>
                        </a:solidFill>
                        <a:effectLst/>
                        <a:latin typeface="+mj-ea"/>
                        <a:ea typeface="+mj-ea"/>
                        <a:cs typeface="+mn-cs"/>
                      </a:endParaRPr>
                    </a:p>
                    <a:p>
                      <a:endParaRPr kumimoji="1" lang="ja-JP" altLang="en-US" sz="1400" dirty="0">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en-US" altLang="ja-JP" sz="1400" kern="1200" dirty="0" smtClean="0">
                          <a:solidFill>
                            <a:schemeClr val="dk1"/>
                          </a:solidFill>
                          <a:effectLst/>
                          <a:latin typeface="+mn-lt"/>
                          <a:ea typeface="+mn-ea"/>
                          <a:cs typeface="+mn-cs"/>
                        </a:rPr>
                        <a:t>① </a:t>
                      </a:r>
                      <a:r>
                        <a:rPr kumimoji="1" lang="ja-JP" altLang="ja-JP" sz="1400" b="0" u="none" kern="1200" dirty="0" smtClean="0">
                          <a:solidFill>
                            <a:schemeClr val="dk1"/>
                          </a:solidFill>
                          <a:effectLst/>
                          <a:latin typeface="+mj-ea"/>
                          <a:ea typeface="+mj-ea"/>
                          <a:cs typeface="+mn-cs"/>
                        </a:rPr>
                        <a:t>小児がんについて年間新規症例数が</a:t>
                      </a:r>
                      <a:r>
                        <a:rPr kumimoji="1" lang="en-US" altLang="ja-JP" sz="1400" b="1" u="sng" kern="1200" dirty="0" smtClean="0">
                          <a:solidFill>
                            <a:schemeClr val="dk1"/>
                          </a:solidFill>
                          <a:effectLst/>
                          <a:latin typeface="+mn-lt"/>
                          <a:ea typeface="+mn-ea"/>
                          <a:cs typeface="+mn-cs"/>
                        </a:rPr>
                        <a:t>30</a:t>
                      </a:r>
                      <a:r>
                        <a:rPr kumimoji="1" lang="ja-JP" altLang="ja-JP" sz="1400" b="1" u="sng" kern="1200" dirty="0" smtClean="0">
                          <a:solidFill>
                            <a:schemeClr val="dk1"/>
                          </a:solidFill>
                          <a:effectLst/>
                          <a:latin typeface="+mn-lt"/>
                          <a:ea typeface="+mn-ea"/>
                          <a:cs typeface="+mn-cs"/>
                        </a:rPr>
                        <a:t>例</a:t>
                      </a:r>
                      <a:r>
                        <a:rPr kumimoji="1" lang="ja-JP" altLang="en-US" sz="1400" b="1" u="sng" kern="1200" dirty="0" smtClean="0">
                          <a:solidFill>
                            <a:schemeClr val="dk1"/>
                          </a:solidFill>
                          <a:effectLst/>
                          <a:latin typeface="+mn-lt"/>
                          <a:ea typeface="+mn-ea"/>
                          <a:cs typeface="+mn-cs"/>
                        </a:rPr>
                        <a:t>程度</a:t>
                      </a:r>
                      <a:r>
                        <a:rPr kumimoji="1" lang="ja-JP" altLang="ja-JP" sz="1400" kern="1200" dirty="0" smtClean="0">
                          <a:solidFill>
                            <a:schemeClr val="dk1"/>
                          </a:solidFill>
                          <a:effectLst/>
                          <a:latin typeface="+mj-ea"/>
                          <a:ea typeface="+mj-ea"/>
                          <a:cs typeface="+mn-cs"/>
                        </a:rPr>
                        <a:t>あること。</a:t>
                      </a:r>
                      <a:endParaRPr kumimoji="1" lang="ja-JP" altLang="en-US" sz="1400" dirty="0">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400" dirty="0" smtClean="0">
                          <a:latin typeface="+mj-ea"/>
                          <a:ea typeface="+mj-ea"/>
                        </a:rPr>
                        <a:t>新規症例数を国要件の数“程度”とし、若干緩和</a:t>
                      </a:r>
                      <a:endParaRPr kumimoji="1" lang="ja-JP" altLang="en-US" sz="1400" dirty="0">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12625082"/>
                  </a:ext>
                </a:extLst>
              </a:tr>
              <a:tr h="1010982">
                <a:tc>
                  <a:txBody>
                    <a:bodyPr/>
                    <a:lstStyle/>
                    <a:p>
                      <a:pPr algn="ctr"/>
                      <a:r>
                        <a:rPr lang="ja-JP" altLang="en-US" sz="1400" dirty="0" smtClean="0">
                          <a:latin typeface="+mj-ea"/>
                          <a:ea typeface="+mj-ea"/>
                        </a:rPr>
                        <a:t>９</a:t>
                      </a:r>
                      <a:endParaRPr lang="ja-JP" altLang="en-US" sz="1400" dirty="0">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400" b="0" u="none" kern="1200" dirty="0" smtClean="0">
                          <a:solidFill>
                            <a:schemeClr val="dk1"/>
                          </a:solidFill>
                          <a:effectLst/>
                          <a:latin typeface="+mj-ea"/>
                          <a:ea typeface="+mj-ea"/>
                          <a:cs typeface="+mn-cs"/>
                        </a:rPr>
                        <a:t>② </a:t>
                      </a:r>
                      <a:r>
                        <a:rPr kumimoji="1" lang="ja-JP" altLang="ja-JP" sz="1400" b="0" u="none" kern="1200" dirty="0" smtClean="0">
                          <a:solidFill>
                            <a:schemeClr val="dk1"/>
                          </a:solidFill>
                          <a:effectLst/>
                          <a:latin typeface="+mj-ea"/>
                          <a:ea typeface="+mj-ea"/>
                          <a:cs typeface="+mn-cs"/>
                        </a:rPr>
                        <a:t>固形腫瘍について年間新規症例数が</a:t>
                      </a:r>
                      <a:r>
                        <a:rPr kumimoji="1" lang="en-US" altLang="ja-JP" sz="1400" b="0" u="sng" kern="1200" dirty="0" smtClean="0">
                          <a:solidFill>
                            <a:schemeClr val="dk1"/>
                          </a:solidFill>
                          <a:effectLst/>
                          <a:latin typeface="+mj-ea"/>
                          <a:ea typeface="+mj-ea"/>
                          <a:cs typeface="+mn-cs"/>
                        </a:rPr>
                        <a:t>10</a:t>
                      </a:r>
                      <a:r>
                        <a:rPr kumimoji="1" lang="ja-JP" altLang="ja-JP" sz="1400" b="0" u="sng" kern="1200" dirty="0" smtClean="0">
                          <a:solidFill>
                            <a:schemeClr val="dk1"/>
                          </a:solidFill>
                          <a:effectLst/>
                          <a:latin typeface="+mj-ea"/>
                          <a:ea typeface="+mj-ea"/>
                          <a:cs typeface="+mn-cs"/>
                        </a:rPr>
                        <a:t>例程度</a:t>
                      </a:r>
                      <a:r>
                        <a:rPr kumimoji="1" lang="ja-JP" altLang="ja-JP" sz="1400" b="0" u="none" kern="1200" dirty="0" smtClean="0">
                          <a:solidFill>
                            <a:schemeClr val="dk1"/>
                          </a:solidFill>
                          <a:effectLst/>
                          <a:latin typeface="+mj-ea"/>
                          <a:ea typeface="+mj-ea"/>
                          <a:cs typeface="+mn-cs"/>
                        </a:rPr>
                        <a:t>あること。</a:t>
                      </a:r>
                      <a:endParaRPr kumimoji="1" lang="ja-JP" altLang="en-US" sz="1400" b="0" u="none" dirty="0">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400" b="0" u="none" kern="1200" dirty="0" smtClean="0">
                          <a:solidFill>
                            <a:schemeClr val="dk1"/>
                          </a:solidFill>
                          <a:effectLst/>
                          <a:latin typeface="+mj-ea"/>
                          <a:ea typeface="+mj-ea"/>
                          <a:cs typeface="+mn-cs"/>
                        </a:rPr>
                        <a:t>② </a:t>
                      </a:r>
                      <a:r>
                        <a:rPr kumimoji="1" lang="ja-JP" altLang="ja-JP" sz="1400" b="0" u="none" kern="1200" dirty="0" smtClean="0">
                          <a:solidFill>
                            <a:schemeClr val="dk1"/>
                          </a:solidFill>
                          <a:effectLst/>
                          <a:latin typeface="+mj-ea"/>
                          <a:ea typeface="+mj-ea"/>
                          <a:cs typeface="+mn-cs"/>
                        </a:rPr>
                        <a:t>固形腫瘍について年間新規症例数が</a:t>
                      </a:r>
                      <a:r>
                        <a:rPr kumimoji="1" lang="en-US" altLang="ja-JP" sz="1400" b="0" u="sng" kern="1200" dirty="0" smtClean="0">
                          <a:solidFill>
                            <a:schemeClr val="dk1"/>
                          </a:solidFill>
                          <a:effectLst/>
                          <a:latin typeface="+mj-ea"/>
                          <a:ea typeface="+mj-ea"/>
                          <a:cs typeface="+mn-cs"/>
                        </a:rPr>
                        <a:t>10</a:t>
                      </a:r>
                      <a:r>
                        <a:rPr kumimoji="1" lang="ja-JP" altLang="ja-JP" sz="1400" b="0" u="sng" kern="1200" dirty="0" smtClean="0">
                          <a:solidFill>
                            <a:schemeClr val="dk1"/>
                          </a:solidFill>
                          <a:effectLst/>
                          <a:latin typeface="+mj-ea"/>
                          <a:ea typeface="+mj-ea"/>
                          <a:cs typeface="+mn-cs"/>
                        </a:rPr>
                        <a:t>例程度</a:t>
                      </a:r>
                      <a:r>
                        <a:rPr kumimoji="1" lang="ja-JP" altLang="ja-JP" sz="1400" b="0" u="none" kern="1200" dirty="0" smtClean="0">
                          <a:solidFill>
                            <a:schemeClr val="dk1"/>
                          </a:solidFill>
                          <a:effectLst/>
                          <a:latin typeface="+mj-ea"/>
                          <a:ea typeface="+mj-ea"/>
                          <a:cs typeface="+mn-cs"/>
                        </a:rPr>
                        <a:t>あること。</a:t>
                      </a:r>
                      <a:endParaRPr kumimoji="1" lang="ja-JP" altLang="en-US" sz="1400" b="0" u="none" kern="1200" dirty="0" smtClean="0">
                        <a:solidFill>
                          <a:schemeClr val="dk1"/>
                        </a:solidFill>
                        <a:latin typeface="+mj-ea"/>
                        <a:ea typeface="+mj-ea"/>
                        <a:cs typeface="+mn-cs"/>
                      </a:endParaRPr>
                    </a:p>
                  </a:txBody>
                  <a:tcPr marL="90170" marR="9017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400" kern="1200" dirty="0" smtClean="0">
                          <a:solidFill>
                            <a:schemeClr val="dk1"/>
                          </a:solidFill>
                          <a:latin typeface="+mj-ea"/>
                          <a:ea typeface="+mj-ea"/>
                          <a:cs typeface="+mn-cs"/>
                        </a:rPr>
                        <a:t>国要件どおり</a:t>
                      </a:r>
                      <a:endParaRPr kumimoji="1" lang="ja-JP" altLang="en-US" sz="1400" kern="1200" dirty="0">
                        <a:solidFill>
                          <a:schemeClr val="dk1"/>
                        </a:solidFill>
                        <a:latin typeface="+mj-ea"/>
                        <a:ea typeface="+mj-ea"/>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532535484"/>
                  </a:ext>
                </a:extLst>
              </a:tr>
              <a:tr h="914400">
                <a:tc>
                  <a:txBody>
                    <a:bodyPr/>
                    <a:lstStyle/>
                    <a:p>
                      <a:pPr algn="ctr"/>
                      <a:r>
                        <a:rPr lang="ja-JP" altLang="en-US" sz="1400" dirty="0" smtClean="0">
                          <a:latin typeface="+mj-ea"/>
                          <a:ea typeface="+mj-ea"/>
                        </a:rPr>
                        <a:t>９</a:t>
                      </a:r>
                      <a:endParaRPr lang="ja-JP" altLang="en-US" sz="1400" dirty="0">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en-US" altLang="ja-JP" sz="1400" b="0" u="none" kern="1200" dirty="0" smtClean="0">
                          <a:solidFill>
                            <a:schemeClr val="dk1"/>
                          </a:solidFill>
                          <a:effectLst/>
                          <a:latin typeface="+mj-ea"/>
                          <a:ea typeface="+mj-ea"/>
                          <a:cs typeface="+mn-cs"/>
                        </a:rPr>
                        <a:t>③ </a:t>
                      </a:r>
                      <a:r>
                        <a:rPr kumimoji="1" lang="ja-JP" altLang="ja-JP" sz="1400" b="0" u="none" kern="1200" dirty="0" smtClean="0">
                          <a:solidFill>
                            <a:schemeClr val="dk1"/>
                          </a:solidFill>
                          <a:effectLst/>
                          <a:latin typeface="+mj-ea"/>
                          <a:ea typeface="+mj-ea"/>
                          <a:cs typeface="+mn-cs"/>
                        </a:rPr>
                        <a:t>造血器腫瘍について年間新規症例数が</a:t>
                      </a:r>
                      <a:r>
                        <a:rPr kumimoji="1" lang="en-US" altLang="ja-JP" sz="1400" b="0" u="sng" kern="1200" dirty="0" smtClean="0">
                          <a:solidFill>
                            <a:schemeClr val="dk1"/>
                          </a:solidFill>
                          <a:effectLst/>
                          <a:latin typeface="+mj-ea"/>
                          <a:ea typeface="+mj-ea"/>
                          <a:cs typeface="+mn-cs"/>
                        </a:rPr>
                        <a:t>10</a:t>
                      </a:r>
                      <a:r>
                        <a:rPr kumimoji="1" lang="ja-JP" altLang="ja-JP" sz="1400" b="0" u="sng" kern="1200" dirty="0" smtClean="0">
                          <a:solidFill>
                            <a:schemeClr val="dk1"/>
                          </a:solidFill>
                          <a:effectLst/>
                          <a:latin typeface="+mj-ea"/>
                          <a:ea typeface="+mj-ea"/>
                          <a:cs typeface="+mn-cs"/>
                        </a:rPr>
                        <a:t>例程度</a:t>
                      </a:r>
                      <a:r>
                        <a:rPr kumimoji="1" lang="ja-JP" altLang="ja-JP" sz="1400" b="0" u="none" kern="1200" dirty="0" smtClean="0">
                          <a:solidFill>
                            <a:schemeClr val="dk1"/>
                          </a:solidFill>
                          <a:effectLst/>
                          <a:latin typeface="+mj-ea"/>
                          <a:ea typeface="+mj-ea"/>
                          <a:cs typeface="+mn-cs"/>
                        </a:rPr>
                        <a:t>あること。</a:t>
                      </a:r>
                      <a:endParaRPr kumimoji="1" lang="ja-JP" altLang="en-US" sz="1400" b="0" u="none" dirty="0">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en-US" altLang="ja-JP" sz="1400" b="0" u="none" kern="1200" dirty="0" smtClean="0">
                          <a:solidFill>
                            <a:schemeClr val="dk1"/>
                          </a:solidFill>
                          <a:effectLst/>
                          <a:latin typeface="+mj-ea"/>
                          <a:ea typeface="+mj-ea"/>
                          <a:cs typeface="+mn-cs"/>
                        </a:rPr>
                        <a:t>③ </a:t>
                      </a:r>
                      <a:r>
                        <a:rPr kumimoji="1" lang="ja-JP" altLang="ja-JP" sz="1400" b="0" u="none" kern="1200" dirty="0" smtClean="0">
                          <a:solidFill>
                            <a:schemeClr val="dk1"/>
                          </a:solidFill>
                          <a:effectLst/>
                          <a:latin typeface="+mj-ea"/>
                          <a:ea typeface="+mj-ea"/>
                          <a:cs typeface="+mn-cs"/>
                        </a:rPr>
                        <a:t>造血器腫瘍について年間新規症例数が</a:t>
                      </a:r>
                      <a:r>
                        <a:rPr kumimoji="1" lang="en-US" altLang="ja-JP" sz="1400" b="0" u="sng" kern="1200" dirty="0" smtClean="0">
                          <a:solidFill>
                            <a:schemeClr val="dk1"/>
                          </a:solidFill>
                          <a:effectLst/>
                          <a:latin typeface="+mj-ea"/>
                          <a:ea typeface="+mj-ea"/>
                          <a:cs typeface="+mn-cs"/>
                        </a:rPr>
                        <a:t>10</a:t>
                      </a:r>
                      <a:r>
                        <a:rPr kumimoji="1" lang="ja-JP" altLang="ja-JP" sz="1400" b="0" u="sng" kern="1200" dirty="0" smtClean="0">
                          <a:solidFill>
                            <a:schemeClr val="dk1"/>
                          </a:solidFill>
                          <a:effectLst/>
                          <a:latin typeface="+mj-ea"/>
                          <a:ea typeface="+mj-ea"/>
                          <a:cs typeface="+mn-cs"/>
                        </a:rPr>
                        <a:t>例程度</a:t>
                      </a:r>
                      <a:r>
                        <a:rPr kumimoji="1" lang="ja-JP" altLang="ja-JP" sz="1400" b="0" u="none" kern="1200" dirty="0" smtClean="0">
                          <a:solidFill>
                            <a:schemeClr val="dk1"/>
                          </a:solidFill>
                          <a:effectLst/>
                          <a:latin typeface="+mj-ea"/>
                          <a:ea typeface="+mj-ea"/>
                          <a:cs typeface="+mn-cs"/>
                        </a:rPr>
                        <a:t>あること。</a:t>
                      </a:r>
                      <a:endParaRPr kumimoji="1" lang="ja-JP" altLang="en-US" sz="1400" b="0" u="none" dirty="0">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400" kern="1200" dirty="0" smtClean="0">
                          <a:solidFill>
                            <a:schemeClr val="dk1"/>
                          </a:solidFill>
                          <a:latin typeface="+mj-ea"/>
                          <a:ea typeface="+mj-ea"/>
                          <a:cs typeface="+mn-cs"/>
                        </a:rPr>
                        <a:t>国要件どおり</a:t>
                      </a:r>
                      <a:endParaRPr kumimoji="1" lang="ja-JP" altLang="en-US" sz="1400" kern="1200" dirty="0">
                        <a:solidFill>
                          <a:schemeClr val="dk1"/>
                        </a:solidFill>
                        <a:latin typeface="+mj-ea"/>
                        <a:ea typeface="+mj-ea"/>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972463924"/>
                  </a:ext>
                </a:extLst>
              </a:tr>
            </a:tbl>
          </a:graphicData>
        </a:graphic>
      </p:graphicFrame>
      <p:sp>
        <p:nvSpPr>
          <p:cNvPr id="3" name="正方形/長方形 2">
            <a:extLst>
              <a:ext uri="{FF2B5EF4-FFF2-40B4-BE49-F238E27FC236}">
                <a16:creationId xmlns:a16="http://schemas.microsoft.com/office/drawing/2014/main" id="{744FC95E-31CC-4F3E-9C1D-B7F4DE9CE983}"/>
              </a:ext>
            </a:extLst>
          </p:cNvPr>
          <p:cNvSpPr/>
          <p:nvPr/>
        </p:nvSpPr>
        <p:spPr>
          <a:xfrm>
            <a:off x="0" y="1"/>
            <a:ext cx="9906000" cy="3732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latin typeface="Meiryo UI" panose="020B0604030504040204" pitchFamily="50" charset="-128"/>
                <a:ea typeface="Meiryo UI" panose="020B0604030504040204" pitchFamily="50" charset="-128"/>
              </a:rPr>
              <a:t>大阪府小児がん拠点病院 指定要件（案</a:t>
            </a:r>
            <a:r>
              <a:rPr kumimoji="1" lang="ja-JP" altLang="en-US" b="1" dirty="0" smtClean="0">
                <a:latin typeface="Meiryo UI" panose="020B0604030504040204" pitchFamily="50" charset="-128"/>
                <a:ea typeface="Meiryo UI" panose="020B0604030504040204" pitchFamily="50" charset="-128"/>
              </a:rPr>
              <a:t>）</a:t>
            </a:r>
            <a:r>
              <a:rPr kumimoji="1" lang="en-US" altLang="ja-JP" b="1" dirty="0" smtClean="0">
                <a:latin typeface="Meiryo UI" panose="020B0604030504040204" pitchFamily="50" charset="-128"/>
                <a:ea typeface="Meiryo UI" panose="020B0604030504040204" pitchFamily="50" charset="-128"/>
              </a:rPr>
              <a:t>【</a:t>
            </a:r>
            <a:r>
              <a:rPr kumimoji="1" lang="ja-JP" altLang="en-US" b="1" dirty="0" smtClean="0">
                <a:latin typeface="Meiryo UI" panose="020B0604030504040204" pitchFamily="50" charset="-128"/>
                <a:ea typeface="Meiryo UI" panose="020B0604030504040204" pitchFamily="50" charset="-128"/>
              </a:rPr>
              <a:t>診療実績</a:t>
            </a:r>
            <a:r>
              <a:rPr kumimoji="1" lang="en-US" altLang="ja-JP" b="1" dirty="0" smtClean="0">
                <a:latin typeface="Meiryo UI" panose="020B0604030504040204" pitchFamily="50" charset="-128"/>
                <a:ea typeface="Meiryo UI" panose="020B0604030504040204" pitchFamily="50" charset="-128"/>
              </a:rPr>
              <a:t>】</a:t>
            </a:r>
            <a:endParaRPr kumimoji="1" lang="ja-JP" altLang="en-US" b="1" dirty="0">
              <a:latin typeface="Meiryo UI" panose="020B0604030504040204" pitchFamily="50" charset="-128"/>
              <a:ea typeface="Meiryo UI" panose="020B0604030504040204" pitchFamily="50" charset="-128"/>
            </a:endParaRPr>
          </a:p>
        </p:txBody>
      </p:sp>
      <p:sp>
        <p:nvSpPr>
          <p:cNvPr id="4" name="スライド番号プレースホルダー 1"/>
          <p:cNvSpPr>
            <a:spLocks noGrp="1"/>
          </p:cNvSpPr>
          <p:nvPr>
            <p:ph type="sldNum" sz="quarter" idx="12"/>
          </p:nvPr>
        </p:nvSpPr>
        <p:spPr>
          <a:xfrm>
            <a:off x="7533715" y="6460499"/>
            <a:ext cx="2228850" cy="365125"/>
          </a:xfrm>
        </p:spPr>
        <p:txBody>
          <a:bodyPr/>
          <a:lstStyle/>
          <a:p>
            <a:r>
              <a:rPr kumimoji="1" lang="ja-JP" altLang="en-US" sz="1600" b="1" dirty="0" smtClean="0">
                <a:latin typeface="+mn-ea"/>
              </a:rPr>
              <a:t>９</a:t>
            </a:r>
            <a:endParaRPr kumimoji="1" lang="ja-JP" altLang="en-US" sz="1600" b="1" dirty="0">
              <a:latin typeface="+mn-ea"/>
            </a:endParaRPr>
          </a:p>
        </p:txBody>
      </p:sp>
    </p:spTree>
    <p:extLst>
      <p:ext uri="{BB962C8B-B14F-4D97-AF65-F5344CB8AC3E}">
        <p14:creationId xmlns:p14="http://schemas.microsoft.com/office/powerpoint/2010/main" val="350287541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2200414933"/>
              </p:ext>
            </p:extLst>
          </p:nvPr>
        </p:nvGraphicFramePr>
        <p:xfrm>
          <a:off x="59418" y="726378"/>
          <a:ext cx="9787164" cy="5090160"/>
        </p:xfrm>
        <a:graphic>
          <a:graphicData uri="http://schemas.openxmlformats.org/drawingml/2006/table">
            <a:tbl>
              <a:tblPr firstRow="1" bandRow="1">
                <a:tableStyleId>{5C22544A-7EE6-4342-B048-85BDC9FD1C3A}</a:tableStyleId>
              </a:tblPr>
              <a:tblGrid>
                <a:gridCol w="411229">
                  <a:extLst>
                    <a:ext uri="{9D8B030D-6E8A-4147-A177-3AD203B41FA5}">
                      <a16:colId xmlns:a16="http://schemas.microsoft.com/office/drawing/2014/main" val="465073876"/>
                    </a:ext>
                  </a:extLst>
                </a:gridCol>
                <a:gridCol w="3778624">
                  <a:extLst>
                    <a:ext uri="{9D8B030D-6E8A-4147-A177-3AD203B41FA5}">
                      <a16:colId xmlns:a16="http://schemas.microsoft.com/office/drawing/2014/main" val="3628153611"/>
                    </a:ext>
                  </a:extLst>
                </a:gridCol>
                <a:gridCol w="3724835">
                  <a:extLst>
                    <a:ext uri="{9D8B030D-6E8A-4147-A177-3AD203B41FA5}">
                      <a16:colId xmlns:a16="http://schemas.microsoft.com/office/drawing/2014/main" val="3642746718"/>
                    </a:ext>
                  </a:extLst>
                </a:gridCol>
                <a:gridCol w="1872476">
                  <a:extLst>
                    <a:ext uri="{9D8B030D-6E8A-4147-A177-3AD203B41FA5}">
                      <a16:colId xmlns:a16="http://schemas.microsoft.com/office/drawing/2014/main" val="93627630"/>
                    </a:ext>
                  </a:extLst>
                </a:gridCol>
              </a:tblGrid>
              <a:tr h="301130">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頁</a:t>
                      </a:r>
                      <a:endParaRPr lang="ja-JP" altLang="en-US" sz="1400" dirty="0"/>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国指定要件</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府指定要件（案</a:t>
                      </a:r>
                      <a:r>
                        <a:rPr kumimoji="1" lang="ja-JP" altLang="en-US" sz="1400" dirty="0">
                          <a:solidFill>
                            <a:schemeClr val="tx1"/>
                          </a:solidFill>
                          <a:latin typeface="Meiryo UI" panose="020B0604030504040204" pitchFamily="50" charset="-128"/>
                          <a:ea typeface="Meiryo UI" panose="020B0604030504040204" pitchFamily="50" charset="-128"/>
                        </a:rPr>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備　　考</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932093">
                <a:tc>
                  <a:txBody>
                    <a:bodyPr/>
                    <a:lstStyle/>
                    <a:p>
                      <a:pPr algn="ctr"/>
                      <a:r>
                        <a:rPr lang="ja-JP" altLang="en-US" sz="1400" dirty="0" smtClean="0">
                          <a:latin typeface="+mj-ea"/>
                          <a:ea typeface="+mj-ea"/>
                        </a:rPr>
                        <a:t>６</a:t>
                      </a:r>
                      <a:endParaRPr lang="ja-JP" altLang="en-US" sz="1400" dirty="0">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400" kern="1200" dirty="0" smtClean="0">
                          <a:solidFill>
                            <a:schemeClr val="dk1"/>
                          </a:solidFill>
                          <a:effectLst/>
                          <a:latin typeface="+mj-ea"/>
                          <a:ea typeface="+mj-ea"/>
                          <a:cs typeface="+mn-cs"/>
                        </a:rPr>
                        <a:t>１ 診療体制</a:t>
                      </a:r>
                      <a:endParaRPr kumimoji="1" lang="en-US" altLang="ja-JP" sz="1400" kern="1200" dirty="0" smtClean="0">
                        <a:solidFill>
                          <a:schemeClr val="dk1"/>
                        </a:solidFill>
                        <a:effectLst/>
                        <a:latin typeface="+mj-ea"/>
                        <a:ea typeface="+mj-ea"/>
                        <a:cs typeface="+mn-cs"/>
                      </a:endParaRPr>
                    </a:p>
                    <a:p>
                      <a:r>
                        <a:rPr kumimoji="1" lang="ja-JP" altLang="en-US" sz="1400" kern="1200" dirty="0" smtClean="0">
                          <a:solidFill>
                            <a:schemeClr val="dk1"/>
                          </a:solidFill>
                          <a:effectLst/>
                          <a:latin typeface="+mj-ea"/>
                          <a:ea typeface="+mj-ea"/>
                          <a:cs typeface="+mn-cs"/>
                        </a:rPr>
                        <a:t>（１） 診療機能</a:t>
                      </a:r>
                      <a:endParaRPr kumimoji="1" lang="en-US" altLang="ja-JP" sz="1400" kern="1200" dirty="0" smtClean="0">
                        <a:solidFill>
                          <a:schemeClr val="dk1"/>
                        </a:solidFill>
                        <a:effectLst/>
                        <a:latin typeface="+mj-ea"/>
                        <a:ea typeface="+mj-ea"/>
                        <a:cs typeface="+mn-cs"/>
                      </a:endParaRPr>
                    </a:p>
                    <a:p>
                      <a:r>
                        <a:rPr kumimoji="1" lang="ja-JP" altLang="en-US" sz="1400" kern="1200" dirty="0" smtClean="0">
                          <a:solidFill>
                            <a:schemeClr val="dk1"/>
                          </a:solidFill>
                          <a:effectLst/>
                          <a:latin typeface="+mj-ea"/>
                          <a:ea typeface="+mj-ea"/>
                          <a:cs typeface="+mn-cs"/>
                        </a:rPr>
                        <a:t>④ </a:t>
                      </a:r>
                      <a:r>
                        <a:rPr kumimoji="1" lang="ja-JP" altLang="en-US" sz="1400" kern="1200" dirty="0" err="1" smtClean="0">
                          <a:solidFill>
                            <a:schemeClr val="dk1"/>
                          </a:solidFill>
                          <a:effectLst/>
                          <a:latin typeface="+mj-ea"/>
                          <a:ea typeface="+mj-ea"/>
                          <a:cs typeface="+mn-cs"/>
                        </a:rPr>
                        <a:t>病病</a:t>
                      </a:r>
                      <a:r>
                        <a:rPr kumimoji="1" lang="ja-JP" altLang="en-US" sz="1400" kern="1200" dirty="0" smtClean="0">
                          <a:solidFill>
                            <a:schemeClr val="dk1"/>
                          </a:solidFill>
                          <a:effectLst/>
                          <a:latin typeface="+mj-ea"/>
                          <a:ea typeface="+mj-ea"/>
                          <a:cs typeface="+mn-cs"/>
                        </a:rPr>
                        <a:t>連携・病診連携の協力体制</a:t>
                      </a:r>
                      <a:endParaRPr kumimoji="1" lang="en-US" altLang="ja-JP" sz="1400" kern="1200" dirty="0" smtClean="0">
                        <a:solidFill>
                          <a:schemeClr val="dk1"/>
                        </a:solidFill>
                        <a:effectLst/>
                        <a:latin typeface="+mj-ea"/>
                        <a:ea typeface="+mj-ea"/>
                        <a:cs typeface="+mn-cs"/>
                      </a:endParaRPr>
                    </a:p>
                    <a:p>
                      <a:endParaRPr kumimoji="1" lang="en-US" altLang="ja-JP" sz="1400" kern="1200" dirty="0" smtClean="0">
                        <a:solidFill>
                          <a:schemeClr val="dk1"/>
                        </a:solidFill>
                        <a:effectLst/>
                        <a:latin typeface="+mj-ea"/>
                        <a:ea typeface="+mj-ea"/>
                        <a:cs typeface="+mn-cs"/>
                      </a:endParaRPr>
                    </a:p>
                    <a:p>
                      <a:r>
                        <a:rPr kumimoji="1" lang="ja-JP" altLang="ja-JP" sz="1400" kern="1200" dirty="0" smtClean="0">
                          <a:solidFill>
                            <a:schemeClr val="dk1"/>
                          </a:solidFill>
                          <a:effectLst/>
                          <a:latin typeface="+mj-ea"/>
                          <a:ea typeface="+mj-ea"/>
                          <a:cs typeface="+mn-cs"/>
                        </a:rPr>
                        <a:t>イ 小児がんの病理診断又は画像診断に関する依頼や手術療法、</a:t>
                      </a:r>
                      <a:r>
                        <a:rPr kumimoji="1" lang="ja-JP" altLang="ja-JP" sz="1400" b="1" u="sng" kern="1200" dirty="0" smtClean="0">
                          <a:solidFill>
                            <a:schemeClr val="dk1"/>
                          </a:solidFill>
                          <a:effectLst/>
                          <a:latin typeface="+mn-ea"/>
                          <a:ea typeface="+mn-ea"/>
                          <a:cs typeface="+mn-cs"/>
                        </a:rPr>
                        <a:t>放射線療法</a:t>
                      </a:r>
                      <a:r>
                        <a:rPr kumimoji="1" lang="ja-JP" altLang="ja-JP" sz="1400" kern="1200" dirty="0" smtClean="0">
                          <a:solidFill>
                            <a:schemeClr val="dk1"/>
                          </a:solidFill>
                          <a:effectLst/>
                          <a:latin typeface="+mj-ea"/>
                          <a:ea typeface="+mj-ea"/>
                          <a:cs typeface="+mn-cs"/>
                        </a:rPr>
                        <a:t>又は薬物療法に関する相談など、</a:t>
                      </a:r>
                      <a:r>
                        <a:rPr kumimoji="1" lang="ja-JP" altLang="ja-JP" sz="1400" u="sng" kern="1200" dirty="0" smtClean="0">
                          <a:solidFill>
                            <a:schemeClr val="dk1"/>
                          </a:solidFill>
                          <a:effectLst/>
                          <a:latin typeface="+mj-ea"/>
                          <a:ea typeface="+mj-ea"/>
                          <a:cs typeface="+mn-cs"/>
                        </a:rPr>
                        <a:t>小児がん連携病院や</a:t>
                      </a:r>
                      <a:r>
                        <a:rPr kumimoji="1" lang="ja-JP" altLang="ja-JP" sz="1400" kern="1200" dirty="0" smtClean="0">
                          <a:solidFill>
                            <a:schemeClr val="dk1"/>
                          </a:solidFill>
                          <a:effectLst/>
                          <a:latin typeface="+mj-ea"/>
                          <a:ea typeface="+mj-ea"/>
                          <a:cs typeface="+mn-cs"/>
                        </a:rPr>
                        <a:t>地域の医療機関等の医師と相互に診断及び治療に関する連携協力体制を整備すること。</a:t>
                      </a:r>
                      <a:endParaRPr kumimoji="1" lang="en-US" altLang="ja-JP" sz="1400" kern="1200" dirty="0" smtClean="0">
                        <a:solidFill>
                          <a:schemeClr val="dk1"/>
                        </a:solidFill>
                        <a:effectLst/>
                        <a:latin typeface="+mj-ea"/>
                        <a:ea typeface="+mj-ea"/>
                        <a:cs typeface="+mn-cs"/>
                      </a:endParaRPr>
                    </a:p>
                    <a:p>
                      <a:r>
                        <a:rPr kumimoji="1" lang="en-US" altLang="ja-JP" sz="1400" kern="1200" dirty="0" smtClean="0">
                          <a:solidFill>
                            <a:schemeClr val="dk1"/>
                          </a:solidFill>
                          <a:effectLst/>
                          <a:latin typeface="+mj-ea"/>
                          <a:ea typeface="+mj-ea"/>
                          <a:cs typeface="+mn-cs"/>
                        </a:rPr>
                        <a:t>【</a:t>
                      </a:r>
                      <a:r>
                        <a:rPr kumimoji="1" lang="ja-JP" altLang="en-US" sz="1400" kern="1200" dirty="0" smtClean="0">
                          <a:solidFill>
                            <a:schemeClr val="dk1"/>
                          </a:solidFill>
                          <a:effectLst/>
                          <a:latin typeface="+mj-ea"/>
                          <a:ea typeface="+mj-ea"/>
                          <a:cs typeface="+mn-cs"/>
                        </a:rPr>
                        <a:t>再掲</a:t>
                      </a:r>
                      <a:r>
                        <a:rPr kumimoji="1" lang="en-US" altLang="ja-JP" sz="1400" kern="1200" dirty="0" smtClean="0">
                          <a:solidFill>
                            <a:schemeClr val="dk1"/>
                          </a:solidFill>
                          <a:effectLst/>
                          <a:latin typeface="+mj-ea"/>
                          <a:ea typeface="+mj-ea"/>
                          <a:cs typeface="+mn-cs"/>
                        </a:rPr>
                        <a:t>】</a:t>
                      </a:r>
                      <a:endParaRPr kumimoji="1" lang="ja-JP" altLang="en-US" sz="1400" dirty="0">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just">
                        <a:spcAft>
                          <a:spcPts val="0"/>
                        </a:spcAft>
                      </a:pPr>
                      <a:endParaRPr lang="en-US" altLang="ja-JP" sz="1400" kern="100" dirty="0" smtClean="0">
                        <a:effectLst/>
                        <a:latin typeface="+mj-ea"/>
                        <a:ea typeface="+mj-ea"/>
                        <a:cs typeface="Times New Roman" panose="02020603050405020304" pitchFamily="18" charset="0"/>
                      </a:endParaRPr>
                    </a:p>
                    <a:p>
                      <a:pPr algn="just">
                        <a:spcAft>
                          <a:spcPts val="0"/>
                        </a:spcAft>
                      </a:pPr>
                      <a:endParaRPr lang="en-US" altLang="ja-JP" sz="1400" kern="100" dirty="0" smtClean="0">
                        <a:effectLst/>
                        <a:latin typeface="+mj-ea"/>
                        <a:ea typeface="+mj-ea"/>
                        <a:cs typeface="Times New Roman" panose="02020603050405020304" pitchFamily="18" charset="0"/>
                      </a:endParaRPr>
                    </a:p>
                    <a:p>
                      <a:pPr algn="just">
                        <a:spcAft>
                          <a:spcPts val="0"/>
                        </a:spcAft>
                      </a:pPr>
                      <a:endParaRPr lang="en-US" altLang="ja-JP" sz="1400" kern="100" dirty="0" smtClean="0">
                        <a:effectLst/>
                        <a:latin typeface="+mj-ea"/>
                        <a:ea typeface="+mj-ea"/>
                        <a:cs typeface="Times New Roman" panose="02020603050405020304" pitchFamily="18" charset="0"/>
                      </a:endParaRPr>
                    </a:p>
                    <a:p>
                      <a:pPr algn="just">
                        <a:spcAft>
                          <a:spcPts val="0"/>
                        </a:spcAft>
                      </a:pPr>
                      <a:endParaRPr lang="en-US" altLang="ja-JP" sz="1400" kern="100" dirty="0" smtClean="0">
                        <a:effectLst/>
                        <a:latin typeface="+mj-ea"/>
                        <a:ea typeface="+mj-ea"/>
                        <a:cs typeface="Times New Roman" panose="02020603050405020304" pitchFamily="18" charset="0"/>
                      </a:endParaRPr>
                    </a:p>
                    <a:p>
                      <a:pPr algn="just">
                        <a:spcAft>
                          <a:spcPts val="0"/>
                        </a:spcAft>
                      </a:pPr>
                      <a:r>
                        <a:rPr lang="ja-JP" sz="1400" kern="100" dirty="0" smtClean="0">
                          <a:effectLst/>
                          <a:latin typeface="+mj-ea"/>
                          <a:ea typeface="+mj-ea"/>
                          <a:cs typeface="Times New Roman" panose="02020603050405020304" pitchFamily="18" charset="0"/>
                        </a:rPr>
                        <a:t>イ </a:t>
                      </a:r>
                      <a:r>
                        <a:rPr lang="ja-JP" sz="1400" kern="100" dirty="0">
                          <a:effectLst/>
                          <a:latin typeface="+mj-ea"/>
                          <a:ea typeface="+mj-ea"/>
                          <a:cs typeface="Times New Roman" panose="02020603050405020304" pitchFamily="18" charset="0"/>
                        </a:rPr>
                        <a:t>小児がんの病理診断又は画像診断に関する依頼や手術療法、</a:t>
                      </a:r>
                      <a:r>
                        <a:rPr lang="ja-JP" sz="1400" b="1" u="sng" kern="100" dirty="0">
                          <a:effectLst/>
                          <a:latin typeface="+mn-ea"/>
                          <a:ea typeface="+mn-ea"/>
                          <a:cs typeface="Times New Roman" panose="02020603050405020304" pitchFamily="18" charset="0"/>
                        </a:rPr>
                        <a:t>重粒子線治療を含む放射線療法</a:t>
                      </a:r>
                      <a:r>
                        <a:rPr lang="ja-JP" sz="1400" kern="100" dirty="0">
                          <a:effectLst/>
                          <a:latin typeface="+mj-ea"/>
                          <a:ea typeface="+mj-ea"/>
                          <a:cs typeface="Times New Roman" panose="02020603050405020304" pitchFamily="18" charset="0"/>
                        </a:rPr>
                        <a:t>又は薬物療法に関する相談など、</a:t>
                      </a:r>
                      <a:r>
                        <a:rPr lang="ja-JP" sz="1400" u="sng" kern="100" dirty="0">
                          <a:effectLst/>
                          <a:latin typeface="+mj-ea"/>
                          <a:ea typeface="+mj-ea"/>
                          <a:cs typeface="Times New Roman" panose="02020603050405020304" pitchFamily="18" charset="0"/>
                        </a:rPr>
                        <a:t>国</a:t>
                      </a:r>
                      <a:r>
                        <a:rPr kumimoji="1" lang="ja-JP" sz="1400" b="1" u="sng" kern="1200" dirty="0">
                          <a:solidFill>
                            <a:schemeClr val="dk1"/>
                          </a:solidFill>
                          <a:effectLst/>
                          <a:latin typeface="+mj-ea"/>
                          <a:ea typeface="+mj-ea"/>
                          <a:cs typeface="+mn-cs"/>
                        </a:rPr>
                        <a:t>小児がん拠点病院</a:t>
                      </a:r>
                      <a:r>
                        <a:rPr lang="ja-JP" sz="1400" b="1" u="sng" kern="100" dirty="0" smtClean="0">
                          <a:effectLst/>
                          <a:latin typeface="+mj-ea"/>
                          <a:ea typeface="+mj-ea"/>
                          <a:cs typeface="Times New Roman" panose="02020603050405020304" pitchFamily="18" charset="0"/>
                        </a:rPr>
                        <a:t>や</a:t>
                      </a:r>
                      <a:r>
                        <a:rPr lang="ja-JP" altLang="en-US" sz="1400" b="1" u="sng" kern="100" dirty="0" smtClean="0">
                          <a:effectLst/>
                          <a:latin typeface="+mj-ea"/>
                          <a:ea typeface="+mj-ea"/>
                          <a:cs typeface="Times New Roman" panose="02020603050405020304" pitchFamily="18" charset="0"/>
                        </a:rPr>
                        <a:t>国及び府の成人がん拠点病院、</a:t>
                      </a:r>
                      <a:r>
                        <a:rPr lang="ja-JP" sz="1400" kern="100" dirty="0" smtClean="0">
                          <a:effectLst/>
                          <a:latin typeface="+mj-ea"/>
                          <a:ea typeface="+mj-ea"/>
                          <a:cs typeface="Times New Roman" panose="02020603050405020304" pitchFamily="18" charset="0"/>
                        </a:rPr>
                        <a:t>地域</a:t>
                      </a:r>
                      <a:r>
                        <a:rPr lang="ja-JP" sz="1400" kern="100" dirty="0">
                          <a:effectLst/>
                          <a:latin typeface="+mj-ea"/>
                          <a:ea typeface="+mj-ea"/>
                          <a:cs typeface="Times New Roman" panose="02020603050405020304" pitchFamily="18" charset="0"/>
                        </a:rPr>
                        <a:t>の医療機関等の医師と相互に診断及び治療に関する連携協力体制を整備すること</a:t>
                      </a:r>
                      <a:r>
                        <a:rPr lang="ja-JP" sz="1400" kern="100" dirty="0" smtClean="0">
                          <a:effectLst/>
                          <a:latin typeface="+mj-ea"/>
                          <a:ea typeface="+mj-ea"/>
                          <a:cs typeface="Times New Roman" panose="02020603050405020304" pitchFamily="18" charset="0"/>
                        </a:rPr>
                        <a:t>。</a:t>
                      </a:r>
                      <a:r>
                        <a:rPr lang="en-US" altLang="ja-JP" sz="1400" kern="100" dirty="0" smtClean="0">
                          <a:effectLst/>
                          <a:latin typeface="+mj-ea"/>
                          <a:ea typeface="+mj-ea"/>
                          <a:cs typeface="Times New Roman" panose="02020603050405020304" pitchFamily="18" charset="0"/>
                        </a:rPr>
                        <a:t>【</a:t>
                      </a:r>
                      <a:r>
                        <a:rPr lang="ja-JP" altLang="en-US" sz="1400" kern="100" dirty="0" smtClean="0">
                          <a:effectLst/>
                          <a:latin typeface="+mj-ea"/>
                          <a:ea typeface="+mj-ea"/>
                          <a:cs typeface="Times New Roman" panose="02020603050405020304" pitchFamily="18" charset="0"/>
                        </a:rPr>
                        <a:t>再掲</a:t>
                      </a:r>
                      <a:r>
                        <a:rPr lang="en-US" altLang="ja-JP" sz="1400" kern="100" dirty="0" smtClean="0">
                          <a:effectLst/>
                          <a:latin typeface="+mj-ea"/>
                          <a:ea typeface="+mj-ea"/>
                          <a:cs typeface="Times New Roman" panose="02020603050405020304" pitchFamily="18" charset="0"/>
                        </a:rPr>
                        <a:t>】</a:t>
                      </a:r>
                    </a:p>
                    <a:p>
                      <a:pPr algn="just">
                        <a:spcAft>
                          <a:spcPts val="0"/>
                        </a:spcAft>
                      </a:pPr>
                      <a:endParaRPr lang="ja-JP" sz="1400" kern="100" dirty="0">
                        <a:effectLst/>
                        <a:latin typeface="+mj-ea"/>
                        <a:ea typeface="+mj-ea"/>
                        <a:cs typeface="Times New Roman" panose="02020603050405020304" pitchFamily="18" charset="0"/>
                      </a:endParaRPr>
                    </a:p>
                  </a:txBody>
                  <a:tcPr marL="90170" marR="9017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400" dirty="0" smtClean="0">
                        <a:latin typeface="+mj-ea"/>
                        <a:ea typeface="+mj-ea"/>
                      </a:endParaRPr>
                    </a:p>
                    <a:p>
                      <a:endParaRPr kumimoji="1" lang="en-US" altLang="ja-JP" sz="1400" dirty="0" smtClean="0">
                        <a:latin typeface="+mj-ea"/>
                        <a:ea typeface="+mj-ea"/>
                      </a:endParaRPr>
                    </a:p>
                    <a:p>
                      <a:endParaRPr kumimoji="1" lang="en-US" altLang="ja-JP" sz="1400" dirty="0" smtClean="0">
                        <a:latin typeface="+mj-ea"/>
                        <a:ea typeface="+mj-ea"/>
                      </a:endParaRPr>
                    </a:p>
                    <a:p>
                      <a:endParaRPr kumimoji="1" lang="en-US" altLang="ja-JP" sz="1400" dirty="0" smtClean="0">
                        <a:latin typeface="+mj-ea"/>
                        <a:ea typeface="+mj-ea"/>
                      </a:endParaRPr>
                    </a:p>
                    <a:p>
                      <a:r>
                        <a:rPr kumimoji="1" lang="ja-JP" altLang="en-US" sz="1400" dirty="0" smtClean="0">
                          <a:latin typeface="+mj-ea"/>
                          <a:ea typeface="+mj-ea"/>
                        </a:rPr>
                        <a:t>大阪重粒子線センターとの連携を促進</a:t>
                      </a:r>
                      <a:endParaRPr kumimoji="1" lang="ja-JP" altLang="en-US" sz="1400" dirty="0">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056431333"/>
                  </a:ext>
                </a:extLst>
              </a:tr>
              <a:tr h="1172347">
                <a:tc>
                  <a:txBody>
                    <a:bodyPr/>
                    <a:lstStyle/>
                    <a:p>
                      <a:pPr marL="0" indent="0" algn="ctr"/>
                      <a:r>
                        <a:rPr lang="en-US" altLang="ja-JP" sz="1400" dirty="0" smtClean="0">
                          <a:latin typeface="+mj-ea"/>
                          <a:ea typeface="+mj-ea"/>
                        </a:rPr>
                        <a:t>11</a:t>
                      </a:r>
                      <a:endParaRPr lang="ja-JP" altLang="en-US" sz="1400" dirty="0">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400" kern="1200" dirty="0" smtClean="0">
                          <a:solidFill>
                            <a:schemeClr val="dk1"/>
                          </a:solidFill>
                          <a:effectLst/>
                          <a:latin typeface="+mj-ea"/>
                          <a:ea typeface="+mj-ea"/>
                          <a:cs typeface="+mn-cs"/>
                        </a:rPr>
                        <a:t>３ 情報の収集提供体制</a:t>
                      </a:r>
                      <a:endParaRPr kumimoji="1" lang="en-US" altLang="ja-JP" sz="1400" kern="1200" dirty="0" smtClean="0">
                        <a:solidFill>
                          <a:schemeClr val="dk1"/>
                        </a:solidFill>
                        <a:effectLst/>
                        <a:latin typeface="+mj-ea"/>
                        <a:ea typeface="+mj-ea"/>
                        <a:cs typeface="+mn-cs"/>
                      </a:endParaRPr>
                    </a:p>
                    <a:p>
                      <a:r>
                        <a:rPr kumimoji="1" lang="ja-JP" altLang="en-US" sz="1400" kern="1200" dirty="0" smtClean="0">
                          <a:solidFill>
                            <a:schemeClr val="dk1"/>
                          </a:solidFill>
                          <a:effectLst/>
                          <a:latin typeface="+mj-ea"/>
                          <a:ea typeface="+mj-ea"/>
                          <a:cs typeface="+mn-cs"/>
                        </a:rPr>
                        <a:t>（１） 相談支援センター</a:t>
                      </a:r>
                      <a:endParaRPr kumimoji="1" lang="en-US" altLang="ja-JP" sz="1400" kern="1200" dirty="0" smtClean="0">
                        <a:solidFill>
                          <a:schemeClr val="dk1"/>
                        </a:solidFill>
                        <a:effectLst/>
                        <a:latin typeface="+mj-ea"/>
                        <a:ea typeface="+mj-ea"/>
                        <a:cs typeface="+mn-cs"/>
                      </a:endParaRPr>
                    </a:p>
                    <a:p>
                      <a:r>
                        <a:rPr kumimoji="1" lang="ja-JP" altLang="en-US" sz="1400" kern="1200" dirty="0" smtClean="0">
                          <a:solidFill>
                            <a:schemeClr val="dk1"/>
                          </a:solidFill>
                          <a:effectLst/>
                          <a:latin typeface="+mj-ea"/>
                          <a:ea typeface="+mj-ea"/>
                          <a:cs typeface="+mn-cs"/>
                        </a:rPr>
                        <a:t>＜相談支援センターの業務＞</a:t>
                      </a:r>
                      <a:endParaRPr kumimoji="1" lang="en-US" altLang="ja-JP" sz="1400" kern="1200" dirty="0" smtClean="0">
                        <a:solidFill>
                          <a:schemeClr val="dk1"/>
                        </a:solidFill>
                        <a:effectLst/>
                        <a:latin typeface="+mj-ea"/>
                        <a:ea typeface="+mj-ea"/>
                        <a:cs typeface="+mn-cs"/>
                      </a:endParaRPr>
                    </a:p>
                    <a:p>
                      <a:endParaRPr kumimoji="1" lang="en-US" altLang="ja-JP" sz="1400" kern="1200" dirty="0" smtClean="0">
                        <a:solidFill>
                          <a:schemeClr val="dk1"/>
                        </a:solidFill>
                        <a:effectLst/>
                        <a:latin typeface="+mj-ea"/>
                        <a:ea typeface="+mj-ea"/>
                        <a:cs typeface="+mn-cs"/>
                      </a:endParaRPr>
                    </a:p>
                    <a:p>
                      <a:r>
                        <a:rPr kumimoji="1" lang="ja-JP" altLang="ja-JP" sz="1400" kern="1200" dirty="0" smtClean="0">
                          <a:solidFill>
                            <a:schemeClr val="dk1"/>
                          </a:solidFill>
                          <a:effectLst/>
                          <a:latin typeface="+mj-ea"/>
                          <a:ea typeface="+mj-ea"/>
                          <a:cs typeface="+mn-cs"/>
                        </a:rPr>
                        <a:t>ア 小児がんの病態、標準的治療法等小児がん診療等に関する一般的な情報の提供</a:t>
                      </a:r>
                      <a:endParaRPr kumimoji="1" lang="ja-JP" altLang="en-US" sz="1400" dirty="0">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400" kern="1200" dirty="0" smtClean="0">
                        <a:solidFill>
                          <a:schemeClr val="dk1"/>
                        </a:solidFill>
                        <a:effectLst/>
                        <a:latin typeface="+mn-lt"/>
                        <a:ea typeface="+mn-ea"/>
                        <a:cs typeface="+mn-cs"/>
                      </a:endParaRPr>
                    </a:p>
                    <a:p>
                      <a:endParaRPr kumimoji="1" lang="en-US" altLang="ja-JP" sz="1400" kern="1200" dirty="0" smtClean="0">
                        <a:solidFill>
                          <a:schemeClr val="dk1"/>
                        </a:solidFill>
                        <a:effectLst/>
                        <a:latin typeface="+mn-lt"/>
                        <a:ea typeface="+mn-ea"/>
                        <a:cs typeface="+mn-cs"/>
                      </a:endParaRPr>
                    </a:p>
                    <a:p>
                      <a:endParaRPr kumimoji="1" lang="en-US" altLang="ja-JP" sz="1400" kern="1200" dirty="0" smtClean="0">
                        <a:solidFill>
                          <a:schemeClr val="dk1"/>
                        </a:solidFill>
                        <a:effectLst/>
                        <a:latin typeface="+mn-lt"/>
                        <a:ea typeface="+mn-ea"/>
                        <a:cs typeface="+mn-cs"/>
                      </a:endParaRPr>
                    </a:p>
                    <a:p>
                      <a:endParaRPr kumimoji="1" lang="en-US" altLang="ja-JP" sz="1400" kern="1200" dirty="0" smtClean="0">
                        <a:solidFill>
                          <a:schemeClr val="dk1"/>
                        </a:solidFill>
                        <a:effectLst/>
                        <a:latin typeface="+mj-ea"/>
                        <a:ea typeface="+mj-ea"/>
                        <a:cs typeface="+mn-cs"/>
                      </a:endParaRPr>
                    </a:p>
                    <a:p>
                      <a:r>
                        <a:rPr kumimoji="1" lang="ja-JP" altLang="ja-JP" sz="1400" kern="1200" dirty="0" smtClean="0">
                          <a:solidFill>
                            <a:schemeClr val="dk1"/>
                          </a:solidFill>
                          <a:effectLst/>
                          <a:latin typeface="+mj-ea"/>
                          <a:ea typeface="+mj-ea"/>
                          <a:cs typeface="+mn-cs"/>
                        </a:rPr>
                        <a:t>ア 小児がんの病態、標準的治療法、</a:t>
                      </a:r>
                      <a:r>
                        <a:rPr kumimoji="1" lang="ja-JP" altLang="ja-JP" sz="1400" b="1" u="sng" kern="1200" dirty="0" smtClean="0">
                          <a:solidFill>
                            <a:schemeClr val="dk1"/>
                          </a:solidFill>
                          <a:effectLst/>
                          <a:latin typeface="+mn-ea"/>
                          <a:ea typeface="+mn-ea"/>
                          <a:cs typeface="+mn-cs"/>
                        </a:rPr>
                        <a:t>生殖機能の温存</a:t>
                      </a:r>
                      <a:r>
                        <a:rPr kumimoji="1" lang="ja-JP" altLang="ja-JP" sz="1400" kern="1200" dirty="0" smtClean="0">
                          <a:solidFill>
                            <a:schemeClr val="dk1"/>
                          </a:solidFill>
                          <a:effectLst/>
                          <a:latin typeface="+mj-ea"/>
                          <a:ea typeface="+mj-ea"/>
                          <a:cs typeface="+mn-cs"/>
                        </a:rPr>
                        <a:t>等小児がん診療等に関する一般的な情報の提供</a:t>
                      </a:r>
                      <a:endParaRPr kumimoji="1" lang="ja-JP" altLang="en-US" sz="1400" dirty="0">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400" u="none" dirty="0" smtClean="0">
                        <a:latin typeface="+mj-ea"/>
                        <a:ea typeface="+mj-ea"/>
                      </a:endParaRPr>
                    </a:p>
                    <a:p>
                      <a:endParaRPr kumimoji="1" lang="en-US" altLang="ja-JP" sz="1400" u="none" dirty="0" smtClean="0">
                        <a:latin typeface="+mj-ea"/>
                        <a:ea typeface="+mj-ea"/>
                      </a:endParaRPr>
                    </a:p>
                    <a:p>
                      <a:endParaRPr kumimoji="1" lang="en-US" altLang="ja-JP" sz="1400" u="none" dirty="0" smtClean="0">
                        <a:latin typeface="+mj-ea"/>
                        <a:ea typeface="+mj-ea"/>
                      </a:endParaRPr>
                    </a:p>
                    <a:p>
                      <a:endParaRPr kumimoji="1" lang="en-US" altLang="ja-JP" sz="1400" u="none" dirty="0" smtClean="0">
                        <a:latin typeface="+mj-ea"/>
                        <a:ea typeface="+mj-ea"/>
                      </a:endParaRPr>
                    </a:p>
                    <a:p>
                      <a:r>
                        <a:rPr kumimoji="1" lang="ja-JP" altLang="en-US" sz="1400" u="none" dirty="0" smtClean="0">
                          <a:latin typeface="+mj-ea"/>
                          <a:ea typeface="+mj-ea"/>
                        </a:rPr>
                        <a:t>相談支援センターで行う一般的な情報の提供に、生殖機能の温存が含まれることを明記</a:t>
                      </a:r>
                      <a:endParaRPr kumimoji="1" lang="en-US" altLang="ja-JP" sz="1400" u="none" dirty="0" smtClean="0">
                        <a:latin typeface="+mj-ea"/>
                        <a:ea typeface="+mj-ea"/>
                      </a:endParaRPr>
                    </a:p>
                    <a:p>
                      <a:endParaRPr kumimoji="1" lang="ja-JP" altLang="en-US" sz="1400" u="none" dirty="0">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12625082"/>
                  </a:ext>
                </a:extLst>
              </a:tr>
            </a:tbl>
          </a:graphicData>
        </a:graphic>
      </p:graphicFrame>
      <p:sp>
        <p:nvSpPr>
          <p:cNvPr id="3" name="正方形/長方形 2">
            <a:extLst>
              <a:ext uri="{FF2B5EF4-FFF2-40B4-BE49-F238E27FC236}">
                <a16:creationId xmlns:a16="http://schemas.microsoft.com/office/drawing/2014/main" id="{744FC95E-31CC-4F3E-9C1D-B7F4DE9CE983}"/>
              </a:ext>
            </a:extLst>
          </p:cNvPr>
          <p:cNvSpPr/>
          <p:nvPr/>
        </p:nvSpPr>
        <p:spPr>
          <a:xfrm>
            <a:off x="0" y="1"/>
            <a:ext cx="9906000" cy="3732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latin typeface="Meiryo UI" panose="020B0604030504040204" pitchFamily="50" charset="-128"/>
                <a:ea typeface="Meiryo UI" panose="020B0604030504040204" pitchFamily="50" charset="-128"/>
              </a:rPr>
              <a:t>大阪府小児がん拠点病院 指定要件（案</a:t>
            </a:r>
            <a:r>
              <a:rPr kumimoji="1" lang="ja-JP" altLang="en-US" b="1" dirty="0" smtClean="0">
                <a:latin typeface="Meiryo UI" panose="020B0604030504040204" pitchFamily="50" charset="-128"/>
                <a:ea typeface="Meiryo UI" panose="020B0604030504040204" pitchFamily="50" charset="-128"/>
              </a:rPr>
              <a:t>）</a:t>
            </a:r>
            <a:r>
              <a:rPr kumimoji="1" lang="en-US" altLang="ja-JP" b="1" dirty="0" smtClean="0">
                <a:latin typeface="Meiryo UI" panose="020B0604030504040204" pitchFamily="50" charset="-128"/>
                <a:ea typeface="Meiryo UI" panose="020B0604030504040204" pitchFamily="50" charset="-128"/>
              </a:rPr>
              <a:t>【</a:t>
            </a:r>
            <a:r>
              <a:rPr kumimoji="1" lang="ja-JP" altLang="en-US" b="1" dirty="0" smtClean="0">
                <a:latin typeface="Meiryo UI" panose="020B0604030504040204" pitchFamily="50" charset="-128"/>
                <a:ea typeface="Meiryo UI" panose="020B0604030504040204" pitchFamily="50" charset="-128"/>
              </a:rPr>
              <a:t>例示追加</a:t>
            </a:r>
            <a:r>
              <a:rPr kumimoji="1" lang="en-US" altLang="ja-JP" b="1" dirty="0" smtClean="0">
                <a:latin typeface="Meiryo UI" panose="020B0604030504040204" pitchFamily="50" charset="-128"/>
                <a:ea typeface="Meiryo UI" panose="020B0604030504040204" pitchFamily="50" charset="-128"/>
              </a:rPr>
              <a:t>】</a:t>
            </a:r>
            <a:endParaRPr kumimoji="1" lang="ja-JP" altLang="en-US" b="1" dirty="0">
              <a:latin typeface="Meiryo UI" panose="020B0604030504040204" pitchFamily="50" charset="-128"/>
              <a:ea typeface="Meiryo UI" panose="020B0604030504040204" pitchFamily="50" charset="-128"/>
            </a:endParaRPr>
          </a:p>
        </p:txBody>
      </p:sp>
      <p:sp>
        <p:nvSpPr>
          <p:cNvPr id="4" name="スライド番号プレースホルダー 1"/>
          <p:cNvSpPr>
            <a:spLocks noGrp="1"/>
          </p:cNvSpPr>
          <p:nvPr>
            <p:ph type="sldNum" sz="quarter" idx="12"/>
          </p:nvPr>
        </p:nvSpPr>
        <p:spPr>
          <a:xfrm>
            <a:off x="7533715" y="6460499"/>
            <a:ext cx="2228850" cy="365125"/>
          </a:xfrm>
        </p:spPr>
        <p:txBody>
          <a:bodyPr/>
          <a:lstStyle/>
          <a:p>
            <a:r>
              <a:rPr kumimoji="1" lang="en-US" altLang="ja-JP" sz="1600" b="1" dirty="0" smtClean="0">
                <a:latin typeface="+mn-ea"/>
              </a:rPr>
              <a:t>10</a:t>
            </a:r>
            <a:endParaRPr kumimoji="1" lang="ja-JP" altLang="en-US" sz="1600" b="1" dirty="0">
              <a:latin typeface="+mn-ea"/>
            </a:endParaRPr>
          </a:p>
        </p:txBody>
      </p:sp>
    </p:spTree>
    <p:extLst>
      <p:ext uri="{BB962C8B-B14F-4D97-AF65-F5344CB8AC3E}">
        <p14:creationId xmlns:p14="http://schemas.microsoft.com/office/powerpoint/2010/main" val="10532276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D3B91CF7-EB7C-4562-9474-71CC5F2C4C65}"/>
              </a:ext>
            </a:extLst>
          </p:cNvPr>
          <p:cNvSpPr/>
          <p:nvPr/>
        </p:nvSpPr>
        <p:spPr>
          <a:xfrm>
            <a:off x="0" y="0"/>
            <a:ext cx="9906000" cy="2985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latin typeface="Meiryo UI" panose="020B0604030504040204" pitchFamily="50" charset="-128"/>
                <a:ea typeface="Meiryo UI" panose="020B0604030504040204" pitchFamily="50" charset="-128"/>
              </a:rPr>
              <a:t>大阪府小児がん拠点病院 指定要件（案</a:t>
            </a:r>
            <a:r>
              <a:rPr kumimoji="1" lang="ja-JP" altLang="en-US" b="1" dirty="0" smtClean="0">
                <a:latin typeface="Meiryo UI" panose="020B0604030504040204" pitchFamily="50" charset="-128"/>
                <a:ea typeface="Meiryo UI" panose="020B0604030504040204" pitchFamily="50" charset="-128"/>
              </a:rPr>
              <a:t>）</a:t>
            </a:r>
            <a:r>
              <a:rPr kumimoji="1" lang="en-US" altLang="ja-JP" b="1" dirty="0" smtClean="0">
                <a:latin typeface="Meiryo UI" panose="020B0604030504040204" pitchFamily="50" charset="-128"/>
                <a:ea typeface="Meiryo UI" panose="020B0604030504040204" pitchFamily="50" charset="-128"/>
              </a:rPr>
              <a:t>【</a:t>
            </a:r>
            <a:r>
              <a:rPr kumimoji="1" lang="ja-JP" altLang="en-US" b="1" dirty="0" smtClean="0">
                <a:latin typeface="Meiryo UI" panose="020B0604030504040204" pitchFamily="50" charset="-128"/>
                <a:ea typeface="Meiryo UI" panose="020B0604030504040204" pitchFamily="50" charset="-128"/>
              </a:rPr>
              <a:t>人的</a:t>
            </a:r>
            <a:r>
              <a:rPr kumimoji="1" lang="ja-JP" altLang="en-US" b="1" dirty="0">
                <a:latin typeface="Meiryo UI" panose="020B0604030504040204" pitchFamily="50" charset="-128"/>
                <a:ea typeface="Meiryo UI" panose="020B0604030504040204" pitchFamily="50" charset="-128"/>
              </a:rPr>
              <a:t>配置</a:t>
            </a:r>
            <a:r>
              <a:rPr kumimoji="1" lang="ja-JP" altLang="en-US" b="1" dirty="0" smtClean="0">
                <a:latin typeface="Meiryo UI" panose="020B0604030504040204" pitchFamily="50" charset="-128"/>
                <a:ea typeface="Meiryo UI" panose="020B0604030504040204" pitchFamily="50" charset="-128"/>
              </a:rPr>
              <a:t>要件</a:t>
            </a:r>
            <a:r>
              <a:rPr kumimoji="1" lang="en-US" altLang="ja-JP" b="1" dirty="0" smtClean="0">
                <a:latin typeface="Meiryo UI" panose="020B0604030504040204" pitchFamily="50" charset="-128"/>
                <a:ea typeface="Meiryo UI" panose="020B0604030504040204" pitchFamily="50" charset="-128"/>
              </a:rPr>
              <a:t>】</a:t>
            </a:r>
            <a:endParaRPr kumimoji="1" lang="ja-JP" altLang="en-US" b="1" dirty="0">
              <a:latin typeface="Meiryo UI" panose="020B0604030504040204" pitchFamily="50" charset="-128"/>
              <a:ea typeface="Meiryo UI" panose="020B0604030504040204"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2394375077"/>
              </p:ext>
            </p:extLst>
          </p:nvPr>
        </p:nvGraphicFramePr>
        <p:xfrm>
          <a:off x="255494" y="466241"/>
          <a:ext cx="3657599" cy="370840"/>
        </p:xfrm>
        <a:graphic>
          <a:graphicData uri="http://schemas.openxmlformats.org/drawingml/2006/table">
            <a:tbl>
              <a:tblPr firstRow="1" bandRow="1">
                <a:tableStyleId>{5C22544A-7EE6-4342-B048-85BDC9FD1C3A}</a:tableStyleId>
              </a:tblPr>
              <a:tblGrid>
                <a:gridCol w="3657599">
                  <a:extLst>
                    <a:ext uri="{9D8B030D-6E8A-4147-A177-3AD203B41FA5}">
                      <a16:colId xmlns:a16="http://schemas.microsoft.com/office/drawing/2014/main" val="1185930963"/>
                    </a:ext>
                  </a:extLst>
                </a:gridCol>
              </a:tblGrid>
              <a:tr h="370840">
                <a:tc>
                  <a:txBody>
                    <a:bodyPr/>
                    <a:lstStyle/>
                    <a:p>
                      <a:pPr algn="ctr"/>
                      <a:r>
                        <a:rPr kumimoji="1" lang="en-US" altLang="ja-JP" sz="1200" dirty="0" smtClean="0">
                          <a:solidFill>
                            <a:schemeClr val="tx1"/>
                          </a:solidFill>
                        </a:rPr>
                        <a:t>【</a:t>
                      </a:r>
                      <a:r>
                        <a:rPr kumimoji="1" lang="ja-JP" altLang="en-US" sz="1200" dirty="0" smtClean="0">
                          <a:solidFill>
                            <a:schemeClr val="tx1"/>
                          </a:solidFill>
                        </a:rPr>
                        <a:t>凡例</a:t>
                      </a:r>
                      <a:r>
                        <a:rPr kumimoji="1" lang="en-US" altLang="ja-JP" sz="1200" dirty="0" smtClean="0">
                          <a:solidFill>
                            <a:schemeClr val="tx1"/>
                          </a:solidFill>
                        </a:rPr>
                        <a:t>】</a:t>
                      </a:r>
                      <a:r>
                        <a:rPr kumimoji="1" lang="ja-JP" altLang="en-US" sz="1200" dirty="0" smtClean="0">
                          <a:solidFill>
                            <a:schemeClr val="tx1"/>
                          </a:solidFill>
                        </a:rPr>
                        <a:t>　●：必須、◎：原則、○：望ましい</a:t>
                      </a:r>
                      <a:endParaRPr kumimoji="1" lang="ja-JP" altLang="en-US" sz="1200" dirty="0">
                        <a:solidFill>
                          <a:schemeClr val="tx1"/>
                        </a:solidFill>
                      </a:endParaRPr>
                    </a:p>
                  </a:txBody>
                  <a:tcPr anchor="ctr">
                    <a:solidFill>
                      <a:schemeClr val="accent4">
                        <a:lumMod val="20000"/>
                        <a:lumOff val="80000"/>
                      </a:schemeClr>
                    </a:solidFill>
                  </a:tcPr>
                </a:tc>
                <a:extLst>
                  <a:ext uri="{0D108BD9-81ED-4DB2-BD59-A6C34878D82A}">
                    <a16:rowId xmlns:a16="http://schemas.microsoft.com/office/drawing/2014/main" val="3936297519"/>
                  </a:ext>
                </a:extLst>
              </a:tr>
            </a:tbl>
          </a:graphicData>
        </a:graphic>
      </p:graphicFrame>
      <p:graphicFrame>
        <p:nvGraphicFramePr>
          <p:cNvPr id="9" name="表 8"/>
          <p:cNvGraphicFramePr>
            <a:graphicFrameLocks noGrp="1"/>
          </p:cNvGraphicFramePr>
          <p:nvPr>
            <p:extLst>
              <p:ext uri="{D42A27DB-BD31-4B8C-83A1-F6EECF244321}">
                <p14:modId xmlns:p14="http://schemas.microsoft.com/office/powerpoint/2010/main" val="924887062"/>
              </p:ext>
            </p:extLst>
          </p:nvPr>
        </p:nvGraphicFramePr>
        <p:xfrm>
          <a:off x="255494" y="1004743"/>
          <a:ext cx="9395011" cy="5063236"/>
        </p:xfrm>
        <a:graphic>
          <a:graphicData uri="http://schemas.openxmlformats.org/drawingml/2006/table">
            <a:tbl>
              <a:tblPr firstRow="1" bandRow="1">
                <a:tableStyleId>{5C22544A-7EE6-4342-B048-85BDC9FD1C3A}</a:tableStyleId>
              </a:tblPr>
              <a:tblGrid>
                <a:gridCol w="1640539">
                  <a:extLst>
                    <a:ext uri="{9D8B030D-6E8A-4147-A177-3AD203B41FA5}">
                      <a16:colId xmlns:a16="http://schemas.microsoft.com/office/drawing/2014/main" val="527414427"/>
                    </a:ext>
                  </a:extLst>
                </a:gridCol>
                <a:gridCol w="3052482">
                  <a:extLst>
                    <a:ext uri="{9D8B030D-6E8A-4147-A177-3AD203B41FA5}">
                      <a16:colId xmlns:a16="http://schemas.microsoft.com/office/drawing/2014/main" val="573256570"/>
                    </a:ext>
                  </a:extLst>
                </a:gridCol>
                <a:gridCol w="712695">
                  <a:extLst>
                    <a:ext uri="{9D8B030D-6E8A-4147-A177-3AD203B41FA5}">
                      <a16:colId xmlns:a16="http://schemas.microsoft.com/office/drawing/2014/main" val="477303755"/>
                    </a:ext>
                  </a:extLst>
                </a:gridCol>
                <a:gridCol w="551329">
                  <a:extLst>
                    <a:ext uri="{9D8B030D-6E8A-4147-A177-3AD203B41FA5}">
                      <a16:colId xmlns:a16="http://schemas.microsoft.com/office/drawing/2014/main" val="3244690775"/>
                    </a:ext>
                  </a:extLst>
                </a:gridCol>
                <a:gridCol w="551329">
                  <a:extLst>
                    <a:ext uri="{9D8B030D-6E8A-4147-A177-3AD203B41FA5}">
                      <a16:colId xmlns:a16="http://schemas.microsoft.com/office/drawing/2014/main" val="1378236178"/>
                    </a:ext>
                  </a:extLst>
                </a:gridCol>
                <a:gridCol w="551330">
                  <a:extLst>
                    <a:ext uri="{9D8B030D-6E8A-4147-A177-3AD203B41FA5}">
                      <a16:colId xmlns:a16="http://schemas.microsoft.com/office/drawing/2014/main" val="780732597"/>
                    </a:ext>
                  </a:extLst>
                </a:gridCol>
                <a:gridCol w="779929">
                  <a:extLst>
                    <a:ext uri="{9D8B030D-6E8A-4147-A177-3AD203B41FA5}">
                      <a16:colId xmlns:a16="http://schemas.microsoft.com/office/drawing/2014/main" val="471532870"/>
                    </a:ext>
                  </a:extLst>
                </a:gridCol>
                <a:gridCol w="551330">
                  <a:extLst>
                    <a:ext uri="{9D8B030D-6E8A-4147-A177-3AD203B41FA5}">
                      <a16:colId xmlns:a16="http://schemas.microsoft.com/office/drawing/2014/main" val="92633449"/>
                    </a:ext>
                  </a:extLst>
                </a:gridCol>
                <a:gridCol w="497541">
                  <a:extLst>
                    <a:ext uri="{9D8B030D-6E8A-4147-A177-3AD203B41FA5}">
                      <a16:colId xmlns:a16="http://schemas.microsoft.com/office/drawing/2014/main" val="4074044342"/>
                    </a:ext>
                  </a:extLst>
                </a:gridCol>
                <a:gridCol w="506507">
                  <a:extLst>
                    <a:ext uri="{9D8B030D-6E8A-4147-A177-3AD203B41FA5}">
                      <a16:colId xmlns:a16="http://schemas.microsoft.com/office/drawing/2014/main" val="2031851727"/>
                    </a:ext>
                  </a:extLst>
                </a:gridCol>
              </a:tblGrid>
              <a:tr h="185420">
                <a:tc rowSpan="3" gridSpan="2">
                  <a:txBody>
                    <a:bodyPr/>
                    <a:lstStyle/>
                    <a:p>
                      <a:endParaRPr kumimoji="1" lang="ja-JP" altLang="en-US" sz="1200" dirty="0"/>
                    </a:p>
                  </a:txBody>
                  <a:tcPr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rowSpan="3" hMerge="1">
                  <a:txBody>
                    <a:bodyPr/>
                    <a:lstStyle/>
                    <a:p>
                      <a:endParaRPr kumimoji="1" lang="ja-JP" altLang="en-US" sz="1400" dirty="0"/>
                    </a:p>
                  </a:txBody>
                  <a:tcPr anchor="ctr"/>
                </a:tc>
                <a:tc gridSpan="4">
                  <a:txBody>
                    <a:bodyPr/>
                    <a:lstStyle/>
                    <a:p>
                      <a:pPr algn="ctr"/>
                      <a:r>
                        <a:rPr kumimoji="1" lang="ja-JP" altLang="en-US" sz="1600" dirty="0" smtClean="0"/>
                        <a:t>国指定要件</a:t>
                      </a:r>
                      <a:endParaRPr kumimoji="1" lang="ja-JP" altLang="en-US" sz="1600" dirty="0"/>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hMerge="1">
                  <a:txBody>
                    <a:bodyPr/>
                    <a:lstStyle/>
                    <a:p>
                      <a:endParaRPr kumimoji="1" lang="ja-JP" altLang="en-US" sz="1400" dirty="0"/>
                    </a:p>
                  </a:txBody>
                  <a:tcPr anchor="ctr"/>
                </a:tc>
                <a:tc hMerge="1">
                  <a:txBody>
                    <a:bodyPr/>
                    <a:lstStyle/>
                    <a:p>
                      <a:endParaRPr kumimoji="1" lang="ja-JP" altLang="en-US" sz="1400" dirty="0"/>
                    </a:p>
                  </a:txBody>
                  <a:tcPr anchor="ctr"/>
                </a:tc>
                <a:tc hMerge="1">
                  <a:txBody>
                    <a:bodyPr/>
                    <a:lstStyle/>
                    <a:p>
                      <a:endParaRPr kumimoji="1" lang="ja-JP" altLang="en-US" sz="1400" dirty="0"/>
                    </a:p>
                  </a:txBody>
                  <a:tcPr anchor="ctr"/>
                </a:tc>
                <a:tc gridSpan="4">
                  <a:txBody>
                    <a:bodyPr/>
                    <a:lstStyle/>
                    <a:p>
                      <a:pPr algn="ctr"/>
                      <a:r>
                        <a:rPr kumimoji="1" lang="ja-JP" altLang="en-US" sz="1600" dirty="0" smtClean="0"/>
                        <a:t>府指定要件（案）</a:t>
                      </a:r>
                      <a:endParaRPr kumimoji="1" lang="ja-JP" altLang="en-US" sz="1600" dirty="0"/>
                    </a:p>
                  </a:txBody>
                  <a:tcPr anchor="ctr">
                    <a:lnL w="28575" cap="flat" cmpd="sng" algn="ctr">
                      <a:solidFill>
                        <a:schemeClr val="bg1"/>
                      </a:solidFill>
                      <a:prstDash val="solid"/>
                      <a:round/>
                      <a:headEnd type="none" w="med" len="med"/>
                      <a:tailEnd type="none" w="med" len="med"/>
                    </a:lnL>
                  </a:tcPr>
                </a:tc>
                <a:tc hMerge="1">
                  <a:txBody>
                    <a:bodyPr/>
                    <a:lstStyle/>
                    <a:p>
                      <a:endParaRPr kumimoji="1" lang="ja-JP" altLang="en-US" sz="1400" dirty="0"/>
                    </a:p>
                  </a:txBody>
                  <a:tcPr anchor="ctr"/>
                </a:tc>
                <a:tc hMerge="1">
                  <a:txBody>
                    <a:bodyPr/>
                    <a:lstStyle/>
                    <a:p>
                      <a:endParaRPr kumimoji="1" lang="ja-JP" altLang="en-US" sz="1400" dirty="0"/>
                    </a:p>
                  </a:txBody>
                  <a:tcPr anchor="ctr"/>
                </a:tc>
                <a:tc hMerge="1">
                  <a:txBody>
                    <a:bodyPr/>
                    <a:lstStyle/>
                    <a:p>
                      <a:endParaRPr kumimoji="1" lang="ja-JP" altLang="en-US" sz="1400" dirty="0"/>
                    </a:p>
                  </a:txBody>
                  <a:tcPr anchor="ctr"/>
                </a:tc>
                <a:extLst>
                  <a:ext uri="{0D108BD9-81ED-4DB2-BD59-A6C34878D82A}">
                    <a16:rowId xmlns:a16="http://schemas.microsoft.com/office/drawing/2014/main" val="2107923825"/>
                  </a:ext>
                </a:extLst>
              </a:tr>
              <a:tr h="259080">
                <a:tc gridSpan="2" vMerge="1">
                  <a:txBody>
                    <a:bodyPr/>
                    <a:lstStyle/>
                    <a:p>
                      <a:endParaRPr kumimoji="1" lang="ja-JP" altLang="en-US" sz="1400" dirty="0"/>
                    </a:p>
                  </a:txBody>
                  <a:tcPr anchor="ctr"/>
                </a:tc>
                <a:tc hMerge="1" vMerge="1">
                  <a:txBody>
                    <a:bodyPr/>
                    <a:lstStyle/>
                    <a:p>
                      <a:endParaRPr kumimoji="1" lang="ja-JP" altLang="en-US" sz="1400" dirty="0"/>
                    </a:p>
                  </a:txBody>
                  <a:tcPr anchor="ctr"/>
                </a:tc>
                <a:tc rowSpan="2">
                  <a:txBody>
                    <a:bodyPr/>
                    <a:lstStyle/>
                    <a:p>
                      <a:pPr algn="ctr"/>
                      <a:r>
                        <a:rPr kumimoji="1" lang="ja-JP" altLang="en-US" sz="1200" b="1" dirty="0" smtClean="0"/>
                        <a:t>配置</a:t>
                      </a:r>
                      <a:endParaRPr kumimoji="1" lang="ja-JP" altLang="en-US" sz="1200" b="1" dirty="0"/>
                    </a:p>
                  </a:txBody>
                  <a:tcPr anchor="ctr">
                    <a:lnL w="28575"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B w="28575" cap="flat" cmpd="sng" algn="ctr">
                      <a:solidFill>
                        <a:schemeClr val="bg1"/>
                      </a:solidFill>
                      <a:prstDash val="solid"/>
                      <a:round/>
                      <a:headEnd type="none" w="med" len="med"/>
                      <a:tailEnd type="none" w="med" len="med"/>
                    </a:lnB>
                  </a:tcPr>
                </a:tc>
                <a:tc gridSpan="3">
                  <a:txBody>
                    <a:bodyPr/>
                    <a:lstStyle/>
                    <a:p>
                      <a:pPr algn="ctr"/>
                      <a:endParaRPr kumimoji="1" lang="ja-JP" altLang="en-US" sz="1200" dirty="0"/>
                    </a:p>
                  </a:txBody>
                  <a:tcPr anchor="ctr">
                    <a:lnL w="1905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tcPr>
                </a:tc>
                <a:tc hMerge="1">
                  <a:txBody>
                    <a:bodyPr/>
                    <a:lstStyle/>
                    <a:p>
                      <a:pPr algn="ctr"/>
                      <a:endParaRPr kumimoji="1" lang="ja-JP" altLang="en-US" sz="1400" dirty="0"/>
                    </a:p>
                  </a:txBody>
                  <a:tcPr anchor="ctr"/>
                </a:tc>
                <a:tc hMerge="1">
                  <a:txBody>
                    <a:bodyPr/>
                    <a:lstStyle/>
                    <a:p>
                      <a:pPr algn="ctr"/>
                      <a:endParaRPr kumimoji="1" lang="ja-JP" altLang="en-US" sz="1400" dirty="0"/>
                    </a:p>
                  </a:txBody>
                  <a:tcPr anchor="ctr"/>
                </a:tc>
                <a:tc rowSpan="2">
                  <a:txBody>
                    <a:bodyPr/>
                    <a:lstStyle/>
                    <a:p>
                      <a:pPr algn="ctr"/>
                      <a:r>
                        <a:rPr kumimoji="1" lang="ja-JP" altLang="en-US" sz="1200" b="1" dirty="0" smtClean="0"/>
                        <a:t>配置</a:t>
                      </a:r>
                      <a:endParaRPr kumimoji="1" lang="ja-JP" altLang="en-US" sz="1200" b="1" dirty="0"/>
                    </a:p>
                  </a:txBody>
                  <a:tcPr anchor="ctr">
                    <a:lnL w="28575"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B w="28575" cap="flat" cmpd="sng" algn="ctr">
                      <a:solidFill>
                        <a:schemeClr val="bg1"/>
                      </a:solidFill>
                      <a:prstDash val="solid"/>
                      <a:round/>
                      <a:headEnd type="none" w="med" len="med"/>
                      <a:tailEnd type="none" w="med" len="med"/>
                    </a:lnB>
                  </a:tcPr>
                </a:tc>
                <a:tc gridSpan="3">
                  <a:txBody>
                    <a:bodyPr/>
                    <a:lstStyle/>
                    <a:p>
                      <a:pPr algn="ctr"/>
                      <a:endParaRPr kumimoji="1" lang="ja-JP" altLang="en-US" sz="1200" dirty="0"/>
                    </a:p>
                  </a:txBody>
                  <a:tcPr anchor="ctr">
                    <a:lnL w="19050" cap="flat" cmpd="sng" algn="ctr">
                      <a:noFill/>
                      <a:prstDash val="solid"/>
                      <a:round/>
                      <a:headEnd type="none" w="med" len="med"/>
                      <a:tailEnd type="none" w="med" len="med"/>
                    </a:lnL>
                  </a:tcPr>
                </a:tc>
                <a:tc hMerge="1">
                  <a:txBody>
                    <a:bodyPr/>
                    <a:lstStyle/>
                    <a:p>
                      <a:pPr algn="ctr"/>
                      <a:endParaRPr kumimoji="1" lang="ja-JP" altLang="en-US" sz="1400" dirty="0"/>
                    </a:p>
                  </a:txBody>
                  <a:tcPr anchor="ctr"/>
                </a:tc>
                <a:tc hMerge="1">
                  <a:txBody>
                    <a:bodyPr/>
                    <a:lstStyle/>
                    <a:p>
                      <a:pPr algn="ctr"/>
                      <a:endParaRPr kumimoji="1" lang="ja-JP" altLang="en-US" sz="1400" dirty="0"/>
                    </a:p>
                  </a:txBody>
                  <a:tcPr anchor="ctr"/>
                </a:tc>
                <a:extLst>
                  <a:ext uri="{0D108BD9-81ED-4DB2-BD59-A6C34878D82A}">
                    <a16:rowId xmlns:a16="http://schemas.microsoft.com/office/drawing/2014/main" val="3103522456"/>
                  </a:ext>
                </a:extLst>
              </a:tr>
              <a:tr h="259080">
                <a:tc gridSpan="2" vMerge="1">
                  <a:txBody>
                    <a:bodyPr/>
                    <a:lstStyle/>
                    <a:p>
                      <a:endParaRPr kumimoji="1" lang="ja-JP" altLang="en-US" sz="1400" dirty="0"/>
                    </a:p>
                  </a:txBody>
                  <a:tcPr anchor="ctr"/>
                </a:tc>
                <a:tc hMerge="1" vMerge="1">
                  <a:txBody>
                    <a:bodyPr/>
                    <a:lstStyle/>
                    <a:p>
                      <a:endParaRPr kumimoji="1" lang="ja-JP" altLang="en-US" sz="1400" dirty="0"/>
                    </a:p>
                  </a:txBody>
                  <a:tcPr anchor="ctr"/>
                </a:tc>
                <a:tc vMerge="1">
                  <a:txBody>
                    <a:bodyPr/>
                    <a:lstStyle/>
                    <a:p>
                      <a:pPr algn="ctr"/>
                      <a:endParaRPr kumimoji="1" lang="ja-JP" altLang="en-US" sz="14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smtClean="0"/>
                        <a:t>常勤</a:t>
                      </a:r>
                      <a:endParaRPr kumimoji="1" lang="ja-JP" altLang="en-US" sz="1200" b="1" dirty="0"/>
                    </a:p>
                  </a:txBody>
                  <a:tcPr anchor="ctr">
                    <a:lnL w="190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smtClean="0"/>
                        <a:t>専従</a:t>
                      </a:r>
                      <a:endParaRPr kumimoji="1" lang="ja-JP" altLang="en-US" sz="1200" b="1"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smtClean="0"/>
                        <a:t>専任</a:t>
                      </a:r>
                      <a:endParaRPr kumimoji="1" lang="ja-JP" altLang="en-US" sz="1200" b="1" dirty="0"/>
                    </a:p>
                  </a:txBody>
                  <a:tcPr anchor="ctr">
                    <a:lnL w="63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vMerge="1">
                  <a:txBody>
                    <a:bodyPr/>
                    <a:lstStyle/>
                    <a:p>
                      <a:pPr algn="ctr"/>
                      <a:endParaRPr kumimoji="1" lang="ja-JP" altLang="en-US" sz="14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smtClean="0"/>
                        <a:t>常勤</a:t>
                      </a:r>
                      <a:endParaRPr kumimoji="1" lang="ja-JP" altLang="en-US" sz="1200" b="1" dirty="0"/>
                    </a:p>
                  </a:txBody>
                  <a:tcPr anchor="ctr">
                    <a:lnL w="190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smtClean="0"/>
                        <a:t>専従</a:t>
                      </a:r>
                      <a:endParaRPr kumimoji="1" lang="ja-JP" altLang="en-US" sz="1200" b="1"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smtClean="0"/>
                        <a:t>専任</a:t>
                      </a:r>
                      <a:endParaRPr kumimoji="1" lang="ja-JP" altLang="en-US" sz="1200" b="1" dirty="0"/>
                    </a:p>
                  </a:txBody>
                  <a:tcPr anchor="ctr">
                    <a:lnL w="6350"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032474971"/>
                  </a:ext>
                </a:extLst>
              </a:tr>
              <a:tr h="137160">
                <a:tc row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放射線療法</a:t>
                      </a:r>
                    </a:p>
                    <a:p>
                      <a:endParaRPr kumimoji="1" lang="ja-JP" altLang="en-US" sz="1200" dirty="0"/>
                    </a:p>
                  </a:txBody>
                  <a:tcPr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医師</a:t>
                      </a:r>
                      <a:endParaRPr lang="ja-JP" altLang="en-US" dirty="0"/>
                    </a:p>
                  </a:txBody>
                  <a:tcPr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algn="ctr"/>
                      <a:r>
                        <a:rPr lang="ja-JP" altLang="en-US" sz="1200" dirty="0" smtClean="0"/>
                        <a:t>●</a:t>
                      </a:r>
                      <a:endParaRPr lang="ja-JP" altLang="en-US" sz="1200" dirty="0"/>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endParaRPr lang="ja-JP" altLang="en-US"/>
                    </a:p>
                  </a:txBody>
                  <a:tcPr anchor="ctr">
                    <a:lnL w="190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endParaRPr lang="ja-JP" altLang="en-US"/>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endParaRPr lang="ja-JP" altLang="en-US" dirty="0"/>
                    </a:p>
                  </a:txBody>
                  <a:tcPr anchor="ctr">
                    <a:lnL w="63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algn="ctr"/>
                      <a:r>
                        <a:rPr lang="ja-JP" altLang="en-US" sz="1200" dirty="0" smtClean="0"/>
                        <a:t>●</a:t>
                      </a:r>
                      <a:endParaRPr lang="ja-JP" altLang="en-US" sz="1200" dirty="0"/>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endParaRPr lang="ja-JP" altLang="en-US"/>
                    </a:p>
                  </a:txBody>
                  <a:tcPr anchor="ctr">
                    <a:lnL w="190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endParaRPr lang="ja-JP" altLang="en-US"/>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endParaRPr lang="ja-JP" altLang="en-US" dirty="0"/>
                    </a:p>
                  </a:txBody>
                  <a:tcPr anchor="ctr">
                    <a:lnL w="63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4158837017"/>
                  </a:ext>
                </a:extLst>
              </a:tr>
              <a:tr h="137160">
                <a:tc vMerge="1">
                  <a:txBody>
                    <a:bodyPr/>
                    <a:lstStyle/>
                    <a:p>
                      <a:endParaRPr kumimoji="1" lang="ja-JP" altLang="en-US"/>
                    </a:p>
                  </a:txBody>
                  <a:tcPr/>
                </a:tc>
                <a:tc>
                  <a:txBody>
                    <a:bodyPr/>
                    <a:lstStyle/>
                    <a:p>
                      <a:r>
                        <a:rPr kumimoji="1" lang="ja-JP" altLang="en-US" sz="1200" dirty="0" smtClean="0"/>
                        <a:t>放射線技師</a:t>
                      </a:r>
                      <a:endParaRPr kumimoji="1" lang="ja-JP" altLang="en-US" sz="1200" dirty="0"/>
                    </a:p>
                  </a:txBody>
                  <a:tcPr anchor="ctr">
                    <a:lnR w="28575" cap="flat" cmpd="sng" algn="ctr">
                      <a:solidFill>
                        <a:schemeClr val="bg1"/>
                      </a:solidFill>
                      <a:prstDash val="solid"/>
                      <a:round/>
                      <a:headEnd type="none" w="med" len="med"/>
                      <a:tailEnd type="none" w="med" len="med"/>
                    </a:lnR>
                  </a:tcPr>
                </a:tc>
                <a:tc>
                  <a:txBody>
                    <a:bodyPr/>
                    <a:lstStyle/>
                    <a:p>
                      <a:pPr algn="ctr"/>
                      <a:r>
                        <a:rPr kumimoji="1" lang="ja-JP" altLang="en-US" sz="1200" b="1" dirty="0" smtClean="0"/>
                        <a:t>●</a:t>
                      </a:r>
                      <a:endParaRPr kumimoji="1" lang="ja-JP" altLang="en-US" sz="1200" b="1" dirty="0"/>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a:endParaRPr kumimoji="1" lang="ja-JP" altLang="en-US" sz="1200" b="1" dirty="0"/>
                    </a:p>
                  </a:txBody>
                  <a:tcPr anchor="ctr">
                    <a:lnL w="190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tcPr>
                </a:tc>
                <a:tc>
                  <a:txBody>
                    <a:bodyPr/>
                    <a:lstStyle/>
                    <a:p>
                      <a:pPr algn="ctr"/>
                      <a:endParaRPr kumimoji="1" lang="ja-JP" altLang="en-US" sz="1200" b="1"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tcPr>
                </a:tc>
                <a:tc>
                  <a:txBody>
                    <a:bodyPr/>
                    <a:lstStyle/>
                    <a:p>
                      <a:pPr algn="ctr"/>
                      <a:endParaRPr kumimoji="1" lang="ja-JP" altLang="en-US" sz="1200" b="1" dirty="0"/>
                    </a:p>
                  </a:txBody>
                  <a:tcPr anchor="ctr">
                    <a:lnL w="63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r>
                        <a:rPr kumimoji="1" lang="ja-JP" altLang="en-US" sz="1200" b="1" dirty="0" smtClean="0"/>
                        <a:t>●</a:t>
                      </a:r>
                      <a:endParaRPr kumimoji="1" lang="ja-JP" altLang="en-US" sz="1200" b="1" dirty="0"/>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a:endParaRPr kumimoji="1" lang="ja-JP" altLang="en-US" sz="1200" b="1" dirty="0"/>
                    </a:p>
                  </a:txBody>
                  <a:tcPr anchor="ctr">
                    <a:lnL w="190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tcPr>
                </a:tc>
                <a:tc>
                  <a:txBody>
                    <a:bodyPr/>
                    <a:lstStyle/>
                    <a:p>
                      <a:pPr algn="ctr"/>
                      <a:endParaRPr kumimoji="1" lang="ja-JP" altLang="en-US" sz="1200" b="1"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tcPr>
                </a:tc>
                <a:tc>
                  <a:txBody>
                    <a:bodyPr/>
                    <a:lstStyle/>
                    <a:p>
                      <a:pPr algn="ctr"/>
                      <a:endParaRPr kumimoji="1" lang="ja-JP" altLang="en-US" sz="1200" b="1" dirty="0"/>
                    </a:p>
                  </a:txBody>
                  <a:tcPr anchor="ctr">
                    <a:lnL w="635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713199780"/>
                  </a:ext>
                </a:extLst>
              </a:tr>
              <a:tr h="185420">
                <a:tc vMerge="1">
                  <a:txBody>
                    <a:bodyPr/>
                    <a:lstStyle/>
                    <a:p>
                      <a:endParaRPr kumimoji="1" lang="ja-JP" altLang="en-US" sz="1400" dirty="0"/>
                    </a:p>
                  </a:txBody>
                  <a:tcPr anchor="ctr"/>
                </a:tc>
                <a:tc>
                  <a:txBody>
                    <a:bodyPr/>
                    <a:lstStyle/>
                    <a:p>
                      <a:r>
                        <a:rPr kumimoji="1" lang="ja-JP" altLang="en-US" sz="1200" dirty="0" smtClean="0"/>
                        <a:t>技術者</a:t>
                      </a:r>
                      <a:endParaRPr kumimoji="1" lang="ja-JP" altLang="en-US" sz="1200" dirty="0"/>
                    </a:p>
                  </a:txBody>
                  <a:tcPr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pPr algn="ctr"/>
                      <a:r>
                        <a:rPr kumimoji="1" lang="ja-JP" altLang="en-US" sz="1200" b="1" dirty="0" smtClean="0"/>
                        <a:t>●</a:t>
                      </a:r>
                      <a:endParaRPr kumimoji="1" lang="ja-JP" altLang="en-US" sz="1200" b="1" dirty="0"/>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pPr algn="ctr"/>
                      <a:endParaRPr kumimoji="1" lang="ja-JP" altLang="en-US" sz="1200" b="1" dirty="0"/>
                    </a:p>
                  </a:txBody>
                  <a:tcPr anchor="ctr">
                    <a:lnL w="190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pPr algn="ctr"/>
                      <a:endParaRPr kumimoji="1" lang="ja-JP" altLang="en-US" sz="1200" b="1"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pPr algn="ctr"/>
                      <a:endParaRPr kumimoji="1" lang="ja-JP" altLang="en-US" sz="1200" b="1" dirty="0"/>
                    </a:p>
                  </a:txBody>
                  <a:tcPr anchor="ctr">
                    <a:lnL w="63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pPr algn="ctr"/>
                      <a:r>
                        <a:rPr kumimoji="1" lang="ja-JP" altLang="en-US" sz="1200" b="1" dirty="0" smtClean="0"/>
                        <a:t>●</a:t>
                      </a:r>
                      <a:endParaRPr kumimoji="1" lang="ja-JP" altLang="en-US" sz="1200" b="1" dirty="0"/>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pPr algn="ctr"/>
                      <a:endParaRPr kumimoji="1" lang="ja-JP" altLang="en-US" sz="1200" b="1" dirty="0"/>
                    </a:p>
                  </a:txBody>
                  <a:tcPr anchor="ctr">
                    <a:lnL w="190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pPr algn="ctr"/>
                      <a:endParaRPr kumimoji="1" lang="ja-JP" altLang="en-US" sz="1200" b="1"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pPr algn="ctr"/>
                      <a:endParaRPr kumimoji="1" lang="ja-JP" altLang="en-US" sz="1200" b="1" dirty="0"/>
                    </a:p>
                  </a:txBody>
                  <a:tcPr anchor="ctr">
                    <a:lnL w="6350"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03982653"/>
                  </a:ext>
                </a:extLst>
              </a:tr>
              <a:tr h="0">
                <a:tc rowSpan="2">
                  <a:txBody>
                    <a:bodyPr/>
                    <a:lstStyle/>
                    <a:p>
                      <a:r>
                        <a:rPr kumimoji="1" lang="ja-JP" altLang="en-US" sz="1200" dirty="0" smtClean="0"/>
                        <a:t>薬物療法</a:t>
                      </a:r>
                      <a:endParaRPr kumimoji="1" lang="ja-JP" altLang="en-US" sz="1200" dirty="0"/>
                    </a:p>
                  </a:txBody>
                  <a:tcPr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r>
                        <a:rPr kumimoji="1" lang="ja-JP" altLang="en-US" sz="1200" dirty="0" smtClean="0"/>
                        <a:t>医師</a:t>
                      </a:r>
                      <a:endParaRPr kumimoji="1" lang="ja-JP" altLang="en-US" sz="1200" dirty="0"/>
                    </a:p>
                  </a:txBody>
                  <a:tcPr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algn="ctr"/>
                      <a:r>
                        <a:rPr kumimoji="1" lang="ja-JP" altLang="en-US" sz="1200" b="1" dirty="0" smtClean="0"/>
                        <a:t>●</a:t>
                      </a:r>
                      <a:endParaRPr kumimoji="1" lang="ja-JP" altLang="en-US" sz="1200" b="1" dirty="0"/>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algn="ctr"/>
                      <a:r>
                        <a:rPr kumimoji="1" lang="ja-JP" altLang="en-US" sz="1200" b="1" dirty="0" smtClean="0"/>
                        <a:t>◎</a:t>
                      </a:r>
                      <a:endParaRPr kumimoji="1" lang="ja-JP" altLang="en-US" sz="1200" b="1" dirty="0"/>
                    </a:p>
                  </a:txBody>
                  <a:tcPr anchor="ctr">
                    <a:lnL w="190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algn="ctr"/>
                      <a:r>
                        <a:rPr kumimoji="1" lang="ja-JP" altLang="en-US" sz="1200" b="1" dirty="0" smtClean="0"/>
                        <a:t>○</a:t>
                      </a:r>
                      <a:endParaRPr kumimoji="1" lang="ja-JP" altLang="en-US" sz="1200" b="1"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algn="ctr"/>
                      <a:r>
                        <a:rPr kumimoji="1" lang="ja-JP" altLang="en-US" sz="1200" b="1" dirty="0" smtClean="0"/>
                        <a:t>●</a:t>
                      </a:r>
                      <a:endParaRPr kumimoji="1" lang="ja-JP" altLang="en-US" sz="1200" b="1" dirty="0"/>
                    </a:p>
                  </a:txBody>
                  <a:tcPr anchor="ctr">
                    <a:lnL w="63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algn="ctr"/>
                      <a:r>
                        <a:rPr kumimoji="1" lang="ja-JP" altLang="en-US" sz="1200" b="1" dirty="0" smtClean="0"/>
                        <a:t>●</a:t>
                      </a:r>
                      <a:endParaRPr kumimoji="1" lang="ja-JP" altLang="en-US" sz="1200" b="1" dirty="0"/>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algn="ctr"/>
                      <a:r>
                        <a:rPr kumimoji="1" lang="ja-JP" altLang="en-US" sz="1200" b="1" dirty="0" smtClean="0"/>
                        <a:t>◎</a:t>
                      </a:r>
                      <a:endParaRPr kumimoji="1" lang="ja-JP" altLang="en-US" sz="1200" b="1" dirty="0"/>
                    </a:p>
                  </a:txBody>
                  <a:tcPr anchor="ctr">
                    <a:lnL w="190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algn="ctr"/>
                      <a:r>
                        <a:rPr kumimoji="1" lang="ja-JP" altLang="en-US" sz="1200" b="1" dirty="0" smtClean="0"/>
                        <a:t>○</a:t>
                      </a:r>
                      <a:endParaRPr kumimoji="1" lang="ja-JP" altLang="en-US" sz="1200" b="1"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algn="ctr"/>
                      <a:r>
                        <a:rPr kumimoji="1" lang="ja-JP" altLang="en-US" sz="1200" b="1" dirty="0" smtClean="0"/>
                        <a:t>●</a:t>
                      </a:r>
                      <a:endParaRPr kumimoji="1" lang="ja-JP" altLang="en-US" sz="1200" b="1" dirty="0"/>
                    </a:p>
                  </a:txBody>
                  <a:tcPr anchor="ctr">
                    <a:lnL w="63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614144857"/>
                  </a:ext>
                </a:extLst>
              </a:tr>
              <a:tr h="328676">
                <a:tc vMerge="1">
                  <a:txBody>
                    <a:bodyPr/>
                    <a:lstStyle/>
                    <a:p>
                      <a:endParaRPr kumimoji="1" lang="ja-JP" altLang="en-US" sz="1400" dirty="0"/>
                    </a:p>
                  </a:txBody>
                  <a:tcPr anchor="ctr"/>
                </a:tc>
                <a:tc>
                  <a:txBody>
                    <a:bodyPr/>
                    <a:lstStyle/>
                    <a:p>
                      <a:r>
                        <a:rPr kumimoji="1" lang="ja-JP" altLang="en-US" sz="1200" dirty="0" smtClean="0"/>
                        <a:t>薬剤師</a:t>
                      </a:r>
                      <a:endParaRPr kumimoji="1" lang="ja-JP" altLang="en-US" sz="1200" dirty="0"/>
                    </a:p>
                  </a:txBody>
                  <a:tcPr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pPr algn="ctr"/>
                      <a:r>
                        <a:rPr kumimoji="1" lang="ja-JP" altLang="en-US" sz="1200" b="1" dirty="0" smtClean="0"/>
                        <a:t>●</a:t>
                      </a:r>
                      <a:endParaRPr kumimoji="1" lang="ja-JP" altLang="en-US" sz="1200" b="1" dirty="0"/>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pPr algn="ctr"/>
                      <a:r>
                        <a:rPr kumimoji="1" lang="ja-JP" altLang="en-US" sz="1200" b="1" dirty="0" smtClean="0"/>
                        <a:t>●</a:t>
                      </a:r>
                      <a:endParaRPr kumimoji="1" lang="ja-JP" altLang="en-US" sz="1200" b="1" dirty="0"/>
                    </a:p>
                  </a:txBody>
                  <a:tcPr anchor="ctr">
                    <a:lnL w="190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pPr algn="ctr"/>
                      <a:endParaRPr kumimoji="1" lang="ja-JP" altLang="en-US" sz="1200" b="1"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pPr algn="ctr"/>
                      <a:endParaRPr kumimoji="1" lang="ja-JP" altLang="en-US" sz="1200" b="1" dirty="0"/>
                    </a:p>
                  </a:txBody>
                  <a:tcPr anchor="ctr">
                    <a:lnL w="63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pPr algn="ctr"/>
                      <a:r>
                        <a:rPr kumimoji="1" lang="ja-JP" altLang="en-US" sz="1200" b="1" dirty="0" smtClean="0"/>
                        <a:t>●</a:t>
                      </a:r>
                      <a:endParaRPr kumimoji="1" lang="ja-JP" altLang="en-US" sz="1200" b="1" dirty="0"/>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pPr algn="ctr"/>
                      <a:r>
                        <a:rPr kumimoji="1" lang="ja-JP" altLang="en-US" sz="1200" b="1" dirty="0" smtClean="0"/>
                        <a:t>●</a:t>
                      </a:r>
                      <a:endParaRPr kumimoji="1" lang="ja-JP" altLang="en-US" sz="1200" b="1" dirty="0"/>
                    </a:p>
                  </a:txBody>
                  <a:tcPr anchor="ctr">
                    <a:lnL w="190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pPr algn="ctr"/>
                      <a:endParaRPr kumimoji="1" lang="ja-JP" altLang="en-US" sz="1200" b="1"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pPr algn="ctr"/>
                      <a:endParaRPr kumimoji="1" lang="ja-JP" altLang="en-US" sz="1200" b="1" dirty="0"/>
                    </a:p>
                  </a:txBody>
                  <a:tcPr anchor="ctr">
                    <a:lnL w="6350"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113403352"/>
                  </a:ext>
                </a:extLst>
              </a:tr>
              <a:tr h="0">
                <a:tc row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緩和ケア</a:t>
                      </a:r>
                      <a:endParaRPr kumimoji="1" lang="ja-JP" altLang="en-US" sz="1200" dirty="0"/>
                    </a:p>
                  </a:txBody>
                  <a:tcPr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身体医師</a:t>
                      </a:r>
                      <a:endParaRPr kumimoji="1" lang="ja-JP" altLang="en-US" sz="1200" dirty="0"/>
                    </a:p>
                  </a:txBody>
                  <a:tcPr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algn="ctr"/>
                      <a:r>
                        <a:rPr kumimoji="1" lang="ja-JP" altLang="en-US" sz="1200" b="1" dirty="0" smtClean="0"/>
                        <a:t>●</a:t>
                      </a:r>
                      <a:endParaRPr kumimoji="1" lang="ja-JP" altLang="en-US" sz="1200" b="1" dirty="0"/>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algn="ctr"/>
                      <a:r>
                        <a:rPr kumimoji="1" lang="ja-JP" altLang="en-US" sz="1200" b="1" dirty="0" smtClean="0"/>
                        <a:t>○</a:t>
                      </a:r>
                      <a:endParaRPr kumimoji="1" lang="ja-JP" altLang="en-US" sz="1200" b="1" dirty="0"/>
                    </a:p>
                  </a:txBody>
                  <a:tcPr anchor="ctr">
                    <a:lnL w="190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algn="ctr"/>
                      <a:endParaRPr kumimoji="1" lang="ja-JP" altLang="en-US" sz="1200" b="1"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algn="ctr"/>
                      <a:endParaRPr kumimoji="1" lang="ja-JP" altLang="en-US" sz="1200" b="1" dirty="0"/>
                    </a:p>
                  </a:txBody>
                  <a:tcPr anchor="ctr">
                    <a:lnL w="63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algn="ctr"/>
                      <a:r>
                        <a:rPr kumimoji="1" lang="ja-JP" altLang="en-US" sz="1200" b="1" dirty="0" smtClean="0"/>
                        <a:t>●</a:t>
                      </a:r>
                      <a:endParaRPr kumimoji="1" lang="ja-JP" altLang="en-US" sz="1200" b="1" dirty="0"/>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algn="ctr"/>
                      <a:r>
                        <a:rPr kumimoji="1" lang="ja-JP" altLang="en-US" sz="1200" b="1" dirty="0" smtClean="0"/>
                        <a:t>○</a:t>
                      </a:r>
                      <a:endParaRPr kumimoji="1" lang="ja-JP" altLang="en-US" sz="1200" b="1" dirty="0"/>
                    </a:p>
                  </a:txBody>
                  <a:tcPr anchor="ctr">
                    <a:lnL w="190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algn="ctr"/>
                      <a:endParaRPr kumimoji="1" lang="ja-JP" altLang="en-US" sz="1200" b="1"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algn="ctr"/>
                      <a:endParaRPr kumimoji="1" lang="ja-JP" altLang="en-US" sz="1200" b="1" dirty="0"/>
                    </a:p>
                  </a:txBody>
                  <a:tcPr anchor="ctr">
                    <a:lnL w="63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59106640"/>
                  </a:ext>
                </a:extLst>
              </a:tr>
              <a:tr h="228600">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精神医師</a:t>
                      </a:r>
                      <a:endParaRPr kumimoji="1" lang="ja-JP" altLang="en-US" sz="1200" dirty="0"/>
                    </a:p>
                  </a:txBody>
                  <a:tcPr anchor="ctr">
                    <a:lnR w="28575" cap="flat" cmpd="sng" algn="ctr">
                      <a:solidFill>
                        <a:schemeClr val="bg1"/>
                      </a:solidFill>
                      <a:prstDash val="solid"/>
                      <a:round/>
                      <a:headEnd type="none" w="med" len="med"/>
                      <a:tailEnd type="none" w="med" len="med"/>
                    </a:lnR>
                  </a:tcPr>
                </a:tc>
                <a:tc>
                  <a:txBody>
                    <a:bodyPr/>
                    <a:lstStyle/>
                    <a:p>
                      <a:pPr algn="ctr"/>
                      <a:r>
                        <a:rPr kumimoji="1" lang="ja-JP" altLang="en-US" sz="1200" b="1" dirty="0" smtClean="0"/>
                        <a:t>●</a:t>
                      </a:r>
                      <a:endParaRPr kumimoji="1" lang="ja-JP" altLang="en-US" sz="1200" b="1" dirty="0"/>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a:r>
                        <a:rPr kumimoji="1" lang="ja-JP" altLang="en-US" sz="1200" b="1" dirty="0" smtClean="0"/>
                        <a:t>○</a:t>
                      </a:r>
                      <a:endParaRPr kumimoji="1" lang="ja-JP" altLang="en-US" sz="1200" b="1" dirty="0"/>
                    </a:p>
                  </a:txBody>
                  <a:tcPr anchor="ctr">
                    <a:lnL w="190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tcPr>
                </a:tc>
                <a:tc>
                  <a:txBody>
                    <a:bodyPr/>
                    <a:lstStyle/>
                    <a:p>
                      <a:pPr algn="ctr"/>
                      <a:endParaRPr kumimoji="1" lang="ja-JP" altLang="en-US" sz="1200" b="1"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tcPr>
                </a:tc>
                <a:tc>
                  <a:txBody>
                    <a:bodyPr/>
                    <a:lstStyle/>
                    <a:p>
                      <a:pPr algn="ctr"/>
                      <a:endParaRPr kumimoji="1" lang="ja-JP" altLang="en-US" sz="1200" b="1" dirty="0"/>
                    </a:p>
                  </a:txBody>
                  <a:tcPr anchor="ctr">
                    <a:lnL w="63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r>
                        <a:rPr kumimoji="1" lang="ja-JP" altLang="en-US" sz="1200" b="1" dirty="0" smtClean="0"/>
                        <a:t>●</a:t>
                      </a:r>
                      <a:endParaRPr kumimoji="1" lang="ja-JP" altLang="en-US" sz="1200" b="1" dirty="0"/>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a:r>
                        <a:rPr kumimoji="1" lang="ja-JP" altLang="en-US" sz="1200" b="1" dirty="0" smtClean="0"/>
                        <a:t>○</a:t>
                      </a:r>
                      <a:endParaRPr kumimoji="1" lang="ja-JP" altLang="en-US" sz="1200" b="1" dirty="0"/>
                    </a:p>
                  </a:txBody>
                  <a:tcPr anchor="ctr">
                    <a:lnL w="190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tcPr>
                </a:tc>
                <a:tc>
                  <a:txBody>
                    <a:bodyPr/>
                    <a:lstStyle/>
                    <a:p>
                      <a:pPr algn="ctr"/>
                      <a:endParaRPr kumimoji="1" lang="ja-JP" altLang="en-US" sz="1200" b="1"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tcPr>
                </a:tc>
                <a:tc>
                  <a:txBody>
                    <a:bodyPr/>
                    <a:lstStyle/>
                    <a:p>
                      <a:pPr algn="ctr"/>
                      <a:endParaRPr kumimoji="1" lang="ja-JP" altLang="en-US" sz="1200" b="1" dirty="0"/>
                    </a:p>
                  </a:txBody>
                  <a:tcPr anchor="ctr">
                    <a:lnL w="635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665070080"/>
                  </a:ext>
                </a:extLst>
              </a:tr>
              <a:tr h="0">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看護師</a:t>
                      </a:r>
                      <a:endParaRPr kumimoji="1" lang="ja-JP" altLang="en-US" sz="1200" dirty="0"/>
                    </a:p>
                  </a:txBody>
                  <a:tcPr anchor="ctr">
                    <a:lnR w="28575" cap="flat" cmpd="sng" algn="ctr">
                      <a:solidFill>
                        <a:schemeClr val="bg1"/>
                      </a:solidFill>
                      <a:prstDash val="solid"/>
                      <a:round/>
                      <a:headEnd type="none" w="med" len="med"/>
                      <a:tailEnd type="none" w="med" len="med"/>
                    </a:lnR>
                  </a:tcPr>
                </a:tc>
                <a:tc>
                  <a:txBody>
                    <a:bodyPr/>
                    <a:lstStyle/>
                    <a:p>
                      <a:pPr algn="ctr"/>
                      <a:r>
                        <a:rPr kumimoji="1" lang="ja-JP" altLang="en-US" sz="1200" b="1" dirty="0" smtClean="0"/>
                        <a:t>●</a:t>
                      </a:r>
                      <a:endParaRPr kumimoji="1" lang="ja-JP" altLang="en-US" sz="1200" b="1" dirty="0"/>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a:r>
                        <a:rPr kumimoji="1" lang="ja-JP" altLang="en-US" sz="1200" b="1" dirty="0" smtClean="0"/>
                        <a:t>●</a:t>
                      </a:r>
                      <a:endParaRPr kumimoji="1" lang="ja-JP" altLang="en-US" sz="1200" b="1" dirty="0"/>
                    </a:p>
                  </a:txBody>
                  <a:tcPr anchor="ctr">
                    <a:lnL w="190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tcPr>
                </a:tc>
                <a:tc>
                  <a:txBody>
                    <a:bodyPr/>
                    <a:lstStyle/>
                    <a:p>
                      <a:pPr algn="ctr"/>
                      <a:endParaRPr kumimoji="1" lang="ja-JP" altLang="en-US" sz="1200" b="1"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tcPr>
                </a:tc>
                <a:tc>
                  <a:txBody>
                    <a:bodyPr/>
                    <a:lstStyle/>
                    <a:p>
                      <a:pPr algn="ctr"/>
                      <a:endParaRPr kumimoji="1" lang="ja-JP" altLang="en-US" sz="1200" b="1" dirty="0"/>
                    </a:p>
                  </a:txBody>
                  <a:tcPr anchor="ctr">
                    <a:lnL w="63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r>
                        <a:rPr kumimoji="1" lang="ja-JP" altLang="en-US" sz="1200" b="1" dirty="0" smtClean="0"/>
                        <a:t>●</a:t>
                      </a:r>
                      <a:endParaRPr kumimoji="1" lang="ja-JP" altLang="en-US" sz="1200" b="1" dirty="0"/>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a:r>
                        <a:rPr kumimoji="1" lang="ja-JP" altLang="en-US" sz="1200" b="1" dirty="0" smtClean="0"/>
                        <a:t>●</a:t>
                      </a:r>
                      <a:endParaRPr kumimoji="1" lang="en-US" altLang="ja-JP" sz="1200" b="1" dirty="0" smtClean="0"/>
                    </a:p>
                  </a:txBody>
                  <a:tcPr anchor="ctr">
                    <a:lnL w="190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tcPr>
                </a:tc>
                <a:tc>
                  <a:txBody>
                    <a:bodyPr/>
                    <a:lstStyle/>
                    <a:p>
                      <a:pPr algn="ctr"/>
                      <a:endParaRPr kumimoji="1" lang="ja-JP" altLang="en-US" sz="1200" b="1"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tcPr>
                </a:tc>
                <a:tc>
                  <a:txBody>
                    <a:bodyPr/>
                    <a:lstStyle/>
                    <a:p>
                      <a:pPr algn="ctr"/>
                      <a:endParaRPr kumimoji="1" lang="ja-JP" altLang="en-US" sz="1200" b="1" dirty="0"/>
                    </a:p>
                  </a:txBody>
                  <a:tcPr anchor="ctr">
                    <a:lnL w="635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98690705"/>
                  </a:ext>
                </a:extLst>
              </a:tr>
              <a:tr h="182880">
                <a:tc vMerge="1">
                  <a:txBody>
                    <a:bodyPr/>
                    <a:lstStyle/>
                    <a:p>
                      <a:endParaRPr kumimoji="1" lang="ja-JP" altLang="en-US" sz="1400" dirty="0"/>
                    </a:p>
                  </a:txBody>
                  <a:tcPr anchor="ctr"/>
                </a:tc>
                <a:tc>
                  <a:txBody>
                    <a:bodyPr/>
                    <a:lstStyle/>
                    <a:p>
                      <a:r>
                        <a:rPr kumimoji="1" lang="ja-JP" altLang="en-US" sz="1200" dirty="0" smtClean="0"/>
                        <a:t>薬剤師</a:t>
                      </a:r>
                      <a:endParaRPr kumimoji="1" lang="ja-JP" altLang="en-US" sz="1200" dirty="0"/>
                    </a:p>
                  </a:txBody>
                  <a:tcPr anchor="ctr">
                    <a:lnR w="28575" cap="flat" cmpd="sng" algn="ctr">
                      <a:solidFill>
                        <a:schemeClr val="bg1"/>
                      </a:solidFill>
                      <a:prstDash val="solid"/>
                      <a:round/>
                      <a:headEnd type="none" w="med" len="med"/>
                      <a:tailEnd type="none" w="med" len="med"/>
                    </a:lnR>
                  </a:tcPr>
                </a:tc>
                <a:tc>
                  <a:txBody>
                    <a:bodyPr/>
                    <a:lstStyle/>
                    <a:p>
                      <a:pPr algn="ctr"/>
                      <a:r>
                        <a:rPr kumimoji="1" lang="ja-JP" altLang="en-US" sz="1200" b="1" dirty="0" smtClean="0"/>
                        <a:t>○</a:t>
                      </a:r>
                      <a:endParaRPr kumimoji="1" lang="ja-JP" altLang="en-US" sz="1200" b="1" dirty="0"/>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a:endParaRPr kumimoji="1" lang="ja-JP" altLang="en-US" sz="1200" b="1" dirty="0"/>
                    </a:p>
                  </a:txBody>
                  <a:tcPr anchor="ctr">
                    <a:lnL w="190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tcPr>
                </a:tc>
                <a:tc>
                  <a:txBody>
                    <a:bodyPr/>
                    <a:lstStyle/>
                    <a:p>
                      <a:pPr algn="ctr"/>
                      <a:endParaRPr kumimoji="1" lang="ja-JP" altLang="en-US" sz="1200" b="1"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tcPr>
                </a:tc>
                <a:tc>
                  <a:txBody>
                    <a:bodyPr/>
                    <a:lstStyle/>
                    <a:p>
                      <a:pPr algn="ctr"/>
                      <a:endParaRPr kumimoji="1" lang="ja-JP" altLang="en-US" sz="1200" b="1" dirty="0"/>
                    </a:p>
                  </a:txBody>
                  <a:tcPr anchor="ctr">
                    <a:lnL w="63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r>
                        <a:rPr kumimoji="1" lang="ja-JP" altLang="en-US" sz="1200" b="1" dirty="0" smtClean="0"/>
                        <a:t>○</a:t>
                      </a:r>
                      <a:endParaRPr kumimoji="1" lang="ja-JP" altLang="en-US" sz="1200" b="1" dirty="0"/>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a:endParaRPr kumimoji="1" lang="ja-JP" altLang="en-US" sz="1200" b="1" dirty="0"/>
                    </a:p>
                  </a:txBody>
                  <a:tcPr anchor="ctr">
                    <a:lnL w="190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tcPr>
                </a:tc>
                <a:tc>
                  <a:txBody>
                    <a:bodyPr/>
                    <a:lstStyle/>
                    <a:p>
                      <a:pPr algn="ctr"/>
                      <a:endParaRPr kumimoji="1" lang="ja-JP" altLang="en-US" sz="1200" b="1"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tcPr>
                </a:tc>
                <a:tc>
                  <a:txBody>
                    <a:bodyPr/>
                    <a:lstStyle/>
                    <a:p>
                      <a:pPr algn="ctr"/>
                      <a:endParaRPr kumimoji="1" lang="ja-JP" altLang="en-US" sz="1200" b="1" dirty="0"/>
                    </a:p>
                  </a:txBody>
                  <a:tcPr anchor="ctr">
                    <a:lnL w="635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464471343"/>
                  </a:ext>
                </a:extLst>
              </a:tr>
              <a:tr h="182880">
                <a:tc vMerge="1">
                  <a:txBody>
                    <a:bodyPr/>
                    <a:lstStyle/>
                    <a:p>
                      <a:endParaRPr kumimoji="1" lang="ja-JP" altLang="en-US" sz="1400" dirty="0"/>
                    </a:p>
                  </a:txBody>
                  <a:tcPr anchor="ctr"/>
                </a:tc>
                <a:tc>
                  <a:txBody>
                    <a:bodyPr/>
                    <a:lstStyle/>
                    <a:p>
                      <a:r>
                        <a:rPr kumimoji="1" lang="ja-JP" altLang="en-US" sz="1200" dirty="0" smtClean="0"/>
                        <a:t>心理師</a:t>
                      </a:r>
                      <a:endParaRPr kumimoji="1" lang="ja-JP" altLang="en-US" sz="1200" dirty="0"/>
                    </a:p>
                  </a:txBody>
                  <a:tcPr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pPr algn="ctr"/>
                      <a:r>
                        <a:rPr kumimoji="1" lang="ja-JP" altLang="en-US" sz="1200" b="1" dirty="0" smtClean="0"/>
                        <a:t>○</a:t>
                      </a:r>
                      <a:endParaRPr kumimoji="1" lang="ja-JP" altLang="en-US" sz="1200" b="1" dirty="0"/>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pPr algn="ctr"/>
                      <a:endParaRPr kumimoji="1" lang="ja-JP" altLang="en-US" sz="1200" b="1" dirty="0"/>
                    </a:p>
                  </a:txBody>
                  <a:tcPr anchor="ctr">
                    <a:lnL w="190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pPr algn="ctr"/>
                      <a:endParaRPr kumimoji="1" lang="ja-JP" altLang="en-US" sz="1200" b="1"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pPr algn="ctr"/>
                      <a:endParaRPr kumimoji="1" lang="ja-JP" altLang="en-US" sz="1200" b="1" dirty="0"/>
                    </a:p>
                  </a:txBody>
                  <a:tcPr anchor="ctr">
                    <a:lnL w="63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pPr algn="ctr"/>
                      <a:r>
                        <a:rPr kumimoji="1" lang="ja-JP" altLang="en-US" sz="1200" b="1" dirty="0" smtClean="0"/>
                        <a:t>○</a:t>
                      </a:r>
                      <a:endParaRPr kumimoji="1" lang="ja-JP" altLang="en-US" sz="1200" b="1" dirty="0"/>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pPr algn="ctr"/>
                      <a:endParaRPr kumimoji="1" lang="ja-JP" altLang="en-US" sz="1200" b="1" dirty="0"/>
                    </a:p>
                  </a:txBody>
                  <a:tcPr anchor="ctr">
                    <a:lnL w="190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pPr algn="ctr"/>
                      <a:endParaRPr kumimoji="1" lang="ja-JP" altLang="en-US" sz="1200" b="1"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pPr algn="ctr"/>
                      <a:endParaRPr kumimoji="1" lang="ja-JP" altLang="en-US" sz="1200" b="1" dirty="0"/>
                    </a:p>
                  </a:txBody>
                  <a:tcPr anchor="ctr">
                    <a:lnL w="6350"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594942206"/>
                  </a:ext>
                </a:extLst>
              </a:tr>
              <a:tr h="0">
                <a:tc rowSpan="2">
                  <a:txBody>
                    <a:bodyPr/>
                    <a:lstStyle/>
                    <a:p>
                      <a:r>
                        <a:rPr kumimoji="1" lang="ja-JP" altLang="en-US" sz="1200" dirty="0" smtClean="0"/>
                        <a:t>病理</a:t>
                      </a:r>
                      <a:endParaRPr kumimoji="1" lang="ja-JP" altLang="en-US" sz="1200" dirty="0"/>
                    </a:p>
                  </a:txBody>
                  <a:tcPr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r>
                        <a:rPr kumimoji="1" lang="ja-JP" altLang="en-US" sz="1200" dirty="0" smtClean="0"/>
                        <a:t>医師</a:t>
                      </a:r>
                      <a:endParaRPr kumimoji="1" lang="ja-JP" altLang="en-US" sz="1200" dirty="0"/>
                    </a:p>
                  </a:txBody>
                  <a:tcPr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algn="ctr"/>
                      <a:r>
                        <a:rPr kumimoji="1" lang="ja-JP" altLang="en-US" sz="1200" b="1" dirty="0" smtClean="0"/>
                        <a:t>●</a:t>
                      </a:r>
                      <a:endParaRPr kumimoji="1" lang="ja-JP" altLang="en-US" sz="1200" b="1" dirty="0"/>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algn="ctr"/>
                      <a:r>
                        <a:rPr kumimoji="1" lang="ja-JP" altLang="en-US" sz="1200" b="1" dirty="0" smtClean="0"/>
                        <a:t>◎</a:t>
                      </a:r>
                      <a:endParaRPr kumimoji="1" lang="ja-JP" altLang="en-US" sz="1200" b="1" dirty="0"/>
                    </a:p>
                  </a:txBody>
                  <a:tcPr anchor="ctr">
                    <a:lnL w="190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algn="ctr"/>
                      <a:r>
                        <a:rPr kumimoji="1" lang="ja-JP" altLang="en-US" sz="1200" b="1" dirty="0" smtClean="0"/>
                        <a:t>●</a:t>
                      </a:r>
                      <a:endParaRPr kumimoji="1" lang="ja-JP" altLang="en-US" sz="1200" b="1"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algn="ctr"/>
                      <a:endParaRPr kumimoji="1" lang="ja-JP" altLang="en-US" sz="1200" b="1" dirty="0"/>
                    </a:p>
                  </a:txBody>
                  <a:tcPr anchor="ctr">
                    <a:lnL w="63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algn="ctr"/>
                      <a:r>
                        <a:rPr kumimoji="1" lang="ja-JP" altLang="en-US" sz="1200" b="1" dirty="0" smtClean="0"/>
                        <a:t>●</a:t>
                      </a:r>
                      <a:endParaRPr kumimoji="1" lang="ja-JP" altLang="en-US" sz="1200" b="1" dirty="0"/>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algn="ctr"/>
                      <a:r>
                        <a:rPr kumimoji="1" lang="ja-JP" altLang="en-US" sz="1200" b="1" dirty="0" smtClean="0"/>
                        <a:t>◎</a:t>
                      </a:r>
                      <a:endParaRPr kumimoji="1" lang="ja-JP" altLang="en-US" sz="1200" b="1" dirty="0"/>
                    </a:p>
                  </a:txBody>
                  <a:tcPr anchor="ctr">
                    <a:lnL w="190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algn="ctr"/>
                      <a:r>
                        <a:rPr kumimoji="1" lang="ja-JP" altLang="en-US" sz="1200" b="1" dirty="0" smtClean="0"/>
                        <a:t>●</a:t>
                      </a:r>
                      <a:endParaRPr kumimoji="1" lang="ja-JP" altLang="en-US" sz="1200" b="1"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algn="ctr"/>
                      <a:endParaRPr kumimoji="1" lang="ja-JP" altLang="en-US" sz="1200" b="1" dirty="0"/>
                    </a:p>
                  </a:txBody>
                  <a:tcPr anchor="ctr">
                    <a:lnL w="63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372628137"/>
                  </a:ext>
                </a:extLst>
              </a:tr>
              <a:tr h="0">
                <a:tc vMerge="1">
                  <a:txBody>
                    <a:bodyPr/>
                    <a:lstStyle/>
                    <a:p>
                      <a:endParaRPr kumimoji="1" lang="ja-JP" altLang="en-US" sz="1400" dirty="0"/>
                    </a:p>
                  </a:txBody>
                  <a:tcPr anchor="ctr"/>
                </a:tc>
                <a:tc>
                  <a:txBody>
                    <a:bodyPr/>
                    <a:lstStyle/>
                    <a:p>
                      <a:r>
                        <a:rPr kumimoji="1" lang="ja-JP" altLang="en-US" sz="1200" dirty="0" smtClean="0"/>
                        <a:t>細胞診断</a:t>
                      </a:r>
                      <a:endParaRPr kumimoji="1" lang="ja-JP" altLang="en-US" sz="1200" dirty="0"/>
                    </a:p>
                  </a:txBody>
                  <a:tcPr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pPr algn="ctr"/>
                      <a:r>
                        <a:rPr kumimoji="1" lang="ja-JP" altLang="en-US" sz="1200" b="1" dirty="0" smtClean="0"/>
                        <a:t>○</a:t>
                      </a:r>
                      <a:endParaRPr kumimoji="1" lang="ja-JP" altLang="en-US" sz="1200" b="1" dirty="0"/>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pPr algn="ctr"/>
                      <a:endParaRPr kumimoji="1" lang="ja-JP" altLang="en-US" sz="1200" b="1" dirty="0"/>
                    </a:p>
                  </a:txBody>
                  <a:tcPr anchor="ctr">
                    <a:lnL w="190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pPr algn="ctr"/>
                      <a:endParaRPr kumimoji="1" lang="ja-JP" altLang="en-US" sz="1200" b="1"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pPr algn="ctr"/>
                      <a:endParaRPr kumimoji="1" lang="ja-JP" altLang="en-US" sz="1200" b="1" dirty="0"/>
                    </a:p>
                  </a:txBody>
                  <a:tcPr anchor="ctr">
                    <a:lnL w="63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pPr algn="ctr"/>
                      <a:r>
                        <a:rPr kumimoji="1" lang="ja-JP" altLang="en-US" sz="1200" b="1" dirty="0" smtClean="0"/>
                        <a:t>○</a:t>
                      </a:r>
                      <a:endParaRPr kumimoji="1" lang="ja-JP" altLang="en-US" sz="1200" b="1" dirty="0"/>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pPr algn="ctr"/>
                      <a:endParaRPr kumimoji="1" lang="ja-JP" altLang="en-US" sz="1200" b="1" dirty="0"/>
                    </a:p>
                  </a:txBody>
                  <a:tcPr anchor="ctr">
                    <a:lnL w="190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pPr algn="ctr"/>
                      <a:endParaRPr kumimoji="1" lang="ja-JP" altLang="en-US" sz="1200" b="1"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pPr algn="ctr"/>
                      <a:endParaRPr kumimoji="1" lang="ja-JP" altLang="en-US" sz="1200" b="1" dirty="0"/>
                    </a:p>
                  </a:txBody>
                  <a:tcPr anchor="ctr">
                    <a:lnL w="6350"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223741384"/>
                  </a:ext>
                </a:extLst>
              </a:tr>
              <a:tr h="370840">
                <a:tc>
                  <a:txBody>
                    <a:bodyPr/>
                    <a:lstStyle/>
                    <a:p>
                      <a:r>
                        <a:rPr kumimoji="1" lang="ja-JP" altLang="en-US" sz="1200" dirty="0" smtClean="0"/>
                        <a:t>小児看護・がん看護</a:t>
                      </a:r>
                      <a:endParaRPr kumimoji="1" lang="ja-JP" altLang="en-US" sz="1200" dirty="0"/>
                    </a:p>
                  </a:txBody>
                  <a:tcPr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r>
                        <a:rPr kumimoji="1" lang="ja-JP" altLang="en-US" sz="1200" dirty="0" smtClean="0"/>
                        <a:t>専門看護師又は認定看護師</a:t>
                      </a:r>
                      <a:endParaRPr kumimoji="1" lang="ja-JP" altLang="en-US" sz="1200" dirty="0"/>
                    </a:p>
                  </a:txBody>
                  <a:tcPr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kumimoji="1" lang="ja-JP" altLang="en-US" sz="1200" b="1" dirty="0" smtClean="0"/>
                        <a:t>○</a:t>
                      </a:r>
                      <a:endParaRPr kumimoji="1" lang="ja-JP" altLang="en-US" sz="1200" b="1" dirty="0"/>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endParaRPr kumimoji="1" lang="ja-JP" altLang="en-US" sz="1200" b="1" dirty="0"/>
                    </a:p>
                  </a:txBody>
                  <a:tcPr anchor="ctr">
                    <a:lnL w="190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endParaRPr kumimoji="1" lang="ja-JP" altLang="en-US" sz="1200" b="1"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endParaRPr kumimoji="1" lang="ja-JP" altLang="en-US" sz="1200" b="1" dirty="0"/>
                    </a:p>
                  </a:txBody>
                  <a:tcPr anchor="ctr">
                    <a:lnL w="63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kumimoji="1" lang="ja-JP" altLang="en-US" sz="1200" b="1" dirty="0" smtClean="0"/>
                        <a:t>○</a:t>
                      </a:r>
                      <a:endParaRPr kumimoji="1" lang="ja-JP" altLang="en-US" sz="1200" b="1" dirty="0"/>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endParaRPr kumimoji="1" lang="ja-JP" altLang="en-US" sz="1200" b="1" dirty="0"/>
                    </a:p>
                  </a:txBody>
                  <a:tcPr anchor="ctr">
                    <a:lnL w="190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endParaRPr kumimoji="1" lang="ja-JP" altLang="en-US" sz="1200" b="1"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endParaRPr kumimoji="1" lang="ja-JP" altLang="en-US" sz="1200" b="1" dirty="0"/>
                    </a:p>
                  </a:txBody>
                  <a:tcPr anchor="ctr">
                    <a:lnL w="63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603894713"/>
                  </a:ext>
                </a:extLst>
              </a:tr>
              <a:tr h="370840">
                <a:tc>
                  <a:txBody>
                    <a:bodyPr/>
                    <a:lstStyle/>
                    <a:p>
                      <a:r>
                        <a:rPr kumimoji="1" lang="ja-JP" altLang="en-US" sz="1200" dirty="0" smtClean="0"/>
                        <a:t>療育支援担当者</a:t>
                      </a:r>
                      <a:endParaRPr kumimoji="1" lang="ja-JP" altLang="en-US" sz="1200" dirty="0"/>
                    </a:p>
                  </a:txBody>
                  <a:tcPr anchor="ctr">
                    <a:lnT w="28575" cap="flat" cmpd="sng" algn="ctr">
                      <a:solidFill>
                        <a:schemeClr val="bg1"/>
                      </a:solidFill>
                      <a:prstDash val="solid"/>
                      <a:round/>
                      <a:headEnd type="none" w="med" len="med"/>
                      <a:tailEnd type="none" w="med" len="med"/>
                    </a:lnT>
                  </a:tcPr>
                </a:tc>
                <a:tc>
                  <a:txBody>
                    <a:bodyPr/>
                    <a:lstStyle/>
                    <a:p>
                      <a:r>
                        <a:rPr kumimoji="1" lang="ja-JP" altLang="en-US" sz="1200" dirty="0" smtClean="0"/>
                        <a:t>公認心理師、臨床心理士、社会福祉士 等</a:t>
                      </a:r>
                      <a:endParaRPr kumimoji="1" lang="ja-JP" altLang="en-US" sz="1200" dirty="0"/>
                    </a:p>
                  </a:txBody>
                  <a:tcPr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algn="ctr"/>
                      <a:r>
                        <a:rPr kumimoji="1" lang="ja-JP" altLang="en-US" sz="1200" b="1" dirty="0" smtClean="0"/>
                        <a:t>○</a:t>
                      </a:r>
                      <a:endParaRPr kumimoji="1" lang="ja-JP" altLang="en-US" sz="1200" b="1" dirty="0"/>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algn="ctr"/>
                      <a:endParaRPr kumimoji="1" lang="ja-JP" altLang="en-US" sz="1200" b="1" dirty="0"/>
                    </a:p>
                  </a:txBody>
                  <a:tcPr anchor="ctr">
                    <a:lnL w="190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algn="ctr"/>
                      <a:endParaRPr kumimoji="1" lang="ja-JP" altLang="en-US" sz="1200" b="1"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algn="ctr"/>
                      <a:endParaRPr kumimoji="1" lang="ja-JP" altLang="en-US" sz="1200" b="1" dirty="0"/>
                    </a:p>
                  </a:txBody>
                  <a:tcPr anchor="ctr">
                    <a:lnL w="63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algn="ctr"/>
                      <a:r>
                        <a:rPr kumimoji="1" lang="ja-JP" altLang="en-US" sz="1200" b="1" dirty="0" smtClean="0"/>
                        <a:t>○</a:t>
                      </a:r>
                      <a:endParaRPr kumimoji="1" lang="ja-JP" altLang="en-US" sz="1200" b="1" dirty="0"/>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algn="ctr"/>
                      <a:endParaRPr kumimoji="1" lang="ja-JP" altLang="en-US" sz="1200" b="1" dirty="0"/>
                    </a:p>
                  </a:txBody>
                  <a:tcPr anchor="ctr">
                    <a:lnL w="190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algn="ctr"/>
                      <a:endParaRPr kumimoji="1" lang="ja-JP" altLang="en-US" sz="1200" b="1"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algn="ctr"/>
                      <a:endParaRPr kumimoji="1" lang="ja-JP" altLang="en-US" sz="1200" b="1" dirty="0"/>
                    </a:p>
                  </a:txBody>
                  <a:tcPr anchor="ctr">
                    <a:lnL w="63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578699621"/>
                  </a:ext>
                </a:extLst>
              </a:tr>
            </a:tbl>
          </a:graphicData>
        </a:graphic>
      </p:graphicFrame>
      <p:graphicFrame>
        <p:nvGraphicFramePr>
          <p:cNvPr id="12" name="表 11"/>
          <p:cNvGraphicFramePr>
            <a:graphicFrameLocks noGrp="1"/>
          </p:cNvGraphicFramePr>
          <p:nvPr>
            <p:extLst>
              <p:ext uri="{D42A27DB-BD31-4B8C-83A1-F6EECF244321}">
                <p14:modId xmlns:p14="http://schemas.microsoft.com/office/powerpoint/2010/main" val="1249944184"/>
              </p:ext>
            </p:extLst>
          </p:nvPr>
        </p:nvGraphicFramePr>
        <p:xfrm>
          <a:off x="4513727" y="6240721"/>
          <a:ext cx="5136778" cy="370840"/>
        </p:xfrm>
        <a:graphic>
          <a:graphicData uri="http://schemas.openxmlformats.org/drawingml/2006/table">
            <a:tbl>
              <a:tblPr firstRow="1" bandRow="1">
                <a:tableStyleId>{5C22544A-7EE6-4342-B048-85BDC9FD1C3A}</a:tableStyleId>
              </a:tblPr>
              <a:tblGrid>
                <a:gridCol w="5136778">
                  <a:extLst>
                    <a:ext uri="{9D8B030D-6E8A-4147-A177-3AD203B41FA5}">
                      <a16:colId xmlns:a16="http://schemas.microsoft.com/office/drawing/2014/main" val="3192283671"/>
                    </a:ext>
                  </a:extLst>
                </a:gridCol>
              </a:tblGrid>
              <a:tr h="370840">
                <a:tc>
                  <a:txBody>
                    <a:bodyPr/>
                    <a:lstStyle/>
                    <a:p>
                      <a:pPr algn="ctr"/>
                      <a:r>
                        <a:rPr kumimoji="1" lang="en-US" altLang="ja-JP" sz="1200" b="0" dirty="0" smtClean="0">
                          <a:solidFill>
                            <a:schemeClr val="tx1"/>
                          </a:solidFill>
                        </a:rPr>
                        <a:t>※ </a:t>
                      </a:r>
                      <a:r>
                        <a:rPr kumimoji="1" lang="ja-JP" altLang="en-US" sz="1200" b="0" dirty="0" smtClean="0">
                          <a:solidFill>
                            <a:schemeClr val="tx1"/>
                          </a:solidFill>
                        </a:rPr>
                        <a:t>専従：就業時間の８割以上従事、専任：就業時間の５割以上従事</a:t>
                      </a:r>
                      <a:endParaRPr kumimoji="1" lang="ja-JP" altLang="en-US" sz="1200" b="0" dirty="0">
                        <a:solidFill>
                          <a:schemeClr val="tx1"/>
                        </a:solidFill>
                      </a:endParaRPr>
                    </a:p>
                  </a:txBody>
                  <a:tcPr anchor="ctr">
                    <a:solidFill>
                      <a:schemeClr val="accent6">
                        <a:lumMod val="20000"/>
                        <a:lumOff val="80000"/>
                      </a:schemeClr>
                    </a:solidFill>
                  </a:tcPr>
                </a:tc>
                <a:extLst>
                  <a:ext uri="{0D108BD9-81ED-4DB2-BD59-A6C34878D82A}">
                    <a16:rowId xmlns:a16="http://schemas.microsoft.com/office/drawing/2014/main" val="1163101388"/>
                  </a:ext>
                </a:extLst>
              </a:tr>
            </a:tbl>
          </a:graphicData>
        </a:graphic>
      </p:graphicFrame>
      <p:sp>
        <p:nvSpPr>
          <p:cNvPr id="6" name="スライド番号プレースホルダー 1"/>
          <p:cNvSpPr>
            <a:spLocks noGrp="1"/>
          </p:cNvSpPr>
          <p:nvPr>
            <p:ph type="sldNum" sz="quarter" idx="12"/>
          </p:nvPr>
        </p:nvSpPr>
        <p:spPr>
          <a:xfrm>
            <a:off x="7533715" y="6460499"/>
            <a:ext cx="2228850" cy="365125"/>
          </a:xfrm>
        </p:spPr>
        <p:txBody>
          <a:bodyPr/>
          <a:lstStyle/>
          <a:p>
            <a:r>
              <a:rPr kumimoji="1" lang="en-US" altLang="ja-JP" sz="1600" b="1" dirty="0" smtClean="0">
                <a:latin typeface="+mn-ea"/>
              </a:rPr>
              <a:t>11</a:t>
            </a:r>
            <a:endParaRPr kumimoji="1" lang="ja-JP" altLang="en-US" sz="1600" b="1" dirty="0">
              <a:latin typeface="+mn-ea"/>
            </a:endParaRPr>
          </a:p>
        </p:txBody>
      </p:sp>
    </p:spTree>
    <p:extLst>
      <p:ext uri="{BB962C8B-B14F-4D97-AF65-F5344CB8AC3E}">
        <p14:creationId xmlns:p14="http://schemas.microsoft.com/office/powerpoint/2010/main" val="3853921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61AE0CBE-3210-41DD-A171-4385B749CD55}"/>
              </a:ext>
            </a:extLst>
          </p:cNvPr>
          <p:cNvSpPr/>
          <p:nvPr/>
        </p:nvSpPr>
        <p:spPr>
          <a:xfrm>
            <a:off x="0" y="0"/>
            <a:ext cx="9906000" cy="2985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smtClean="0">
                <a:latin typeface="Meiryo UI" panose="020B0604030504040204" pitchFamily="50" charset="-128"/>
                <a:ea typeface="Meiryo UI" panose="020B0604030504040204" pitchFamily="50" charset="-128"/>
              </a:rPr>
              <a:t>【</a:t>
            </a:r>
            <a:r>
              <a:rPr kumimoji="1" lang="ja-JP" altLang="en-US" b="1" dirty="0" smtClean="0">
                <a:latin typeface="Meiryo UI" panose="020B0604030504040204" pitchFamily="50" charset="-128"/>
                <a:ea typeface="Meiryo UI" panose="020B0604030504040204" pitchFamily="50" charset="-128"/>
              </a:rPr>
              <a:t>参考 </a:t>
            </a:r>
            <a:r>
              <a:rPr kumimoji="1" lang="en-US" altLang="ja-JP" b="1" dirty="0" smtClean="0">
                <a:latin typeface="Meiryo UI" panose="020B0604030504040204" pitchFamily="50" charset="-128"/>
                <a:ea typeface="Meiryo UI" panose="020B0604030504040204" pitchFamily="50" charset="-128"/>
              </a:rPr>
              <a:t>】</a:t>
            </a:r>
            <a:r>
              <a:rPr kumimoji="1" lang="ja-JP" altLang="en-US" b="1" dirty="0" smtClean="0">
                <a:latin typeface="Meiryo UI" panose="020B0604030504040204" pitchFamily="50" charset="-128"/>
                <a:ea typeface="Meiryo UI" panose="020B0604030504040204" pitchFamily="50" charset="-128"/>
              </a:rPr>
              <a:t>　　大阪府小児がん拠点病院と国拠点病院との関係（全体像）</a:t>
            </a:r>
            <a:endParaRPr kumimoji="1" lang="ja-JP" altLang="en-US" b="1" dirty="0">
              <a:latin typeface="Meiryo UI" panose="020B0604030504040204" pitchFamily="50" charset="-128"/>
              <a:ea typeface="Meiryo UI" panose="020B0604030504040204" pitchFamily="50" charset="-128"/>
            </a:endParaRPr>
          </a:p>
        </p:txBody>
      </p:sp>
      <p:sp>
        <p:nvSpPr>
          <p:cNvPr id="2" name="角丸四角形 1"/>
          <p:cNvSpPr/>
          <p:nvPr/>
        </p:nvSpPr>
        <p:spPr>
          <a:xfrm>
            <a:off x="489206" y="3321786"/>
            <a:ext cx="416859" cy="1728801"/>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b="1" dirty="0" smtClean="0">
                <a:solidFill>
                  <a:schemeClr val="tx1"/>
                </a:solidFill>
              </a:rPr>
              <a:t>厚生労働省</a:t>
            </a:r>
            <a:endParaRPr kumimoji="1" lang="ja-JP" altLang="en-US" b="1" dirty="0">
              <a:solidFill>
                <a:schemeClr val="tx1"/>
              </a:solidFill>
            </a:endParaRPr>
          </a:p>
        </p:txBody>
      </p:sp>
      <p:sp>
        <p:nvSpPr>
          <p:cNvPr id="13" name="正方形/長方形 12"/>
          <p:cNvSpPr/>
          <p:nvPr/>
        </p:nvSpPr>
        <p:spPr>
          <a:xfrm>
            <a:off x="1340562" y="3742838"/>
            <a:ext cx="215150" cy="87797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400" b="1" dirty="0" smtClean="0">
                <a:solidFill>
                  <a:schemeClr val="tx1"/>
                </a:solidFill>
              </a:rPr>
              <a:t>指定</a:t>
            </a:r>
            <a:endParaRPr kumimoji="1" lang="ja-JP" altLang="en-US" sz="1400" b="1" dirty="0">
              <a:solidFill>
                <a:schemeClr val="tx1"/>
              </a:solidFill>
            </a:endParaRPr>
          </a:p>
        </p:txBody>
      </p:sp>
      <p:cxnSp>
        <p:nvCxnSpPr>
          <p:cNvPr id="15" name="直線コネクタ 14"/>
          <p:cNvCxnSpPr>
            <a:stCxn id="2" idx="3"/>
            <a:endCxn id="13" idx="1"/>
          </p:cNvCxnSpPr>
          <p:nvPr/>
        </p:nvCxnSpPr>
        <p:spPr>
          <a:xfrm flipV="1">
            <a:off x="906065" y="4181825"/>
            <a:ext cx="434497" cy="436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直線矢印コネクタ 16"/>
          <p:cNvCxnSpPr>
            <a:stCxn id="13" idx="3"/>
            <a:endCxn id="315" idx="1"/>
          </p:cNvCxnSpPr>
          <p:nvPr/>
        </p:nvCxnSpPr>
        <p:spPr>
          <a:xfrm flipV="1">
            <a:off x="1555712" y="4174483"/>
            <a:ext cx="1083679" cy="7342"/>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8" name="角丸四角形 37"/>
          <p:cNvSpPr/>
          <p:nvPr/>
        </p:nvSpPr>
        <p:spPr>
          <a:xfrm>
            <a:off x="9092280" y="3400750"/>
            <a:ext cx="416859" cy="1728801"/>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b="1" dirty="0" smtClean="0">
                <a:solidFill>
                  <a:schemeClr val="tx1"/>
                </a:solidFill>
              </a:rPr>
              <a:t>大阪府</a:t>
            </a:r>
            <a:endParaRPr kumimoji="1" lang="ja-JP" altLang="en-US" b="1" dirty="0">
              <a:solidFill>
                <a:schemeClr val="tx1"/>
              </a:solidFill>
            </a:endParaRPr>
          </a:p>
        </p:txBody>
      </p:sp>
      <p:sp>
        <p:nvSpPr>
          <p:cNvPr id="42" name="正方形/長方形 41"/>
          <p:cNvSpPr/>
          <p:nvPr/>
        </p:nvSpPr>
        <p:spPr>
          <a:xfrm>
            <a:off x="5127735" y="3512139"/>
            <a:ext cx="251584" cy="13072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400" b="1" dirty="0" smtClean="0">
                <a:solidFill>
                  <a:schemeClr val="tx1"/>
                </a:solidFill>
              </a:rPr>
              <a:t>指定・連携</a:t>
            </a:r>
            <a:endParaRPr kumimoji="1" lang="ja-JP" altLang="en-US" sz="1400" b="1" dirty="0">
              <a:solidFill>
                <a:schemeClr val="tx1"/>
              </a:solidFill>
            </a:endParaRPr>
          </a:p>
        </p:txBody>
      </p:sp>
      <p:cxnSp>
        <p:nvCxnSpPr>
          <p:cNvPr id="46" name="直線コネクタ 45"/>
          <p:cNvCxnSpPr>
            <a:stCxn id="315" idx="3"/>
            <a:endCxn id="42" idx="1"/>
          </p:cNvCxnSpPr>
          <p:nvPr/>
        </p:nvCxnSpPr>
        <p:spPr>
          <a:xfrm flipV="1">
            <a:off x="3335376" y="4165757"/>
            <a:ext cx="1792359" cy="8726"/>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直線矢印コネクタ 46"/>
          <p:cNvCxnSpPr>
            <a:stCxn id="42" idx="3"/>
            <a:endCxn id="332" idx="1"/>
          </p:cNvCxnSpPr>
          <p:nvPr/>
        </p:nvCxnSpPr>
        <p:spPr>
          <a:xfrm flipV="1">
            <a:off x="5379319" y="4159759"/>
            <a:ext cx="1047946" cy="5998"/>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5" name="正方形/長方形 54"/>
          <p:cNvSpPr/>
          <p:nvPr/>
        </p:nvSpPr>
        <p:spPr>
          <a:xfrm>
            <a:off x="8558453" y="3830771"/>
            <a:ext cx="215150" cy="87797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400" b="1" dirty="0" smtClean="0">
                <a:solidFill>
                  <a:schemeClr val="tx1"/>
                </a:solidFill>
              </a:rPr>
              <a:t>指定</a:t>
            </a:r>
            <a:endParaRPr kumimoji="1" lang="ja-JP" altLang="en-US" sz="1400" b="1" dirty="0">
              <a:solidFill>
                <a:schemeClr val="tx1"/>
              </a:solidFill>
            </a:endParaRPr>
          </a:p>
        </p:txBody>
      </p:sp>
      <p:cxnSp>
        <p:nvCxnSpPr>
          <p:cNvPr id="56" name="直線コネクタ 55"/>
          <p:cNvCxnSpPr>
            <a:stCxn id="55" idx="3"/>
            <a:endCxn id="38" idx="1"/>
          </p:cNvCxnSpPr>
          <p:nvPr/>
        </p:nvCxnSpPr>
        <p:spPr>
          <a:xfrm flipV="1">
            <a:off x="8773603" y="4265151"/>
            <a:ext cx="318677" cy="4607"/>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1" name="直線矢印コネクタ 60"/>
          <p:cNvCxnSpPr>
            <a:stCxn id="55" idx="1"/>
            <a:endCxn id="222" idx="3"/>
          </p:cNvCxnSpPr>
          <p:nvPr/>
        </p:nvCxnSpPr>
        <p:spPr>
          <a:xfrm flipH="1">
            <a:off x="8187504" y="4269758"/>
            <a:ext cx="370949" cy="1"/>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6" name="正方形/長方形 65"/>
          <p:cNvSpPr/>
          <p:nvPr/>
        </p:nvSpPr>
        <p:spPr>
          <a:xfrm>
            <a:off x="2641343" y="765517"/>
            <a:ext cx="1667434" cy="467144"/>
          </a:xfrm>
          <a:prstGeom prst="rect">
            <a:avLst/>
          </a:prstGeom>
          <a:solidFill>
            <a:schemeClr val="accent6">
              <a:lumMod val="20000"/>
              <a:lumOff val="80000"/>
            </a:schemeClr>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b="1" dirty="0" smtClean="0">
                <a:solidFill>
                  <a:schemeClr val="tx1"/>
                </a:solidFill>
              </a:rPr>
              <a:t>北海道ﾌﾞﾛｯｸ</a:t>
            </a:r>
            <a:endParaRPr kumimoji="1" lang="en-US" altLang="ja-JP" sz="1200" b="1" dirty="0" smtClean="0">
              <a:solidFill>
                <a:schemeClr val="tx1"/>
              </a:solidFill>
            </a:endParaRPr>
          </a:p>
          <a:p>
            <a:pPr algn="ctr"/>
            <a:r>
              <a:rPr kumimoji="1" lang="ja-JP" altLang="en-US" sz="1200" b="1" dirty="0" smtClean="0">
                <a:solidFill>
                  <a:schemeClr val="tx1"/>
                </a:solidFill>
              </a:rPr>
              <a:t>　Ａ国拠点病院</a:t>
            </a:r>
            <a:endParaRPr kumimoji="1" lang="ja-JP" altLang="en-US" sz="1200" b="1" dirty="0">
              <a:solidFill>
                <a:schemeClr val="tx1"/>
              </a:solidFill>
            </a:endParaRPr>
          </a:p>
        </p:txBody>
      </p:sp>
      <p:sp>
        <p:nvSpPr>
          <p:cNvPr id="74" name="正方形/長方形 73"/>
          <p:cNvSpPr/>
          <p:nvPr/>
        </p:nvSpPr>
        <p:spPr>
          <a:xfrm>
            <a:off x="2625764" y="1334175"/>
            <a:ext cx="1667434" cy="493616"/>
          </a:xfrm>
          <a:prstGeom prst="rect">
            <a:avLst/>
          </a:prstGeom>
          <a:solidFill>
            <a:schemeClr val="accent6">
              <a:lumMod val="20000"/>
              <a:lumOff val="80000"/>
            </a:schemeClr>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b="1" dirty="0" smtClean="0">
                <a:solidFill>
                  <a:schemeClr val="tx1"/>
                </a:solidFill>
              </a:rPr>
              <a:t>東北ﾌﾞﾛｯｸ</a:t>
            </a:r>
            <a:endParaRPr kumimoji="1" lang="en-US" altLang="ja-JP" sz="1200" b="1" dirty="0" smtClean="0">
              <a:solidFill>
                <a:schemeClr val="tx1"/>
              </a:solidFill>
            </a:endParaRPr>
          </a:p>
          <a:p>
            <a:pPr algn="ctr"/>
            <a:r>
              <a:rPr kumimoji="1" lang="ja-JP" altLang="en-US" sz="1200" b="1" dirty="0">
                <a:solidFill>
                  <a:schemeClr val="tx1"/>
                </a:solidFill>
              </a:rPr>
              <a:t>　</a:t>
            </a:r>
            <a:r>
              <a:rPr kumimoji="1" lang="ja-JP" altLang="en-US" sz="1200" b="1" dirty="0" smtClean="0">
                <a:solidFill>
                  <a:schemeClr val="tx1"/>
                </a:solidFill>
              </a:rPr>
              <a:t>Ａ国拠点病院</a:t>
            </a:r>
            <a:endParaRPr kumimoji="1" lang="ja-JP" altLang="en-US" sz="1200" b="1" dirty="0">
              <a:solidFill>
                <a:schemeClr val="tx1"/>
              </a:solidFill>
            </a:endParaRPr>
          </a:p>
        </p:txBody>
      </p:sp>
      <p:sp>
        <p:nvSpPr>
          <p:cNvPr id="76" name="正方形/長方形 75"/>
          <p:cNvSpPr/>
          <p:nvPr/>
        </p:nvSpPr>
        <p:spPr>
          <a:xfrm>
            <a:off x="2625763" y="1929304"/>
            <a:ext cx="1667435" cy="524453"/>
          </a:xfrm>
          <a:prstGeom prst="rect">
            <a:avLst/>
          </a:prstGeom>
          <a:solidFill>
            <a:schemeClr val="accent6">
              <a:lumMod val="20000"/>
              <a:lumOff val="80000"/>
            </a:schemeClr>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b="1" dirty="0" smtClean="0">
                <a:solidFill>
                  <a:schemeClr val="tx1"/>
                </a:solidFill>
              </a:rPr>
              <a:t>関東甲信越ﾌﾞﾛｯｸ</a:t>
            </a:r>
            <a:endParaRPr kumimoji="1" lang="en-US" altLang="ja-JP" sz="1200" b="1" dirty="0" smtClean="0">
              <a:solidFill>
                <a:schemeClr val="tx1"/>
              </a:solidFill>
            </a:endParaRPr>
          </a:p>
          <a:p>
            <a:pPr algn="ctr"/>
            <a:r>
              <a:rPr kumimoji="1" lang="ja-JP" altLang="en-US" sz="1200" b="1" dirty="0" smtClean="0">
                <a:solidFill>
                  <a:schemeClr val="tx1"/>
                </a:solidFill>
              </a:rPr>
              <a:t>Ａ国</a:t>
            </a:r>
            <a:r>
              <a:rPr kumimoji="1" lang="ja-JP" altLang="en-US" sz="1200" b="1" dirty="0">
                <a:solidFill>
                  <a:schemeClr val="tx1"/>
                </a:solidFill>
              </a:rPr>
              <a:t>拠点病院</a:t>
            </a:r>
          </a:p>
        </p:txBody>
      </p:sp>
      <p:sp>
        <p:nvSpPr>
          <p:cNvPr id="77" name="正方形/長方形 76"/>
          <p:cNvSpPr/>
          <p:nvPr/>
        </p:nvSpPr>
        <p:spPr>
          <a:xfrm>
            <a:off x="2628642" y="2542471"/>
            <a:ext cx="1667435" cy="544362"/>
          </a:xfrm>
          <a:prstGeom prst="rect">
            <a:avLst/>
          </a:prstGeom>
          <a:solidFill>
            <a:schemeClr val="accent6">
              <a:lumMod val="20000"/>
              <a:lumOff val="80000"/>
            </a:schemeClr>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b="1" dirty="0" smtClean="0">
                <a:solidFill>
                  <a:schemeClr val="tx1"/>
                </a:solidFill>
              </a:rPr>
              <a:t>東海北陸ﾌﾞﾛｯｸ</a:t>
            </a:r>
            <a:endParaRPr kumimoji="1" lang="en-US" altLang="ja-JP" sz="1200" b="1" dirty="0" smtClean="0">
              <a:solidFill>
                <a:schemeClr val="tx1"/>
              </a:solidFill>
            </a:endParaRPr>
          </a:p>
          <a:p>
            <a:pPr algn="ctr"/>
            <a:r>
              <a:rPr kumimoji="1" lang="ja-JP" altLang="en-US" sz="1200" b="1" dirty="0">
                <a:solidFill>
                  <a:schemeClr val="tx1"/>
                </a:solidFill>
              </a:rPr>
              <a:t>　</a:t>
            </a:r>
            <a:r>
              <a:rPr kumimoji="1" lang="ja-JP" altLang="en-US" sz="1200" b="1" dirty="0" smtClean="0">
                <a:solidFill>
                  <a:schemeClr val="tx1"/>
                </a:solidFill>
              </a:rPr>
              <a:t>Ａ国拠点病院</a:t>
            </a:r>
            <a:endParaRPr kumimoji="1" lang="ja-JP" altLang="en-US" sz="1200" b="1" dirty="0">
              <a:solidFill>
                <a:schemeClr val="tx1"/>
              </a:solidFill>
            </a:endParaRPr>
          </a:p>
        </p:txBody>
      </p:sp>
      <p:sp>
        <p:nvSpPr>
          <p:cNvPr id="79" name="正方形/長方形 78"/>
          <p:cNvSpPr/>
          <p:nvPr/>
        </p:nvSpPr>
        <p:spPr>
          <a:xfrm>
            <a:off x="2622881" y="5341499"/>
            <a:ext cx="1667435" cy="428414"/>
          </a:xfrm>
          <a:prstGeom prst="rect">
            <a:avLst/>
          </a:prstGeom>
          <a:solidFill>
            <a:schemeClr val="accent6">
              <a:lumMod val="20000"/>
              <a:lumOff val="80000"/>
            </a:schemeClr>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b="1" dirty="0" smtClean="0">
                <a:solidFill>
                  <a:schemeClr val="tx1"/>
                </a:solidFill>
              </a:rPr>
              <a:t>中国・四国ﾌﾞﾛｯｸ</a:t>
            </a:r>
            <a:endParaRPr kumimoji="1" lang="en-US" altLang="ja-JP" sz="1200" b="1" dirty="0" smtClean="0">
              <a:solidFill>
                <a:schemeClr val="tx1"/>
              </a:solidFill>
            </a:endParaRPr>
          </a:p>
          <a:p>
            <a:pPr algn="ctr"/>
            <a:r>
              <a:rPr kumimoji="1" lang="ja-JP" altLang="en-US" sz="1200" b="1" dirty="0">
                <a:solidFill>
                  <a:schemeClr val="tx1"/>
                </a:solidFill>
              </a:rPr>
              <a:t>　</a:t>
            </a:r>
            <a:r>
              <a:rPr kumimoji="1" lang="ja-JP" altLang="en-US" sz="1200" b="1" dirty="0" smtClean="0">
                <a:solidFill>
                  <a:schemeClr val="tx1"/>
                </a:solidFill>
              </a:rPr>
              <a:t>Ａ国拠点病院</a:t>
            </a:r>
            <a:endParaRPr kumimoji="1" lang="ja-JP" altLang="en-US" sz="1200" b="1" dirty="0">
              <a:solidFill>
                <a:schemeClr val="tx1"/>
              </a:solidFill>
            </a:endParaRPr>
          </a:p>
        </p:txBody>
      </p:sp>
      <p:sp>
        <p:nvSpPr>
          <p:cNvPr id="80" name="正方形/長方形 79"/>
          <p:cNvSpPr/>
          <p:nvPr/>
        </p:nvSpPr>
        <p:spPr>
          <a:xfrm>
            <a:off x="2625763" y="5866340"/>
            <a:ext cx="1667435" cy="450893"/>
          </a:xfrm>
          <a:prstGeom prst="rect">
            <a:avLst/>
          </a:prstGeom>
          <a:solidFill>
            <a:schemeClr val="accent6">
              <a:lumMod val="20000"/>
              <a:lumOff val="80000"/>
            </a:schemeClr>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b="1" dirty="0" smtClean="0">
                <a:solidFill>
                  <a:schemeClr val="tx1"/>
                </a:solidFill>
              </a:rPr>
              <a:t>九州・沖縄ﾌﾞﾛｯｸ</a:t>
            </a:r>
            <a:endParaRPr kumimoji="1" lang="en-US" altLang="ja-JP" sz="1200" b="1" dirty="0" smtClean="0">
              <a:solidFill>
                <a:schemeClr val="tx1"/>
              </a:solidFill>
            </a:endParaRPr>
          </a:p>
          <a:p>
            <a:pPr algn="ctr"/>
            <a:r>
              <a:rPr kumimoji="1" lang="ja-JP" altLang="en-US" sz="1200" b="1" dirty="0">
                <a:solidFill>
                  <a:schemeClr val="tx1"/>
                </a:solidFill>
              </a:rPr>
              <a:t>　</a:t>
            </a:r>
            <a:r>
              <a:rPr kumimoji="1" lang="ja-JP" altLang="en-US" sz="1200" b="1" dirty="0" smtClean="0">
                <a:solidFill>
                  <a:schemeClr val="tx1"/>
                </a:solidFill>
              </a:rPr>
              <a:t>Ａ国拠点病院</a:t>
            </a:r>
            <a:endParaRPr kumimoji="1" lang="ja-JP" altLang="en-US" sz="1200" b="1" dirty="0">
              <a:solidFill>
                <a:schemeClr val="tx1"/>
              </a:solidFill>
            </a:endParaRPr>
          </a:p>
        </p:txBody>
      </p:sp>
      <p:cxnSp>
        <p:nvCxnSpPr>
          <p:cNvPr id="107" name="カギ線コネクタ 106"/>
          <p:cNvCxnSpPr>
            <a:stCxn id="74" idx="1"/>
            <a:endCxn id="79" idx="1"/>
          </p:cNvCxnSpPr>
          <p:nvPr/>
        </p:nvCxnSpPr>
        <p:spPr>
          <a:xfrm rot="10800000" flipV="1">
            <a:off x="2622882" y="1580982"/>
            <a:ext cx="2883" cy="3974723"/>
          </a:xfrm>
          <a:prstGeom prst="bentConnector3">
            <a:avLst>
              <a:gd name="adj1" fmla="val 24820569"/>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09" name="カギ線コネクタ 108"/>
          <p:cNvCxnSpPr>
            <a:stCxn id="76" idx="1"/>
            <a:endCxn id="80" idx="1"/>
          </p:cNvCxnSpPr>
          <p:nvPr/>
        </p:nvCxnSpPr>
        <p:spPr>
          <a:xfrm rot="10800000" flipV="1">
            <a:off x="2625763" y="2191531"/>
            <a:ext cx="12700" cy="3900256"/>
          </a:xfrm>
          <a:prstGeom prst="bentConnector3">
            <a:avLst>
              <a:gd name="adj1" fmla="val 5717654"/>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39" name="正方形/長方形 138"/>
          <p:cNvSpPr/>
          <p:nvPr/>
        </p:nvSpPr>
        <p:spPr>
          <a:xfrm>
            <a:off x="4687470" y="813316"/>
            <a:ext cx="1340298" cy="371543"/>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rPr>
              <a:t>Ｂ国連携病院</a:t>
            </a:r>
            <a:endParaRPr kumimoji="1" lang="ja-JP" altLang="en-US" sz="1200" b="1" dirty="0">
              <a:solidFill>
                <a:schemeClr val="tx1"/>
              </a:solidFill>
            </a:endParaRPr>
          </a:p>
        </p:txBody>
      </p:sp>
      <p:sp>
        <p:nvSpPr>
          <p:cNvPr id="142" name="正方形/長方形 141"/>
          <p:cNvSpPr/>
          <p:nvPr/>
        </p:nvSpPr>
        <p:spPr>
          <a:xfrm>
            <a:off x="4687470" y="1392014"/>
            <a:ext cx="1340298" cy="371543"/>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rPr>
              <a:t>Ｂ</a:t>
            </a:r>
            <a:r>
              <a:rPr kumimoji="1" lang="ja-JP" altLang="en-US" sz="1200" b="1" dirty="0" smtClean="0">
                <a:solidFill>
                  <a:schemeClr val="tx1"/>
                </a:solidFill>
              </a:rPr>
              <a:t>国連携病院</a:t>
            </a:r>
            <a:endParaRPr kumimoji="1" lang="ja-JP" altLang="en-US" sz="1200" b="1" dirty="0">
              <a:solidFill>
                <a:schemeClr val="tx1"/>
              </a:solidFill>
            </a:endParaRPr>
          </a:p>
        </p:txBody>
      </p:sp>
      <p:sp>
        <p:nvSpPr>
          <p:cNvPr id="143" name="正方形/長方形 142"/>
          <p:cNvSpPr/>
          <p:nvPr/>
        </p:nvSpPr>
        <p:spPr>
          <a:xfrm>
            <a:off x="4687470" y="2019341"/>
            <a:ext cx="1340298" cy="354856"/>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rPr>
              <a:t>Ｂ</a:t>
            </a:r>
            <a:r>
              <a:rPr kumimoji="1" lang="ja-JP" altLang="en-US" sz="1200" b="1" dirty="0" smtClean="0">
                <a:solidFill>
                  <a:schemeClr val="tx1"/>
                </a:solidFill>
              </a:rPr>
              <a:t>国連携病院</a:t>
            </a:r>
            <a:endParaRPr kumimoji="1" lang="ja-JP" altLang="en-US" sz="1200" b="1" dirty="0">
              <a:solidFill>
                <a:schemeClr val="tx1"/>
              </a:solidFill>
            </a:endParaRPr>
          </a:p>
        </p:txBody>
      </p:sp>
      <p:sp>
        <p:nvSpPr>
          <p:cNvPr id="145" name="正方形/長方形 144"/>
          <p:cNvSpPr/>
          <p:nvPr/>
        </p:nvSpPr>
        <p:spPr>
          <a:xfrm>
            <a:off x="4687470" y="5381519"/>
            <a:ext cx="1340298" cy="36362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rPr>
              <a:t>Ｂ</a:t>
            </a:r>
            <a:r>
              <a:rPr kumimoji="1" lang="ja-JP" altLang="en-US" sz="1200" b="1" dirty="0" smtClean="0">
                <a:solidFill>
                  <a:schemeClr val="tx1"/>
                </a:solidFill>
              </a:rPr>
              <a:t>国連携病院</a:t>
            </a:r>
            <a:endParaRPr kumimoji="1" lang="ja-JP" altLang="en-US" sz="1200" b="1" dirty="0">
              <a:solidFill>
                <a:schemeClr val="tx1"/>
              </a:solidFill>
            </a:endParaRPr>
          </a:p>
        </p:txBody>
      </p:sp>
      <p:sp>
        <p:nvSpPr>
          <p:cNvPr id="146" name="正方形/長方形 145"/>
          <p:cNvSpPr/>
          <p:nvPr/>
        </p:nvSpPr>
        <p:spPr>
          <a:xfrm>
            <a:off x="4687470" y="5902175"/>
            <a:ext cx="1340298" cy="36362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rPr>
              <a:t>Ｂ</a:t>
            </a:r>
            <a:r>
              <a:rPr kumimoji="1" lang="ja-JP" altLang="en-US" sz="1200" b="1" dirty="0" smtClean="0">
                <a:solidFill>
                  <a:schemeClr val="tx1"/>
                </a:solidFill>
              </a:rPr>
              <a:t>国連携病院</a:t>
            </a:r>
            <a:endParaRPr kumimoji="1" lang="ja-JP" altLang="en-US" sz="1200" b="1" dirty="0">
              <a:solidFill>
                <a:schemeClr val="tx1"/>
              </a:solidFill>
            </a:endParaRPr>
          </a:p>
        </p:txBody>
      </p:sp>
      <p:sp>
        <p:nvSpPr>
          <p:cNvPr id="171" name="正方形/長方形 170"/>
          <p:cNvSpPr/>
          <p:nvPr/>
        </p:nvSpPr>
        <p:spPr>
          <a:xfrm>
            <a:off x="4693386" y="2635127"/>
            <a:ext cx="1340298" cy="354856"/>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rPr>
              <a:t>Ｂ</a:t>
            </a:r>
            <a:r>
              <a:rPr kumimoji="1" lang="ja-JP" altLang="en-US" sz="1200" b="1" dirty="0" smtClean="0">
                <a:solidFill>
                  <a:schemeClr val="tx1"/>
                </a:solidFill>
              </a:rPr>
              <a:t>国連携病院</a:t>
            </a:r>
            <a:endParaRPr kumimoji="1" lang="ja-JP" altLang="en-US" sz="1200" b="1" dirty="0">
              <a:solidFill>
                <a:schemeClr val="tx1"/>
              </a:solidFill>
            </a:endParaRPr>
          </a:p>
        </p:txBody>
      </p:sp>
      <p:cxnSp>
        <p:nvCxnSpPr>
          <p:cNvPr id="183" name="カギ線コネクタ 182"/>
          <p:cNvCxnSpPr>
            <a:stCxn id="66" idx="1"/>
            <a:endCxn id="77" idx="1"/>
          </p:cNvCxnSpPr>
          <p:nvPr/>
        </p:nvCxnSpPr>
        <p:spPr>
          <a:xfrm rot="10800000" flipV="1">
            <a:off x="2628643" y="999088"/>
            <a:ext cx="12701" cy="1815563"/>
          </a:xfrm>
          <a:prstGeom prst="bentConnector3">
            <a:avLst>
              <a:gd name="adj1" fmla="val 5711322"/>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95" name="直線矢印コネクタ 194"/>
          <p:cNvCxnSpPr>
            <a:stCxn id="66" idx="3"/>
            <a:endCxn id="139" idx="1"/>
          </p:cNvCxnSpPr>
          <p:nvPr/>
        </p:nvCxnSpPr>
        <p:spPr>
          <a:xfrm flipV="1">
            <a:off x="4308777" y="999088"/>
            <a:ext cx="378693" cy="1"/>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8" name="直線矢印コネクタ 197"/>
          <p:cNvCxnSpPr>
            <a:stCxn id="74" idx="3"/>
            <a:endCxn id="142" idx="1"/>
          </p:cNvCxnSpPr>
          <p:nvPr/>
        </p:nvCxnSpPr>
        <p:spPr>
          <a:xfrm flipV="1">
            <a:off x="4293198" y="1577786"/>
            <a:ext cx="394272" cy="3197"/>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9" name="直線矢印コネクタ 198"/>
          <p:cNvCxnSpPr>
            <a:stCxn id="76" idx="3"/>
            <a:endCxn id="143" idx="1"/>
          </p:cNvCxnSpPr>
          <p:nvPr/>
        </p:nvCxnSpPr>
        <p:spPr>
          <a:xfrm>
            <a:off x="4293198" y="2191531"/>
            <a:ext cx="394272" cy="5238"/>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0" name="直線矢印コネクタ 199"/>
          <p:cNvCxnSpPr>
            <a:stCxn id="77" idx="3"/>
            <a:endCxn id="171" idx="1"/>
          </p:cNvCxnSpPr>
          <p:nvPr/>
        </p:nvCxnSpPr>
        <p:spPr>
          <a:xfrm flipV="1">
            <a:off x="4296077" y="2812555"/>
            <a:ext cx="397309" cy="2097"/>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1" name="直線矢印コネクタ 200"/>
          <p:cNvCxnSpPr>
            <a:stCxn id="79" idx="3"/>
            <a:endCxn id="145" idx="1"/>
          </p:cNvCxnSpPr>
          <p:nvPr/>
        </p:nvCxnSpPr>
        <p:spPr>
          <a:xfrm>
            <a:off x="4290316" y="5555706"/>
            <a:ext cx="397154" cy="7623"/>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2" name="直線矢印コネクタ 201"/>
          <p:cNvCxnSpPr>
            <a:stCxn id="80" idx="3"/>
            <a:endCxn id="146" idx="1"/>
          </p:cNvCxnSpPr>
          <p:nvPr/>
        </p:nvCxnSpPr>
        <p:spPr>
          <a:xfrm flipV="1">
            <a:off x="4293198" y="6083985"/>
            <a:ext cx="394272" cy="7802"/>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15" name="正方形/長方形 314"/>
          <p:cNvSpPr/>
          <p:nvPr/>
        </p:nvSpPr>
        <p:spPr>
          <a:xfrm>
            <a:off x="2639391" y="3242625"/>
            <a:ext cx="695985" cy="1863715"/>
          </a:xfrm>
          <a:prstGeom prst="rect">
            <a:avLst/>
          </a:prstGeom>
          <a:solidFill>
            <a:schemeClr val="accent4">
              <a:lumMod val="60000"/>
              <a:lumOff val="40000"/>
            </a:schemeClr>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nchorCtr="1"/>
          <a:lstStyle/>
          <a:p>
            <a:r>
              <a:rPr kumimoji="1" lang="ja-JP" altLang="en-US" sz="1200" b="1" dirty="0" smtClean="0">
                <a:solidFill>
                  <a:schemeClr val="tx1"/>
                </a:solidFill>
              </a:rPr>
              <a:t>　　Ａ 国拠点病院</a:t>
            </a:r>
            <a:endParaRPr kumimoji="1" lang="en-US" altLang="ja-JP" sz="1200" b="1" dirty="0" smtClean="0">
              <a:solidFill>
                <a:schemeClr val="tx1"/>
              </a:solidFill>
            </a:endParaRPr>
          </a:p>
          <a:p>
            <a:r>
              <a:rPr kumimoji="1" lang="ja-JP" altLang="en-US" sz="1200" b="1" dirty="0" smtClean="0">
                <a:solidFill>
                  <a:schemeClr val="tx1"/>
                </a:solidFill>
              </a:rPr>
              <a:t>近畿ブロック</a:t>
            </a:r>
            <a:endParaRPr kumimoji="1" lang="en-US" altLang="ja-JP" sz="1200" b="1" dirty="0" smtClean="0">
              <a:solidFill>
                <a:schemeClr val="tx1"/>
              </a:solidFill>
            </a:endParaRPr>
          </a:p>
        </p:txBody>
      </p:sp>
      <p:sp>
        <p:nvSpPr>
          <p:cNvPr id="332" name="正方形/長方形 331"/>
          <p:cNvSpPr/>
          <p:nvPr/>
        </p:nvSpPr>
        <p:spPr>
          <a:xfrm>
            <a:off x="6427265" y="2070355"/>
            <a:ext cx="380620" cy="4178808"/>
          </a:xfrm>
          <a:prstGeom prst="rect">
            <a:avLst/>
          </a:prstGeom>
          <a:solidFill>
            <a:schemeClr val="accent4">
              <a:lumMod val="60000"/>
              <a:lumOff val="40000"/>
            </a:schemeClr>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200" b="1" dirty="0">
                <a:solidFill>
                  <a:schemeClr val="tx1"/>
                </a:solidFill>
              </a:rPr>
              <a:t>Ｂ</a:t>
            </a:r>
            <a:r>
              <a:rPr kumimoji="1" lang="ja-JP" altLang="en-US" sz="1200" b="1" dirty="0" smtClean="0">
                <a:solidFill>
                  <a:schemeClr val="tx1"/>
                </a:solidFill>
              </a:rPr>
              <a:t> 国連携病院</a:t>
            </a:r>
            <a:endParaRPr kumimoji="1" lang="ja-JP" altLang="en-US" sz="1200" b="1" dirty="0">
              <a:solidFill>
                <a:schemeClr val="tx1"/>
              </a:solidFill>
            </a:endParaRPr>
          </a:p>
        </p:txBody>
      </p:sp>
      <p:sp>
        <p:nvSpPr>
          <p:cNvPr id="335" name="正方形/長方形 334"/>
          <p:cNvSpPr/>
          <p:nvPr/>
        </p:nvSpPr>
        <p:spPr>
          <a:xfrm>
            <a:off x="3338569" y="3234670"/>
            <a:ext cx="970207" cy="467949"/>
          </a:xfrm>
          <a:prstGeom prst="rect">
            <a:avLst/>
          </a:prstGeom>
          <a:solidFill>
            <a:schemeClr val="accent4">
              <a:lumMod val="60000"/>
              <a:lumOff val="40000"/>
            </a:schemeClr>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kumimoji="1" lang="ja-JP" altLang="en-US" sz="1200" b="1" dirty="0" smtClean="0">
                <a:solidFill>
                  <a:schemeClr val="tx1"/>
                </a:solidFill>
              </a:rPr>
              <a:t>京都大</a:t>
            </a:r>
            <a:endParaRPr kumimoji="1" lang="ja-JP" altLang="en-US" sz="1200" b="1" dirty="0">
              <a:solidFill>
                <a:schemeClr val="tx1"/>
              </a:solidFill>
            </a:endParaRPr>
          </a:p>
        </p:txBody>
      </p:sp>
      <p:sp>
        <p:nvSpPr>
          <p:cNvPr id="336" name="正方形/長方形 335"/>
          <p:cNvSpPr/>
          <p:nvPr/>
        </p:nvSpPr>
        <p:spPr>
          <a:xfrm>
            <a:off x="3337500" y="3701869"/>
            <a:ext cx="970207" cy="467949"/>
          </a:xfrm>
          <a:prstGeom prst="rect">
            <a:avLst/>
          </a:prstGeom>
          <a:solidFill>
            <a:schemeClr val="accent4">
              <a:lumMod val="60000"/>
              <a:lumOff val="40000"/>
            </a:schemeClr>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kumimoji="1" lang="ja-JP" altLang="en-US" sz="1200" b="1" dirty="0" smtClean="0">
                <a:solidFill>
                  <a:schemeClr val="tx1"/>
                </a:solidFill>
              </a:rPr>
              <a:t>京都医科大</a:t>
            </a:r>
            <a:endParaRPr kumimoji="1" lang="ja-JP" altLang="en-US" sz="1200" b="1" dirty="0">
              <a:solidFill>
                <a:schemeClr val="tx1"/>
              </a:solidFill>
            </a:endParaRPr>
          </a:p>
        </p:txBody>
      </p:sp>
      <p:sp>
        <p:nvSpPr>
          <p:cNvPr id="337" name="正方形/長方形 336"/>
          <p:cNvSpPr/>
          <p:nvPr/>
        </p:nvSpPr>
        <p:spPr>
          <a:xfrm>
            <a:off x="3337500" y="4172739"/>
            <a:ext cx="970207" cy="467949"/>
          </a:xfrm>
          <a:prstGeom prst="rect">
            <a:avLst/>
          </a:prstGeom>
          <a:solidFill>
            <a:schemeClr val="accent4">
              <a:lumMod val="60000"/>
              <a:lumOff val="40000"/>
            </a:schemeClr>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kumimoji="1" lang="ja-JP" altLang="en-US" sz="1200" b="1" dirty="0" smtClean="0">
                <a:solidFill>
                  <a:schemeClr val="tx1"/>
                </a:solidFill>
              </a:rPr>
              <a:t>大阪市総合</a:t>
            </a:r>
            <a:endParaRPr kumimoji="1" lang="ja-JP" altLang="en-US" sz="1200" b="1" dirty="0">
              <a:solidFill>
                <a:schemeClr val="tx1"/>
              </a:solidFill>
            </a:endParaRPr>
          </a:p>
        </p:txBody>
      </p:sp>
      <p:sp>
        <p:nvSpPr>
          <p:cNvPr id="338" name="正方形/長方形 337"/>
          <p:cNvSpPr/>
          <p:nvPr/>
        </p:nvSpPr>
        <p:spPr>
          <a:xfrm>
            <a:off x="3337500" y="4645698"/>
            <a:ext cx="970207" cy="467949"/>
          </a:xfrm>
          <a:prstGeom prst="rect">
            <a:avLst/>
          </a:prstGeom>
          <a:solidFill>
            <a:schemeClr val="accent4">
              <a:lumMod val="60000"/>
              <a:lumOff val="40000"/>
            </a:schemeClr>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kumimoji="1" lang="ja-JP" altLang="en-US" sz="1200" b="1" dirty="0" smtClean="0">
                <a:solidFill>
                  <a:schemeClr val="tx1"/>
                </a:solidFill>
              </a:rPr>
              <a:t>兵庫こども</a:t>
            </a:r>
            <a:endParaRPr kumimoji="1" lang="ja-JP" altLang="en-US" sz="1200" b="1" dirty="0">
              <a:solidFill>
                <a:schemeClr val="tx1"/>
              </a:solidFill>
            </a:endParaRPr>
          </a:p>
        </p:txBody>
      </p:sp>
      <p:sp>
        <p:nvSpPr>
          <p:cNvPr id="352" name="正方形/長方形 351"/>
          <p:cNvSpPr/>
          <p:nvPr/>
        </p:nvSpPr>
        <p:spPr>
          <a:xfrm>
            <a:off x="6808954" y="2070354"/>
            <a:ext cx="1380076" cy="598772"/>
          </a:xfrm>
          <a:prstGeom prst="rect">
            <a:avLst/>
          </a:prstGeom>
          <a:solidFill>
            <a:schemeClr val="accent4">
              <a:lumMod val="60000"/>
              <a:lumOff val="40000"/>
            </a:schemeClr>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t" anchorCtr="0"/>
          <a:lstStyle/>
          <a:p>
            <a:r>
              <a:rPr kumimoji="1" lang="ja-JP" altLang="en-US" sz="1200" b="1" dirty="0" smtClean="0">
                <a:solidFill>
                  <a:schemeClr val="tx1"/>
                </a:solidFill>
              </a:rPr>
              <a:t>福井県内病院</a:t>
            </a:r>
            <a:endParaRPr kumimoji="1" lang="ja-JP" altLang="en-US" sz="1200" b="1" dirty="0">
              <a:solidFill>
                <a:schemeClr val="tx1"/>
              </a:solidFill>
            </a:endParaRPr>
          </a:p>
        </p:txBody>
      </p:sp>
      <p:sp>
        <p:nvSpPr>
          <p:cNvPr id="353" name="正方形/長方形 352"/>
          <p:cNvSpPr/>
          <p:nvPr/>
        </p:nvSpPr>
        <p:spPr>
          <a:xfrm>
            <a:off x="6808954" y="2663907"/>
            <a:ext cx="1380076" cy="598772"/>
          </a:xfrm>
          <a:prstGeom prst="rect">
            <a:avLst/>
          </a:prstGeom>
          <a:solidFill>
            <a:schemeClr val="accent4">
              <a:lumMod val="60000"/>
              <a:lumOff val="40000"/>
            </a:schemeClr>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t" anchorCtr="0"/>
          <a:lstStyle/>
          <a:p>
            <a:r>
              <a:rPr kumimoji="1" lang="ja-JP" altLang="en-US" sz="1200" b="1" dirty="0">
                <a:solidFill>
                  <a:schemeClr val="tx1"/>
                </a:solidFill>
              </a:rPr>
              <a:t>滋賀</a:t>
            </a:r>
            <a:r>
              <a:rPr kumimoji="1" lang="ja-JP" altLang="en-US" sz="1200" b="1" dirty="0" smtClean="0">
                <a:solidFill>
                  <a:schemeClr val="tx1"/>
                </a:solidFill>
              </a:rPr>
              <a:t>県内病院</a:t>
            </a:r>
            <a:endParaRPr kumimoji="1" lang="ja-JP" altLang="en-US" sz="1200" b="1" dirty="0">
              <a:solidFill>
                <a:schemeClr val="tx1"/>
              </a:solidFill>
            </a:endParaRPr>
          </a:p>
        </p:txBody>
      </p:sp>
      <p:sp>
        <p:nvSpPr>
          <p:cNvPr id="354" name="正方形/長方形 353"/>
          <p:cNvSpPr/>
          <p:nvPr/>
        </p:nvSpPr>
        <p:spPr>
          <a:xfrm>
            <a:off x="6808954" y="3262679"/>
            <a:ext cx="1380076" cy="598772"/>
          </a:xfrm>
          <a:prstGeom prst="rect">
            <a:avLst/>
          </a:prstGeom>
          <a:solidFill>
            <a:schemeClr val="accent4">
              <a:lumMod val="60000"/>
              <a:lumOff val="40000"/>
            </a:schemeClr>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t" anchorCtr="0"/>
          <a:lstStyle/>
          <a:p>
            <a:r>
              <a:rPr kumimoji="1" lang="ja-JP" altLang="en-US" sz="1200" b="1" dirty="0" smtClean="0">
                <a:solidFill>
                  <a:schemeClr val="tx1"/>
                </a:solidFill>
              </a:rPr>
              <a:t>京都府内病院</a:t>
            </a:r>
            <a:endParaRPr kumimoji="1" lang="ja-JP" altLang="en-US" sz="1200" b="1" dirty="0">
              <a:solidFill>
                <a:schemeClr val="tx1"/>
              </a:solidFill>
            </a:endParaRPr>
          </a:p>
        </p:txBody>
      </p:sp>
      <p:sp>
        <p:nvSpPr>
          <p:cNvPr id="355" name="正方形/長方形 354"/>
          <p:cNvSpPr/>
          <p:nvPr/>
        </p:nvSpPr>
        <p:spPr>
          <a:xfrm>
            <a:off x="6808954" y="3856232"/>
            <a:ext cx="1380076" cy="598772"/>
          </a:xfrm>
          <a:prstGeom prst="rect">
            <a:avLst/>
          </a:prstGeom>
          <a:solidFill>
            <a:schemeClr val="accent4">
              <a:lumMod val="60000"/>
              <a:lumOff val="40000"/>
            </a:schemeClr>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t" anchorCtr="0"/>
          <a:lstStyle/>
          <a:p>
            <a:r>
              <a:rPr kumimoji="1" lang="ja-JP" altLang="en-US" sz="1200" b="1" dirty="0" smtClean="0">
                <a:solidFill>
                  <a:schemeClr val="tx1"/>
                </a:solidFill>
              </a:rPr>
              <a:t>大阪府内病院</a:t>
            </a:r>
            <a:endParaRPr kumimoji="1" lang="ja-JP" altLang="en-US" sz="1200" b="1" dirty="0">
              <a:solidFill>
                <a:schemeClr val="tx1"/>
              </a:solidFill>
            </a:endParaRPr>
          </a:p>
        </p:txBody>
      </p:sp>
      <p:sp>
        <p:nvSpPr>
          <p:cNvPr id="356" name="正方形/長方形 355"/>
          <p:cNvSpPr/>
          <p:nvPr/>
        </p:nvSpPr>
        <p:spPr>
          <a:xfrm>
            <a:off x="6810008" y="4449785"/>
            <a:ext cx="1380076" cy="598772"/>
          </a:xfrm>
          <a:prstGeom prst="rect">
            <a:avLst/>
          </a:prstGeom>
          <a:solidFill>
            <a:schemeClr val="accent4">
              <a:lumMod val="60000"/>
              <a:lumOff val="40000"/>
            </a:schemeClr>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t" anchorCtr="0"/>
          <a:lstStyle/>
          <a:p>
            <a:r>
              <a:rPr kumimoji="1" lang="ja-JP" altLang="en-US" sz="1200" b="1" dirty="0" smtClean="0">
                <a:solidFill>
                  <a:schemeClr val="tx1"/>
                </a:solidFill>
              </a:rPr>
              <a:t>兵庫県内病院</a:t>
            </a:r>
            <a:endParaRPr kumimoji="1" lang="ja-JP" altLang="en-US" sz="1200" b="1" dirty="0">
              <a:solidFill>
                <a:schemeClr val="tx1"/>
              </a:solidFill>
            </a:endParaRPr>
          </a:p>
        </p:txBody>
      </p:sp>
      <p:sp>
        <p:nvSpPr>
          <p:cNvPr id="357" name="正方形/長方形 356"/>
          <p:cNvSpPr/>
          <p:nvPr/>
        </p:nvSpPr>
        <p:spPr>
          <a:xfrm>
            <a:off x="6808954" y="5043338"/>
            <a:ext cx="1380076" cy="598772"/>
          </a:xfrm>
          <a:prstGeom prst="rect">
            <a:avLst/>
          </a:prstGeom>
          <a:solidFill>
            <a:schemeClr val="accent4">
              <a:lumMod val="60000"/>
              <a:lumOff val="40000"/>
            </a:schemeClr>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t" anchorCtr="0"/>
          <a:lstStyle/>
          <a:p>
            <a:r>
              <a:rPr kumimoji="1" lang="ja-JP" altLang="en-US" sz="1200" b="1" dirty="0" smtClean="0">
                <a:solidFill>
                  <a:schemeClr val="tx1"/>
                </a:solidFill>
              </a:rPr>
              <a:t>奈良県内病院</a:t>
            </a:r>
            <a:endParaRPr kumimoji="1" lang="ja-JP" altLang="en-US" sz="1200" b="1" dirty="0">
              <a:solidFill>
                <a:schemeClr val="tx1"/>
              </a:solidFill>
            </a:endParaRPr>
          </a:p>
        </p:txBody>
      </p:sp>
      <p:sp>
        <p:nvSpPr>
          <p:cNvPr id="358" name="正方形/長方形 357"/>
          <p:cNvSpPr/>
          <p:nvPr/>
        </p:nvSpPr>
        <p:spPr>
          <a:xfrm>
            <a:off x="6808954" y="5650391"/>
            <a:ext cx="1380076" cy="598772"/>
          </a:xfrm>
          <a:prstGeom prst="rect">
            <a:avLst/>
          </a:prstGeom>
          <a:solidFill>
            <a:schemeClr val="accent4">
              <a:lumMod val="60000"/>
              <a:lumOff val="40000"/>
            </a:schemeClr>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t" anchorCtr="0"/>
          <a:lstStyle/>
          <a:p>
            <a:r>
              <a:rPr kumimoji="1" lang="ja-JP" altLang="en-US" sz="1200" b="1" dirty="0" smtClean="0">
                <a:solidFill>
                  <a:schemeClr val="tx1"/>
                </a:solidFill>
              </a:rPr>
              <a:t>和歌山県内病院</a:t>
            </a:r>
            <a:endParaRPr kumimoji="1" lang="ja-JP" altLang="en-US" sz="1200" b="1" dirty="0">
              <a:solidFill>
                <a:schemeClr val="tx1"/>
              </a:solidFill>
            </a:endParaRPr>
          </a:p>
        </p:txBody>
      </p:sp>
      <p:sp>
        <p:nvSpPr>
          <p:cNvPr id="222" name="正方形/長方形 221"/>
          <p:cNvSpPr/>
          <p:nvPr/>
        </p:nvSpPr>
        <p:spPr>
          <a:xfrm>
            <a:off x="7074298" y="4089732"/>
            <a:ext cx="1113206" cy="360053"/>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b="1" dirty="0" smtClean="0"/>
              <a:t>α </a:t>
            </a:r>
            <a:r>
              <a:rPr kumimoji="1" lang="ja-JP" altLang="en-US" sz="1200" b="1" dirty="0" smtClean="0"/>
              <a:t>府拠点病院</a:t>
            </a:r>
            <a:endParaRPr kumimoji="1" lang="ja-JP" altLang="en-US" sz="1200" b="1" dirty="0"/>
          </a:p>
        </p:txBody>
      </p:sp>
      <p:sp>
        <p:nvSpPr>
          <p:cNvPr id="49" name="スライド番号プレースホルダー 1"/>
          <p:cNvSpPr>
            <a:spLocks noGrp="1"/>
          </p:cNvSpPr>
          <p:nvPr>
            <p:ph type="sldNum" sz="quarter" idx="12"/>
          </p:nvPr>
        </p:nvSpPr>
        <p:spPr>
          <a:xfrm>
            <a:off x="7533715" y="6460499"/>
            <a:ext cx="2228850" cy="365125"/>
          </a:xfrm>
        </p:spPr>
        <p:txBody>
          <a:bodyPr/>
          <a:lstStyle/>
          <a:p>
            <a:r>
              <a:rPr kumimoji="1" lang="en-US" altLang="ja-JP" sz="1600" b="1" dirty="0" smtClean="0">
                <a:latin typeface="+mn-ea"/>
              </a:rPr>
              <a:t>12</a:t>
            </a:r>
            <a:endParaRPr kumimoji="1" lang="ja-JP" altLang="en-US" sz="1600" b="1" dirty="0">
              <a:latin typeface="+mn-ea"/>
            </a:endParaRPr>
          </a:p>
        </p:txBody>
      </p:sp>
    </p:spTree>
    <p:extLst>
      <p:ext uri="{BB962C8B-B14F-4D97-AF65-F5344CB8AC3E}">
        <p14:creationId xmlns:p14="http://schemas.microsoft.com/office/powerpoint/2010/main" val="34995917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D3B91CF7-EB7C-4562-9474-71CC5F2C4C65}"/>
              </a:ext>
            </a:extLst>
          </p:cNvPr>
          <p:cNvSpPr/>
          <p:nvPr/>
        </p:nvSpPr>
        <p:spPr>
          <a:xfrm>
            <a:off x="0" y="0"/>
            <a:ext cx="9906000" cy="2985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a:latin typeface="Meiryo UI" panose="020B0604030504040204" pitchFamily="50" charset="-128"/>
                <a:ea typeface="Meiryo UI" panose="020B0604030504040204" pitchFamily="50" charset="-128"/>
              </a:rPr>
              <a:t>【</a:t>
            </a:r>
            <a:r>
              <a:rPr kumimoji="1" lang="ja-JP" altLang="en-US" b="1" dirty="0">
                <a:latin typeface="Meiryo UI" panose="020B0604030504040204" pitchFamily="50" charset="-128"/>
                <a:ea typeface="Meiryo UI" panose="020B0604030504040204" pitchFamily="50" charset="-128"/>
              </a:rPr>
              <a:t>参考 </a:t>
            </a:r>
            <a:r>
              <a:rPr kumimoji="1" lang="en-US" altLang="ja-JP" b="1" dirty="0">
                <a:latin typeface="Meiryo UI" panose="020B0604030504040204" pitchFamily="50" charset="-128"/>
                <a:ea typeface="Meiryo UI" panose="020B0604030504040204" pitchFamily="50" charset="-128"/>
              </a:rPr>
              <a:t>】</a:t>
            </a:r>
            <a:r>
              <a:rPr kumimoji="1" lang="ja-JP" altLang="en-US" b="1" dirty="0">
                <a:latin typeface="Meiryo UI" panose="020B0604030504040204" pitchFamily="50" charset="-128"/>
                <a:ea typeface="Meiryo UI" panose="020B0604030504040204" pitchFamily="50" charset="-128"/>
              </a:rPr>
              <a:t>　　大阪府</a:t>
            </a:r>
            <a:r>
              <a:rPr kumimoji="1" lang="ja-JP" altLang="en-US" b="1" dirty="0" smtClean="0">
                <a:latin typeface="Meiryo UI" panose="020B0604030504040204" pitchFamily="50" charset="-128"/>
                <a:ea typeface="Meiryo UI" panose="020B0604030504040204" pitchFamily="50" charset="-128"/>
              </a:rPr>
              <a:t>における小児がんの診療状況</a:t>
            </a:r>
            <a:endParaRPr kumimoji="1" lang="ja-JP" altLang="en-US" b="1" dirty="0">
              <a:latin typeface="Meiryo UI" panose="020B0604030504040204" pitchFamily="50" charset="-128"/>
              <a:ea typeface="Meiryo UI" panose="020B0604030504040204" pitchFamily="50" charset="-128"/>
            </a:endParaRPr>
          </a:p>
        </p:txBody>
      </p:sp>
      <p:graphicFrame>
        <p:nvGraphicFramePr>
          <p:cNvPr id="4" name="表 3"/>
          <p:cNvGraphicFramePr>
            <a:graphicFrameLocks noGrp="1"/>
          </p:cNvGraphicFramePr>
          <p:nvPr>
            <p:extLst>
              <p:ext uri="{D42A27DB-BD31-4B8C-83A1-F6EECF244321}">
                <p14:modId xmlns:p14="http://schemas.microsoft.com/office/powerpoint/2010/main" val="4138364894"/>
              </p:ext>
            </p:extLst>
          </p:nvPr>
        </p:nvGraphicFramePr>
        <p:xfrm>
          <a:off x="1611406" y="771109"/>
          <a:ext cx="6683188" cy="5880449"/>
        </p:xfrm>
        <a:graphic>
          <a:graphicData uri="http://schemas.openxmlformats.org/drawingml/2006/table">
            <a:tbl>
              <a:tblPr firstRow="1" bandRow="1">
                <a:tableStyleId>{5C22544A-7EE6-4342-B048-85BDC9FD1C3A}</a:tableStyleId>
              </a:tblPr>
              <a:tblGrid>
                <a:gridCol w="1544918">
                  <a:extLst>
                    <a:ext uri="{9D8B030D-6E8A-4147-A177-3AD203B41FA5}">
                      <a16:colId xmlns:a16="http://schemas.microsoft.com/office/drawing/2014/main" val="881943686"/>
                    </a:ext>
                  </a:extLst>
                </a:gridCol>
                <a:gridCol w="1112520">
                  <a:extLst>
                    <a:ext uri="{9D8B030D-6E8A-4147-A177-3AD203B41FA5}">
                      <a16:colId xmlns:a16="http://schemas.microsoft.com/office/drawing/2014/main" val="2120653435"/>
                    </a:ext>
                  </a:extLst>
                </a:gridCol>
                <a:gridCol w="1336338">
                  <a:extLst>
                    <a:ext uri="{9D8B030D-6E8A-4147-A177-3AD203B41FA5}">
                      <a16:colId xmlns:a16="http://schemas.microsoft.com/office/drawing/2014/main" val="1000086185"/>
                    </a:ext>
                  </a:extLst>
                </a:gridCol>
                <a:gridCol w="1331259">
                  <a:extLst>
                    <a:ext uri="{9D8B030D-6E8A-4147-A177-3AD203B41FA5}">
                      <a16:colId xmlns:a16="http://schemas.microsoft.com/office/drawing/2014/main" val="3783643408"/>
                    </a:ext>
                  </a:extLst>
                </a:gridCol>
                <a:gridCol w="1358153">
                  <a:extLst>
                    <a:ext uri="{9D8B030D-6E8A-4147-A177-3AD203B41FA5}">
                      <a16:colId xmlns:a16="http://schemas.microsoft.com/office/drawing/2014/main" val="1802484366"/>
                    </a:ext>
                  </a:extLst>
                </a:gridCol>
              </a:tblGrid>
              <a:tr h="370840">
                <a:tc gridSpan="2">
                  <a:txBody>
                    <a:bodyPr/>
                    <a:lstStyle/>
                    <a:p>
                      <a:pPr algn="ctr"/>
                      <a:r>
                        <a:rPr kumimoji="1" lang="ja-JP" altLang="en-US" sz="1400" dirty="0" smtClean="0"/>
                        <a:t>診療実績（初発）</a:t>
                      </a:r>
                      <a:endParaRPr kumimoji="1" lang="ja-JP" altLang="en-US" sz="1400" dirty="0"/>
                    </a:p>
                  </a:txBody>
                  <a:tcPr anchor="ctr"/>
                </a:tc>
                <a:tc hMerge="1">
                  <a:txBody>
                    <a:bodyPr/>
                    <a:lstStyle/>
                    <a:p>
                      <a:endParaRPr kumimoji="1" lang="ja-JP" altLang="en-US" sz="1400" dirty="0"/>
                    </a:p>
                  </a:txBody>
                  <a:tcPr anchor="ctr"/>
                </a:tc>
                <a:tc>
                  <a:txBody>
                    <a:bodyPr/>
                    <a:lstStyle/>
                    <a:p>
                      <a:pPr algn="ctr"/>
                      <a:r>
                        <a:rPr kumimoji="1" lang="ja-JP" altLang="en-US" sz="1400" dirty="0" smtClean="0"/>
                        <a:t>Ｈ２７</a:t>
                      </a:r>
                      <a:endParaRPr kumimoji="1" lang="ja-JP" altLang="en-US" sz="1400" dirty="0"/>
                    </a:p>
                  </a:txBody>
                  <a:tcPr anchor="ctr"/>
                </a:tc>
                <a:tc>
                  <a:txBody>
                    <a:bodyPr/>
                    <a:lstStyle/>
                    <a:p>
                      <a:pPr algn="ctr"/>
                      <a:r>
                        <a:rPr kumimoji="1" lang="ja-JP" altLang="en-US" sz="1400" dirty="0" smtClean="0"/>
                        <a:t>Ｈ２８</a:t>
                      </a:r>
                      <a:endParaRPr kumimoji="1" lang="ja-JP" altLang="en-US" sz="1400" dirty="0"/>
                    </a:p>
                  </a:txBody>
                  <a:tcPr anchor="ctr"/>
                </a:tc>
                <a:tc>
                  <a:txBody>
                    <a:bodyPr/>
                    <a:lstStyle/>
                    <a:p>
                      <a:pPr algn="ctr"/>
                      <a:r>
                        <a:rPr kumimoji="1" lang="ja-JP" altLang="en-US" sz="1400" dirty="0" smtClean="0"/>
                        <a:t>Ｈ２９</a:t>
                      </a:r>
                      <a:endParaRPr kumimoji="1" lang="ja-JP" altLang="en-US" sz="1400" dirty="0"/>
                    </a:p>
                  </a:txBody>
                  <a:tcPr anchor="ctr"/>
                </a:tc>
                <a:extLst>
                  <a:ext uri="{0D108BD9-81ED-4DB2-BD59-A6C34878D82A}">
                    <a16:rowId xmlns:a16="http://schemas.microsoft.com/office/drawing/2014/main" val="2811379397"/>
                  </a:ext>
                </a:extLst>
              </a:tr>
              <a:tr h="297529">
                <a:tc rowSpan="2">
                  <a:txBody>
                    <a:bodyPr/>
                    <a:lstStyle/>
                    <a:p>
                      <a:r>
                        <a:rPr kumimoji="1" lang="ja-JP" altLang="en-US" sz="1400" b="1" dirty="0" smtClean="0"/>
                        <a:t>市立総合医療Ｃ</a:t>
                      </a:r>
                      <a:endParaRPr kumimoji="1" lang="ja-JP" altLang="en-US" sz="1400" b="1" dirty="0"/>
                    </a:p>
                  </a:txBody>
                  <a:tcPr anchor="ctr"/>
                </a:tc>
                <a:tc>
                  <a:txBody>
                    <a:bodyPr/>
                    <a:lstStyle/>
                    <a:p>
                      <a:r>
                        <a:rPr kumimoji="1" lang="ja-JP" altLang="en-US" sz="1200" dirty="0" smtClean="0"/>
                        <a:t>造血器腫瘍</a:t>
                      </a:r>
                      <a:endParaRPr kumimoji="1" lang="ja-JP" altLang="en-US" sz="1200" dirty="0"/>
                    </a:p>
                  </a:txBody>
                  <a:tcPr anchor="ctr"/>
                </a:tc>
                <a:tc>
                  <a:txBody>
                    <a:bodyPr/>
                    <a:lstStyle/>
                    <a:p>
                      <a:pPr algn="ctr"/>
                      <a:r>
                        <a:rPr kumimoji="1" lang="en-US" altLang="ja-JP" sz="1200" b="1" dirty="0" smtClean="0"/>
                        <a:t>31</a:t>
                      </a:r>
                      <a:endParaRPr kumimoji="1" lang="ja-JP" altLang="en-US" sz="1200" b="1" dirty="0"/>
                    </a:p>
                  </a:txBody>
                  <a:tcPr anchor="ctr"/>
                </a:tc>
                <a:tc>
                  <a:txBody>
                    <a:bodyPr/>
                    <a:lstStyle/>
                    <a:p>
                      <a:pPr algn="ctr"/>
                      <a:r>
                        <a:rPr kumimoji="1" lang="en-US" altLang="ja-JP" sz="1200" b="1" dirty="0" smtClean="0"/>
                        <a:t>46</a:t>
                      </a:r>
                      <a:endParaRPr kumimoji="1" lang="ja-JP" altLang="en-US" sz="1200" b="1" dirty="0"/>
                    </a:p>
                  </a:txBody>
                  <a:tcPr anchor="ctr"/>
                </a:tc>
                <a:tc>
                  <a:txBody>
                    <a:bodyPr/>
                    <a:lstStyle/>
                    <a:p>
                      <a:pPr algn="ctr"/>
                      <a:r>
                        <a:rPr kumimoji="1" lang="en-US" altLang="ja-JP" sz="1200" b="1" dirty="0" smtClean="0"/>
                        <a:t>29</a:t>
                      </a:r>
                      <a:endParaRPr kumimoji="1" lang="ja-JP" altLang="en-US" sz="1200" b="1" dirty="0"/>
                    </a:p>
                  </a:txBody>
                  <a:tcPr anchor="ctr"/>
                </a:tc>
                <a:extLst>
                  <a:ext uri="{0D108BD9-81ED-4DB2-BD59-A6C34878D82A}">
                    <a16:rowId xmlns:a16="http://schemas.microsoft.com/office/drawing/2014/main" val="2012794961"/>
                  </a:ext>
                </a:extLst>
              </a:tr>
              <a:tr h="0">
                <a:tc vMerge="1">
                  <a:txBody>
                    <a:bodyPr/>
                    <a:lstStyle/>
                    <a:p>
                      <a:endParaRPr kumimoji="1" lang="ja-JP" altLang="en-US" sz="1400" dirty="0"/>
                    </a:p>
                  </a:txBody>
                  <a:tcPr anchor="ctr"/>
                </a:tc>
                <a:tc>
                  <a:txBody>
                    <a:bodyPr/>
                    <a:lstStyle/>
                    <a:p>
                      <a:r>
                        <a:rPr kumimoji="1" lang="ja-JP" altLang="en-US" sz="1200" dirty="0" smtClean="0"/>
                        <a:t>固形腫瘍</a:t>
                      </a:r>
                      <a:endParaRPr kumimoji="1" lang="ja-JP" altLang="en-US" sz="1200" dirty="0"/>
                    </a:p>
                  </a:txBody>
                  <a:tcPr anchor="ctr"/>
                </a:tc>
                <a:tc>
                  <a:txBody>
                    <a:bodyPr/>
                    <a:lstStyle/>
                    <a:p>
                      <a:pPr algn="ctr"/>
                      <a:r>
                        <a:rPr kumimoji="1" lang="en-US" altLang="ja-JP" sz="1200" b="1" dirty="0" smtClean="0"/>
                        <a:t>38</a:t>
                      </a:r>
                      <a:endParaRPr kumimoji="1" lang="ja-JP" altLang="en-US" sz="1200" b="1" dirty="0"/>
                    </a:p>
                  </a:txBody>
                  <a:tcPr anchor="ctr"/>
                </a:tc>
                <a:tc>
                  <a:txBody>
                    <a:bodyPr/>
                    <a:lstStyle/>
                    <a:p>
                      <a:pPr algn="ctr"/>
                      <a:r>
                        <a:rPr kumimoji="1" lang="en-US" altLang="ja-JP" sz="1200" b="1" dirty="0" smtClean="0"/>
                        <a:t>52</a:t>
                      </a:r>
                      <a:endParaRPr kumimoji="1" lang="ja-JP" altLang="en-US" sz="1200" b="1" dirty="0"/>
                    </a:p>
                  </a:txBody>
                  <a:tcPr anchor="ctr"/>
                </a:tc>
                <a:tc>
                  <a:txBody>
                    <a:bodyPr/>
                    <a:lstStyle/>
                    <a:p>
                      <a:pPr algn="ctr"/>
                      <a:r>
                        <a:rPr kumimoji="1" lang="en-US" altLang="ja-JP" sz="1200" b="1" dirty="0" smtClean="0"/>
                        <a:t>50</a:t>
                      </a:r>
                      <a:endParaRPr kumimoji="1" lang="ja-JP" altLang="en-US" sz="1200" b="1" dirty="0"/>
                    </a:p>
                  </a:txBody>
                  <a:tcPr anchor="ctr"/>
                </a:tc>
                <a:extLst>
                  <a:ext uri="{0D108BD9-81ED-4DB2-BD59-A6C34878D82A}">
                    <a16:rowId xmlns:a16="http://schemas.microsoft.com/office/drawing/2014/main" val="3835276280"/>
                  </a:ext>
                </a:extLst>
              </a:tr>
              <a:tr h="118235">
                <a:tc rowSpan="2">
                  <a:txBody>
                    <a:bodyPr/>
                    <a:lstStyle/>
                    <a:p>
                      <a:r>
                        <a:rPr kumimoji="1" lang="ja-JP" altLang="en-US" sz="1400" b="1" dirty="0" smtClean="0"/>
                        <a:t>母子医療Ｃ</a:t>
                      </a:r>
                      <a:endParaRPr kumimoji="1" lang="ja-JP" altLang="en-US" sz="1400" b="1" dirty="0"/>
                    </a:p>
                  </a:txBody>
                  <a:tcPr anchor="ctr"/>
                </a:tc>
                <a:tc>
                  <a:txBody>
                    <a:bodyPr/>
                    <a:lstStyle/>
                    <a:p>
                      <a:r>
                        <a:rPr kumimoji="1" lang="ja-JP" altLang="en-US" sz="1200" dirty="0" smtClean="0"/>
                        <a:t>造血器腫瘍</a:t>
                      </a:r>
                      <a:endParaRPr kumimoji="1" lang="ja-JP" altLang="en-US" sz="1200" dirty="0"/>
                    </a:p>
                  </a:txBody>
                  <a:tcPr anchor="ctr"/>
                </a:tc>
                <a:tc>
                  <a:txBody>
                    <a:bodyPr/>
                    <a:lstStyle/>
                    <a:p>
                      <a:pPr algn="ctr"/>
                      <a:r>
                        <a:rPr kumimoji="1" lang="en-US" altLang="ja-JP" sz="1200" b="1" dirty="0" smtClean="0"/>
                        <a:t>41</a:t>
                      </a:r>
                      <a:endParaRPr kumimoji="1" lang="ja-JP" altLang="en-US" sz="1200" b="1" dirty="0"/>
                    </a:p>
                  </a:txBody>
                  <a:tcPr anchor="ctr"/>
                </a:tc>
                <a:tc>
                  <a:txBody>
                    <a:bodyPr/>
                    <a:lstStyle/>
                    <a:p>
                      <a:pPr algn="ctr"/>
                      <a:r>
                        <a:rPr kumimoji="1" lang="en-US" altLang="ja-JP" sz="1200" b="1" dirty="0" smtClean="0"/>
                        <a:t>21</a:t>
                      </a:r>
                      <a:endParaRPr kumimoji="1" lang="ja-JP" altLang="en-US" sz="1200" b="1" dirty="0"/>
                    </a:p>
                  </a:txBody>
                  <a:tcPr anchor="ctr"/>
                </a:tc>
                <a:tc>
                  <a:txBody>
                    <a:bodyPr/>
                    <a:lstStyle/>
                    <a:p>
                      <a:pPr algn="ctr"/>
                      <a:r>
                        <a:rPr kumimoji="1" lang="en-US" altLang="ja-JP" sz="1200" b="1" dirty="0" smtClean="0"/>
                        <a:t>32</a:t>
                      </a:r>
                      <a:endParaRPr kumimoji="1" lang="ja-JP" altLang="en-US" sz="1200" b="1" dirty="0"/>
                    </a:p>
                  </a:txBody>
                  <a:tcPr anchor="ctr"/>
                </a:tc>
                <a:extLst>
                  <a:ext uri="{0D108BD9-81ED-4DB2-BD59-A6C34878D82A}">
                    <a16:rowId xmlns:a16="http://schemas.microsoft.com/office/drawing/2014/main" val="3810004297"/>
                  </a:ext>
                </a:extLst>
              </a:tr>
              <a:tr h="0">
                <a:tc vMerge="1">
                  <a:txBody>
                    <a:bodyPr/>
                    <a:lstStyle/>
                    <a:p>
                      <a:endParaRPr kumimoji="1" lang="ja-JP" altLang="en-US" sz="1400" dirty="0"/>
                    </a:p>
                  </a:txBody>
                  <a:tcPr anchor="ctr"/>
                </a:tc>
                <a:tc>
                  <a:txBody>
                    <a:bodyPr/>
                    <a:lstStyle/>
                    <a:p>
                      <a:r>
                        <a:rPr kumimoji="1" lang="ja-JP" altLang="en-US" sz="1200" dirty="0" smtClean="0"/>
                        <a:t>固形腫瘍</a:t>
                      </a:r>
                      <a:endParaRPr kumimoji="1" lang="ja-JP" altLang="en-US" sz="1200" dirty="0"/>
                    </a:p>
                  </a:txBody>
                  <a:tcPr anchor="ctr"/>
                </a:tc>
                <a:tc>
                  <a:txBody>
                    <a:bodyPr/>
                    <a:lstStyle/>
                    <a:p>
                      <a:pPr algn="ctr"/>
                      <a:r>
                        <a:rPr kumimoji="1" lang="en-US" altLang="ja-JP" sz="1200" b="1" dirty="0" smtClean="0"/>
                        <a:t>25</a:t>
                      </a:r>
                      <a:endParaRPr kumimoji="1" lang="ja-JP" altLang="en-US" sz="1200" b="1" dirty="0"/>
                    </a:p>
                  </a:txBody>
                  <a:tcPr anchor="ctr"/>
                </a:tc>
                <a:tc>
                  <a:txBody>
                    <a:bodyPr/>
                    <a:lstStyle/>
                    <a:p>
                      <a:pPr algn="ctr"/>
                      <a:r>
                        <a:rPr kumimoji="1" lang="en-US" altLang="ja-JP" sz="1200" b="1" dirty="0" smtClean="0"/>
                        <a:t>15</a:t>
                      </a:r>
                      <a:endParaRPr kumimoji="1" lang="ja-JP" altLang="en-US" sz="1200" b="1" dirty="0"/>
                    </a:p>
                  </a:txBody>
                  <a:tcPr anchor="ctr"/>
                </a:tc>
                <a:tc>
                  <a:txBody>
                    <a:bodyPr/>
                    <a:lstStyle/>
                    <a:p>
                      <a:pPr algn="ctr"/>
                      <a:r>
                        <a:rPr kumimoji="1" lang="en-US" altLang="ja-JP" sz="1200" b="1" dirty="0" smtClean="0"/>
                        <a:t>23</a:t>
                      </a:r>
                      <a:endParaRPr kumimoji="1" lang="ja-JP" altLang="en-US" sz="1200" b="1" dirty="0"/>
                    </a:p>
                  </a:txBody>
                  <a:tcPr anchor="ctr"/>
                </a:tc>
                <a:extLst>
                  <a:ext uri="{0D108BD9-81ED-4DB2-BD59-A6C34878D82A}">
                    <a16:rowId xmlns:a16="http://schemas.microsoft.com/office/drawing/2014/main" val="2848289737"/>
                  </a:ext>
                </a:extLst>
              </a:tr>
              <a:tr h="0">
                <a:tc rowSpan="2">
                  <a:txBody>
                    <a:bodyPr/>
                    <a:lstStyle/>
                    <a:p>
                      <a:r>
                        <a:rPr kumimoji="1" lang="ja-JP" altLang="en-US" sz="1400" b="1" dirty="0" smtClean="0"/>
                        <a:t>阪大病院</a:t>
                      </a:r>
                      <a:endParaRPr kumimoji="1" lang="ja-JP" altLang="en-US" sz="1400" b="1" dirty="0"/>
                    </a:p>
                  </a:txBody>
                  <a:tcPr anchor="ctr"/>
                </a:tc>
                <a:tc>
                  <a:txBody>
                    <a:bodyPr/>
                    <a:lstStyle/>
                    <a:p>
                      <a:r>
                        <a:rPr kumimoji="1" lang="ja-JP" altLang="en-US" sz="1200" dirty="0" smtClean="0"/>
                        <a:t>造血器腫瘍</a:t>
                      </a:r>
                      <a:endParaRPr kumimoji="1" lang="ja-JP" altLang="en-US" sz="1200" dirty="0"/>
                    </a:p>
                  </a:txBody>
                  <a:tcPr anchor="ctr"/>
                </a:tc>
                <a:tc>
                  <a:txBody>
                    <a:bodyPr/>
                    <a:lstStyle/>
                    <a:p>
                      <a:pPr algn="ctr"/>
                      <a:r>
                        <a:rPr kumimoji="1" lang="en-US" altLang="ja-JP" sz="1200" dirty="0" smtClean="0"/>
                        <a:t>7</a:t>
                      </a:r>
                      <a:r>
                        <a:rPr kumimoji="1" lang="ja-JP" altLang="en-US" sz="1200" dirty="0" smtClean="0"/>
                        <a:t>～</a:t>
                      </a:r>
                      <a:r>
                        <a:rPr kumimoji="1" lang="en-US" altLang="ja-JP" sz="1200" dirty="0" smtClean="0"/>
                        <a:t>9</a:t>
                      </a:r>
                      <a:endParaRPr kumimoji="1" lang="ja-JP" altLang="en-US" sz="1200" dirty="0"/>
                    </a:p>
                  </a:txBody>
                  <a:tcPr anchor="ctr"/>
                </a:tc>
                <a:tc>
                  <a:txBody>
                    <a:bodyPr/>
                    <a:lstStyle/>
                    <a:p>
                      <a:pPr algn="ctr"/>
                      <a:r>
                        <a:rPr kumimoji="1" lang="en-US" altLang="ja-JP" sz="1200" dirty="0" smtClean="0"/>
                        <a:t>7</a:t>
                      </a:r>
                      <a:r>
                        <a:rPr kumimoji="1" lang="ja-JP" altLang="en-US" sz="1200" dirty="0" smtClean="0"/>
                        <a:t>～</a:t>
                      </a:r>
                      <a:r>
                        <a:rPr kumimoji="1" lang="en-US" altLang="ja-JP" sz="1200" dirty="0" smtClean="0"/>
                        <a:t>9</a:t>
                      </a:r>
                      <a:endParaRPr kumimoji="1" lang="ja-JP" altLang="en-US" sz="1200" dirty="0"/>
                    </a:p>
                  </a:txBody>
                  <a:tcPr anchor="ctr"/>
                </a:tc>
                <a:tc>
                  <a:txBody>
                    <a:bodyPr/>
                    <a:lstStyle/>
                    <a:p>
                      <a:pPr algn="ctr"/>
                      <a:r>
                        <a:rPr kumimoji="1" lang="en-US" altLang="ja-JP" sz="1200" dirty="0" smtClean="0"/>
                        <a:t>7</a:t>
                      </a:r>
                      <a:r>
                        <a:rPr kumimoji="1" lang="ja-JP" altLang="en-US" sz="1200" dirty="0" smtClean="0"/>
                        <a:t>～</a:t>
                      </a:r>
                      <a:r>
                        <a:rPr kumimoji="1" lang="en-US" altLang="ja-JP" sz="1200" dirty="0" smtClean="0"/>
                        <a:t>9</a:t>
                      </a:r>
                      <a:endParaRPr kumimoji="1" lang="ja-JP" altLang="en-US" sz="1200" dirty="0"/>
                    </a:p>
                  </a:txBody>
                  <a:tcPr anchor="ctr"/>
                </a:tc>
                <a:extLst>
                  <a:ext uri="{0D108BD9-81ED-4DB2-BD59-A6C34878D82A}">
                    <a16:rowId xmlns:a16="http://schemas.microsoft.com/office/drawing/2014/main" val="544621061"/>
                  </a:ext>
                </a:extLst>
              </a:tr>
              <a:tr h="0">
                <a:tc vMerge="1">
                  <a:txBody>
                    <a:bodyPr/>
                    <a:lstStyle/>
                    <a:p>
                      <a:endParaRPr kumimoji="1" lang="ja-JP" altLang="en-US" sz="1400" dirty="0"/>
                    </a:p>
                  </a:txBody>
                  <a:tcPr anchor="ctr"/>
                </a:tc>
                <a:tc>
                  <a:txBody>
                    <a:bodyPr/>
                    <a:lstStyle/>
                    <a:p>
                      <a:r>
                        <a:rPr kumimoji="1" lang="ja-JP" altLang="en-US" sz="1200" dirty="0" smtClean="0"/>
                        <a:t>固形腫瘍</a:t>
                      </a:r>
                      <a:endParaRPr kumimoji="1" lang="ja-JP" altLang="en-US" sz="1200" dirty="0"/>
                    </a:p>
                  </a:txBody>
                  <a:tcPr anchor="ctr"/>
                </a:tc>
                <a:tc>
                  <a:txBody>
                    <a:bodyPr/>
                    <a:lstStyle/>
                    <a:p>
                      <a:pPr algn="ctr"/>
                      <a:r>
                        <a:rPr kumimoji="1" lang="en-US" altLang="ja-JP" sz="1200" b="1" dirty="0" smtClean="0"/>
                        <a:t>19</a:t>
                      </a:r>
                      <a:endParaRPr kumimoji="1" lang="ja-JP" altLang="en-US" sz="1200" b="1" dirty="0"/>
                    </a:p>
                  </a:txBody>
                  <a:tcPr anchor="ctr"/>
                </a:tc>
                <a:tc>
                  <a:txBody>
                    <a:bodyPr/>
                    <a:lstStyle/>
                    <a:p>
                      <a:pPr algn="ctr"/>
                      <a:r>
                        <a:rPr kumimoji="1" lang="en-US" altLang="ja-JP" sz="1200" dirty="0" smtClean="0"/>
                        <a:t>7</a:t>
                      </a:r>
                      <a:r>
                        <a:rPr kumimoji="1" lang="ja-JP" altLang="en-US" sz="1200" dirty="0" smtClean="0"/>
                        <a:t>～</a:t>
                      </a:r>
                      <a:r>
                        <a:rPr kumimoji="1" lang="en-US" altLang="ja-JP" sz="1200" dirty="0" smtClean="0"/>
                        <a:t>9</a:t>
                      </a:r>
                      <a:endParaRPr kumimoji="1" lang="ja-JP" altLang="en-US" sz="1200" dirty="0"/>
                    </a:p>
                  </a:txBody>
                  <a:tcPr anchor="ctr"/>
                </a:tc>
                <a:tc>
                  <a:txBody>
                    <a:bodyPr/>
                    <a:lstStyle/>
                    <a:p>
                      <a:pPr algn="ctr"/>
                      <a:r>
                        <a:rPr kumimoji="1" lang="en-US" altLang="ja-JP" sz="1200" b="1" dirty="0" smtClean="0"/>
                        <a:t>11</a:t>
                      </a:r>
                      <a:endParaRPr kumimoji="1" lang="ja-JP" altLang="en-US" sz="1200" b="1" dirty="0"/>
                    </a:p>
                  </a:txBody>
                  <a:tcPr anchor="ctr"/>
                </a:tc>
                <a:extLst>
                  <a:ext uri="{0D108BD9-81ED-4DB2-BD59-A6C34878D82A}">
                    <a16:rowId xmlns:a16="http://schemas.microsoft.com/office/drawing/2014/main" val="3245840208"/>
                  </a:ext>
                </a:extLst>
              </a:tr>
              <a:tr h="0">
                <a:tc rowSpan="2">
                  <a:txBody>
                    <a:bodyPr/>
                    <a:lstStyle/>
                    <a:p>
                      <a:r>
                        <a:rPr kumimoji="1" lang="ja-JP" altLang="en-US" sz="1400" b="1" dirty="0" smtClean="0"/>
                        <a:t>関西医大病院</a:t>
                      </a:r>
                      <a:endParaRPr kumimoji="1" lang="ja-JP" altLang="en-US" sz="1400" b="1" dirty="0"/>
                    </a:p>
                  </a:txBody>
                  <a:tcPr anchor="ctr"/>
                </a:tc>
                <a:tc>
                  <a:txBody>
                    <a:bodyPr/>
                    <a:lstStyle/>
                    <a:p>
                      <a:r>
                        <a:rPr kumimoji="1" lang="ja-JP" altLang="en-US" sz="1200" dirty="0" smtClean="0"/>
                        <a:t>造血器腫瘍</a:t>
                      </a:r>
                      <a:endParaRPr kumimoji="1" lang="ja-JP" altLang="en-US" sz="1200" dirty="0"/>
                    </a:p>
                  </a:txBody>
                  <a:tcPr anchor="ctr"/>
                </a:tc>
                <a:tc>
                  <a:txBody>
                    <a:bodyPr/>
                    <a:lstStyle/>
                    <a:p>
                      <a:pPr algn="ctr"/>
                      <a:r>
                        <a:rPr kumimoji="1" lang="en-US" altLang="ja-JP" sz="1200" b="1" dirty="0" smtClean="0"/>
                        <a:t>21</a:t>
                      </a:r>
                      <a:endParaRPr kumimoji="1" lang="ja-JP" altLang="en-US" sz="1200" b="1" dirty="0"/>
                    </a:p>
                  </a:txBody>
                  <a:tcPr anchor="ctr"/>
                </a:tc>
                <a:tc>
                  <a:txBody>
                    <a:bodyPr/>
                    <a:lstStyle/>
                    <a:p>
                      <a:pPr algn="ctr"/>
                      <a:r>
                        <a:rPr kumimoji="1" lang="en-US" altLang="ja-JP" sz="1200" b="1" dirty="0" smtClean="0"/>
                        <a:t>16</a:t>
                      </a:r>
                      <a:endParaRPr kumimoji="1" lang="ja-JP" altLang="en-US" sz="1200" b="1" dirty="0"/>
                    </a:p>
                  </a:txBody>
                  <a:tcPr anchor="ctr"/>
                </a:tc>
                <a:tc>
                  <a:txBody>
                    <a:bodyPr/>
                    <a:lstStyle/>
                    <a:p>
                      <a:pPr algn="ctr"/>
                      <a:r>
                        <a:rPr kumimoji="1" lang="en-US" altLang="ja-JP" sz="1200" b="1" dirty="0" smtClean="0"/>
                        <a:t>15</a:t>
                      </a:r>
                      <a:endParaRPr kumimoji="1" lang="ja-JP" altLang="en-US" sz="1200" b="1" dirty="0"/>
                    </a:p>
                  </a:txBody>
                  <a:tcPr anchor="ctr"/>
                </a:tc>
                <a:extLst>
                  <a:ext uri="{0D108BD9-81ED-4DB2-BD59-A6C34878D82A}">
                    <a16:rowId xmlns:a16="http://schemas.microsoft.com/office/drawing/2014/main" val="3981950857"/>
                  </a:ext>
                </a:extLst>
              </a:tr>
              <a:tr h="0">
                <a:tc vMerge="1">
                  <a:txBody>
                    <a:bodyPr/>
                    <a:lstStyle/>
                    <a:p>
                      <a:endParaRPr kumimoji="1" lang="ja-JP" altLang="en-US" sz="1400" dirty="0"/>
                    </a:p>
                  </a:txBody>
                  <a:tcPr anchor="ctr"/>
                </a:tc>
                <a:tc>
                  <a:txBody>
                    <a:bodyPr/>
                    <a:lstStyle/>
                    <a:p>
                      <a:r>
                        <a:rPr kumimoji="1" lang="ja-JP" altLang="en-US" sz="1200" dirty="0" smtClean="0"/>
                        <a:t>固形腫瘍</a:t>
                      </a:r>
                      <a:endParaRPr kumimoji="1" lang="ja-JP" altLang="en-US" sz="1200" dirty="0"/>
                    </a:p>
                  </a:txBody>
                  <a:tcPr anchor="ctr"/>
                </a:tc>
                <a:tc>
                  <a:txBody>
                    <a:bodyPr/>
                    <a:lstStyle/>
                    <a:p>
                      <a:pPr algn="ctr"/>
                      <a:r>
                        <a:rPr kumimoji="1" lang="en-US" altLang="ja-JP" sz="1200" dirty="0" smtClean="0"/>
                        <a:t>4</a:t>
                      </a:r>
                      <a:r>
                        <a:rPr kumimoji="1" lang="ja-JP" altLang="en-US" sz="1200" dirty="0" smtClean="0"/>
                        <a:t>～</a:t>
                      </a:r>
                      <a:r>
                        <a:rPr kumimoji="1" lang="en-US" altLang="ja-JP" sz="1200" dirty="0" smtClean="0"/>
                        <a:t>6</a:t>
                      </a:r>
                      <a:endParaRPr kumimoji="1" lang="ja-JP" altLang="en-US" sz="1200" dirty="0"/>
                    </a:p>
                  </a:txBody>
                  <a:tcPr anchor="ctr"/>
                </a:tc>
                <a:tc>
                  <a:txBody>
                    <a:bodyPr/>
                    <a:lstStyle/>
                    <a:p>
                      <a:pPr algn="ctr"/>
                      <a:r>
                        <a:rPr kumimoji="1" lang="en-US" altLang="ja-JP" sz="1200" dirty="0" smtClean="0"/>
                        <a:t>7</a:t>
                      </a:r>
                      <a:r>
                        <a:rPr kumimoji="1" lang="ja-JP" altLang="en-US" sz="1200" dirty="0" smtClean="0"/>
                        <a:t>～</a:t>
                      </a:r>
                      <a:r>
                        <a:rPr kumimoji="1" lang="en-US" altLang="ja-JP" sz="1200" dirty="0" smtClean="0"/>
                        <a:t>9</a:t>
                      </a:r>
                      <a:endParaRPr kumimoji="1" lang="ja-JP" altLang="en-US" sz="1200" dirty="0"/>
                    </a:p>
                  </a:txBody>
                  <a:tcPr anchor="ctr"/>
                </a:tc>
                <a:tc>
                  <a:txBody>
                    <a:bodyPr/>
                    <a:lstStyle/>
                    <a:p>
                      <a:pPr algn="ctr"/>
                      <a:r>
                        <a:rPr kumimoji="1" lang="en-US" altLang="ja-JP" sz="1200" dirty="0" smtClean="0"/>
                        <a:t>4</a:t>
                      </a:r>
                      <a:r>
                        <a:rPr kumimoji="1" lang="ja-JP" altLang="en-US" sz="1200" dirty="0" smtClean="0"/>
                        <a:t>～</a:t>
                      </a:r>
                      <a:r>
                        <a:rPr kumimoji="1" lang="en-US" altLang="ja-JP" sz="1200" dirty="0" smtClean="0"/>
                        <a:t>6</a:t>
                      </a:r>
                      <a:endParaRPr kumimoji="1" lang="ja-JP" altLang="en-US" sz="1200" dirty="0"/>
                    </a:p>
                  </a:txBody>
                  <a:tcPr anchor="ctr"/>
                </a:tc>
                <a:extLst>
                  <a:ext uri="{0D108BD9-81ED-4DB2-BD59-A6C34878D82A}">
                    <a16:rowId xmlns:a16="http://schemas.microsoft.com/office/drawing/2014/main" val="1998701881"/>
                  </a:ext>
                </a:extLst>
              </a:tr>
              <a:tr h="0">
                <a:tc rowSpan="2">
                  <a:txBody>
                    <a:bodyPr/>
                    <a:lstStyle/>
                    <a:p>
                      <a:r>
                        <a:rPr kumimoji="1" lang="ja-JP" altLang="en-US" sz="1400" b="1" dirty="0" smtClean="0"/>
                        <a:t>近大病院</a:t>
                      </a:r>
                      <a:endParaRPr kumimoji="1" lang="ja-JP" altLang="en-US" sz="1400" b="1" dirty="0"/>
                    </a:p>
                  </a:txBody>
                  <a:tcPr anchor="ctr"/>
                </a:tc>
                <a:tc>
                  <a:txBody>
                    <a:bodyPr/>
                    <a:lstStyle/>
                    <a:p>
                      <a:r>
                        <a:rPr kumimoji="1" lang="ja-JP" altLang="en-US" sz="1200" dirty="0" smtClean="0"/>
                        <a:t>造血器腫瘍</a:t>
                      </a:r>
                      <a:endParaRPr kumimoji="1" lang="ja-JP" altLang="en-US" sz="1200" dirty="0"/>
                    </a:p>
                  </a:txBody>
                  <a:tcPr anchor="ctr"/>
                </a:tc>
                <a:tc>
                  <a:txBody>
                    <a:bodyPr/>
                    <a:lstStyle/>
                    <a:p>
                      <a:pPr algn="ctr"/>
                      <a:r>
                        <a:rPr kumimoji="1" lang="en-US" altLang="ja-JP" sz="1200" b="1" dirty="0" smtClean="0"/>
                        <a:t>12</a:t>
                      </a:r>
                      <a:endParaRPr kumimoji="1" lang="ja-JP" altLang="en-US" sz="1200" b="1" dirty="0"/>
                    </a:p>
                  </a:txBody>
                  <a:tcPr anchor="ctr"/>
                </a:tc>
                <a:tc>
                  <a:txBody>
                    <a:bodyPr/>
                    <a:lstStyle/>
                    <a:p>
                      <a:pPr algn="ctr"/>
                      <a:r>
                        <a:rPr kumimoji="1" lang="en-US" altLang="ja-JP" sz="1200" b="1" dirty="0" smtClean="0"/>
                        <a:t>10</a:t>
                      </a:r>
                      <a:endParaRPr kumimoji="1" lang="ja-JP" altLang="en-US" sz="1200" b="1" dirty="0"/>
                    </a:p>
                  </a:txBody>
                  <a:tcPr anchor="ctr"/>
                </a:tc>
                <a:tc>
                  <a:txBody>
                    <a:bodyPr/>
                    <a:lstStyle/>
                    <a:p>
                      <a:pPr algn="ctr"/>
                      <a:r>
                        <a:rPr kumimoji="1" lang="en-US" altLang="ja-JP" sz="1200" b="1" dirty="0" smtClean="0"/>
                        <a:t>11</a:t>
                      </a:r>
                      <a:endParaRPr kumimoji="1" lang="ja-JP" altLang="en-US" sz="1200" b="1" dirty="0"/>
                    </a:p>
                  </a:txBody>
                  <a:tcPr anchor="ctr"/>
                </a:tc>
                <a:extLst>
                  <a:ext uri="{0D108BD9-81ED-4DB2-BD59-A6C34878D82A}">
                    <a16:rowId xmlns:a16="http://schemas.microsoft.com/office/drawing/2014/main" val="2931874816"/>
                  </a:ext>
                </a:extLst>
              </a:tr>
              <a:tr h="0">
                <a:tc vMerge="1">
                  <a:txBody>
                    <a:bodyPr/>
                    <a:lstStyle/>
                    <a:p>
                      <a:endParaRPr kumimoji="1" lang="ja-JP" altLang="en-US" sz="1400" dirty="0"/>
                    </a:p>
                  </a:txBody>
                  <a:tcPr anchor="ctr"/>
                </a:tc>
                <a:tc>
                  <a:txBody>
                    <a:bodyPr/>
                    <a:lstStyle/>
                    <a:p>
                      <a:r>
                        <a:rPr kumimoji="1" lang="ja-JP" altLang="en-US" sz="1200" dirty="0" smtClean="0"/>
                        <a:t>固形腫瘍</a:t>
                      </a:r>
                      <a:endParaRPr kumimoji="1" lang="ja-JP" altLang="en-US" sz="1200" dirty="0"/>
                    </a:p>
                  </a:txBody>
                  <a:tcPr anchor="ctr"/>
                </a:tc>
                <a:tc>
                  <a:txBody>
                    <a:bodyPr/>
                    <a:lstStyle/>
                    <a:p>
                      <a:pPr algn="ctr"/>
                      <a:r>
                        <a:rPr kumimoji="1" lang="en-US" altLang="ja-JP" sz="1200" dirty="0" smtClean="0"/>
                        <a:t>4</a:t>
                      </a:r>
                      <a:r>
                        <a:rPr kumimoji="1" lang="ja-JP" altLang="en-US" sz="1200" dirty="0" smtClean="0"/>
                        <a:t>～</a:t>
                      </a:r>
                      <a:r>
                        <a:rPr kumimoji="1" lang="en-US" altLang="ja-JP" sz="1200" dirty="0" smtClean="0"/>
                        <a:t>6</a:t>
                      </a:r>
                      <a:endParaRPr kumimoji="1" lang="ja-JP" altLang="en-US" sz="1200" dirty="0"/>
                    </a:p>
                  </a:txBody>
                  <a:tcPr anchor="ctr"/>
                </a:tc>
                <a:tc>
                  <a:txBody>
                    <a:bodyPr/>
                    <a:lstStyle/>
                    <a:p>
                      <a:pPr algn="ctr"/>
                      <a:r>
                        <a:rPr kumimoji="1" lang="en-US" altLang="ja-JP" sz="1200" dirty="0" smtClean="0"/>
                        <a:t>1</a:t>
                      </a:r>
                      <a:r>
                        <a:rPr kumimoji="1" lang="ja-JP" altLang="en-US" sz="1200" dirty="0" smtClean="0"/>
                        <a:t>～</a:t>
                      </a:r>
                      <a:r>
                        <a:rPr kumimoji="1" lang="en-US" altLang="ja-JP" sz="1200" dirty="0" smtClean="0"/>
                        <a:t>3</a:t>
                      </a:r>
                      <a:endParaRPr kumimoji="1" lang="ja-JP" altLang="en-US" sz="1200" dirty="0"/>
                    </a:p>
                  </a:txBody>
                  <a:tcPr anchor="ctr"/>
                </a:tc>
                <a:tc>
                  <a:txBody>
                    <a:bodyPr/>
                    <a:lstStyle/>
                    <a:p>
                      <a:pPr algn="ctr"/>
                      <a:r>
                        <a:rPr kumimoji="1" lang="en-US" altLang="ja-JP" sz="1200" dirty="0" smtClean="0"/>
                        <a:t>4</a:t>
                      </a:r>
                      <a:r>
                        <a:rPr kumimoji="1" lang="ja-JP" altLang="en-US" sz="1200" dirty="0" smtClean="0"/>
                        <a:t>～</a:t>
                      </a:r>
                      <a:r>
                        <a:rPr kumimoji="1" lang="en-US" altLang="ja-JP" sz="1200" dirty="0" smtClean="0"/>
                        <a:t>6</a:t>
                      </a:r>
                      <a:endParaRPr kumimoji="1" lang="ja-JP" altLang="en-US" sz="1200" dirty="0"/>
                    </a:p>
                  </a:txBody>
                  <a:tcPr anchor="ctr"/>
                </a:tc>
                <a:extLst>
                  <a:ext uri="{0D108BD9-81ED-4DB2-BD59-A6C34878D82A}">
                    <a16:rowId xmlns:a16="http://schemas.microsoft.com/office/drawing/2014/main" val="977430653"/>
                  </a:ext>
                </a:extLst>
              </a:tr>
              <a:tr h="0">
                <a:tc rowSpan="2">
                  <a:txBody>
                    <a:bodyPr/>
                    <a:lstStyle/>
                    <a:p>
                      <a:r>
                        <a:rPr kumimoji="1" lang="ja-JP" altLang="en-US" sz="1400" b="1" dirty="0" smtClean="0"/>
                        <a:t>大阪医大病院</a:t>
                      </a:r>
                      <a:endParaRPr kumimoji="1" lang="ja-JP" altLang="en-US" sz="1400" b="1" dirty="0"/>
                    </a:p>
                  </a:txBody>
                  <a:tcPr anchor="ctr"/>
                </a:tc>
                <a:tc>
                  <a:txBody>
                    <a:bodyPr/>
                    <a:lstStyle/>
                    <a:p>
                      <a:r>
                        <a:rPr kumimoji="1" lang="ja-JP" altLang="en-US" sz="1200" dirty="0" smtClean="0"/>
                        <a:t>造血器腫瘍</a:t>
                      </a:r>
                      <a:endParaRPr kumimoji="1" lang="ja-JP" altLang="en-US" sz="1200" dirty="0"/>
                    </a:p>
                  </a:txBody>
                  <a:tcPr anchor="ctr"/>
                </a:tc>
                <a:tc>
                  <a:txBody>
                    <a:bodyPr/>
                    <a:lstStyle/>
                    <a:p>
                      <a:pPr algn="ctr"/>
                      <a:r>
                        <a:rPr kumimoji="1" lang="en-US" altLang="ja-JP" sz="1200" b="1" dirty="0" smtClean="0"/>
                        <a:t>13</a:t>
                      </a:r>
                      <a:endParaRPr kumimoji="1" lang="ja-JP" altLang="en-US" sz="1200" b="1" dirty="0"/>
                    </a:p>
                  </a:txBody>
                  <a:tcPr anchor="ctr"/>
                </a:tc>
                <a:tc>
                  <a:txBody>
                    <a:bodyPr/>
                    <a:lstStyle/>
                    <a:p>
                      <a:pPr algn="ctr"/>
                      <a:r>
                        <a:rPr kumimoji="1" lang="en-US" altLang="ja-JP" sz="1200" dirty="0" smtClean="0"/>
                        <a:t>4</a:t>
                      </a:r>
                      <a:r>
                        <a:rPr kumimoji="1" lang="ja-JP" altLang="en-US" sz="1200" dirty="0" smtClean="0"/>
                        <a:t>～</a:t>
                      </a:r>
                      <a:r>
                        <a:rPr kumimoji="1" lang="en-US" altLang="ja-JP" sz="1200" dirty="0" smtClean="0"/>
                        <a:t>6</a:t>
                      </a:r>
                      <a:endParaRPr kumimoji="1" lang="ja-JP" altLang="en-US" sz="1200" dirty="0"/>
                    </a:p>
                  </a:txBody>
                  <a:tcPr anchor="ctr"/>
                </a:tc>
                <a:tc>
                  <a:txBody>
                    <a:bodyPr/>
                    <a:lstStyle/>
                    <a:p>
                      <a:pPr algn="ctr"/>
                      <a:r>
                        <a:rPr kumimoji="1" lang="en-US" altLang="ja-JP" sz="1200" dirty="0" smtClean="0"/>
                        <a:t>1</a:t>
                      </a:r>
                      <a:r>
                        <a:rPr kumimoji="1" lang="ja-JP" altLang="en-US" sz="1200" dirty="0" smtClean="0"/>
                        <a:t>～</a:t>
                      </a:r>
                      <a:r>
                        <a:rPr kumimoji="1" lang="en-US" altLang="ja-JP" sz="1200" dirty="0" smtClean="0"/>
                        <a:t>3</a:t>
                      </a:r>
                      <a:endParaRPr kumimoji="1" lang="ja-JP" altLang="en-US" sz="1200" dirty="0"/>
                    </a:p>
                  </a:txBody>
                  <a:tcPr anchor="ctr"/>
                </a:tc>
                <a:extLst>
                  <a:ext uri="{0D108BD9-81ED-4DB2-BD59-A6C34878D82A}">
                    <a16:rowId xmlns:a16="http://schemas.microsoft.com/office/drawing/2014/main" val="4026844092"/>
                  </a:ext>
                </a:extLst>
              </a:tr>
              <a:tr h="0">
                <a:tc vMerge="1">
                  <a:txBody>
                    <a:bodyPr/>
                    <a:lstStyle/>
                    <a:p>
                      <a:endParaRPr kumimoji="1" lang="ja-JP" altLang="en-US" sz="1400" dirty="0"/>
                    </a:p>
                  </a:txBody>
                  <a:tcPr anchor="ctr"/>
                </a:tc>
                <a:tc>
                  <a:txBody>
                    <a:bodyPr/>
                    <a:lstStyle/>
                    <a:p>
                      <a:r>
                        <a:rPr kumimoji="1" lang="ja-JP" altLang="en-US" sz="1200" dirty="0" smtClean="0"/>
                        <a:t>固形腫瘍</a:t>
                      </a:r>
                      <a:endParaRPr kumimoji="1" lang="ja-JP" altLang="en-US" sz="1200" dirty="0"/>
                    </a:p>
                  </a:txBody>
                  <a:tcPr anchor="ctr"/>
                </a:tc>
                <a:tc>
                  <a:txBody>
                    <a:bodyPr/>
                    <a:lstStyle/>
                    <a:p>
                      <a:pPr algn="ctr"/>
                      <a:r>
                        <a:rPr kumimoji="1" lang="en-US" altLang="ja-JP" sz="1200" dirty="0" smtClean="0"/>
                        <a:t>4</a:t>
                      </a:r>
                      <a:r>
                        <a:rPr kumimoji="1" lang="ja-JP" altLang="en-US" sz="1200" dirty="0" smtClean="0"/>
                        <a:t>～</a:t>
                      </a:r>
                      <a:r>
                        <a:rPr kumimoji="1" lang="en-US" altLang="ja-JP" sz="1200" dirty="0" smtClean="0"/>
                        <a:t>6</a:t>
                      </a:r>
                      <a:endParaRPr kumimoji="1" lang="ja-JP" altLang="en-US" sz="1200" dirty="0"/>
                    </a:p>
                  </a:txBody>
                  <a:tcPr anchor="ctr"/>
                </a:tc>
                <a:tc>
                  <a:txBody>
                    <a:bodyPr/>
                    <a:lstStyle/>
                    <a:p>
                      <a:pPr algn="ctr"/>
                      <a:r>
                        <a:rPr kumimoji="1" lang="en-US" altLang="ja-JP" sz="1200" b="1" dirty="0" smtClean="0"/>
                        <a:t>12</a:t>
                      </a:r>
                      <a:endParaRPr kumimoji="1" lang="ja-JP" altLang="en-US" sz="1200" b="1" dirty="0"/>
                    </a:p>
                  </a:txBody>
                  <a:tcPr anchor="ctr"/>
                </a:tc>
                <a:tc>
                  <a:txBody>
                    <a:bodyPr/>
                    <a:lstStyle/>
                    <a:p>
                      <a:pPr algn="ctr"/>
                      <a:r>
                        <a:rPr kumimoji="1" lang="en-US" altLang="ja-JP" sz="1200" dirty="0" smtClean="0"/>
                        <a:t>7</a:t>
                      </a:r>
                      <a:r>
                        <a:rPr kumimoji="1" lang="ja-JP" altLang="en-US" sz="1200" dirty="0" smtClean="0"/>
                        <a:t>～</a:t>
                      </a:r>
                      <a:r>
                        <a:rPr kumimoji="1" lang="en-US" altLang="ja-JP" sz="1200" dirty="0" smtClean="0"/>
                        <a:t>9</a:t>
                      </a:r>
                      <a:endParaRPr kumimoji="1" lang="ja-JP" altLang="en-US" sz="1200" dirty="0"/>
                    </a:p>
                  </a:txBody>
                  <a:tcPr anchor="ctr"/>
                </a:tc>
                <a:extLst>
                  <a:ext uri="{0D108BD9-81ED-4DB2-BD59-A6C34878D82A}">
                    <a16:rowId xmlns:a16="http://schemas.microsoft.com/office/drawing/2014/main" val="4262658442"/>
                  </a:ext>
                </a:extLst>
              </a:tr>
              <a:tr h="0">
                <a:tc rowSpan="2">
                  <a:txBody>
                    <a:bodyPr/>
                    <a:lstStyle/>
                    <a:p>
                      <a:r>
                        <a:rPr kumimoji="1" lang="ja-JP" altLang="en-US" sz="1400" b="1" dirty="0" smtClean="0"/>
                        <a:t>大阪赤十字病院</a:t>
                      </a:r>
                      <a:endParaRPr kumimoji="1" lang="ja-JP" altLang="en-US" sz="1400" b="1" dirty="0"/>
                    </a:p>
                  </a:txBody>
                  <a:tcPr anchor="ctr"/>
                </a:tc>
                <a:tc>
                  <a:txBody>
                    <a:bodyPr/>
                    <a:lstStyle/>
                    <a:p>
                      <a:r>
                        <a:rPr kumimoji="1" lang="ja-JP" altLang="en-US" sz="1200" dirty="0" smtClean="0"/>
                        <a:t>造血器腫瘍</a:t>
                      </a:r>
                      <a:endParaRPr kumimoji="1" lang="ja-JP" altLang="en-US" sz="1200" dirty="0"/>
                    </a:p>
                  </a:txBody>
                  <a:tcPr anchor="ctr"/>
                </a:tc>
                <a:tc>
                  <a:txBody>
                    <a:bodyPr/>
                    <a:lstStyle/>
                    <a:p>
                      <a:pPr algn="ctr"/>
                      <a:r>
                        <a:rPr kumimoji="1" lang="en-US" altLang="ja-JP" sz="1200" dirty="0" smtClean="0"/>
                        <a:t>7</a:t>
                      </a:r>
                      <a:r>
                        <a:rPr kumimoji="1" lang="ja-JP" altLang="en-US" sz="1200" dirty="0" smtClean="0"/>
                        <a:t>～</a:t>
                      </a:r>
                      <a:r>
                        <a:rPr kumimoji="1" lang="en-US" altLang="ja-JP" sz="1200" dirty="0" smtClean="0"/>
                        <a:t>9</a:t>
                      </a:r>
                      <a:endParaRPr kumimoji="1" lang="ja-JP" altLang="en-US" sz="1200" dirty="0"/>
                    </a:p>
                  </a:txBody>
                  <a:tcPr anchor="ctr"/>
                </a:tc>
                <a:tc>
                  <a:txBody>
                    <a:bodyPr/>
                    <a:lstStyle/>
                    <a:p>
                      <a:pPr algn="ctr"/>
                      <a:r>
                        <a:rPr kumimoji="1" lang="en-US" altLang="ja-JP" sz="1200" dirty="0" smtClean="0"/>
                        <a:t>4</a:t>
                      </a:r>
                      <a:r>
                        <a:rPr kumimoji="1" lang="ja-JP" altLang="en-US" sz="1200" dirty="0" smtClean="0"/>
                        <a:t>～</a:t>
                      </a:r>
                      <a:r>
                        <a:rPr kumimoji="1" lang="en-US" altLang="ja-JP" sz="1200" dirty="0" smtClean="0"/>
                        <a:t>6</a:t>
                      </a:r>
                      <a:endParaRPr kumimoji="1" lang="ja-JP" altLang="en-US" sz="1200" dirty="0"/>
                    </a:p>
                  </a:txBody>
                  <a:tcPr anchor="ctr"/>
                </a:tc>
                <a:tc>
                  <a:txBody>
                    <a:bodyPr/>
                    <a:lstStyle/>
                    <a:p>
                      <a:pPr algn="ctr"/>
                      <a:r>
                        <a:rPr kumimoji="1" lang="en-US" altLang="ja-JP" sz="1200" dirty="0" smtClean="0"/>
                        <a:t>4</a:t>
                      </a:r>
                      <a:r>
                        <a:rPr kumimoji="1" lang="ja-JP" altLang="en-US" sz="1200" dirty="0" smtClean="0"/>
                        <a:t>～</a:t>
                      </a:r>
                      <a:r>
                        <a:rPr kumimoji="1" lang="en-US" altLang="ja-JP" sz="1200" dirty="0" smtClean="0"/>
                        <a:t>6</a:t>
                      </a:r>
                      <a:endParaRPr kumimoji="1" lang="ja-JP" altLang="en-US" sz="1200" dirty="0"/>
                    </a:p>
                  </a:txBody>
                  <a:tcPr anchor="ctr"/>
                </a:tc>
                <a:extLst>
                  <a:ext uri="{0D108BD9-81ED-4DB2-BD59-A6C34878D82A}">
                    <a16:rowId xmlns:a16="http://schemas.microsoft.com/office/drawing/2014/main" val="1379680266"/>
                  </a:ext>
                </a:extLst>
              </a:tr>
              <a:tr h="0">
                <a:tc vMerge="1">
                  <a:txBody>
                    <a:bodyPr/>
                    <a:lstStyle/>
                    <a:p>
                      <a:endParaRPr kumimoji="1" lang="ja-JP" altLang="en-US" sz="1400" dirty="0"/>
                    </a:p>
                  </a:txBody>
                  <a:tcPr anchor="ctr"/>
                </a:tc>
                <a:tc>
                  <a:txBody>
                    <a:bodyPr/>
                    <a:lstStyle/>
                    <a:p>
                      <a:r>
                        <a:rPr kumimoji="1" lang="ja-JP" altLang="en-US" sz="1200" dirty="0" smtClean="0"/>
                        <a:t>固形腫瘍</a:t>
                      </a:r>
                      <a:endParaRPr kumimoji="1" lang="ja-JP" altLang="en-US" sz="1200" dirty="0"/>
                    </a:p>
                  </a:txBody>
                  <a:tcPr anchor="ctr"/>
                </a:tc>
                <a:tc>
                  <a:txBody>
                    <a:bodyPr/>
                    <a:lstStyle/>
                    <a:p>
                      <a:pPr algn="ctr"/>
                      <a:r>
                        <a:rPr kumimoji="1" lang="en-US" altLang="ja-JP" sz="1200" dirty="0" smtClean="0"/>
                        <a:t>1</a:t>
                      </a:r>
                      <a:r>
                        <a:rPr kumimoji="1" lang="ja-JP" altLang="en-US" sz="1200" dirty="0" smtClean="0"/>
                        <a:t>～</a:t>
                      </a:r>
                      <a:r>
                        <a:rPr kumimoji="1" lang="en-US" altLang="ja-JP" sz="1200" dirty="0" smtClean="0"/>
                        <a:t>3</a:t>
                      </a:r>
                      <a:endParaRPr kumimoji="1" lang="ja-JP" altLang="en-US" sz="1200" dirty="0"/>
                    </a:p>
                  </a:txBody>
                  <a:tcPr anchor="ctr"/>
                </a:tc>
                <a:tc>
                  <a:txBody>
                    <a:bodyPr/>
                    <a:lstStyle/>
                    <a:p>
                      <a:pPr algn="ctr"/>
                      <a:r>
                        <a:rPr kumimoji="1" lang="en-US" altLang="ja-JP" sz="1200" dirty="0" smtClean="0"/>
                        <a:t>7</a:t>
                      </a:r>
                      <a:r>
                        <a:rPr kumimoji="1" lang="ja-JP" altLang="en-US" sz="1200" dirty="0" smtClean="0"/>
                        <a:t>～</a:t>
                      </a:r>
                      <a:r>
                        <a:rPr kumimoji="1" lang="en-US" altLang="ja-JP" sz="1200" dirty="0" smtClean="0"/>
                        <a:t>9</a:t>
                      </a:r>
                      <a:endParaRPr kumimoji="1" lang="ja-JP" altLang="en-US" sz="1200" dirty="0"/>
                    </a:p>
                  </a:txBody>
                  <a:tcPr anchor="ctr"/>
                </a:tc>
                <a:tc>
                  <a:txBody>
                    <a:bodyPr/>
                    <a:lstStyle/>
                    <a:p>
                      <a:pPr algn="ctr"/>
                      <a:r>
                        <a:rPr kumimoji="1" lang="en-US" altLang="ja-JP" sz="1200" dirty="0" smtClean="0"/>
                        <a:t>7</a:t>
                      </a:r>
                      <a:r>
                        <a:rPr kumimoji="1" lang="ja-JP" altLang="en-US" sz="1200" dirty="0" smtClean="0"/>
                        <a:t>～</a:t>
                      </a:r>
                      <a:r>
                        <a:rPr kumimoji="1" lang="en-US" altLang="ja-JP" sz="1200" dirty="0" smtClean="0"/>
                        <a:t>9</a:t>
                      </a:r>
                      <a:endParaRPr kumimoji="1" lang="ja-JP" altLang="en-US" sz="1200" dirty="0"/>
                    </a:p>
                  </a:txBody>
                  <a:tcPr anchor="ctr"/>
                </a:tc>
                <a:extLst>
                  <a:ext uri="{0D108BD9-81ED-4DB2-BD59-A6C34878D82A}">
                    <a16:rowId xmlns:a16="http://schemas.microsoft.com/office/drawing/2014/main" val="1378538692"/>
                  </a:ext>
                </a:extLst>
              </a:tr>
              <a:tr h="0">
                <a:tc rowSpan="2">
                  <a:txBody>
                    <a:bodyPr/>
                    <a:lstStyle/>
                    <a:p>
                      <a:r>
                        <a:rPr kumimoji="1" lang="ja-JP" altLang="en-US" sz="1400" b="1" dirty="0" smtClean="0"/>
                        <a:t>市大病院</a:t>
                      </a:r>
                      <a:endParaRPr kumimoji="1" lang="ja-JP" altLang="en-US" sz="1400" b="1" dirty="0"/>
                    </a:p>
                  </a:txBody>
                  <a:tcPr anchor="ctr"/>
                </a:tc>
                <a:tc>
                  <a:txBody>
                    <a:bodyPr/>
                    <a:lstStyle/>
                    <a:p>
                      <a:r>
                        <a:rPr kumimoji="1" lang="ja-JP" altLang="en-US" sz="1200" dirty="0" smtClean="0"/>
                        <a:t>造血器腫瘍</a:t>
                      </a:r>
                      <a:endParaRPr kumimoji="1" lang="ja-JP" altLang="en-US" sz="1200" dirty="0"/>
                    </a:p>
                  </a:txBody>
                  <a:tcPr anchor="ctr"/>
                </a:tc>
                <a:tc>
                  <a:txBody>
                    <a:bodyPr/>
                    <a:lstStyle/>
                    <a:p>
                      <a:pPr algn="ctr"/>
                      <a:r>
                        <a:rPr kumimoji="1" lang="en-US" altLang="ja-JP" sz="1200" dirty="0" smtClean="0"/>
                        <a:t>1</a:t>
                      </a:r>
                      <a:r>
                        <a:rPr kumimoji="1" lang="ja-JP" altLang="en-US" sz="1200" dirty="0" smtClean="0"/>
                        <a:t>～</a:t>
                      </a:r>
                      <a:r>
                        <a:rPr kumimoji="1" lang="en-US" altLang="ja-JP" sz="1200" dirty="0" smtClean="0"/>
                        <a:t>3</a:t>
                      </a:r>
                      <a:endParaRPr kumimoji="1" lang="ja-JP" altLang="en-US" sz="1200" dirty="0"/>
                    </a:p>
                  </a:txBody>
                  <a:tcPr anchor="ctr"/>
                </a:tc>
                <a:tc>
                  <a:txBody>
                    <a:bodyPr/>
                    <a:lstStyle/>
                    <a:p>
                      <a:pPr algn="ctr"/>
                      <a:r>
                        <a:rPr kumimoji="1" lang="en-US" altLang="ja-JP" sz="1200" dirty="0" smtClean="0"/>
                        <a:t>4</a:t>
                      </a:r>
                      <a:r>
                        <a:rPr kumimoji="1" lang="ja-JP" altLang="en-US" sz="1200" dirty="0" smtClean="0"/>
                        <a:t>～</a:t>
                      </a:r>
                      <a:r>
                        <a:rPr kumimoji="1" lang="en-US" altLang="ja-JP" sz="1200" dirty="0" smtClean="0"/>
                        <a:t>6</a:t>
                      </a:r>
                      <a:endParaRPr kumimoji="1" lang="ja-JP" altLang="en-US" sz="1200" dirty="0"/>
                    </a:p>
                  </a:txBody>
                  <a:tcPr anchor="ctr"/>
                </a:tc>
                <a:tc>
                  <a:txBody>
                    <a:bodyPr/>
                    <a:lstStyle/>
                    <a:p>
                      <a:pPr algn="ctr"/>
                      <a:r>
                        <a:rPr kumimoji="1" lang="en-US" altLang="ja-JP" sz="1200" dirty="0" smtClean="0"/>
                        <a:t>1</a:t>
                      </a:r>
                      <a:r>
                        <a:rPr kumimoji="1" lang="ja-JP" altLang="en-US" sz="1200" dirty="0" smtClean="0"/>
                        <a:t>～</a:t>
                      </a:r>
                      <a:r>
                        <a:rPr kumimoji="1" lang="en-US" altLang="ja-JP" sz="1200" dirty="0" smtClean="0"/>
                        <a:t>3</a:t>
                      </a:r>
                      <a:endParaRPr kumimoji="1" lang="ja-JP" altLang="en-US" sz="1200" dirty="0"/>
                    </a:p>
                  </a:txBody>
                  <a:tcPr anchor="ctr"/>
                </a:tc>
                <a:extLst>
                  <a:ext uri="{0D108BD9-81ED-4DB2-BD59-A6C34878D82A}">
                    <a16:rowId xmlns:a16="http://schemas.microsoft.com/office/drawing/2014/main" val="3437701987"/>
                  </a:ext>
                </a:extLst>
              </a:tr>
              <a:tr h="0">
                <a:tc vMerge="1">
                  <a:txBody>
                    <a:bodyPr/>
                    <a:lstStyle/>
                    <a:p>
                      <a:endParaRPr kumimoji="1" lang="ja-JP" altLang="en-US" sz="1400" dirty="0"/>
                    </a:p>
                  </a:txBody>
                  <a:tcPr anchor="ctr"/>
                </a:tc>
                <a:tc>
                  <a:txBody>
                    <a:bodyPr/>
                    <a:lstStyle/>
                    <a:p>
                      <a:r>
                        <a:rPr kumimoji="1" lang="ja-JP" altLang="en-US" sz="1200" dirty="0" smtClean="0"/>
                        <a:t>固形腫瘍</a:t>
                      </a:r>
                      <a:endParaRPr kumimoji="1" lang="ja-JP" altLang="en-US" sz="1200" dirty="0"/>
                    </a:p>
                  </a:txBody>
                  <a:tcPr anchor="ctr"/>
                </a:tc>
                <a:tc>
                  <a:txBody>
                    <a:bodyPr/>
                    <a:lstStyle/>
                    <a:p>
                      <a:pPr algn="ctr"/>
                      <a:r>
                        <a:rPr kumimoji="1" lang="en-US" altLang="ja-JP" sz="1200" dirty="0" smtClean="0"/>
                        <a:t>7</a:t>
                      </a:r>
                      <a:r>
                        <a:rPr kumimoji="1" lang="ja-JP" altLang="en-US" sz="1200" dirty="0" smtClean="0"/>
                        <a:t>～</a:t>
                      </a:r>
                      <a:r>
                        <a:rPr kumimoji="1" lang="en-US" altLang="ja-JP" sz="1200" dirty="0" smtClean="0"/>
                        <a:t>9</a:t>
                      </a:r>
                      <a:endParaRPr kumimoji="1" lang="ja-JP" altLang="en-US" sz="1200" dirty="0"/>
                    </a:p>
                  </a:txBody>
                  <a:tcPr anchor="ctr"/>
                </a:tc>
                <a:tc>
                  <a:txBody>
                    <a:bodyPr/>
                    <a:lstStyle/>
                    <a:p>
                      <a:pPr algn="ctr"/>
                      <a:r>
                        <a:rPr kumimoji="1" lang="en-US" altLang="ja-JP" sz="1200" dirty="0" smtClean="0"/>
                        <a:t>0</a:t>
                      </a:r>
                      <a:endParaRPr kumimoji="1" lang="ja-JP" altLang="en-US" sz="1200" dirty="0"/>
                    </a:p>
                  </a:txBody>
                  <a:tcPr anchor="ctr"/>
                </a:tc>
                <a:tc>
                  <a:txBody>
                    <a:bodyPr/>
                    <a:lstStyle/>
                    <a:p>
                      <a:pPr algn="ctr"/>
                      <a:r>
                        <a:rPr kumimoji="1" lang="en-US" altLang="ja-JP" sz="1200" dirty="0" smtClean="0"/>
                        <a:t>4</a:t>
                      </a:r>
                      <a:r>
                        <a:rPr kumimoji="1" lang="ja-JP" altLang="en-US" sz="1200" dirty="0" smtClean="0"/>
                        <a:t>～</a:t>
                      </a:r>
                      <a:r>
                        <a:rPr kumimoji="1" lang="en-US" altLang="ja-JP" sz="1200" dirty="0" smtClean="0"/>
                        <a:t>6</a:t>
                      </a:r>
                      <a:endParaRPr kumimoji="1" lang="ja-JP" altLang="en-US" sz="1200" dirty="0"/>
                    </a:p>
                  </a:txBody>
                  <a:tcPr anchor="ctr"/>
                </a:tc>
                <a:extLst>
                  <a:ext uri="{0D108BD9-81ED-4DB2-BD59-A6C34878D82A}">
                    <a16:rowId xmlns:a16="http://schemas.microsoft.com/office/drawing/2014/main" val="457333272"/>
                  </a:ext>
                </a:extLst>
              </a:tr>
              <a:tr h="0">
                <a:tc rowSpan="2">
                  <a:txBody>
                    <a:bodyPr/>
                    <a:lstStyle/>
                    <a:p>
                      <a:r>
                        <a:rPr kumimoji="1" lang="ja-JP" altLang="en-US" sz="1400" b="1" dirty="0" smtClean="0"/>
                        <a:t>北野病院</a:t>
                      </a:r>
                      <a:endParaRPr kumimoji="1" lang="ja-JP" altLang="en-US" sz="1400" b="1" dirty="0"/>
                    </a:p>
                  </a:txBody>
                  <a:tcPr anchor="ctr">
                    <a:lnB w="28575" cap="flat" cmpd="sng" algn="ctr">
                      <a:solidFill>
                        <a:schemeClr val="bg1"/>
                      </a:solidFill>
                      <a:prstDash val="solid"/>
                      <a:round/>
                      <a:headEnd type="none" w="med" len="med"/>
                      <a:tailEnd type="none" w="med" len="med"/>
                    </a:lnB>
                  </a:tcPr>
                </a:tc>
                <a:tc>
                  <a:txBody>
                    <a:bodyPr/>
                    <a:lstStyle/>
                    <a:p>
                      <a:r>
                        <a:rPr kumimoji="1" lang="ja-JP" altLang="en-US" sz="1200" dirty="0" smtClean="0"/>
                        <a:t>造血器腫瘍</a:t>
                      </a:r>
                      <a:endParaRPr kumimoji="1" lang="ja-JP" altLang="en-US" sz="1200" dirty="0"/>
                    </a:p>
                  </a:txBody>
                  <a:tcPr anchor="ctr"/>
                </a:tc>
                <a:tc>
                  <a:txBody>
                    <a:bodyPr/>
                    <a:lstStyle/>
                    <a:p>
                      <a:pPr algn="ctr"/>
                      <a:r>
                        <a:rPr kumimoji="1" lang="en-US" altLang="ja-JP" sz="1200" dirty="0" smtClean="0"/>
                        <a:t>4</a:t>
                      </a:r>
                      <a:r>
                        <a:rPr kumimoji="1" lang="ja-JP" altLang="en-US" sz="1200" dirty="0" smtClean="0"/>
                        <a:t>～</a:t>
                      </a:r>
                      <a:r>
                        <a:rPr kumimoji="1" lang="en-US" altLang="ja-JP" sz="1200" dirty="0" smtClean="0"/>
                        <a:t>6</a:t>
                      </a:r>
                      <a:endParaRPr kumimoji="1" lang="ja-JP" altLang="en-US" sz="1200" dirty="0"/>
                    </a:p>
                  </a:txBody>
                  <a:tcPr anchor="ctr"/>
                </a:tc>
                <a:tc>
                  <a:txBody>
                    <a:bodyPr/>
                    <a:lstStyle/>
                    <a:p>
                      <a:pPr algn="ctr"/>
                      <a:r>
                        <a:rPr kumimoji="1" lang="en-US" altLang="ja-JP" sz="1200" dirty="0" smtClean="0"/>
                        <a:t>1</a:t>
                      </a:r>
                      <a:r>
                        <a:rPr kumimoji="1" lang="ja-JP" altLang="en-US" sz="1200" dirty="0" smtClean="0"/>
                        <a:t>～</a:t>
                      </a:r>
                      <a:r>
                        <a:rPr kumimoji="1" lang="en-US" altLang="ja-JP" sz="1200" dirty="0" smtClean="0"/>
                        <a:t>3</a:t>
                      </a:r>
                      <a:endParaRPr kumimoji="1" lang="ja-JP" altLang="en-US" sz="1200" dirty="0"/>
                    </a:p>
                  </a:txBody>
                  <a:tcPr anchor="ctr"/>
                </a:tc>
                <a:tc>
                  <a:txBody>
                    <a:bodyPr/>
                    <a:lstStyle/>
                    <a:p>
                      <a:pPr algn="ctr"/>
                      <a:r>
                        <a:rPr kumimoji="1" lang="en-US" altLang="ja-JP" sz="1200" dirty="0" smtClean="0"/>
                        <a:t>7</a:t>
                      </a:r>
                      <a:r>
                        <a:rPr kumimoji="1" lang="ja-JP" altLang="en-US" sz="1200" dirty="0" smtClean="0"/>
                        <a:t>～</a:t>
                      </a:r>
                      <a:r>
                        <a:rPr kumimoji="1" lang="en-US" altLang="ja-JP" sz="1200" dirty="0" smtClean="0"/>
                        <a:t>9</a:t>
                      </a:r>
                      <a:endParaRPr kumimoji="1" lang="ja-JP" altLang="en-US" sz="1200" dirty="0"/>
                    </a:p>
                  </a:txBody>
                  <a:tcPr anchor="ctr"/>
                </a:tc>
                <a:extLst>
                  <a:ext uri="{0D108BD9-81ED-4DB2-BD59-A6C34878D82A}">
                    <a16:rowId xmlns:a16="http://schemas.microsoft.com/office/drawing/2014/main" val="1216001798"/>
                  </a:ext>
                </a:extLst>
              </a:tr>
              <a:tr h="0">
                <a:tc vMerge="1">
                  <a:txBody>
                    <a:bodyPr/>
                    <a:lstStyle/>
                    <a:p>
                      <a:endParaRPr kumimoji="1" lang="ja-JP" altLang="en-US" sz="1400" dirty="0"/>
                    </a:p>
                  </a:txBody>
                  <a:tcPr anchor="ctr"/>
                </a:tc>
                <a:tc>
                  <a:txBody>
                    <a:bodyPr/>
                    <a:lstStyle/>
                    <a:p>
                      <a:r>
                        <a:rPr kumimoji="1" lang="ja-JP" altLang="en-US" sz="1200" dirty="0" smtClean="0"/>
                        <a:t>固形腫瘍</a:t>
                      </a:r>
                      <a:endParaRPr kumimoji="1" lang="ja-JP" altLang="en-US" sz="1200" dirty="0"/>
                    </a:p>
                  </a:txBody>
                  <a:tcPr anchor="ctr">
                    <a:lnB w="28575" cap="flat" cmpd="sng" algn="ctr">
                      <a:solidFill>
                        <a:schemeClr val="bg1"/>
                      </a:solidFill>
                      <a:prstDash val="solid"/>
                      <a:round/>
                      <a:headEnd type="none" w="med" len="med"/>
                      <a:tailEnd type="none" w="med" len="med"/>
                    </a:lnB>
                  </a:tcPr>
                </a:tc>
                <a:tc>
                  <a:txBody>
                    <a:bodyPr/>
                    <a:lstStyle/>
                    <a:p>
                      <a:pPr algn="ctr"/>
                      <a:r>
                        <a:rPr kumimoji="1" lang="en-US" altLang="ja-JP" sz="1200" b="1" dirty="0" smtClean="0"/>
                        <a:t>10</a:t>
                      </a:r>
                      <a:endParaRPr kumimoji="1" lang="ja-JP" altLang="en-US" sz="1200" b="1" dirty="0"/>
                    </a:p>
                  </a:txBody>
                  <a:tcPr anchor="ctr">
                    <a:lnB w="28575" cap="flat" cmpd="sng" algn="ctr">
                      <a:solidFill>
                        <a:schemeClr val="bg1"/>
                      </a:solidFill>
                      <a:prstDash val="solid"/>
                      <a:round/>
                      <a:headEnd type="none" w="med" len="med"/>
                      <a:tailEnd type="none" w="med" len="med"/>
                    </a:lnB>
                  </a:tcPr>
                </a:tc>
                <a:tc>
                  <a:txBody>
                    <a:bodyPr/>
                    <a:lstStyle/>
                    <a:p>
                      <a:pPr algn="ctr"/>
                      <a:r>
                        <a:rPr kumimoji="1" lang="en-US" altLang="ja-JP" sz="1200" dirty="0" smtClean="0"/>
                        <a:t>1</a:t>
                      </a:r>
                      <a:r>
                        <a:rPr kumimoji="1" lang="ja-JP" altLang="en-US" sz="1200" dirty="0" smtClean="0"/>
                        <a:t>～</a:t>
                      </a:r>
                      <a:r>
                        <a:rPr kumimoji="1" lang="en-US" altLang="ja-JP" sz="1200" dirty="0" smtClean="0"/>
                        <a:t>3</a:t>
                      </a:r>
                      <a:endParaRPr kumimoji="1" lang="ja-JP" altLang="en-US" sz="1200" dirty="0"/>
                    </a:p>
                  </a:txBody>
                  <a:tcPr anchor="ctr">
                    <a:lnB w="28575" cap="flat" cmpd="sng" algn="ctr">
                      <a:solidFill>
                        <a:schemeClr val="bg1"/>
                      </a:solidFill>
                      <a:prstDash val="solid"/>
                      <a:round/>
                      <a:headEnd type="none" w="med" len="med"/>
                      <a:tailEnd type="none" w="med" len="med"/>
                    </a:lnB>
                  </a:tcPr>
                </a:tc>
                <a:tc>
                  <a:txBody>
                    <a:bodyPr/>
                    <a:lstStyle/>
                    <a:p>
                      <a:pPr algn="ctr"/>
                      <a:r>
                        <a:rPr kumimoji="1" lang="en-US" altLang="ja-JP" sz="1200" dirty="0" smtClean="0"/>
                        <a:t>1</a:t>
                      </a:r>
                      <a:r>
                        <a:rPr kumimoji="1" lang="ja-JP" altLang="en-US" sz="1200" dirty="0" smtClean="0"/>
                        <a:t>～</a:t>
                      </a:r>
                      <a:r>
                        <a:rPr kumimoji="1" lang="en-US" altLang="ja-JP" sz="1200" dirty="0" smtClean="0"/>
                        <a:t>3</a:t>
                      </a:r>
                      <a:endParaRPr kumimoji="1" lang="ja-JP" altLang="en-US" sz="1200" dirty="0"/>
                    </a:p>
                  </a:txBody>
                  <a:tcPr anchor="ctr">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956329687"/>
                  </a:ext>
                </a:extLst>
              </a:tr>
              <a:tr h="203200">
                <a:tc rowSpan="2">
                  <a:txBody>
                    <a:bodyPr/>
                    <a:lstStyle/>
                    <a:p>
                      <a:pPr algn="ctr"/>
                      <a:r>
                        <a:rPr kumimoji="1" lang="ja-JP" altLang="en-US" sz="1400" b="1" dirty="0" smtClean="0"/>
                        <a:t>合計</a:t>
                      </a:r>
                      <a:endParaRPr kumimoji="1" lang="ja-JP" altLang="en-US" sz="1400" b="1" dirty="0"/>
                    </a:p>
                  </a:txBody>
                  <a:tcPr anchor="ctr">
                    <a:lnT w="28575" cap="flat" cmpd="sng" algn="ctr">
                      <a:solidFill>
                        <a:schemeClr val="bg1"/>
                      </a:solidFill>
                      <a:prstDash val="solid"/>
                      <a:round/>
                      <a:headEnd type="none" w="med" len="med"/>
                      <a:tailEnd type="none" w="med" len="med"/>
                    </a:lnT>
                  </a:tcPr>
                </a:tc>
                <a:tc>
                  <a:txBody>
                    <a:bodyPr/>
                    <a:lstStyle/>
                    <a:p>
                      <a:pPr marL="0" algn="l" rtl="0" eaLnBrk="1" fontAlgn="ctr" latinLnBrk="0" hangingPunct="1">
                        <a:spcBef>
                          <a:spcPts val="0"/>
                        </a:spcBef>
                        <a:spcAft>
                          <a:spcPts val="0"/>
                        </a:spcAft>
                      </a:pPr>
                      <a:r>
                        <a:rPr kumimoji="1" lang="ja-JP" altLang="en-US" sz="1200" b="0" i="0" u="none" strike="noStrike" kern="1200" dirty="0">
                          <a:solidFill>
                            <a:schemeClr val="tx1"/>
                          </a:solidFill>
                          <a:effectLst/>
                          <a:latin typeface="Calibri" panose="020F0502020204030204" pitchFamily="34" charset="0"/>
                        </a:rPr>
                        <a:t>造血器腫瘍</a:t>
                      </a:r>
                      <a:endParaRPr lang="ja-JP" altLang="en-US" sz="1600" b="0" i="0" u="none" strike="noStrike" dirty="0">
                        <a:solidFill>
                          <a:schemeClr val="tx1"/>
                        </a:solidFill>
                        <a:effectLst/>
                        <a:latin typeface="Arial" panose="020B0604020202020204" pitchFamily="34" charset="0"/>
                      </a:endParaRPr>
                    </a:p>
                  </a:txBody>
                  <a:tcPr anchor="ctr">
                    <a:lnT w="28575" cap="flat" cmpd="sng" algn="ctr">
                      <a:solidFill>
                        <a:schemeClr val="bg1"/>
                      </a:solidFill>
                      <a:prstDash val="solid"/>
                      <a:round/>
                      <a:headEnd type="none" w="med" len="med"/>
                      <a:tailEnd type="none" w="med" len="med"/>
                    </a:lnT>
                  </a:tcPr>
                </a:tc>
                <a:tc>
                  <a:txBody>
                    <a:bodyPr/>
                    <a:lstStyle/>
                    <a:p>
                      <a:pPr algn="ctr"/>
                      <a:r>
                        <a:rPr kumimoji="1" lang="en-US" altLang="ja-JP" sz="1200" dirty="0" smtClean="0"/>
                        <a:t>137</a:t>
                      </a:r>
                      <a:r>
                        <a:rPr kumimoji="1" lang="ja-JP" altLang="en-US" sz="1200" dirty="0" smtClean="0"/>
                        <a:t>～</a:t>
                      </a:r>
                      <a:r>
                        <a:rPr kumimoji="1" lang="en-US" altLang="ja-JP" sz="1200" dirty="0" smtClean="0"/>
                        <a:t>145</a:t>
                      </a:r>
                      <a:endParaRPr kumimoji="1" lang="ja-JP" altLang="en-US" sz="1200" dirty="0"/>
                    </a:p>
                  </a:txBody>
                  <a:tcPr anchor="ctr">
                    <a:lnT w="28575" cap="flat" cmpd="sng" algn="ctr">
                      <a:solidFill>
                        <a:schemeClr val="bg1"/>
                      </a:solidFill>
                      <a:prstDash val="solid"/>
                      <a:round/>
                      <a:headEnd type="none" w="med" len="med"/>
                      <a:tailEnd type="none" w="med" len="med"/>
                    </a:lnT>
                  </a:tcPr>
                </a:tc>
                <a:tc>
                  <a:txBody>
                    <a:bodyPr/>
                    <a:lstStyle/>
                    <a:p>
                      <a:pPr algn="ctr"/>
                      <a:r>
                        <a:rPr kumimoji="1" lang="en-US" altLang="ja-JP" sz="1200" dirty="0" smtClean="0"/>
                        <a:t>113</a:t>
                      </a:r>
                      <a:r>
                        <a:rPr kumimoji="1" lang="ja-JP" altLang="en-US" sz="1200" dirty="0" smtClean="0"/>
                        <a:t>～</a:t>
                      </a:r>
                      <a:r>
                        <a:rPr kumimoji="1" lang="en-US" altLang="ja-JP" sz="1200" dirty="0" smtClean="0"/>
                        <a:t>123</a:t>
                      </a:r>
                      <a:endParaRPr kumimoji="1" lang="ja-JP" altLang="en-US" sz="1200" dirty="0"/>
                    </a:p>
                  </a:txBody>
                  <a:tcPr anchor="ctr">
                    <a:lnT w="28575" cap="flat" cmpd="sng" algn="ctr">
                      <a:solidFill>
                        <a:schemeClr val="bg1"/>
                      </a:solidFill>
                      <a:prstDash val="solid"/>
                      <a:round/>
                      <a:headEnd type="none" w="med" len="med"/>
                      <a:tailEnd type="none" w="med" len="med"/>
                    </a:lnT>
                  </a:tcPr>
                </a:tc>
                <a:tc>
                  <a:txBody>
                    <a:bodyPr/>
                    <a:lstStyle/>
                    <a:p>
                      <a:pPr algn="ctr"/>
                      <a:r>
                        <a:rPr kumimoji="1" lang="en-US" altLang="ja-JP" sz="1200" dirty="0" smtClean="0"/>
                        <a:t>107</a:t>
                      </a:r>
                      <a:r>
                        <a:rPr kumimoji="1" lang="ja-JP" altLang="en-US" sz="1200" dirty="0" smtClean="0"/>
                        <a:t>～</a:t>
                      </a:r>
                      <a:r>
                        <a:rPr kumimoji="1" lang="en-US" altLang="ja-JP" sz="1200" dirty="0" smtClean="0"/>
                        <a:t>117</a:t>
                      </a:r>
                      <a:endParaRPr kumimoji="1" lang="ja-JP" altLang="en-US" sz="1200" dirty="0"/>
                    </a:p>
                  </a:txBody>
                  <a:tcPr anchor="ctr">
                    <a:lnT w="28575"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18436463"/>
                  </a:ext>
                </a:extLst>
              </a:tr>
              <a:tr h="0">
                <a:tc vMerge="1">
                  <a:txBody>
                    <a:bodyPr/>
                    <a:lstStyle/>
                    <a:p>
                      <a:endParaRPr kumimoji="1" lang="ja-JP" altLang="en-US"/>
                    </a:p>
                  </a:txBody>
                  <a:tcPr/>
                </a:tc>
                <a:tc>
                  <a:txBody>
                    <a:bodyPr/>
                    <a:lstStyle/>
                    <a:p>
                      <a:pPr marL="0" algn="l" rtl="0" eaLnBrk="1" fontAlgn="ctr" latinLnBrk="0" hangingPunct="1">
                        <a:spcBef>
                          <a:spcPts val="0"/>
                        </a:spcBef>
                        <a:spcAft>
                          <a:spcPts val="0"/>
                        </a:spcAft>
                      </a:pPr>
                      <a:r>
                        <a:rPr kumimoji="1" lang="ja-JP" altLang="en-US" sz="1200" b="0" i="0" u="none" strike="noStrike" kern="1200" dirty="0">
                          <a:solidFill>
                            <a:schemeClr val="tx1"/>
                          </a:solidFill>
                          <a:effectLst/>
                          <a:latin typeface="Calibri" panose="020F0502020204030204" pitchFamily="34" charset="0"/>
                        </a:rPr>
                        <a:t>固形腫瘍</a:t>
                      </a:r>
                      <a:endParaRPr lang="ja-JP" altLang="en-US" sz="1600" b="0" i="0" u="none" strike="noStrike" dirty="0">
                        <a:solidFill>
                          <a:schemeClr val="tx1"/>
                        </a:solidFill>
                        <a:effectLst/>
                        <a:latin typeface="Arial" panose="020B0604020202020204" pitchFamily="34" charset="0"/>
                      </a:endParaRPr>
                    </a:p>
                  </a:txBody>
                  <a:tcPr anchor="ctr"/>
                </a:tc>
                <a:tc>
                  <a:txBody>
                    <a:bodyPr/>
                    <a:lstStyle/>
                    <a:p>
                      <a:pPr algn="ctr"/>
                      <a:r>
                        <a:rPr kumimoji="1" lang="en-US" altLang="ja-JP" sz="1200" dirty="0" smtClean="0"/>
                        <a:t>112</a:t>
                      </a:r>
                      <a:r>
                        <a:rPr kumimoji="1" lang="ja-JP" altLang="en-US" sz="1200" dirty="0" smtClean="0"/>
                        <a:t>～</a:t>
                      </a:r>
                      <a:r>
                        <a:rPr kumimoji="1" lang="en-US" altLang="ja-JP" sz="1200" dirty="0" smtClean="0"/>
                        <a:t>122</a:t>
                      </a:r>
                      <a:endParaRPr kumimoji="1" lang="ja-JP" altLang="en-US" sz="1200" dirty="0"/>
                    </a:p>
                  </a:txBody>
                  <a:tcPr anchor="ctr"/>
                </a:tc>
                <a:tc>
                  <a:txBody>
                    <a:bodyPr/>
                    <a:lstStyle/>
                    <a:p>
                      <a:pPr algn="ctr"/>
                      <a:r>
                        <a:rPr kumimoji="1" lang="en-US" altLang="ja-JP" sz="1200" dirty="0" smtClean="0"/>
                        <a:t>102</a:t>
                      </a:r>
                      <a:r>
                        <a:rPr kumimoji="1" lang="ja-JP" altLang="en-US" sz="1200" dirty="0" smtClean="0"/>
                        <a:t>～</a:t>
                      </a:r>
                      <a:r>
                        <a:rPr kumimoji="1" lang="en-US" altLang="ja-JP" sz="1200" dirty="0" smtClean="0"/>
                        <a:t>112</a:t>
                      </a:r>
                      <a:endParaRPr kumimoji="1" lang="ja-JP" altLang="en-US" sz="1200" dirty="0"/>
                    </a:p>
                  </a:txBody>
                  <a:tcPr anchor="ctr"/>
                </a:tc>
                <a:tc>
                  <a:txBody>
                    <a:bodyPr/>
                    <a:lstStyle/>
                    <a:p>
                      <a:pPr algn="ctr"/>
                      <a:r>
                        <a:rPr kumimoji="1" lang="en-US" altLang="ja-JP" sz="1200" dirty="0" smtClean="0"/>
                        <a:t>111</a:t>
                      </a:r>
                      <a:r>
                        <a:rPr kumimoji="1" lang="ja-JP" altLang="en-US" sz="1200" dirty="0" smtClean="0"/>
                        <a:t>～</a:t>
                      </a:r>
                      <a:r>
                        <a:rPr kumimoji="1" lang="en-US" altLang="ja-JP" sz="1200" dirty="0" smtClean="0"/>
                        <a:t>123</a:t>
                      </a:r>
                      <a:endParaRPr kumimoji="1" lang="ja-JP" altLang="en-US" sz="1200" dirty="0"/>
                    </a:p>
                  </a:txBody>
                  <a:tcPr anchor="ctr"/>
                </a:tc>
                <a:extLst>
                  <a:ext uri="{0D108BD9-81ED-4DB2-BD59-A6C34878D82A}">
                    <a16:rowId xmlns:a16="http://schemas.microsoft.com/office/drawing/2014/main" val="2742797187"/>
                  </a:ext>
                </a:extLst>
              </a:tr>
            </a:tbl>
          </a:graphicData>
        </a:graphic>
      </p:graphicFrame>
      <p:sp>
        <p:nvSpPr>
          <p:cNvPr id="5" name="テキスト ボックス 4"/>
          <p:cNvSpPr txBox="1"/>
          <p:nvPr/>
        </p:nvSpPr>
        <p:spPr>
          <a:xfrm>
            <a:off x="712694" y="404284"/>
            <a:ext cx="4975412" cy="338554"/>
          </a:xfrm>
          <a:prstGeom prst="rect">
            <a:avLst/>
          </a:prstGeom>
          <a:noFill/>
        </p:spPr>
        <p:txBody>
          <a:bodyPr wrap="square" rtlCol="0">
            <a:spAutoFit/>
          </a:bodyPr>
          <a:lstStyle/>
          <a:p>
            <a:pPr marL="285750" indent="-285750">
              <a:buFont typeface="Wingdings" panose="05000000000000000000" pitchFamily="2" charset="2"/>
              <a:buChar char="Ø"/>
            </a:pPr>
            <a:r>
              <a:rPr kumimoji="1" lang="ja-JP" altLang="en-US" sz="1600" b="1" dirty="0"/>
              <a:t>次</a:t>
            </a:r>
            <a:r>
              <a:rPr kumimoji="1" lang="ja-JP" altLang="en-US" sz="1600" b="1" dirty="0" smtClean="0"/>
              <a:t>の９施設で府内小児がん患者の８３％をカバー</a:t>
            </a:r>
            <a:endParaRPr kumimoji="1" lang="ja-JP" altLang="en-US" sz="1600" b="1" dirty="0"/>
          </a:p>
        </p:txBody>
      </p:sp>
      <p:sp>
        <p:nvSpPr>
          <p:cNvPr id="6" name="スライド番号プレースホルダー 1"/>
          <p:cNvSpPr>
            <a:spLocks noGrp="1"/>
          </p:cNvSpPr>
          <p:nvPr>
            <p:ph type="sldNum" sz="quarter" idx="12"/>
          </p:nvPr>
        </p:nvSpPr>
        <p:spPr>
          <a:xfrm>
            <a:off x="7533715" y="6460499"/>
            <a:ext cx="2228850" cy="365125"/>
          </a:xfrm>
        </p:spPr>
        <p:txBody>
          <a:bodyPr/>
          <a:lstStyle/>
          <a:p>
            <a:r>
              <a:rPr kumimoji="1" lang="en-US" altLang="ja-JP" sz="1600" b="1" dirty="0" smtClean="0">
                <a:latin typeface="+mn-ea"/>
              </a:rPr>
              <a:t>13</a:t>
            </a:r>
            <a:endParaRPr kumimoji="1" lang="ja-JP" altLang="en-US" sz="1600" b="1" dirty="0">
              <a:latin typeface="+mn-ea"/>
            </a:endParaRPr>
          </a:p>
        </p:txBody>
      </p:sp>
    </p:spTree>
    <p:extLst>
      <p:ext uri="{BB962C8B-B14F-4D97-AF65-F5344CB8AC3E}">
        <p14:creationId xmlns:p14="http://schemas.microsoft.com/office/powerpoint/2010/main" val="3003378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61AE0CBE-3210-41DD-A171-4385B749CD55}"/>
              </a:ext>
            </a:extLst>
          </p:cNvPr>
          <p:cNvSpPr/>
          <p:nvPr/>
        </p:nvSpPr>
        <p:spPr>
          <a:xfrm>
            <a:off x="0" y="0"/>
            <a:ext cx="9906000" cy="2985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latin typeface="Meiryo UI" panose="020B0604030504040204" pitchFamily="50" charset="-128"/>
                <a:ea typeface="Meiryo UI" panose="020B0604030504040204" pitchFamily="50" charset="-128"/>
              </a:rPr>
              <a:t>大阪府小児がん拠点病院 指定要件（案）</a:t>
            </a:r>
            <a:r>
              <a:rPr kumimoji="1" lang="en-US" altLang="ja-JP" b="1" dirty="0" smtClean="0">
                <a:latin typeface="Meiryo UI" panose="020B0604030504040204" pitchFamily="50" charset="-128"/>
                <a:ea typeface="Meiryo UI" panose="020B0604030504040204" pitchFamily="50" charset="-128"/>
              </a:rPr>
              <a:t>【</a:t>
            </a:r>
            <a:r>
              <a:rPr kumimoji="1" lang="ja-JP" altLang="en-US" b="1" dirty="0" smtClean="0">
                <a:latin typeface="Meiryo UI" panose="020B0604030504040204" pitchFamily="50" charset="-128"/>
                <a:ea typeface="Meiryo UI" panose="020B0604030504040204" pitchFamily="50" charset="-128"/>
              </a:rPr>
              <a:t>ポイント</a:t>
            </a:r>
            <a:r>
              <a:rPr kumimoji="1" lang="en-US" altLang="ja-JP" b="1" dirty="0" smtClean="0">
                <a:latin typeface="Meiryo UI" panose="020B0604030504040204" pitchFamily="50" charset="-128"/>
                <a:ea typeface="Meiryo UI" panose="020B0604030504040204" pitchFamily="50" charset="-128"/>
              </a:rPr>
              <a:t>】</a:t>
            </a:r>
            <a:endParaRPr kumimoji="1" lang="ja-JP" altLang="en-US" b="1" dirty="0">
              <a:latin typeface="Meiryo UI" panose="020B0604030504040204" pitchFamily="50" charset="-128"/>
              <a:ea typeface="Meiryo UI" panose="020B0604030504040204" pitchFamily="50" charset="-128"/>
            </a:endParaRPr>
          </a:p>
        </p:txBody>
      </p:sp>
      <p:sp>
        <p:nvSpPr>
          <p:cNvPr id="6" name="角丸四角形 5"/>
          <p:cNvSpPr/>
          <p:nvPr/>
        </p:nvSpPr>
        <p:spPr>
          <a:xfrm>
            <a:off x="242045" y="419602"/>
            <a:ext cx="9359155" cy="900952"/>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r>
              <a:rPr kumimoji="1" lang="ja-JP" altLang="en-US" b="1" dirty="0" smtClean="0">
                <a:solidFill>
                  <a:schemeClr val="tx1"/>
                </a:solidFill>
              </a:rPr>
              <a:t>第３期大阪府がん対策推進計画</a:t>
            </a:r>
            <a:endParaRPr kumimoji="1" lang="en-US" altLang="ja-JP" b="1" dirty="0" smtClean="0">
              <a:solidFill>
                <a:schemeClr val="tx1"/>
              </a:solidFill>
            </a:endParaRPr>
          </a:p>
          <a:p>
            <a:endParaRPr kumimoji="1" lang="en-US" altLang="ja-JP" sz="500" dirty="0" smtClean="0">
              <a:solidFill>
                <a:schemeClr val="tx1"/>
              </a:solidFill>
            </a:endParaRPr>
          </a:p>
          <a:p>
            <a:pPr marL="174625"/>
            <a:r>
              <a:rPr kumimoji="1" lang="ja-JP" altLang="en-US" sz="1600" dirty="0" smtClean="0">
                <a:solidFill>
                  <a:schemeClr val="tx1"/>
                </a:solidFill>
              </a:rPr>
              <a:t>小児・ＡＹＡ世代のがん医療の連携・協力体制、長期フォローアップ体制の充実等に努めます。</a:t>
            </a:r>
            <a:endParaRPr kumimoji="1" lang="ja-JP" altLang="en-US" sz="1600" dirty="0">
              <a:solidFill>
                <a:schemeClr val="tx1"/>
              </a:solidFill>
            </a:endParaRPr>
          </a:p>
        </p:txBody>
      </p:sp>
      <p:sp>
        <p:nvSpPr>
          <p:cNvPr id="7" name="下矢印 6"/>
          <p:cNvSpPr/>
          <p:nvPr/>
        </p:nvSpPr>
        <p:spPr>
          <a:xfrm>
            <a:off x="3496236" y="1363378"/>
            <a:ext cx="2855258" cy="25549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a:off x="242046" y="1661696"/>
            <a:ext cx="9359154" cy="1495364"/>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44500"/>
            <a:r>
              <a:rPr kumimoji="1" lang="ja-JP" altLang="en-US" b="1" u="sng" dirty="0">
                <a:solidFill>
                  <a:schemeClr val="tx1"/>
                </a:solidFill>
              </a:rPr>
              <a:t>大阪府小児がん拠点病院を</a:t>
            </a:r>
            <a:r>
              <a:rPr kumimoji="1" lang="ja-JP" altLang="en-US" b="1" u="sng" dirty="0" smtClean="0">
                <a:solidFill>
                  <a:schemeClr val="tx1"/>
                </a:solidFill>
              </a:rPr>
              <a:t>設置し、府内の小児がん医療の連携体制の充実など、</a:t>
            </a:r>
            <a:r>
              <a:rPr kumimoji="1" lang="en-US" altLang="ja-JP" b="1" u="sng" dirty="0" smtClean="0">
                <a:solidFill>
                  <a:schemeClr val="tx1"/>
                </a:solidFill>
              </a:rPr>
              <a:t/>
            </a:r>
            <a:br>
              <a:rPr kumimoji="1" lang="en-US" altLang="ja-JP" b="1" u="sng" dirty="0" smtClean="0">
                <a:solidFill>
                  <a:schemeClr val="tx1"/>
                </a:solidFill>
              </a:rPr>
            </a:br>
            <a:r>
              <a:rPr kumimoji="1" lang="ja-JP" altLang="en-US" b="1" u="sng" dirty="0" smtClean="0">
                <a:solidFill>
                  <a:schemeClr val="tx1"/>
                </a:solidFill>
              </a:rPr>
              <a:t>より良い医療提供体制の構築をめざす。</a:t>
            </a:r>
            <a:endParaRPr kumimoji="1" lang="en-US" altLang="ja-JP" b="1" u="sng" dirty="0" smtClean="0">
              <a:solidFill>
                <a:schemeClr val="tx1"/>
              </a:solidFill>
            </a:endParaRPr>
          </a:p>
          <a:p>
            <a:pPr algn="ctr"/>
            <a:r>
              <a:rPr kumimoji="1" lang="ja-JP" altLang="en-US" sz="1400" b="1" dirty="0">
                <a:solidFill>
                  <a:schemeClr val="tx1"/>
                </a:solidFill>
              </a:rPr>
              <a:t>（</a:t>
            </a:r>
            <a:r>
              <a:rPr kumimoji="1" lang="ja-JP" altLang="en-US" sz="1400" dirty="0" smtClean="0">
                <a:solidFill>
                  <a:schemeClr val="tx1"/>
                </a:solidFill>
              </a:rPr>
              <a:t>平成</a:t>
            </a:r>
            <a:r>
              <a:rPr kumimoji="1" lang="en-US" altLang="ja-JP" sz="1400" dirty="0" smtClean="0">
                <a:solidFill>
                  <a:schemeClr val="tx1"/>
                </a:solidFill>
              </a:rPr>
              <a:t>30</a:t>
            </a:r>
            <a:r>
              <a:rPr kumimoji="1" lang="ja-JP" altLang="en-US" sz="1400" dirty="0" smtClean="0">
                <a:solidFill>
                  <a:schemeClr val="tx1"/>
                </a:solidFill>
              </a:rPr>
              <a:t>年度第３回大阪府がん対策推進委員会 がん診療連携検討部会（</a:t>
            </a:r>
            <a:r>
              <a:rPr kumimoji="1" lang="en-US" altLang="ja-JP" sz="1400" dirty="0" smtClean="0">
                <a:solidFill>
                  <a:schemeClr val="tx1"/>
                </a:solidFill>
              </a:rPr>
              <a:t>H31.2.26</a:t>
            </a:r>
            <a:r>
              <a:rPr kumimoji="1" lang="ja-JP" altLang="en-US" sz="1400" dirty="0" smtClean="0">
                <a:solidFill>
                  <a:schemeClr val="tx1"/>
                </a:solidFill>
              </a:rPr>
              <a:t>）において決定済み）</a:t>
            </a:r>
            <a:endParaRPr kumimoji="1" lang="en-US" altLang="ja-JP" sz="1400" dirty="0" smtClean="0">
              <a:solidFill>
                <a:schemeClr val="tx1"/>
              </a:solidFill>
            </a:endParaRPr>
          </a:p>
          <a:p>
            <a:endParaRPr kumimoji="1" lang="en-US" altLang="ja-JP" sz="600" dirty="0" smtClean="0">
              <a:solidFill>
                <a:schemeClr val="tx1"/>
              </a:solidFill>
            </a:endParaRPr>
          </a:p>
          <a:p>
            <a:pPr lvl="1"/>
            <a:r>
              <a:rPr kumimoji="1" lang="en-US" altLang="ja-JP" sz="1600" dirty="0" smtClean="0">
                <a:solidFill>
                  <a:schemeClr val="tx1"/>
                </a:solidFill>
              </a:rPr>
              <a:t>【</a:t>
            </a:r>
            <a:r>
              <a:rPr kumimoji="1" lang="ja-JP" altLang="en-US" sz="1600" dirty="0" smtClean="0">
                <a:solidFill>
                  <a:schemeClr val="tx1"/>
                </a:solidFill>
              </a:rPr>
              <a:t>指定要件</a:t>
            </a:r>
            <a:r>
              <a:rPr kumimoji="1" lang="en-US" altLang="ja-JP" sz="1600" dirty="0" smtClean="0">
                <a:solidFill>
                  <a:schemeClr val="tx1"/>
                </a:solidFill>
              </a:rPr>
              <a:t>】</a:t>
            </a:r>
            <a:r>
              <a:rPr kumimoji="1" lang="ja-JP" altLang="en-US" sz="1600" dirty="0" smtClean="0">
                <a:solidFill>
                  <a:schemeClr val="tx1"/>
                </a:solidFill>
              </a:rPr>
              <a:t>国の要件に準じて要件を設定</a:t>
            </a:r>
            <a:endParaRPr kumimoji="1" lang="en-US" altLang="ja-JP" sz="1600" dirty="0" smtClean="0">
              <a:solidFill>
                <a:schemeClr val="tx1"/>
              </a:solidFill>
            </a:endParaRPr>
          </a:p>
          <a:p>
            <a:pPr algn="r"/>
            <a:r>
              <a:rPr kumimoji="1" lang="en-US" altLang="ja-JP" sz="1600" dirty="0" smtClean="0">
                <a:solidFill>
                  <a:schemeClr val="tx1"/>
                </a:solidFill>
              </a:rPr>
              <a:t>※</a:t>
            </a:r>
            <a:r>
              <a:rPr kumimoji="1" lang="en-US" altLang="ja-JP" sz="1600" dirty="0">
                <a:solidFill>
                  <a:schemeClr val="tx1"/>
                </a:solidFill>
              </a:rPr>
              <a:t>H31.3.18</a:t>
            </a:r>
            <a:r>
              <a:rPr kumimoji="1" lang="ja-JP" altLang="en-US" sz="1600" dirty="0" smtClean="0">
                <a:solidFill>
                  <a:schemeClr val="tx1"/>
                </a:solidFill>
              </a:rPr>
              <a:t>大阪府</a:t>
            </a:r>
            <a:r>
              <a:rPr kumimoji="1" lang="ja-JP" altLang="en-US" sz="1600" dirty="0">
                <a:solidFill>
                  <a:schemeClr val="tx1"/>
                </a:solidFill>
              </a:rPr>
              <a:t>がん対策推進</a:t>
            </a:r>
            <a:r>
              <a:rPr kumimoji="1" lang="ja-JP" altLang="en-US" sz="1600" dirty="0" smtClean="0">
                <a:solidFill>
                  <a:schemeClr val="tx1"/>
                </a:solidFill>
              </a:rPr>
              <a:t>委員会へ報告済 </a:t>
            </a:r>
            <a:endParaRPr kumimoji="1" lang="ja-JP" altLang="en-US" sz="1600" dirty="0">
              <a:solidFill>
                <a:schemeClr val="tx1"/>
              </a:solidFill>
            </a:endParaRPr>
          </a:p>
        </p:txBody>
      </p:sp>
      <p:sp>
        <p:nvSpPr>
          <p:cNvPr id="9" name="角丸四角形 8"/>
          <p:cNvSpPr/>
          <p:nvPr/>
        </p:nvSpPr>
        <p:spPr>
          <a:xfrm>
            <a:off x="112058" y="3352988"/>
            <a:ext cx="9681883" cy="3168836"/>
          </a:xfrm>
          <a:prstGeom prst="roundRect">
            <a:avLst>
              <a:gd name="adj" fmla="val 6548"/>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2200"/>
              </a:lnSpc>
            </a:pPr>
            <a:endParaRPr kumimoji="1" lang="en-US" altLang="ja-JP" dirty="0" smtClean="0">
              <a:solidFill>
                <a:schemeClr val="tx1"/>
              </a:solidFill>
            </a:endParaRPr>
          </a:p>
          <a:p>
            <a:pPr>
              <a:lnSpc>
                <a:spcPts val="2200"/>
              </a:lnSpc>
            </a:pPr>
            <a:r>
              <a:rPr kumimoji="1" lang="ja-JP" altLang="en-US" sz="1600" dirty="0" smtClean="0">
                <a:solidFill>
                  <a:schemeClr val="tx1"/>
                </a:solidFill>
              </a:rPr>
              <a:t>・ 基本的に国の指定要件に準じたものとしている。</a:t>
            </a:r>
            <a:endParaRPr kumimoji="1" lang="en-US" altLang="ja-JP" sz="1600" dirty="0" smtClean="0">
              <a:solidFill>
                <a:schemeClr val="tx1"/>
              </a:solidFill>
            </a:endParaRPr>
          </a:p>
          <a:p>
            <a:pPr>
              <a:lnSpc>
                <a:spcPts val="2200"/>
              </a:lnSpc>
            </a:pPr>
            <a:r>
              <a:rPr kumimoji="1" lang="ja-JP" altLang="en-US" sz="1600" dirty="0" smtClean="0">
                <a:solidFill>
                  <a:schemeClr val="tx1"/>
                </a:solidFill>
              </a:rPr>
              <a:t>・ 診療</a:t>
            </a:r>
            <a:r>
              <a:rPr kumimoji="1" lang="ja-JP" altLang="en-US" sz="1600" dirty="0">
                <a:solidFill>
                  <a:schemeClr val="tx1"/>
                </a:solidFill>
              </a:rPr>
              <a:t>実績は国要件</a:t>
            </a:r>
            <a:r>
              <a:rPr kumimoji="1" lang="ja-JP" altLang="en-US" sz="1600" dirty="0" smtClean="0">
                <a:solidFill>
                  <a:schemeClr val="tx1"/>
                </a:solidFill>
              </a:rPr>
              <a:t>と同等程度を</a:t>
            </a:r>
            <a:r>
              <a:rPr kumimoji="1" lang="ja-JP" altLang="en-US" sz="1600" dirty="0">
                <a:solidFill>
                  <a:schemeClr val="tx1"/>
                </a:solidFill>
              </a:rPr>
              <a:t>求める</a:t>
            </a:r>
            <a:r>
              <a:rPr kumimoji="1" lang="ja-JP" altLang="en-US" sz="1600" dirty="0" smtClean="0">
                <a:solidFill>
                  <a:schemeClr val="tx1"/>
                </a:solidFill>
              </a:rPr>
              <a:t>。</a:t>
            </a:r>
            <a:endParaRPr kumimoji="1" lang="en-US" altLang="ja-JP" sz="1600" dirty="0" smtClean="0">
              <a:solidFill>
                <a:schemeClr val="tx1"/>
              </a:solidFill>
            </a:endParaRPr>
          </a:p>
          <a:p>
            <a:pPr>
              <a:lnSpc>
                <a:spcPts val="2200"/>
              </a:lnSpc>
            </a:pPr>
            <a:r>
              <a:rPr kumimoji="1" lang="ja-JP" altLang="en-US" sz="1600" dirty="0" smtClean="0">
                <a:solidFill>
                  <a:schemeClr val="tx1"/>
                </a:solidFill>
              </a:rPr>
              <a:t>・ ＡＹＡ世代のがん患者に対応するため、成人の国・府拠点病院との連携を強化。</a:t>
            </a:r>
            <a:endParaRPr kumimoji="1" lang="en-US" altLang="ja-JP" sz="1600" dirty="0" smtClean="0">
              <a:solidFill>
                <a:schemeClr val="tx1"/>
              </a:solidFill>
            </a:endParaRPr>
          </a:p>
          <a:p>
            <a:pPr>
              <a:lnSpc>
                <a:spcPts val="2200"/>
              </a:lnSpc>
            </a:pPr>
            <a:r>
              <a:rPr kumimoji="1" lang="ja-JP" altLang="en-US" sz="1600" dirty="0" smtClean="0">
                <a:solidFill>
                  <a:schemeClr val="tx1"/>
                </a:solidFill>
              </a:rPr>
              <a:t>・ 生殖機能の温存について、必要とする患者へ情報提供や相談が確実に行われるよう支援体制を整備。</a:t>
            </a:r>
            <a:endParaRPr kumimoji="1" lang="en-US" altLang="ja-JP" sz="1600" dirty="0" smtClean="0">
              <a:solidFill>
                <a:schemeClr val="tx1"/>
              </a:solidFill>
            </a:endParaRPr>
          </a:p>
          <a:p>
            <a:pPr>
              <a:lnSpc>
                <a:spcPts val="2200"/>
              </a:lnSpc>
            </a:pPr>
            <a:r>
              <a:rPr kumimoji="1" lang="ja-JP" altLang="en-US" sz="1600" dirty="0" smtClean="0">
                <a:solidFill>
                  <a:schemeClr val="tx1"/>
                </a:solidFill>
              </a:rPr>
              <a:t>・ 大阪重粒子線センターとの連携を促進。</a:t>
            </a:r>
            <a:endParaRPr kumimoji="1" lang="en-US" altLang="ja-JP" sz="1600" dirty="0" smtClean="0">
              <a:solidFill>
                <a:schemeClr val="tx1"/>
              </a:solidFill>
            </a:endParaRPr>
          </a:p>
          <a:p>
            <a:pPr>
              <a:lnSpc>
                <a:spcPts val="2200"/>
              </a:lnSpc>
            </a:pPr>
            <a:r>
              <a:rPr kumimoji="1" lang="ja-JP" altLang="en-US" sz="1600" dirty="0" smtClean="0">
                <a:solidFill>
                  <a:schemeClr val="tx1"/>
                </a:solidFill>
              </a:rPr>
              <a:t>・ 国小児がん拠点病院が指定する「小児がん連携病院」との関係性を整理。</a:t>
            </a:r>
            <a:endParaRPr kumimoji="1" lang="en-US" altLang="ja-JP" sz="1600" dirty="0" smtClean="0">
              <a:solidFill>
                <a:schemeClr val="tx1"/>
              </a:solidFill>
            </a:endParaRPr>
          </a:p>
          <a:p>
            <a:endParaRPr kumimoji="1" lang="en-US" altLang="ja-JP" sz="600" dirty="0" smtClean="0">
              <a:solidFill>
                <a:schemeClr val="tx1"/>
              </a:solidFill>
            </a:endParaRPr>
          </a:p>
          <a:p>
            <a:pPr marL="1708150" indent="-457200">
              <a:lnSpc>
                <a:spcPts val="2200"/>
              </a:lnSpc>
            </a:pPr>
            <a:r>
              <a:rPr kumimoji="1" lang="ja-JP" altLang="en-US" sz="1600" dirty="0" smtClean="0">
                <a:solidFill>
                  <a:schemeClr val="tx1"/>
                </a:solidFill>
              </a:rPr>
              <a:t>  </a:t>
            </a:r>
            <a:r>
              <a:rPr kumimoji="1" lang="ja-JP" altLang="en-US" b="1" dirty="0" smtClean="0">
                <a:solidFill>
                  <a:schemeClr val="tx1"/>
                </a:solidFill>
              </a:rPr>
              <a:t>⇒  </a:t>
            </a:r>
            <a:r>
              <a:rPr kumimoji="1" lang="ja-JP" altLang="en-US" b="1" u="sng" dirty="0" smtClean="0">
                <a:solidFill>
                  <a:schemeClr val="tx1"/>
                </a:solidFill>
              </a:rPr>
              <a:t>府拠点病院には国拠点病院とほぼ同等の要件を求めることにより、</a:t>
            </a:r>
            <a:r>
              <a:rPr kumimoji="1" lang="en-US" altLang="ja-JP" b="1" u="sng" dirty="0" smtClean="0">
                <a:solidFill>
                  <a:schemeClr val="tx1"/>
                </a:solidFill>
              </a:rPr>
              <a:t/>
            </a:r>
            <a:br>
              <a:rPr kumimoji="1" lang="en-US" altLang="ja-JP" b="1" u="sng" dirty="0" smtClean="0">
                <a:solidFill>
                  <a:schemeClr val="tx1"/>
                </a:solidFill>
              </a:rPr>
            </a:br>
            <a:r>
              <a:rPr kumimoji="1" lang="ja-JP" altLang="en-US" b="1" u="sng" dirty="0" smtClean="0">
                <a:solidFill>
                  <a:schemeClr val="tx1"/>
                </a:solidFill>
              </a:rPr>
              <a:t>府全域の医療提供体制の充実をめざす。</a:t>
            </a:r>
            <a:endParaRPr kumimoji="1" lang="en-US" altLang="ja-JP" b="1" u="sng" dirty="0" smtClean="0">
              <a:solidFill>
                <a:schemeClr val="tx1"/>
              </a:solidFill>
            </a:endParaRPr>
          </a:p>
          <a:p>
            <a:pPr marL="1708150" indent="-457200"/>
            <a:endParaRPr kumimoji="1" lang="en-US" altLang="ja-JP" sz="800" b="1" u="sng" dirty="0" smtClean="0">
              <a:solidFill>
                <a:schemeClr val="tx1"/>
              </a:solidFill>
            </a:endParaRPr>
          </a:p>
          <a:p>
            <a:pPr marL="1708150" indent="-1169988">
              <a:lnSpc>
                <a:spcPts val="2200"/>
              </a:lnSpc>
            </a:pPr>
            <a:r>
              <a:rPr kumimoji="1" lang="en-US" altLang="ja-JP" b="1" dirty="0" smtClean="0">
                <a:solidFill>
                  <a:schemeClr val="tx1"/>
                </a:solidFill>
              </a:rPr>
              <a:t>※ </a:t>
            </a:r>
            <a:r>
              <a:rPr kumimoji="1" lang="ja-JP" altLang="en-US" b="1" dirty="0" smtClean="0">
                <a:solidFill>
                  <a:schemeClr val="tx1"/>
                </a:solidFill>
              </a:rPr>
              <a:t>小児・ＡＹＡ世代のがん対策部会：事務局（案）で了承（</a:t>
            </a:r>
            <a:r>
              <a:rPr kumimoji="1" lang="en-US" altLang="ja-JP" b="1" dirty="0" smtClean="0">
                <a:solidFill>
                  <a:schemeClr val="tx1"/>
                </a:solidFill>
              </a:rPr>
              <a:t>R1.8.9</a:t>
            </a:r>
            <a:r>
              <a:rPr kumimoji="1" lang="ja-JP" altLang="en-US" b="1" dirty="0" smtClean="0">
                <a:solidFill>
                  <a:schemeClr val="tx1"/>
                </a:solidFill>
              </a:rPr>
              <a:t>）</a:t>
            </a:r>
            <a:endParaRPr kumimoji="1" lang="ja-JP" altLang="en-US" b="1" dirty="0">
              <a:solidFill>
                <a:schemeClr val="tx1"/>
              </a:solidFill>
            </a:endParaRPr>
          </a:p>
        </p:txBody>
      </p:sp>
      <p:sp>
        <p:nvSpPr>
          <p:cNvPr id="10" name="正方形/長方形 9"/>
          <p:cNvSpPr/>
          <p:nvPr/>
        </p:nvSpPr>
        <p:spPr>
          <a:xfrm>
            <a:off x="242045" y="3256155"/>
            <a:ext cx="2864224" cy="37651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t>指定要件（案）のポイント</a:t>
            </a:r>
            <a:endParaRPr kumimoji="1" lang="ja-JP" altLang="en-US" sz="1600" b="1" dirty="0"/>
          </a:p>
        </p:txBody>
      </p:sp>
      <p:sp>
        <p:nvSpPr>
          <p:cNvPr id="2" name="スライド番号プレースホルダー 1"/>
          <p:cNvSpPr>
            <a:spLocks noGrp="1"/>
          </p:cNvSpPr>
          <p:nvPr>
            <p:ph type="sldNum" sz="quarter" idx="12"/>
          </p:nvPr>
        </p:nvSpPr>
        <p:spPr>
          <a:xfrm>
            <a:off x="7533715" y="6460499"/>
            <a:ext cx="2228850" cy="365125"/>
          </a:xfrm>
        </p:spPr>
        <p:txBody>
          <a:bodyPr/>
          <a:lstStyle/>
          <a:p>
            <a:r>
              <a:rPr kumimoji="1" lang="ja-JP" altLang="en-US" sz="1600" b="1" dirty="0" smtClean="0">
                <a:latin typeface="+mn-ea"/>
              </a:rPr>
              <a:t>１</a:t>
            </a:r>
            <a:endParaRPr kumimoji="1" lang="ja-JP" altLang="en-US" sz="1600" b="1" dirty="0">
              <a:latin typeface="+mn-ea"/>
            </a:endParaRPr>
          </a:p>
        </p:txBody>
      </p:sp>
    </p:spTree>
    <p:extLst>
      <p:ext uri="{BB962C8B-B14F-4D97-AF65-F5344CB8AC3E}">
        <p14:creationId xmlns:p14="http://schemas.microsoft.com/office/powerpoint/2010/main" val="21645998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61AE0CBE-3210-41DD-A171-4385B749CD55}"/>
              </a:ext>
            </a:extLst>
          </p:cNvPr>
          <p:cNvSpPr/>
          <p:nvPr/>
        </p:nvSpPr>
        <p:spPr>
          <a:xfrm>
            <a:off x="0" y="0"/>
            <a:ext cx="9906000" cy="2985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latin typeface="Meiryo UI" panose="020B0604030504040204" pitchFamily="50" charset="-128"/>
                <a:ea typeface="Meiryo UI" panose="020B0604030504040204" pitchFamily="50" charset="-128"/>
              </a:rPr>
              <a:t>大阪府小児がん拠点病院と国拠点病院との関係</a:t>
            </a:r>
            <a:endParaRPr kumimoji="1" lang="ja-JP" altLang="en-US" b="1" dirty="0">
              <a:latin typeface="Meiryo UI" panose="020B0604030504040204" pitchFamily="50" charset="-128"/>
              <a:ea typeface="Meiryo UI" panose="020B0604030504040204" pitchFamily="50" charset="-128"/>
            </a:endParaRPr>
          </a:p>
        </p:txBody>
      </p:sp>
      <p:sp>
        <p:nvSpPr>
          <p:cNvPr id="2" name="角丸四角形 1"/>
          <p:cNvSpPr/>
          <p:nvPr/>
        </p:nvSpPr>
        <p:spPr>
          <a:xfrm>
            <a:off x="759757" y="1285834"/>
            <a:ext cx="416859" cy="1728801"/>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b="1" dirty="0" smtClean="0">
                <a:solidFill>
                  <a:schemeClr val="tx1"/>
                </a:solidFill>
              </a:rPr>
              <a:t>厚生労働省</a:t>
            </a:r>
            <a:endParaRPr kumimoji="1" lang="ja-JP" altLang="en-US" b="1" dirty="0">
              <a:solidFill>
                <a:schemeClr val="tx1"/>
              </a:solidFill>
            </a:endParaRPr>
          </a:p>
        </p:txBody>
      </p:sp>
      <p:sp>
        <p:nvSpPr>
          <p:cNvPr id="3" name="正方形/長方形 2"/>
          <p:cNvSpPr/>
          <p:nvPr/>
        </p:nvSpPr>
        <p:spPr>
          <a:xfrm>
            <a:off x="2669234" y="1105786"/>
            <a:ext cx="769845" cy="2088898"/>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b="1" dirty="0" smtClean="0">
                <a:solidFill>
                  <a:schemeClr val="tx1"/>
                </a:solidFill>
              </a:rPr>
              <a:t>Ａ 国 拠点病院</a:t>
            </a:r>
            <a:endParaRPr kumimoji="1" lang="ja-JP" altLang="en-US" sz="1600" b="1" dirty="0">
              <a:solidFill>
                <a:schemeClr val="tx1"/>
              </a:solidFill>
            </a:endParaRPr>
          </a:p>
        </p:txBody>
      </p:sp>
      <p:sp>
        <p:nvSpPr>
          <p:cNvPr id="13" name="正方形/長方形 12"/>
          <p:cNvSpPr/>
          <p:nvPr/>
        </p:nvSpPr>
        <p:spPr>
          <a:xfrm>
            <a:off x="1736906" y="1707399"/>
            <a:ext cx="215150" cy="87797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400" b="1" dirty="0" smtClean="0">
                <a:solidFill>
                  <a:schemeClr val="tx1"/>
                </a:solidFill>
              </a:rPr>
              <a:t>指定</a:t>
            </a:r>
            <a:endParaRPr kumimoji="1" lang="ja-JP" altLang="en-US" sz="1400" b="1" dirty="0">
              <a:solidFill>
                <a:schemeClr val="tx1"/>
              </a:solidFill>
            </a:endParaRPr>
          </a:p>
        </p:txBody>
      </p:sp>
      <p:cxnSp>
        <p:nvCxnSpPr>
          <p:cNvPr id="15" name="直線コネクタ 14"/>
          <p:cNvCxnSpPr>
            <a:stCxn id="2" idx="3"/>
            <a:endCxn id="13" idx="1"/>
          </p:cNvCxnSpPr>
          <p:nvPr/>
        </p:nvCxnSpPr>
        <p:spPr>
          <a:xfrm flipV="1">
            <a:off x="1176616" y="2146386"/>
            <a:ext cx="560290" cy="3849"/>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直線矢印コネクタ 16"/>
          <p:cNvCxnSpPr>
            <a:stCxn id="13" idx="3"/>
            <a:endCxn id="3" idx="1"/>
          </p:cNvCxnSpPr>
          <p:nvPr/>
        </p:nvCxnSpPr>
        <p:spPr>
          <a:xfrm>
            <a:off x="1952056" y="2146386"/>
            <a:ext cx="717178" cy="3849"/>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89" name="表 88"/>
          <p:cNvGraphicFramePr>
            <a:graphicFrameLocks noGrp="1"/>
          </p:cNvGraphicFramePr>
          <p:nvPr>
            <p:extLst>
              <p:ext uri="{D42A27DB-BD31-4B8C-83A1-F6EECF244321}">
                <p14:modId xmlns:p14="http://schemas.microsoft.com/office/powerpoint/2010/main" val="1058085658"/>
              </p:ext>
            </p:extLst>
          </p:nvPr>
        </p:nvGraphicFramePr>
        <p:xfrm>
          <a:off x="60538" y="3633657"/>
          <a:ext cx="9758029" cy="2138680"/>
        </p:xfrm>
        <a:graphic>
          <a:graphicData uri="http://schemas.openxmlformats.org/drawingml/2006/table">
            <a:tbl>
              <a:tblPr firstRow="1" bandRow="1">
                <a:tableStyleId>{5C22544A-7EE6-4342-B048-85BDC9FD1C3A}</a:tableStyleId>
              </a:tblPr>
              <a:tblGrid>
                <a:gridCol w="208280">
                  <a:extLst>
                    <a:ext uri="{9D8B030D-6E8A-4147-A177-3AD203B41FA5}">
                      <a16:colId xmlns:a16="http://schemas.microsoft.com/office/drawing/2014/main" val="1348705956"/>
                    </a:ext>
                  </a:extLst>
                </a:gridCol>
                <a:gridCol w="1344829">
                  <a:extLst>
                    <a:ext uri="{9D8B030D-6E8A-4147-A177-3AD203B41FA5}">
                      <a16:colId xmlns:a16="http://schemas.microsoft.com/office/drawing/2014/main" val="2339068862"/>
                    </a:ext>
                  </a:extLst>
                </a:gridCol>
                <a:gridCol w="3563471">
                  <a:extLst>
                    <a:ext uri="{9D8B030D-6E8A-4147-A177-3AD203B41FA5}">
                      <a16:colId xmlns:a16="http://schemas.microsoft.com/office/drawing/2014/main" val="1975931983"/>
                    </a:ext>
                  </a:extLst>
                </a:gridCol>
                <a:gridCol w="4641449">
                  <a:extLst>
                    <a:ext uri="{9D8B030D-6E8A-4147-A177-3AD203B41FA5}">
                      <a16:colId xmlns:a16="http://schemas.microsoft.com/office/drawing/2014/main" val="1879001325"/>
                    </a:ext>
                  </a:extLst>
                </a:gridCol>
              </a:tblGrid>
              <a:tr h="370840">
                <a:tc>
                  <a:txBody>
                    <a:bodyPr/>
                    <a:lstStyle/>
                    <a:p>
                      <a:endParaRPr kumimoji="1" lang="ja-JP" altLang="en-US" dirty="0"/>
                    </a:p>
                  </a:txBody>
                  <a:tcPr/>
                </a:tc>
                <a:tc>
                  <a:txBody>
                    <a:bodyPr/>
                    <a:lstStyle/>
                    <a:p>
                      <a:pPr algn="ctr"/>
                      <a:r>
                        <a:rPr kumimoji="1" lang="ja-JP" altLang="en-US" sz="1600" dirty="0" smtClean="0"/>
                        <a:t>区分</a:t>
                      </a:r>
                      <a:endParaRPr kumimoji="1" lang="ja-JP" altLang="en-US" sz="1600" dirty="0"/>
                    </a:p>
                  </a:txBody>
                  <a:tcPr/>
                </a:tc>
                <a:tc>
                  <a:txBody>
                    <a:bodyPr/>
                    <a:lstStyle/>
                    <a:p>
                      <a:pPr algn="ctr"/>
                      <a:r>
                        <a:rPr kumimoji="1" lang="ja-JP" altLang="en-US" sz="1600" dirty="0" smtClean="0"/>
                        <a:t>設置目的</a:t>
                      </a:r>
                      <a:endParaRPr kumimoji="1" lang="ja-JP" altLang="en-US" sz="1600" dirty="0"/>
                    </a:p>
                  </a:txBody>
                  <a:tcPr/>
                </a:tc>
                <a:tc>
                  <a:txBody>
                    <a:bodyPr/>
                    <a:lstStyle/>
                    <a:p>
                      <a:pPr algn="ctr"/>
                      <a:r>
                        <a:rPr kumimoji="1" lang="ja-JP" altLang="en-US" sz="1600" dirty="0" smtClean="0"/>
                        <a:t>国指定要件との関係</a:t>
                      </a:r>
                      <a:endParaRPr kumimoji="1" lang="ja-JP" altLang="en-US" sz="1600" dirty="0"/>
                    </a:p>
                  </a:txBody>
                  <a:tcPr/>
                </a:tc>
                <a:extLst>
                  <a:ext uri="{0D108BD9-81ED-4DB2-BD59-A6C34878D82A}">
                    <a16:rowId xmlns:a16="http://schemas.microsoft.com/office/drawing/2014/main" val="2124424021"/>
                  </a:ext>
                </a:extLst>
              </a:tr>
              <a:tr h="370840">
                <a:tc>
                  <a:txBody>
                    <a:bodyPr/>
                    <a:lstStyle/>
                    <a:p>
                      <a:pPr algn="ctr"/>
                      <a:r>
                        <a:rPr kumimoji="1" lang="ja-JP" altLang="en-US" sz="1400" dirty="0" smtClean="0"/>
                        <a:t>Ａ</a:t>
                      </a:r>
                      <a:endParaRPr kumimoji="1" lang="ja-JP" altLang="en-US" sz="1400" dirty="0"/>
                    </a:p>
                  </a:txBody>
                  <a:tcPr anchor="ctr" anchorCtr="1"/>
                </a:tc>
                <a:tc>
                  <a:txBody>
                    <a:bodyPr/>
                    <a:lstStyle/>
                    <a:p>
                      <a:pPr algn="ctr"/>
                      <a:r>
                        <a:rPr kumimoji="1" lang="ja-JP" altLang="en-US" sz="1600" b="1" dirty="0" smtClean="0"/>
                        <a:t>国拠点病院</a:t>
                      </a:r>
                    </a:p>
                  </a:txBody>
                  <a:tcPr anchor="ctr" anchorCtr="1"/>
                </a:tc>
                <a:tc>
                  <a:txBody>
                    <a:bodyPr/>
                    <a:lstStyle/>
                    <a:p>
                      <a:r>
                        <a:rPr kumimoji="1" lang="ja-JP" altLang="en-US" sz="1400" dirty="0" smtClean="0"/>
                        <a:t>地域ﾌﾞﾛｯｸ（近畿ﾌﾞﾛｯｸ）における小児・</a:t>
                      </a:r>
                      <a:r>
                        <a:rPr kumimoji="1" lang="en-US" altLang="ja-JP" sz="1400" dirty="0" smtClean="0"/>
                        <a:t/>
                      </a:r>
                      <a:br>
                        <a:rPr kumimoji="1" lang="en-US" altLang="ja-JP" sz="1400" dirty="0" smtClean="0"/>
                      </a:br>
                      <a:r>
                        <a:rPr kumimoji="1" lang="ja-JP" altLang="en-US" sz="1400" dirty="0" smtClean="0"/>
                        <a:t>ＡＹＡ世代の</a:t>
                      </a:r>
                      <a:r>
                        <a:rPr kumimoji="1" lang="ja-JP" altLang="en-US" sz="1400" b="1" dirty="0" smtClean="0"/>
                        <a:t>がん医療及び支援</a:t>
                      </a:r>
                      <a:r>
                        <a:rPr kumimoji="1" lang="ja-JP" altLang="en-US" sz="1400" dirty="0" smtClean="0"/>
                        <a:t>の中心施設</a:t>
                      </a:r>
                    </a:p>
                  </a:txBody>
                  <a:tcPr anchor="ctr" anchorCtr="1"/>
                </a:tc>
                <a:tc>
                  <a:txBody>
                    <a:bodyPr/>
                    <a:lstStyle/>
                    <a:p>
                      <a:pPr algn="ctr"/>
                      <a:r>
                        <a:rPr kumimoji="1" lang="ja-JP" altLang="en-US" sz="1400" dirty="0" err="1" smtClean="0"/>
                        <a:t>ー</a:t>
                      </a:r>
                      <a:endParaRPr kumimoji="1" lang="ja-JP" altLang="en-US" sz="1400" dirty="0"/>
                    </a:p>
                  </a:txBody>
                  <a:tcPr anchor="ctr" anchorCtr="1"/>
                </a:tc>
                <a:extLst>
                  <a:ext uri="{0D108BD9-81ED-4DB2-BD59-A6C34878D82A}">
                    <a16:rowId xmlns:a16="http://schemas.microsoft.com/office/drawing/2014/main" val="2547832242"/>
                  </a:ext>
                </a:extLst>
              </a:tr>
              <a:tr h="370840">
                <a:tc>
                  <a:txBody>
                    <a:bodyPr/>
                    <a:lstStyle/>
                    <a:p>
                      <a:pPr algn="ctr"/>
                      <a:r>
                        <a:rPr kumimoji="1" lang="ja-JP" altLang="en-US" sz="1400" dirty="0" smtClean="0"/>
                        <a:t>Ｂ</a:t>
                      </a:r>
                      <a:endParaRPr kumimoji="1" lang="ja-JP" altLang="en-US" sz="1400" dirty="0"/>
                    </a:p>
                  </a:txBody>
                  <a:tcPr anchor="ctr" anchorCtr="1"/>
                </a:tc>
                <a:tc>
                  <a:txBody>
                    <a:bodyPr/>
                    <a:lstStyle/>
                    <a:p>
                      <a:pPr algn="l"/>
                      <a:r>
                        <a:rPr kumimoji="1" lang="ja-JP" altLang="en-US" sz="1600" b="1" dirty="0" smtClean="0"/>
                        <a:t>国連携病院</a:t>
                      </a:r>
                    </a:p>
                  </a:txBody>
                  <a:tcPr anchor="ctr" anchorCtr="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Ａ国拠点病院とともに、地域ﾌﾞﾛｯｸの</a:t>
                      </a:r>
                      <a:r>
                        <a:rPr kumimoji="1" lang="ja-JP" altLang="en-US" sz="1400" b="1" dirty="0" smtClean="0"/>
                        <a:t>連携・協力体制</a:t>
                      </a:r>
                      <a:r>
                        <a:rPr kumimoji="1" lang="ja-JP" altLang="en-US" sz="1400" dirty="0" smtClean="0"/>
                        <a:t>を整備</a:t>
                      </a:r>
                      <a:endParaRPr kumimoji="1" lang="ja-JP" altLang="en-US" sz="1400" dirty="0"/>
                    </a:p>
                  </a:txBody>
                  <a:tcPr anchor="ctr"/>
                </a:tc>
                <a:tc>
                  <a:txBody>
                    <a:bodyPr/>
                    <a:lstStyle/>
                    <a:p>
                      <a:r>
                        <a:rPr kumimoji="1" lang="ja-JP" altLang="en-US" sz="1400" dirty="0" smtClean="0"/>
                        <a:t>・</a:t>
                      </a:r>
                      <a:r>
                        <a:rPr kumimoji="1" lang="ja-JP" altLang="en-US" sz="1400" b="1" dirty="0" smtClean="0"/>
                        <a:t>同等程度</a:t>
                      </a:r>
                      <a:r>
                        <a:rPr kumimoji="1" lang="ja-JP" altLang="en-US" sz="1400" dirty="0" smtClean="0"/>
                        <a:t>の医療を提供することが可能</a:t>
                      </a:r>
                      <a:endParaRPr kumimoji="1" lang="en-US" altLang="ja-JP" sz="1400" dirty="0" smtClean="0"/>
                    </a:p>
                    <a:p>
                      <a:r>
                        <a:rPr kumimoji="1" lang="ja-JP" altLang="en-US" sz="1400" dirty="0" smtClean="0"/>
                        <a:t>・</a:t>
                      </a:r>
                      <a:r>
                        <a:rPr kumimoji="1" lang="ja-JP" altLang="en-US" sz="1400" b="1" dirty="0" smtClean="0"/>
                        <a:t>準じた</a:t>
                      </a:r>
                      <a:r>
                        <a:rPr kumimoji="1" lang="ja-JP" altLang="en-US" sz="1400" dirty="0" smtClean="0"/>
                        <a:t>人員配置を行うことが</a:t>
                      </a:r>
                      <a:r>
                        <a:rPr kumimoji="1" lang="ja-JP" altLang="en-US" sz="1400" b="1" dirty="0" smtClean="0"/>
                        <a:t>望ましい</a:t>
                      </a:r>
                      <a:r>
                        <a:rPr kumimoji="1" lang="ja-JP" altLang="en-US" sz="1400" dirty="0" smtClean="0"/>
                        <a:t>　等</a:t>
                      </a:r>
                      <a:endParaRPr kumimoji="1" lang="ja-JP" altLang="en-US" sz="1400" dirty="0"/>
                    </a:p>
                  </a:txBody>
                  <a:tcPr anchor="ctr"/>
                </a:tc>
                <a:extLst>
                  <a:ext uri="{0D108BD9-81ED-4DB2-BD59-A6C34878D82A}">
                    <a16:rowId xmlns:a16="http://schemas.microsoft.com/office/drawing/2014/main" val="2670694896"/>
                  </a:ext>
                </a:extLst>
              </a:tr>
              <a:tr h="370840">
                <a:tc>
                  <a:txBody>
                    <a:bodyPr/>
                    <a:lstStyle/>
                    <a:p>
                      <a:pPr algn="ctr"/>
                      <a:r>
                        <a:rPr kumimoji="1" lang="en-US" altLang="ja-JP" sz="1400" dirty="0" smtClean="0"/>
                        <a:t>α</a:t>
                      </a:r>
                      <a:endParaRPr kumimoji="1" lang="ja-JP" altLang="en-US" sz="1400" dirty="0"/>
                    </a:p>
                  </a:txBody>
                  <a:tcPr anchor="ctr" anchorCtr="1"/>
                </a:tc>
                <a:tc>
                  <a:txBody>
                    <a:bodyPr/>
                    <a:lstStyle/>
                    <a:p>
                      <a:pPr algn="l"/>
                      <a:r>
                        <a:rPr kumimoji="1" lang="ja-JP" altLang="en-US" sz="1600" b="1" dirty="0" smtClean="0"/>
                        <a:t>府拠点病院</a:t>
                      </a:r>
                      <a:endParaRPr kumimoji="1" lang="ja-JP" altLang="en-US" sz="1600" b="1" dirty="0"/>
                    </a:p>
                  </a:txBody>
                  <a:tcPr anchor="ctr" anchorCtr="1"/>
                </a:tc>
                <a:tc>
                  <a:txBody>
                    <a:bodyPr/>
                    <a:lstStyle/>
                    <a:p>
                      <a:r>
                        <a:rPr kumimoji="1" lang="ja-JP" altLang="en-US" sz="1400" dirty="0" smtClean="0"/>
                        <a:t>府内の</a:t>
                      </a:r>
                      <a:r>
                        <a:rPr kumimoji="1" lang="ja-JP" altLang="en-US" sz="1400" b="1" dirty="0" smtClean="0"/>
                        <a:t>連携・協力体制</a:t>
                      </a:r>
                      <a:r>
                        <a:rPr kumimoji="1" lang="ja-JP" altLang="en-US" sz="1400" dirty="0" smtClean="0"/>
                        <a:t>等を充実させるとともに、府における</a:t>
                      </a:r>
                      <a:r>
                        <a:rPr kumimoji="1" lang="ja-JP" altLang="en-US" sz="1400" b="1" dirty="0" smtClean="0"/>
                        <a:t>がん医療及び支援体制</a:t>
                      </a:r>
                      <a:r>
                        <a:rPr kumimoji="1" lang="ja-JP" altLang="en-US" sz="1400" dirty="0" smtClean="0"/>
                        <a:t>の水準を向上</a:t>
                      </a:r>
                      <a:endParaRPr kumimoji="1" lang="ja-JP" altLang="en-US" sz="1400" dirty="0"/>
                    </a:p>
                  </a:txBody>
                  <a:tcPr anchor="ctr"/>
                </a:tc>
                <a:tc>
                  <a:txBody>
                    <a:bodyPr/>
                    <a:lstStyle/>
                    <a:p>
                      <a:r>
                        <a:rPr kumimoji="1" lang="ja-JP" altLang="en-US" sz="1400" dirty="0" smtClean="0"/>
                        <a:t>・国と同等程度の指定要件</a:t>
                      </a:r>
                      <a:endParaRPr kumimoji="1" lang="en-US" altLang="ja-JP" sz="1400" b="1" dirty="0" smtClean="0"/>
                    </a:p>
                    <a:p>
                      <a:r>
                        <a:rPr kumimoji="1" lang="ja-JP" altLang="en-US" sz="1400" dirty="0" smtClean="0"/>
                        <a:t>・重粒子線治療や生殖機能の温存等、</a:t>
                      </a:r>
                      <a:r>
                        <a:rPr kumimoji="1" lang="ja-JP" altLang="en-US" sz="1400" b="1" dirty="0" smtClean="0"/>
                        <a:t>府独自要件を追加</a:t>
                      </a:r>
                      <a:endParaRPr kumimoji="1" lang="en-US" altLang="ja-JP" sz="1400" b="1" dirty="0" smtClean="0"/>
                    </a:p>
                    <a:p>
                      <a:r>
                        <a:rPr kumimoji="1" lang="ja-JP" altLang="en-US" sz="1400" dirty="0" smtClean="0"/>
                        <a:t>・Ｂ</a:t>
                      </a:r>
                      <a:r>
                        <a:rPr kumimoji="1" lang="ja-JP" altLang="en-US" sz="1400" b="1" dirty="0" smtClean="0"/>
                        <a:t>国連携病院に指定</a:t>
                      </a:r>
                      <a:r>
                        <a:rPr kumimoji="1" lang="ja-JP" altLang="en-US" sz="1400" dirty="0" smtClean="0"/>
                        <a:t>されていること</a:t>
                      </a:r>
                    </a:p>
                  </a:txBody>
                  <a:tcPr anchor="ctr"/>
                </a:tc>
                <a:extLst>
                  <a:ext uri="{0D108BD9-81ED-4DB2-BD59-A6C34878D82A}">
                    <a16:rowId xmlns:a16="http://schemas.microsoft.com/office/drawing/2014/main" val="335649231"/>
                  </a:ext>
                </a:extLst>
              </a:tr>
            </a:tbl>
          </a:graphicData>
        </a:graphic>
      </p:graphicFrame>
      <p:sp>
        <p:nvSpPr>
          <p:cNvPr id="141" name="正方形/長方形 140"/>
          <p:cNvSpPr/>
          <p:nvPr/>
        </p:nvSpPr>
        <p:spPr>
          <a:xfrm>
            <a:off x="4899198" y="849538"/>
            <a:ext cx="1916771" cy="2596466"/>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vert="eaVert" tIns="972000" rtlCol="0" anchor="ctr" anchorCtr="1"/>
          <a:lstStyle/>
          <a:p>
            <a:pPr algn="ctr"/>
            <a:r>
              <a:rPr kumimoji="1" lang="ja-JP" altLang="en-US" b="1" dirty="0" smtClean="0">
                <a:solidFill>
                  <a:schemeClr val="tx1"/>
                </a:solidFill>
              </a:rPr>
              <a:t>Ｂ 国 連携病院</a:t>
            </a:r>
            <a:endParaRPr kumimoji="1" lang="en-US" altLang="ja-JP" b="1" dirty="0" smtClean="0">
              <a:solidFill>
                <a:schemeClr val="tx1"/>
              </a:solidFill>
            </a:endParaRPr>
          </a:p>
        </p:txBody>
      </p:sp>
      <p:sp>
        <p:nvSpPr>
          <p:cNvPr id="144" name="テキスト ボックス 143"/>
          <p:cNvSpPr txBox="1"/>
          <p:nvPr/>
        </p:nvSpPr>
        <p:spPr>
          <a:xfrm>
            <a:off x="578224" y="5926569"/>
            <a:ext cx="8377518" cy="815608"/>
          </a:xfrm>
          <a:prstGeom prst="rect">
            <a:avLst/>
          </a:prstGeom>
          <a:noFill/>
        </p:spPr>
        <p:txBody>
          <a:bodyPr wrap="square" rtlCol="0">
            <a:spAutoFit/>
          </a:bodyPr>
          <a:lstStyle/>
          <a:p>
            <a:r>
              <a:rPr kumimoji="1" lang="ja-JP" altLang="en-US" dirty="0" smtClean="0"/>
              <a:t>≪指定要件の難易度≫</a:t>
            </a:r>
            <a:endParaRPr kumimoji="1" lang="en-US" altLang="ja-JP" dirty="0" smtClean="0"/>
          </a:p>
          <a:p>
            <a:endParaRPr kumimoji="1" lang="en-US" altLang="ja-JP" sz="1050" dirty="0" smtClean="0"/>
          </a:p>
          <a:p>
            <a:r>
              <a:rPr kumimoji="1" lang="ja-JP" altLang="en-US" dirty="0"/>
              <a:t>　</a:t>
            </a:r>
            <a:r>
              <a:rPr kumimoji="1" lang="ja-JP" altLang="en-US" dirty="0" smtClean="0"/>
              <a:t>　　　Ａ 国拠点病院　＞　</a:t>
            </a:r>
            <a:r>
              <a:rPr kumimoji="1" lang="en-US" altLang="ja-JP" dirty="0" smtClean="0"/>
              <a:t>α</a:t>
            </a:r>
            <a:r>
              <a:rPr kumimoji="1" lang="ja-JP" altLang="en-US" dirty="0" smtClean="0"/>
              <a:t> 府拠点病院　＞　Ｂ 国連携病院 </a:t>
            </a:r>
            <a:endParaRPr kumimoji="1" lang="ja-JP" altLang="en-US" dirty="0"/>
          </a:p>
        </p:txBody>
      </p:sp>
      <p:sp>
        <p:nvSpPr>
          <p:cNvPr id="38" name="角丸四角形 37"/>
          <p:cNvSpPr/>
          <p:nvPr/>
        </p:nvSpPr>
        <p:spPr>
          <a:xfrm>
            <a:off x="9027297" y="645385"/>
            <a:ext cx="416859" cy="1395259"/>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b="1" dirty="0" smtClean="0">
                <a:solidFill>
                  <a:schemeClr val="tx1"/>
                </a:solidFill>
              </a:rPr>
              <a:t>大阪府</a:t>
            </a:r>
            <a:endParaRPr kumimoji="1" lang="ja-JP" altLang="en-US" b="1" dirty="0">
              <a:solidFill>
                <a:schemeClr val="tx1"/>
              </a:solidFill>
            </a:endParaRPr>
          </a:p>
        </p:txBody>
      </p:sp>
      <p:sp>
        <p:nvSpPr>
          <p:cNvPr id="41" name="正方形/長方形 40"/>
          <p:cNvSpPr/>
          <p:nvPr/>
        </p:nvSpPr>
        <p:spPr>
          <a:xfrm>
            <a:off x="5027019" y="1037225"/>
            <a:ext cx="1661127" cy="619277"/>
          </a:xfrm>
          <a:prstGeom prst="rect">
            <a:avLst/>
          </a:prstGeom>
          <a:solidFill>
            <a:schemeClr val="tx1">
              <a:lumMod val="65000"/>
              <a:lumOff val="35000"/>
            </a:schemeClr>
          </a:solidFill>
          <a:ln w="34925"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kumimoji="1" lang="en-US" altLang="ja-JP" b="1" dirty="0" smtClean="0">
                <a:solidFill>
                  <a:schemeClr val="bg1"/>
                </a:solidFill>
              </a:rPr>
              <a:t>α </a:t>
            </a:r>
            <a:r>
              <a:rPr kumimoji="1" lang="ja-JP" altLang="en-US" b="1" dirty="0" smtClean="0">
                <a:solidFill>
                  <a:schemeClr val="bg1"/>
                </a:solidFill>
              </a:rPr>
              <a:t>府拠点病院</a:t>
            </a:r>
            <a:endParaRPr kumimoji="1" lang="ja-JP" altLang="en-US" b="1" dirty="0">
              <a:solidFill>
                <a:schemeClr val="bg1"/>
              </a:solidFill>
            </a:endParaRPr>
          </a:p>
        </p:txBody>
      </p:sp>
      <p:sp>
        <p:nvSpPr>
          <p:cNvPr id="42" name="正方形/長方形 41"/>
          <p:cNvSpPr/>
          <p:nvPr/>
        </p:nvSpPr>
        <p:spPr>
          <a:xfrm>
            <a:off x="4048682" y="1492768"/>
            <a:ext cx="251584" cy="13072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400" b="1" dirty="0" smtClean="0">
                <a:solidFill>
                  <a:schemeClr val="tx1"/>
                </a:solidFill>
              </a:rPr>
              <a:t>指定・連携</a:t>
            </a:r>
            <a:endParaRPr kumimoji="1" lang="ja-JP" altLang="en-US" sz="1400" b="1" dirty="0">
              <a:solidFill>
                <a:schemeClr val="tx1"/>
              </a:solidFill>
            </a:endParaRPr>
          </a:p>
        </p:txBody>
      </p:sp>
      <p:cxnSp>
        <p:nvCxnSpPr>
          <p:cNvPr id="46" name="直線コネクタ 45"/>
          <p:cNvCxnSpPr>
            <a:stCxn id="3" idx="3"/>
            <a:endCxn id="42" idx="1"/>
          </p:cNvCxnSpPr>
          <p:nvPr/>
        </p:nvCxnSpPr>
        <p:spPr>
          <a:xfrm flipV="1">
            <a:off x="3439079" y="2146386"/>
            <a:ext cx="609603" cy="3849"/>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直線矢印コネクタ 46"/>
          <p:cNvCxnSpPr>
            <a:stCxn id="42" idx="3"/>
            <a:endCxn id="141" idx="1"/>
          </p:cNvCxnSpPr>
          <p:nvPr/>
        </p:nvCxnSpPr>
        <p:spPr>
          <a:xfrm>
            <a:off x="4300266" y="2146386"/>
            <a:ext cx="598932" cy="1385"/>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5" name="正方形/長方形 54"/>
          <p:cNvSpPr/>
          <p:nvPr/>
        </p:nvSpPr>
        <p:spPr>
          <a:xfrm>
            <a:off x="7863711" y="904028"/>
            <a:ext cx="215150" cy="87797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400" b="1" dirty="0" smtClean="0">
                <a:solidFill>
                  <a:schemeClr val="tx1"/>
                </a:solidFill>
              </a:rPr>
              <a:t>指定</a:t>
            </a:r>
            <a:endParaRPr kumimoji="1" lang="ja-JP" altLang="en-US" sz="1400" b="1" dirty="0">
              <a:solidFill>
                <a:schemeClr val="tx1"/>
              </a:solidFill>
            </a:endParaRPr>
          </a:p>
        </p:txBody>
      </p:sp>
      <p:cxnSp>
        <p:nvCxnSpPr>
          <p:cNvPr id="56" name="直線コネクタ 55"/>
          <p:cNvCxnSpPr>
            <a:stCxn id="55" idx="3"/>
            <a:endCxn id="38" idx="1"/>
          </p:cNvCxnSpPr>
          <p:nvPr/>
        </p:nvCxnSpPr>
        <p:spPr>
          <a:xfrm>
            <a:off x="8078861" y="1343015"/>
            <a:ext cx="948436"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1" name="直線矢印コネクタ 60"/>
          <p:cNvCxnSpPr>
            <a:stCxn id="55" idx="1"/>
            <a:endCxn id="41" idx="3"/>
          </p:cNvCxnSpPr>
          <p:nvPr/>
        </p:nvCxnSpPr>
        <p:spPr>
          <a:xfrm flipH="1">
            <a:off x="6688146" y="1343015"/>
            <a:ext cx="1175565" cy="3849"/>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8" name="正方形/長方形 77"/>
          <p:cNvSpPr/>
          <p:nvPr/>
        </p:nvSpPr>
        <p:spPr>
          <a:xfrm>
            <a:off x="3743880" y="452812"/>
            <a:ext cx="693922" cy="25240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kumimoji="1" lang="ja-JP" altLang="en-US" sz="1400" b="1" dirty="0" smtClean="0">
                <a:solidFill>
                  <a:schemeClr val="tx1"/>
                </a:solidFill>
              </a:rPr>
              <a:t>連携</a:t>
            </a:r>
            <a:endParaRPr kumimoji="1" lang="ja-JP" altLang="en-US" sz="1400" b="1" dirty="0">
              <a:solidFill>
                <a:schemeClr val="tx1"/>
              </a:solidFill>
            </a:endParaRPr>
          </a:p>
        </p:txBody>
      </p:sp>
      <p:cxnSp>
        <p:nvCxnSpPr>
          <p:cNvPr id="73" name="カギ線コネクタ 72"/>
          <p:cNvCxnSpPr>
            <a:stCxn id="78" idx="1"/>
            <a:endCxn id="3" idx="0"/>
          </p:cNvCxnSpPr>
          <p:nvPr/>
        </p:nvCxnSpPr>
        <p:spPr>
          <a:xfrm rot="10800000" flipV="1">
            <a:off x="3054158" y="579014"/>
            <a:ext cx="689723" cy="526771"/>
          </a:xfrm>
          <a:prstGeom prst="bentConnector2">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75" name="カギ線コネクタ 74"/>
          <p:cNvCxnSpPr>
            <a:stCxn id="78" idx="3"/>
            <a:endCxn id="41" idx="0"/>
          </p:cNvCxnSpPr>
          <p:nvPr/>
        </p:nvCxnSpPr>
        <p:spPr>
          <a:xfrm>
            <a:off x="4437802" y="579015"/>
            <a:ext cx="1419781" cy="458210"/>
          </a:xfrm>
          <a:prstGeom prst="bentConnector2">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22" name="スライド番号プレースホルダー 1"/>
          <p:cNvSpPr>
            <a:spLocks noGrp="1"/>
          </p:cNvSpPr>
          <p:nvPr>
            <p:ph type="sldNum" sz="quarter" idx="12"/>
          </p:nvPr>
        </p:nvSpPr>
        <p:spPr>
          <a:xfrm>
            <a:off x="7533715" y="6460499"/>
            <a:ext cx="2228850" cy="365125"/>
          </a:xfrm>
        </p:spPr>
        <p:txBody>
          <a:bodyPr/>
          <a:lstStyle/>
          <a:p>
            <a:r>
              <a:rPr kumimoji="1" lang="ja-JP" altLang="en-US" sz="1600" b="1" dirty="0" smtClean="0">
                <a:latin typeface="+mn-ea"/>
              </a:rPr>
              <a:t>２</a:t>
            </a:r>
            <a:endParaRPr kumimoji="1" lang="ja-JP" altLang="en-US" sz="1600" b="1" dirty="0">
              <a:latin typeface="+mn-ea"/>
            </a:endParaRPr>
          </a:p>
        </p:txBody>
      </p:sp>
    </p:spTree>
    <p:extLst>
      <p:ext uri="{BB962C8B-B14F-4D97-AF65-F5344CB8AC3E}">
        <p14:creationId xmlns:p14="http://schemas.microsoft.com/office/powerpoint/2010/main" val="1933935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61AE0CBE-3210-41DD-A171-4385B749CD55}"/>
              </a:ext>
            </a:extLst>
          </p:cNvPr>
          <p:cNvSpPr/>
          <p:nvPr/>
        </p:nvSpPr>
        <p:spPr>
          <a:xfrm>
            <a:off x="0" y="0"/>
            <a:ext cx="9906000" cy="2985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latin typeface="Meiryo UI" panose="020B0604030504040204" pitchFamily="50" charset="-128"/>
                <a:ea typeface="Meiryo UI" panose="020B0604030504040204" pitchFamily="50" charset="-128"/>
              </a:rPr>
              <a:t>大阪府小児がん拠点病院 指定要件（案）</a:t>
            </a:r>
            <a:r>
              <a:rPr kumimoji="1" lang="en-US" altLang="ja-JP" b="1" dirty="0" smtClean="0">
                <a:latin typeface="Meiryo UI" panose="020B0604030504040204" pitchFamily="50" charset="-128"/>
                <a:ea typeface="Meiryo UI" panose="020B0604030504040204" pitchFamily="50" charset="-128"/>
              </a:rPr>
              <a:t>【</a:t>
            </a:r>
            <a:r>
              <a:rPr kumimoji="1" lang="ja-JP" altLang="en-US" b="1" dirty="0" smtClean="0">
                <a:latin typeface="Meiryo UI" panose="020B0604030504040204" pitchFamily="50" charset="-128"/>
                <a:ea typeface="Meiryo UI" panose="020B0604030504040204" pitchFamily="50" charset="-128"/>
              </a:rPr>
              <a:t>国指定要件との比較</a:t>
            </a:r>
            <a:r>
              <a:rPr kumimoji="1" lang="en-US" altLang="ja-JP" b="1" dirty="0" smtClean="0">
                <a:latin typeface="Meiryo UI" panose="020B0604030504040204" pitchFamily="50" charset="-128"/>
                <a:ea typeface="Meiryo UI" panose="020B0604030504040204" pitchFamily="50" charset="-128"/>
              </a:rPr>
              <a:t>】</a:t>
            </a:r>
            <a:endParaRPr kumimoji="1" lang="ja-JP" altLang="en-US" b="1" dirty="0">
              <a:latin typeface="Meiryo UI" panose="020B0604030504040204" pitchFamily="50" charset="-128"/>
              <a:ea typeface="Meiryo UI" panose="020B0604030504040204" pitchFamily="50" charset="-128"/>
            </a:endParaRPr>
          </a:p>
        </p:txBody>
      </p:sp>
      <p:sp>
        <p:nvSpPr>
          <p:cNvPr id="9" name="角丸四角形 8"/>
          <p:cNvSpPr/>
          <p:nvPr/>
        </p:nvSpPr>
        <p:spPr>
          <a:xfrm>
            <a:off x="174812" y="497541"/>
            <a:ext cx="9560859" cy="6078071"/>
          </a:xfrm>
          <a:prstGeom prst="roundRect">
            <a:avLst>
              <a:gd name="adj" fmla="val 6548"/>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50000"/>
              </a:lnSpc>
            </a:pPr>
            <a:r>
              <a:rPr kumimoji="1" lang="en-US" altLang="ja-JP" sz="1600" b="1" dirty="0" smtClean="0">
                <a:solidFill>
                  <a:schemeClr val="tx1"/>
                </a:solidFill>
              </a:rPr>
              <a:t>【</a:t>
            </a:r>
            <a:r>
              <a:rPr kumimoji="1" lang="ja-JP" altLang="en-US" sz="1600" b="1" dirty="0" smtClean="0">
                <a:solidFill>
                  <a:schemeClr val="tx1"/>
                </a:solidFill>
              </a:rPr>
              <a:t>基本</a:t>
            </a:r>
            <a:r>
              <a:rPr kumimoji="1" lang="en-US" altLang="ja-JP" sz="1600" b="1" dirty="0" smtClean="0">
                <a:solidFill>
                  <a:schemeClr val="tx1"/>
                </a:solidFill>
              </a:rPr>
              <a:t>】</a:t>
            </a:r>
          </a:p>
          <a:p>
            <a:pPr marL="538163" indent="-269875">
              <a:lnSpc>
                <a:spcPct val="150000"/>
              </a:lnSpc>
              <a:buFont typeface="Arial" panose="020B0604020202020204" pitchFamily="34" charset="0"/>
              <a:buChar char="•"/>
            </a:pPr>
            <a:r>
              <a:rPr kumimoji="1" lang="ja-JP" altLang="en-US" sz="1600" dirty="0" smtClean="0">
                <a:solidFill>
                  <a:schemeClr val="tx1"/>
                </a:solidFill>
              </a:rPr>
              <a:t>基本的</a:t>
            </a:r>
            <a:r>
              <a:rPr kumimoji="1" lang="ja-JP" altLang="en-US" sz="1600" dirty="0">
                <a:solidFill>
                  <a:schemeClr val="tx1"/>
                </a:solidFill>
              </a:rPr>
              <a:t>には国の指定要件に準じたものとしている</a:t>
            </a:r>
            <a:r>
              <a:rPr kumimoji="1" lang="ja-JP" altLang="en-US" sz="1600" dirty="0" smtClean="0">
                <a:solidFill>
                  <a:schemeClr val="tx1"/>
                </a:solidFill>
              </a:rPr>
              <a:t>。</a:t>
            </a:r>
            <a:endParaRPr kumimoji="1" lang="en-US" altLang="ja-JP" sz="1600" dirty="0" smtClean="0">
              <a:solidFill>
                <a:schemeClr val="tx1"/>
              </a:solidFill>
            </a:endParaRPr>
          </a:p>
          <a:p>
            <a:pPr marL="538163" indent="-269875">
              <a:lnSpc>
                <a:spcPct val="150000"/>
              </a:lnSpc>
              <a:buFont typeface="Arial" panose="020B0604020202020204" pitchFamily="34" charset="0"/>
              <a:buChar char="•"/>
            </a:pPr>
            <a:r>
              <a:rPr kumimoji="1" lang="ja-JP" altLang="en-US" sz="1600" dirty="0">
                <a:solidFill>
                  <a:schemeClr val="tx1"/>
                </a:solidFill>
              </a:rPr>
              <a:t>診療</a:t>
            </a:r>
            <a:r>
              <a:rPr kumimoji="1" lang="ja-JP" altLang="en-US" sz="1600" dirty="0" smtClean="0">
                <a:solidFill>
                  <a:schemeClr val="tx1"/>
                </a:solidFill>
              </a:rPr>
              <a:t>実績は国</a:t>
            </a:r>
            <a:r>
              <a:rPr kumimoji="1" lang="ja-JP" altLang="en-US" sz="1600" dirty="0">
                <a:solidFill>
                  <a:schemeClr val="tx1"/>
                </a:solidFill>
              </a:rPr>
              <a:t>要件</a:t>
            </a:r>
            <a:r>
              <a:rPr kumimoji="1" lang="ja-JP" altLang="en-US" sz="1600" dirty="0" smtClean="0">
                <a:solidFill>
                  <a:schemeClr val="tx1"/>
                </a:solidFill>
              </a:rPr>
              <a:t>と同等程度。</a:t>
            </a:r>
            <a:r>
              <a:rPr kumimoji="1" lang="en-US" altLang="ja-JP" sz="1600" dirty="0" smtClean="0">
                <a:solidFill>
                  <a:schemeClr val="tx1"/>
                </a:solidFill>
              </a:rPr>
              <a:t/>
            </a:r>
            <a:br>
              <a:rPr kumimoji="1" lang="en-US" altLang="ja-JP" sz="1600" dirty="0" smtClean="0">
                <a:solidFill>
                  <a:schemeClr val="tx1"/>
                </a:solidFill>
              </a:rPr>
            </a:br>
            <a:r>
              <a:rPr kumimoji="1" lang="ja-JP" altLang="en-US" sz="1600" dirty="0" smtClean="0">
                <a:solidFill>
                  <a:schemeClr val="tx1"/>
                </a:solidFill>
              </a:rPr>
              <a:t>（</a:t>
            </a:r>
            <a:r>
              <a:rPr kumimoji="1" lang="ja-JP" altLang="en-US" sz="1600" dirty="0">
                <a:solidFill>
                  <a:schemeClr val="tx1"/>
                </a:solidFill>
              </a:rPr>
              <a:t>新規</a:t>
            </a:r>
            <a:r>
              <a:rPr kumimoji="1" lang="ja-JP" altLang="en-US" sz="1600" dirty="0" smtClean="0">
                <a:solidFill>
                  <a:schemeClr val="tx1"/>
                </a:solidFill>
              </a:rPr>
              <a:t>症例数 </a:t>
            </a:r>
            <a:r>
              <a:rPr kumimoji="1" lang="en-US" altLang="ja-JP" sz="1600" dirty="0" smtClean="0">
                <a:solidFill>
                  <a:schemeClr val="tx1"/>
                </a:solidFill>
              </a:rPr>
              <a:t>30</a:t>
            </a:r>
            <a:r>
              <a:rPr kumimoji="1" lang="ja-JP" altLang="en-US" sz="1600" dirty="0" smtClean="0">
                <a:solidFill>
                  <a:schemeClr val="tx1"/>
                </a:solidFill>
              </a:rPr>
              <a:t>例程度</a:t>
            </a:r>
            <a:r>
              <a:rPr kumimoji="1" lang="en-US" altLang="ja-JP" sz="1600" dirty="0" smtClean="0">
                <a:solidFill>
                  <a:schemeClr val="tx1"/>
                </a:solidFill>
              </a:rPr>
              <a:t>〔</a:t>
            </a:r>
            <a:r>
              <a:rPr kumimoji="1" lang="ja-JP" altLang="en-US" sz="1600" dirty="0" smtClean="0">
                <a:solidFill>
                  <a:schemeClr val="tx1"/>
                </a:solidFill>
              </a:rPr>
              <a:t>国は</a:t>
            </a:r>
            <a:r>
              <a:rPr kumimoji="1" lang="en-US" altLang="ja-JP" sz="1600" dirty="0" smtClean="0">
                <a:solidFill>
                  <a:schemeClr val="tx1"/>
                </a:solidFill>
              </a:rPr>
              <a:t>30</a:t>
            </a:r>
            <a:r>
              <a:rPr kumimoji="1" lang="ja-JP" altLang="en-US" sz="1600" dirty="0" smtClean="0">
                <a:solidFill>
                  <a:schemeClr val="tx1"/>
                </a:solidFill>
              </a:rPr>
              <a:t>例以上</a:t>
            </a:r>
            <a:r>
              <a:rPr kumimoji="1" lang="en-US" altLang="ja-JP" sz="1600" dirty="0" smtClean="0">
                <a:solidFill>
                  <a:schemeClr val="tx1"/>
                </a:solidFill>
              </a:rPr>
              <a:t>〕</a:t>
            </a:r>
            <a:r>
              <a:rPr kumimoji="1" lang="ja-JP" altLang="en-US" sz="1600" dirty="0" err="1" smtClean="0">
                <a:solidFill>
                  <a:schemeClr val="tx1"/>
                </a:solidFill>
              </a:rPr>
              <a:t>、</a:t>
            </a:r>
            <a:r>
              <a:rPr kumimoji="1" lang="ja-JP" altLang="en-US" sz="1600" dirty="0">
                <a:solidFill>
                  <a:schemeClr val="tx1"/>
                </a:solidFill>
              </a:rPr>
              <a:t>固形腫瘍・造血器</a:t>
            </a:r>
            <a:r>
              <a:rPr kumimoji="1" lang="ja-JP" altLang="en-US" sz="1600" dirty="0" smtClean="0">
                <a:solidFill>
                  <a:schemeClr val="tx1"/>
                </a:solidFill>
              </a:rPr>
              <a:t>腫瘍 各</a:t>
            </a:r>
            <a:r>
              <a:rPr kumimoji="1" lang="en-US" altLang="ja-JP" sz="1600" dirty="0" smtClean="0">
                <a:solidFill>
                  <a:schemeClr val="tx1"/>
                </a:solidFill>
              </a:rPr>
              <a:t>10</a:t>
            </a:r>
            <a:r>
              <a:rPr kumimoji="1" lang="ja-JP" altLang="en-US" sz="1600" dirty="0">
                <a:solidFill>
                  <a:schemeClr val="tx1"/>
                </a:solidFill>
              </a:rPr>
              <a:t>例程度）</a:t>
            </a:r>
            <a:endParaRPr kumimoji="1" lang="en-US" altLang="ja-JP" sz="1600" dirty="0">
              <a:solidFill>
                <a:schemeClr val="tx1"/>
              </a:solidFill>
            </a:endParaRPr>
          </a:p>
          <a:p>
            <a:pPr marL="538163" indent="-269875">
              <a:lnSpc>
                <a:spcPct val="150000"/>
              </a:lnSpc>
              <a:buFont typeface="Arial" panose="020B0604020202020204" pitchFamily="34" charset="0"/>
              <a:buChar char="•"/>
            </a:pPr>
            <a:r>
              <a:rPr kumimoji="1" lang="ja-JP" altLang="en-US" sz="1600" dirty="0" smtClean="0">
                <a:solidFill>
                  <a:schemeClr val="tx1"/>
                </a:solidFill>
              </a:rPr>
              <a:t>国要件</a:t>
            </a:r>
            <a:r>
              <a:rPr kumimoji="1" lang="ja-JP" altLang="en-US" sz="1600" dirty="0">
                <a:solidFill>
                  <a:schemeClr val="tx1"/>
                </a:solidFill>
              </a:rPr>
              <a:t>において「小児がん連携病院と連携</a:t>
            </a:r>
            <a:r>
              <a:rPr kumimoji="1" lang="ja-JP" altLang="en-US" sz="1600" dirty="0" smtClean="0">
                <a:solidFill>
                  <a:schemeClr val="tx1"/>
                </a:solidFill>
              </a:rPr>
              <a:t>」と</a:t>
            </a:r>
            <a:r>
              <a:rPr kumimoji="1" lang="ja-JP" altLang="en-US" sz="1600" dirty="0">
                <a:solidFill>
                  <a:schemeClr val="tx1"/>
                </a:solidFill>
              </a:rPr>
              <a:t>されているものは</a:t>
            </a:r>
            <a:r>
              <a:rPr kumimoji="1" lang="ja-JP" altLang="en-US" sz="1600" dirty="0" smtClean="0">
                <a:solidFill>
                  <a:schemeClr val="tx1"/>
                </a:solidFill>
              </a:rPr>
              <a:t>、「</a:t>
            </a:r>
            <a:r>
              <a:rPr kumimoji="1" lang="ja-JP" altLang="en-US" sz="1600" dirty="0">
                <a:solidFill>
                  <a:schemeClr val="tx1"/>
                </a:solidFill>
              </a:rPr>
              <a:t>（国の）小児がん拠点病院と連携</a:t>
            </a:r>
            <a:r>
              <a:rPr kumimoji="1" lang="ja-JP" altLang="en-US" sz="1600" dirty="0" smtClean="0">
                <a:solidFill>
                  <a:schemeClr val="tx1"/>
                </a:solidFill>
              </a:rPr>
              <a:t>」等と変更。</a:t>
            </a:r>
            <a:endParaRPr kumimoji="1" lang="en-US" altLang="ja-JP" sz="1600" dirty="0" smtClean="0">
              <a:solidFill>
                <a:schemeClr val="tx1"/>
              </a:solidFill>
            </a:endParaRPr>
          </a:p>
          <a:p>
            <a:pPr marL="268288" indent="-268288">
              <a:lnSpc>
                <a:spcPct val="150000"/>
              </a:lnSpc>
            </a:pPr>
            <a:r>
              <a:rPr kumimoji="1" lang="en-US" altLang="ja-JP" sz="1600" b="1" dirty="0" smtClean="0">
                <a:solidFill>
                  <a:schemeClr val="tx1"/>
                </a:solidFill>
              </a:rPr>
              <a:t>【</a:t>
            </a:r>
            <a:r>
              <a:rPr kumimoji="1" lang="ja-JP" altLang="en-US" sz="1600" b="1" dirty="0" smtClean="0">
                <a:solidFill>
                  <a:schemeClr val="tx1"/>
                </a:solidFill>
              </a:rPr>
              <a:t>府独自要件</a:t>
            </a:r>
            <a:r>
              <a:rPr kumimoji="1" lang="en-US" altLang="ja-JP" sz="1600" b="1" dirty="0" smtClean="0">
                <a:solidFill>
                  <a:schemeClr val="tx1"/>
                </a:solidFill>
              </a:rPr>
              <a:t>】</a:t>
            </a:r>
            <a:endParaRPr kumimoji="1" lang="en-US" altLang="ja-JP" sz="1600" b="1" dirty="0">
              <a:solidFill>
                <a:schemeClr val="tx1"/>
              </a:solidFill>
            </a:endParaRPr>
          </a:p>
          <a:p>
            <a:pPr marL="538163" indent="-269875">
              <a:lnSpc>
                <a:spcPct val="150000"/>
              </a:lnSpc>
              <a:buFont typeface="Arial" panose="020B0604020202020204" pitchFamily="34" charset="0"/>
              <a:buChar char="•"/>
            </a:pPr>
            <a:r>
              <a:rPr kumimoji="1" lang="ja-JP" altLang="en-US" sz="1600" dirty="0" smtClean="0">
                <a:solidFill>
                  <a:schemeClr val="tx1"/>
                </a:solidFill>
              </a:rPr>
              <a:t>生殖</a:t>
            </a:r>
            <a:r>
              <a:rPr kumimoji="1" lang="ja-JP" altLang="en-US" sz="1600" dirty="0">
                <a:solidFill>
                  <a:schemeClr val="tx1"/>
                </a:solidFill>
              </a:rPr>
              <a:t>機能の温存について、他の医療機関等への紹介も含めた支援体制の整備を義務化</a:t>
            </a:r>
            <a:r>
              <a:rPr kumimoji="1" lang="ja-JP" altLang="en-US" sz="1600" dirty="0" smtClean="0">
                <a:solidFill>
                  <a:schemeClr val="tx1"/>
                </a:solidFill>
              </a:rPr>
              <a:t>。</a:t>
            </a:r>
            <a:r>
              <a:rPr kumimoji="1" lang="en-US" altLang="ja-JP" sz="1600" dirty="0" smtClean="0">
                <a:solidFill>
                  <a:schemeClr val="tx1"/>
                </a:solidFill>
              </a:rPr>
              <a:t/>
            </a:r>
            <a:br>
              <a:rPr kumimoji="1" lang="en-US" altLang="ja-JP" sz="1600" dirty="0" smtClean="0">
                <a:solidFill>
                  <a:schemeClr val="tx1"/>
                </a:solidFill>
              </a:rPr>
            </a:br>
            <a:r>
              <a:rPr kumimoji="1" lang="ja-JP" altLang="en-US" sz="1600" dirty="0">
                <a:solidFill>
                  <a:schemeClr val="tx1"/>
                </a:solidFill>
              </a:rPr>
              <a:t> </a:t>
            </a:r>
            <a:r>
              <a:rPr kumimoji="1" lang="ja-JP" altLang="en-US" sz="1600" dirty="0" smtClean="0">
                <a:solidFill>
                  <a:schemeClr val="tx1"/>
                </a:solidFill>
              </a:rPr>
              <a:t>（国：</a:t>
            </a:r>
            <a:r>
              <a:rPr kumimoji="1" lang="ja-JP" altLang="en-US" sz="1400" dirty="0" smtClean="0">
                <a:solidFill>
                  <a:schemeClr val="tx1"/>
                </a:solidFill>
              </a:rPr>
              <a:t>（自施設において）</a:t>
            </a:r>
            <a:r>
              <a:rPr kumimoji="1" lang="ja-JP" altLang="en-US" sz="1600" dirty="0" smtClean="0">
                <a:solidFill>
                  <a:schemeClr val="tx1"/>
                </a:solidFill>
              </a:rPr>
              <a:t>生殖機能の温存の支援を行う体制を構築していることが望ましい。）</a:t>
            </a:r>
            <a:endParaRPr kumimoji="1" lang="en-US" altLang="ja-JP" sz="1600" dirty="0" smtClean="0">
              <a:solidFill>
                <a:schemeClr val="tx1"/>
              </a:solidFill>
            </a:endParaRPr>
          </a:p>
          <a:p>
            <a:pPr marL="538163" indent="-269875">
              <a:lnSpc>
                <a:spcPct val="150000"/>
              </a:lnSpc>
              <a:buFont typeface="Arial" panose="020B0604020202020204" pitchFamily="34" charset="0"/>
              <a:buChar char="•"/>
            </a:pPr>
            <a:r>
              <a:rPr kumimoji="1" lang="ja-JP" altLang="en-US" sz="1600" dirty="0" smtClean="0">
                <a:solidFill>
                  <a:schemeClr val="tx1"/>
                </a:solidFill>
              </a:rPr>
              <a:t>国指定の小児がん拠点病院から「小児</a:t>
            </a:r>
            <a:r>
              <a:rPr kumimoji="1" lang="ja-JP" altLang="en-US" sz="1600" dirty="0">
                <a:solidFill>
                  <a:schemeClr val="tx1"/>
                </a:solidFill>
              </a:rPr>
              <a:t>がん連携</a:t>
            </a:r>
            <a:r>
              <a:rPr kumimoji="1" lang="ja-JP" altLang="en-US" sz="1600" dirty="0" smtClean="0">
                <a:solidFill>
                  <a:schemeClr val="tx1"/>
                </a:solidFill>
              </a:rPr>
              <a:t>病院」の指定を受けていること。</a:t>
            </a:r>
            <a:endParaRPr kumimoji="1" lang="en-US" altLang="ja-JP" sz="1600" dirty="0" smtClean="0">
              <a:solidFill>
                <a:schemeClr val="tx1"/>
              </a:solidFill>
            </a:endParaRPr>
          </a:p>
          <a:p>
            <a:pPr marL="538163" indent="-269875">
              <a:lnSpc>
                <a:spcPct val="150000"/>
              </a:lnSpc>
              <a:buFont typeface="Arial" panose="020B0604020202020204" pitchFamily="34" charset="0"/>
              <a:buChar char="•"/>
            </a:pPr>
            <a:r>
              <a:rPr kumimoji="1" lang="ja-JP" altLang="en-US" sz="1600" dirty="0" smtClean="0">
                <a:solidFill>
                  <a:schemeClr val="tx1"/>
                </a:solidFill>
              </a:rPr>
              <a:t>国が指定する小児がん拠点病院</a:t>
            </a:r>
            <a:r>
              <a:rPr kumimoji="1" lang="ja-JP" altLang="en-US" sz="1600" dirty="0">
                <a:solidFill>
                  <a:schemeClr val="tx1"/>
                </a:solidFill>
              </a:rPr>
              <a:t>との連携を率先</a:t>
            </a:r>
            <a:r>
              <a:rPr kumimoji="1" lang="ja-JP" altLang="en-US" sz="1600" dirty="0" smtClean="0">
                <a:solidFill>
                  <a:schemeClr val="tx1"/>
                </a:solidFill>
              </a:rPr>
              <a:t>して行うとともに、共同して小児がん連携病院を牽引し、府内における小児がん医療の向上に努めること。</a:t>
            </a:r>
            <a:endParaRPr kumimoji="1" lang="en-US" altLang="ja-JP" sz="1600" dirty="0" smtClean="0">
              <a:solidFill>
                <a:schemeClr val="tx1"/>
              </a:solidFill>
            </a:endParaRPr>
          </a:p>
          <a:p>
            <a:pPr marL="538163" indent="-269875">
              <a:lnSpc>
                <a:spcPct val="150000"/>
              </a:lnSpc>
              <a:buFont typeface="Arial" panose="020B0604020202020204" pitchFamily="34" charset="0"/>
              <a:buChar char="•"/>
            </a:pPr>
            <a:r>
              <a:rPr kumimoji="1" lang="ja-JP" altLang="en-US" sz="1600" dirty="0">
                <a:solidFill>
                  <a:schemeClr val="tx1"/>
                </a:solidFill>
              </a:rPr>
              <a:t>ＡＹＡ世代のがん患者</a:t>
            </a:r>
            <a:r>
              <a:rPr kumimoji="1" lang="ja-JP" altLang="en-US" sz="1600" dirty="0" smtClean="0">
                <a:solidFill>
                  <a:schemeClr val="tx1"/>
                </a:solidFill>
              </a:rPr>
              <a:t>に対応するため、国及び府の成人がん拠点</a:t>
            </a:r>
            <a:r>
              <a:rPr kumimoji="1" lang="ja-JP" altLang="en-US" sz="1600" dirty="0">
                <a:solidFill>
                  <a:schemeClr val="tx1"/>
                </a:solidFill>
              </a:rPr>
              <a:t>病院とも連携することを明記</a:t>
            </a:r>
            <a:r>
              <a:rPr kumimoji="1" lang="ja-JP" altLang="en-US" sz="1600" dirty="0" smtClean="0">
                <a:solidFill>
                  <a:schemeClr val="tx1"/>
                </a:solidFill>
              </a:rPr>
              <a:t>。</a:t>
            </a:r>
            <a:endParaRPr kumimoji="1" lang="en-US" altLang="ja-JP" sz="1600" dirty="0" smtClean="0">
              <a:solidFill>
                <a:schemeClr val="tx1"/>
              </a:solidFill>
            </a:endParaRPr>
          </a:p>
          <a:p>
            <a:pPr marL="268288" indent="-268288">
              <a:lnSpc>
                <a:spcPct val="150000"/>
              </a:lnSpc>
            </a:pPr>
            <a:r>
              <a:rPr kumimoji="1" lang="en-US" altLang="ja-JP" sz="1600" b="1" dirty="0" smtClean="0">
                <a:solidFill>
                  <a:schemeClr val="tx1"/>
                </a:solidFill>
              </a:rPr>
              <a:t>【</a:t>
            </a:r>
            <a:r>
              <a:rPr kumimoji="1" lang="ja-JP" altLang="en-US" sz="1600" b="1" dirty="0">
                <a:solidFill>
                  <a:schemeClr val="tx1"/>
                </a:solidFill>
              </a:rPr>
              <a:t>例示追加</a:t>
            </a:r>
            <a:r>
              <a:rPr kumimoji="1" lang="en-US" altLang="ja-JP" sz="1600" b="1" dirty="0">
                <a:solidFill>
                  <a:schemeClr val="tx1"/>
                </a:solidFill>
              </a:rPr>
              <a:t>】</a:t>
            </a:r>
          </a:p>
          <a:p>
            <a:pPr marL="538163" indent="-269875">
              <a:lnSpc>
                <a:spcPct val="150000"/>
              </a:lnSpc>
              <a:buFont typeface="Arial" panose="020B0604020202020204" pitchFamily="34" charset="0"/>
              <a:buChar char="•"/>
            </a:pPr>
            <a:r>
              <a:rPr kumimoji="1" lang="ja-JP" altLang="en-US" sz="1600" dirty="0" smtClean="0">
                <a:solidFill>
                  <a:schemeClr val="tx1"/>
                </a:solidFill>
              </a:rPr>
              <a:t>放射線療法に重粒子</a:t>
            </a:r>
            <a:r>
              <a:rPr kumimoji="1" lang="ja-JP" altLang="en-US" sz="1600" dirty="0">
                <a:solidFill>
                  <a:schemeClr val="tx1"/>
                </a:solidFill>
              </a:rPr>
              <a:t>線</a:t>
            </a:r>
            <a:r>
              <a:rPr kumimoji="1" lang="ja-JP" altLang="en-US" sz="1600" dirty="0" smtClean="0">
                <a:solidFill>
                  <a:schemeClr val="tx1"/>
                </a:solidFill>
              </a:rPr>
              <a:t>治療が含まれることを明記し、大阪重粒子線Ｃとの連携を促進する。</a:t>
            </a:r>
            <a:endParaRPr kumimoji="1" lang="en-US" altLang="ja-JP" sz="1600" dirty="0">
              <a:solidFill>
                <a:schemeClr val="tx1"/>
              </a:solidFill>
            </a:endParaRPr>
          </a:p>
          <a:p>
            <a:pPr marL="538163" indent="-269875">
              <a:lnSpc>
                <a:spcPct val="150000"/>
              </a:lnSpc>
              <a:buFont typeface="Arial" panose="020B0604020202020204" pitchFamily="34" charset="0"/>
              <a:buChar char="•"/>
            </a:pPr>
            <a:r>
              <a:rPr kumimoji="1" lang="ja-JP" altLang="en-US" sz="1600" dirty="0">
                <a:solidFill>
                  <a:schemeClr val="tx1"/>
                </a:solidFill>
              </a:rPr>
              <a:t>相談支援センターが行う一般的な情報提供内容の例に、生殖医療の温存を明記。</a:t>
            </a:r>
            <a:endParaRPr kumimoji="1" lang="en-US" altLang="ja-JP" sz="1600" dirty="0">
              <a:solidFill>
                <a:schemeClr val="tx1"/>
              </a:solidFill>
            </a:endParaRPr>
          </a:p>
          <a:p>
            <a:pPr marL="538163" indent="-269875">
              <a:lnSpc>
                <a:spcPct val="150000"/>
              </a:lnSpc>
              <a:buFont typeface="Arial" panose="020B0604020202020204" pitchFamily="34" charset="0"/>
              <a:buChar char="•"/>
            </a:pPr>
            <a:endParaRPr kumimoji="1" lang="en-US" altLang="ja-JP" sz="1600" dirty="0">
              <a:solidFill>
                <a:schemeClr val="tx1"/>
              </a:solidFill>
            </a:endParaRPr>
          </a:p>
        </p:txBody>
      </p:sp>
      <p:sp>
        <p:nvSpPr>
          <p:cNvPr id="5" name="スライド番号プレースホルダー 1"/>
          <p:cNvSpPr>
            <a:spLocks noGrp="1"/>
          </p:cNvSpPr>
          <p:nvPr>
            <p:ph type="sldNum" sz="quarter" idx="12"/>
          </p:nvPr>
        </p:nvSpPr>
        <p:spPr>
          <a:xfrm>
            <a:off x="7533715" y="6460499"/>
            <a:ext cx="2228850" cy="365125"/>
          </a:xfrm>
        </p:spPr>
        <p:txBody>
          <a:bodyPr/>
          <a:lstStyle/>
          <a:p>
            <a:r>
              <a:rPr kumimoji="1" lang="ja-JP" altLang="en-US" sz="1600" b="1" dirty="0" smtClean="0">
                <a:latin typeface="+mn-ea"/>
              </a:rPr>
              <a:t>３</a:t>
            </a:r>
            <a:endParaRPr kumimoji="1" lang="ja-JP" altLang="en-US" sz="1600" b="1" dirty="0">
              <a:latin typeface="+mn-ea"/>
            </a:endParaRPr>
          </a:p>
        </p:txBody>
      </p:sp>
    </p:spTree>
    <p:extLst>
      <p:ext uri="{BB962C8B-B14F-4D97-AF65-F5344CB8AC3E}">
        <p14:creationId xmlns:p14="http://schemas.microsoft.com/office/powerpoint/2010/main" val="41103249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810513886"/>
              </p:ext>
            </p:extLst>
          </p:nvPr>
        </p:nvGraphicFramePr>
        <p:xfrm>
          <a:off x="59418" y="632249"/>
          <a:ext cx="9787164" cy="5821680"/>
        </p:xfrm>
        <a:graphic>
          <a:graphicData uri="http://schemas.openxmlformats.org/drawingml/2006/table">
            <a:tbl>
              <a:tblPr firstRow="1" bandRow="1">
                <a:tableStyleId>{5C22544A-7EE6-4342-B048-85BDC9FD1C3A}</a:tableStyleId>
              </a:tblPr>
              <a:tblGrid>
                <a:gridCol w="451570">
                  <a:extLst>
                    <a:ext uri="{9D8B030D-6E8A-4147-A177-3AD203B41FA5}">
                      <a16:colId xmlns:a16="http://schemas.microsoft.com/office/drawing/2014/main" val="465073876"/>
                    </a:ext>
                  </a:extLst>
                </a:gridCol>
                <a:gridCol w="3738283">
                  <a:extLst>
                    <a:ext uri="{9D8B030D-6E8A-4147-A177-3AD203B41FA5}">
                      <a16:colId xmlns:a16="http://schemas.microsoft.com/office/drawing/2014/main" val="3628153611"/>
                    </a:ext>
                  </a:extLst>
                </a:gridCol>
                <a:gridCol w="3657600">
                  <a:extLst>
                    <a:ext uri="{9D8B030D-6E8A-4147-A177-3AD203B41FA5}">
                      <a16:colId xmlns:a16="http://schemas.microsoft.com/office/drawing/2014/main" val="3642746718"/>
                    </a:ext>
                  </a:extLst>
                </a:gridCol>
                <a:gridCol w="1939711">
                  <a:extLst>
                    <a:ext uri="{9D8B030D-6E8A-4147-A177-3AD203B41FA5}">
                      <a16:colId xmlns:a16="http://schemas.microsoft.com/office/drawing/2014/main" val="93627630"/>
                    </a:ext>
                  </a:extLst>
                </a:gridCol>
              </a:tblGrid>
              <a:tr h="301130">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頁</a:t>
                      </a:r>
                      <a:endParaRPr lang="ja-JP" altLang="en-US" sz="1400" dirty="0"/>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国指定要件</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府指定要件（案</a:t>
                      </a:r>
                      <a:r>
                        <a:rPr kumimoji="1" lang="ja-JP" altLang="en-US" sz="1400" dirty="0">
                          <a:solidFill>
                            <a:schemeClr val="tx1"/>
                          </a:solidFill>
                          <a:latin typeface="Meiryo UI" panose="020B0604030504040204" pitchFamily="50" charset="-128"/>
                          <a:ea typeface="Meiryo UI" panose="020B0604030504040204" pitchFamily="50" charset="-128"/>
                        </a:rPr>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備　　考</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955040">
                <a:tc>
                  <a:txBody>
                    <a:bodyPr/>
                    <a:lstStyle/>
                    <a:p>
                      <a:pPr algn="ctr"/>
                      <a:r>
                        <a:rPr lang="ja-JP" altLang="en-US" sz="1400" dirty="0" smtClean="0">
                          <a:latin typeface="+mj-ea"/>
                          <a:ea typeface="+mj-ea"/>
                        </a:rPr>
                        <a:t>４</a:t>
                      </a:r>
                      <a:endParaRPr lang="ja-JP" altLang="en-US" sz="1400" dirty="0">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400" kern="1200" dirty="0" smtClean="0">
                          <a:solidFill>
                            <a:schemeClr val="dk1"/>
                          </a:solidFill>
                          <a:effectLst/>
                          <a:latin typeface="+mj-ea"/>
                          <a:ea typeface="+mj-ea"/>
                          <a:cs typeface="+mn-cs"/>
                        </a:rPr>
                        <a:t>１ 診療体制</a:t>
                      </a:r>
                      <a:endParaRPr kumimoji="1" lang="en-US" altLang="ja-JP" sz="1400" kern="1200" dirty="0" smtClean="0">
                        <a:solidFill>
                          <a:schemeClr val="dk1"/>
                        </a:solidFill>
                        <a:effectLst/>
                        <a:latin typeface="+mj-ea"/>
                        <a:ea typeface="+mj-ea"/>
                        <a:cs typeface="+mn-cs"/>
                      </a:endParaRPr>
                    </a:p>
                    <a:p>
                      <a:r>
                        <a:rPr kumimoji="1" lang="ja-JP" altLang="en-US" sz="1400" kern="1200" dirty="0" smtClean="0">
                          <a:solidFill>
                            <a:schemeClr val="dk1"/>
                          </a:solidFill>
                          <a:effectLst/>
                          <a:latin typeface="+mj-ea"/>
                          <a:ea typeface="+mj-ea"/>
                          <a:cs typeface="+mn-cs"/>
                        </a:rPr>
                        <a:t>（１） 診療機能</a:t>
                      </a:r>
                      <a:endParaRPr kumimoji="1" lang="en-US" altLang="ja-JP" sz="1400" kern="1200" dirty="0" smtClean="0">
                        <a:solidFill>
                          <a:schemeClr val="dk1"/>
                        </a:solidFill>
                        <a:effectLst/>
                        <a:latin typeface="+mj-ea"/>
                        <a:ea typeface="+mj-ea"/>
                        <a:cs typeface="+mn-cs"/>
                      </a:endParaRPr>
                    </a:p>
                    <a:p>
                      <a:r>
                        <a:rPr kumimoji="1" lang="ja-JP" altLang="en-US" sz="1400" kern="1200" dirty="0" smtClean="0">
                          <a:solidFill>
                            <a:schemeClr val="dk1"/>
                          </a:solidFill>
                          <a:effectLst/>
                          <a:latin typeface="+mj-ea"/>
                          <a:ea typeface="+mj-ea"/>
                          <a:cs typeface="+mn-cs"/>
                        </a:rPr>
                        <a:t>① 集学的治療の提供体制及び標準的治療等の提供</a:t>
                      </a:r>
                      <a:endParaRPr kumimoji="1" lang="en-US" altLang="ja-JP" sz="1400" kern="1200" dirty="0" smtClean="0">
                        <a:solidFill>
                          <a:schemeClr val="dk1"/>
                        </a:solidFill>
                        <a:effectLst/>
                        <a:latin typeface="+mj-ea"/>
                        <a:ea typeface="+mj-ea"/>
                        <a:cs typeface="+mn-cs"/>
                      </a:endParaRPr>
                    </a:p>
                    <a:p>
                      <a:endParaRPr kumimoji="1" lang="en-US" altLang="ja-JP" sz="1400" kern="1200" dirty="0" smtClean="0">
                        <a:solidFill>
                          <a:schemeClr val="dk1"/>
                        </a:solidFill>
                        <a:effectLst/>
                        <a:latin typeface="+mj-ea"/>
                        <a:ea typeface="+mj-ea"/>
                        <a:cs typeface="+mn-cs"/>
                      </a:endParaRPr>
                    </a:p>
                    <a:p>
                      <a:r>
                        <a:rPr kumimoji="1" lang="ja-JP" altLang="ja-JP" sz="1400" kern="1200" dirty="0" smtClean="0">
                          <a:solidFill>
                            <a:schemeClr val="dk1"/>
                          </a:solidFill>
                          <a:effectLst/>
                          <a:latin typeface="+mj-ea"/>
                          <a:ea typeface="+mj-ea"/>
                          <a:cs typeface="+mn-cs"/>
                        </a:rPr>
                        <a:t>カ 治療に伴う生殖機能への影響など、がん治療開始前に適切な情報提供を行うとともに、患者等の希望も踏まえ、</a:t>
                      </a:r>
                      <a:r>
                        <a:rPr kumimoji="1" lang="ja-JP" altLang="ja-JP" sz="1400" b="1" u="sng" kern="1200" dirty="0" smtClean="0">
                          <a:solidFill>
                            <a:schemeClr val="dk1"/>
                          </a:solidFill>
                          <a:effectLst/>
                          <a:latin typeface="+mn-ea"/>
                          <a:ea typeface="+mn-ea"/>
                          <a:cs typeface="+mn-cs"/>
                        </a:rPr>
                        <a:t>生殖機能の温存の支援を行う体制を構築していることが望ましい。</a:t>
                      </a:r>
                      <a:endParaRPr kumimoji="1" lang="ja-JP" altLang="en-US" sz="1400" dirty="0">
                        <a:latin typeface="+mn-ea"/>
                        <a:ea typeface="+mn-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400" kern="1200" dirty="0" smtClean="0">
                        <a:solidFill>
                          <a:schemeClr val="dk1"/>
                        </a:solidFill>
                        <a:effectLst/>
                        <a:latin typeface="+mj-ea"/>
                        <a:ea typeface="+mn-ea"/>
                        <a:cs typeface="+mn-cs"/>
                      </a:endParaRPr>
                    </a:p>
                    <a:p>
                      <a:endParaRPr kumimoji="1" lang="en-US" altLang="ja-JP" sz="1400" kern="1200" dirty="0" smtClean="0">
                        <a:solidFill>
                          <a:schemeClr val="dk1"/>
                        </a:solidFill>
                        <a:effectLst/>
                        <a:latin typeface="+mj-ea"/>
                        <a:ea typeface="+mn-ea"/>
                        <a:cs typeface="+mn-cs"/>
                      </a:endParaRPr>
                    </a:p>
                    <a:p>
                      <a:endParaRPr kumimoji="1" lang="en-US" altLang="ja-JP" sz="1400" kern="1200" dirty="0" smtClean="0">
                        <a:solidFill>
                          <a:schemeClr val="dk1"/>
                        </a:solidFill>
                        <a:effectLst/>
                        <a:latin typeface="+mj-ea"/>
                        <a:ea typeface="+mn-ea"/>
                        <a:cs typeface="+mn-cs"/>
                      </a:endParaRPr>
                    </a:p>
                    <a:p>
                      <a:endParaRPr kumimoji="1" lang="en-US" altLang="ja-JP" sz="1400" kern="1200" dirty="0" smtClean="0">
                        <a:solidFill>
                          <a:schemeClr val="dk1"/>
                        </a:solidFill>
                        <a:effectLst/>
                        <a:latin typeface="+mj-ea"/>
                        <a:ea typeface="+mn-ea"/>
                        <a:cs typeface="+mn-cs"/>
                      </a:endParaRPr>
                    </a:p>
                    <a:p>
                      <a:endParaRPr kumimoji="1" lang="en-US" altLang="ja-JP" sz="1400" kern="1200" dirty="0" smtClean="0">
                        <a:solidFill>
                          <a:schemeClr val="dk1"/>
                        </a:solidFill>
                        <a:effectLst/>
                        <a:latin typeface="+mj-ea"/>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400" kern="1200" dirty="0" smtClean="0">
                          <a:solidFill>
                            <a:schemeClr val="dk1"/>
                          </a:solidFill>
                          <a:effectLst/>
                          <a:latin typeface="+mj-ea"/>
                          <a:ea typeface="+mj-ea"/>
                          <a:cs typeface="+mn-cs"/>
                        </a:rPr>
                        <a:t>カ 治療に伴う生殖機能への影響など、がん治療開始前に適切な情報提供を行うとともに、患者等の希望も踏まえ、</a:t>
                      </a:r>
                      <a:r>
                        <a:rPr kumimoji="1" lang="ja-JP" altLang="ja-JP" sz="1400" b="1" u="sng" kern="1200" dirty="0" smtClean="0">
                          <a:solidFill>
                            <a:schemeClr val="dk1"/>
                          </a:solidFill>
                          <a:effectLst/>
                          <a:latin typeface="+mn-ea"/>
                          <a:ea typeface="+mn-ea"/>
                          <a:cs typeface="+mn-cs"/>
                        </a:rPr>
                        <a:t>生殖機能の温存の支援を行う体制を構築していること。</a:t>
                      </a:r>
                      <a:endParaRPr kumimoji="1" lang="ja-JP" altLang="en-US" sz="1400" kern="1200" dirty="0" smtClean="0">
                        <a:solidFill>
                          <a:schemeClr val="dk1"/>
                        </a:solidFill>
                        <a:latin typeface="+mn-ea"/>
                        <a:ea typeface="+mn-ea"/>
                        <a:cs typeface="+mn-cs"/>
                      </a:endParaRPr>
                    </a:p>
                    <a:p>
                      <a:r>
                        <a:rPr kumimoji="1" lang="ja-JP" altLang="en-US" sz="1400" b="1" u="sng" kern="1200" dirty="0" smtClean="0">
                          <a:solidFill>
                            <a:schemeClr val="dk1"/>
                          </a:solidFill>
                          <a:effectLst/>
                          <a:latin typeface="+mn-ea"/>
                          <a:ea typeface="+mn-ea"/>
                          <a:cs typeface="+mn-cs"/>
                        </a:rPr>
                        <a:t>又は、</a:t>
                      </a:r>
                      <a:r>
                        <a:rPr kumimoji="1" lang="ja-JP" altLang="ja-JP" sz="1400" b="1" u="sng" kern="1200" dirty="0" smtClean="0">
                          <a:solidFill>
                            <a:schemeClr val="dk1"/>
                          </a:solidFill>
                          <a:effectLst/>
                          <a:latin typeface="+mn-ea"/>
                          <a:ea typeface="+mn-ea"/>
                          <a:cs typeface="+mn-cs"/>
                        </a:rPr>
                        <a:t>小児がん拠点病院や</a:t>
                      </a:r>
                      <a:r>
                        <a:rPr kumimoji="1" lang="ja-JP" altLang="en-US" sz="1400" b="1" u="sng" kern="1200" dirty="0" smtClean="0">
                          <a:solidFill>
                            <a:schemeClr val="tx1"/>
                          </a:solidFill>
                          <a:effectLst/>
                          <a:latin typeface="+mn-ea"/>
                          <a:ea typeface="+mn-ea"/>
                          <a:cs typeface="+mn-cs"/>
                        </a:rPr>
                        <a:t>国及び府の成人がん拠点病院、</a:t>
                      </a:r>
                      <a:r>
                        <a:rPr kumimoji="1" lang="ja-JP" altLang="ja-JP" sz="1400" b="1" u="sng" kern="1200" dirty="0" smtClean="0">
                          <a:solidFill>
                            <a:schemeClr val="tx1"/>
                          </a:solidFill>
                          <a:effectLst/>
                          <a:latin typeface="+mn-ea"/>
                          <a:ea typeface="+mn-ea"/>
                          <a:cs typeface="+mn-cs"/>
                        </a:rPr>
                        <a:t>地域の医療</a:t>
                      </a:r>
                      <a:r>
                        <a:rPr kumimoji="1" lang="ja-JP" altLang="ja-JP" sz="1400" b="1" u="sng" kern="1200" dirty="0" smtClean="0">
                          <a:solidFill>
                            <a:schemeClr val="dk1"/>
                          </a:solidFill>
                          <a:effectLst/>
                          <a:latin typeface="+mn-ea"/>
                          <a:ea typeface="+mn-ea"/>
                          <a:cs typeface="+mn-cs"/>
                        </a:rPr>
                        <a:t>機関等</a:t>
                      </a:r>
                      <a:r>
                        <a:rPr kumimoji="1" lang="ja-JP" altLang="en-US" sz="1400" b="1" u="sng" kern="1200" dirty="0" smtClean="0">
                          <a:solidFill>
                            <a:schemeClr val="dk1"/>
                          </a:solidFill>
                          <a:effectLst/>
                          <a:latin typeface="+mn-ea"/>
                          <a:ea typeface="+mn-ea"/>
                          <a:cs typeface="+mn-cs"/>
                        </a:rPr>
                        <a:t>との連携による支援</a:t>
                      </a:r>
                      <a:r>
                        <a:rPr kumimoji="1" lang="ja-JP" altLang="ja-JP" sz="1400" b="1" u="sng" kern="1200" dirty="0" smtClean="0">
                          <a:solidFill>
                            <a:schemeClr val="dk1"/>
                          </a:solidFill>
                          <a:effectLst/>
                          <a:latin typeface="+mn-ea"/>
                          <a:ea typeface="+mn-ea"/>
                          <a:cs typeface="+mn-cs"/>
                        </a:rPr>
                        <a:t>体制を構築していること</a:t>
                      </a:r>
                      <a:r>
                        <a:rPr kumimoji="1" lang="ja-JP" altLang="ja-JP" sz="1400" b="1" kern="1200" dirty="0" smtClean="0">
                          <a:solidFill>
                            <a:schemeClr val="dk1"/>
                          </a:solidFill>
                          <a:effectLst/>
                          <a:latin typeface="+mn-ea"/>
                          <a:ea typeface="+mn-ea"/>
                          <a:cs typeface="+mn-cs"/>
                        </a:rPr>
                        <a:t>。</a:t>
                      </a:r>
                      <a:endParaRPr kumimoji="1" lang="en-US" altLang="ja-JP" sz="1400" b="1" kern="1200" dirty="0" smtClean="0">
                        <a:solidFill>
                          <a:schemeClr val="dk1"/>
                        </a:solidFill>
                        <a:effectLst/>
                        <a:latin typeface="+mn-ea"/>
                        <a:ea typeface="+mn-ea"/>
                        <a:cs typeface="+mn-cs"/>
                      </a:endParaRPr>
                    </a:p>
                    <a:p>
                      <a:endParaRPr kumimoji="1" lang="ja-JP" altLang="en-US" sz="1400" dirty="0">
                        <a:latin typeface="+mn-ea"/>
                        <a:ea typeface="+mn-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400" dirty="0" smtClean="0">
                        <a:latin typeface="+mj-ea"/>
                        <a:ea typeface="+mj-ea"/>
                      </a:endParaRPr>
                    </a:p>
                    <a:p>
                      <a:endParaRPr kumimoji="1" lang="en-US" altLang="ja-JP" sz="1400" dirty="0" smtClean="0">
                        <a:latin typeface="+mj-ea"/>
                        <a:ea typeface="+mj-ea"/>
                      </a:endParaRPr>
                    </a:p>
                    <a:p>
                      <a:endParaRPr kumimoji="1" lang="en-US" altLang="ja-JP" sz="1400" dirty="0" smtClean="0">
                        <a:latin typeface="+mj-ea"/>
                        <a:ea typeface="+mj-ea"/>
                      </a:endParaRPr>
                    </a:p>
                    <a:p>
                      <a:endParaRPr kumimoji="1" lang="en-US" altLang="ja-JP" sz="1400" dirty="0" smtClean="0">
                        <a:latin typeface="+mj-ea"/>
                        <a:ea typeface="+mj-ea"/>
                      </a:endParaRPr>
                    </a:p>
                    <a:p>
                      <a:endParaRPr kumimoji="1" lang="en-US" altLang="ja-JP" sz="1400" dirty="0" smtClean="0">
                        <a:latin typeface="+mj-ea"/>
                        <a:ea typeface="+mj-ea"/>
                      </a:endParaRPr>
                    </a:p>
                    <a:p>
                      <a:r>
                        <a:rPr kumimoji="1" lang="ja-JP" altLang="en-US" sz="1400" dirty="0" smtClean="0">
                          <a:latin typeface="+mj-ea"/>
                          <a:ea typeface="+mj-ea"/>
                        </a:rPr>
                        <a:t>生殖機能の温存について、自施設における体制構築の努力義務を、他施設との連携も含めた支援に拡大し</a:t>
                      </a:r>
                      <a:r>
                        <a:rPr kumimoji="1" lang="ja-JP" altLang="en-US" sz="1400" kern="1200" dirty="0" smtClean="0">
                          <a:solidFill>
                            <a:schemeClr val="dk1"/>
                          </a:solidFill>
                          <a:latin typeface="+mj-ea"/>
                          <a:ea typeface="+mj-ea"/>
                          <a:cs typeface="+mn-cs"/>
                        </a:rPr>
                        <a:t>、義務化</a:t>
                      </a:r>
                      <a:endParaRPr kumimoji="1" lang="ja-JP" altLang="en-US" sz="800" dirty="0">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12625082"/>
                  </a:ext>
                </a:extLst>
              </a:tr>
              <a:tr h="971537">
                <a:tc>
                  <a:txBody>
                    <a:bodyPr/>
                    <a:lstStyle/>
                    <a:p>
                      <a:pPr algn="ctr"/>
                      <a:r>
                        <a:rPr lang="en-US" altLang="ja-JP" sz="1400" smtClean="0">
                          <a:latin typeface="+mj-ea"/>
                          <a:ea typeface="+mj-ea"/>
                        </a:rPr>
                        <a:t>15</a:t>
                      </a:r>
                      <a:endParaRPr lang="ja-JP" altLang="en-US" sz="1400" dirty="0">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400" dirty="0">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400" b="0" u="none" kern="1200" dirty="0" smtClean="0">
                          <a:solidFill>
                            <a:schemeClr val="dk1"/>
                          </a:solidFill>
                          <a:effectLst/>
                          <a:latin typeface="+mj-ea"/>
                          <a:ea typeface="+mj-ea"/>
                          <a:cs typeface="+mn-cs"/>
                        </a:rPr>
                        <a:t>８ </a:t>
                      </a:r>
                      <a:r>
                        <a:rPr kumimoji="1" lang="ja-JP" altLang="ja-JP" sz="1400" b="0" u="none" kern="1200" dirty="0" smtClean="0">
                          <a:solidFill>
                            <a:schemeClr val="dk1"/>
                          </a:solidFill>
                          <a:effectLst/>
                          <a:latin typeface="+mj-ea"/>
                          <a:ea typeface="+mj-ea"/>
                          <a:cs typeface="+mn-cs"/>
                        </a:rPr>
                        <a:t>小児がん連携病院</a:t>
                      </a:r>
                      <a:endParaRPr kumimoji="1" lang="en-US" altLang="ja-JP" sz="1400" b="0" u="none" kern="1200" dirty="0" smtClean="0">
                        <a:solidFill>
                          <a:schemeClr val="dk1"/>
                        </a:solidFill>
                        <a:effectLst/>
                        <a:latin typeface="+mj-ea"/>
                        <a:ea typeface="+mj-ea"/>
                        <a:cs typeface="+mn-cs"/>
                      </a:endParaRPr>
                    </a:p>
                    <a:p>
                      <a:endParaRPr kumimoji="1" lang="en-US" altLang="ja-JP" sz="1400" b="0" u="none" kern="1200" dirty="0" smtClean="0">
                        <a:solidFill>
                          <a:schemeClr val="dk1"/>
                        </a:solidFill>
                        <a:effectLst/>
                        <a:latin typeface="+mn-lt"/>
                        <a:ea typeface="+mn-ea"/>
                        <a:cs typeface="+mn-cs"/>
                      </a:endParaRPr>
                    </a:p>
                    <a:p>
                      <a:r>
                        <a:rPr kumimoji="1" lang="ja-JP" altLang="en-US" sz="1400" b="1" u="sng" kern="1200" dirty="0" smtClean="0">
                          <a:solidFill>
                            <a:schemeClr val="dk1"/>
                          </a:solidFill>
                          <a:effectLst/>
                          <a:latin typeface="+mn-lt"/>
                          <a:ea typeface="+mn-ea"/>
                          <a:cs typeface="+mn-cs"/>
                        </a:rPr>
                        <a:t>（１） 国</a:t>
                      </a:r>
                      <a:r>
                        <a:rPr kumimoji="1" lang="ja-JP" altLang="ja-JP" sz="1400" b="1" u="sng" kern="1200" dirty="0" smtClean="0">
                          <a:solidFill>
                            <a:schemeClr val="dk1"/>
                          </a:solidFill>
                          <a:effectLst/>
                          <a:latin typeface="+mn-lt"/>
                          <a:ea typeface="+mn-ea"/>
                          <a:cs typeface="+mn-cs"/>
                        </a:rPr>
                        <a:t>小児がん連携病院に指定されていること。</a:t>
                      </a:r>
                      <a:endParaRPr kumimoji="1" lang="en-US" altLang="ja-JP" sz="1400" b="1" u="sng" kern="1200" dirty="0" smtClean="0">
                        <a:solidFill>
                          <a:schemeClr val="dk1"/>
                        </a:solidFill>
                        <a:effectLst/>
                        <a:latin typeface="+mn-lt"/>
                        <a:ea typeface="+mn-ea"/>
                        <a:cs typeface="+mn-cs"/>
                      </a:endParaRPr>
                    </a:p>
                    <a:p>
                      <a:endParaRPr kumimoji="1" lang="en-US" altLang="ja-JP" sz="1400" b="1" u="sng" kern="1200" dirty="0" smtClean="0">
                        <a:solidFill>
                          <a:schemeClr val="dk1"/>
                        </a:solidFill>
                        <a:effectLst/>
                        <a:latin typeface="+mn-lt"/>
                        <a:ea typeface="+mn-ea"/>
                        <a:cs typeface="+mn-cs"/>
                      </a:endParaRPr>
                    </a:p>
                    <a:p>
                      <a:endParaRPr kumimoji="1" lang="en-US" altLang="ja-JP" sz="1400" b="1" u="sng" kern="1200" dirty="0" smtClean="0">
                        <a:solidFill>
                          <a:schemeClr val="dk1"/>
                        </a:solidFill>
                        <a:effectLst/>
                        <a:latin typeface="+mn-lt"/>
                        <a:ea typeface="+mn-ea"/>
                        <a:cs typeface="+mn-cs"/>
                      </a:endParaRPr>
                    </a:p>
                    <a:p>
                      <a:endParaRPr kumimoji="1" lang="en-US" altLang="ja-JP" sz="1400" b="1" u="sng" kern="1200" dirty="0" smtClean="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u="sng" dirty="0" smtClean="0">
                          <a:solidFill>
                            <a:schemeClr val="tx1"/>
                          </a:solidFill>
                        </a:rPr>
                        <a:t>（２） 国小児がん拠点病院との連携を率先して行うとともに、共同して国小児がん連携病院を牽引し、府内における小児がん医療の向上に努めること。</a:t>
                      </a:r>
                      <a:endParaRPr kumimoji="1" lang="en-US" altLang="ja-JP" sz="1400" b="1" u="sng" dirty="0" smtClean="0">
                        <a:solidFill>
                          <a:schemeClr val="tx1"/>
                        </a:solidFill>
                      </a:endParaRPr>
                    </a:p>
                    <a:p>
                      <a:endParaRPr kumimoji="1" lang="en-US" altLang="ja-JP" sz="1400" b="1" u="sng" kern="1200" dirty="0" smtClean="0">
                        <a:solidFill>
                          <a:schemeClr val="dk1"/>
                        </a:solidFill>
                        <a:effectLst/>
                        <a:latin typeface="+mn-lt"/>
                        <a:ea typeface="+mn-ea"/>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400" dirty="0" smtClean="0">
                        <a:latin typeface="+mj-ea"/>
                        <a:ea typeface="+mj-ea"/>
                      </a:endParaRPr>
                    </a:p>
                    <a:p>
                      <a:endParaRPr kumimoji="1" lang="en-US" altLang="ja-JP" sz="1400" dirty="0" smtClean="0">
                        <a:latin typeface="+mj-ea"/>
                        <a:ea typeface="+mj-ea"/>
                      </a:endParaRPr>
                    </a:p>
                    <a:p>
                      <a:r>
                        <a:rPr kumimoji="1" lang="ja-JP" altLang="en-US" sz="1400" dirty="0" smtClean="0">
                          <a:latin typeface="+mj-ea"/>
                          <a:ea typeface="+mj-ea"/>
                        </a:rPr>
                        <a:t>府小児がん拠点病院の位置づけを明確化</a:t>
                      </a:r>
                      <a:endParaRPr kumimoji="1" lang="en-US" altLang="ja-JP" sz="1400" dirty="0" smtClean="0">
                        <a:latin typeface="+mj-ea"/>
                        <a:ea typeface="+mj-ea"/>
                      </a:endParaRPr>
                    </a:p>
                    <a:p>
                      <a:endParaRPr kumimoji="1" lang="en-US" altLang="ja-JP" sz="500" dirty="0" smtClean="0">
                        <a:latin typeface="+mj-ea"/>
                        <a:ea typeface="+mj-ea"/>
                      </a:endParaRPr>
                    </a:p>
                    <a:p>
                      <a:r>
                        <a:rPr kumimoji="1" lang="ja-JP" altLang="en-US" sz="1200" dirty="0" smtClean="0">
                          <a:latin typeface="+mj-ea"/>
                          <a:ea typeface="+mj-ea"/>
                        </a:rPr>
                        <a:t>国拠点＞府拠点＞国連携</a:t>
                      </a:r>
                      <a:endParaRPr kumimoji="1" lang="en-US" altLang="ja-JP" sz="1200" dirty="0" smtClean="0">
                        <a:latin typeface="+mj-ea"/>
                        <a:ea typeface="+mj-ea"/>
                      </a:endParaRPr>
                    </a:p>
                    <a:p>
                      <a:endParaRPr kumimoji="1" lang="en-US" altLang="ja-JP" sz="1200" dirty="0" smtClean="0">
                        <a:latin typeface="+mj-ea"/>
                        <a:ea typeface="+mj-ea"/>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kern="1200" dirty="0" smtClean="0">
                        <a:solidFill>
                          <a:schemeClr val="dk1"/>
                        </a:solidFill>
                        <a:latin typeface="+mj-ea"/>
                        <a:ea typeface="+mj-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kern="1200" dirty="0" smtClean="0">
                          <a:solidFill>
                            <a:schemeClr val="dk1"/>
                          </a:solidFill>
                          <a:latin typeface="+mj-ea"/>
                          <a:ea typeface="+mj-ea"/>
                          <a:cs typeface="+mn-cs"/>
                        </a:rPr>
                        <a:t>府小児がん拠点病院の役割を明確化</a:t>
                      </a:r>
                    </a:p>
                    <a:p>
                      <a:endParaRPr kumimoji="1" lang="en-US" altLang="ja-JP" sz="1200" dirty="0" smtClean="0">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775274145"/>
                  </a:ext>
                </a:extLst>
              </a:tr>
            </a:tbl>
          </a:graphicData>
        </a:graphic>
      </p:graphicFrame>
      <p:sp>
        <p:nvSpPr>
          <p:cNvPr id="3" name="正方形/長方形 2">
            <a:extLst>
              <a:ext uri="{FF2B5EF4-FFF2-40B4-BE49-F238E27FC236}">
                <a16:creationId xmlns:a16="http://schemas.microsoft.com/office/drawing/2014/main" id="{744FC95E-31CC-4F3E-9C1D-B7F4DE9CE983}"/>
              </a:ext>
            </a:extLst>
          </p:cNvPr>
          <p:cNvSpPr/>
          <p:nvPr/>
        </p:nvSpPr>
        <p:spPr>
          <a:xfrm>
            <a:off x="0" y="1"/>
            <a:ext cx="9906000" cy="3732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latin typeface="Meiryo UI" panose="020B0604030504040204" pitchFamily="50" charset="-128"/>
                <a:ea typeface="Meiryo UI" panose="020B0604030504040204" pitchFamily="50" charset="-128"/>
              </a:rPr>
              <a:t>大阪府小児がん拠点病院 指定要件（案</a:t>
            </a:r>
            <a:r>
              <a:rPr kumimoji="1" lang="ja-JP" altLang="en-US" b="1" dirty="0" smtClean="0">
                <a:latin typeface="Meiryo UI" panose="020B0604030504040204" pitchFamily="50" charset="-128"/>
                <a:ea typeface="Meiryo UI" panose="020B0604030504040204" pitchFamily="50" charset="-128"/>
              </a:rPr>
              <a:t>）</a:t>
            </a:r>
            <a:r>
              <a:rPr kumimoji="1" lang="en-US" altLang="ja-JP" b="1" dirty="0" smtClean="0">
                <a:latin typeface="Meiryo UI" panose="020B0604030504040204" pitchFamily="50" charset="-128"/>
                <a:ea typeface="Meiryo UI" panose="020B0604030504040204" pitchFamily="50" charset="-128"/>
              </a:rPr>
              <a:t>【</a:t>
            </a:r>
            <a:r>
              <a:rPr kumimoji="1" lang="ja-JP" altLang="en-US" b="1" dirty="0" smtClean="0">
                <a:latin typeface="Meiryo UI" panose="020B0604030504040204" pitchFamily="50" charset="-128"/>
                <a:ea typeface="Meiryo UI" panose="020B0604030504040204" pitchFamily="50" charset="-128"/>
              </a:rPr>
              <a:t>府独自要件</a:t>
            </a:r>
            <a:r>
              <a:rPr kumimoji="1" lang="en-US" altLang="ja-JP" b="1" dirty="0" smtClean="0">
                <a:latin typeface="Meiryo UI" panose="020B0604030504040204" pitchFamily="50" charset="-128"/>
                <a:ea typeface="Meiryo UI" panose="020B0604030504040204" pitchFamily="50" charset="-128"/>
              </a:rPr>
              <a:t>】</a:t>
            </a:r>
            <a:endParaRPr kumimoji="1" lang="ja-JP" altLang="en-US" b="1" dirty="0">
              <a:latin typeface="Meiryo UI" panose="020B0604030504040204" pitchFamily="50" charset="-128"/>
              <a:ea typeface="Meiryo UI" panose="020B0604030504040204" pitchFamily="50" charset="-128"/>
            </a:endParaRPr>
          </a:p>
        </p:txBody>
      </p:sp>
      <p:sp>
        <p:nvSpPr>
          <p:cNvPr id="4" name="スライド番号プレースホルダー 1"/>
          <p:cNvSpPr>
            <a:spLocks noGrp="1"/>
          </p:cNvSpPr>
          <p:nvPr>
            <p:ph type="sldNum" sz="quarter" idx="12"/>
          </p:nvPr>
        </p:nvSpPr>
        <p:spPr>
          <a:xfrm>
            <a:off x="7533715" y="6460499"/>
            <a:ext cx="2228850" cy="365125"/>
          </a:xfrm>
        </p:spPr>
        <p:txBody>
          <a:bodyPr/>
          <a:lstStyle/>
          <a:p>
            <a:r>
              <a:rPr kumimoji="1" lang="ja-JP" altLang="en-US" sz="1600" b="1" dirty="0" smtClean="0">
                <a:latin typeface="+mn-ea"/>
              </a:rPr>
              <a:t>４</a:t>
            </a:r>
            <a:endParaRPr kumimoji="1" lang="ja-JP" altLang="en-US" sz="1600" b="1" dirty="0">
              <a:latin typeface="+mn-ea"/>
            </a:endParaRPr>
          </a:p>
        </p:txBody>
      </p:sp>
    </p:spTree>
    <p:extLst>
      <p:ext uri="{BB962C8B-B14F-4D97-AF65-F5344CB8AC3E}">
        <p14:creationId xmlns:p14="http://schemas.microsoft.com/office/powerpoint/2010/main" val="8854787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3601879889"/>
              </p:ext>
            </p:extLst>
          </p:nvPr>
        </p:nvGraphicFramePr>
        <p:xfrm>
          <a:off x="59418" y="632249"/>
          <a:ext cx="9787164" cy="5303520"/>
        </p:xfrm>
        <a:graphic>
          <a:graphicData uri="http://schemas.openxmlformats.org/drawingml/2006/table">
            <a:tbl>
              <a:tblPr firstRow="1" bandRow="1">
                <a:tableStyleId>{5C22544A-7EE6-4342-B048-85BDC9FD1C3A}</a:tableStyleId>
              </a:tblPr>
              <a:tblGrid>
                <a:gridCol w="451570">
                  <a:extLst>
                    <a:ext uri="{9D8B030D-6E8A-4147-A177-3AD203B41FA5}">
                      <a16:colId xmlns:a16="http://schemas.microsoft.com/office/drawing/2014/main" val="465073876"/>
                    </a:ext>
                  </a:extLst>
                </a:gridCol>
                <a:gridCol w="3738283">
                  <a:extLst>
                    <a:ext uri="{9D8B030D-6E8A-4147-A177-3AD203B41FA5}">
                      <a16:colId xmlns:a16="http://schemas.microsoft.com/office/drawing/2014/main" val="3628153611"/>
                    </a:ext>
                  </a:extLst>
                </a:gridCol>
                <a:gridCol w="3657600">
                  <a:extLst>
                    <a:ext uri="{9D8B030D-6E8A-4147-A177-3AD203B41FA5}">
                      <a16:colId xmlns:a16="http://schemas.microsoft.com/office/drawing/2014/main" val="3642746718"/>
                    </a:ext>
                  </a:extLst>
                </a:gridCol>
                <a:gridCol w="1939711">
                  <a:extLst>
                    <a:ext uri="{9D8B030D-6E8A-4147-A177-3AD203B41FA5}">
                      <a16:colId xmlns:a16="http://schemas.microsoft.com/office/drawing/2014/main" val="93627630"/>
                    </a:ext>
                  </a:extLst>
                </a:gridCol>
              </a:tblGrid>
              <a:tr h="301130">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頁</a:t>
                      </a:r>
                      <a:endParaRPr lang="ja-JP" altLang="en-US" sz="1400" dirty="0"/>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国指定要件</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府指定要件（案</a:t>
                      </a:r>
                      <a:r>
                        <a:rPr kumimoji="1" lang="ja-JP" altLang="en-US" sz="1400" dirty="0">
                          <a:solidFill>
                            <a:schemeClr val="tx1"/>
                          </a:solidFill>
                          <a:latin typeface="Meiryo UI" panose="020B0604030504040204" pitchFamily="50" charset="-128"/>
                          <a:ea typeface="Meiryo UI" panose="020B0604030504040204" pitchFamily="50" charset="-128"/>
                        </a:rPr>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備　　考</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932093">
                <a:tc>
                  <a:txBody>
                    <a:bodyPr/>
                    <a:lstStyle/>
                    <a:p>
                      <a:pPr algn="ctr"/>
                      <a:r>
                        <a:rPr lang="ja-JP" altLang="en-US" sz="1400" dirty="0" smtClean="0">
                          <a:latin typeface="+mj-ea"/>
                          <a:ea typeface="+mj-ea"/>
                        </a:rPr>
                        <a:t>４</a:t>
                      </a:r>
                      <a:endParaRPr lang="ja-JP" altLang="en-US" sz="1400" dirty="0">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400" kern="1200" dirty="0" smtClean="0">
                          <a:solidFill>
                            <a:schemeClr val="dk1"/>
                          </a:solidFill>
                          <a:effectLst/>
                          <a:latin typeface="+mj-ea"/>
                          <a:ea typeface="+mj-ea"/>
                          <a:cs typeface="+mn-cs"/>
                        </a:rPr>
                        <a:t>１ 診療体制</a:t>
                      </a:r>
                      <a:endParaRPr kumimoji="1" lang="en-US" altLang="ja-JP" sz="1400" kern="1200" dirty="0" smtClean="0">
                        <a:solidFill>
                          <a:schemeClr val="dk1"/>
                        </a:solidFill>
                        <a:effectLst/>
                        <a:latin typeface="+mj-ea"/>
                        <a:ea typeface="+mj-ea"/>
                        <a:cs typeface="+mn-cs"/>
                      </a:endParaRPr>
                    </a:p>
                    <a:p>
                      <a:r>
                        <a:rPr kumimoji="1" lang="ja-JP" altLang="en-US" sz="1400" kern="1200" dirty="0" smtClean="0">
                          <a:solidFill>
                            <a:schemeClr val="dk1"/>
                          </a:solidFill>
                          <a:effectLst/>
                          <a:latin typeface="+mj-ea"/>
                          <a:ea typeface="+mj-ea"/>
                          <a:cs typeface="+mn-cs"/>
                        </a:rPr>
                        <a:t>（１） 診療機能</a:t>
                      </a:r>
                      <a:endParaRPr kumimoji="1" lang="en-US" altLang="ja-JP" sz="1400" kern="1200" dirty="0" smtClean="0">
                        <a:solidFill>
                          <a:schemeClr val="dk1"/>
                        </a:solidFill>
                        <a:effectLst/>
                        <a:latin typeface="+mj-ea"/>
                        <a:ea typeface="+mj-ea"/>
                        <a:cs typeface="+mn-cs"/>
                      </a:endParaRPr>
                    </a:p>
                    <a:p>
                      <a:r>
                        <a:rPr kumimoji="1" lang="ja-JP" altLang="en-US" sz="1400" kern="1200" dirty="0" smtClean="0">
                          <a:solidFill>
                            <a:schemeClr val="dk1"/>
                          </a:solidFill>
                          <a:effectLst/>
                          <a:latin typeface="+mj-ea"/>
                          <a:ea typeface="+mj-ea"/>
                          <a:cs typeface="+mn-cs"/>
                        </a:rPr>
                        <a:t>① 集学的治療の提供体制及び標準的治療等の提供</a:t>
                      </a:r>
                      <a:endParaRPr kumimoji="1" lang="en-US" altLang="ja-JP" sz="1400" kern="1200" dirty="0" smtClean="0">
                        <a:solidFill>
                          <a:schemeClr val="dk1"/>
                        </a:solidFill>
                        <a:effectLst/>
                        <a:latin typeface="+mj-ea"/>
                        <a:ea typeface="+mj-ea"/>
                        <a:cs typeface="+mn-cs"/>
                      </a:endParaRPr>
                    </a:p>
                    <a:p>
                      <a:endParaRPr kumimoji="1" lang="en-US" altLang="ja-JP" sz="1400" kern="1200" dirty="0" smtClean="0">
                        <a:solidFill>
                          <a:schemeClr val="dk1"/>
                        </a:solidFill>
                        <a:effectLst/>
                        <a:latin typeface="+mj-ea"/>
                        <a:ea typeface="+mj-ea"/>
                        <a:cs typeface="+mn-cs"/>
                      </a:endParaRPr>
                    </a:p>
                    <a:p>
                      <a:r>
                        <a:rPr kumimoji="1" lang="ja-JP" altLang="ja-JP" sz="1400" kern="1200" dirty="0" smtClean="0">
                          <a:solidFill>
                            <a:schemeClr val="dk1"/>
                          </a:solidFill>
                          <a:effectLst/>
                          <a:latin typeface="+mj-ea"/>
                          <a:ea typeface="+mj-ea"/>
                          <a:cs typeface="+mn-cs"/>
                        </a:rPr>
                        <a:t>エ ＡＹＡ世代にあるがん患者について、</a:t>
                      </a:r>
                      <a:r>
                        <a:rPr kumimoji="1" lang="ja-JP" altLang="ja-JP" sz="1400" b="1" u="sng" kern="1200" dirty="0" smtClean="0">
                          <a:solidFill>
                            <a:schemeClr val="dk1"/>
                          </a:solidFill>
                          <a:effectLst/>
                          <a:latin typeface="+mn-lt"/>
                          <a:ea typeface="+mn-ea"/>
                          <a:cs typeface="+mn-cs"/>
                        </a:rPr>
                        <a:t>がん診療連携拠点病院</a:t>
                      </a:r>
                      <a:r>
                        <a:rPr kumimoji="1" lang="ja-JP" altLang="ja-JP" sz="1400" kern="1200" dirty="0" smtClean="0">
                          <a:solidFill>
                            <a:schemeClr val="dk1"/>
                          </a:solidFill>
                          <a:effectLst/>
                          <a:latin typeface="+mj-ea"/>
                          <a:ea typeface="+mj-ea"/>
                          <a:cs typeface="+mn-cs"/>
                        </a:rPr>
                        <a:t>等への紹介も含めた適切な医療を提供できる体制を構築していること。</a:t>
                      </a:r>
                      <a:endParaRPr kumimoji="1" lang="en-US" altLang="ja-JP" sz="1400" kern="1200" dirty="0" smtClean="0">
                        <a:solidFill>
                          <a:schemeClr val="dk1"/>
                        </a:solidFill>
                        <a:effectLst/>
                        <a:latin typeface="+mj-ea"/>
                        <a:ea typeface="+mj-ea"/>
                        <a:cs typeface="+mn-cs"/>
                      </a:endParaRPr>
                    </a:p>
                    <a:p>
                      <a:endParaRPr kumimoji="1" lang="en-US" altLang="ja-JP" sz="1400" u="none" kern="1200" dirty="0" smtClean="0">
                        <a:solidFill>
                          <a:schemeClr val="dk1"/>
                        </a:solidFill>
                        <a:effectLst/>
                        <a:latin typeface="+mj-ea"/>
                        <a:ea typeface="+mj-ea"/>
                        <a:cs typeface="+mn-cs"/>
                      </a:endParaRPr>
                    </a:p>
                    <a:p>
                      <a:endParaRPr kumimoji="1" lang="en-US" altLang="ja-JP" sz="1400" u="none" kern="1200" dirty="0" smtClean="0">
                        <a:solidFill>
                          <a:schemeClr val="dk1"/>
                        </a:solidFill>
                        <a:effectLst/>
                        <a:latin typeface="+mj-ea"/>
                        <a:ea typeface="+mj-ea"/>
                        <a:cs typeface="+mn-cs"/>
                      </a:endParaRPr>
                    </a:p>
                    <a:p>
                      <a:endParaRPr kumimoji="1" lang="en-US" altLang="ja-JP" sz="1400" u="none" kern="1200" dirty="0" smtClean="0">
                        <a:solidFill>
                          <a:schemeClr val="dk1"/>
                        </a:solidFill>
                        <a:effectLst/>
                        <a:latin typeface="+mj-ea"/>
                        <a:ea typeface="+mj-ea"/>
                        <a:cs typeface="+mn-cs"/>
                      </a:endParaRPr>
                    </a:p>
                    <a:p>
                      <a:endParaRPr kumimoji="1" lang="en-US" altLang="ja-JP" sz="1400" u="none" kern="1200" dirty="0" smtClean="0">
                        <a:solidFill>
                          <a:schemeClr val="dk1"/>
                        </a:solidFill>
                        <a:effectLst/>
                        <a:latin typeface="+mj-ea"/>
                        <a:ea typeface="+mj-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400" kern="1200" dirty="0" smtClean="0">
                          <a:solidFill>
                            <a:schemeClr val="dk1"/>
                          </a:solidFill>
                          <a:effectLst/>
                          <a:latin typeface="+mj-ea"/>
                          <a:ea typeface="+mj-ea"/>
                          <a:cs typeface="+mn-cs"/>
                        </a:rPr>
                        <a:t>カ 治療に伴う生殖機能</a:t>
                      </a:r>
                      <a:r>
                        <a:rPr kumimoji="1" lang="ja-JP" altLang="ja-JP" sz="1400" b="0" kern="1200" dirty="0" smtClean="0">
                          <a:solidFill>
                            <a:schemeClr val="dk1"/>
                          </a:solidFill>
                          <a:effectLst/>
                          <a:latin typeface="+mj-ea"/>
                          <a:ea typeface="+mj-ea"/>
                          <a:cs typeface="+mn-cs"/>
                        </a:rPr>
                        <a:t>への</a:t>
                      </a:r>
                      <a:r>
                        <a:rPr kumimoji="1" lang="ja-JP" altLang="ja-JP" sz="1400" b="0" u="none" kern="1200" dirty="0" smtClean="0">
                          <a:solidFill>
                            <a:schemeClr val="dk1"/>
                          </a:solidFill>
                          <a:effectLst/>
                          <a:latin typeface="+mj-ea"/>
                          <a:ea typeface="+mj-ea"/>
                          <a:cs typeface="+mn-cs"/>
                        </a:rPr>
                        <a:t>影響など、がん治療開始前に適切な情報提供を行うとともに、患者等の希望も踏まえ、</a:t>
                      </a:r>
                      <a:r>
                        <a:rPr kumimoji="1" lang="ja-JP" altLang="ja-JP" sz="1400" b="1" u="sng" kern="1200" dirty="0" smtClean="0">
                          <a:solidFill>
                            <a:schemeClr val="dk1"/>
                          </a:solidFill>
                          <a:effectLst/>
                          <a:latin typeface="+mj-ea"/>
                          <a:ea typeface="+mn-ea"/>
                          <a:cs typeface="+mn-cs"/>
                        </a:rPr>
                        <a:t>生殖機能の温</a:t>
                      </a:r>
                      <a:r>
                        <a:rPr kumimoji="1" lang="en-US" altLang="ja-JP" sz="1400" b="1" u="sng" kern="1200" dirty="0" smtClean="0">
                          <a:solidFill>
                            <a:schemeClr val="dk1"/>
                          </a:solidFill>
                          <a:effectLst/>
                          <a:latin typeface="+mj-ea"/>
                          <a:ea typeface="+mn-ea"/>
                          <a:cs typeface="+mn-cs"/>
                        </a:rPr>
                        <a:t/>
                      </a:r>
                      <a:br>
                        <a:rPr kumimoji="1" lang="en-US" altLang="ja-JP" sz="1400" b="1" u="sng" kern="1200" dirty="0" smtClean="0">
                          <a:solidFill>
                            <a:schemeClr val="dk1"/>
                          </a:solidFill>
                          <a:effectLst/>
                          <a:latin typeface="+mj-ea"/>
                          <a:ea typeface="+mn-ea"/>
                          <a:cs typeface="+mn-cs"/>
                        </a:rPr>
                      </a:br>
                      <a:r>
                        <a:rPr kumimoji="1" lang="ja-JP" altLang="ja-JP" sz="1400" b="1" u="sng" kern="1200" dirty="0" smtClean="0">
                          <a:solidFill>
                            <a:schemeClr val="dk1"/>
                          </a:solidFill>
                          <a:effectLst/>
                          <a:latin typeface="+mj-ea"/>
                          <a:ea typeface="+mn-ea"/>
                          <a:cs typeface="+mn-cs"/>
                        </a:rPr>
                        <a:t>存の支援を行う体制を構築していることが</a:t>
                      </a:r>
                      <a:r>
                        <a:rPr kumimoji="1" lang="en-US" altLang="ja-JP" sz="1400" b="1" u="sng" kern="1200" dirty="0" smtClean="0">
                          <a:solidFill>
                            <a:schemeClr val="dk1"/>
                          </a:solidFill>
                          <a:effectLst/>
                          <a:latin typeface="+mj-ea"/>
                          <a:ea typeface="+mn-ea"/>
                          <a:cs typeface="+mn-cs"/>
                        </a:rPr>
                        <a:t/>
                      </a:r>
                      <a:br>
                        <a:rPr kumimoji="1" lang="en-US" altLang="ja-JP" sz="1400" b="1" u="sng" kern="1200" dirty="0" smtClean="0">
                          <a:solidFill>
                            <a:schemeClr val="dk1"/>
                          </a:solidFill>
                          <a:effectLst/>
                          <a:latin typeface="+mj-ea"/>
                          <a:ea typeface="+mn-ea"/>
                          <a:cs typeface="+mn-cs"/>
                        </a:rPr>
                      </a:br>
                      <a:r>
                        <a:rPr kumimoji="1" lang="ja-JP" altLang="ja-JP" sz="1400" b="1" u="sng" kern="1200" dirty="0" smtClean="0">
                          <a:solidFill>
                            <a:schemeClr val="dk1"/>
                          </a:solidFill>
                          <a:effectLst/>
                          <a:latin typeface="+mj-ea"/>
                          <a:ea typeface="+mn-ea"/>
                          <a:cs typeface="+mn-cs"/>
                        </a:rPr>
                        <a:t>望ましい。</a:t>
                      </a:r>
                      <a:r>
                        <a:rPr kumimoji="1" lang="en-US" altLang="ja-JP" sz="1400" b="1" u="sng" kern="1200" dirty="0" smtClean="0">
                          <a:solidFill>
                            <a:schemeClr val="dk1"/>
                          </a:solidFill>
                          <a:effectLst/>
                          <a:latin typeface="+mj-ea"/>
                          <a:ea typeface="+mn-ea"/>
                          <a:cs typeface="+mn-cs"/>
                        </a:rPr>
                        <a:t>【</a:t>
                      </a:r>
                      <a:r>
                        <a:rPr kumimoji="1" lang="ja-JP" altLang="en-US" sz="1400" b="1" u="sng" kern="1200" dirty="0" smtClean="0">
                          <a:solidFill>
                            <a:schemeClr val="dk1"/>
                          </a:solidFill>
                          <a:effectLst/>
                          <a:latin typeface="+mj-ea"/>
                          <a:ea typeface="+mn-ea"/>
                          <a:cs typeface="+mn-cs"/>
                        </a:rPr>
                        <a:t>再掲</a:t>
                      </a:r>
                      <a:r>
                        <a:rPr kumimoji="1" lang="en-US" altLang="ja-JP" sz="1400" b="1" u="sng" kern="1200" dirty="0" smtClean="0">
                          <a:solidFill>
                            <a:schemeClr val="dk1"/>
                          </a:solidFill>
                          <a:effectLst/>
                          <a:latin typeface="+mj-ea"/>
                          <a:ea typeface="+mn-ea"/>
                          <a:cs typeface="+mn-cs"/>
                        </a:rPr>
                        <a:t>】</a:t>
                      </a:r>
                      <a:endParaRPr kumimoji="1" lang="ja-JP" altLang="en-US" sz="1400" b="1" u="sng" kern="1200" dirty="0" smtClean="0">
                        <a:solidFill>
                          <a:schemeClr val="dk1"/>
                        </a:solidFill>
                        <a:latin typeface="+mj-ea"/>
                        <a:ea typeface="+mn-ea"/>
                        <a:cs typeface="+mn-cs"/>
                      </a:endParaRPr>
                    </a:p>
                    <a:p>
                      <a:endParaRPr kumimoji="1" lang="ja-JP" altLang="en-US" sz="1400" u="none" dirty="0">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400" kern="1200" dirty="0" smtClean="0">
                        <a:solidFill>
                          <a:schemeClr val="dk1"/>
                        </a:solidFill>
                        <a:effectLst/>
                        <a:latin typeface="+mj-ea"/>
                        <a:ea typeface="+mn-ea"/>
                        <a:cs typeface="+mn-cs"/>
                      </a:endParaRPr>
                    </a:p>
                    <a:p>
                      <a:endParaRPr kumimoji="1" lang="en-US" altLang="ja-JP" sz="1400" kern="1200" dirty="0" smtClean="0">
                        <a:solidFill>
                          <a:schemeClr val="dk1"/>
                        </a:solidFill>
                        <a:effectLst/>
                        <a:latin typeface="+mj-ea"/>
                        <a:ea typeface="+mn-ea"/>
                        <a:cs typeface="+mn-cs"/>
                      </a:endParaRPr>
                    </a:p>
                    <a:p>
                      <a:endParaRPr kumimoji="1" lang="en-US" altLang="ja-JP" sz="1400" kern="1200" dirty="0" smtClean="0">
                        <a:solidFill>
                          <a:schemeClr val="dk1"/>
                        </a:solidFill>
                        <a:effectLst/>
                        <a:latin typeface="+mj-ea"/>
                        <a:ea typeface="+mn-ea"/>
                        <a:cs typeface="+mn-cs"/>
                      </a:endParaRPr>
                    </a:p>
                    <a:p>
                      <a:endParaRPr kumimoji="1" lang="en-US" altLang="ja-JP" sz="1400" kern="1200" dirty="0" smtClean="0">
                        <a:solidFill>
                          <a:schemeClr val="dk1"/>
                        </a:solidFill>
                        <a:effectLst/>
                        <a:latin typeface="+mj-ea"/>
                        <a:ea typeface="+mn-ea"/>
                        <a:cs typeface="+mn-cs"/>
                      </a:endParaRPr>
                    </a:p>
                    <a:p>
                      <a:endParaRPr kumimoji="1" lang="en-US" altLang="ja-JP" sz="1400" kern="1200" dirty="0" smtClean="0">
                        <a:solidFill>
                          <a:schemeClr val="dk1"/>
                        </a:solidFill>
                        <a:effectLst/>
                        <a:latin typeface="+mj-ea"/>
                        <a:ea typeface="+mn-ea"/>
                        <a:cs typeface="+mn-cs"/>
                      </a:endParaRPr>
                    </a:p>
                    <a:p>
                      <a:r>
                        <a:rPr kumimoji="1" lang="ja-JP" altLang="ja-JP" sz="1400" kern="1200" dirty="0" smtClean="0">
                          <a:solidFill>
                            <a:schemeClr val="dk1"/>
                          </a:solidFill>
                          <a:effectLst/>
                          <a:latin typeface="+mj-ea"/>
                          <a:ea typeface="+mj-ea"/>
                          <a:cs typeface="+mn-cs"/>
                        </a:rPr>
                        <a:t>エ ＡＹＡ世代に</a:t>
                      </a:r>
                      <a:r>
                        <a:rPr kumimoji="1" lang="ja-JP" altLang="ja-JP" sz="1400" kern="1200" dirty="0" smtClean="0">
                          <a:solidFill>
                            <a:schemeClr val="tx1"/>
                          </a:solidFill>
                          <a:effectLst/>
                          <a:latin typeface="+mj-ea"/>
                          <a:ea typeface="+mj-ea"/>
                          <a:cs typeface="+mn-cs"/>
                        </a:rPr>
                        <a:t>あるがん患者について、</a:t>
                      </a:r>
                      <a:r>
                        <a:rPr kumimoji="1" lang="ja-JP" altLang="en-US" sz="1400" b="1" u="sng" kern="1200" dirty="0" smtClean="0">
                          <a:solidFill>
                            <a:schemeClr val="tx1"/>
                          </a:solidFill>
                          <a:effectLst/>
                          <a:latin typeface="+mn-ea"/>
                          <a:ea typeface="+mn-ea"/>
                          <a:cs typeface="+mn-cs"/>
                        </a:rPr>
                        <a:t>厚生労働大臣</a:t>
                      </a:r>
                      <a:r>
                        <a:rPr kumimoji="1" lang="ja-JP" altLang="ja-JP" sz="1400" b="1" u="sng" kern="1200" dirty="0" smtClean="0">
                          <a:solidFill>
                            <a:schemeClr val="tx1"/>
                          </a:solidFill>
                          <a:effectLst/>
                          <a:latin typeface="+mn-ea"/>
                          <a:ea typeface="+mn-ea"/>
                          <a:cs typeface="+mn-cs"/>
                        </a:rPr>
                        <a:t>が指定するがん診療連携拠点病院や</a:t>
                      </a:r>
                      <a:r>
                        <a:rPr kumimoji="1" lang="ja-JP" altLang="en-US" sz="1400" b="1" u="sng" kern="1200" dirty="0" smtClean="0">
                          <a:solidFill>
                            <a:schemeClr val="tx1"/>
                          </a:solidFill>
                          <a:effectLst/>
                          <a:latin typeface="+mn-ea"/>
                          <a:ea typeface="+mn-ea"/>
                          <a:cs typeface="+mn-cs"/>
                        </a:rPr>
                        <a:t>大阪府知事</a:t>
                      </a:r>
                      <a:r>
                        <a:rPr kumimoji="1" lang="ja-JP" altLang="ja-JP" sz="1400" b="1" u="sng" kern="1200" dirty="0" smtClean="0">
                          <a:solidFill>
                            <a:schemeClr val="tx1"/>
                          </a:solidFill>
                          <a:effectLst/>
                          <a:latin typeface="+mn-ea"/>
                          <a:ea typeface="+mn-ea"/>
                          <a:cs typeface="+mn-cs"/>
                        </a:rPr>
                        <a:t>が指定するがん診療拠点病院</a:t>
                      </a:r>
                      <a:r>
                        <a:rPr kumimoji="1" lang="ja-JP" altLang="en-US" sz="1400" b="1" u="sng" kern="1200" dirty="0" smtClean="0">
                          <a:solidFill>
                            <a:schemeClr val="tx1"/>
                          </a:solidFill>
                          <a:effectLst/>
                          <a:latin typeface="+mn-ea"/>
                          <a:ea typeface="+mn-ea"/>
                          <a:cs typeface="+mn-cs"/>
                        </a:rPr>
                        <a:t>（以下「国及び府の成人がん拠点病院」という。）</a:t>
                      </a:r>
                      <a:r>
                        <a:rPr kumimoji="1" lang="ja-JP" altLang="ja-JP" sz="1400" kern="1200" dirty="0" smtClean="0">
                          <a:solidFill>
                            <a:schemeClr val="tx1"/>
                          </a:solidFill>
                          <a:effectLst/>
                          <a:latin typeface="+mj-ea"/>
                          <a:ea typeface="+mj-ea"/>
                          <a:cs typeface="+mn-cs"/>
                        </a:rPr>
                        <a:t>等への紹介も</a:t>
                      </a:r>
                      <a:r>
                        <a:rPr kumimoji="1" lang="ja-JP" altLang="ja-JP" sz="1400" kern="1200" dirty="0" smtClean="0">
                          <a:solidFill>
                            <a:schemeClr val="dk1"/>
                          </a:solidFill>
                          <a:effectLst/>
                          <a:latin typeface="+mj-ea"/>
                          <a:ea typeface="+mj-ea"/>
                          <a:cs typeface="+mn-cs"/>
                        </a:rPr>
                        <a:t>含めた適切な医療を提供できる体制を構築していること。</a:t>
                      </a:r>
                      <a:endParaRPr kumimoji="1" lang="en-US" altLang="ja-JP" sz="1400" kern="1200" dirty="0" smtClean="0">
                        <a:solidFill>
                          <a:schemeClr val="dk1"/>
                        </a:solidFill>
                        <a:effectLst/>
                        <a:latin typeface="+mj-ea"/>
                        <a:ea typeface="+mj-ea"/>
                        <a:cs typeface="+mn-cs"/>
                      </a:endParaRPr>
                    </a:p>
                    <a:p>
                      <a:endParaRPr kumimoji="1" lang="en-US" altLang="ja-JP" sz="1400" kern="1200" dirty="0" smtClean="0">
                        <a:solidFill>
                          <a:schemeClr val="dk1"/>
                        </a:solidFill>
                        <a:effectLst/>
                        <a:latin typeface="+mj-ea"/>
                        <a:ea typeface="+mj-ea"/>
                        <a:cs typeface="+mn-cs"/>
                      </a:endParaRPr>
                    </a:p>
                    <a:p>
                      <a:endParaRPr kumimoji="1" lang="en-US" altLang="ja-JP" sz="1400" kern="1200" dirty="0" smtClean="0">
                        <a:solidFill>
                          <a:schemeClr val="dk1"/>
                        </a:solidFill>
                        <a:effectLst/>
                        <a:latin typeface="+mj-ea"/>
                        <a:ea typeface="+mj-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400" kern="1200" dirty="0" smtClean="0">
                          <a:solidFill>
                            <a:schemeClr val="dk1"/>
                          </a:solidFill>
                          <a:effectLst/>
                          <a:latin typeface="+mj-ea"/>
                          <a:ea typeface="+mj-ea"/>
                          <a:cs typeface="+mn-cs"/>
                        </a:rPr>
                        <a:t>カ 治療に伴う生殖機能への影響など、がん治療開始前に適切な情報提供を行うとともに、患者等の希望も</a:t>
                      </a:r>
                      <a:r>
                        <a:rPr kumimoji="1" lang="ja-JP" altLang="ja-JP" sz="1400" kern="1200" dirty="0" smtClean="0">
                          <a:solidFill>
                            <a:schemeClr val="tx1"/>
                          </a:solidFill>
                          <a:effectLst/>
                          <a:latin typeface="+mj-ea"/>
                          <a:ea typeface="+mj-ea"/>
                          <a:cs typeface="+mn-cs"/>
                        </a:rPr>
                        <a:t>踏まえ、</a:t>
                      </a:r>
                      <a:r>
                        <a:rPr kumimoji="1" lang="ja-JP" altLang="ja-JP" sz="1400" b="1" u="sng" kern="1200" dirty="0" smtClean="0">
                          <a:solidFill>
                            <a:schemeClr val="tx1"/>
                          </a:solidFill>
                          <a:effectLst/>
                          <a:latin typeface="+mj-ea"/>
                          <a:ea typeface="+mn-ea"/>
                          <a:cs typeface="+mn-cs"/>
                        </a:rPr>
                        <a:t>生殖機能の温存の支援を行う体制を構築していること。</a:t>
                      </a:r>
                      <a:endParaRPr kumimoji="1" lang="ja-JP" altLang="en-US" sz="1400" kern="1200" dirty="0" smtClean="0">
                        <a:solidFill>
                          <a:schemeClr val="tx1"/>
                        </a:solidFill>
                        <a:latin typeface="+mj-ea"/>
                        <a:ea typeface="+mn-ea"/>
                        <a:cs typeface="+mn-cs"/>
                      </a:endParaRPr>
                    </a:p>
                    <a:p>
                      <a:r>
                        <a:rPr kumimoji="1" lang="ja-JP" altLang="en-US" sz="1400" b="1" u="sng" kern="1200" dirty="0" smtClean="0">
                          <a:solidFill>
                            <a:schemeClr val="tx1"/>
                          </a:solidFill>
                          <a:effectLst/>
                          <a:latin typeface="+mn-ea"/>
                          <a:ea typeface="+mn-ea"/>
                          <a:cs typeface="+mn-cs"/>
                        </a:rPr>
                        <a:t>又は、</a:t>
                      </a:r>
                      <a:r>
                        <a:rPr kumimoji="1" lang="ja-JP" altLang="ja-JP" sz="1400" b="1" u="sng" kern="1200" dirty="0" smtClean="0">
                          <a:solidFill>
                            <a:schemeClr val="tx1"/>
                          </a:solidFill>
                          <a:effectLst/>
                          <a:latin typeface="+mn-ea"/>
                          <a:ea typeface="+mn-ea"/>
                          <a:cs typeface="+mn-cs"/>
                        </a:rPr>
                        <a:t>小児がん拠点病院や</a:t>
                      </a:r>
                      <a:r>
                        <a:rPr kumimoji="1" lang="ja-JP" altLang="en-US" sz="1400" b="1" u="sng" kern="1200" dirty="0" smtClean="0">
                          <a:solidFill>
                            <a:schemeClr val="tx1"/>
                          </a:solidFill>
                          <a:effectLst/>
                          <a:latin typeface="+mn-ea"/>
                          <a:ea typeface="+mn-ea"/>
                          <a:cs typeface="+mn-cs"/>
                        </a:rPr>
                        <a:t>国及び府の成人がん拠点病院、</a:t>
                      </a:r>
                      <a:r>
                        <a:rPr kumimoji="1" lang="ja-JP" altLang="ja-JP" sz="1400" b="1" u="sng" kern="1200" dirty="0" smtClean="0">
                          <a:solidFill>
                            <a:schemeClr val="tx1"/>
                          </a:solidFill>
                          <a:effectLst/>
                          <a:latin typeface="+mn-ea"/>
                          <a:ea typeface="+mn-ea"/>
                          <a:cs typeface="+mn-cs"/>
                        </a:rPr>
                        <a:t>地域の医療機関等</a:t>
                      </a:r>
                      <a:r>
                        <a:rPr kumimoji="1" lang="ja-JP" altLang="en-US" sz="1400" b="1" u="sng" kern="1200" dirty="0" smtClean="0">
                          <a:solidFill>
                            <a:schemeClr val="tx1"/>
                          </a:solidFill>
                          <a:effectLst/>
                          <a:latin typeface="+mn-ea"/>
                          <a:ea typeface="+mn-ea"/>
                          <a:cs typeface="+mn-cs"/>
                        </a:rPr>
                        <a:t>との連携による支援</a:t>
                      </a:r>
                      <a:r>
                        <a:rPr kumimoji="1" lang="ja-JP" altLang="ja-JP" sz="1400" b="1" u="sng" kern="1200" dirty="0" smtClean="0">
                          <a:solidFill>
                            <a:schemeClr val="tx1"/>
                          </a:solidFill>
                          <a:effectLst/>
                          <a:latin typeface="+mn-ea"/>
                          <a:ea typeface="+mn-ea"/>
                          <a:cs typeface="+mn-cs"/>
                        </a:rPr>
                        <a:t>体制を構築していること</a:t>
                      </a:r>
                      <a:r>
                        <a:rPr kumimoji="1" lang="ja-JP" altLang="ja-JP" sz="1400" b="1" kern="1200" dirty="0" smtClean="0">
                          <a:solidFill>
                            <a:schemeClr val="tx1"/>
                          </a:solidFill>
                          <a:effectLst/>
                          <a:latin typeface="+mn-ea"/>
                          <a:ea typeface="+mn-ea"/>
                          <a:cs typeface="+mn-cs"/>
                        </a:rPr>
                        <a:t>。</a:t>
                      </a:r>
                      <a:r>
                        <a:rPr kumimoji="1" lang="en-US" altLang="ja-JP" sz="1400" b="1" kern="1200" dirty="0" smtClean="0">
                          <a:solidFill>
                            <a:schemeClr val="tx1"/>
                          </a:solidFill>
                          <a:effectLst/>
                          <a:latin typeface="+mn-ea"/>
                          <a:ea typeface="+mn-ea"/>
                          <a:cs typeface="+mn-cs"/>
                        </a:rPr>
                        <a:t/>
                      </a:r>
                      <a:br>
                        <a:rPr kumimoji="1" lang="en-US" altLang="ja-JP" sz="1400" b="1" kern="1200" dirty="0" smtClean="0">
                          <a:solidFill>
                            <a:schemeClr val="tx1"/>
                          </a:solidFill>
                          <a:effectLst/>
                          <a:latin typeface="+mn-ea"/>
                          <a:ea typeface="+mn-ea"/>
                          <a:cs typeface="+mn-cs"/>
                        </a:rPr>
                      </a:br>
                      <a:r>
                        <a:rPr kumimoji="1" lang="en-US" altLang="ja-JP" sz="1400" b="1" kern="1200" dirty="0" smtClean="0">
                          <a:solidFill>
                            <a:schemeClr val="tx1"/>
                          </a:solidFill>
                          <a:effectLst/>
                          <a:latin typeface="+mn-ea"/>
                          <a:ea typeface="+mn-ea"/>
                          <a:cs typeface="+mn-cs"/>
                        </a:rPr>
                        <a:t>【</a:t>
                      </a:r>
                      <a:r>
                        <a:rPr kumimoji="1" lang="ja-JP" altLang="en-US" sz="1400" b="1" kern="1200" dirty="0" smtClean="0">
                          <a:solidFill>
                            <a:schemeClr val="tx1"/>
                          </a:solidFill>
                          <a:effectLst/>
                          <a:latin typeface="+mn-ea"/>
                          <a:ea typeface="+mn-ea"/>
                          <a:cs typeface="+mn-cs"/>
                        </a:rPr>
                        <a:t>再掲</a:t>
                      </a:r>
                      <a:r>
                        <a:rPr kumimoji="1" lang="en-US" altLang="ja-JP" sz="1400" b="1" kern="1200" dirty="0" smtClean="0">
                          <a:solidFill>
                            <a:schemeClr val="tx1"/>
                          </a:solidFill>
                          <a:effectLst/>
                          <a:latin typeface="+mn-ea"/>
                          <a:ea typeface="+mn-ea"/>
                          <a:cs typeface="+mn-cs"/>
                        </a:rPr>
                        <a:t>】</a:t>
                      </a:r>
                    </a:p>
                    <a:p>
                      <a:endParaRPr kumimoji="1" lang="en-US" altLang="ja-JP" sz="1400" kern="1200" dirty="0" smtClean="0">
                        <a:solidFill>
                          <a:schemeClr val="dk1"/>
                        </a:solidFill>
                        <a:effectLst/>
                        <a:latin typeface="+mj-ea"/>
                        <a:ea typeface="+mj-ea"/>
                        <a:cs typeface="+mn-cs"/>
                      </a:endParaRPr>
                    </a:p>
                    <a:p>
                      <a:endParaRPr kumimoji="1" lang="ja-JP" altLang="en-US" sz="1400" dirty="0">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400" u="none" dirty="0" smtClean="0">
                        <a:latin typeface="+mj-ea"/>
                        <a:ea typeface="+mj-ea"/>
                      </a:endParaRPr>
                    </a:p>
                    <a:p>
                      <a:endParaRPr kumimoji="1" lang="en-US" altLang="ja-JP" sz="1400" u="none" dirty="0" smtClean="0">
                        <a:latin typeface="+mj-ea"/>
                        <a:ea typeface="+mj-ea"/>
                      </a:endParaRPr>
                    </a:p>
                    <a:p>
                      <a:endParaRPr kumimoji="1" lang="en-US" altLang="ja-JP" sz="1400" u="none" dirty="0" smtClean="0">
                        <a:latin typeface="+mj-ea"/>
                        <a:ea typeface="+mj-ea"/>
                      </a:endParaRPr>
                    </a:p>
                    <a:p>
                      <a:endParaRPr kumimoji="1" lang="en-US" altLang="ja-JP" sz="1400" u="none" dirty="0" smtClean="0">
                        <a:latin typeface="+mj-ea"/>
                        <a:ea typeface="+mj-ea"/>
                      </a:endParaRPr>
                    </a:p>
                    <a:p>
                      <a:endParaRPr kumimoji="1" lang="en-US" altLang="ja-JP" sz="1400" u="none" dirty="0" smtClean="0">
                        <a:latin typeface="+mj-ea"/>
                        <a:ea typeface="+mj-ea"/>
                      </a:endParaRPr>
                    </a:p>
                    <a:p>
                      <a:r>
                        <a:rPr kumimoji="1" lang="ja-JP" altLang="en-US" sz="1400" u="none" dirty="0" smtClean="0">
                          <a:latin typeface="+mj-ea"/>
                          <a:ea typeface="+mj-ea"/>
                        </a:rPr>
                        <a:t>成人の府がん拠点病院との連携を明記</a:t>
                      </a:r>
                      <a:endParaRPr kumimoji="1" lang="en-US" altLang="ja-JP" sz="1400" u="none" dirty="0" smtClean="0">
                        <a:latin typeface="+mj-ea"/>
                        <a:ea typeface="+mj-ea"/>
                      </a:endParaRPr>
                    </a:p>
                    <a:p>
                      <a:endParaRPr kumimoji="1" lang="en-US" altLang="ja-JP" sz="1400" u="none" dirty="0" smtClean="0">
                        <a:latin typeface="+mj-ea"/>
                        <a:ea typeface="+mj-ea"/>
                      </a:endParaRPr>
                    </a:p>
                    <a:p>
                      <a:endParaRPr kumimoji="1" lang="en-US" altLang="ja-JP" sz="1400" u="none" dirty="0" smtClean="0">
                        <a:latin typeface="+mj-ea"/>
                        <a:ea typeface="+mj-ea"/>
                      </a:endParaRPr>
                    </a:p>
                    <a:p>
                      <a:endParaRPr kumimoji="1" lang="en-US" altLang="ja-JP" sz="1400" u="none" dirty="0" smtClean="0">
                        <a:latin typeface="+mj-ea"/>
                        <a:ea typeface="+mj-ea"/>
                      </a:endParaRPr>
                    </a:p>
                    <a:p>
                      <a:endParaRPr kumimoji="1" lang="en-US" altLang="ja-JP" sz="1400" u="none" dirty="0" smtClean="0">
                        <a:latin typeface="+mj-ea"/>
                        <a:ea typeface="+mj-ea"/>
                      </a:endParaRPr>
                    </a:p>
                    <a:p>
                      <a:endParaRPr kumimoji="1" lang="en-US" altLang="ja-JP" sz="1400" u="none" dirty="0" smtClean="0">
                        <a:latin typeface="+mj-ea"/>
                        <a:ea typeface="+mj-ea"/>
                      </a:endParaRPr>
                    </a:p>
                    <a:p>
                      <a:endParaRPr kumimoji="1" lang="en-US" altLang="ja-JP" sz="1400" u="none" dirty="0" smtClean="0">
                        <a:latin typeface="+mj-ea"/>
                        <a:ea typeface="+mj-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kern="1200" dirty="0" smtClean="0">
                          <a:solidFill>
                            <a:schemeClr val="dk1"/>
                          </a:solidFill>
                          <a:latin typeface="+mj-ea"/>
                          <a:ea typeface="+mj-ea"/>
                          <a:cs typeface="+mn-cs"/>
                        </a:rPr>
                        <a:t>成人の府がん拠点病院との連携を明記</a:t>
                      </a:r>
                    </a:p>
                    <a:p>
                      <a:endParaRPr kumimoji="1" lang="ja-JP" altLang="en-US" sz="1400" u="none" dirty="0">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056431333"/>
                  </a:ext>
                </a:extLst>
              </a:tr>
            </a:tbl>
          </a:graphicData>
        </a:graphic>
      </p:graphicFrame>
      <p:sp>
        <p:nvSpPr>
          <p:cNvPr id="3" name="正方形/長方形 2">
            <a:extLst>
              <a:ext uri="{FF2B5EF4-FFF2-40B4-BE49-F238E27FC236}">
                <a16:creationId xmlns:a16="http://schemas.microsoft.com/office/drawing/2014/main" id="{744FC95E-31CC-4F3E-9C1D-B7F4DE9CE983}"/>
              </a:ext>
            </a:extLst>
          </p:cNvPr>
          <p:cNvSpPr/>
          <p:nvPr/>
        </p:nvSpPr>
        <p:spPr>
          <a:xfrm>
            <a:off x="0" y="1"/>
            <a:ext cx="9906000" cy="3732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latin typeface="Meiryo UI" panose="020B0604030504040204" pitchFamily="50" charset="-128"/>
                <a:ea typeface="Meiryo UI" panose="020B0604030504040204" pitchFamily="50" charset="-128"/>
              </a:rPr>
              <a:t>大阪府小児がん拠点病院 指定要件（案</a:t>
            </a:r>
            <a:r>
              <a:rPr kumimoji="1" lang="ja-JP" altLang="en-US" b="1" dirty="0" smtClean="0">
                <a:latin typeface="Meiryo UI" panose="020B0604030504040204" pitchFamily="50" charset="-128"/>
                <a:ea typeface="Meiryo UI" panose="020B0604030504040204" pitchFamily="50" charset="-128"/>
              </a:rPr>
              <a:t>）</a:t>
            </a:r>
            <a:r>
              <a:rPr kumimoji="1" lang="en-US" altLang="ja-JP" b="1" dirty="0" smtClean="0">
                <a:latin typeface="Meiryo UI" panose="020B0604030504040204" pitchFamily="50" charset="-128"/>
                <a:ea typeface="Meiryo UI" panose="020B0604030504040204" pitchFamily="50" charset="-128"/>
              </a:rPr>
              <a:t>【</a:t>
            </a:r>
            <a:r>
              <a:rPr kumimoji="1" lang="ja-JP" altLang="en-US" b="1" dirty="0" smtClean="0">
                <a:latin typeface="Meiryo UI" panose="020B0604030504040204" pitchFamily="50" charset="-128"/>
                <a:ea typeface="Meiryo UI" panose="020B0604030504040204" pitchFamily="50" charset="-128"/>
              </a:rPr>
              <a:t>成人がん拠点病院との連携①</a:t>
            </a:r>
            <a:r>
              <a:rPr kumimoji="1" lang="en-US" altLang="ja-JP" b="1" dirty="0" smtClean="0">
                <a:latin typeface="Meiryo UI" panose="020B0604030504040204" pitchFamily="50" charset="-128"/>
                <a:ea typeface="Meiryo UI" panose="020B0604030504040204" pitchFamily="50" charset="-128"/>
              </a:rPr>
              <a:t>】</a:t>
            </a:r>
            <a:endParaRPr kumimoji="1" lang="ja-JP" altLang="en-US" b="1" dirty="0">
              <a:latin typeface="Meiryo UI" panose="020B0604030504040204" pitchFamily="50" charset="-128"/>
              <a:ea typeface="Meiryo UI" panose="020B0604030504040204" pitchFamily="50" charset="-128"/>
            </a:endParaRPr>
          </a:p>
        </p:txBody>
      </p:sp>
      <p:sp>
        <p:nvSpPr>
          <p:cNvPr id="4" name="スライド番号プレースホルダー 1"/>
          <p:cNvSpPr>
            <a:spLocks noGrp="1"/>
          </p:cNvSpPr>
          <p:nvPr>
            <p:ph type="sldNum" sz="quarter" idx="12"/>
          </p:nvPr>
        </p:nvSpPr>
        <p:spPr>
          <a:xfrm>
            <a:off x="7533715" y="6460499"/>
            <a:ext cx="2228850" cy="365125"/>
          </a:xfrm>
        </p:spPr>
        <p:txBody>
          <a:bodyPr/>
          <a:lstStyle/>
          <a:p>
            <a:r>
              <a:rPr kumimoji="1" lang="ja-JP" altLang="en-US" sz="1600" b="1" dirty="0" smtClean="0">
                <a:latin typeface="+mn-ea"/>
              </a:rPr>
              <a:t>５</a:t>
            </a:r>
            <a:endParaRPr kumimoji="1" lang="ja-JP" altLang="en-US" sz="1600" b="1" dirty="0">
              <a:latin typeface="+mn-ea"/>
            </a:endParaRPr>
          </a:p>
        </p:txBody>
      </p:sp>
    </p:spTree>
    <p:extLst>
      <p:ext uri="{BB962C8B-B14F-4D97-AF65-F5344CB8AC3E}">
        <p14:creationId xmlns:p14="http://schemas.microsoft.com/office/powerpoint/2010/main" val="40399926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361713428"/>
              </p:ext>
            </p:extLst>
          </p:nvPr>
        </p:nvGraphicFramePr>
        <p:xfrm>
          <a:off x="59418" y="632249"/>
          <a:ext cx="9787164" cy="5608320"/>
        </p:xfrm>
        <a:graphic>
          <a:graphicData uri="http://schemas.openxmlformats.org/drawingml/2006/table">
            <a:tbl>
              <a:tblPr firstRow="1" bandRow="1">
                <a:tableStyleId>{5C22544A-7EE6-4342-B048-85BDC9FD1C3A}</a:tableStyleId>
              </a:tblPr>
              <a:tblGrid>
                <a:gridCol w="451570">
                  <a:extLst>
                    <a:ext uri="{9D8B030D-6E8A-4147-A177-3AD203B41FA5}">
                      <a16:colId xmlns:a16="http://schemas.microsoft.com/office/drawing/2014/main" val="465073876"/>
                    </a:ext>
                  </a:extLst>
                </a:gridCol>
                <a:gridCol w="3738283">
                  <a:extLst>
                    <a:ext uri="{9D8B030D-6E8A-4147-A177-3AD203B41FA5}">
                      <a16:colId xmlns:a16="http://schemas.microsoft.com/office/drawing/2014/main" val="3628153611"/>
                    </a:ext>
                  </a:extLst>
                </a:gridCol>
                <a:gridCol w="3657600">
                  <a:extLst>
                    <a:ext uri="{9D8B030D-6E8A-4147-A177-3AD203B41FA5}">
                      <a16:colId xmlns:a16="http://schemas.microsoft.com/office/drawing/2014/main" val="3642746718"/>
                    </a:ext>
                  </a:extLst>
                </a:gridCol>
                <a:gridCol w="1939711">
                  <a:extLst>
                    <a:ext uri="{9D8B030D-6E8A-4147-A177-3AD203B41FA5}">
                      <a16:colId xmlns:a16="http://schemas.microsoft.com/office/drawing/2014/main" val="93627630"/>
                    </a:ext>
                  </a:extLst>
                </a:gridCol>
              </a:tblGrid>
              <a:tr h="301130">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頁</a:t>
                      </a:r>
                      <a:endParaRPr lang="ja-JP" altLang="en-US" sz="1400" dirty="0"/>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国指定要件</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府指定要件（案</a:t>
                      </a:r>
                      <a:r>
                        <a:rPr kumimoji="1" lang="ja-JP" altLang="en-US" sz="1400" dirty="0">
                          <a:solidFill>
                            <a:schemeClr val="tx1"/>
                          </a:solidFill>
                          <a:latin typeface="Meiryo UI" panose="020B0604030504040204" pitchFamily="50" charset="-128"/>
                          <a:ea typeface="Meiryo UI" panose="020B0604030504040204" pitchFamily="50" charset="-128"/>
                        </a:rPr>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備　　考</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1752600">
                <a:tc>
                  <a:txBody>
                    <a:bodyPr/>
                    <a:lstStyle/>
                    <a:p>
                      <a:pPr algn="ctr"/>
                      <a:r>
                        <a:rPr lang="ja-JP" altLang="en-US" sz="1400" dirty="0" smtClean="0">
                          <a:latin typeface="+mj-ea"/>
                          <a:ea typeface="+mj-ea"/>
                        </a:rPr>
                        <a:t>５</a:t>
                      </a:r>
                      <a:endParaRPr lang="ja-JP" altLang="en-US" sz="1400" dirty="0">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400" kern="1200" dirty="0" smtClean="0">
                          <a:solidFill>
                            <a:schemeClr val="dk1"/>
                          </a:solidFill>
                          <a:effectLst/>
                          <a:latin typeface="+mj-ea"/>
                          <a:ea typeface="+mj-ea"/>
                          <a:cs typeface="+mn-cs"/>
                        </a:rPr>
                        <a:t>１ 診療体制</a:t>
                      </a:r>
                      <a:endParaRPr kumimoji="1" lang="en-US" altLang="ja-JP" sz="1400" kern="1200" dirty="0" smtClean="0">
                        <a:solidFill>
                          <a:schemeClr val="dk1"/>
                        </a:solidFill>
                        <a:effectLst/>
                        <a:latin typeface="+mj-ea"/>
                        <a:ea typeface="+mj-ea"/>
                        <a:cs typeface="+mn-cs"/>
                      </a:endParaRPr>
                    </a:p>
                    <a:p>
                      <a:r>
                        <a:rPr kumimoji="1" lang="ja-JP" altLang="en-US" sz="1400" kern="1200" dirty="0" smtClean="0">
                          <a:solidFill>
                            <a:schemeClr val="dk1"/>
                          </a:solidFill>
                          <a:effectLst/>
                          <a:latin typeface="+mj-ea"/>
                          <a:ea typeface="+mj-ea"/>
                          <a:cs typeface="+mn-cs"/>
                        </a:rPr>
                        <a:t>（１） 診療機能</a:t>
                      </a:r>
                      <a:endParaRPr kumimoji="1" lang="en-US" altLang="ja-JP" sz="1400" kern="1200" dirty="0" smtClean="0">
                        <a:solidFill>
                          <a:schemeClr val="dk1"/>
                        </a:solidFill>
                        <a:effectLst/>
                        <a:latin typeface="+mj-ea"/>
                        <a:ea typeface="+mj-ea"/>
                        <a:cs typeface="+mn-cs"/>
                      </a:endParaRPr>
                    </a:p>
                    <a:p>
                      <a:r>
                        <a:rPr kumimoji="1" lang="ja-JP" altLang="en-US" sz="1400" kern="1200" dirty="0" smtClean="0">
                          <a:solidFill>
                            <a:schemeClr val="dk1"/>
                          </a:solidFill>
                          <a:effectLst/>
                          <a:latin typeface="+mj-ea"/>
                          <a:ea typeface="+mj-ea"/>
                          <a:cs typeface="+mn-cs"/>
                        </a:rPr>
                        <a:t>③ 緩和ケアの提供体制</a:t>
                      </a:r>
                      <a:endParaRPr kumimoji="1" lang="en-US" altLang="ja-JP" sz="1400" kern="1200" dirty="0" smtClean="0">
                        <a:solidFill>
                          <a:schemeClr val="dk1"/>
                        </a:solidFill>
                        <a:effectLst/>
                        <a:latin typeface="+mj-ea"/>
                        <a:ea typeface="+mj-ea"/>
                        <a:cs typeface="+mn-cs"/>
                      </a:endParaRPr>
                    </a:p>
                    <a:p>
                      <a:endParaRPr kumimoji="1" lang="en-US" altLang="ja-JP" sz="1400" kern="1200" dirty="0" smtClean="0">
                        <a:solidFill>
                          <a:schemeClr val="dk1"/>
                        </a:solidFill>
                        <a:effectLst/>
                        <a:latin typeface="+mj-ea"/>
                        <a:ea typeface="+mj-ea"/>
                        <a:cs typeface="+mn-cs"/>
                      </a:endParaRPr>
                    </a:p>
                    <a:p>
                      <a:r>
                        <a:rPr kumimoji="1" lang="ja-JP" altLang="en-US" sz="1400" kern="1200" dirty="0" smtClean="0">
                          <a:solidFill>
                            <a:schemeClr val="dk1"/>
                          </a:solidFill>
                          <a:effectLst/>
                          <a:latin typeface="+mj-ea"/>
                          <a:ea typeface="+mj-ea"/>
                          <a:cs typeface="+mn-cs"/>
                        </a:rPr>
                        <a:t>オ </a:t>
                      </a:r>
                      <a:r>
                        <a:rPr kumimoji="1" lang="ja-JP" altLang="en-US" sz="1400" b="1" u="sng" kern="1200" dirty="0" smtClean="0">
                          <a:solidFill>
                            <a:schemeClr val="dk1"/>
                          </a:solidFill>
                          <a:effectLst/>
                          <a:latin typeface="+mn-ea"/>
                          <a:ea typeface="+mn-ea"/>
                          <a:cs typeface="+mn-cs"/>
                        </a:rPr>
                        <a:t>小児がん連携病院や</a:t>
                      </a:r>
                      <a:r>
                        <a:rPr kumimoji="1" lang="ja-JP" altLang="en-US" sz="1400" b="0" u="none" kern="1200" dirty="0" smtClean="0">
                          <a:solidFill>
                            <a:schemeClr val="dk1"/>
                          </a:solidFill>
                          <a:effectLst/>
                          <a:latin typeface="+mj-ea"/>
                          <a:ea typeface="+mj-ea"/>
                          <a:cs typeface="+mn-cs"/>
                        </a:rPr>
                        <a:t>かかりつけ医等</a:t>
                      </a:r>
                      <a:r>
                        <a:rPr kumimoji="1" lang="ja-JP" altLang="en-US" sz="1400" kern="1200" dirty="0" smtClean="0">
                          <a:solidFill>
                            <a:schemeClr val="dk1"/>
                          </a:solidFill>
                          <a:effectLst/>
                          <a:latin typeface="+mj-ea"/>
                          <a:ea typeface="+mj-ea"/>
                          <a:cs typeface="+mn-cs"/>
                        </a:rPr>
                        <a:t>の協力・連携を得て、主治医及び看護師がアに規定する緩和ケアチームと共に、退院後の居宅における緩和ケアに関する療養上必要な説明及び指導を行うこと。</a:t>
                      </a:r>
                      <a:endParaRPr kumimoji="1" lang="ja-JP" altLang="en-US" sz="1400" u="none" strike="sngStrike" dirty="0">
                        <a:solidFill>
                          <a:schemeClr val="accent1"/>
                        </a:solidFill>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400" kern="1200" dirty="0" smtClean="0">
                        <a:solidFill>
                          <a:schemeClr val="dk1"/>
                        </a:solidFill>
                        <a:effectLst/>
                        <a:latin typeface="+mj-ea"/>
                        <a:ea typeface="+mn-ea"/>
                        <a:cs typeface="+mn-cs"/>
                      </a:endParaRPr>
                    </a:p>
                    <a:p>
                      <a:endParaRPr kumimoji="1" lang="en-US" altLang="ja-JP" sz="1400" kern="1200" dirty="0" smtClean="0">
                        <a:solidFill>
                          <a:schemeClr val="dk1"/>
                        </a:solidFill>
                        <a:effectLst/>
                        <a:latin typeface="+mj-ea"/>
                        <a:ea typeface="+mn-ea"/>
                        <a:cs typeface="+mn-cs"/>
                      </a:endParaRPr>
                    </a:p>
                    <a:p>
                      <a:endParaRPr kumimoji="1" lang="en-US" altLang="ja-JP" sz="1400" kern="1200" dirty="0" smtClean="0">
                        <a:solidFill>
                          <a:schemeClr val="dk1"/>
                        </a:solidFill>
                        <a:effectLst/>
                        <a:latin typeface="+mj-ea"/>
                        <a:ea typeface="+mn-ea"/>
                        <a:cs typeface="+mn-cs"/>
                      </a:endParaRPr>
                    </a:p>
                    <a:p>
                      <a:endParaRPr kumimoji="1" lang="en-US" altLang="ja-JP" sz="1400" kern="1200" dirty="0" smtClean="0">
                        <a:solidFill>
                          <a:schemeClr val="tx1"/>
                        </a:solidFill>
                        <a:effectLst/>
                        <a:latin typeface="+mj-ea"/>
                        <a:ea typeface="+mn-ea"/>
                        <a:cs typeface="+mn-cs"/>
                      </a:endParaRPr>
                    </a:p>
                    <a:p>
                      <a:r>
                        <a:rPr kumimoji="1" lang="ja-JP" altLang="en-US" sz="1400" kern="1200" dirty="0" smtClean="0">
                          <a:solidFill>
                            <a:schemeClr val="tx1"/>
                          </a:solidFill>
                          <a:effectLst/>
                          <a:latin typeface="+mj-ea"/>
                          <a:ea typeface="+mj-ea"/>
                          <a:cs typeface="+mn-cs"/>
                        </a:rPr>
                        <a:t>オ </a:t>
                      </a:r>
                      <a:r>
                        <a:rPr kumimoji="1" lang="ja-JP" altLang="en-US" sz="1400" b="1" u="sng" kern="1200" dirty="0" smtClean="0">
                          <a:solidFill>
                            <a:schemeClr val="tx1"/>
                          </a:solidFill>
                          <a:effectLst/>
                          <a:latin typeface="+mn-ea"/>
                          <a:ea typeface="+mn-ea"/>
                          <a:cs typeface="+mn-cs"/>
                        </a:rPr>
                        <a:t>国小児がん拠点病院や国及び府の成人がん拠点病院、地域の医療機関、</a:t>
                      </a:r>
                      <a:r>
                        <a:rPr kumimoji="1" lang="ja-JP" altLang="en-US" sz="1400" b="0" u="none" kern="1200" dirty="0" smtClean="0">
                          <a:solidFill>
                            <a:schemeClr val="tx1"/>
                          </a:solidFill>
                          <a:effectLst/>
                          <a:latin typeface="+mj-ea"/>
                          <a:ea typeface="+mj-ea"/>
                          <a:cs typeface="+mn-cs"/>
                        </a:rPr>
                        <a:t>かかりつけ医等</a:t>
                      </a:r>
                      <a:r>
                        <a:rPr kumimoji="1" lang="ja-JP" altLang="en-US" sz="1400" kern="1200" dirty="0" smtClean="0">
                          <a:solidFill>
                            <a:schemeClr val="tx1"/>
                          </a:solidFill>
                          <a:effectLst/>
                          <a:latin typeface="+mj-ea"/>
                          <a:ea typeface="+mj-ea"/>
                          <a:cs typeface="+mn-cs"/>
                        </a:rPr>
                        <a:t>の協力・連</a:t>
                      </a:r>
                      <a:r>
                        <a:rPr kumimoji="1" lang="ja-JP" altLang="en-US" sz="1400" kern="1200" dirty="0" smtClean="0">
                          <a:solidFill>
                            <a:schemeClr val="dk1"/>
                          </a:solidFill>
                          <a:effectLst/>
                          <a:latin typeface="+mj-ea"/>
                          <a:ea typeface="+mj-ea"/>
                          <a:cs typeface="+mn-cs"/>
                        </a:rPr>
                        <a:t>携を得て、主治医及び看護師がアに規定する緩和ケアチームと共に、退院後の居宅における緩和ケアに関する療養上必要な説明及び指導を行うこと。</a:t>
                      </a:r>
                      <a:endParaRPr kumimoji="1" lang="en-US" altLang="ja-JP" sz="1400" kern="1200" dirty="0" smtClean="0">
                        <a:solidFill>
                          <a:schemeClr val="dk1"/>
                        </a:solidFill>
                        <a:effectLst/>
                        <a:latin typeface="+mj-ea"/>
                        <a:ea typeface="+mj-ea"/>
                        <a:cs typeface="+mn-cs"/>
                      </a:endParaRPr>
                    </a:p>
                    <a:p>
                      <a:endParaRPr kumimoji="1" lang="ja-JP" altLang="en-US" sz="1400" strike="sngStrike" dirty="0">
                        <a:solidFill>
                          <a:schemeClr val="accent1"/>
                        </a:solidFill>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400" u="none" dirty="0" smtClean="0">
                        <a:latin typeface="+mj-ea"/>
                        <a:ea typeface="+mj-ea"/>
                      </a:endParaRPr>
                    </a:p>
                    <a:p>
                      <a:endParaRPr kumimoji="1" lang="en-US" altLang="ja-JP" sz="1400" u="none" dirty="0" smtClean="0">
                        <a:latin typeface="+mj-ea"/>
                        <a:ea typeface="+mj-ea"/>
                      </a:endParaRPr>
                    </a:p>
                    <a:p>
                      <a:endParaRPr kumimoji="1" lang="en-US" altLang="ja-JP" sz="1400" u="none" dirty="0" smtClean="0">
                        <a:latin typeface="+mj-ea"/>
                        <a:ea typeface="+mj-ea"/>
                      </a:endParaRPr>
                    </a:p>
                    <a:p>
                      <a:endParaRPr kumimoji="1" lang="en-US" altLang="ja-JP" sz="1400" u="none" dirty="0" smtClean="0">
                        <a:latin typeface="+mj-ea"/>
                        <a:ea typeface="+mj-ea"/>
                      </a:endParaRPr>
                    </a:p>
                    <a:p>
                      <a:r>
                        <a:rPr kumimoji="1" lang="ja-JP" altLang="en-US" sz="1400" u="none" dirty="0" smtClean="0">
                          <a:latin typeface="+mj-ea"/>
                          <a:ea typeface="+mj-ea"/>
                        </a:rPr>
                        <a:t>成人の府がん拠点病院との連携を明記</a:t>
                      </a:r>
                      <a:endParaRPr kumimoji="1" lang="en-US" altLang="ja-JP" sz="1400" u="none" dirty="0" smtClean="0">
                        <a:latin typeface="+mj-ea"/>
                        <a:ea typeface="+mj-ea"/>
                      </a:endParaRPr>
                    </a:p>
                    <a:p>
                      <a:endParaRPr kumimoji="1" lang="en-US" altLang="ja-JP" sz="1400" u="none" dirty="0" smtClean="0">
                        <a:latin typeface="+mj-ea"/>
                        <a:ea typeface="+mj-ea"/>
                      </a:endParaRPr>
                    </a:p>
                    <a:p>
                      <a:endParaRPr kumimoji="1" lang="en-US" altLang="ja-JP" sz="1400" u="none" dirty="0" smtClean="0">
                        <a:latin typeface="+mj-ea"/>
                        <a:ea typeface="+mj-ea"/>
                      </a:endParaRPr>
                    </a:p>
                    <a:p>
                      <a:endParaRPr kumimoji="1" lang="en-US" altLang="ja-JP" sz="1400" u="none" dirty="0" smtClean="0">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056431333"/>
                  </a:ext>
                </a:extLst>
              </a:tr>
              <a:tr h="1752600">
                <a:tc>
                  <a:txBody>
                    <a:bodyPr/>
                    <a:lstStyle/>
                    <a:p>
                      <a:pPr algn="ctr"/>
                      <a:r>
                        <a:rPr lang="ja-JP" altLang="en-US" sz="1400" dirty="0" smtClean="0">
                          <a:latin typeface="+mj-ea"/>
                          <a:ea typeface="+mj-ea"/>
                        </a:rPr>
                        <a:t>５</a:t>
                      </a:r>
                      <a:endParaRPr lang="ja-JP" altLang="en-US" sz="1400" dirty="0">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400" u="none" dirty="0" smtClean="0">
                          <a:latin typeface="+mj-ea"/>
                          <a:ea typeface="+mj-ea"/>
                        </a:rPr>
                        <a:t>１ 診療体制</a:t>
                      </a:r>
                    </a:p>
                    <a:p>
                      <a:r>
                        <a:rPr kumimoji="1" lang="ja-JP" altLang="en-US" sz="1400" u="none" dirty="0" smtClean="0">
                          <a:latin typeface="+mj-ea"/>
                          <a:ea typeface="+mj-ea"/>
                        </a:rPr>
                        <a:t>（１） 診療機能</a:t>
                      </a:r>
                    </a:p>
                    <a:p>
                      <a:r>
                        <a:rPr kumimoji="1" lang="ja-JP" altLang="en-US" sz="1400" u="none" dirty="0" smtClean="0">
                          <a:latin typeface="+mj-ea"/>
                          <a:ea typeface="+mj-ea"/>
                        </a:rPr>
                        <a:t>④ </a:t>
                      </a:r>
                      <a:r>
                        <a:rPr kumimoji="1" lang="ja-JP" altLang="en-US" sz="1400" u="none" dirty="0" err="1" smtClean="0">
                          <a:latin typeface="+mj-ea"/>
                          <a:ea typeface="+mj-ea"/>
                        </a:rPr>
                        <a:t>病病</a:t>
                      </a:r>
                      <a:r>
                        <a:rPr kumimoji="1" lang="ja-JP" altLang="en-US" sz="1400" u="none" dirty="0" smtClean="0">
                          <a:latin typeface="+mj-ea"/>
                          <a:ea typeface="+mj-ea"/>
                        </a:rPr>
                        <a:t>連携・病診連携の協力体制</a:t>
                      </a:r>
                    </a:p>
                    <a:p>
                      <a:endParaRPr kumimoji="1" lang="ja-JP" altLang="en-US" sz="1400" u="none" dirty="0" smtClean="0">
                        <a:latin typeface="+mj-ea"/>
                        <a:ea typeface="+mj-ea"/>
                      </a:endParaRPr>
                    </a:p>
                    <a:p>
                      <a:r>
                        <a:rPr kumimoji="1" lang="ja-JP" altLang="en-US" sz="1400" u="none" dirty="0" smtClean="0">
                          <a:latin typeface="+mj-ea"/>
                          <a:ea typeface="+mj-ea"/>
                        </a:rPr>
                        <a:t>ア </a:t>
                      </a:r>
                      <a:r>
                        <a:rPr kumimoji="1" lang="ja-JP" altLang="en-US" sz="1400" b="1" u="sng" dirty="0" smtClean="0">
                          <a:latin typeface="+mn-ea"/>
                          <a:ea typeface="+mn-ea"/>
                        </a:rPr>
                        <a:t>小児がん連携病院や</a:t>
                      </a:r>
                      <a:r>
                        <a:rPr kumimoji="1" lang="ja-JP" altLang="en-US" sz="1400" u="none" dirty="0" smtClean="0">
                          <a:latin typeface="+mj-ea"/>
                          <a:ea typeface="+mj-ea"/>
                        </a:rPr>
                        <a:t>地域の医療機関等から紹介された小児がん患者の受け入れを行うこと。また、小児がん患者の状態に応じ、</a:t>
                      </a:r>
                      <a:r>
                        <a:rPr kumimoji="1" lang="ja-JP" altLang="en-US" sz="1400" b="1" u="sng" dirty="0" smtClean="0">
                          <a:latin typeface="+mj-ea"/>
                          <a:ea typeface="+mj-ea"/>
                        </a:rPr>
                        <a:t>小児がん連携病院</a:t>
                      </a:r>
                      <a:r>
                        <a:rPr kumimoji="1" lang="ja-JP" altLang="en-US" sz="1400" u="none" dirty="0" smtClean="0">
                          <a:latin typeface="+mj-ea"/>
                          <a:ea typeface="+mj-ea"/>
                        </a:rPr>
                        <a:t>や地域の医療機関等へ小児がん患者の紹介を行うこと。</a:t>
                      </a:r>
                      <a:endParaRPr kumimoji="1" lang="en-US" altLang="ja-JP" sz="1400" u="none" dirty="0" smtClean="0">
                        <a:latin typeface="+mj-ea"/>
                        <a:ea typeface="+mj-ea"/>
                      </a:endParaRPr>
                    </a:p>
                    <a:p>
                      <a:endParaRPr kumimoji="1" lang="ja-JP" altLang="en-US" sz="1400" u="none" dirty="0" smtClean="0">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400" dirty="0" smtClean="0">
                        <a:latin typeface="+mj-ea"/>
                        <a:ea typeface="+mj-ea"/>
                      </a:endParaRPr>
                    </a:p>
                    <a:p>
                      <a:endParaRPr kumimoji="1" lang="en-US" altLang="ja-JP" sz="1400" dirty="0" smtClean="0">
                        <a:latin typeface="+mj-ea"/>
                        <a:ea typeface="+mj-ea"/>
                      </a:endParaRPr>
                    </a:p>
                    <a:p>
                      <a:endParaRPr kumimoji="1" lang="en-US" altLang="ja-JP" sz="1400" dirty="0" smtClean="0">
                        <a:latin typeface="+mj-ea"/>
                        <a:ea typeface="+mj-ea"/>
                      </a:endParaRPr>
                    </a:p>
                    <a:p>
                      <a:endParaRPr kumimoji="1" lang="en-US" altLang="ja-JP" sz="1400" dirty="0" smtClean="0">
                        <a:latin typeface="+mj-ea"/>
                        <a:ea typeface="+mj-ea"/>
                      </a:endParaRPr>
                    </a:p>
                    <a:p>
                      <a:r>
                        <a:rPr kumimoji="1" lang="ja-JP" altLang="en-US" sz="1400" u="sng" dirty="0" smtClean="0">
                          <a:latin typeface="+mj-ea"/>
                          <a:ea typeface="+mj-ea"/>
                        </a:rPr>
                        <a:t>ア </a:t>
                      </a:r>
                      <a:r>
                        <a:rPr kumimoji="1" lang="ja-JP" altLang="en-US" sz="1400" b="1" u="sng" dirty="0" smtClean="0">
                          <a:latin typeface="+mn-ea"/>
                          <a:ea typeface="+mn-ea"/>
                        </a:rPr>
                        <a:t>国小児がん</a:t>
                      </a:r>
                      <a:r>
                        <a:rPr kumimoji="1" lang="ja-JP" altLang="en-US" sz="1400" b="1" u="sng" dirty="0" smtClean="0">
                          <a:solidFill>
                            <a:schemeClr val="tx1"/>
                          </a:solidFill>
                          <a:latin typeface="+mn-ea"/>
                          <a:ea typeface="+mn-ea"/>
                        </a:rPr>
                        <a:t>拠点病院や国小児がん拠点病院が指定する小児がん連携病院（以下、「国小児がん連携病院」という。）、国及び府の成人がん拠点病院、</a:t>
                      </a:r>
                      <a:r>
                        <a:rPr kumimoji="1" lang="ja-JP" altLang="en-US" sz="1400" dirty="0" smtClean="0">
                          <a:solidFill>
                            <a:schemeClr val="tx1"/>
                          </a:solidFill>
                          <a:latin typeface="+mj-ea"/>
                          <a:ea typeface="+mj-ea"/>
                        </a:rPr>
                        <a:t>地域の医療機関等から紹介された小児がん患者の受け入れを行うこと。また、小児がん患者の状態に応じ、</a:t>
                      </a:r>
                      <a:r>
                        <a:rPr kumimoji="1" lang="ja-JP" altLang="en-US" sz="1400" b="1" u="sng" dirty="0" smtClean="0">
                          <a:solidFill>
                            <a:schemeClr val="tx1"/>
                          </a:solidFill>
                          <a:latin typeface="+mj-ea"/>
                          <a:ea typeface="+mj-ea"/>
                        </a:rPr>
                        <a:t>国小児がん拠点病院や国小児がん連携病院、</a:t>
                      </a:r>
                      <a:r>
                        <a:rPr kumimoji="1" lang="ja-JP" altLang="en-US" sz="1400" dirty="0" smtClean="0">
                          <a:solidFill>
                            <a:schemeClr val="tx1"/>
                          </a:solidFill>
                          <a:latin typeface="+mj-ea"/>
                          <a:ea typeface="+mj-ea"/>
                        </a:rPr>
                        <a:t>地域の医療機関等へ小児がん患者の紹介を行うこと。</a:t>
                      </a:r>
                      <a:endParaRPr kumimoji="1" lang="ja-JP" altLang="en-US" sz="1000" dirty="0" smtClean="0">
                        <a:solidFill>
                          <a:schemeClr val="tx1"/>
                        </a:solidFill>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u="none" kern="1200" dirty="0" smtClean="0">
                        <a:solidFill>
                          <a:schemeClr val="dk1"/>
                        </a:solidFill>
                        <a:latin typeface="+mj-ea"/>
                        <a:ea typeface="+mj-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u="none" kern="1200" dirty="0" smtClean="0">
                        <a:solidFill>
                          <a:schemeClr val="dk1"/>
                        </a:solidFill>
                        <a:latin typeface="+mj-ea"/>
                        <a:ea typeface="+mj-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u="none" kern="1200" dirty="0" smtClean="0">
                        <a:solidFill>
                          <a:schemeClr val="dk1"/>
                        </a:solidFill>
                        <a:latin typeface="+mj-ea"/>
                        <a:ea typeface="+mj-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u="none" kern="1200" dirty="0" smtClean="0">
                        <a:solidFill>
                          <a:schemeClr val="dk1"/>
                        </a:solidFill>
                        <a:latin typeface="+mj-ea"/>
                        <a:ea typeface="+mj-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kern="1200" dirty="0" smtClean="0">
                          <a:solidFill>
                            <a:schemeClr val="dk1"/>
                          </a:solidFill>
                          <a:latin typeface="+mj-ea"/>
                          <a:ea typeface="+mj-ea"/>
                          <a:cs typeface="+mn-cs"/>
                        </a:rPr>
                        <a:t>成人の府がん拠点病院との連携を明記</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455002565"/>
                  </a:ext>
                </a:extLst>
              </a:tr>
            </a:tbl>
          </a:graphicData>
        </a:graphic>
      </p:graphicFrame>
      <p:sp>
        <p:nvSpPr>
          <p:cNvPr id="3" name="正方形/長方形 2">
            <a:extLst>
              <a:ext uri="{FF2B5EF4-FFF2-40B4-BE49-F238E27FC236}">
                <a16:creationId xmlns:a16="http://schemas.microsoft.com/office/drawing/2014/main" id="{744FC95E-31CC-4F3E-9C1D-B7F4DE9CE983}"/>
              </a:ext>
            </a:extLst>
          </p:cNvPr>
          <p:cNvSpPr/>
          <p:nvPr/>
        </p:nvSpPr>
        <p:spPr>
          <a:xfrm>
            <a:off x="0" y="1"/>
            <a:ext cx="9906000" cy="3732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latin typeface="Meiryo UI" panose="020B0604030504040204" pitchFamily="50" charset="-128"/>
                <a:ea typeface="Meiryo UI" panose="020B0604030504040204" pitchFamily="50" charset="-128"/>
              </a:rPr>
              <a:t>大阪府小児がん拠点病院 指定要件（案）</a:t>
            </a:r>
            <a:r>
              <a:rPr kumimoji="1" lang="en-US" altLang="ja-JP" b="1" dirty="0">
                <a:latin typeface="Meiryo UI" panose="020B0604030504040204" pitchFamily="50" charset="-128"/>
                <a:ea typeface="Meiryo UI" panose="020B0604030504040204" pitchFamily="50" charset="-128"/>
              </a:rPr>
              <a:t>【</a:t>
            </a:r>
            <a:r>
              <a:rPr kumimoji="1" lang="ja-JP" altLang="en-US" b="1" dirty="0">
                <a:latin typeface="Meiryo UI" panose="020B0604030504040204" pitchFamily="50" charset="-128"/>
                <a:ea typeface="Meiryo UI" panose="020B0604030504040204" pitchFamily="50" charset="-128"/>
              </a:rPr>
              <a:t>成人がん拠点病院との</a:t>
            </a:r>
            <a:r>
              <a:rPr kumimoji="1" lang="ja-JP" altLang="en-US" b="1" dirty="0" smtClean="0">
                <a:latin typeface="Meiryo UI" panose="020B0604030504040204" pitchFamily="50" charset="-128"/>
                <a:ea typeface="Meiryo UI" panose="020B0604030504040204" pitchFamily="50" charset="-128"/>
              </a:rPr>
              <a:t>連携②</a:t>
            </a:r>
            <a:r>
              <a:rPr kumimoji="1" lang="en-US" altLang="ja-JP" b="1" dirty="0" smtClean="0">
                <a:latin typeface="Meiryo UI" panose="020B0604030504040204" pitchFamily="50" charset="-128"/>
                <a:ea typeface="Meiryo UI" panose="020B0604030504040204" pitchFamily="50" charset="-128"/>
              </a:rPr>
              <a:t>】</a:t>
            </a:r>
            <a:endParaRPr kumimoji="1" lang="ja-JP" altLang="en-US" b="1" dirty="0">
              <a:latin typeface="Meiryo UI" panose="020B0604030504040204" pitchFamily="50" charset="-128"/>
              <a:ea typeface="Meiryo UI" panose="020B0604030504040204" pitchFamily="50" charset="-128"/>
            </a:endParaRPr>
          </a:p>
        </p:txBody>
      </p:sp>
      <p:sp>
        <p:nvSpPr>
          <p:cNvPr id="4" name="スライド番号プレースホルダー 1"/>
          <p:cNvSpPr>
            <a:spLocks noGrp="1"/>
          </p:cNvSpPr>
          <p:nvPr>
            <p:ph type="sldNum" sz="quarter" idx="12"/>
          </p:nvPr>
        </p:nvSpPr>
        <p:spPr>
          <a:xfrm>
            <a:off x="7533715" y="6460499"/>
            <a:ext cx="2228850" cy="365125"/>
          </a:xfrm>
        </p:spPr>
        <p:txBody>
          <a:bodyPr/>
          <a:lstStyle/>
          <a:p>
            <a:r>
              <a:rPr kumimoji="1" lang="ja-JP" altLang="en-US" sz="1600" b="1" dirty="0" smtClean="0">
                <a:latin typeface="+mn-ea"/>
              </a:rPr>
              <a:t>６</a:t>
            </a:r>
            <a:endParaRPr kumimoji="1" lang="ja-JP" altLang="en-US" sz="1600" b="1" dirty="0">
              <a:latin typeface="+mn-ea"/>
            </a:endParaRPr>
          </a:p>
        </p:txBody>
      </p:sp>
    </p:spTree>
    <p:extLst>
      <p:ext uri="{BB962C8B-B14F-4D97-AF65-F5344CB8AC3E}">
        <p14:creationId xmlns:p14="http://schemas.microsoft.com/office/powerpoint/2010/main" val="36863053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798921902"/>
              </p:ext>
            </p:extLst>
          </p:nvPr>
        </p:nvGraphicFramePr>
        <p:xfrm>
          <a:off x="59418" y="632249"/>
          <a:ext cx="9787164" cy="6156960"/>
        </p:xfrm>
        <a:graphic>
          <a:graphicData uri="http://schemas.openxmlformats.org/drawingml/2006/table">
            <a:tbl>
              <a:tblPr firstRow="1" bandRow="1">
                <a:tableStyleId>{5C22544A-7EE6-4342-B048-85BDC9FD1C3A}</a:tableStyleId>
              </a:tblPr>
              <a:tblGrid>
                <a:gridCol w="451570">
                  <a:extLst>
                    <a:ext uri="{9D8B030D-6E8A-4147-A177-3AD203B41FA5}">
                      <a16:colId xmlns:a16="http://schemas.microsoft.com/office/drawing/2014/main" val="465073876"/>
                    </a:ext>
                  </a:extLst>
                </a:gridCol>
                <a:gridCol w="3738283">
                  <a:extLst>
                    <a:ext uri="{9D8B030D-6E8A-4147-A177-3AD203B41FA5}">
                      <a16:colId xmlns:a16="http://schemas.microsoft.com/office/drawing/2014/main" val="3628153611"/>
                    </a:ext>
                  </a:extLst>
                </a:gridCol>
                <a:gridCol w="3684494">
                  <a:extLst>
                    <a:ext uri="{9D8B030D-6E8A-4147-A177-3AD203B41FA5}">
                      <a16:colId xmlns:a16="http://schemas.microsoft.com/office/drawing/2014/main" val="3642746718"/>
                    </a:ext>
                  </a:extLst>
                </a:gridCol>
                <a:gridCol w="1912817">
                  <a:extLst>
                    <a:ext uri="{9D8B030D-6E8A-4147-A177-3AD203B41FA5}">
                      <a16:colId xmlns:a16="http://schemas.microsoft.com/office/drawing/2014/main" val="93627630"/>
                    </a:ext>
                  </a:extLst>
                </a:gridCol>
              </a:tblGrid>
              <a:tr h="301130">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頁</a:t>
                      </a:r>
                      <a:endParaRPr lang="ja-JP" altLang="en-US" sz="1400" dirty="0"/>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国指定要件</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府指定要件（案</a:t>
                      </a:r>
                      <a:r>
                        <a:rPr kumimoji="1" lang="ja-JP" altLang="en-US" sz="1400" dirty="0">
                          <a:solidFill>
                            <a:schemeClr val="tx1"/>
                          </a:solidFill>
                          <a:latin typeface="Meiryo UI" panose="020B0604030504040204" pitchFamily="50" charset="-128"/>
                          <a:ea typeface="Meiryo UI" panose="020B0604030504040204" pitchFamily="50" charset="-128"/>
                        </a:rPr>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備　　考</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932093">
                <a:tc>
                  <a:txBody>
                    <a:bodyPr/>
                    <a:lstStyle/>
                    <a:p>
                      <a:pPr algn="ctr"/>
                      <a:r>
                        <a:rPr lang="ja-JP" altLang="en-US" sz="1400" dirty="0" smtClean="0">
                          <a:latin typeface="+mj-ea"/>
                          <a:ea typeface="+mj-ea"/>
                        </a:rPr>
                        <a:t>６</a:t>
                      </a:r>
                      <a:endParaRPr lang="ja-JP" altLang="en-US" sz="1400" dirty="0">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400" kern="1200" dirty="0" smtClean="0">
                          <a:solidFill>
                            <a:schemeClr val="dk1"/>
                          </a:solidFill>
                          <a:effectLst/>
                          <a:latin typeface="+mj-ea"/>
                          <a:ea typeface="+mj-ea"/>
                          <a:cs typeface="+mn-cs"/>
                        </a:rPr>
                        <a:t>１ 診療体制</a:t>
                      </a:r>
                      <a:endParaRPr kumimoji="1" lang="en-US" altLang="ja-JP" sz="1400" kern="1200" dirty="0" smtClean="0">
                        <a:solidFill>
                          <a:schemeClr val="dk1"/>
                        </a:solidFill>
                        <a:effectLst/>
                        <a:latin typeface="+mj-ea"/>
                        <a:ea typeface="+mj-ea"/>
                        <a:cs typeface="+mn-cs"/>
                      </a:endParaRPr>
                    </a:p>
                    <a:p>
                      <a:r>
                        <a:rPr kumimoji="1" lang="ja-JP" altLang="en-US" sz="1400" kern="1200" dirty="0" smtClean="0">
                          <a:solidFill>
                            <a:schemeClr val="dk1"/>
                          </a:solidFill>
                          <a:effectLst/>
                          <a:latin typeface="+mj-ea"/>
                          <a:ea typeface="+mj-ea"/>
                          <a:cs typeface="+mn-cs"/>
                        </a:rPr>
                        <a:t>（１） 診療機能</a:t>
                      </a:r>
                      <a:endParaRPr kumimoji="1" lang="en-US" altLang="ja-JP" sz="1400" kern="1200" dirty="0" smtClean="0">
                        <a:solidFill>
                          <a:schemeClr val="dk1"/>
                        </a:solidFill>
                        <a:effectLst/>
                        <a:latin typeface="+mj-ea"/>
                        <a:ea typeface="+mj-ea"/>
                        <a:cs typeface="+mn-cs"/>
                      </a:endParaRPr>
                    </a:p>
                    <a:p>
                      <a:r>
                        <a:rPr kumimoji="1" lang="ja-JP" altLang="en-US" sz="1400" kern="1200" dirty="0" smtClean="0">
                          <a:solidFill>
                            <a:schemeClr val="dk1"/>
                          </a:solidFill>
                          <a:effectLst/>
                          <a:latin typeface="+mj-ea"/>
                          <a:ea typeface="+mj-ea"/>
                          <a:cs typeface="+mn-cs"/>
                        </a:rPr>
                        <a:t>④ </a:t>
                      </a:r>
                      <a:r>
                        <a:rPr kumimoji="1" lang="ja-JP" altLang="en-US" sz="1400" kern="1200" dirty="0" err="1" smtClean="0">
                          <a:solidFill>
                            <a:schemeClr val="dk1"/>
                          </a:solidFill>
                          <a:effectLst/>
                          <a:latin typeface="+mj-ea"/>
                          <a:ea typeface="+mj-ea"/>
                          <a:cs typeface="+mn-cs"/>
                        </a:rPr>
                        <a:t>病病</a:t>
                      </a:r>
                      <a:r>
                        <a:rPr kumimoji="1" lang="ja-JP" altLang="en-US" sz="1400" kern="1200" dirty="0" smtClean="0">
                          <a:solidFill>
                            <a:schemeClr val="dk1"/>
                          </a:solidFill>
                          <a:effectLst/>
                          <a:latin typeface="+mj-ea"/>
                          <a:ea typeface="+mj-ea"/>
                          <a:cs typeface="+mn-cs"/>
                        </a:rPr>
                        <a:t>連携・病診連携の協力体制</a:t>
                      </a:r>
                      <a:endParaRPr kumimoji="1" lang="en-US" altLang="ja-JP" sz="1400" kern="1200" dirty="0" smtClean="0">
                        <a:solidFill>
                          <a:schemeClr val="dk1"/>
                        </a:solidFill>
                        <a:effectLst/>
                        <a:latin typeface="+mj-ea"/>
                        <a:ea typeface="+mj-ea"/>
                        <a:cs typeface="+mn-cs"/>
                      </a:endParaRPr>
                    </a:p>
                    <a:p>
                      <a:endParaRPr kumimoji="1" lang="en-US" altLang="ja-JP" sz="1400" kern="1200" dirty="0" smtClean="0">
                        <a:solidFill>
                          <a:schemeClr val="dk1"/>
                        </a:solidFill>
                        <a:effectLst/>
                        <a:latin typeface="+mj-ea"/>
                        <a:ea typeface="+mj-ea"/>
                        <a:cs typeface="+mn-cs"/>
                      </a:endParaRPr>
                    </a:p>
                    <a:p>
                      <a:r>
                        <a:rPr kumimoji="1" lang="ja-JP" altLang="en-US" sz="1400" kern="1200" dirty="0" smtClean="0">
                          <a:solidFill>
                            <a:schemeClr val="dk1"/>
                          </a:solidFill>
                          <a:effectLst/>
                          <a:latin typeface="+mj-ea"/>
                          <a:ea typeface="+mj-ea"/>
                          <a:cs typeface="+mn-cs"/>
                        </a:rPr>
                        <a:t>イ 小児がんの病理診断又は画像診断に関する依頼や手術療法、</a:t>
                      </a:r>
                      <a:r>
                        <a:rPr kumimoji="1" lang="ja-JP" altLang="en-US" sz="1400" b="1" u="sng" kern="1200" dirty="0" smtClean="0">
                          <a:solidFill>
                            <a:schemeClr val="dk1"/>
                          </a:solidFill>
                          <a:effectLst/>
                          <a:latin typeface="+mj-ea"/>
                          <a:ea typeface="+mj-ea"/>
                          <a:cs typeface="+mn-cs"/>
                        </a:rPr>
                        <a:t>放射線療法</a:t>
                      </a:r>
                      <a:r>
                        <a:rPr kumimoji="1" lang="ja-JP" altLang="en-US" sz="1400" kern="1200" dirty="0" smtClean="0">
                          <a:solidFill>
                            <a:schemeClr val="dk1"/>
                          </a:solidFill>
                          <a:effectLst/>
                          <a:latin typeface="+mj-ea"/>
                          <a:ea typeface="+mj-ea"/>
                          <a:cs typeface="+mn-cs"/>
                        </a:rPr>
                        <a:t>又は薬物療法に関する相談など、</a:t>
                      </a:r>
                      <a:r>
                        <a:rPr kumimoji="1" lang="ja-JP" altLang="en-US" sz="1400" b="1" u="sng" kern="1200" dirty="0" smtClean="0">
                          <a:solidFill>
                            <a:schemeClr val="dk1"/>
                          </a:solidFill>
                          <a:effectLst/>
                          <a:latin typeface="+mn-ea"/>
                          <a:ea typeface="+mn-ea"/>
                          <a:cs typeface="+mn-cs"/>
                        </a:rPr>
                        <a:t>小児がん連携病院や</a:t>
                      </a:r>
                      <a:r>
                        <a:rPr kumimoji="1" lang="ja-JP" altLang="en-US" sz="1400" kern="1200" dirty="0" smtClean="0">
                          <a:solidFill>
                            <a:schemeClr val="dk1"/>
                          </a:solidFill>
                          <a:effectLst/>
                          <a:latin typeface="+mj-ea"/>
                          <a:ea typeface="+mj-ea"/>
                          <a:cs typeface="+mn-cs"/>
                        </a:rPr>
                        <a:t>地域の医療機関等の医師と相互に診断及び治療に関する連携協力体制を整備すること。</a:t>
                      </a:r>
                    </a:p>
                    <a:p>
                      <a:endParaRPr kumimoji="1" lang="ja-JP" altLang="en-US" sz="1400" kern="1200" dirty="0" smtClean="0">
                        <a:solidFill>
                          <a:schemeClr val="dk1"/>
                        </a:solidFill>
                        <a:effectLst/>
                        <a:latin typeface="+mj-ea"/>
                        <a:ea typeface="+mj-ea"/>
                        <a:cs typeface="+mn-cs"/>
                      </a:endParaRPr>
                    </a:p>
                    <a:p>
                      <a:endParaRPr kumimoji="1" lang="en-US" altLang="ja-JP" sz="1400" kern="1200" dirty="0" smtClean="0">
                        <a:solidFill>
                          <a:schemeClr val="dk1"/>
                        </a:solidFill>
                        <a:effectLst/>
                        <a:latin typeface="+mj-ea"/>
                        <a:ea typeface="+mj-ea"/>
                        <a:cs typeface="+mn-cs"/>
                      </a:endParaRPr>
                    </a:p>
                    <a:p>
                      <a:endParaRPr kumimoji="1" lang="ja-JP" altLang="en-US" sz="1400" kern="1200" dirty="0" smtClean="0">
                        <a:solidFill>
                          <a:schemeClr val="dk1"/>
                        </a:solidFill>
                        <a:effectLst/>
                        <a:latin typeface="+mj-ea"/>
                        <a:ea typeface="+mj-ea"/>
                        <a:cs typeface="+mn-cs"/>
                      </a:endParaRPr>
                    </a:p>
                    <a:p>
                      <a:r>
                        <a:rPr kumimoji="1" lang="ja-JP" altLang="en-US" sz="1400" kern="1200" dirty="0" smtClean="0">
                          <a:solidFill>
                            <a:schemeClr val="dk1"/>
                          </a:solidFill>
                          <a:effectLst/>
                          <a:latin typeface="+mj-ea"/>
                          <a:ea typeface="+mj-ea"/>
                          <a:cs typeface="+mn-cs"/>
                        </a:rPr>
                        <a:t>ウ 患者の状況等に応じて、地域連携クリティカルパス（拠点病院と</a:t>
                      </a:r>
                      <a:r>
                        <a:rPr kumimoji="1" lang="ja-JP" altLang="en-US" sz="1400" b="1" u="sng" kern="1200" dirty="0" smtClean="0">
                          <a:solidFill>
                            <a:schemeClr val="dk1"/>
                          </a:solidFill>
                          <a:effectLst/>
                          <a:latin typeface="+mn-ea"/>
                          <a:ea typeface="+mn-ea"/>
                          <a:cs typeface="+mn-cs"/>
                        </a:rPr>
                        <a:t>小児がん連携病院や</a:t>
                      </a:r>
                      <a:r>
                        <a:rPr kumimoji="1" lang="ja-JP" altLang="en-US" sz="1400" kern="1200" dirty="0" smtClean="0">
                          <a:solidFill>
                            <a:schemeClr val="dk1"/>
                          </a:solidFill>
                          <a:effectLst/>
                          <a:latin typeface="+mj-ea"/>
                          <a:ea typeface="+mj-ea"/>
                          <a:cs typeface="+mn-cs"/>
                        </a:rPr>
                        <a:t>地域の医療機関等が作成する診療役割分担表、共同診療計画表及び患者用診療計画表から構成される小児がん患者に対する診療の全体像を体系化した表をいう。以下同じ。）を整備することが望ましい。</a:t>
                      </a:r>
                    </a:p>
                    <a:p>
                      <a:endParaRPr kumimoji="1" lang="ja-JP" altLang="en-US" sz="1400" kern="1200" dirty="0" smtClean="0">
                        <a:solidFill>
                          <a:schemeClr val="dk1"/>
                        </a:solidFill>
                        <a:effectLst/>
                        <a:latin typeface="+mj-ea"/>
                        <a:ea typeface="+mj-ea"/>
                        <a:cs typeface="+mn-cs"/>
                      </a:endParaRPr>
                    </a:p>
                    <a:p>
                      <a:endParaRPr kumimoji="1" lang="ja-JP" altLang="en-US" sz="1400" kern="1200" dirty="0" smtClean="0">
                        <a:solidFill>
                          <a:schemeClr val="dk1"/>
                        </a:solidFill>
                        <a:effectLst/>
                        <a:latin typeface="+mj-ea"/>
                        <a:ea typeface="+mj-ea"/>
                        <a:cs typeface="+mn-cs"/>
                      </a:endParaRPr>
                    </a:p>
                    <a:p>
                      <a:r>
                        <a:rPr kumimoji="1" lang="ja-JP" altLang="en-US" sz="1400" kern="1200" dirty="0" smtClean="0">
                          <a:solidFill>
                            <a:schemeClr val="dk1"/>
                          </a:solidFill>
                          <a:effectLst/>
                          <a:latin typeface="+mj-ea"/>
                          <a:ea typeface="+mj-ea"/>
                          <a:cs typeface="+mn-cs"/>
                        </a:rPr>
                        <a:t>エ ウに規定する地域連携クリティカルパスを活用するなど、</a:t>
                      </a:r>
                      <a:r>
                        <a:rPr kumimoji="1" lang="ja-JP" altLang="en-US" sz="1400" b="1" u="sng" kern="1200" dirty="0" smtClean="0">
                          <a:solidFill>
                            <a:schemeClr val="dk1"/>
                          </a:solidFill>
                          <a:effectLst/>
                          <a:latin typeface="+mn-ea"/>
                          <a:ea typeface="+mn-ea"/>
                          <a:cs typeface="+mn-cs"/>
                        </a:rPr>
                        <a:t>小児がん連携病院や</a:t>
                      </a:r>
                      <a:r>
                        <a:rPr kumimoji="1" lang="ja-JP" altLang="en-US" sz="1400" kern="1200" dirty="0" smtClean="0">
                          <a:solidFill>
                            <a:schemeClr val="dk1"/>
                          </a:solidFill>
                          <a:effectLst/>
                          <a:latin typeface="+mj-ea"/>
                          <a:ea typeface="+mj-ea"/>
                          <a:cs typeface="+mn-cs"/>
                        </a:rPr>
                        <a:t>地域の医療機関等と協力し、必要に応じて、退院時に当該小児がん患者に関する共同の診療計画の作成等を行うことが望ましい。</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400" kern="1200" dirty="0" smtClean="0">
                        <a:solidFill>
                          <a:schemeClr val="dk1"/>
                        </a:solidFill>
                        <a:effectLst/>
                        <a:latin typeface="+mj-ea"/>
                        <a:ea typeface="+mn-ea"/>
                        <a:cs typeface="+mn-cs"/>
                      </a:endParaRPr>
                    </a:p>
                    <a:p>
                      <a:endParaRPr kumimoji="1" lang="en-US" altLang="ja-JP" sz="1400" kern="1200" dirty="0" smtClean="0">
                        <a:solidFill>
                          <a:schemeClr val="dk1"/>
                        </a:solidFill>
                        <a:effectLst/>
                        <a:latin typeface="+mj-ea"/>
                        <a:ea typeface="+mn-ea"/>
                        <a:cs typeface="+mn-cs"/>
                      </a:endParaRPr>
                    </a:p>
                    <a:p>
                      <a:endParaRPr kumimoji="1" lang="en-US" altLang="ja-JP" sz="1400" kern="1200" dirty="0" smtClean="0">
                        <a:solidFill>
                          <a:schemeClr val="dk1"/>
                        </a:solidFill>
                        <a:effectLst/>
                        <a:latin typeface="+mj-ea"/>
                        <a:ea typeface="+mn-ea"/>
                        <a:cs typeface="+mn-cs"/>
                      </a:endParaRPr>
                    </a:p>
                    <a:p>
                      <a:endParaRPr kumimoji="1" lang="en-US" altLang="ja-JP" sz="1400" kern="1200" dirty="0" smtClean="0">
                        <a:solidFill>
                          <a:schemeClr val="dk1"/>
                        </a:solidFill>
                        <a:effectLst/>
                        <a:latin typeface="+mj-ea"/>
                        <a:ea typeface="+mn-ea"/>
                        <a:cs typeface="+mn-cs"/>
                      </a:endParaRPr>
                    </a:p>
                    <a:p>
                      <a:r>
                        <a:rPr kumimoji="1" lang="ja-JP" altLang="en-US" sz="1400" kern="1200" dirty="0" smtClean="0">
                          <a:solidFill>
                            <a:schemeClr val="dk1"/>
                          </a:solidFill>
                          <a:effectLst/>
                          <a:latin typeface="+mj-ea"/>
                          <a:ea typeface="+mj-ea"/>
                          <a:cs typeface="+mn-cs"/>
                        </a:rPr>
                        <a:t>イ 小児がんの病理診断又は画像診断に関する依頼や手術療法、</a:t>
                      </a:r>
                      <a:r>
                        <a:rPr kumimoji="1" lang="ja-JP" altLang="en-US" sz="1400" b="1" u="sng" kern="1200" dirty="0" smtClean="0">
                          <a:solidFill>
                            <a:schemeClr val="tx1"/>
                          </a:solidFill>
                          <a:effectLst/>
                          <a:latin typeface="+mj-ea"/>
                          <a:ea typeface="+mj-ea"/>
                          <a:cs typeface="+mn-cs"/>
                        </a:rPr>
                        <a:t>重粒子線治療を含む</a:t>
                      </a:r>
                      <a:r>
                        <a:rPr kumimoji="1" lang="ja-JP" altLang="en-US" sz="1400" b="1" u="sng" kern="1200" dirty="0" smtClean="0">
                          <a:solidFill>
                            <a:schemeClr val="dk1"/>
                          </a:solidFill>
                          <a:effectLst/>
                          <a:latin typeface="+mj-ea"/>
                          <a:ea typeface="+mj-ea"/>
                          <a:cs typeface="+mn-cs"/>
                        </a:rPr>
                        <a:t>放射線療法</a:t>
                      </a:r>
                      <a:r>
                        <a:rPr kumimoji="1" lang="ja-JP" altLang="en-US" sz="1400" kern="1200" dirty="0" smtClean="0">
                          <a:solidFill>
                            <a:schemeClr val="dk1"/>
                          </a:solidFill>
                          <a:effectLst/>
                          <a:latin typeface="+mj-ea"/>
                          <a:ea typeface="+mj-ea"/>
                          <a:cs typeface="+mn-cs"/>
                        </a:rPr>
                        <a:t>又は</a:t>
                      </a:r>
                      <a:r>
                        <a:rPr kumimoji="1" lang="ja-JP" altLang="en-US" sz="1400" kern="1200" dirty="0" smtClean="0">
                          <a:solidFill>
                            <a:schemeClr val="tx1"/>
                          </a:solidFill>
                          <a:effectLst/>
                          <a:latin typeface="+mj-ea"/>
                          <a:ea typeface="+mj-ea"/>
                          <a:cs typeface="+mn-cs"/>
                        </a:rPr>
                        <a:t>薬物療法に関する相談など、</a:t>
                      </a:r>
                      <a:r>
                        <a:rPr kumimoji="1" lang="ja-JP" altLang="en-US" sz="1400" b="1" u="sng" kern="1200" dirty="0" smtClean="0">
                          <a:solidFill>
                            <a:schemeClr val="tx1"/>
                          </a:solidFill>
                          <a:effectLst/>
                          <a:latin typeface="+mn-ea"/>
                          <a:ea typeface="+mn-ea"/>
                          <a:cs typeface="+mn-cs"/>
                        </a:rPr>
                        <a:t>国小児がん拠点病院や国及び府の成人がん拠点病院、</a:t>
                      </a:r>
                      <a:r>
                        <a:rPr kumimoji="1" lang="ja-JP" altLang="en-US" sz="1400" kern="1200" dirty="0" smtClean="0">
                          <a:solidFill>
                            <a:schemeClr val="tx1"/>
                          </a:solidFill>
                          <a:effectLst/>
                          <a:latin typeface="+mj-ea"/>
                          <a:ea typeface="+mj-ea"/>
                          <a:cs typeface="+mn-cs"/>
                        </a:rPr>
                        <a:t>地域の医療機関等の医師と相互に診断及び治療に関する連携協力体制を整備すること。</a:t>
                      </a:r>
                    </a:p>
                    <a:p>
                      <a:endParaRPr kumimoji="1" lang="ja-JP" altLang="en-US" sz="1400" kern="1200" dirty="0" smtClean="0">
                        <a:solidFill>
                          <a:schemeClr val="tx1"/>
                        </a:solidFill>
                        <a:effectLst/>
                        <a:latin typeface="+mj-ea"/>
                        <a:ea typeface="+mj-ea"/>
                        <a:cs typeface="+mn-cs"/>
                      </a:endParaRPr>
                    </a:p>
                    <a:p>
                      <a:r>
                        <a:rPr kumimoji="1" lang="ja-JP" altLang="en-US" sz="1400" kern="1200" dirty="0" smtClean="0">
                          <a:solidFill>
                            <a:schemeClr val="tx1"/>
                          </a:solidFill>
                          <a:effectLst/>
                          <a:latin typeface="+mj-ea"/>
                          <a:ea typeface="+mj-ea"/>
                          <a:cs typeface="+mn-cs"/>
                        </a:rPr>
                        <a:t>ウ 患者の状況等に応じて、地域連携クリティカルパス（拠点病院と</a:t>
                      </a:r>
                      <a:r>
                        <a:rPr kumimoji="1" lang="ja-JP" altLang="en-US" sz="1400" b="1" u="sng" kern="1200" dirty="0" smtClean="0">
                          <a:solidFill>
                            <a:schemeClr val="tx1"/>
                          </a:solidFill>
                          <a:effectLst/>
                          <a:latin typeface="+mn-ea"/>
                          <a:ea typeface="+mn-ea"/>
                          <a:cs typeface="+mn-cs"/>
                        </a:rPr>
                        <a:t>国小児がん拠点病院や国及び府の成人がん拠点病院、</a:t>
                      </a:r>
                      <a:r>
                        <a:rPr kumimoji="1" lang="ja-JP" altLang="en-US" sz="1400" kern="1200" dirty="0" smtClean="0">
                          <a:solidFill>
                            <a:schemeClr val="tx1"/>
                          </a:solidFill>
                          <a:effectLst/>
                          <a:latin typeface="+mj-ea"/>
                          <a:ea typeface="+mj-ea"/>
                          <a:cs typeface="+mn-cs"/>
                        </a:rPr>
                        <a:t>地域の医療機関等が作成する診療役割分担表、共同診療計画表及び患者用診療計画表から構成される小児がん患者に対する診療の全体像を体系化した表をいう。以下同じ。）を整備することが望ましい。</a:t>
                      </a:r>
                    </a:p>
                    <a:p>
                      <a:endParaRPr kumimoji="1" lang="ja-JP" altLang="en-US" sz="1400" kern="1200" dirty="0" smtClean="0">
                        <a:solidFill>
                          <a:schemeClr val="tx1"/>
                        </a:solidFill>
                        <a:effectLst/>
                        <a:latin typeface="+mj-ea"/>
                        <a:ea typeface="+mj-ea"/>
                        <a:cs typeface="+mn-cs"/>
                      </a:endParaRPr>
                    </a:p>
                    <a:p>
                      <a:r>
                        <a:rPr kumimoji="1" lang="ja-JP" altLang="en-US" sz="1400" kern="1200" dirty="0" smtClean="0">
                          <a:solidFill>
                            <a:schemeClr val="tx1"/>
                          </a:solidFill>
                          <a:effectLst/>
                          <a:latin typeface="+mj-ea"/>
                          <a:ea typeface="+mj-ea"/>
                          <a:cs typeface="+mn-cs"/>
                        </a:rPr>
                        <a:t>エ ウに規定する地域連携クリティカルパスを活用するなど、</a:t>
                      </a:r>
                      <a:r>
                        <a:rPr kumimoji="1" lang="ja-JP" altLang="en-US" sz="1400" b="1" u="sng" kern="1200" dirty="0" smtClean="0">
                          <a:solidFill>
                            <a:schemeClr val="tx1"/>
                          </a:solidFill>
                          <a:effectLst/>
                          <a:latin typeface="+mn-ea"/>
                          <a:ea typeface="+mn-ea"/>
                          <a:cs typeface="+mn-cs"/>
                        </a:rPr>
                        <a:t>国小児がん拠点病院や国及び府の成人がん拠点病院、</a:t>
                      </a:r>
                      <a:r>
                        <a:rPr kumimoji="1" lang="ja-JP" altLang="en-US" sz="1400" kern="1200" dirty="0" smtClean="0">
                          <a:solidFill>
                            <a:schemeClr val="tx1"/>
                          </a:solidFill>
                          <a:effectLst/>
                          <a:latin typeface="+mj-ea"/>
                          <a:ea typeface="+mj-ea"/>
                          <a:cs typeface="+mn-cs"/>
                        </a:rPr>
                        <a:t>地域の医療機関等と協力し、必要に応じて、退院時に当該小児がん患者に関する</a:t>
                      </a:r>
                      <a:r>
                        <a:rPr kumimoji="1" lang="ja-JP" altLang="en-US" sz="1400" kern="1200" dirty="0" smtClean="0">
                          <a:solidFill>
                            <a:schemeClr val="dk1"/>
                          </a:solidFill>
                          <a:effectLst/>
                          <a:latin typeface="+mj-ea"/>
                          <a:ea typeface="+mj-ea"/>
                          <a:cs typeface="+mn-cs"/>
                        </a:rPr>
                        <a:t>共同の診療計画の作成等を行うことが望ましい。</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400" u="none" dirty="0" smtClean="0">
                        <a:latin typeface="+mj-ea"/>
                        <a:ea typeface="+mj-ea"/>
                      </a:endParaRPr>
                    </a:p>
                    <a:p>
                      <a:endParaRPr kumimoji="1" lang="en-US" altLang="ja-JP" sz="1400" u="none" dirty="0" smtClean="0">
                        <a:latin typeface="+mj-ea"/>
                        <a:ea typeface="+mj-ea"/>
                      </a:endParaRPr>
                    </a:p>
                    <a:p>
                      <a:endParaRPr kumimoji="1" lang="en-US" altLang="ja-JP" sz="1400" u="none" dirty="0" smtClean="0">
                        <a:latin typeface="+mj-ea"/>
                        <a:ea typeface="+mj-ea"/>
                      </a:endParaRPr>
                    </a:p>
                    <a:p>
                      <a:endParaRPr kumimoji="1" lang="en-US" altLang="ja-JP" sz="1400" u="none" dirty="0" smtClean="0">
                        <a:latin typeface="+mj-ea"/>
                        <a:ea typeface="+mj-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kern="1200" dirty="0" smtClean="0">
                          <a:solidFill>
                            <a:schemeClr val="dk1"/>
                          </a:solidFill>
                          <a:latin typeface="+mj-ea"/>
                          <a:ea typeface="+mj-ea"/>
                          <a:cs typeface="+mn-cs"/>
                        </a:rPr>
                        <a:t>成人の府がん拠点病院との連携を明記</a:t>
                      </a:r>
                    </a:p>
                    <a:p>
                      <a:endParaRPr kumimoji="1" lang="en-US" altLang="ja-JP" sz="1400" u="none" dirty="0" smtClean="0">
                        <a:latin typeface="+mj-ea"/>
                        <a:ea typeface="+mj-ea"/>
                      </a:endParaRPr>
                    </a:p>
                    <a:p>
                      <a:endParaRPr kumimoji="1" lang="en-US" altLang="ja-JP" sz="1400" u="none" dirty="0" smtClean="0">
                        <a:latin typeface="+mj-ea"/>
                        <a:ea typeface="+mj-ea"/>
                      </a:endParaRPr>
                    </a:p>
                    <a:p>
                      <a:endParaRPr kumimoji="1" lang="en-US" altLang="ja-JP" sz="1400" u="none" dirty="0" smtClean="0">
                        <a:latin typeface="+mj-ea"/>
                        <a:ea typeface="+mj-ea"/>
                      </a:endParaRPr>
                    </a:p>
                    <a:p>
                      <a:endParaRPr kumimoji="1" lang="en-US" altLang="ja-JP" sz="1400" u="none" dirty="0" smtClean="0">
                        <a:latin typeface="+mj-ea"/>
                        <a:ea typeface="+mj-ea"/>
                      </a:endParaRPr>
                    </a:p>
                    <a:p>
                      <a:endParaRPr kumimoji="1" lang="en-US" altLang="ja-JP" sz="1400" u="none" dirty="0" smtClean="0">
                        <a:latin typeface="+mj-ea"/>
                        <a:ea typeface="+mj-ea"/>
                      </a:endParaRPr>
                    </a:p>
                    <a:p>
                      <a:endParaRPr kumimoji="1" lang="en-US" altLang="ja-JP" sz="1400" u="none" dirty="0" smtClean="0">
                        <a:latin typeface="+mj-ea"/>
                        <a:ea typeface="+mj-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kern="1200" dirty="0" smtClean="0">
                          <a:solidFill>
                            <a:schemeClr val="dk1"/>
                          </a:solidFill>
                          <a:latin typeface="+mj-ea"/>
                          <a:ea typeface="+mj-ea"/>
                          <a:cs typeface="+mn-cs"/>
                        </a:rPr>
                        <a:t>成人の府がん拠点病院との連携を明記</a:t>
                      </a:r>
                    </a:p>
                    <a:p>
                      <a:endParaRPr kumimoji="1" lang="en-US" altLang="ja-JP" sz="1400" u="none" dirty="0" smtClean="0">
                        <a:latin typeface="+mj-ea"/>
                        <a:ea typeface="+mj-ea"/>
                      </a:endParaRPr>
                    </a:p>
                    <a:p>
                      <a:endParaRPr kumimoji="1" lang="en-US" altLang="ja-JP" sz="1400" u="none" dirty="0" smtClean="0">
                        <a:latin typeface="+mj-ea"/>
                        <a:ea typeface="+mj-ea"/>
                      </a:endParaRPr>
                    </a:p>
                    <a:p>
                      <a:endParaRPr kumimoji="1" lang="en-US" altLang="ja-JP" sz="1400" u="none" dirty="0" smtClean="0">
                        <a:latin typeface="+mj-ea"/>
                        <a:ea typeface="+mj-ea"/>
                      </a:endParaRPr>
                    </a:p>
                    <a:p>
                      <a:endParaRPr kumimoji="1" lang="en-US" altLang="ja-JP" sz="1400" u="none" dirty="0" smtClean="0">
                        <a:latin typeface="+mj-ea"/>
                        <a:ea typeface="+mj-ea"/>
                      </a:endParaRPr>
                    </a:p>
                    <a:p>
                      <a:endParaRPr kumimoji="1" lang="en-US" altLang="ja-JP" sz="1400" u="none" dirty="0" smtClean="0">
                        <a:latin typeface="+mj-ea"/>
                        <a:ea typeface="+mj-ea"/>
                      </a:endParaRPr>
                    </a:p>
                    <a:p>
                      <a:endParaRPr kumimoji="1" lang="en-US" altLang="ja-JP" sz="1400" u="none" dirty="0" smtClean="0">
                        <a:latin typeface="+mj-ea"/>
                        <a:ea typeface="+mj-ea"/>
                      </a:endParaRPr>
                    </a:p>
                    <a:p>
                      <a:endParaRPr kumimoji="1" lang="en-US" altLang="ja-JP" sz="1400" u="none" dirty="0" smtClean="0">
                        <a:latin typeface="+mj-ea"/>
                        <a:ea typeface="+mj-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kern="1200" dirty="0" smtClean="0">
                          <a:solidFill>
                            <a:schemeClr val="dk1"/>
                          </a:solidFill>
                          <a:latin typeface="+mj-ea"/>
                          <a:ea typeface="+mj-ea"/>
                          <a:cs typeface="+mn-cs"/>
                        </a:rPr>
                        <a:t>成人の府がん拠点病院との連携を明記</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056431333"/>
                  </a:ext>
                </a:extLst>
              </a:tr>
            </a:tbl>
          </a:graphicData>
        </a:graphic>
      </p:graphicFrame>
      <p:sp>
        <p:nvSpPr>
          <p:cNvPr id="3" name="正方形/長方形 2">
            <a:extLst>
              <a:ext uri="{FF2B5EF4-FFF2-40B4-BE49-F238E27FC236}">
                <a16:creationId xmlns:a16="http://schemas.microsoft.com/office/drawing/2014/main" id="{744FC95E-31CC-4F3E-9C1D-B7F4DE9CE983}"/>
              </a:ext>
            </a:extLst>
          </p:cNvPr>
          <p:cNvSpPr/>
          <p:nvPr/>
        </p:nvSpPr>
        <p:spPr>
          <a:xfrm>
            <a:off x="0" y="1"/>
            <a:ext cx="9906000" cy="3732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latin typeface="Meiryo UI" panose="020B0604030504040204" pitchFamily="50" charset="-128"/>
                <a:ea typeface="Meiryo UI" panose="020B0604030504040204" pitchFamily="50" charset="-128"/>
              </a:rPr>
              <a:t>大阪府小児がん拠点病院 指定要件（案）</a:t>
            </a:r>
            <a:r>
              <a:rPr kumimoji="1" lang="en-US" altLang="ja-JP" b="1" dirty="0">
                <a:latin typeface="Meiryo UI" panose="020B0604030504040204" pitchFamily="50" charset="-128"/>
                <a:ea typeface="Meiryo UI" panose="020B0604030504040204" pitchFamily="50" charset="-128"/>
              </a:rPr>
              <a:t>【</a:t>
            </a:r>
            <a:r>
              <a:rPr kumimoji="1" lang="ja-JP" altLang="en-US" b="1" dirty="0">
                <a:latin typeface="Meiryo UI" panose="020B0604030504040204" pitchFamily="50" charset="-128"/>
                <a:ea typeface="Meiryo UI" panose="020B0604030504040204" pitchFamily="50" charset="-128"/>
              </a:rPr>
              <a:t>成人がん拠点病院との</a:t>
            </a:r>
            <a:r>
              <a:rPr kumimoji="1" lang="ja-JP" altLang="en-US" b="1" dirty="0" smtClean="0">
                <a:latin typeface="Meiryo UI" panose="020B0604030504040204" pitchFamily="50" charset="-128"/>
                <a:ea typeface="Meiryo UI" panose="020B0604030504040204" pitchFamily="50" charset="-128"/>
              </a:rPr>
              <a:t>連携③</a:t>
            </a:r>
            <a:r>
              <a:rPr kumimoji="1" lang="en-US" altLang="ja-JP" b="1" dirty="0" smtClean="0">
                <a:latin typeface="Meiryo UI" panose="020B0604030504040204" pitchFamily="50" charset="-128"/>
                <a:ea typeface="Meiryo UI" panose="020B0604030504040204" pitchFamily="50" charset="-128"/>
              </a:rPr>
              <a:t>】</a:t>
            </a:r>
            <a:endParaRPr kumimoji="1" lang="ja-JP" altLang="en-US" b="1" dirty="0">
              <a:latin typeface="Meiryo UI" panose="020B0604030504040204" pitchFamily="50" charset="-128"/>
              <a:ea typeface="Meiryo UI" panose="020B0604030504040204" pitchFamily="50" charset="-128"/>
            </a:endParaRPr>
          </a:p>
        </p:txBody>
      </p:sp>
      <p:sp>
        <p:nvSpPr>
          <p:cNvPr id="4" name="スライド番号プレースホルダー 1"/>
          <p:cNvSpPr>
            <a:spLocks noGrp="1"/>
          </p:cNvSpPr>
          <p:nvPr>
            <p:ph type="sldNum" sz="quarter" idx="12"/>
          </p:nvPr>
        </p:nvSpPr>
        <p:spPr>
          <a:xfrm>
            <a:off x="7533715" y="6460499"/>
            <a:ext cx="2228850" cy="365125"/>
          </a:xfrm>
        </p:spPr>
        <p:txBody>
          <a:bodyPr/>
          <a:lstStyle/>
          <a:p>
            <a:r>
              <a:rPr kumimoji="1" lang="ja-JP" altLang="en-US" sz="1600" b="1" dirty="0" smtClean="0">
                <a:latin typeface="+mn-ea"/>
              </a:rPr>
              <a:t>７</a:t>
            </a:r>
            <a:endParaRPr kumimoji="1" lang="ja-JP" altLang="en-US" sz="1600" b="1" dirty="0">
              <a:latin typeface="+mn-ea"/>
            </a:endParaRPr>
          </a:p>
        </p:txBody>
      </p:sp>
    </p:spTree>
    <p:extLst>
      <p:ext uri="{BB962C8B-B14F-4D97-AF65-F5344CB8AC3E}">
        <p14:creationId xmlns:p14="http://schemas.microsoft.com/office/powerpoint/2010/main" val="13614544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1294614994"/>
              </p:ext>
            </p:extLst>
          </p:nvPr>
        </p:nvGraphicFramePr>
        <p:xfrm>
          <a:off x="59418" y="632249"/>
          <a:ext cx="9787164" cy="1889760"/>
        </p:xfrm>
        <a:graphic>
          <a:graphicData uri="http://schemas.openxmlformats.org/drawingml/2006/table">
            <a:tbl>
              <a:tblPr firstRow="1" bandRow="1">
                <a:tableStyleId>{5C22544A-7EE6-4342-B048-85BDC9FD1C3A}</a:tableStyleId>
              </a:tblPr>
              <a:tblGrid>
                <a:gridCol w="451570">
                  <a:extLst>
                    <a:ext uri="{9D8B030D-6E8A-4147-A177-3AD203B41FA5}">
                      <a16:colId xmlns:a16="http://schemas.microsoft.com/office/drawing/2014/main" val="465073876"/>
                    </a:ext>
                  </a:extLst>
                </a:gridCol>
                <a:gridCol w="3738283">
                  <a:extLst>
                    <a:ext uri="{9D8B030D-6E8A-4147-A177-3AD203B41FA5}">
                      <a16:colId xmlns:a16="http://schemas.microsoft.com/office/drawing/2014/main" val="3628153611"/>
                    </a:ext>
                  </a:extLst>
                </a:gridCol>
                <a:gridCol w="3657600">
                  <a:extLst>
                    <a:ext uri="{9D8B030D-6E8A-4147-A177-3AD203B41FA5}">
                      <a16:colId xmlns:a16="http://schemas.microsoft.com/office/drawing/2014/main" val="3642746718"/>
                    </a:ext>
                  </a:extLst>
                </a:gridCol>
                <a:gridCol w="1939711">
                  <a:extLst>
                    <a:ext uri="{9D8B030D-6E8A-4147-A177-3AD203B41FA5}">
                      <a16:colId xmlns:a16="http://schemas.microsoft.com/office/drawing/2014/main" val="93627630"/>
                    </a:ext>
                  </a:extLst>
                </a:gridCol>
              </a:tblGrid>
              <a:tr h="301130">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頁</a:t>
                      </a:r>
                      <a:endParaRPr lang="ja-JP" altLang="en-US" sz="1400" dirty="0"/>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国指定要件</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府指定要件（案</a:t>
                      </a:r>
                      <a:r>
                        <a:rPr kumimoji="1" lang="ja-JP" altLang="en-US" sz="1400" dirty="0">
                          <a:solidFill>
                            <a:schemeClr val="tx1"/>
                          </a:solidFill>
                          <a:latin typeface="Meiryo UI" panose="020B0604030504040204" pitchFamily="50" charset="-128"/>
                          <a:ea typeface="Meiryo UI" panose="020B0604030504040204" pitchFamily="50" charset="-128"/>
                        </a:rPr>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備　　考</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932093">
                <a:tc>
                  <a:txBody>
                    <a:bodyPr/>
                    <a:lstStyle/>
                    <a:p>
                      <a:pPr algn="ctr"/>
                      <a:r>
                        <a:rPr lang="en-US" altLang="ja-JP" sz="1400" dirty="0" smtClean="0">
                          <a:latin typeface="+mj-ea"/>
                          <a:ea typeface="+mj-ea"/>
                        </a:rPr>
                        <a:t>14</a:t>
                      </a:r>
                      <a:endParaRPr lang="ja-JP" altLang="en-US" sz="1400" dirty="0">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400" kern="1200" dirty="0" smtClean="0">
                          <a:solidFill>
                            <a:schemeClr val="dk1"/>
                          </a:solidFill>
                          <a:effectLst/>
                          <a:latin typeface="+mj-ea"/>
                          <a:ea typeface="+mj-ea"/>
                          <a:cs typeface="+mn-cs"/>
                        </a:rPr>
                        <a:t>６ ＰＤＣＡサイクル</a:t>
                      </a:r>
                      <a:endParaRPr kumimoji="1" lang="en-US" altLang="ja-JP" sz="1400" kern="1200" dirty="0" smtClean="0">
                        <a:solidFill>
                          <a:schemeClr val="dk1"/>
                        </a:solidFill>
                        <a:effectLst/>
                        <a:latin typeface="+mj-ea"/>
                        <a:ea typeface="+mj-ea"/>
                        <a:cs typeface="+mn-cs"/>
                      </a:endParaRPr>
                    </a:p>
                    <a:p>
                      <a:r>
                        <a:rPr kumimoji="1" lang="ja-JP" altLang="en-US" sz="1400" kern="1200" dirty="0" smtClean="0">
                          <a:solidFill>
                            <a:schemeClr val="dk1"/>
                          </a:solidFill>
                          <a:effectLst/>
                          <a:latin typeface="+mj-ea"/>
                          <a:ea typeface="+mj-ea"/>
                          <a:cs typeface="+mn-cs"/>
                        </a:rPr>
                        <a:t>（１）</a:t>
                      </a:r>
                      <a:r>
                        <a:rPr kumimoji="1" lang="ja-JP" altLang="en-US" sz="1400" b="1" u="sng" kern="1200" dirty="0" smtClean="0">
                          <a:solidFill>
                            <a:schemeClr val="dk1"/>
                          </a:solidFill>
                          <a:effectLst/>
                          <a:latin typeface="+mn-ea"/>
                          <a:ea typeface="+mn-ea"/>
                          <a:cs typeface="+mn-cs"/>
                        </a:rPr>
                        <a:t>自施設及び小児がん連携病院</a:t>
                      </a:r>
                      <a:r>
                        <a:rPr kumimoji="1" lang="ja-JP" altLang="en-US" sz="1400" kern="1200" dirty="0" smtClean="0">
                          <a:solidFill>
                            <a:schemeClr val="dk1"/>
                          </a:solidFill>
                          <a:effectLst/>
                          <a:latin typeface="+mj-ea"/>
                          <a:ea typeface="+mj-ea"/>
                          <a:cs typeface="+mn-cs"/>
                        </a:rPr>
                        <a:t>の診療機能や診療実績、地域連携に関する実績や活動状況の他、がん患者の療養生活の質について把握・評価し、課題認識を関係者で共有した上で、適切な改善策を講じること。</a:t>
                      </a:r>
                      <a:endParaRPr kumimoji="1" lang="ja-JP" altLang="en-US" sz="1400" u="none" dirty="0">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400" kern="1200" dirty="0" smtClean="0">
                        <a:solidFill>
                          <a:schemeClr val="dk1"/>
                        </a:solidFill>
                        <a:effectLst/>
                        <a:latin typeface="+mj-ea"/>
                        <a:ea typeface="+mj-ea"/>
                        <a:cs typeface="+mn-cs"/>
                      </a:endParaRPr>
                    </a:p>
                    <a:p>
                      <a:r>
                        <a:rPr kumimoji="1" lang="ja-JP" altLang="en-US" sz="1400" kern="1200" dirty="0" smtClean="0">
                          <a:solidFill>
                            <a:schemeClr val="dk1"/>
                          </a:solidFill>
                          <a:effectLst/>
                          <a:latin typeface="+mj-ea"/>
                          <a:ea typeface="+mj-ea"/>
                          <a:cs typeface="+mn-cs"/>
                        </a:rPr>
                        <a:t>（１）</a:t>
                      </a:r>
                      <a:r>
                        <a:rPr kumimoji="1" lang="ja-JP" altLang="en-US" sz="1400" b="1" u="sng" kern="1200" dirty="0" smtClean="0">
                          <a:solidFill>
                            <a:schemeClr val="dk1"/>
                          </a:solidFill>
                          <a:effectLst/>
                          <a:latin typeface="+mn-ea"/>
                          <a:ea typeface="+mn-ea"/>
                          <a:cs typeface="+mn-cs"/>
                        </a:rPr>
                        <a:t>国小児がん</a:t>
                      </a:r>
                      <a:r>
                        <a:rPr kumimoji="1" lang="ja-JP" altLang="en-US" sz="1400" b="1" u="sng" kern="1200" dirty="0" smtClean="0">
                          <a:solidFill>
                            <a:schemeClr val="tx1"/>
                          </a:solidFill>
                          <a:effectLst/>
                          <a:latin typeface="+mn-ea"/>
                          <a:ea typeface="+mn-ea"/>
                          <a:cs typeface="+mn-cs"/>
                        </a:rPr>
                        <a:t>拠点病院や国及び府の成人がん拠点病院と連携し、自施設</a:t>
                      </a:r>
                      <a:r>
                        <a:rPr kumimoji="1" lang="ja-JP" altLang="en-US" sz="1400" kern="1200" dirty="0" smtClean="0">
                          <a:solidFill>
                            <a:schemeClr val="tx1"/>
                          </a:solidFill>
                          <a:effectLst/>
                          <a:latin typeface="+mj-ea"/>
                          <a:ea typeface="+mj-ea"/>
                          <a:cs typeface="+mn-cs"/>
                        </a:rPr>
                        <a:t>の診療機能や診療実績、地域</a:t>
                      </a:r>
                      <a:r>
                        <a:rPr kumimoji="1" lang="ja-JP" altLang="en-US" sz="1400" kern="1200" dirty="0" smtClean="0">
                          <a:solidFill>
                            <a:schemeClr val="dk1"/>
                          </a:solidFill>
                          <a:effectLst/>
                          <a:latin typeface="+mj-ea"/>
                          <a:ea typeface="+mj-ea"/>
                          <a:cs typeface="+mn-cs"/>
                        </a:rPr>
                        <a:t>連携に関する実績や活動状況の他、がん患者の療養生活の質について把握・評価し、課題認識を関係者で共有した上で、適切な改善策を講じること。</a:t>
                      </a:r>
                      <a:endParaRPr kumimoji="1" lang="ja-JP" altLang="en-US" sz="1400" dirty="0">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400" u="none" dirty="0" smtClean="0">
                        <a:latin typeface="+mj-ea"/>
                        <a:ea typeface="+mj-ea"/>
                      </a:endParaRPr>
                    </a:p>
                    <a:p>
                      <a:r>
                        <a:rPr kumimoji="1" lang="ja-JP" altLang="en-US" sz="1400" u="none" dirty="0" smtClean="0">
                          <a:latin typeface="+mj-ea"/>
                          <a:ea typeface="+mj-ea"/>
                        </a:rPr>
                        <a:t>成人の府がん拠点病院との連携を明記</a:t>
                      </a:r>
                      <a:endParaRPr kumimoji="1" lang="ja-JP" altLang="en-US" sz="1400" u="none" dirty="0">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056431333"/>
                  </a:ext>
                </a:extLst>
              </a:tr>
            </a:tbl>
          </a:graphicData>
        </a:graphic>
      </p:graphicFrame>
      <p:sp>
        <p:nvSpPr>
          <p:cNvPr id="3" name="正方形/長方形 2">
            <a:extLst>
              <a:ext uri="{FF2B5EF4-FFF2-40B4-BE49-F238E27FC236}">
                <a16:creationId xmlns:a16="http://schemas.microsoft.com/office/drawing/2014/main" id="{744FC95E-31CC-4F3E-9C1D-B7F4DE9CE983}"/>
              </a:ext>
            </a:extLst>
          </p:cNvPr>
          <p:cNvSpPr/>
          <p:nvPr/>
        </p:nvSpPr>
        <p:spPr>
          <a:xfrm>
            <a:off x="0" y="1"/>
            <a:ext cx="9906000" cy="3732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latin typeface="Meiryo UI" panose="020B0604030504040204" pitchFamily="50" charset="-128"/>
                <a:ea typeface="Meiryo UI" panose="020B0604030504040204" pitchFamily="50" charset="-128"/>
              </a:rPr>
              <a:t>大阪府小児がん拠点病院 指定要件（案）</a:t>
            </a:r>
            <a:r>
              <a:rPr kumimoji="1" lang="en-US" altLang="ja-JP" b="1" dirty="0">
                <a:latin typeface="Meiryo UI" panose="020B0604030504040204" pitchFamily="50" charset="-128"/>
                <a:ea typeface="Meiryo UI" panose="020B0604030504040204" pitchFamily="50" charset="-128"/>
              </a:rPr>
              <a:t>【</a:t>
            </a:r>
            <a:r>
              <a:rPr kumimoji="1" lang="ja-JP" altLang="en-US" b="1" dirty="0">
                <a:latin typeface="Meiryo UI" panose="020B0604030504040204" pitchFamily="50" charset="-128"/>
                <a:ea typeface="Meiryo UI" panose="020B0604030504040204" pitchFamily="50" charset="-128"/>
              </a:rPr>
              <a:t>成人がん拠点病院との</a:t>
            </a:r>
            <a:r>
              <a:rPr kumimoji="1" lang="ja-JP" altLang="en-US" b="1" dirty="0" smtClean="0">
                <a:latin typeface="Meiryo UI" panose="020B0604030504040204" pitchFamily="50" charset="-128"/>
                <a:ea typeface="Meiryo UI" panose="020B0604030504040204" pitchFamily="50" charset="-128"/>
              </a:rPr>
              <a:t>連携④</a:t>
            </a:r>
            <a:r>
              <a:rPr kumimoji="1" lang="en-US" altLang="ja-JP" b="1" dirty="0" smtClean="0">
                <a:latin typeface="Meiryo UI" panose="020B0604030504040204" pitchFamily="50" charset="-128"/>
                <a:ea typeface="Meiryo UI" panose="020B0604030504040204" pitchFamily="50" charset="-128"/>
              </a:rPr>
              <a:t>】</a:t>
            </a:r>
            <a:endParaRPr kumimoji="1" lang="ja-JP" altLang="en-US" b="1" dirty="0">
              <a:latin typeface="Meiryo UI" panose="020B0604030504040204" pitchFamily="50" charset="-128"/>
              <a:ea typeface="Meiryo UI" panose="020B0604030504040204" pitchFamily="50" charset="-128"/>
            </a:endParaRPr>
          </a:p>
        </p:txBody>
      </p:sp>
      <p:sp>
        <p:nvSpPr>
          <p:cNvPr id="4" name="スライド番号プレースホルダー 1"/>
          <p:cNvSpPr>
            <a:spLocks noGrp="1"/>
          </p:cNvSpPr>
          <p:nvPr>
            <p:ph type="sldNum" sz="quarter" idx="12"/>
          </p:nvPr>
        </p:nvSpPr>
        <p:spPr>
          <a:xfrm>
            <a:off x="7533715" y="6460499"/>
            <a:ext cx="2228850" cy="365125"/>
          </a:xfrm>
        </p:spPr>
        <p:txBody>
          <a:bodyPr/>
          <a:lstStyle/>
          <a:p>
            <a:r>
              <a:rPr kumimoji="1" lang="ja-JP" altLang="en-US" sz="1600" b="1" dirty="0" smtClean="0">
                <a:latin typeface="+mn-ea"/>
              </a:rPr>
              <a:t>８</a:t>
            </a:r>
            <a:endParaRPr kumimoji="1" lang="ja-JP" altLang="en-US" sz="1600" b="1" dirty="0">
              <a:latin typeface="+mn-ea"/>
            </a:endParaRPr>
          </a:p>
        </p:txBody>
      </p:sp>
    </p:spTree>
    <p:extLst>
      <p:ext uri="{BB962C8B-B14F-4D97-AF65-F5344CB8AC3E}">
        <p14:creationId xmlns:p14="http://schemas.microsoft.com/office/powerpoint/2010/main" val="173802541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2628</TotalTime>
  <Words>2948</Words>
  <Application>Microsoft Office PowerPoint</Application>
  <PresentationFormat>A4 210 x 297 mm</PresentationFormat>
  <Paragraphs>525</Paragraphs>
  <Slides>14</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14</vt:i4>
      </vt:variant>
    </vt:vector>
  </HeadingPairs>
  <TitlesOfParts>
    <vt:vector size="23" baseType="lpstr">
      <vt:lpstr>Meiryo UI</vt:lpstr>
      <vt:lpstr>游ゴシック</vt:lpstr>
      <vt:lpstr>游ゴシック Light</vt:lpstr>
      <vt:lpstr>Arial</vt:lpstr>
      <vt:lpstr>Calibri</vt:lpstr>
      <vt:lpstr>Calibri Light</vt:lpstr>
      <vt:lpstr>Times New Roman</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takeshi nakatani</dc:creator>
  <cp:lastModifiedBy>中村　考範</cp:lastModifiedBy>
  <cp:revision>168</cp:revision>
  <cp:lastPrinted>2019-08-02T07:48:18Z</cp:lastPrinted>
  <dcterms:created xsi:type="dcterms:W3CDTF">2019-06-16T09:06:21Z</dcterms:created>
  <dcterms:modified xsi:type="dcterms:W3CDTF">2019-09-02T01:58:03Z</dcterms:modified>
</cp:coreProperties>
</file>