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4" r:id="rId2"/>
    <p:sldId id="272" r:id="rId3"/>
    <p:sldId id="273" r:id="rId4"/>
    <p:sldId id="257" r:id="rId5"/>
    <p:sldId id="266" r:id="rId6"/>
    <p:sldId id="265" r:id="rId7"/>
    <p:sldId id="258" r:id="rId8"/>
    <p:sldId id="259" r:id="rId9"/>
    <p:sldId id="274" r:id="rId10"/>
    <p:sldId id="260" r:id="rId11"/>
    <p:sldId id="261" r:id="rId12"/>
    <p:sldId id="281" r:id="rId13"/>
    <p:sldId id="278" r:id="rId14"/>
    <p:sldId id="269" r:id="rId15"/>
    <p:sldId id="270" r:id="rId16"/>
    <p:sldId id="279" r:id="rId17"/>
    <p:sldId id="280" r:id="rId18"/>
    <p:sldId id="271" r:id="rId1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B29C680C-BF6C-4806-A73A-5E6998A8B722}" type="datetimeFigureOut">
              <a:rPr kumimoji="1" lang="ja-JP" altLang="en-US" smtClean="0"/>
              <a:t>2017/8/9</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76A76D85-1E96-4808-9020-DBB203540973}" type="slidenum">
              <a:rPr kumimoji="1" lang="ja-JP" altLang="en-US" smtClean="0"/>
              <a:t>‹#›</a:t>
            </a:fld>
            <a:endParaRPr kumimoji="1" lang="ja-JP" altLang="en-US"/>
          </a:p>
        </p:txBody>
      </p:sp>
    </p:spTree>
    <p:extLst>
      <p:ext uri="{BB962C8B-B14F-4D97-AF65-F5344CB8AC3E}">
        <p14:creationId xmlns:p14="http://schemas.microsoft.com/office/powerpoint/2010/main" val="416258483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A8BBFC4-4A79-4668-BD3C-3BC42233765C}" type="slidenum">
              <a:rPr kumimoji="1" lang="ja-JP" altLang="en-US" smtClean="0"/>
              <a:t>10</a:t>
            </a:fld>
            <a:endParaRPr kumimoji="1" lang="ja-JP" altLang="en-US"/>
          </a:p>
        </p:txBody>
      </p:sp>
    </p:spTree>
    <p:extLst>
      <p:ext uri="{BB962C8B-B14F-4D97-AF65-F5344CB8AC3E}">
        <p14:creationId xmlns:p14="http://schemas.microsoft.com/office/powerpoint/2010/main" val="1443703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248D581-8C91-400D-A7A3-183CD501D6A8}" type="datetimeFigureOut">
              <a:rPr kumimoji="1" lang="ja-JP" altLang="en-US" smtClean="0"/>
              <a:t>2017/8/9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95373F-5F93-45DC-B066-07D402E04AEC}" type="slidenum">
              <a:rPr kumimoji="1" lang="ja-JP" altLang="en-US" smtClean="0"/>
              <a:t>‹#›</a:t>
            </a:fld>
            <a:endParaRPr kumimoji="1" lang="ja-JP" altLang="en-US"/>
          </a:p>
        </p:txBody>
      </p:sp>
    </p:spTree>
    <p:extLst>
      <p:ext uri="{BB962C8B-B14F-4D97-AF65-F5344CB8AC3E}">
        <p14:creationId xmlns:p14="http://schemas.microsoft.com/office/powerpoint/2010/main" val="1155938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248D581-8C91-400D-A7A3-183CD501D6A8}" type="datetimeFigureOut">
              <a:rPr kumimoji="1" lang="ja-JP" altLang="en-US" smtClean="0"/>
              <a:t>2017/8/9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95373F-5F93-45DC-B066-07D402E04AEC}" type="slidenum">
              <a:rPr kumimoji="1" lang="ja-JP" altLang="en-US" smtClean="0"/>
              <a:t>‹#›</a:t>
            </a:fld>
            <a:endParaRPr kumimoji="1" lang="ja-JP" altLang="en-US"/>
          </a:p>
        </p:txBody>
      </p:sp>
    </p:spTree>
    <p:extLst>
      <p:ext uri="{BB962C8B-B14F-4D97-AF65-F5344CB8AC3E}">
        <p14:creationId xmlns:p14="http://schemas.microsoft.com/office/powerpoint/2010/main" val="2081252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248D581-8C91-400D-A7A3-183CD501D6A8}" type="datetimeFigureOut">
              <a:rPr kumimoji="1" lang="ja-JP" altLang="en-US" smtClean="0"/>
              <a:t>2017/8/9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95373F-5F93-45DC-B066-07D402E04AEC}" type="slidenum">
              <a:rPr kumimoji="1" lang="ja-JP" altLang="en-US" smtClean="0"/>
              <a:t>‹#›</a:t>
            </a:fld>
            <a:endParaRPr kumimoji="1" lang="ja-JP" altLang="en-US"/>
          </a:p>
        </p:txBody>
      </p:sp>
    </p:spTree>
    <p:extLst>
      <p:ext uri="{BB962C8B-B14F-4D97-AF65-F5344CB8AC3E}">
        <p14:creationId xmlns:p14="http://schemas.microsoft.com/office/powerpoint/2010/main" val="3051509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248D581-8C91-400D-A7A3-183CD501D6A8}" type="datetimeFigureOut">
              <a:rPr kumimoji="1" lang="ja-JP" altLang="en-US" smtClean="0"/>
              <a:t>2017/8/9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95373F-5F93-45DC-B066-07D402E04AEC}" type="slidenum">
              <a:rPr kumimoji="1" lang="ja-JP" altLang="en-US" smtClean="0"/>
              <a:t>‹#›</a:t>
            </a:fld>
            <a:endParaRPr kumimoji="1" lang="ja-JP" altLang="en-US"/>
          </a:p>
        </p:txBody>
      </p:sp>
    </p:spTree>
    <p:extLst>
      <p:ext uri="{BB962C8B-B14F-4D97-AF65-F5344CB8AC3E}">
        <p14:creationId xmlns:p14="http://schemas.microsoft.com/office/powerpoint/2010/main" val="2273980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248D581-8C91-400D-A7A3-183CD501D6A8}" type="datetimeFigureOut">
              <a:rPr kumimoji="1" lang="ja-JP" altLang="en-US" smtClean="0"/>
              <a:t>2017/8/9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95373F-5F93-45DC-B066-07D402E04AEC}" type="slidenum">
              <a:rPr kumimoji="1" lang="ja-JP" altLang="en-US" smtClean="0"/>
              <a:t>‹#›</a:t>
            </a:fld>
            <a:endParaRPr kumimoji="1" lang="ja-JP" altLang="en-US"/>
          </a:p>
        </p:txBody>
      </p:sp>
    </p:spTree>
    <p:extLst>
      <p:ext uri="{BB962C8B-B14F-4D97-AF65-F5344CB8AC3E}">
        <p14:creationId xmlns:p14="http://schemas.microsoft.com/office/powerpoint/2010/main" val="325372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248D581-8C91-400D-A7A3-183CD501D6A8}" type="datetimeFigureOut">
              <a:rPr kumimoji="1" lang="ja-JP" altLang="en-US" smtClean="0"/>
              <a:t>2017/8/9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95373F-5F93-45DC-B066-07D402E04AEC}" type="slidenum">
              <a:rPr kumimoji="1" lang="ja-JP" altLang="en-US" smtClean="0"/>
              <a:t>‹#›</a:t>
            </a:fld>
            <a:endParaRPr kumimoji="1" lang="ja-JP" altLang="en-US"/>
          </a:p>
        </p:txBody>
      </p:sp>
    </p:spTree>
    <p:extLst>
      <p:ext uri="{BB962C8B-B14F-4D97-AF65-F5344CB8AC3E}">
        <p14:creationId xmlns:p14="http://schemas.microsoft.com/office/powerpoint/2010/main" val="2732054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248D581-8C91-400D-A7A3-183CD501D6A8}" type="datetimeFigureOut">
              <a:rPr kumimoji="1" lang="ja-JP" altLang="en-US" smtClean="0"/>
              <a:t>2017/8/9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195373F-5F93-45DC-B066-07D402E04AEC}" type="slidenum">
              <a:rPr kumimoji="1" lang="ja-JP" altLang="en-US" smtClean="0"/>
              <a:t>‹#›</a:t>
            </a:fld>
            <a:endParaRPr kumimoji="1" lang="ja-JP" altLang="en-US"/>
          </a:p>
        </p:txBody>
      </p:sp>
    </p:spTree>
    <p:extLst>
      <p:ext uri="{BB962C8B-B14F-4D97-AF65-F5344CB8AC3E}">
        <p14:creationId xmlns:p14="http://schemas.microsoft.com/office/powerpoint/2010/main" val="2504071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248D581-8C91-400D-A7A3-183CD501D6A8}" type="datetimeFigureOut">
              <a:rPr kumimoji="1" lang="ja-JP" altLang="en-US" smtClean="0"/>
              <a:t>2017/8/9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195373F-5F93-45DC-B066-07D402E04AEC}" type="slidenum">
              <a:rPr kumimoji="1" lang="ja-JP" altLang="en-US" smtClean="0"/>
              <a:t>‹#›</a:t>
            </a:fld>
            <a:endParaRPr kumimoji="1" lang="ja-JP" altLang="en-US"/>
          </a:p>
        </p:txBody>
      </p:sp>
    </p:spTree>
    <p:extLst>
      <p:ext uri="{BB962C8B-B14F-4D97-AF65-F5344CB8AC3E}">
        <p14:creationId xmlns:p14="http://schemas.microsoft.com/office/powerpoint/2010/main" val="1031450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248D581-8C91-400D-A7A3-183CD501D6A8}" type="datetimeFigureOut">
              <a:rPr kumimoji="1" lang="ja-JP" altLang="en-US" smtClean="0"/>
              <a:t>2017/8/9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195373F-5F93-45DC-B066-07D402E04AEC}" type="slidenum">
              <a:rPr kumimoji="1" lang="ja-JP" altLang="en-US" smtClean="0"/>
              <a:t>‹#›</a:t>
            </a:fld>
            <a:endParaRPr kumimoji="1" lang="ja-JP" altLang="en-US"/>
          </a:p>
        </p:txBody>
      </p:sp>
    </p:spTree>
    <p:extLst>
      <p:ext uri="{BB962C8B-B14F-4D97-AF65-F5344CB8AC3E}">
        <p14:creationId xmlns:p14="http://schemas.microsoft.com/office/powerpoint/2010/main" val="3819835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248D581-8C91-400D-A7A3-183CD501D6A8}" type="datetimeFigureOut">
              <a:rPr kumimoji="1" lang="ja-JP" altLang="en-US" smtClean="0"/>
              <a:t>2017/8/9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95373F-5F93-45DC-B066-07D402E04AEC}" type="slidenum">
              <a:rPr kumimoji="1" lang="ja-JP" altLang="en-US" smtClean="0"/>
              <a:t>‹#›</a:t>
            </a:fld>
            <a:endParaRPr kumimoji="1" lang="ja-JP" altLang="en-US"/>
          </a:p>
        </p:txBody>
      </p:sp>
    </p:spTree>
    <p:extLst>
      <p:ext uri="{BB962C8B-B14F-4D97-AF65-F5344CB8AC3E}">
        <p14:creationId xmlns:p14="http://schemas.microsoft.com/office/powerpoint/2010/main" val="1958405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248D581-8C91-400D-A7A3-183CD501D6A8}" type="datetimeFigureOut">
              <a:rPr kumimoji="1" lang="ja-JP" altLang="en-US" smtClean="0"/>
              <a:t>2017/8/9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95373F-5F93-45DC-B066-07D402E04AEC}" type="slidenum">
              <a:rPr kumimoji="1" lang="ja-JP" altLang="en-US" smtClean="0"/>
              <a:t>‹#›</a:t>
            </a:fld>
            <a:endParaRPr kumimoji="1" lang="ja-JP" altLang="en-US"/>
          </a:p>
        </p:txBody>
      </p:sp>
    </p:spTree>
    <p:extLst>
      <p:ext uri="{BB962C8B-B14F-4D97-AF65-F5344CB8AC3E}">
        <p14:creationId xmlns:p14="http://schemas.microsoft.com/office/powerpoint/2010/main" val="4046083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48D581-8C91-400D-A7A3-183CD501D6A8}" type="datetimeFigureOut">
              <a:rPr kumimoji="1" lang="ja-JP" altLang="en-US" smtClean="0"/>
              <a:t>2017/8/9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95373F-5F93-45DC-B066-07D402E04AEC}" type="slidenum">
              <a:rPr kumimoji="1" lang="ja-JP" altLang="en-US" smtClean="0"/>
              <a:t>‹#›</a:t>
            </a:fld>
            <a:endParaRPr kumimoji="1" lang="ja-JP" altLang="en-US"/>
          </a:p>
        </p:txBody>
      </p:sp>
    </p:spTree>
    <p:extLst>
      <p:ext uri="{BB962C8B-B14F-4D97-AF65-F5344CB8AC3E}">
        <p14:creationId xmlns:p14="http://schemas.microsoft.com/office/powerpoint/2010/main" val="26920810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846640" cy="1470025"/>
          </a:xfrm>
        </p:spPr>
        <p:txBody>
          <a:bodyPr>
            <a:noAutofit/>
          </a:bodyPr>
          <a:lstStyle/>
          <a:p>
            <a:r>
              <a:rPr kumimoji="1" lang="ja-JP" altLang="en-US" b="1" dirty="0" smtClean="0">
                <a:latin typeface="+mj-ea"/>
              </a:rPr>
              <a:t>第</a:t>
            </a:r>
            <a:r>
              <a:rPr lang="ja-JP" altLang="en-US" b="1" dirty="0">
                <a:latin typeface="+mj-ea"/>
              </a:rPr>
              <a:t>３</a:t>
            </a:r>
            <a:r>
              <a:rPr kumimoji="1" lang="ja-JP" altLang="en-US" b="1" dirty="0" smtClean="0">
                <a:latin typeface="+mj-ea"/>
              </a:rPr>
              <a:t>期大阪府がん対策推進計画</a:t>
            </a:r>
            <a:r>
              <a:rPr kumimoji="1" lang="en-US" altLang="ja-JP" b="1" dirty="0" smtClean="0">
                <a:latin typeface="+mj-ea"/>
              </a:rPr>
              <a:t/>
            </a:r>
            <a:br>
              <a:rPr kumimoji="1" lang="en-US" altLang="ja-JP" b="1" dirty="0" smtClean="0">
                <a:latin typeface="+mj-ea"/>
              </a:rPr>
            </a:br>
            <a:r>
              <a:rPr lang="ja-JP" altLang="en-US" b="1" dirty="0">
                <a:latin typeface="+mj-ea"/>
              </a:rPr>
              <a:t>緩和ケア</a:t>
            </a:r>
            <a:r>
              <a:rPr kumimoji="1" lang="ja-JP" altLang="en-US" b="1" dirty="0" smtClean="0">
                <a:latin typeface="+mj-ea"/>
              </a:rPr>
              <a:t>関係</a:t>
            </a:r>
            <a:endParaRPr kumimoji="1" lang="ja-JP" altLang="en-US" b="1" dirty="0">
              <a:latin typeface="+mj-ea"/>
            </a:endParaRPr>
          </a:p>
        </p:txBody>
      </p:sp>
      <p:sp>
        <p:nvSpPr>
          <p:cNvPr id="3" name="サブタイトル 2"/>
          <p:cNvSpPr>
            <a:spLocks noGrp="1"/>
          </p:cNvSpPr>
          <p:nvPr>
            <p:ph type="subTitle" idx="1"/>
          </p:nvPr>
        </p:nvSpPr>
        <p:spPr/>
        <p:txBody>
          <a:bodyPr/>
          <a:lstStyle/>
          <a:p>
            <a:r>
              <a:rPr kumimoji="1" lang="ja-JP" altLang="en-US" b="1" dirty="0" smtClean="0"/>
              <a:t>分野別検討</a:t>
            </a:r>
            <a:endParaRPr kumimoji="1" lang="ja-JP" altLang="en-US" b="1" dirty="0"/>
          </a:p>
        </p:txBody>
      </p:sp>
      <p:sp>
        <p:nvSpPr>
          <p:cNvPr id="4" name="テキスト ボックス 3"/>
          <p:cNvSpPr txBox="1"/>
          <p:nvPr/>
        </p:nvSpPr>
        <p:spPr>
          <a:xfrm>
            <a:off x="7236296" y="209174"/>
            <a:ext cx="1296144" cy="369332"/>
          </a:xfrm>
          <a:prstGeom prst="rect">
            <a:avLst/>
          </a:prstGeom>
          <a:noFill/>
          <a:ln>
            <a:solidFill>
              <a:schemeClr val="tx1"/>
            </a:solidFill>
          </a:ln>
        </p:spPr>
        <p:txBody>
          <a:bodyPr wrap="square" rtlCol="0">
            <a:spAutoFit/>
          </a:bodyPr>
          <a:lstStyle/>
          <a:p>
            <a:r>
              <a:rPr lang="ja-JP" altLang="en-US" dirty="0" smtClean="0"/>
              <a:t>参考</a:t>
            </a:r>
            <a:r>
              <a:rPr kumimoji="1" lang="ja-JP" altLang="en-US" dirty="0" smtClean="0"/>
              <a:t>資料</a:t>
            </a:r>
            <a:r>
              <a:rPr lang="ja-JP" altLang="en-US" dirty="0"/>
              <a:t>１</a:t>
            </a:r>
            <a:endParaRPr kumimoji="1" lang="ja-JP" altLang="en-US" dirty="0"/>
          </a:p>
        </p:txBody>
      </p:sp>
    </p:spTree>
    <p:extLst>
      <p:ext uri="{BB962C8B-B14F-4D97-AF65-F5344CB8AC3E}">
        <p14:creationId xmlns:p14="http://schemas.microsoft.com/office/powerpoint/2010/main" val="2225047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en-US" altLang="ja-JP" b="1" dirty="0">
                <a:latin typeface="HG丸ｺﾞｼｯｸM-PRO" panose="020F0600000000000000" pitchFamily="50" charset="-128"/>
                <a:ea typeface="HG丸ｺﾞｼｯｸM-PRO" panose="020F0600000000000000" pitchFamily="50" charset="-128"/>
              </a:rPr>
              <a:t>(</a:t>
            </a:r>
            <a:r>
              <a:rPr lang="ja-JP" altLang="en-US" b="1" dirty="0" smtClean="0">
                <a:latin typeface="HG丸ｺﾞｼｯｸM-PRO" panose="020F0600000000000000" pitchFamily="50" charset="-128"/>
                <a:ea typeface="HG丸ｺﾞｼｯｸM-PRO" panose="020F0600000000000000" pitchFamily="50" charset="-128"/>
              </a:rPr>
              <a:t>２</a:t>
            </a:r>
            <a:r>
              <a:rPr lang="en-US" altLang="ja-JP" b="1" dirty="0">
                <a:latin typeface="HG丸ｺﾞｼｯｸM-PRO" panose="020F0600000000000000" pitchFamily="50" charset="-128"/>
                <a:ea typeface="HG丸ｺﾞｼｯｸM-PRO" panose="020F0600000000000000" pitchFamily="50" charset="-128"/>
              </a:rPr>
              <a:t>)</a:t>
            </a:r>
            <a:r>
              <a:rPr kumimoji="1" lang="ja-JP" altLang="en-US" b="1" dirty="0" smtClean="0">
                <a:latin typeface="HG丸ｺﾞｼｯｸM-PRO" panose="020F0600000000000000" pitchFamily="50" charset="-128"/>
                <a:ea typeface="HG丸ｺﾞｼｯｸM-PRO" panose="020F0600000000000000" pitchFamily="50" charset="-128"/>
              </a:rPr>
              <a:t>がん医療の充実（府民誰もが適切な医療を受けられる体制整備）</a:t>
            </a:r>
            <a:endParaRPr kumimoji="1" lang="en-US" altLang="ja-JP" b="1"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10</a:t>
            </a:fld>
            <a:endParaRPr kumimoji="1" lang="ja-JP" altLang="en-US" dirty="0"/>
          </a:p>
        </p:txBody>
      </p:sp>
      <p:sp>
        <p:nvSpPr>
          <p:cNvPr id="6" name="正方形/長方形 5"/>
          <p:cNvSpPr/>
          <p:nvPr/>
        </p:nvSpPr>
        <p:spPr>
          <a:xfrm>
            <a:off x="274641" y="836713"/>
            <a:ext cx="8666726" cy="6480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52400" indent="-152400"/>
            <a:r>
              <a:rPr lang="ja-JP" altLang="ja-JP" sz="16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緩和ケアについてがん患者に対する普及啓発を図るとともに、提供体制の充実</a:t>
            </a:r>
            <a:r>
              <a:rPr lang="ja-JP" altLang="ja-JP"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r>
              <a:rPr lang="ja-JP" altLang="en-US"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　　</a:t>
            </a:r>
            <a:endParaRPr lang="en-US" altLang="ja-JP"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152400" indent="-152400"/>
            <a:r>
              <a:rPr lang="ja-JP" altLang="en-US" sz="16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緩和</a:t>
            </a:r>
            <a:r>
              <a:rPr lang="ja-JP" altLang="ja-JP" sz="16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ケアに関する人材育成等に</a:t>
            </a:r>
            <a:r>
              <a:rPr lang="ja-JP" altLang="ja-JP"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努め</a:t>
            </a:r>
            <a:r>
              <a:rPr lang="ja-JP" altLang="en-US" sz="16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る</a:t>
            </a:r>
            <a:r>
              <a:rPr lang="ja-JP" altLang="ja-JP"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ja-JP" altLang="ja-JP" sz="16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graphicFrame>
        <p:nvGraphicFramePr>
          <p:cNvPr id="4" name="表 3"/>
          <p:cNvGraphicFramePr>
            <a:graphicFrameLocks noGrp="1"/>
          </p:cNvGraphicFramePr>
          <p:nvPr>
            <p:extLst>
              <p:ext uri="{D42A27DB-BD31-4B8C-83A1-F6EECF244321}">
                <p14:modId xmlns:p14="http://schemas.microsoft.com/office/powerpoint/2010/main" val="3920576410"/>
              </p:ext>
            </p:extLst>
          </p:nvPr>
        </p:nvGraphicFramePr>
        <p:xfrm>
          <a:off x="274641" y="1484784"/>
          <a:ext cx="8657258" cy="1705880"/>
        </p:xfrm>
        <a:graphic>
          <a:graphicData uri="http://schemas.openxmlformats.org/drawingml/2006/table">
            <a:tbl>
              <a:tblPr firstRow="1" firstCol="1" bandRow="1"/>
              <a:tblGrid>
                <a:gridCol w="232881"/>
                <a:gridCol w="4174602"/>
                <a:gridCol w="2145878"/>
                <a:gridCol w="2103897"/>
              </a:tblGrid>
              <a:tr h="235884">
                <a:tc>
                  <a:txBody>
                    <a:bodyPr/>
                    <a:lstStyle/>
                    <a:p>
                      <a:pPr algn="ctr" fontAlgn="auto">
                        <a:spcAft>
                          <a:spcPts val="0"/>
                        </a:spcAft>
                      </a:pPr>
                      <a:r>
                        <a:rPr lang="en-US" sz="1000" b="1" dirty="0">
                          <a:solidFill>
                            <a:srgbClr val="FFFFFF"/>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a:solidFill>
                            <a:srgbClr val="FFFFFF"/>
                          </a:solidFill>
                          <a:effectLst/>
                          <a:latin typeface="HG丸ｺﾞｼｯｸM-PRO"/>
                          <a:cs typeface="ＭＳ Ｐゴシック"/>
                        </a:rPr>
                        <a:t>項目</a:t>
                      </a:r>
                      <a:endParaRPr lang="ja-JP" sz="12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a:solidFill>
                            <a:srgbClr val="FFFFFF"/>
                          </a:solidFill>
                          <a:effectLst/>
                          <a:latin typeface="HG丸ｺﾞｼｯｸM-PRO"/>
                          <a:cs typeface="ＭＳ Ｐゴシック"/>
                        </a:rPr>
                        <a:t>現在の状況</a:t>
                      </a:r>
                      <a:endParaRPr lang="ja-JP" sz="12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en-US" sz="1000" b="1">
                          <a:solidFill>
                            <a:srgbClr val="FFFFFF"/>
                          </a:solidFill>
                          <a:effectLst/>
                          <a:latin typeface="HG丸ｺﾞｼｯｸM-PRO"/>
                          <a:cs typeface="ＭＳ Ｐゴシック"/>
                        </a:rPr>
                        <a:t>2023</a:t>
                      </a:r>
                      <a:r>
                        <a:rPr lang="ja-JP" sz="1000" b="1">
                          <a:solidFill>
                            <a:srgbClr val="FFFFFF"/>
                          </a:solidFill>
                          <a:effectLst/>
                          <a:latin typeface="HG丸ｺﾞｼｯｸM-PRO"/>
                          <a:cs typeface="ＭＳ Ｐゴシック"/>
                        </a:rPr>
                        <a:t>年度の目標</a:t>
                      </a:r>
                      <a:endParaRPr lang="ja-JP" sz="12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r>
              <a:tr h="332198">
                <a:tc>
                  <a:txBody>
                    <a:bodyPr/>
                    <a:lstStyle/>
                    <a:p>
                      <a:pPr algn="ctr" fontAlgn="auto">
                        <a:spcAft>
                          <a:spcPts val="0"/>
                        </a:spcAft>
                      </a:pPr>
                      <a:r>
                        <a:rPr lang="ja-JP" sz="1400" b="1" dirty="0">
                          <a:solidFill>
                            <a:srgbClr val="000000"/>
                          </a:solidFill>
                          <a:effectLst/>
                          <a:latin typeface="HG丸ｺﾞｼｯｸM-PRO"/>
                          <a:cs typeface="ＭＳ Ｐゴシック"/>
                        </a:rPr>
                        <a:t>１</a:t>
                      </a:r>
                      <a:endParaRPr lang="ja-JP" sz="1400" dirty="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l" fontAlgn="auto">
                        <a:spcAft>
                          <a:spcPts val="0"/>
                        </a:spcAft>
                      </a:pPr>
                      <a:r>
                        <a:rPr lang="ja-JP" sz="14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がん患者の緩和ケアを知っている割合</a:t>
                      </a:r>
                      <a:endPar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c>
                  <a:txBody>
                    <a:bodyPr/>
                    <a:lstStyle/>
                    <a:p>
                      <a:pPr algn="l" fontAlgn="auto">
                        <a:spcAft>
                          <a:spcPts val="0"/>
                        </a:spcAft>
                      </a:pPr>
                      <a:r>
                        <a:rPr lang="en-US" sz="100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20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c>
                  <a:txBody>
                    <a:bodyPr/>
                    <a:lstStyle/>
                    <a:p>
                      <a:pPr algn="l" fontAlgn="auto">
                        <a:spcAft>
                          <a:spcPts val="0"/>
                        </a:spcAft>
                      </a:pPr>
                      <a:r>
                        <a:rPr lang="en-US" sz="100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20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r>
              <a:tr h="379266">
                <a:tc>
                  <a:txBody>
                    <a:bodyPr/>
                    <a:lstStyle/>
                    <a:p>
                      <a:pPr algn="ctr" fontAlgn="auto">
                        <a:spcAft>
                          <a:spcPts val="0"/>
                        </a:spcAft>
                      </a:pPr>
                      <a:r>
                        <a:rPr lang="ja-JP" sz="1400" b="1">
                          <a:solidFill>
                            <a:srgbClr val="000000"/>
                          </a:solidFill>
                          <a:effectLst/>
                          <a:latin typeface="HG丸ｺﾞｼｯｸM-PRO"/>
                          <a:cs typeface="ＭＳ Ｐゴシック"/>
                        </a:rPr>
                        <a:t>２</a:t>
                      </a:r>
                      <a:endParaRPr lang="ja-JP" sz="140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l" fontAlgn="auto">
                        <a:spcAft>
                          <a:spcPts val="0"/>
                        </a:spcAft>
                      </a:pPr>
                      <a:r>
                        <a:rPr lang="ja-JP" sz="14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緩和ケアチーム介入件数</a:t>
                      </a:r>
                      <a:endPar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c>
                  <a:txBody>
                    <a:bodyPr/>
                    <a:lstStyle/>
                    <a:p>
                      <a:pPr algn="l" fontAlgn="auto">
                        <a:lnSpc>
                          <a:spcPts val="1100"/>
                        </a:lnSpc>
                        <a:spcAft>
                          <a:spcPts val="0"/>
                        </a:spcAft>
                      </a:pPr>
                      <a:r>
                        <a:rPr lang="en-US" sz="100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20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c>
                  <a:txBody>
                    <a:bodyPr/>
                    <a:lstStyle/>
                    <a:p>
                      <a:pPr algn="l" fontAlgn="auto">
                        <a:lnSpc>
                          <a:spcPts val="1100"/>
                        </a:lnSpc>
                        <a:spcAft>
                          <a:spcPts val="0"/>
                        </a:spcAft>
                      </a:pPr>
                      <a:r>
                        <a:rPr lang="en-US" sz="100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20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r>
              <a:tr h="379266">
                <a:tc>
                  <a:txBody>
                    <a:bodyPr/>
                    <a:lstStyle/>
                    <a:p>
                      <a:pPr algn="ctr" fontAlgn="auto">
                        <a:spcAft>
                          <a:spcPts val="0"/>
                        </a:spcAft>
                      </a:pPr>
                      <a:r>
                        <a:rPr lang="ja-JP" sz="1400" b="1">
                          <a:solidFill>
                            <a:srgbClr val="000000"/>
                          </a:solidFill>
                          <a:effectLst/>
                          <a:latin typeface="HG丸ｺﾞｼｯｸM-PRO"/>
                          <a:cs typeface="ＭＳ Ｐゴシック"/>
                        </a:rPr>
                        <a:t>３</a:t>
                      </a:r>
                      <a:endParaRPr lang="ja-JP" sz="140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l" fontAlgn="auto">
                        <a:spcAft>
                          <a:spcPts val="0"/>
                        </a:spcAft>
                      </a:pPr>
                      <a:r>
                        <a:rPr lang="ja-JP" sz="14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緩和ケア研修会受講者数</a:t>
                      </a:r>
                      <a:endPar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c>
                  <a:txBody>
                    <a:bodyPr/>
                    <a:lstStyle/>
                    <a:p>
                      <a:pPr algn="l" fontAlgn="auto">
                        <a:lnSpc>
                          <a:spcPts val="1100"/>
                        </a:lnSpc>
                        <a:spcAft>
                          <a:spcPts val="0"/>
                        </a:spcAft>
                      </a:pPr>
                      <a:r>
                        <a:rPr lang="en-US" sz="1000"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c>
                  <a:txBody>
                    <a:bodyPr/>
                    <a:lstStyle/>
                    <a:p>
                      <a:pPr algn="l" fontAlgn="auto">
                        <a:lnSpc>
                          <a:spcPts val="1100"/>
                        </a:lnSpc>
                        <a:spcAft>
                          <a:spcPts val="0"/>
                        </a:spcAft>
                      </a:pPr>
                      <a:r>
                        <a:rPr lang="en-US" sz="1000"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r>
              <a:tr h="379266">
                <a:tc>
                  <a:txBody>
                    <a:bodyPr/>
                    <a:lstStyle/>
                    <a:p>
                      <a:pPr algn="ctr" fontAlgn="auto">
                        <a:spcAft>
                          <a:spcPts val="0"/>
                        </a:spcAft>
                      </a:pPr>
                      <a:r>
                        <a:rPr lang="ja-JP" sz="1400" b="1">
                          <a:solidFill>
                            <a:srgbClr val="000000"/>
                          </a:solidFill>
                          <a:effectLst/>
                          <a:latin typeface="HG丸ｺﾞｼｯｸM-PRO"/>
                          <a:cs typeface="ＭＳ Ｐゴシック"/>
                        </a:rPr>
                        <a:t>４</a:t>
                      </a:r>
                      <a:endParaRPr lang="ja-JP" sz="140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66"/>
                    </a:solidFill>
                  </a:tcPr>
                </a:tc>
                <a:tc>
                  <a:txBody>
                    <a:bodyPr/>
                    <a:lstStyle/>
                    <a:p>
                      <a:pPr algn="l" fontAlgn="auto">
                        <a:spcAft>
                          <a:spcPts val="0"/>
                        </a:spcAft>
                      </a:pPr>
                      <a:r>
                        <a:rPr lang="ja-JP" sz="14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在宅緩和ケアに取り組む医療機関数</a:t>
                      </a:r>
                      <a:endPar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auto">
                        <a:lnSpc>
                          <a:spcPts val="1100"/>
                        </a:lnSpc>
                        <a:spcAft>
                          <a:spcPts val="0"/>
                        </a:spcAft>
                      </a:pPr>
                      <a:r>
                        <a:rPr lang="en-US" sz="1000"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auto">
                        <a:lnSpc>
                          <a:spcPts val="1100"/>
                        </a:lnSpc>
                        <a:spcAft>
                          <a:spcPts val="0"/>
                        </a:spcAft>
                      </a:pPr>
                      <a:r>
                        <a:rPr lang="en-US" sz="1000"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r>
            </a:tbl>
          </a:graphicData>
        </a:graphic>
      </p:graphicFrame>
      <p:sp>
        <p:nvSpPr>
          <p:cNvPr id="8" name="角丸四角形 7"/>
          <p:cNvSpPr/>
          <p:nvPr/>
        </p:nvSpPr>
        <p:spPr>
          <a:xfrm>
            <a:off x="268262" y="3212976"/>
            <a:ext cx="8768234" cy="3573016"/>
          </a:xfrm>
          <a:prstGeom prst="roundRect">
            <a:avLst>
              <a:gd name="adj" fmla="val 75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600" b="1" dirty="0">
                <a:solidFill>
                  <a:schemeClr val="tx1"/>
                </a:solidFill>
                <a:latin typeface="HG丸ｺﾞｼｯｸM-PRO" panose="020F0600000000000000" pitchFamily="50" charset="-128"/>
                <a:ea typeface="HG丸ｺﾞｼｯｸM-PRO" panose="020F0600000000000000" pitchFamily="50" charset="-128"/>
              </a:rPr>
              <a:t>5</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）緩和ケアの推進</a:t>
            </a:r>
            <a:endParaRPr lang="en-US" altLang="ja-JP" sz="1600" b="1" dirty="0">
              <a:solidFill>
                <a:schemeClr val="tx1"/>
              </a:solidFill>
              <a:latin typeface="HG丸ｺﾞｼｯｸM-PRO" panose="020F0600000000000000" pitchFamily="50" charset="-128"/>
              <a:ea typeface="HG丸ｺﾞｼｯｸM-PRO" panose="020F0600000000000000" pitchFamily="50" charset="-128"/>
            </a:endParaRPr>
          </a:p>
          <a:p>
            <a:pPr indent="153035" algn="just">
              <a:spcAft>
                <a:spcPts val="0"/>
              </a:spcAft>
              <a:tabLst>
                <a:tab pos="5311140" algn="l"/>
              </a:tabLst>
            </a:pPr>
            <a:r>
              <a:rPr lang="ja-JP" altLang="ja-JP" sz="1600" b="1" dirty="0">
                <a:solidFill>
                  <a:srgbClr val="000000"/>
                </a:solidFill>
                <a:latin typeface="HG丸ｺﾞｼｯｸM-PRO" panose="020F0600000000000000" pitchFamily="50" charset="-128"/>
                <a:ea typeface="HG丸ｺﾞｼｯｸM-PRO" panose="020F0600000000000000" pitchFamily="50" charset="-128"/>
                <a:cs typeface="HG丸ｺﾞｼｯｸM-PRO"/>
              </a:rPr>
              <a:t>①</a:t>
            </a:r>
            <a:r>
              <a:rPr lang="ja-JP" altLang="ja-JP" sz="1600" b="1" kern="100" dirty="0">
                <a:solidFill>
                  <a:srgbClr val="000000"/>
                </a:solidFill>
                <a:latin typeface="HG丸ｺﾞｼｯｸM-PRO" panose="020F0600000000000000" pitchFamily="50" charset="-128"/>
                <a:ea typeface="HG丸ｺﾞｼｯｸM-PRO" panose="020F0600000000000000" pitchFamily="50" charset="-128"/>
                <a:cs typeface="Times New Roman"/>
              </a:rPr>
              <a:t>緩和ケアの普及</a:t>
            </a:r>
            <a:r>
              <a:rPr lang="ja-JP" altLang="ja-JP" sz="160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啓発</a:t>
            </a:r>
            <a:endParaRPr lang="en-US" altLang="ja-JP" sz="1600" b="1"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indent="153035" algn="just">
              <a:spcAft>
                <a:spcPts val="0"/>
              </a:spcAft>
              <a:tabLst>
                <a:tab pos="5311140" algn="l"/>
              </a:tabLst>
            </a:pP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がん患者やその家族が適切な緩和ケアを受けることで、痛みやつらさの</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軽減</a:t>
            </a: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生活の</a:t>
            </a:r>
            <a:endParaRPr lang="en-US"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indent="153035" algn="just">
              <a:spcAft>
                <a:spcPts val="0"/>
              </a:spcAft>
              <a:tabLst>
                <a:tab pos="5311140" algn="l"/>
              </a:tabLst>
            </a:pP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質</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の向上を図ることができるよう、がん診療拠点病院や関係機関と</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連携して</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医療用</a:t>
            </a:r>
            <a:endParaRPr lang="en-US"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indent="153035" algn="just">
              <a:spcAft>
                <a:spcPts val="0"/>
              </a:spcAft>
              <a:tabLst>
                <a:tab pos="5311140" algn="l"/>
              </a:tabLst>
            </a:pP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麻薬</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の使用も含め、緩和ケアに関する正しい知識の普及を行</a:t>
            </a: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う</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en-US" altLang="ja-JP" sz="1600" dirty="0" smtClean="0">
              <a:solidFill>
                <a:srgbClr val="000000"/>
              </a:solidFill>
              <a:latin typeface="HG丸ｺﾞｼｯｸM-PRO" panose="020F0600000000000000" pitchFamily="50" charset="-128"/>
              <a:ea typeface="HG丸ｺﾞｼｯｸM-PRO" panose="020F0600000000000000" pitchFamily="50" charset="-128"/>
            </a:endParaRPr>
          </a:p>
          <a:p>
            <a:r>
              <a:rPr lang="ja-JP" altLang="en-US" sz="1600" b="1" dirty="0">
                <a:solidFill>
                  <a:srgbClr val="000000"/>
                </a:solidFill>
                <a:latin typeface="HG丸ｺﾞｼｯｸM-PRO" panose="020F0600000000000000" pitchFamily="50" charset="-128"/>
                <a:ea typeface="HG丸ｺﾞｼｯｸM-PRO" panose="020F0600000000000000" pitchFamily="50" charset="-128"/>
              </a:rPr>
              <a:t>　</a:t>
            </a:r>
            <a:endParaRPr lang="en-US" altLang="ja-JP" sz="1600" b="1" dirty="0" smtClean="0">
              <a:solidFill>
                <a:srgbClr val="000000"/>
              </a:solidFill>
              <a:latin typeface="HG丸ｺﾞｼｯｸM-PRO" panose="020F0600000000000000" pitchFamily="50" charset="-128"/>
              <a:ea typeface="HG丸ｺﾞｼｯｸM-PRO" panose="020F0600000000000000" pitchFamily="50" charset="-128"/>
            </a:endParaRPr>
          </a:p>
          <a:p>
            <a:r>
              <a:rPr lang="ja-JP" altLang="en-US" sz="1600" b="1" dirty="0">
                <a:solidFill>
                  <a:srgbClr val="000000"/>
                </a:solidFill>
                <a:latin typeface="HG丸ｺﾞｼｯｸM-PRO" panose="020F0600000000000000" pitchFamily="50" charset="-128"/>
                <a:ea typeface="HG丸ｺﾞｼｯｸM-PRO" panose="020F0600000000000000" pitchFamily="50" charset="-128"/>
              </a:rPr>
              <a:t>　</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②</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質の高い緩和ケア提供体制の確保</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　</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　</a:t>
            </a:r>
            <a:endParaRPr lang="en-US" altLang="ja-JP" sz="16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ja-JP" sz="1600" dirty="0">
                <a:solidFill>
                  <a:schemeClr val="tx1"/>
                </a:solidFill>
                <a:latin typeface="HG丸ｺﾞｼｯｸM-PRO" panose="020F0600000000000000" pitchFamily="50" charset="-128"/>
                <a:ea typeface="HG丸ｺﾞｼｯｸM-PRO" panose="020F0600000000000000" pitchFamily="50" charset="-128"/>
              </a:rPr>
              <a:t>大阪国際がんセンターと連携し、質の高い緩和ケアが提供されるよう、苦痛の</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スク</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リーニング</a:t>
            </a:r>
            <a:r>
              <a:rPr lang="ja-JP" altLang="ja-JP" sz="1600" dirty="0">
                <a:solidFill>
                  <a:schemeClr val="tx1"/>
                </a:solidFill>
                <a:latin typeface="HG丸ｺﾞｼｯｸM-PRO" panose="020F0600000000000000" pitchFamily="50" charset="-128"/>
                <a:ea typeface="HG丸ｺﾞｼｯｸM-PRO" panose="020F0600000000000000" pitchFamily="50" charset="-128"/>
              </a:rPr>
              <a:t>の手法や多職種チームによる緩和ケアの提供に関する研修会などを実</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施</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する。</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ja-JP" sz="1600" dirty="0">
                <a:solidFill>
                  <a:schemeClr val="tx1"/>
                </a:solidFill>
                <a:latin typeface="HG丸ｺﾞｼｯｸM-PRO" panose="020F0600000000000000" pitchFamily="50" charset="-128"/>
                <a:ea typeface="HG丸ｺﾞｼｯｸM-PRO" panose="020F0600000000000000" pitchFamily="50" charset="-128"/>
              </a:rPr>
              <a:t>また、がん診療拠点病院と協力して、認定看護師など専門性が高い医療従事者</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が</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適</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正に</a:t>
            </a:r>
            <a:r>
              <a:rPr lang="ja-JP" altLang="ja-JP" sz="1600" dirty="0">
                <a:solidFill>
                  <a:schemeClr val="tx1"/>
                </a:solidFill>
                <a:latin typeface="HG丸ｺﾞｼｯｸM-PRO" panose="020F0600000000000000" pitchFamily="50" charset="-128"/>
                <a:ea typeface="HG丸ｺﾞｼｯｸM-PRO" panose="020F0600000000000000" pitchFamily="50" charset="-128"/>
              </a:rPr>
              <a:t>配置されるよう、人員配置等のモデルを示</a:t>
            </a:r>
            <a:r>
              <a:rPr lang="ja-JP" altLang="en-US" sz="1600" dirty="0">
                <a:solidFill>
                  <a:schemeClr val="tx1"/>
                </a:solidFill>
                <a:latin typeface="HG丸ｺﾞｼｯｸM-PRO" panose="020F0600000000000000" pitchFamily="50" charset="-128"/>
                <a:ea typeface="HG丸ｺﾞｼｯｸM-PRO" panose="020F0600000000000000" pitchFamily="50" charset="-128"/>
              </a:rPr>
              <a:t>す</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ja-JP" sz="1600" dirty="0">
                <a:solidFill>
                  <a:schemeClr val="tx1"/>
                </a:solidFill>
                <a:latin typeface="HG丸ｺﾞｼｯｸM-PRO" panose="020F0600000000000000" pitchFamily="50" charset="-128"/>
                <a:ea typeface="HG丸ｺﾞｼｯｸM-PRO" panose="020F0600000000000000" pitchFamily="50" charset="-128"/>
              </a:rPr>
              <a:t>緩和ケアの機能を強化するため、がん診療拠点病院において、緩和ケアの</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コーディ</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ネート</a:t>
            </a:r>
            <a:r>
              <a:rPr lang="ja-JP" altLang="ja-JP" sz="1600" dirty="0">
                <a:solidFill>
                  <a:schemeClr val="tx1"/>
                </a:solidFill>
                <a:latin typeface="HG丸ｺﾞｼｯｸM-PRO" panose="020F0600000000000000" pitchFamily="50" charset="-128"/>
                <a:ea typeface="HG丸ｺﾞｼｯｸM-PRO" panose="020F0600000000000000" pitchFamily="50" charset="-128"/>
              </a:rPr>
              <a:t>や評価・改善を行う機能を持った「緩和ケアセンター」の整備・機能強化の</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促進</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など</a:t>
            </a:r>
            <a:r>
              <a:rPr lang="ja-JP" altLang="ja-JP" sz="1600" dirty="0">
                <a:solidFill>
                  <a:schemeClr val="tx1"/>
                </a:solidFill>
                <a:latin typeface="HG丸ｺﾞｼｯｸM-PRO" panose="020F0600000000000000" pitchFamily="50" charset="-128"/>
                <a:ea typeface="HG丸ｺﾞｼｯｸM-PRO" panose="020F0600000000000000" pitchFamily="50" charset="-128"/>
              </a:rPr>
              <a:t>に努め</a:t>
            </a:r>
            <a:r>
              <a:rPr lang="ja-JP" altLang="en-US" sz="1600" dirty="0">
                <a:solidFill>
                  <a:schemeClr val="tx1"/>
                </a:solidFill>
                <a:latin typeface="HG丸ｺﾞｼｯｸM-PRO" panose="020F0600000000000000" pitchFamily="50" charset="-128"/>
                <a:ea typeface="HG丸ｺﾞｼｯｸM-PRO" panose="020F0600000000000000" pitchFamily="50" charset="-128"/>
              </a:rPr>
              <a:t>る</a:t>
            </a:r>
            <a:r>
              <a:rPr lang="ja-JP" altLang="ja-JP" sz="1600" dirty="0">
                <a:solidFill>
                  <a:schemeClr val="tx1"/>
                </a:solidFill>
                <a:latin typeface="HG丸ｺﾞｼｯｸM-PRO" panose="020F0600000000000000" pitchFamily="50" charset="-128"/>
                <a:ea typeface="HG丸ｺﾞｼｯｸM-PRO" panose="020F0600000000000000" pitchFamily="50" charset="-128"/>
              </a:rPr>
              <a:t>。</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pPr indent="153035" algn="just">
              <a:spcAft>
                <a:spcPts val="0"/>
              </a:spcAft>
              <a:tabLst>
                <a:tab pos="5311140" algn="l"/>
              </a:tabLst>
            </a:pPr>
            <a:endParaRPr lang="ja-JP" altLang="en-US" sz="1600" dirty="0">
              <a:latin typeface="HG丸ｺﾞｼｯｸM-PRO" panose="020F0600000000000000" pitchFamily="50" charset="-128"/>
              <a:ea typeface="HG丸ｺﾞｼｯｸM-PRO" panose="020F0600000000000000" pitchFamily="50" charset="-128"/>
            </a:endParaRPr>
          </a:p>
          <a:p>
            <a:pPr fontAlgn="auto">
              <a:lnSpc>
                <a:spcPts val="2300"/>
              </a:lnSpc>
            </a:pPr>
            <a:endParaRPr lang="ja-JP" altLang="en-US" sz="2000" b="1"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p:txBody>
      </p:sp>
    </p:spTree>
    <p:extLst>
      <p:ext uri="{BB962C8B-B14F-4D97-AF65-F5344CB8AC3E}">
        <p14:creationId xmlns:p14="http://schemas.microsoft.com/office/powerpoint/2010/main" val="35760229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65997"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u="sng" dirty="0" smtClean="0">
              <a:latin typeface="HG丸ｺﾞｼｯｸM-PRO" panose="020F0600000000000000" pitchFamily="50" charset="-128"/>
              <a:ea typeface="HG丸ｺﾞｼｯｸM-PRO" panose="020F0600000000000000" pitchFamily="50" charset="-128"/>
            </a:endParaRPr>
          </a:p>
          <a:p>
            <a:pPr fontAlgn="auto"/>
            <a:endParaRPr lang="en-US" altLang="ja-JP" u="sng" dirty="0">
              <a:latin typeface="HG丸ｺﾞｼｯｸM-PRO" panose="020F0600000000000000" pitchFamily="50" charset="-128"/>
              <a:ea typeface="HG丸ｺﾞｼｯｸM-PRO" panose="020F0600000000000000" pitchFamily="50" charset="-128"/>
            </a:endParaRPr>
          </a:p>
          <a:p>
            <a:pPr fontAlgn="auto"/>
            <a:r>
              <a:rPr lang="ja-JP" altLang="en-US" dirty="0" smtClean="0"/>
              <a:t>　 </a:t>
            </a:r>
            <a:endParaRPr lang="en-US" altLang="ja-JP" dirty="0" smtClean="0"/>
          </a:p>
          <a:p>
            <a:pPr fontAlgn="auto"/>
            <a:endParaRPr lang="ja-JP" altLang="ja-JP"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11</a:t>
            </a:fld>
            <a:endParaRPr kumimoji="1" lang="ja-JP" altLang="en-US" dirty="0"/>
          </a:p>
        </p:txBody>
      </p:sp>
      <p:sp>
        <p:nvSpPr>
          <p:cNvPr id="10" name="テキスト ボックス 9"/>
          <p:cNvSpPr txBox="1"/>
          <p:nvPr/>
        </p:nvSpPr>
        <p:spPr>
          <a:xfrm>
            <a:off x="175466" y="26359"/>
            <a:ext cx="6412757" cy="400110"/>
          </a:xfrm>
          <a:prstGeom prst="rect">
            <a:avLst/>
          </a:prstGeom>
          <a:noFill/>
        </p:spPr>
        <p:txBody>
          <a:bodyPr wrap="square" rtlCol="0">
            <a:spAutoFit/>
          </a:bodyPr>
          <a:lstStyle/>
          <a:p>
            <a:r>
              <a:rPr lang="ja-JP" altLang="en-US" sz="2000" dirty="0" smtClean="0">
                <a:latin typeface="HG丸ｺﾞｼｯｸM-PRO" panose="020F0600000000000000" pitchFamily="50" charset="-128"/>
                <a:ea typeface="HG丸ｺﾞｼｯｸM-PRO" panose="020F0600000000000000" pitchFamily="50" charset="-128"/>
              </a:rPr>
              <a:t>第５章</a:t>
            </a: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個別の取組と目標</a:t>
            </a:r>
            <a:r>
              <a:rPr lang="ja-JP" altLang="en-US" sz="2000" dirty="0">
                <a:latin typeface="HG丸ｺﾞｼｯｸM-PRO" panose="020F0600000000000000" pitchFamily="50" charset="-128"/>
                <a:ea typeface="HG丸ｺﾞｼｯｸM-PRO" panose="020F0600000000000000" pitchFamily="50" charset="-128"/>
              </a:rPr>
              <a:t>　</a:t>
            </a:r>
            <a:endParaRPr kumimoji="1" lang="ja-JP" altLang="en-US" sz="2000" dirty="0">
              <a:latin typeface="HG丸ｺﾞｼｯｸM-PRO" panose="020F0600000000000000" pitchFamily="50" charset="-128"/>
              <a:ea typeface="HG丸ｺﾞｼｯｸM-PRO" panose="020F0600000000000000" pitchFamily="50" charset="-128"/>
            </a:endParaRPr>
          </a:p>
        </p:txBody>
      </p:sp>
      <p:sp>
        <p:nvSpPr>
          <p:cNvPr id="6" name="角丸四角形 5"/>
          <p:cNvSpPr/>
          <p:nvPr/>
        </p:nvSpPr>
        <p:spPr>
          <a:xfrm>
            <a:off x="227027" y="598376"/>
            <a:ext cx="8719146" cy="6048672"/>
          </a:xfrm>
          <a:prstGeom prst="roundRect">
            <a:avLst>
              <a:gd name="adj" fmla="val 12449"/>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fontAlgn="auto"/>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ja-JP" altLang="ja-JP" sz="1600" b="1" dirty="0">
                <a:solidFill>
                  <a:schemeClr val="tx1"/>
                </a:solidFill>
                <a:latin typeface="HG丸ｺﾞｼｯｸM-PRO" panose="020F0600000000000000" pitchFamily="50" charset="-128"/>
                <a:ea typeface="HG丸ｺﾞｼｯｸM-PRO" panose="020F0600000000000000" pitchFamily="50" charset="-128"/>
                <a:cs typeface="HG丸ｺﾞｼｯｸM-PRO"/>
              </a:rPr>
              <a:t>③緩和ケアに関する人材育成</a:t>
            </a:r>
            <a:endParaRPr lang="en-US" altLang="ja-JP" sz="1600" b="1" dirty="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ja-JP" sz="1600" dirty="0">
                <a:solidFill>
                  <a:schemeClr val="tx1"/>
                </a:solidFill>
                <a:latin typeface="HG丸ｺﾞｼｯｸM-PRO" panose="020F0600000000000000" pitchFamily="50" charset="-128"/>
                <a:ea typeface="HG丸ｺﾞｼｯｸM-PRO" panose="020F0600000000000000" pitchFamily="50" charset="-128"/>
              </a:rPr>
              <a:t>○府内における緩和ケアの提供体制を促進するために、大阪府がん診療連携協議会</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緩和</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ケア</a:t>
            </a:r>
            <a:r>
              <a:rPr lang="ja-JP" altLang="ja-JP" sz="1600" dirty="0">
                <a:solidFill>
                  <a:schemeClr val="tx1"/>
                </a:solidFill>
                <a:latin typeface="HG丸ｺﾞｼｯｸM-PRO" panose="020F0600000000000000" pitchFamily="50" charset="-128"/>
                <a:ea typeface="HG丸ｺﾞｼｯｸM-PRO" panose="020F0600000000000000" pitchFamily="50" charset="-128"/>
              </a:rPr>
              <a:t>部会と連携して、がん診療拠点病院や地域の医療機関で緩和ケアに従事する者</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を</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対象</a:t>
            </a:r>
            <a:r>
              <a:rPr lang="ja-JP" altLang="ja-JP" sz="1600" dirty="0">
                <a:solidFill>
                  <a:schemeClr val="tx1"/>
                </a:solidFill>
                <a:latin typeface="HG丸ｺﾞｼｯｸM-PRO" panose="020F0600000000000000" pitchFamily="50" charset="-128"/>
                <a:ea typeface="HG丸ｺﾞｼｯｸM-PRO" panose="020F0600000000000000" pitchFamily="50" charset="-128"/>
              </a:rPr>
              <a:t>に、がん診療拠点病院などが開催する緩和ケア研修会への積極的な受講勧奨</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を</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行</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う</a:t>
            </a:r>
            <a:r>
              <a:rPr lang="ja-JP" altLang="ja-JP" sz="1600" dirty="0">
                <a:solidFill>
                  <a:schemeClr val="tx1"/>
                </a:solidFill>
                <a:latin typeface="HG丸ｺﾞｼｯｸM-PRO" panose="020F0600000000000000" pitchFamily="50" charset="-128"/>
                <a:ea typeface="HG丸ｺﾞｼｯｸM-PRO" panose="020F0600000000000000" pitchFamily="50" charset="-128"/>
              </a:rPr>
              <a:t>。 </a:t>
            </a:r>
            <a:r>
              <a:rPr lang="en-US"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 </a:t>
            </a:r>
          </a:p>
          <a:p>
            <a:endParaRPr lang="en-US"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○緩和ケア研修修了者が研修内容を実務へスムーズに</a:t>
            </a:r>
            <a:r>
              <a:rPr lang="ja-JP" altLang="ja-JP" sz="1600">
                <a:solidFill>
                  <a:schemeClr val="tx1"/>
                </a:solidFill>
                <a:latin typeface="HG丸ｺﾞｼｯｸM-PRO" panose="020F0600000000000000" pitchFamily="50" charset="-128"/>
                <a:ea typeface="HG丸ｺﾞｼｯｸM-PRO" panose="020F0600000000000000" pitchFamily="50" charset="-128"/>
                <a:cs typeface="HG丸ｺﾞｼｯｸM-PRO"/>
              </a:rPr>
              <a:t>反映</a:t>
            </a:r>
            <a:r>
              <a:rPr lang="ja-JP" altLang="ja-JP" sz="1600" smtClean="0">
                <a:solidFill>
                  <a:schemeClr val="tx1"/>
                </a:solidFill>
                <a:latin typeface="HG丸ｺﾞｼｯｸM-PRO" panose="020F0600000000000000" pitchFamily="50" charset="-128"/>
                <a:ea typeface="HG丸ｺﾞｼｯｸM-PRO" panose="020F0600000000000000" pitchFamily="50" charset="-128"/>
                <a:cs typeface="HG丸ｺﾞｼｯｸM-PRO"/>
              </a:rPr>
              <a:t>でき</a:t>
            </a:r>
            <a:r>
              <a:rPr lang="ja-JP" altLang="en-US" sz="1600" smtClean="0">
                <a:solidFill>
                  <a:schemeClr val="tx1"/>
                </a:solidFill>
                <a:latin typeface="HG丸ｺﾞｼｯｸM-PRO" panose="020F0600000000000000" pitchFamily="50" charset="-128"/>
                <a:ea typeface="HG丸ｺﾞｼｯｸM-PRO" panose="020F0600000000000000" pitchFamily="50" charset="-128"/>
                <a:cs typeface="HG丸ｺﾞｼｯｸM-PRO"/>
              </a:rPr>
              <a:t>る</a:t>
            </a:r>
            <a:r>
              <a:rPr lang="ja-JP" altLang="ja-JP" sz="1600" smtClean="0">
                <a:solidFill>
                  <a:schemeClr val="tx1"/>
                </a:solidFill>
                <a:latin typeface="HG丸ｺﾞｼｯｸM-PRO" panose="020F0600000000000000" pitchFamily="50" charset="-128"/>
                <a:ea typeface="HG丸ｺﾞｼｯｸM-PRO" panose="020F0600000000000000" pitchFamily="50" charset="-128"/>
                <a:cs typeface="HG丸ｺﾞｼｯｸM-PRO"/>
              </a:rPr>
              <a:t>よう</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、大阪府がん</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診療</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連携協</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議会緩和ケア部会において、受講後のフォローアップ体制について検討</a:t>
            </a:r>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する</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a:t>
            </a:r>
            <a:r>
              <a:rPr lang="en-US"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 </a:t>
            </a:r>
          </a:p>
          <a:p>
            <a:endParaRPr lang="en-US"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○がん診療拠点病院以外の病院においても、院内研修を通じて、医療従事者に緩和</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ケア</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　</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に</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関する正しい知識の習得を促進</a:t>
            </a:r>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する</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a:t>
            </a:r>
            <a:endParaRPr lang="en-US"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endParaRPr>
          </a:p>
          <a:p>
            <a:pPr fontAlgn="auto"/>
            <a:endParaRPr lang="en-US" altLang="ja-JP" sz="1600" b="1" u="sng"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ja-JP" sz="1600" b="1" dirty="0">
                <a:solidFill>
                  <a:schemeClr val="tx1"/>
                </a:solidFill>
                <a:latin typeface="HG丸ｺﾞｼｯｸM-PRO" panose="020F0600000000000000" pitchFamily="50" charset="-128"/>
                <a:ea typeface="HG丸ｺﾞｼｯｸM-PRO" panose="020F0600000000000000" pitchFamily="50" charset="-128"/>
              </a:rPr>
              <a:t>④在宅緩和ケアの充実</a:t>
            </a:r>
            <a:endParaRPr lang="en-US" altLang="ja-JP" sz="1600" b="1"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ja-JP" sz="1600" dirty="0">
                <a:solidFill>
                  <a:schemeClr val="tx1"/>
                </a:solidFill>
                <a:latin typeface="HG丸ｺﾞｼｯｸM-PRO" panose="020F0600000000000000" pitchFamily="50" charset="-128"/>
                <a:ea typeface="HG丸ｺﾞｼｯｸM-PRO" panose="020F0600000000000000" pitchFamily="50" charset="-128"/>
              </a:rPr>
              <a:t>○大阪府がん診療連携協議会緩和ケア部会を通じて、がん緩和地域連携</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クリティカルパ</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ス</a:t>
            </a:r>
            <a:r>
              <a:rPr lang="ja-JP" altLang="ja-JP" sz="1600" dirty="0">
                <a:solidFill>
                  <a:schemeClr val="tx1"/>
                </a:solidFill>
                <a:latin typeface="HG丸ｺﾞｼｯｸM-PRO" panose="020F0600000000000000" pitchFamily="50" charset="-128"/>
                <a:ea typeface="HG丸ｺﾞｼｯｸM-PRO" panose="020F0600000000000000" pitchFamily="50" charset="-128"/>
              </a:rPr>
              <a:t>の運用の拡大を図</a:t>
            </a:r>
            <a:r>
              <a:rPr lang="ja-JP" altLang="en-US" sz="1600" dirty="0">
                <a:solidFill>
                  <a:schemeClr val="tx1"/>
                </a:solidFill>
                <a:latin typeface="HG丸ｺﾞｼｯｸM-PRO" panose="020F0600000000000000" pitchFamily="50" charset="-128"/>
                <a:ea typeface="HG丸ｺﾞｼｯｸM-PRO" panose="020F0600000000000000" pitchFamily="50" charset="-128"/>
              </a:rPr>
              <a:t>る</a:t>
            </a:r>
            <a:r>
              <a:rPr lang="ja-JP" altLang="ja-JP" sz="1600" dirty="0">
                <a:solidFill>
                  <a:schemeClr val="tx1"/>
                </a:solidFill>
                <a:latin typeface="HG丸ｺﾞｼｯｸM-PRO" panose="020F0600000000000000" pitchFamily="50" charset="-128"/>
                <a:ea typeface="HG丸ｺﾞｼｯｸM-PRO" panose="020F0600000000000000" pitchFamily="50" charset="-128"/>
              </a:rPr>
              <a:t>。また、二次医療圏がん医療ネットワーク協議会において、</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緩</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和ケアマップ</a:t>
            </a:r>
            <a:r>
              <a:rPr lang="ja-JP" altLang="ja-JP" sz="1600" dirty="0">
                <a:solidFill>
                  <a:schemeClr val="tx1"/>
                </a:solidFill>
                <a:latin typeface="HG丸ｺﾞｼｯｸM-PRO" panose="020F0600000000000000" pitchFamily="50" charset="-128"/>
                <a:ea typeface="HG丸ｺﾞｼｯｸM-PRO" panose="020F0600000000000000" pitchFamily="50" charset="-128"/>
              </a:rPr>
              <a:t>・リストの作成、普及を図るなどにより、在宅緩和ケアにおける連携</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の</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促進</a:t>
            </a:r>
            <a:r>
              <a:rPr lang="ja-JP" altLang="ja-JP" sz="1600" dirty="0">
                <a:solidFill>
                  <a:schemeClr val="tx1"/>
                </a:solidFill>
                <a:latin typeface="HG丸ｺﾞｼｯｸM-PRO" panose="020F0600000000000000" pitchFamily="50" charset="-128"/>
                <a:ea typeface="HG丸ｺﾞｼｯｸM-PRO" panose="020F0600000000000000" pitchFamily="50" charset="-128"/>
              </a:rPr>
              <a:t>に努</a:t>
            </a:r>
            <a:r>
              <a:rPr lang="ja-JP" altLang="en-US" sz="1600" dirty="0">
                <a:solidFill>
                  <a:schemeClr val="tx1"/>
                </a:solidFill>
                <a:latin typeface="HG丸ｺﾞｼｯｸM-PRO" panose="020F0600000000000000" pitchFamily="50" charset="-128"/>
                <a:ea typeface="HG丸ｺﾞｼｯｸM-PRO" panose="020F0600000000000000" pitchFamily="50" charset="-128"/>
              </a:rPr>
              <a:t>める</a:t>
            </a:r>
            <a:r>
              <a:rPr lang="ja-JP" altLang="ja-JP" sz="1600" dirty="0">
                <a:solidFill>
                  <a:schemeClr val="tx1"/>
                </a:solidFill>
                <a:latin typeface="HG丸ｺﾞｼｯｸM-PRO" panose="020F0600000000000000" pitchFamily="50" charset="-128"/>
                <a:ea typeface="HG丸ｺﾞｼｯｸM-PRO" panose="020F0600000000000000" pitchFamily="50" charset="-128"/>
              </a:rPr>
              <a:t>。</a:t>
            </a:r>
          </a:p>
          <a:p>
            <a:pPr fontAlgn="auto"/>
            <a:endParaRPr lang="ja-JP" altLang="ja-JP" sz="16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b="1" u="sng" dirty="0">
              <a:solidFill>
                <a:schemeClr val="tx1"/>
              </a:solidFill>
              <a:latin typeface="HG丸ｺﾞｼｯｸM-PRO" panose="020F0600000000000000" pitchFamily="50" charset="-128"/>
              <a:ea typeface="HG丸ｺﾞｼｯｸM-PRO" panose="020F0600000000000000" pitchFamily="50" charset="-128"/>
              <a:cs typeface="HG丸ｺﾞｼｯｸM-PRO"/>
            </a:endParaRPr>
          </a:p>
        </p:txBody>
      </p:sp>
    </p:spTree>
    <p:extLst>
      <p:ext uri="{BB962C8B-B14F-4D97-AF65-F5344CB8AC3E}">
        <p14:creationId xmlns:p14="http://schemas.microsoft.com/office/powerpoint/2010/main" val="5315919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0301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628800"/>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solidFill>
                  <a:prstClr val="black"/>
                </a:solidFill>
                <a:latin typeface="ＭＳ Ｐゴシック"/>
              </a:rPr>
              <a:t>第３章　大阪府におけるがんの現状と課題</a:t>
            </a:r>
            <a:endParaRPr lang="en-US" altLang="ja-JP" sz="3600" b="1" dirty="0" smtClean="0">
              <a:solidFill>
                <a:prstClr val="black"/>
              </a:solidFill>
              <a:latin typeface="ＭＳ Ｐゴシック"/>
            </a:endParaRPr>
          </a:p>
        </p:txBody>
      </p:sp>
      <p:sp>
        <p:nvSpPr>
          <p:cNvPr id="5" name="タイトル 1"/>
          <p:cNvSpPr txBox="1">
            <a:spLocks/>
          </p:cNvSpPr>
          <p:nvPr/>
        </p:nvSpPr>
        <p:spPr>
          <a:xfrm>
            <a:off x="189470" y="3140968"/>
            <a:ext cx="8775018" cy="152436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b="1" dirty="0" smtClean="0">
                <a:solidFill>
                  <a:prstClr val="black"/>
                </a:solidFill>
                <a:latin typeface="ＭＳ Ｐゴシック"/>
              </a:rPr>
              <a:t>　　</a:t>
            </a:r>
            <a:r>
              <a:rPr lang="ja-JP" altLang="en-US" sz="3600" b="1" dirty="0" smtClean="0">
                <a:solidFill>
                  <a:prstClr val="black"/>
                </a:solidFill>
                <a:latin typeface="ＭＳ Ｐゴシック"/>
              </a:rPr>
              <a:t>２</a:t>
            </a:r>
            <a:r>
              <a:rPr lang="ja-JP" altLang="en-US" sz="3600" b="1" dirty="0">
                <a:solidFill>
                  <a:prstClr val="black"/>
                </a:solidFill>
                <a:latin typeface="ＭＳ Ｐゴシック"/>
              </a:rPr>
              <a:t>　大阪府のがん対策の現状と課題</a:t>
            </a:r>
            <a:endParaRPr lang="en-US" altLang="ja-JP" sz="3600" b="1" dirty="0">
              <a:solidFill>
                <a:prstClr val="black"/>
              </a:solidFill>
              <a:latin typeface="ＭＳ Ｐゴシック"/>
            </a:endParaRPr>
          </a:p>
          <a:p>
            <a:pPr algn="l">
              <a:spcBef>
                <a:spcPts val="0"/>
              </a:spcBef>
            </a:pPr>
            <a:r>
              <a:rPr lang="ja-JP" altLang="en-US" sz="3600" b="1" dirty="0">
                <a:solidFill>
                  <a:prstClr val="black"/>
                </a:solidFill>
                <a:latin typeface="ＭＳ Ｐゴシック"/>
              </a:rPr>
              <a:t>　　</a:t>
            </a:r>
            <a:r>
              <a:rPr lang="ja-JP" altLang="en-US" sz="3600" b="1" dirty="0" smtClean="0">
                <a:solidFill>
                  <a:prstClr val="black"/>
                </a:solidFill>
                <a:latin typeface="ＭＳ Ｐゴシック"/>
              </a:rPr>
              <a:t>　</a:t>
            </a:r>
            <a:r>
              <a:rPr lang="en-US" altLang="ja-JP" sz="1400" b="1" dirty="0">
                <a:solidFill>
                  <a:prstClr val="black"/>
                </a:solidFill>
                <a:latin typeface="HG丸ｺﾞｼｯｸM-PRO" panose="020F0600000000000000" pitchFamily="50" charset="-128"/>
                <a:ea typeface="HG丸ｺﾞｼｯｸM-PRO" panose="020F0600000000000000" pitchFamily="50" charset="-128"/>
                <a:cs typeface="+mn-cs"/>
              </a:rPr>
              <a:t> </a:t>
            </a:r>
            <a:r>
              <a:rPr lang="en-US" altLang="ja-JP" sz="3200" b="1" dirty="0">
                <a:solidFill>
                  <a:prstClr val="black"/>
                </a:solidFill>
                <a:latin typeface="+mn-ea"/>
                <a:ea typeface="+mn-ea"/>
                <a:cs typeface="+mn-cs"/>
              </a:rPr>
              <a:t>(4) </a:t>
            </a:r>
            <a:r>
              <a:rPr lang="ja-JP" altLang="en-US" sz="3200" b="1" dirty="0">
                <a:solidFill>
                  <a:prstClr val="black"/>
                </a:solidFill>
                <a:latin typeface="+mn-ea"/>
                <a:ea typeface="+mn-ea"/>
                <a:cs typeface="+mn-cs"/>
              </a:rPr>
              <a:t>がん対策を社会全体で進める環境づくり</a:t>
            </a:r>
            <a:endParaRPr lang="en-US" altLang="ja-JP" sz="16600" b="1" dirty="0" smtClean="0">
              <a:solidFill>
                <a:prstClr val="black"/>
              </a:solidFill>
              <a:latin typeface="+mn-ea"/>
              <a:ea typeface="+mn-ea"/>
            </a:endParaRPr>
          </a:p>
          <a:p>
            <a:endParaRPr lang="ja-JP" altLang="en-US" sz="3200" b="1" dirty="0">
              <a:solidFill>
                <a:prstClr val="black"/>
              </a:solidFill>
              <a:latin typeface="ＭＳ Ｐゴシック"/>
            </a:endParaRPr>
          </a:p>
        </p:txBody>
      </p:sp>
    </p:spTree>
    <p:extLst>
      <p:ext uri="{BB962C8B-B14F-4D97-AF65-F5344CB8AC3E}">
        <p14:creationId xmlns:p14="http://schemas.microsoft.com/office/powerpoint/2010/main" val="1016728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en-US" altLang="ja-JP" sz="2000" b="1" dirty="0">
                <a:latin typeface="HG丸ｺﾞｼｯｸM-PRO" panose="020F0600000000000000" pitchFamily="50" charset="-128"/>
                <a:ea typeface="HG丸ｺﾞｼｯｸM-PRO" panose="020F0600000000000000" pitchFamily="50" charset="-128"/>
              </a:rPr>
              <a:t>(4) </a:t>
            </a:r>
            <a:r>
              <a:rPr lang="ja-JP" altLang="en-US" sz="2000" b="1" dirty="0">
                <a:latin typeface="HG丸ｺﾞｼｯｸM-PRO" panose="020F0600000000000000" pitchFamily="50" charset="-128"/>
                <a:ea typeface="HG丸ｺﾞｼｯｸM-PRO" panose="020F0600000000000000" pitchFamily="50" charset="-128"/>
              </a:rPr>
              <a:t>がん対策を社会全体で進める環境づくり</a:t>
            </a:r>
            <a:endParaRPr kumimoji="1" lang="en-US" altLang="ja-JP" b="1"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14</a:t>
            </a:fld>
            <a:endParaRPr kumimoji="1" lang="ja-JP" altLang="en-US" dirty="0"/>
          </a:p>
        </p:txBody>
      </p:sp>
      <p:sp>
        <p:nvSpPr>
          <p:cNvPr id="2" name="角丸四角形 1"/>
          <p:cNvSpPr/>
          <p:nvPr/>
        </p:nvSpPr>
        <p:spPr>
          <a:xfrm>
            <a:off x="350118" y="2969448"/>
            <a:ext cx="8424936" cy="3483888"/>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r>
              <a:rPr lang="ja-JP" altLang="en-US" sz="1600" b="1" dirty="0">
                <a:solidFill>
                  <a:schemeClr val="tx1"/>
                </a:solidFill>
                <a:latin typeface="HG丸ｺﾞｼｯｸM-PRO" panose="020F0600000000000000" pitchFamily="50" charset="-128"/>
                <a:ea typeface="HG丸ｺﾞｼｯｸM-PRO" panose="020F0600000000000000" pitchFamily="50" charset="-128"/>
              </a:rPr>
              <a:t>①社会全体での機運づくり</a:t>
            </a:r>
          </a:p>
          <a:p>
            <a:pPr marL="185738" indent="-185738"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○平成</a:t>
            </a:r>
            <a:r>
              <a:rPr lang="en-US" altLang="ja-JP" sz="1600" dirty="0">
                <a:solidFill>
                  <a:schemeClr val="tx1"/>
                </a:solidFill>
                <a:latin typeface="HG丸ｺﾞｼｯｸM-PRO" panose="020F0600000000000000" pitchFamily="50" charset="-128"/>
                <a:ea typeface="HG丸ｺﾞｼｯｸM-PRO" panose="020F0600000000000000" pitchFamily="50" charset="-128"/>
              </a:rPr>
              <a:t>23</a:t>
            </a:r>
            <a:r>
              <a:rPr lang="ja-JP" altLang="en-US" sz="1600" dirty="0">
                <a:solidFill>
                  <a:schemeClr val="tx1"/>
                </a:solidFill>
                <a:latin typeface="HG丸ｺﾞｼｯｸM-PRO" panose="020F0600000000000000" pitchFamily="50" charset="-128"/>
                <a:ea typeface="HG丸ｺﾞｼｯｸM-PRO" panose="020F0600000000000000" pitchFamily="50" charset="-128"/>
              </a:rPr>
              <a:t>年に施行した「大阪府がん対策推進条例」では、「府民をがんから守り、</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健康</a:t>
            </a:r>
            <a:r>
              <a:rPr lang="ja-JP" altLang="en-US" sz="1600" dirty="0">
                <a:solidFill>
                  <a:schemeClr val="tx1"/>
                </a:solidFill>
                <a:latin typeface="HG丸ｺﾞｼｯｸM-PRO" panose="020F0600000000000000" pitchFamily="50" charset="-128"/>
                <a:ea typeface="HG丸ｺﾞｼｯｸM-PRO" panose="020F0600000000000000" pitchFamily="50" charset="-128"/>
              </a:rPr>
              <a:t>な生活を送ることができるよう努めるとともに、がんになっても社会での役割を果たすことができ、お互いに支えあい、安心して暮らしていける地域社会を実現すること」をめざすと</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明記</a:t>
            </a:r>
            <a:r>
              <a:rPr lang="ja-JP" altLang="en-US" sz="1600" dirty="0">
                <a:solidFill>
                  <a:schemeClr val="tx1"/>
                </a:solidFill>
                <a:latin typeface="HG丸ｺﾞｼｯｸM-PRO" panose="020F0600000000000000" pitchFamily="50" charset="-128"/>
                <a:ea typeface="HG丸ｺﾞｼｯｸM-PRO" panose="020F0600000000000000" pitchFamily="50" charset="-128"/>
              </a:rPr>
              <a:t>している</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marL="185738" indent="-185738"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○また、これまで民間企業と連携協定を締結し、がん検診受診率向上のためのイベントの開催や啓発資材の配布等に取り組んで</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きた</a:t>
            </a:r>
            <a:r>
              <a:rPr lang="ja-JP" altLang="en-US" sz="1600" dirty="0">
                <a:solidFill>
                  <a:schemeClr val="tx1"/>
                </a:solidFill>
                <a:latin typeface="HG丸ｺﾞｼｯｸM-PRO" panose="020F0600000000000000" pitchFamily="50" charset="-128"/>
                <a:ea typeface="HG丸ｺﾞｼｯｸM-PRO" panose="020F0600000000000000" pitchFamily="50" charset="-128"/>
              </a:rPr>
              <a:t>。がんになっても安心して暮らせる社会の実現を目指すには、行政だけでなく、医療関係団体や医療保険者、患者会及び患者支援団体、企業、マスメディアなど、社会全体で、がん患者や家族への理解を深める普及啓発や支援体制の構築が</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必要である。</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1" name="正方形/長方形 10"/>
          <p:cNvSpPr/>
          <p:nvPr/>
        </p:nvSpPr>
        <p:spPr>
          <a:xfrm>
            <a:off x="323528" y="980728"/>
            <a:ext cx="8568952" cy="1800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r>
              <a:rPr lang="ja-JP" altLang="en-US" sz="1600" b="1" dirty="0">
                <a:solidFill>
                  <a:schemeClr val="tx1"/>
                </a:solidFill>
                <a:latin typeface="HG丸ｺﾞｼｯｸM-PRO" panose="020F0600000000000000" pitchFamily="50" charset="-128"/>
                <a:ea typeface="HG丸ｺﾞｼｯｸM-PRO" panose="020F0600000000000000" pitchFamily="50" charset="-128"/>
              </a:rPr>
              <a:t>▽ がん対策を社会全体で推進するためには、企業、医療関係団体</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600" b="1"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がん患者会等</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マスメディア</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など様々</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な</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主体</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と</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連携した取組みが</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必要</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である</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sz="1600" b="1"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en-US" sz="1600" b="1"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b="1" dirty="0">
                <a:solidFill>
                  <a:schemeClr val="tx1"/>
                </a:solidFill>
                <a:latin typeface="HG丸ｺﾞｼｯｸM-PRO" panose="020F0600000000000000" pitchFamily="50" charset="-128"/>
                <a:ea typeface="HG丸ｺﾞｼｯｸM-PRO" panose="020F0600000000000000" pitchFamily="50" charset="-128"/>
              </a:rPr>
              <a:t>▽ 大阪府がん対策基金の効果的な活用や、がん患者団体等との連携を</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図る</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en-US" altLang="ja-JP" sz="1600" b="1" dirty="0">
                <a:solidFill>
                  <a:schemeClr val="tx1"/>
                </a:solidFill>
                <a:latin typeface="HG丸ｺﾞｼｯｸM-PRO" panose="020F0600000000000000" pitchFamily="50" charset="-128"/>
                <a:ea typeface="HG丸ｺﾞｼｯｸM-PRO" panose="020F0600000000000000" pitchFamily="50" charset="-128"/>
              </a:rPr>
              <a:t> </a:t>
            </a:r>
            <a:r>
              <a:rPr lang="en-US" altLang="ja-JP" sz="1600" b="1"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必要がある。</a:t>
            </a:r>
            <a:endParaRPr lang="ja-JP" altLang="en-US" sz="1600"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9148920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en-US" altLang="ja-JP" sz="2000" b="1" dirty="0">
                <a:latin typeface="HG丸ｺﾞｼｯｸM-PRO" panose="020F0600000000000000" pitchFamily="50" charset="-128"/>
                <a:ea typeface="HG丸ｺﾞｼｯｸM-PRO" panose="020F0600000000000000" pitchFamily="50" charset="-128"/>
              </a:rPr>
              <a:t>(4) </a:t>
            </a:r>
            <a:r>
              <a:rPr lang="ja-JP" altLang="en-US" sz="2000" b="1" dirty="0">
                <a:latin typeface="HG丸ｺﾞｼｯｸM-PRO" panose="020F0600000000000000" pitchFamily="50" charset="-128"/>
                <a:ea typeface="HG丸ｺﾞｼｯｸM-PRO" panose="020F0600000000000000" pitchFamily="50" charset="-128"/>
              </a:rPr>
              <a:t>がん対策を社会全体で進める環境づくり</a:t>
            </a:r>
            <a:endParaRPr lang="en-US" altLang="ja-JP" sz="2000" b="1"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15</a:t>
            </a:fld>
            <a:endParaRPr kumimoji="1" lang="ja-JP" altLang="en-US" dirty="0"/>
          </a:p>
        </p:txBody>
      </p:sp>
      <p:sp>
        <p:nvSpPr>
          <p:cNvPr id="2" name="角丸四角形 1"/>
          <p:cNvSpPr/>
          <p:nvPr/>
        </p:nvSpPr>
        <p:spPr>
          <a:xfrm>
            <a:off x="297762" y="980728"/>
            <a:ext cx="8424936" cy="5616624"/>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r>
              <a:rPr lang="ja-JP" altLang="en-US" sz="1600" b="1" dirty="0">
                <a:solidFill>
                  <a:schemeClr val="tx1"/>
                </a:solidFill>
                <a:latin typeface="HG丸ｺﾞｼｯｸM-PRO" panose="020F0600000000000000" pitchFamily="50" charset="-128"/>
                <a:ea typeface="HG丸ｺﾞｼｯｸM-PRO" panose="020F0600000000000000" pitchFamily="50" charset="-128"/>
              </a:rPr>
              <a:t>②大阪府がん対策基金</a:t>
            </a:r>
          </a:p>
          <a:p>
            <a:pPr marL="185738" indent="-185738" fontAlgn="auto"/>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marL="185738" indent="-185738"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大阪府</a:t>
            </a:r>
            <a:r>
              <a:rPr lang="ja-JP" altLang="en-US" sz="1600" dirty="0">
                <a:solidFill>
                  <a:schemeClr val="tx1"/>
                </a:solidFill>
                <a:latin typeface="HG丸ｺﾞｼｯｸM-PRO" panose="020F0600000000000000" pitchFamily="50" charset="-128"/>
                <a:ea typeface="HG丸ｺﾞｼｯｸM-PRO" panose="020F0600000000000000" pitchFamily="50" charset="-128"/>
              </a:rPr>
              <a:t>がん対策基金は、がんの予防及び早期発見の推進その他がん対策の推進に資するため、</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平成２４年度</a:t>
            </a:r>
            <a:r>
              <a:rPr lang="ja-JP" altLang="en-US" sz="1600" dirty="0">
                <a:solidFill>
                  <a:schemeClr val="tx1"/>
                </a:solidFill>
                <a:latin typeface="HG丸ｺﾞｼｯｸM-PRO" panose="020F0600000000000000" pitchFamily="50" charset="-128"/>
                <a:ea typeface="HG丸ｺﾞｼｯｸM-PRO" panose="020F0600000000000000" pitchFamily="50" charset="-128"/>
              </a:rPr>
              <a:t>に大阪府がん対策基金条例を制定</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した</a:t>
            </a:r>
            <a:r>
              <a:rPr lang="ja-JP" altLang="en-US" sz="1600" dirty="0">
                <a:solidFill>
                  <a:schemeClr val="tx1"/>
                </a:solidFill>
                <a:latin typeface="HG丸ｺﾞｼｯｸM-PRO" panose="020F0600000000000000" pitchFamily="50" charset="-128"/>
                <a:ea typeface="HG丸ｺﾞｼｯｸM-PRO" panose="020F0600000000000000" pitchFamily="50" charset="-128"/>
              </a:rPr>
              <a:t>。</a:t>
            </a:r>
          </a:p>
          <a:p>
            <a:pPr fontAlgn="auto"/>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marL="185738" indent="-185738"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○がん対策基金を活用し、がん検診の受診勧奨資材を作成し、民間企業と連携して、がん予防や早期発見の推進につながる普及啓発活動を行うとともに、がん患者や家族を支える患者会の活動を支援</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してきた</a:t>
            </a:r>
            <a:r>
              <a:rPr lang="ja-JP" altLang="en-US" sz="1600" dirty="0">
                <a:solidFill>
                  <a:schemeClr val="tx1"/>
                </a:solidFill>
                <a:latin typeface="HG丸ｺﾞｼｯｸM-PRO" panose="020F0600000000000000" pitchFamily="50" charset="-128"/>
                <a:ea typeface="HG丸ｺﾞｼｯｸM-PRO" panose="020F0600000000000000" pitchFamily="50" charset="-128"/>
              </a:rPr>
              <a:t>が、社会全体においてがん対策を進める必要があるため、大阪府がん対策基金の運用を継続することが</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必要である。</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b="1" dirty="0">
                <a:solidFill>
                  <a:schemeClr val="tx1"/>
                </a:solidFill>
                <a:latin typeface="HG丸ｺﾞｼｯｸM-PRO" panose="020F0600000000000000" pitchFamily="50" charset="-128"/>
                <a:ea typeface="HG丸ｺﾞｼｯｸM-PRO" panose="020F0600000000000000" pitchFamily="50" charset="-128"/>
              </a:rPr>
              <a:t>③がん患者会等との連携</a:t>
            </a:r>
          </a:p>
          <a:p>
            <a:pPr marL="185738" indent="-185738" fontAlgn="auto"/>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marL="185738" indent="-185738" fontAlgn="auto"/>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a:solidFill>
                  <a:schemeClr val="tx1"/>
                </a:solidFill>
                <a:latin typeface="HG丸ｺﾞｼｯｸM-PRO" panose="020F0600000000000000" pitchFamily="50" charset="-128"/>
                <a:ea typeface="HG丸ｺﾞｼｯｸM-PRO" panose="020F0600000000000000" pitchFamily="50" charset="-128"/>
              </a:rPr>
              <a:t>平成</a:t>
            </a:r>
            <a:r>
              <a:rPr lang="en-US" altLang="ja-JP" sz="1600" dirty="0">
                <a:solidFill>
                  <a:schemeClr val="tx1"/>
                </a:solidFill>
                <a:latin typeface="HG丸ｺﾞｼｯｸM-PRO" panose="020F0600000000000000" pitchFamily="50" charset="-128"/>
                <a:ea typeface="HG丸ｺﾞｼｯｸM-PRO" panose="020F0600000000000000" pitchFamily="50" charset="-128"/>
              </a:rPr>
              <a:t>28</a:t>
            </a:r>
            <a:r>
              <a:rPr lang="ja-JP" altLang="en-US" sz="1600" dirty="0">
                <a:solidFill>
                  <a:schemeClr val="tx1"/>
                </a:solidFill>
                <a:latin typeface="HG丸ｺﾞｼｯｸM-PRO" panose="020F0600000000000000" pitchFamily="50" charset="-128"/>
                <a:ea typeface="HG丸ｺﾞｼｯｸM-PRO" panose="020F0600000000000000" pitchFamily="50" charset="-128"/>
              </a:rPr>
              <a:t>年</a:t>
            </a:r>
            <a:r>
              <a:rPr lang="en-US" altLang="ja-JP" sz="1600" dirty="0">
                <a:solidFill>
                  <a:schemeClr val="tx1"/>
                </a:solidFill>
                <a:latin typeface="HG丸ｺﾞｼｯｸM-PRO" panose="020F0600000000000000" pitchFamily="50" charset="-128"/>
                <a:ea typeface="HG丸ｺﾞｼｯｸM-PRO" panose="020F0600000000000000" pitchFamily="50" charset="-128"/>
              </a:rPr>
              <a:t>12</a:t>
            </a:r>
            <a:r>
              <a:rPr lang="ja-JP" altLang="en-US" sz="1600" dirty="0">
                <a:solidFill>
                  <a:schemeClr val="tx1"/>
                </a:solidFill>
                <a:latin typeface="HG丸ｺﾞｼｯｸM-PRO" panose="020F0600000000000000" pitchFamily="50" charset="-128"/>
                <a:ea typeface="HG丸ｺﾞｼｯｸM-PRO" panose="020F0600000000000000" pitchFamily="50" charset="-128"/>
              </a:rPr>
              <a:t>月に改正されたがん対策基本法には、「国及び地方公共団体は、民間団体が行うがん患者の支援に関する活動、がん患者の団体が行う情報交換等の活動等を支援するため、情報提供その他の必要な施策を講ずるよう努めること」と定められたこともあり、一層、がん患者の視点に立った施策を実施するため、患者会などとの継続的な情報交換、意見交換が</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必要である。</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ja-JP" dirty="0">
              <a:solidFill>
                <a:schemeClr val="tx1"/>
              </a:solidFill>
            </a:endParaRPr>
          </a:p>
        </p:txBody>
      </p:sp>
      <p:sp>
        <p:nvSpPr>
          <p:cNvPr id="6" name="テキスト ボックス 5"/>
          <p:cNvSpPr txBox="1"/>
          <p:nvPr/>
        </p:nvSpPr>
        <p:spPr>
          <a:xfrm>
            <a:off x="175466" y="26359"/>
            <a:ext cx="6412757"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第３章</a:t>
            </a:r>
            <a:r>
              <a:rPr lang="ja-JP" altLang="en-US" sz="2000" b="1" dirty="0">
                <a:latin typeface="HG丸ｺﾞｼｯｸM-PRO" panose="020F0600000000000000" pitchFamily="50" charset="-128"/>
                <a:ea typeface="HG丸ｺﾞｼｯｸM-PRO" panose="020F0600000000000000" pitchFamily="50" charset="-128"/>
              </a:rPr>
              <a:t>　</a:t>
            </a:r>
            <a:r>
              <a:rPr lang="ja-JP" altLang="en-US" sz="2000" b="1" dirty="0" smtClean="0">
                <a:latin typeface="HG丸ｺﾞｼｯｸM-PRO" panose="020F0600000000000000" pitchFamily="50" charset="-128"/>
                <a:ea typeface="HG丸ｺﾞｼｯｸM-PRO" panose="020F0600000000000000" pitchFamily="50" charset="-128"/>
              </a:rPr>
              <a:t>大阪府におけるがんの現状と課題</a:t>
            </a:r>
            <a:endParaRPr kumimoji="1" lang="ja-JP" altLang="en-US" sz="20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2845547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6517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80528" y="1440718"/>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rPr>
              <a:t>第５章　個別の取組みと目標</a:t>
            </a:r>
            <a:endParaRPr lang="en-US" altLang="ja-JP" sz="3600" b="1" dirty="0" smtClean="0">
              <a:latin typeface="+mj-ea"/>
            </a:endParaRPr>
          </a:p>
        </p:txBody>
      </p:sp>
      <p:sp>
        <p:nvSpPr>
          <p:cNvPr id="5" name="タイトル 1"/>
          <p:cNvSpPr txBox="1">
            <a:spLocks/>
          </p:cNvSpPr>
          <p:nvPr/>
        </p:nvSpPr>
        <p:spPr>
          <a:xfrm>
            <a:off x="539552" y="2887056"/>
            <a:ext cx="8676456" cy="152436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b="1" dirty="0" smtClean="0">
                <a:solidFill>
                  <a:prstClr val="black"/>
                </a:solidFill>
                <a:latin typeface="+mj-ea"/>
                <a:cs typeface="+mn-cs"/>
              </a:rPr>
              <a:t>　</a:t>
            </a:r>
            <a:r>
              <a:rPr lang="ja-JP" altLang="ja-JP" sz="3200" b="1" dirty="0" smtClean="0">
                <a:solidFill>
                  <a:prstClr val="black"/>
                </a:solidFill>
                <a:latin typeface="+mj-ea"/>
                <a:cs typeface="+mn-cs"/>
              </a:rPr>
              <a:t>４</a:t>
            </a:r>
            <a:r>
              <a:rPr lang="ja-JP" altLang="ja-JP" sz="3200" b="1" dirty="0">
                <a:solidFill>
                  <a:prstClr val="black"/>
                </a:solidFill>
                <a:latin typeface="+mj-ea"/>
                <a:cs typeface="+mn-cs"/>
              </a:rPr>
              <a:t>　がん対策を社会全体で進める環境づくり</a:t>
            </a:r>
            <a:endParaRPr lang="en-US" altLang="ja-JP" sz="3200" b="1" dirty="0" smtClean="0">
              <a:solidFill>
                <a:prstClr val="black"/>
              </a:solidFill>
              <a:latin typeface="+mj-ea"/>
              <a:cs typeface="+mn-cs"/>
            </a:endParaRPr>
          </a:p>
        </p:txBody>
      </p:sp>
    </p:spTree>
    <p:extLst>
      <p:ext uri="{BB962C8B-B14F-4D97-AF65-F5344CB8AC3E}">
        <p14:creationId xmlns:p14="http://schemas.microsoft.com/office/powerpoint/2010/main" val="36886181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360040"/>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r>
              <a:rPr lang="ja-JP" altLang="ja-JP" b="1" dirty="0" smtClean="0">
                <a:latin typeface="HG丸ｺﾞｼｯｸM-PRO" panose="020F0600000000000000" pitchFamily="50" charset="-128"/>
                <a:ea typeface="HG丸ｺﾞｼｯｸM-PRO" panose="020F0600000000000000" pitchFamily="50" charset="-128"/>
              </a:rPr>
              <a:t>４</a:t>
            </a:r>
            <a:r>
              <a:rPr lang="ja-JP" altLang="ja-JP" b="1" dirty="0">
                <a:latin typeface="HG丸ｺﾞｼｯｸM-PRO" panose="020F0600000000000000" pitchFamily="50" charset="-128"/>
                <a:ea typeface="HG丸ｺﾞｼｯｸM-PRO" panose="020F0600000000000000" pitchFamily="50" charset="-128"/>
              </a:rPr>
              <a:t>　がん対策を社会全体で進める環境づくり</a:t>
            </a:r>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第５章</a:t>
            </a:r>
            <a:r>
              <a:rPr lang="ja-JP" altLang="en-US" sz="2000" b="1" dirty="0">
                <a:latin typeface="HG丸ｺﾞｼｯｸM-PRO" panose="020F0600000000000000" pitchFamily="50" charset="-128"/>
                <a:ea typeface="HG丸ｺﾞｼｯｸM-PRO" panose="020F0600000000000000" pitchFamily="50" charset="-128"/>
              </a:rPr>
              <a:t>　</a:t>
            </a:r>
            <a:r>
              <a:rPr lang="ja-JP" altLang="en-US" sz="2000" b="1" dirty="0" smtClean="0">
                <a:latin typeface="HG丸ｺﾞｼｯｸM-PRO" panose="020F0600000000000000" pitchFamily="50" charset="-128"/>
                <a:ea typeface="HG丸ｺﾞｼｯｸM-PRO" panose="020F0600000000000000" pitchFamily="50" charset="-128"/>
              </a:rPr>
              <a:t>個別の取組と目標</a:t>
            </a:r>
            <a:r>
              <a:rPr lang="ja-JP" altLang="en-US" sz="2000" dirty="0">
                <a:latin typeface="HG丸ｺﾞｼｯｸM-PRO" panose="020F0600000000000000" pitchFamily="50" charset="-128"/>
                <a:ea typeface="HG丸ｺﾞｼｯｸM-PRO" panose="020F0600000000000000" pitchFamily="50" charset="-128"/>
              </a:rPr>
              <a:t>　</a:t>
            </a:r>
            <a:endParaRPr kumimoji="1" lang="ja-JP" altLang="en-US" sz="2000"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18</a:t>
            </a:fld>
            <a:endParaRPr kumimoji="1" lang="ja-JP" altLang="en-US" dirty="0"/>
          </a:p>
        </p:txBody>
      </p:sp>
      <p:sp>
        <p:nvSpPr>
          <p:cNvPr id="6" name="正方形/長方形 5"/>
          <p:cNvSpPr/>
          <p:nvPr/>
        </p:nvSpPr>
        <p:spPr>
          <a:xfrm>
            <a:off x="297762" y="692696"/>
            <a:ext cx="8666726" cy="136815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6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がん患者や家族を含めた府民、医療保険者、医療関係者、企業、マスメディアなど</a:t>
            </a:r>
            <a:r>
              <a:rPr lang="ja-JP" altLang="en-US"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、様々</a:t>
            </a:r>
            <a:r>
              <a:rPr lang="ja-JP" altLang="en-US" sz="16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な主体と連携した取り組みを</a:t>
            </a:r>
            <a:r>
              <a:rPr lang="ja-JP" altLang="en-US"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進め</a:t>
            </a:r>
            <a:r>
              <a:rPr lang="ja-JP" altLang="en-US" sz="16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る</a:t>
            </a:r>
            <a:r>
              <a:rPr lang="ja-JP" altLang="en-US"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en-US" altLang="ja-JP"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a:lnSpc>
                <a:spcPts val="1600"/>
              </a:lnSpc>
            </a:pPr>
            <a:endParaRPr lang="en-US" altLang="ja-JP"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a:lnSpc>
                <a:spcPts val="1600"/>
              </a:lnSpc>
            </a:pPr>
            <a:r>
              <a:rPr lang="ja-JP" altLang="en-US"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600" b="1" dirty="0">
                <a:solidFill>
                  <a:srgbClr val="000000"/>
                </a:solidFill>
                <a:latin typeface="HG丸ｺﾞｼｯｸM-PRO" panose="020F0600000000000000" pitchFamily="50" charset="-128"/>
                <a:ea typeface="HG丸ｺﾞｼｯｸM-PRO" panose="020F0600000000000000" pitchFamily="50" charset="-128"/>
                <a:cs typeface="HG丸ｺﾞｼｯｸM-PRO"/>
              </a:rPr>
              <a:t>大阪府がん対策基金の効果的な活用に</a:t>
            </a:r>
            <a:r>
              <a:rPr lang="ja-JP" altLang="en-US"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取組む。</a:t>
            </a:r>
            <a:endParaRPr lang="en-US" altLang="ja-JP"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a:lnSpc>
                <a:spcPts val="1600"/>
              </a:lnSpc>
            </a:pPr>
            <a:endParaRPr lang="en-US" altLang="ja-JP"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a:lnSpc>
                <a:spcPts val="1600"/>
              </a:lnSpc>
            </a:pPr>
            <a:r>
              <a:rPr lang="ja-JP" altLang="en-US"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6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がん患者会等との連携促進に</a:t>
            </a:r>
            <a:r>
              <a:rPr lang="ja-JP" altLang="en-US"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努め</a:t>
            </a:r>
            <a:r>
              <a:rPr lang="ja-JP" altLang="en-US" sz="16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る</a:t>
            </a:r>
            <a:r>
              <a:rPr lang="ja-JP" altLang="en-US"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ja-JP" altLang="en-US" sz="16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8" name="角丸四角形 7"/>
          <p:cNvSpPr/>
          <p:nvPr/>
        </p:nvSpPr>
        <p:spPr>
          <a:xfrm>
            <a:off x="297762" y="2924944"/>
            <a:ext cx="8666726" cy="3816424"/>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fontAlgn="auto"/>
            <a:r>
              <a:rPr lang="ja-JP" altLang="en-US" sz="1600" dirty="0" smtClean="0">
                <a:solidFill>
                  <a:schemeClr val="tx1"/>
                </a:solidFill>
              </a:rPr>
              <a:t> </a:t>
            </a:r>
            <a:endParaRPr lang="en-US" altLang="ja-JP" sz="1600" dirty="0" smtClean="0">
              <a:solidFill>
                <a:schemeClr val="tx1"/>
              </a:solidFill>
            </a:endParaRPr>
          </a:p>
          <a:p>
            <a:pPr marL="342900" indent="-342900" fontAlgn="auto">
              <a:lnSpc>
                <a:spcPts val="1700"/>
              </a:lnSpc>
              <a:buAutoNum type="arabicParenBoth"/>
            </a:pP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社会全体での機運づくり</a:t>
            </a:r>
            <a:endParaRPr lang="en-US" altLang="ja-JP" sz="1600" b="1" dirty="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lnSpc>
                <a:spcPts val="1700"/>
              </a:lnSpc>
            </a:pP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a:solidFill>
                  <a:schemeClr val="tx1"/>
                </a:solidFill>
                <a:latin typeface="HG丸ｺﾞｼｯｸM-PRO" panose="020F0600000000000000" pitchFamily="50" charset="-128"/>
                <a:ea typeface="HG丸ｺﾞｼｯｸM-PRO" panose="020F0600000000000000" pitchFamily="50" charset="-128"/>
              </a:rPr>
              <a:t>がん患者や家族を含めた府民、医療保険者、医療関係者、企業、マスメディアなど</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lnSpc>
                <a:spcPts val="1700"/>
              </a:lnSpc>
            </a:pPr>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様々</a:t>
            </a:r>
            <a:r>
              <a:rPr lang="ja-JP" altLang="en-US" sz="1600" dirty="0">
                <a:solidFill>
                  <a:schemeClr val="tx1"/>
                </a:solidFill>
                <a:latin typeface="HG丸ｺﾞｼｯｸM-PRO" panose="020F0600000000000000" pitchFamily="50" charset="-128"/>
                <a:ea typeface="HG丸ｺﾞｼｯｸM-PRO" panose="020F0600000000000000" pitchFamily="50" charset="-128"/>
              </a:rPr>
              <a:t>な主体と連携し、世界禁煙デーに合わせたイベントやがん予防・がん検診に</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関する　</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lnSpc>
                <a:spcPts val="1700"/>
              </a:lnSpc>
            </a:pPr>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イベント</a:t>
            </a:r>
            <a:r>
              <a:rPr lang="ja-JP" altLang="en-US" sz="1600" dirty="0">
                <a:solidFill>
                  <a:schemeClr val="tx1"/>
                </a:solidFill>
                <a:latin typeface="HG丸ｺﾞｼｯｸM-PRO" panose="020F0600000000000000" pitchFamily="50" charset="-128"/>
                <a:ea typeface="HG丸ｺﾞｼｯｸM-PRO" panose="020F0600000000000000" pitchFamily="50" charset="-128"/>
              </a:rPr>
              <a:t>等を通じた府民全体でがん対策を進める機運を</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醸成</a:t>
            </a:r>
            <a:r>
              <a:rPr lang="ja-JP" altLang="en-US" sz="1600" dirty="0">
                <a:solidFill>
                  <a:schemeClr val="tx1"/>
                </a:solidFill>
                <a:latin typeface="HG丸ｺﾞｼｯｸM-PRO" panose="020F0600000000000000" pitchFamily="50" charset="-128"/>
                <a:ea typeface="HG丸ｺﾞｼｯｸM-PRO" panose="020F0600000000000000" pitchFamily="50" charset="-128"/>
              </a:rPr>
              <a:t>する</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lnSpc>
                <a:spcPts val="1700"/>
              </a:lnSpc>
            </a:pPr>
            <a:r>
              <a:rPr lang="en-US" altLang="ja-JP" sz="1600" b="1" dirty="0">
                <a:solidFill>
                  <a:schemeClr val="tx1"/>
                </a:solidFill>
                <a:latin typeface="HG丸ｺﾞｼｯｸM-PRO" panose="020F0600000000000000" pitchFamily="50" charset="-128"/>
                <a:ea typeface="HG丸ｺﾞｼｯｸM-PRO" panose="020F0600000000000000" pitchFamily="50" charset="-128"/>
              </a:rPr>
              <a:t>(2) </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大阪府がん対策</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基金</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pPr fontAlgn="auto">
              <a:lnSpc>
                <a:spcPts val="1700"/>
              </a:lnSpc>
            </a:pP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a:solidFill>
                  <a:schemeClr val="tx1"/>
                </a:solidFill>
                <a:latin typeface="HG丸ｺﾞｼｯｸM-PRO" panose="020F0600000000000000" pitchFamily="50" charset="-128"/>
                <a:ea typeface="HG丸ｺﾞｼｯｸM-PRO" panose="020F0600000000000000" pitchFamily="50" charset="-128"/>
              </a:rPr>
              <a:t>大阪府がん対策基金は、平成</a:t>
            </a:r>
            <a:r>
              <a:rPr lang="en-US" altLang="ja-JP" sz="1600" dirty="0">
                <a:solidFill>
                  <a:schemeClr val="tx1"/>
                </a:solidFill>
                <a:latin typeface="HG丸ｺﾞｼｯｸM-PRO" panose="020F0600000000000000" pitchFamily="50" charset="-128"/>
                <a:ea typeface="HG丸ｺﾞｼｯｸM-PRO" panose="020F0600000000000000" pitchFamily="50" charset="-128"/>
              </a:rPr>
              <a:t>30</a:t>
            </a:r>
            <a:r>
              <a:rPr lang="ja-JP" altLang="en-US" sz="1600" dirty="0">
                <a:solidFill>
                  <a:schemeClr val="tx1"/>
                </a:solidFill>
                <a:latin typeface="HG丸ｺﾞｼｯｸM-PRO" panose="020F0600000000000000" pitchFamily="50" charset="-128"/>
                <a:ea typeface="HG丸ｺﾞｼｯｸM-PRO" panose="020F0600000000000000" pitchFamily="50" charset="-128"/>
              </a:rPr>
              <a:t>年５月末以降も恒久的な運用ができるよう</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に検討する。</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lnSpc>
                <a:spcPts val="1700"/>
              </a:lnSpc>
            </a:pP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a:solidFill>
                  <a:schemeClr val="tx1"/>
                </a:solidFill>
                <a:latin typeface="HG丸ｺﾞｼｯｸM-PRO" panose="020F0600000000000000" pitchFamily="50" charset="-128"/>
                <a:ea typeface="HG丸ｺﾞｼｯｸM-PRO" panose="020F0600000000000000" pitchFamily="50" charset="-128"/>
              </a:rPr>
              <a:t>大阪府がん対策基金を活用し、がん患者が相互に支え合う患者会の活動の充実に</a:t>
            </a:r>
            <a:r>
              <a:rPr lang="ja-JP" altLang="en-US" sz="1600" dirty="0" err="1" smtClean="0">
                <a:solidFill>
                  <a:schemeClr val="tx1"/>
                </a:solidFill>
                <a:latin typeface="HG丸ｺﾞｼｯｸM-PRO" panose="020F0600000000000000" pitchFamily="50" charset="-128"/>
                <a:ea typeface="HG丸ｺﾞｼｯｸM-PRO" panose="020F0600000000000000" pitchFamily="50" charset="-128"/>
              </a:rPr>
              <a:t>つな</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が</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lnSpc>
                <a:spcPts val="1700"/>
              </a:lnSpc>
            </a:pPr>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err="1" smtClean="0">
                <a:solidFill>
                  <a:schemeClr val="tx1"/>
                </a:solidFill>
                <a:latin typeface="HG丸ｺﾞｼｯｸM-PRO" panose="020F0600000000000000" pitchFamily="50" charset="-128"/>
                <a:ea typeface="HG丸ｺﾞｼｯｸM-PRO" panose="020F0600000000000000" pitchFamily="50" charset="-128"/>
              </a:rPr>
              <a:t>る</a:t>
            </a:r>
            <a:r>
              <a:rPr lang="ja-JP" altLang="en-US" sz="1600" dirty="0">
                <a:solidFill>
                  <a:schemeClr val="tx1"/>
                </a:solidFill>
                <a:latin typeface="HG丸ｺﾞｼｯｸM-PRO" panose="020F0600000000000000" pitchFamily="50" charset="-128"/>
                <a:ea typeface="HG丸ｺﾞｼｯｸM-PRO" panose="020F0600000000000000" pitchFamily="50" charset="-128"/>
              </a:rPr>
              <a:t>取組みを</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進め</a:t>
            </a:r>
            <a:r>
              <a:rPr lang="ja-JP" altLang="en-US" sz="1600" dirty="0">
                <a:solidFill>
                  <a:schemeClr val="tx1"/>
                </a:solidFill>
                <a:latin typeface="HG丸ｺﾞｼｯｸM-PRO" panose="020F0600000000000000" pitchFamily="50" charset="-128"/>
                <a:ea typeface="HG丸ｺﾞｼｯｸM-PRO" panose="020F0600000000000000" pitchFamily="50" charset="-128"/>
              </a:rPr>
              <a:t>る</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lnSpc>
                <a:spcPts val="1700"/>
              </a:lnSpc>
            </a:pP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a:solidFill>
                  <a:schemeClr val="tx1"/>
                </a:solidFill>
                <a:latin typeface="HG丸ｺﾞｼｯｸM-PRO" panose="020F0600000000000000" pitchFamily="50" charset="-128"/>
                <a:ea typeface="HG丸ｺﾞｼｯｸM-PRO" panose="020F0600000000000000" pitchFamily="50" charset="-128"/>
              </a:rPr>
              <a:t>大阪府がん対策基金を活用した普及啓発活動について、民間団体、企業など、</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公民連携</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lnSpc>
                <a:spcPts val="1700"/>
              </a:lnSpc>
            </a:pPr>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に</a:t>
            </a:r>
            <a:r>
              <a:rPr lang="ja-JP" altLang="en-US" sz="1600" dirty="0">
                <a:solidFill>
                  <a:schemeClr val="tx1"/>
                </a:solidFill>
                <a:latin typeface="HG丸ｺﾞｼｯｸM-PRO" panose="020F0600000000000000" pitchFamily="50" charset="-128"/>
                <a:ea typeface="HG丸ｺﾞｼｯｸM-PRO" panose="020F0600000000000000" pitchFamily="50" charset="-128"/>
              </a:rPr>
              <a:t>より、効果的な事業展開を</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図る。</a:t>
            </a:r>
            <a:r>
              <a:rPr lang="ja-JP" altLang="en-US" sz="1600" dirty="0">
                <a:solidFill>
                  <a:schemeClr val="tx1"/>
                </a:solidFill>
                <a:latin typeface="HG丸ｺﾞｼｯｸM-PRO" panose="020F0600000000000000" pitchFamily="50" charset="-128"/>
                <a:ea typeface="HG丸ｺﾞｼｯｸM-PRO" panose="020F0600000000000000" pitchFamily="50" charset="-128"/>
              </a:rPr>
              <a:t>併せて、広く府民から寄附への協力を</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得られるよう</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lnSpc>
                <a:spcPts val="1700"/>
              </a:lnSpc>
            </a:pPr>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に努め</a:t>
            </a:r>
            <a:r>
              <a:rPr lang="ja-JP" altLang="en-US" sz="1600" dirty="0">
                <a:solidFill>
                  <a:schemeClr val="tx1"/>
                </a:solidFill>
                <a:latin typeface="HG丸ｺﾞｼｯｸM-PRO" panose="020F0600000000000000" pitchFamily="50" charset="-128"/>
                <a:ea typeface="HG丸ｺﾞｼｯｸM-PRO" panose="020F0600000000000000" pitchFamily="50" charset="-128"/>
              </a:rPr>
              <a:t>る</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1700"/>
              </a:lnSpc>
            </a:pPr>
            <a:r>
              <a:rPr lang="en-US" altLang="ja-JP" sz="1600" b="1" dirty="0">
                <a:solidFill>
                  <a:schemeClr val="tx1"/>
                </a:solidFill>
                <a:latin typeface="HG丸ｺﾞｼｯｸM-PRO" panose="020F0600000000000000" pitchFamily="50" charset="-128"/>
                <a:ea typeface="HG丸ｺﾞｼｯｸM-PRO" panose="020F0600000000000000" pitchFamily="50" charset="-128"/>
              </a:rPr>
              <a:t>(3) </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がん患者会等との連携促進</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lnSpc>
                <a:spcPts val="1700"/>
              </a:lnSpc>
            </a:pP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a:solidFill>
                  <a:schemeClr val="tx1"/>
                </a:solidFill>
                <a:latin typeface="HG丸ｺﾞｼｯｸM-PRO" panose="020F0600000000000000" pitchFamily="50" charset="-128"/>
                <a:ea typeface="HG丸ｺﾞｼｯｸM-PRO" panose="020F0600000000000000" pitchFamily="50" charset="-128"/>
              </a:rPr>
              <a:t>大阪がん患者団体協議会を中心に、がん患者をはじめとする関係者と大阪府に</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おける</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lnSpc>
                <a:spcPts val="1700"/>
              </a:lnSpc>
            </a:pPr>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がん対策</a:t>
            </a:r>
            <a:r>
              <a:rPr lang="ja-JP" altLang="en-US" sz="1600" dirty="0">
                <a:solidFill>
                  <a:schemeClr val="tx1"/>
                </a:solidFill>
                <a:latin typeface="HG丸ｺﾞｼｯｸM-PRO" panose="020F0600000000000000" pitchFamily="50" charset="-128"/>
                <a:ea typeface="HG丸ｺﾞｼｯｸM-PRO" panose="020F0600000000000000" pitchFamily="50" charset="-128"/>
              </a:rPr>
              <a:t>の現状や方向性について、継続的に意見交換に</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努め</a:t>
            </a:r>
            <a:r>
              <a:rPr lang="ja-JP" altLang="en-US" sz="1600" dirty="0">
                <a:solidFill>
                  <a:schemeClr val="tx1"/>
                </a:solidFill>
                <a:latin typeface="HG丸ｺﾞｼｯｸM-PRO" panose="020F0600000000000000" pitchFamily="50" charset="-128"/>
                <a:ea typeface="HG丸ｺﾞｼｯｸM-PRO" panose="020F0600000000000000" pitchFamily="50" charset="-128"/>
              </a:rPr>
              <a:t>る</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lnSpc>
                <a:spcPts val="1700"/>
              </a:lnSpc>
            </a:pP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a:solidFill>
                  <a:schemeClr val="tx1"/>
                </a:solidFill>
                <a:latin typeface="HG丸ｺﾞｼｯｸM-PRO" panose="020F0600000000000000" pitchFamily="50" charset="-128"/>
                <a:ea typeface="HG丸ｺﾞｼｯｸM-PRO" panose="020F0600000000000000" pitchFamily="50" charset="-128"/>
              </a:rPr>
              <a:t>がん患者会や患者サロンなどの情報を定期的に更新し、療養情報冊子やホームページ</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で</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lnSpc>
                <a:spcPts val="1700"/>
              </a:lnSpc>
            </a:pPr>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公表</a:t>
            </a:r>
            <a:r>
              <a:rPr lang="ja-JP" altLang="en-US" sz="1600" dirty="0">
                <a:solidFill>
                  <a:schemeClr val="tx1"/>
                </a:solidFill>
                <a:latin typeface="HG丸ｺﾞｼｯｸM-PRO" panose="020F0600000000000000" pitchFamily="50" charset="-128"/>
                <a:ea typeface="HG丸ｺﾞｼｯｸM-PRO" panose="020F0600000000000000" pitchFamily="50" charset="-128"/>
              </a:rPr>
              <a:t>するとともに、がん診療拠点病院の相談支援センター等で情報提供を</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行う。</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en-US" sz="1400" dirty="0">
              <a:solidFill>
                <a:schemeClr val="tx1"/>
              </a:solidFill>
            </a:endParaRPr>
          </a:p>
        </p:txBody>
      </p:sp>
      <p:graphicFrame>
        <p:nvGraphicFramePr>
          <p:cNvPr id="9" name="表 8"/>
          <p:cNvGraphicFramePr>
            <a:graphicFrameLocks noGrp="1"/>
          </p:cNvGraphicFramePr>
          <p:nvPr>
            <p:extLst>
              <p:ext uri="{D42A27DB-BD31-4B8C-83A1-F6EECF244321}">
                <p14:modId xmlns:p14="http://schemas.microsoft.com/office/powerpoint/2010/main" val="1097803601"/>
              </p:ext>
            </p:extLst>
          </p:nvPr>
        </p:nvGraphicFramePr>
        <p:xfrm>
          <a:off x="274641" y="2132856"/>
          <a:ext cx="8666726" cy="664965"/>
        </p:xfrm>
        <a:graphic>
          <a:graphicData uri="http://schemas.openxmlformats.org/drawingml/2006/table">
            <a:tbl>
              <a:tblPr firstRow="1" firstCol="1" bandRow="1"/>
              <a:tblGrid>
                <a:gridCol w="379658"/>
                <a:gridCol w="4214905"/>
                <a:gridCol w="1826922"/>
                <a:gridCol w="2245241"/>
              </a:tblGrid>
              <a:tr h="230701">
                <a:tc>
                  <a:txBody>
                    <a:bodyPr/>
                    <a:lstStyle/>
                    <a:p>
                      <a:pPr algn="ctr" fontAlgn="auto">
                        <a:spcAft>
                          <a:spcPts val="0"/>
                        </a:spcAft>
                      </a:pPr>
                      <a:r>
                        <a:rPr lang="en-US" sz="1000" b="1" dirty="0">
                          <a:solidFill>
                            <a:srgbClr val="FFFFFF"/>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dirty="0">
                          <a:solidFill>
                            <a:srgbClr val="FFFFFF"/>
                          </a:solidFill>
                          <a:effectLst/>
                          <a:latin typeface="HG丸ｺﾞｼｯｸM-PRO"/>
                          <a:cs typeface="ＭＳ Ｐゴシック"/>
                        </a:rPr>
                        <a:t>項目</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dirty="0">
                          <a:solidFill>
                            <a:srgbClr val="FFFFFF"/>
                          </a:solidFill>
                          <a:effectLst/>
                          <a:latin typeface="HG丸ｺﾞｼｯｸM-PRO"/>
                          <a:cs typeface="ＭＳ Ｐゴシック"/>
                        </a:rPr>
                        <a:t>現在の状況</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en-US" sz="1000" b="1" dirty="0">
                          <a:solidFill>
                            <a:srgbClr val="FFFFFF"/>
                          </a:solidFill>
                          <a:effectLst/>
                          <a:latin typeface="HG丸ｺﾞｼｯｸM-PRO"/>
                          <a:cs typeface="ＭＳ Ｐゴシック"/>
                        </a:rPr>
                        <a:t>2023</a:t>
                      </a:r>
                      <a:r>
                        <a:rPr lang="ja-JP" sz="1000" b="1" dirty="0">
                          <a:solidFill>
                            <a:srgbClr val="FFFFFF"/>
                          </a:solidFill>
                          <a:effectLst/>
                          <a:latin typeface="HG丸ｺﾞｼｯｸM-PRO"/>
                          <a:cs typeface="ＭＳ Ｐゴシック"/>
                        </a:rPr>
                        <a:t>年度の目標</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r>
              <a:tr h="434264">
                <a:tc>
                  <a:txBody>
                    <a:bodyPr/>
                    <a:lstStyle/>
                    <a:p>
                      <a:pPr algn="ctr" fontAlgn="auto">
                        <a:spcAft>
                          <a:spcPts val="0"/>
                        </a:spcAft>
                      </a:pPr>
                      <a:r>
                        <a:rPr lang="ja-JP" sz="1000" b="1"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１</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l" fontAlgn="auto">
                        <a:spcAft>
                          <a:spcPts val="0"/>
                        </a:spcAft>
                      </a:pPr>
                      <a:r>
                        <a:rPr lang="ja-JP" sz="14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公民連携によるがんに関するイベントの開催件数</a:t>
                      </a:r>
                      <a:endParaRPr lang="ja-JP" sz="20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auto">
                        <a:spcAft>
                          <a:spcPts val="0"/>
                        </a:spcAft>
                      </a:pPr>
                      <a:r>
                        <a:rPr lang="en-US" sz="1000"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auto">
                        <a:spcAft>
                          <a:spcPts val="0"/>
                        </a:spcAft>
                      </a:pPr>
                      <a:r>
                        <a:rPr lang="en-US" sz="1000" dirty="0">
                          <a:solidFill>
                            <a:srgbClr val="000000"/>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8848658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07504" y="332656"/>
            <a:ext cx="4392487" cy="6120680"/>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cmpd="dbl">
            <a:solidFill>
              <a:schemeClr val="tx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第３章</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　大阪府におけるがんの現状と課題</a:t>
            </a:r>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a:solidFill>
                  <a:schemeClr val="tx1"/>
                </a:solidFill>
                <a:latin typeface="HG丸ｺﾞｼｯｸM-PRO" panose="020F0600000000000000" pitchFamily="50" charset="-128"/>
                <a:ea typeface="HG丸ｺﾞｼｯｸM-PRO" panose="020F0600000000000000" pitchFamily="50" charset="-128"/>
              </a:rPr>
              <a:t>２　大阪府のがん対策の現状と</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課題</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200" dirty="0">
                <a:solidFill>
                  <a:schemeClr val="tx1"/>
                </a:solidFill>
                <a:latin typeface="HG丸ｺﾞｼｯｸM-PRO" panose="020F0600000000000000" pitchFamily="50" charset="-128"/>
                <a:ea typeface="HG丸ｺﾞｼｯｸM-PRO" panose="020F0600000000000000" pitchFamily="50" charset="-128"/>
              </a:rPr>
              <a:t>2) </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がん医療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①</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がん医療提供</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体制</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ア</a:t>
            </a:r>
            <a:r>
              <a:rPr lang="ja-JP" altLang="en-US" sz="1200" dirty="0">
                <a:solidFill>
                  <a:schemeClr val="tx1"/>
                </a:solidFill>
                <a:latin typeface="HG丸ｺﾞｼｯｸM-PRO" panose="020F0600000000000000" pitchFamily="50" charset="-128"/>
                <a:ea typeface="HG丸ｺﾞｼｯｸM-PRO" panose="020F0600000000000000" pitchFamily="50" charset="-128"/>
              </a:rPr>
              <a:t>　がん診療拠点</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病院</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イ</a:t>
            </a:r>
            <a:r>
              <a:rPr lang="ja-JP" altLang="en-US" sz="1200" dirty="0">
                <a:solidFill>
                  <a:schemeClr val="tx1"/>
                </a:solidFill>
                <a:latin typeface="HG丸ｺﾞｼｯｸM-PRO" panose="020F0600000000000000" pitchFamily="50" charset="-128"/>
                <a:ea typeface="HG丸ｺﾞｼｯｸM-PRO" panose="020F0600000000000000" pitchFamily="50" charset="-128"/>
              </a:rPr>
              <a:t>　がん医療連携</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体制</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②</a:t>
            </a:r>
            <a:r>
              <a:rPr lang="ja-JP" altLang="en-US" sz="1200" dirty="0">
                <a:solidFill>
                  <a:schemeClr val="tx1"/>
                </a:solidFill>
                <a:latin typeface="HG丸ｺﾞｼｯｸM-PRO" panose="020F0600000000000000" pitchFamily="50" charset="-128"/>
                <a:ea typeface="HG丸ｺﾞｼｯｸM-PRO" panose="020F0600000000000000" pitchFamily="50" charset="-128"/>
              </a:rPr>
              <a:t>小児・</a:t>
            </a:r>
            <a:r>
              <a:rPr lang="en-US" altLang="ja-JP" sz="1200" dirty="0">
                <a:solidFill>
                  <a:schemeClr val="tx1"/>
                </a:solidFill>
                <a:latin typeface="HG丸ｺﾞｼｯｸM-PRO" panose="020F0600000000000000" pitchFamily="50" charset="-128"/>
                <a:ea typeface="HG丸ｺﾞｼｯｸM-PRO" panose="020F0600000000000000" pitchFamily="50" charset="-128"/>
              </a:rPr>
              <a:t>AYA</a:t>
            </a:r>
            <a:r>
              <a:rPr lang="ja-JP" altLang="en-US" sz="1200" dirty="0">
                <a:solidFill>
                  <a:schemeClr val="tx1"/>
                </a:solidFill>
                <a:latin typeface="HG丸ｺﾞｼｯｸM-PRO" panose="020F0600000000000000" pitchFamily="50" charset="-128"/>
                <a:ea typeface="HG丸ｺﾞｼｯｸM-PRO" panose="020F0600000000000000" pitchFamily="50" charset="-128"/>
              </a:rPr>
              <a:t>世代のがん、希少がん等、高齢者の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がん</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の特性</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ア</a:t>
            </a:r>
            <a:r>
              <a:rPr lang="ja-JP" altLang="en-US" sz="1200" dirty="0">
                <a:solidFill>
                  <a:schemeClr val="tx1"/>
                </a:solidFill>
                <a:latin typeface="HG丸ｺﾞｼｯｸM-PRO" panose="020F0600000000000000" pitchFamily="50" charset="-128"/>
                <a:ea typeface="HG丸ｺﾞｼｯｸM-PRO" panose="020F0600000000000000" pitchFamily="50" charset="-128"/>
              </a:rPr>
              <a:t>　小児・</a:t>
            </a:r>
            <a:r>
              <a:rPr lang="en-US" altLang="ja-JP" sz="1200" dirty="0">
                <a:solidFill>
                  <a:schemeClr val="tx1"/>
                </a:solidFill>
                <a:latin typeface="HG丸ｺﾞｼｯｸM-PRO" panose="020F0600000000000000" pitchFamily="50" charset="-128"/>
                <a:ea typeface="HG丸ｺﾞｼｯｸM-PRO" panose="020F0600000000000000" pitchFamily="50" charset="-128"/>
              </a:rPr>
              <a:t>AYA</a:t>
            </a:r>
            <a:r>
              <a:rPr lang="ja-JP" altLang="en-US" sz="1200" dirty="0">
                <a:solidFill>
                  <a:schemeClr val="tx1"/>
                </a:solidFill>
                <a:latin typeface="HG丸ｺﾞｼｯｸM-PRO" panose="020F0600000000000000" pitchFamily="50" charset="-128"/>
                <a:ea typeface="HG丸ｺﾞｼｯｸM-PRO" panose="020F0600000000000000" pitchFamily="50" charset="-128"/>
              </a:rPr>
              <a:t>世代のがんの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特性</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イ</a:t>
            </a:r>
            <a:r>
              <a:rPr lang="ja-JP" altLang="en-US" sz="1200" dirty="0">
                <a:solidFill>
                  <a:schemeClr val="tx1"/>
                </a:solidFill>
                <a:latin typeface="HG丸ｺﾞｼｯｸM-PRO" panose="020F0600000000000000" pitchFamily="50" charset="-128"/>
                <a:ea typeface="HG丸ｺﾞｼｯｸM-PRO" panose="020F0600000000000000" pitchFamily="50" charset="-128"/>
              </a:rPr>
              <a:t>　希少がん・難治性がんの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特性</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ウ</a:t>
            </a:r>
            <a:r>
              <a:rPr lang="ja-JP" altLang="en-US" sz="1200" dirty="0">
                <a:solidFill>
                  <a:schemeClr val="tx1"/>
                </a:solidFill>
                <a:latin typeface="HG丸ｺﾞｼｯｸM-PRO" panose="020F0600000000000000" pitchFamily="50" charset="-128"/>
                <a:ea typeface="HG丸ｺﾞｼｯｸM-PRO" panose="020F0600000000000000" pitchFamily="50" charset="-128"/>
              </a:rPr>
              <a:t>　高齢者のがんの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特性</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③</a:t>
            </a:r>
            <a:r>
              <a:rPr lang="ja-JP" altLang="en-US" sz="1200" dirty="0">
                <a:solidFill>
                  <a:schemeClr val="tx1"/>
                </a:solidFill>
                <a:latin typeface="HG丸ｺﾞｼｯｸM-PRO" panose="020F0600000000000000" pitchFamily="50" charset="-128"/>
                <a:ea typeface="HG丸ｺﾞｼｯｸM-PRO" panose="020F0600000000000000" pitchFamily="50" charset="-128"/>
              </a:rPr>
              <a:t>新たな治療法</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等</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④</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登録</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ア</a:t>
            </a:r>
            <a:r>
              <a:rPr lang="ja-JP" altLang="en-US" sz="1200" dirty="0">
                <a:solidFill>
                  <a:schemeClr val="tx1"/>
                </a:solidFill>
                <a:latin typeface="HG丸ｺﾞｼｯｸM-PRO" panose="020F0600000000000000" pitchFamily="50" charset="-128"/>
                <a:ea typeface="HG丸ｺﾞｼｯｸM-PRO" panose="020F0600000000000000" pitchFamily="50" charset="-128"/>
              </a:rPr>
              <a:t>　がん登録事業の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推進</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イ</a:t>
            </a:r>
            <a:r>
              <a:rPr lang="ja-JP" altLang="en-US" sz="1200" dirty="0">
                <a:solidFill>
                  <a:schemeClr val="tx1"/>
                </a:solidFill>
                <a:latin typeface="HG丸ｺﾞｼｯｸM-PRO" panose="020F0600000000000000" pitchFamily="50" charset="-128"/>
                <a:ea typeface="HG丸ｺﾞｼｯｸM-PRO" panose="020F0600000000000000" pitchFamily="50" charset="-128"/>
              </a:rPr>
              <a:t>　がん登録データの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活用</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⑤</a:t>
            </a:r>
            <a:r>
              <a:rPr lang="ja-JP" altLang="en-US" sz="1200" dirty="0">
                <a:solidFill>
                  <a:schemeClr val="tx1"/>
                </a:solidFill>
                <a:latin typeface="HG丸ｺﾞｼｯｸM-PRO" panose="020F0600000000000000" pitchFamily="50" charset="-128"/>
                <a:ea typeface="HG丸ｺﾞｼｯｸM-PRO" panose="020F0600000000000000" pitchFamily="50" charset="-128"/>
              </a:rPr>
              <a:t>緩和</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ケア</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ア</a:t>
            </a:r>
            <a:r>
              <a:rPr lang="ja-JP" altLang="en-US" sz="1200" dirty="0">
                <a:solidFill>
                  <a:schemeClr val="tx1"/>
                </a:solidFill>
                <a:latin typeface="HG丸ｺﾞｼｯｸM-PRO" panose="020F0600000000000000" pitchFamily="50" charset="-128"/>
                <a:ea typeface="HG丸ｺﾞｼｯｸM-PRO" panose="020F0600000000000000" pitchFamily="50" charset="-128"/>
              </a:rPr>
              <a:t>　緩和ケアの普及</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啓発</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イ</a:t>
            </a:r>
            <a:r>
              <a:rPr lang="ja-JP" altLang="en-US" sz="1200" dirty="0">
                <a:solidFill>
                  <a:schemeClr val="tx1"/>
                </a:solidFill>
                <a:latin typeface="HG丸ｺﾞｼｯｸM-PRO" panose="020F0600000000000000" pitchFamily="50" charset="-128"/>
                <a:ea typeface="HG丸ｺﾞｼｯｸM-PRO" panose="020F0600000000000000" pitchFamily="50" charset="-128"/>
              </a:rPr>
              <a:t>　緩和ケアの提供</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体制</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ウ</a:t>
            </a:r>
            <a:r>
              <a:rPr lang="ja-JP" altLang="en-US" sz="1200" dirty="0">
                <a:solidFill>
                  <a:schemeClr val="tx1"/>
                </a:solidFill>
                <a:latin typeface="HG丸ｺﾞｼｯｸM-PRO" panose="020F0600000000000000" pitchFamily="50" charset="-128"/>
                <a:ea typeface="HG丸ｺﾞｼｯｸM-PRO" panose="020F0600000000000000" pitchFamily="50" charset="-128"/>
              </a:rPr>
              <a:t>　緩和ケア研修会（</a:t>
            </a:r>
            <a:r>
              <a:rPr lang="en-US" altLang="ja-JP" sz="1200" dirty="0">
                <a:solidFill>
                  <a:schemeClr val="tx1"/>
                </a:solidFill>
                <a:latin typeface="HG丸ｺﾞｼｯｸM-PRO" panose="020F0600000000000000" pitchFamily="50" charset="-128"/>
                <a:ea typeface="HG丸ｺﾞｼｯｸM-PRO" panose="020F0600000000000000" pitchFamily="50" charset="-128"/>
              </a:rPr>
              <a:t>PEACE</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研修）</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エ</a:t>
            </a:r>
            <a:r>
              <a:rPr lang="ja-JP" altLang="en-US" sz="1200" dirty="0">
                <a:solidFill>
                  <a:schemeClr val="tx1"/>
                </a:solidFill>
                <a:latin typeface="HG丸ｺﾞｼｯｸM-PRO" panose="020F0600000000000000" pitchFamily="50" charset="-128"/>
                <a:ea typeface="HG丸ｺﾞｼｯｸM-PRO" panose="020F0600000000000000" pitchFamily="50" charset="-128"/>
              </a:rPr>
              <a:t>　在宅緩和</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ケア</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200" dirty="0">
                <a:solidFill>
                  <a:schemeClr val="tx1"/>
                </a:solidFill>
                <a:latin typeface="HG丸ｺﾞｼｯｸM-PRO" panose="020F0600000000000000" pitchFamily="50" charset="-128"/>
                <a:ea typeface="HG丸ｺﾞｼｯｸM-PRO" panose="020F0600000000000000" pitchFamily="50" charset="-128"/>
              </a:rPr>
              <a:t>3) </a:t>
            </a:r>
            <a:r>
              <a:rPr lang="ja-JP" altLang="en-US" sz="1200" dirty="0">
                <a:solidFill>
                  <a:schemeClr val="tx1"/>
                </a:solidFill>
                <a:latin typeface="HG丸ｺﾞｼｯｸM-PRO" panose="020F0600000000000000" pitchFamily="50" charset="-128"/>
                <a:ea typeface="HG丸ｺﾞｼｯｸM-PRO" panose="020F0600000000000000" pitchFamily="50" charset="-128"/>
              </a:rPr>
              <a:t>患者支援の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充実</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①</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がん患者の相談</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支援</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②</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がん患者への情報</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提供</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③</a:t>
            </a:r>
            <a:r>
              <a:rPr lang="ja-JP" altLang="en-US" sz="1200" dirty="0">
                <a:solidFill>
                  <a:schemeClr val="tx1"/>
                </a:solidFill>
                <a:latin typeface="HG丸ｺﾞｼｯｸM-PRO" panose="020F0600000000000000" pitchFamily="50" charset="-128"/>
                <a:ea typeface="HG丸ｺﾞｼｯｸM-PRO" panose="020F0600000000000000" pitchFamily="50" charset="-128"/>
              </a:rPr>
              <a:t>就労支援などのサバイバーシップ</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支援</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ア</a:t>
            </a:r>
            <a:r>
              <a:rPr lang="ja-JP" altLang="en-US" sz="1200" dirty="0">
                <a:solidFill>
                  <a:schemeClr val="tx1"/>
                </a:solidFill>
                <a:latin typeface="HG丸ｺﾞｼｯｸM-PRO" panose="020F0600000000000000" pitchFamily="50" charset="-128"/>
                <a:ea typeface="HG丸ｺﾞｼｯｸM-PRO" panose="020F0600000000000000" pitchFamily="50" charset="-128"/>
              </a:rPr>
              <a:t>　小児・</a:t>
            </a:r>
            <a:r>
              <a:rPr lang="en-US" altLang="ja-JP" sz="1200" dirty="0">
                <a:solidFill>
                  <a:schemeClr val="tx1"/>
                </a:solidFill>
                <a:latin typeface="HG丸ｺﾞｼｯｸM-PRO" panose="020F0600000000000000" pitchFamily="50" charset="-128"/>
                <a:ea typeface="HG丸ｺﾞｼｯｸM-PRO" panose="020F0600000000000000" pitchFamily="50" charset="-128"/>
              </a:rPr>
              <a:t>AYA</a:t>
            </a:r>
            <a:r>
              <a:rPr lang="ja-JP" altLang="en-US" sz="1200" dirty="0">
                <a:solidFill>
                  <a:schemeClr val="tx1"/>
                </a:solidFill>
                <a:latin typeface="HG丸ｺﾞｼｯｸM-PRO" panose="020F0600000000000000" pitchFamily="50" charset="-128"/>
                <a:ea typeface="HG丸ｺﾞｼｯｸM-PRO" panose="020F0600000000000000" pitchFamily="50" charset="-128"/>
              </a:rPr>
              <a:t>世代における学習支援</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長期フォローアップ</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イ</a:t>
            </a:r>
            <a:r>
              <a:rPr lang="ja-JP" altLang="en-US" sz="1200" dirty="0">
                <a:solidFill>
                  <a:schemeClr val="tx1"/>
                </a:solidFill>
                <a:latin typeface="HG丸ｺﾞｼｯｸM-PRO" panose="020F0600000000000000" pitchFamily="50" charset="-128"/>
                <a:ea typeface="HG丸ｺﾞｼｯｸM-PRO" panose="020F0600000000000000" pitchFamily="50" charset="-128"/>
              </a:rPr>
              <a:t>　働く世代の就労</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支援</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ウ</a:t>
            </a:r>
            <a:r>
              <a:rPr lang="ja-JP" altLang="en-US" sz="1200" dirty="0">
                <a:solidFill>
                  <a:schemeClr val="tx1"/>
                </a:solidFill>
                <a:latin typeface="HG丸ｺﾞｼｯｸM-PRO" panose="020F0600000000000000" pitchFamily="50" charset="-128"/>
                <a:ea typeface="HG丸ｺﾞｼｯｸM-PRO" panose="020F0600000000000000" pitchFamily="50" charset="-128"/>
              </a:rPr>
              <a:t>　高齢のがん患者の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支援</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(4</a:t>
            </a:r>
            <a:r>
              <a:rPr lang="en-US" altLang="ja-JP"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がん対策を社会全体で進める</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環境づくり</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①</a:t>
            </a:r>
            <a:r>
              <a:rPr lang="ja-JP" altLang="en-US" sz="1200" dirty="0">
                <a:solidFill>
                  <a:schemeClr val="tx1"/>
                </a:solidFill>
                <a:latin typeface="HG丸ｺﾞｼｯｸM-PRO" panose="020F0600000000000000" pitchFamily="50" charset="-128"/>
                <a:ea typeface="HG丸ｺﾞｼｯｸM-PRO" panose="020F0600000000000000" pitchFamily="50" charset="-128"/>
              </a:rPr>
              <a:t>社会全体での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機運づくり</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②</a:t>
            </a:r>
            <a:r>
              <a:rPr lang="ja-JP" altLang="en-US" sz="1200" dirty="0">
                <a:solidFill>
                  <a:schemeClr val="tx1"/>
                </a:solidFill>
                <a:latin typeface="HG丸ｺﾞｼｯｸM-PRO" panose="020F0600000000000000" pitchFamily="50" charset="-128"/>
                <a:ea typeface="HG丸ｺﾞｼｯｸM-PRO" panose="020F0600000000000000" pitchFamily="50" charset="-128"/>
              </a:rPr>
              <a:t>大阪府がん対策</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基金</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③</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がん患者会等との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連携</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 name="正方形/長方形 2"/>
          <p:cNvSpPr/>
          <p:nvPr/>
        </p:nvSpPr>
        <p:spPr>
          <a:xfrm>
            <a:off x="4644008" y="332656"/>
            <a:ext cx="4356484" cy="6408712"/>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cmpd="dbl">
            <a:solidFill>
              <a:schemeClr val="tx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ja-JP" sz="1200" b="1" dirty="0" smtClean="0">
                <a:solidFill>
                  <a:schemeClr val="tx1"/>
                </a:solidFill>
                <a:latin typeface="HG丸ｺﾞｼｯｸM-PRO" panose="020F0600000000000000" pitchFamily="50" charset="-128"/>
                <a:ea typeface="HG丸ｺﾞｼｯｸM-PRO" panose="020F0600000000000000" pitchFamily="50" charset="-128"/>
              </a:rPr>
              <a:t>第５章</a:t>
            </a:r>
            <a:r>
              <a:rPr lang="ja-JP" altLang="ja-JP" sz="12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個</a:t>
            </a:r>
            <a:r>
              <a:rPr lang="ja-JP" altLang="ja-JP" sz="1200" b="1" dirty="0">
                <a:solidFill>
                  <a:schemeClr val="tx1"/>
                </a:solidFill>
                <a:latin typeface="HG丸ｺﾞｼｯｸM-PRO" panose="020F0600000000000000" pitchFamily="50" charset="-128"/>
                <a:ea typeface="HG丸ｺﾞｼｯｸM-PRO" panose="020F0600000000000000" pitchFamily="50" charset="-128"/>
              </a:rPr>
              <a:t>別</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の</a:t>
            </a:r>
            <a:r>
              <a:rPr lang="ja-JP" altLang="ja-JP" sz="1200" b="1" dirty="0">
                <a:solidFill>
                  <a:schemeClr val="tx1"/>
                </a:solidFill>
                <a:latin typeface="HG丸ｺﾞｼｯｸM-PRO" panose="020F0600000000000000" pitchFamily="50" charset="-128"/>
                <a:ea typeface="HG丸ｺﾞｼｯｸM-PRO" panose="020F0600000000000000" pitchFamily="50" charset="-128"/>
              </a:rPr>
              <a:t>取組みと目標</a:t>
            </a:r>
          </a:p>
          <a:p>
            <a:r>
              <a:rPr lang="ja-JP" altLang="ja-JP" sz="1200" dirty="0" smtClean="0">
                <a:solidFill>
                  <a:schemeClr val="tx1"/>
                </a:solidFill>
                <a:latin typeface="HG丸ｺﾞｼｯｸM-PRO" panose="020F0600000000000000" pitchFamily="50" charset="-128"/>
                <a:ea typeface="HG丸ｺﾞｼｯｸM-PRO" panose="020F0600000000000000" pitchFamily="50" charset="-128"/>
              </a:rPr>
              <a:t>２</a:t>
            </a:r>
            <a:r>
              <a:rPr lang="ja-JP" altLang="ja-JP" sz="1200" dirty="0">
                <a:solidFill>
                  <a:schemeClr val="tx1"/>
                </a:solidFill>
                <a:latin typeface="HG丸ｺﾞｼｯｸM-PRO" panose="020F0600000000000000" pitchFamily="50" charset="-128"/>
                <a:ea typeface="HG丸ｺﾞｼｯｸM-PRO" panose="020F0600000000000000" pitchFamily="50" charset="-128"/>
              </a:rPr>
              <a:t>　がん医療の充実</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ja-JP" altLang="ja-JP" sz="1200" dirty="0">
                <a:solidFill>
                  <a:schemeClr val="tx1"/>
                </a:solidFill>
                <a:latin typeface="HG丸ｺﾞｼｯｸM-PRO" panose="020F0600000000000000" pitchFamily="50" charset="-128"/>
                <a:ea typeface="HG丸ｺﾞｼｯｸM-PRO" panose="020F0600000000000000" pitchFamily="50" charset="-128"/>
              </a:rPr>
              <a:t>府民誰もが適切な医療を受けられる体制整備）</a:t>
            </a: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200" dirty="0">
                <a:solidFill>
                  <a:schemeClr val="tx1"/>
                </a:solidFill>
                <a:latin typeface="HG丸ｺﾞｼｯｸM-PRO" panose="020F0600000000000000" pitchFamily="50" charset="-128"/>
                <a:ea typeface="HG丸ｺﾞｼｯｸM-PRO" panose="020F0600000000000000" pitchFamily="50" charset="-128"/>
              </a:rPr>
              <a:t>1) </a:t>
            </a:r>
            <a:r>
              <a:rPr lang="ja-JP" altLang="ja-JP" sz="1200" dirty="0">
                <a:solidFill>
                  <a:schemeClr val="tx1"/>
                </a:solidFill>
                <a:latin typeface="HG丸ｺﾞｼｯｸM-PRO" panose="020F0600000000000000" pitchFamily="50" charset="-128"/>
                <a:ea typeface="HG丸ｺﾞｼｯｸM-PRO" panose="020F0600000000000000" pitchFamily="50" charset="-128"/>
              </a:rPr>
              <a:t>医療提供体制の</a:t>
            </a:r>
            <a:r>
              <a:rPr lang="ja-JP" altLang="ja-JP" sz="1200" dirty="0" smtClean="0">
                <a:solidFill>
                  <a:schemeClr val="tx1"/>
                </a:solidFill>
                <a:latin typeface="HG丸ｺﾞｼｯｸM-PRO" panose="020F0600000000000000" pitchFamily="50" charset="-128"/>
                <a:ea typeface="HG丸ｺﾞｼｯｸM-PRO" panose="020F0600000000000000" pitchFamily="50" charset="-128"/>
              </a:rPr>
              <a:t>充実</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①</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がん診療拠点病院の機能強化</a:t>
            </a: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②</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がん医療連携体制の充実</a:t>
            </a: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③</a:t>
            </a:r>
            <a:r>
              <a:rPr lang="ja-JP" altLang="en-US" sz="1200" dirty="0">
                <a:solidFill>
                  <a:schemeClr val="tx1"/>
                </a:solidFill>
                <a:latin typeface="HG丸ｺﾞｼｯｸM-PRO" panose="020F0600000000000000" pitchFamily="50" charset="-128"/>
                <a:ea typeface="HG丸ｺﾞｼｯｸM-PRO" panose="020F0600000000000000" pitchFamily="50" charset="-128"/>
              </a:rPr>
              <a:t>人材育成の充実</a:t>
            </a:r>
          </a:p>
          <a:p>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2) </a:t>
            </a:r>
            <a:r>
              <a:rPr lang="ja-JP" altLang="en-US" sz="1200" dirty="0">
                <a:solidFill>
                  <a:schemeClr val="tx1"/>
                </a:solidFill>
                <a:latin typeface="HG丸ｺﾞｼｯｸM-PRO" panose="020F0600000000000000" pitchFamily="50" charset="-128"/>
                <a:ea typeface="HG丸ｺﾞｼｯｸM-PRO" panose="020F0600000000000000" pitchFamily="50" charset="-128"/>
              </a:rPr>
              <a:t>小児・</a:t>
            </a:r>
            <a:r>
              <a:rPr lang="en-US" altLang="ja-JP" sz="1200" dirty="0">
                <a:solidFill>
                  <a:schemeClr val="tx1"/>
                </a:solidFill>
                <a:latin typeface="HG丸ｺﾞｼｯｸM-PRO" panose="020F0600000000000000" pitchFamily="50" charset="-128"/>
                <a:ea typeface="HG丸ｺﾞｼｯｸM-PRO" panose="020F0600000000000000" pitchFamily="50" charset="-128"/>
              </a:rPr>
              <a:t>AYA</a:t>
            </a:r>
            <a:r>
              <a:rPr lang="ja-JP" altLang="en-US" sz="1200" dirty="0">
                <a:solidFill>
                  <a:schemeClr val="tx1"/>
                </a:solidFill>
                <a:latin typeface="HG丸ｺﾞｼｯｸM-PRO" panose="020F0600000000000000" pitchFamily="50" charset="-128"/>
                <a:ea typeface="HG丸ｺﾞｼｯｸM-PRO" panose="020F0600000000000000" pitchFamily="50" charset="-128"/>
              </a:rPr>
              <a:t>世代のがん・希少がん等・高齢者のがん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対策</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①小児・</a:t>
            </a:r>
            <a:r>
              <a:rPr lang="en-US" altLang="ja-JP" sz="1200" dirty="0">
                <a:solidFill>
                  <a:schemeClr val="tx1"/>
                </a:solidFill>
                <a:latin typeface="HG丸ｺﾞｼｯｸM-PRO" panose="020F0600000000000000" pitchFamily="50" charset="-128"/>
                <a:ea typeface="HG丸ｺﾞｼｯｸM-PRO" panose="020F0600000000000000" pitchFamily="50" charset="-128"/>
              </a:rPr>
              <a:t>AYA</a:t>
            </a:r>
            <a:r>
              <a:rPr lang="ja-JP" altLang="en-US" sz="1200" dirty="0">
                <a:solidFill>
                  <a:schemeClr val="tx1"/>
                </a:solidFill>
                <a:latin typeface="HG丸ｺﾞｼｯｸM-PRO" panose="020F0600000000000000" pitchFamily="50" charset="-128"/>
                <a:ea typeface="HG丸ｺﾞｼｯｸM-PRO" panose="020F0600000000000000" pitchFamily="50" charset="-128"/>
              </a:rPr>
              <a:t>世代のがん</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②希少がん等</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③高齢者のがん医療</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(3) </a:t>
            </a:r>
            <a:r>
              <a:rPr lang="ja-JP" altLang="ja-JP" sz="1200" dirty="0">
                <a:solidFill>
                  <a:schemeClr val="tx1"/>
                </a:solidFill>
                <a:latin typeface="HG丸ｺﾞｼｯｸM-PRO" panose="020F0600000000000000" pitchFamily="50" charset="-128"/>
                <a:ea typeface="HG丸ｺﾞｼｯｸM-PRO" panose="020F0600000000000000" pitchFamily="50" charset="-128"/>
              </a:rPr>
              <a:t>新たな治療法</a:t>
            </a:r>
            <a:r>
              <a:rPr lang="ja-JP" altLang="en-US" sz="1200" dirty="0">
                <a:solidFill>
                  <a:schemeClr val="tx1"/>
                </a:solidFill>
                <a:latin typeface="HG丸ｺﾞｼｯｸM-PRO" panose="020F0600000000000000" pitchFamily="50" charset="-128"/>
                <a:ea typeface="HG丸ｺﾞｼｯｸM-PRO" panose="020F0600000000000000" pitchFamily="50" charset="-128"/>
              </a:rPr>
              <a:t>の活用</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(4) </a:t>
            </a:r>
            <a:r>
              <a:rPr lang="ja-JP" altLang="ja-JP" sz="1200" dirty="0">
                <a:solidFill>
                  <a:schemeClr val="tx1"/>
                </a:solidFill>
                <a:latin typeface="HG丸ｺﾞｼｯｸM-PRO" panose="020F0600000000000000" pitchFamily="50" charset="-128"/>
                <a:ea typeface="HG丸ｺﾞｼｯｸM-PRO" panose="020F0600000000000000" pitchFamily="50" charset="-128"/>
              </a:rPr>
              <a:t>がん登録の推進</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①がん登録の精度向上</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②がん登録による情報の活用・提供</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(5) </a:t>
            </a:r>
            <a:r>
              <a:rPr lang="ja-JP" altLang="ja-JP" sz="1200" dirty="0">
                <a:solidFill>
                  <a:schemeClr val="tx1"/>
                </a:solidFill>
                <a:latin typeface="HG丸ｺﾞｼｯｸM-PRO" panose="020F0600000000000000" pitchFamily="50" charset="-128"/>
                <a:ea typeface="HG丸ｺﾞｼｯｸM-PRO" panose="020F0600000000000000" pitchFamily="50" charset="-128"/>
              </a:rPr>
              <a:t>緩和ケアの推進</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①緩和ケアの普及啓発</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②質の高い緩和ケア提供体制の確保</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③緩和ケアに関する人材育成</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④在宅緩和ケアの充実</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b="1" dirty="0">
                <a:solidFill>
                  <a:schemeClr val="tx1"/>
                </a:solidFill>
                <a:latin typeface="HG丸ｺﾞｼｯｸM-PRO" panose="020F0600000000000000" pitchFamily="50" charset="-128"/>
                <a:ea typeface="HG丸ｺﾞｼｯｸM-PRO" panose="020F0600000000000000" pitchFamily="50" charset="-128"/>
              </a:rPr>
              <a:t>　</a:t>
            </a:r>
            <a:r>
              <a:rPr lang="ja-JP" altLang="ja-JP" sz="1200" dirty="0">
                <a:solidFill>
                  <a:schemeClr val="tx1"/>
                </a:solidFill>
                <a:latin typeface="HG丸ｺﾞｼｯｸM-PRO" panose="020F0600000000000000" pitchFamily="50" charset="-128"/>
                <a:ea typeface="HG丸ｺﾞｼｯｸM-PRO" panose="020F0600000000000000" pitchFamily="50" charset="-128"/>
              </a:rPr>
              <a:t>３　</a:t>
            </a:r>
            <a:r>
              <a:rPr lang="ja-JP" altLang="en-US" sz="1200" dirty="0">
                <a:solidFill>
                  <a:schemeClr val="tx1"/>
                </a:solidFill>
                <a:latin typeface="HG丸ｺﾞｼｯｸM-PRO" panose="020F0600000000000000" pitchFamily="50" charset="-128"/>
                <a:ea typeface="HG丸ｺﾞｼｯｸM-PRO" panose="020F0600000000000000" pitchFamily="50" charset="-128"/>
              </a:rPr>
              <a:t>患者支援の充実</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(1) </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がん患者の相談支援</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①がん相談支援センターの機能強化</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②がん相談支援センターの周知と利用促進</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(2) </a:t>
            </a:r>
            <a:r>
              <a:rPr lang="ja-JP" altLang="ja-JP" sz="1200" dirty="0">
                <a:solidFill>
                  <a:schemeClr val="tx1"/>
                </a:solidFill>
                <a:latin typeface="HG丸ｺﾞｼｯｸM-PRO" panose="020F0600000000000000" pitchFamily="50" charset="-128"/>
                <a:ea typeface="HG丸ｺﾞｼｯｸM-PRO" panose="020F0600000000000000" pitchFamily="50" charset="-128"/>
              </a:rPr>
              <a:t>がん患者</a:t>
            </a:r>
            <a:r>
              <a:rPr lang="ja-JP" altLang="en-US" sz="1200" dirty="0">
                <a:solidFill>
                  <a:schemeClr val="tx1"/>
                </a:solidFill>
                <a:latin typeface="HG丸ｺﾞｼｯｸM-PRO" panose="020F0600000000000000" pitchFamily="50" charset="-128"/>
                <a:ea typeface="HG丸ｺﾞｼｯｸM-PRO" panose="020F0600000000000000" pitchFamily="50" charset="-128"/>
              </a:rPr>
              <a:t>への情報提供</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(3) </a:t>
            </a:r>
            <a:r>
              <a:rPr lang="ja-JP" altLang="en-US" sz="1200" dirty="0">
                <a:solidFill>
                  <a:schemeClr val="tx1"/>
                </a:solidFill>
                <a:latin typeface="HG丸ｺﾞｼｯｸM-PRO" panose="020F0600000000000000" pitchFamily="50" charset="-128"/>
                <a:ea typeface="HG丸ｺﾞｼｯｸM-PRO" panose="020F0600000000000000" pitchFamily="50" charset="-128"/>
              </a:rPr>
              <a:t>就労支援などサバイバーシップ支援</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①小児・</a:t>
            </a:r>
            <a:r>
              <a:rPr lang="en-US" altLang="ja-JP" sz="1200" dirty="0">
                <a:solidFill>
                  <a:schemeClr val="tx1"/>
                </a:solidFill>
                <a:latin typeface="HG丸ｺﾞｼｯｸM-PRO" panose="020F0600000000000000" pitchFamily="50" charset="-128"/>
                <a:ea typeface="HG丸ｺﾞｼｯｸM-PRO" panose="020F0600000000000000" pitchFamily="50" charset="-128"/>
              </a:rPr>
              <a:t>AYA</a:t>
            </a:r>
            <a:r>
              <a:rPr lang="ja-JP" altLang="en-US" sz="1200" dirty="0">
                <a:solidFill>
                  <a:schemeClr val="tx1"/>
                </a:solidFill>
                <a:latin typeface="HG丸ｺﾞｼｯｸM-PRO" panose="020F0600000000000000" pitchFamily="50" charset="-128"/>
                <a:ea typeface="HG丸ｺﾞｼｯｸM-PRO" panose="020F0600000000000000" pitchFamily="50" charset="-128"/>
              </a:rPr>
              <a:t>世代への支援</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②働く世代のがん患者の就労支援の推進</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③高齢者の支援</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ja-JP" sz="1200" dirty="0">
                <a:solidFill>
                  <a:schemeClr val="tx1"/>
                </a:solidFill>
                <a:latin typeface="HG丸ｺﾞｼｯｸM-PRO" panose="020F0600000000000000" pitchFamily="50" charset="-128"/>
                <a:ea typeface="HG丸ｺﾞｼｯｸM-PRO" panose="020F0600000000000000" pitchFamily="50" charset="-128"/>
              </a:rPr>
              <a:t>４　がん対策を社会全体で進める環境づくり</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(1) </a:t>
            </a:r>
            <a:r>
              <a:rPr lang="ja-JP" altLang="en-US" sz="1200" dirty="0">
                <a:solidFill>
                  <a:schemeClr val="tx1"/>
                </a:solidFill>
                <a:latin typeface="HG丸ｺﾞｼｯｸM-PRO" panose="020F0600000000000000" pitchFamily="50" charset="-128"/>
                <a:ea typeface="HG丸ｺﾞｼｯｸM-PRO" panose="020F0600000000000000" pitchFamily="50" charset="-128"/>
              </a:rPr>
              <a:t>社会全体での機運づくり</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(2) </a:t>
            </a:r>
            <a:r>
              <a:rPr lang="ja-JP" altLang="en-US" sz="1200" dirty="0">
                <a:solidFill>
                  <a:schemeClr val="tx1"/>
                </a:solidFill>
                <a:latin typeface="HG丸ｺﾞｼｯｸM-PRO" panose="020F0600000000000000" pitchFamily="50" charset="-128"/>
                <a:ea typeface="HG丸ｺﾞｼｯｸM-PRO" panose="020F0600000000000000" pitchFamily="50" charset="-128"/>
              </a:rPr>
              <a:t>大阪府がん対策基金</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(3)</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ja-JP" sz="1200" dirty="0">
                <a:solidFill>
                  <a:schemeClr val="tx1"/>
                </a:solidFill>
                <a:latin typeface="HG丸ｺﾞｼｯｸM-PRO" panose="020F0600000000000000" pitchFamily="50" charset="-128"/>
                <a:ea typeface="HG丸ｺﾞｼｯｸM-PRO" panose="020F0600000000000000" pitchFamily="50" charset="-128"/>
              </a:rPr>
              <a:t>がん患者会等との連携促進</a:t>
            </a:r>
          </a:p>
          <a:p>
            <a:endParaRPr lang="ja-JP"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596500" y="3140968"/>
            <a:ext cx="2751363" cy="93610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471732" y="5517232"/>
            <a:ext cx="3164163" cy="79208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右矢印 10"/>
          <p:cNvSpPr/>
          <p:nvPr/>
        </p:nvSpPr>
        <p:spPr>
          <a:xfrm>
            <a:off x="3347864" y="3609020"/>
            <a:ext cx="1513158" cy="20998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4860032" y="5909552"/>
            <a:ext cx="3096344" cy="75980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4929220" y="3332936"/>
            <a:ext cx="2811132" cy="88815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rot="1008396">
            <a:off x="3650263" y="5807275"/>
            <a:ext cx="1124805" cy="255781"/>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56916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628800"/>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rPr>
              <a:t>第３章　大阪府におけるがんの現状と課題</a:t>
            </a:r>
            <a:endParaRPr lang="en-US" altLang="ja-JP" sz="3600" b="1" dirty="0" smtClean="0">
              <a:latin typeface="+mj-ea"/>
            </a:endParaRPr>
          </a:p>
        </p:txBody>
      </p:sp>
      <p:sp>
        <p:nvSpPr>
          <p:cNvPr id="5" name="タイトル 1"/>
          <p:cNvSpPr txBox="1">
            <a:spLocks/>
          </p:cNvSpPr>
          <p:nvPr/>
        </p:nvSpPr>
        <p:spPr>
          <a:xfrm>
            <a:off x="189470" y="3140968"/>
            <a:ext cx="8775018" cy="152436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b="1" dirty="0" smtClean="0">
                <a:solidFill>
                  <a:prstClr val="black"/>
                </a:solidFill>
                <a:latin typeface="+mj-ea"/>
                <a:cs typeface="+mn-cs"/>
              </a:rPr>
              <a:t>　　</a:t>
            </a:r>
            <a:r>
              <a:rPr lang="ja-JP" altLang="en-US" sz="3600" b="1" dirty="0" smtClean="0">
                <a:solidFill>
                  <a:prstClr val="black"/>
                </a:solidFill>
                <a:latin typeface="+mj-ea"/>
                <a:cs typeface="+mn-cs"/>
              </a:rPr>
              <a:t>２</a:t>
            </a:r>
            <a:r>
              <a:rPr lang="ja-JP" altLang="en-US" sz="3600" b="1" dirty="0">
                <a:solidFill>
                  <a:prstClr val="black"/>
                </a:solidFill>
                <a:latin typeface="+mj-ea"/>
                <a:cs typeface="+mn-cs"/>
              </a:rPr>
              <a:t>　大阪府のがん対策の現状と課題</a:t>
            </a:r>
            <a:endParaRPr lang="en-US" altLang="ja-JP" sz="3600" b="1" dirty="0">
              <a:solidFill>
                <a:prstClr val="black"/>
              </a:solidFill>
              <a:latin typeface="+mj-ea"/>
              <a:cs typeface="+mn-cs"/>
            </a:endParaRPr>
          </a:p>
          <a:p>
            <a:pPr lvl="0" algn="l">
              <a:spcBef>
                <a:spcPts val="0"/>
              </a:spcBef>
            </a:pPr>
            <a:r>
              <a:rPr lang="ja-JP" altLang="en-US" sz="3600" b="1" dirty="0">
                <a:solidFill>
                  <a:prstClr val="black"/>
                </a:solidFill>
                <a:latin typeface="+mj-ea"/>
                <a:cs typeface="+mn-cs"/>
              </a:rPr>
              <a:t>　　</a:t>
            </a:r>
            <a:r>
              <a:rPr lang="ja-JP" altLang="en-US" sz="3600" b="1" dirty="0" smtClean="0">
                <a:solidFill>
                  <a:prstClr val="black"/>
                </a:solidFill>
                <a:latin typeface="+mj-ea"/>
                <a:cs typeface="+mn-cs"/>
              </a:rPr>
              <a:t>　 </a:t>
            </a:r>
            <a:r>
              <a:rPr lang="en-US" altLang="ja-JP" sz="3600" b="1" dirty="0" smtClean="0">
                <a:solidFill>
                  <a:prstClr val="black"/>
                </a:solidFill>
                <a:latin typeface="+mj-ea"/>
                <a:cs typeface="+mn-cs"/>
              </a:rPr>
              <a:t>(</a:t>
            </a:r>
            <a:r>
              <a:rPr lang="ja-JP" altLang="en-US" sz="3600" b="1" dirty="0" smtClean="0">
                <a:solidFill>
                  <a:prstClr val="black"/>
                </a:solidFill>
                <a:latin typeface="+mj-ea"/>
                <a:cs typeface="+mn-cs"/>
              </a:rPr>
              <a:t>２</a:t>
            </a:r>
            <a:r>
              <a:rPr lang="en-US" altLang="ja-JP" sz="3600" b="1" dirty="0" smtClean="0">
                <a:solidFill>
                  <a:prstClr val="black"/>
                </a:solidFill>
                <a:latin typeface="+mj-ea"/>
                <a:cs typeface="+mn-cs"/>
              </a:rPr>
              <a:t>) </a:t>
            </a:r>
            <a:r>
              <a:rPr lang="ja-JP" altLang="en-US" sz="3600" b="1" dirty="0">
                <a:solidFill>
                  <a:prstClr val="black"/>
                </a:solidFill>
                <a:latin typeface="+mj-ea"/>
                <a:cs typeface="+mn-cs"/>
              </a:rPr>
              <a:t>がん医療</a:t>
            </a:r>
            <a:endParaRPr lang="en-US" altLang="ja-JP" sz="7200" b="1" dirty="0" smtClean="0">
              <a:latin typeface="+mj-ea"/>
            </a:endParaRPr>
          </a:p>
          <a:p>
            <a:endParaRPr lang="ja-JP" altLang="en-US" sz="3200" b="1" dirty="0">
              <a:latin typeface="+mj-ea"/>
            </a:endParaRPr>
          </a:p>
        </p:txBody>
      </p:sp>
    </p:spTree>
    <p:extLst>
      <p:ext uri="{BB962C8B-B14F-4D97-AF65-F5344CB8AC3E}">
        <p14:creationId xmlns:p14="http://schemas.microsoft.com/office/powerpoint/2010/main" val="2646030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ja-JP" altLang="en-US" b="1" dirty="0">
                <a:latin typeface="HG丸ｺﾞｼｯｸM-PRO" panose="020F0600000000000000" pitchFamily="50" charset="-128"/>
                <a:ea typeface="HG丸ｺﾞｼｯｸM-PRO" panose="020F0600000000000000" pitchFamily="50" charset="-128"/>
              </a:rPr>
              <a:t>２　大阪府のがんの現状と課題</a:t>
            </a:r>
            <a:endParaRPr lang="en-US" altLang="ja-JP" b="1" dirty="0">
              <a:latin typeface="HG丸ｺﾞｼｯｸM-PRO" panose="020F0600000000000000" pitchFamily="50" charset="-128"/>
              <a:ea typeface="HG丸ｺﾞｼｯｸM-PRO" panose="020F0600000000000000" pitchFamily="50" charset="-128"/>
            </a:endParaRPr>
          </a:p>
          <a:p>
            <a:r>
              <a:rPr lang="en-US" altLang="ja-JP" b="1" dirty="0">
                <a:latin typeface="HG丸ｺﾞｼｯｸM-PRO" panose="020F0600000000000000" pitchFamily="50" charset="-128"/>
                <a:ea typeface="HG丸ｺﾞｼｯｸM-PRO" panose="020F0600000000000000" pitchFamily="50" charset="-128"/>
              </a:rPr>
              <a:t>(</a:t>
            </a:r>
            <a:r>
              <a:rPr lang="ja-JP" altLang="en-US" b="1" dirty="0">
                <a:latin typeface="HG丸ｺﾞｼｯｸM-PRO" panose="020F0600000000000000" pitchFamily="50" charset="-128"/>
                <a:ea typeface="HG丸ｺﾞｼｯｸM-PRO" panose="020F0600000000000000" pitchFamily="50" charset="-128"/>
              </a:rPr>
              <a:t>２</a:t>
            </a:r>
            <a:r>
              <a:rPr lang="en-US" altLang="ja-JP" b="1" dirty="0">
                <a:latin typeface="HG丸ｺﾞｼｯｸM-PRO" panose="020F0600000000000000" pitchFamily="50" charset="-128"/>
                <a:ea typeface="HG丸ｺﾞｼｯｸM-PRO" panose="020F0600000000000000" pitchFamily="50" charset="-128"/>
              </a:rPr>
              <a:t>)</a:t>
            </a:r>
            <a:r>
              <a:rPr lang="ja-JP" altLang="en-US" b="1" dirty="0">
                <a:latin typeface="HG丸ｺﾞｼｯｸM-PRO" panose="020F0600000000000000" pitchFamily="50" charset="-128"/>
                <a:ea typeface="HG丸ｺﾞｼｯｸM-PRO" panose="020F0600000000000000" pitchFamily="50" charset="-128"/>
              </a:rPr>
              <a:t>がん医療</a:t>
            </a:r>
            <a:endParaRPr lang="en-US" altLang="ja-JP" b="1"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sz="20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444500" indent="-139700" algn="just" fontAlgn="auto">
              <a:spcAft>
                <a:spcPts val="0"/>
              </a:spcAft>
            </a:pPr>
            <a:endParaRPr lang="ja-JP" altLang="ja-JP" sz="2000" dirty="0" smtClean="0">
              <a:solidFill>
                <a:srgbClr val="000000"/>
              </a:solidFill>
              <a:latin typeface="HG丸ｺﾞｼｯｸM-PRO"/>
              <a:cs typeface="HG丸ｺﾞｼｯｸM-PRO"/>
            </a:endParaRPr>
          </a:p>
          <a:p>
            <a:pPr fontAlgn="auto"/>
            <a:endParaRPr lang="en-US" altLang="ja-JP" u="sng" dirty="0" smtClean="0">
              <a:latin typeface="HG丸ｺﾞｼｯｸM-PRO" panose="020F0600000000000000" pitchFamily="50" charset="-128"/>
              <a:ea typeface="HG丸ｺﾞｼｯｸM-PRO" panose="020F0600000000000000" pitchFamily="50" charset="-128"/>
            </a:endParaRPr>
          </a:p>
          <a:p>
            <a:pPr fontAlgn="auto"/>
            <a:endParaRPr lang="en-US" altLang="ja-JP" u="sng" dirty="0">
              <a:latin typeface="HG丸ｺﾞｼｯｸM-PRO" panose="020F0600000000000000" pitchFamily="50" charset="-128"/>
              <a:ea typeface="HG丸ｺﾞｼｯｸM-PRO" panose="020F0600000000000000" pitchFamily="50" charset="-128"/>
            </a:endParaRPr>
          </a:p>
          <a:p>
            <a:pPr fontAlgn="auto"/>
            <a:r>
              <a:rPr lang="ja-JP" altLang="en-US" dirty="0" smtClean="0"/>
              <a:t>　 </a:t>
            </a:r>
            <a:endParaRPr lang="en-US" altLang="ja-JP" dirty="0" smtClean="0"/>
          </a:p>
          <a:p>
            <a:pPr fontAlgn="auto"/>
            <a:endParaRPr lang="ja-JP" altLang="ja-JP"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257753" y="1412776"/>
            <a:ext cx="8666726" cy="8084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52400" indent="-152400"/>
            <a:r>
              <a:rPr lang="ja-JP" altLang="ja-JP" sz="16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緩和ケアについて広く府民に対する普及啓発を図るとともに、提供体制の充実</a:t>
            </a:r>
            <a:r>
              <a:rPr lang="ja-JP" altLang="ja-JP"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r>
              <a:rPr lang="en-US" altLang="ja-JP"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　</a:t>
            </a:r>
            <a:endParaRPr lang="en-US" altLang="ja-JP"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152400" indent="-152400"/>
            <a:r>
              <a:rPr lang="ja-JP" altLang="en-US" sz="16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緩和</a:t>
            </a:r>
            <a:r>
              <a:rPr lang="ja-JP" altLang="ja-JP" sz="16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ケア研修会の受講促進等に努める必要が</a:t>
            </a:r>
            <a:r>
              <a:rPr lang="ja-JP" altLang="ja-JP"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あ</a:t>
            </a:r>
            <a:r>
              <a:rPr lang="ja-JP" altLang="en-US"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る</a:t>
            </a:r>
            <a:r>
              <a:rPr lang="ja-JP" altLang="ja-JP"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ja-JP" altLang="ja-JP" sz="16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6" name="角丸四角形 5"/>
          <p:cNvSpPr/>
          <p:nvPr/>
        </p:nvSpPr>
        <p:spPr>
          <a:xfrm>
            <a:off x="310534" y="2420888"/>
            <a:ext cx="8691294" cy="4126768"/>
          </a:xfrm>
          <a:prstGeom prst="roundRect">
            <a:avLst>
              <a:gd name="adj" fmla="val 12449"/>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600" b="1" dirty="0">
                <a:solidFill>
                  <a:schemeClr val="tx1"/>
                </a:solidFill>
                <a:latin typeface="HG丸ｺﾞｼｯｸM-PRO" panose="020F0600000000000000" pitchFamily="50" charset="-128"/>
                <a:ea typeface="HG丸ｺﾞｼｯｸM-PRO" panose="020F0600000000000000" pitchFamily="50" charset="-128"/>
              </a:rPr>
              <a:t>⑤緩和ケア</a:t>
            </a:r>
            <a:endParaRPr lang="en-US" altLang="ja-JP" sz="16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ア</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　緩和ケアの普及</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啓発</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b="1" u="sng" dirty="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緩和ケアは終末期の医療であるという誤ったイメージが、がん患者と</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家族だけでなく、</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　　</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医療従事者にもあったため、府内の拠点病院を中心に、関係団体や患者団体等と連携</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して、緩和ケアに関する、正しい知識の普及啓発に取り組んでき</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た</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endParaRPr>
          </a:p>
          <a:p>
            <a:endParaRPr lang="en-US" altLang="ja-JP" sz="1600"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ja-JP" sz="16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a:t>
            </a:r>
            <a:r>
              <a:rPr lang="ja-JP" altLang="ja-JP" sz="1600" kern="100" dirty="0">
                <a:solidFill>
                  <a:schemeClr val="tx1"/>
                </a:solidFill>
                <a:latin typeface="HG丸ｺﾞｼｯｸM-PRO" panose="020F0600000000000000" pitchFamily="50" charset="-128"/>
                <a:ea typeface="HG丸ｺﾞｼｯｸM-PRO" panose="020F0600000000000000" pitchFamily="50" charset="-128"/>
                <a:cs typeface="Times New Roman"/>
              </a:rPr>
              <a:t>しかし、「大阪府におけるがん患者の悩みやニーズに関する実態</a:t>
            </a:r>
            <a:r>
              <a:rPr lang="ja-JP" altLang="ja-JP" sz="16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調査」によると、がん</a:t>
            </a:r>
            <a:endParaRPr lang="en-US" altLang="ja-JP" sz="1600" kern="1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600" kern="100" dirty="0">
                <a:solidFill>
                  <a:schemeClr val="tx1"/>
                </a:solidFill>
                <a:latin typeface="HG丸ｺﾞｼｯｸM-PRO" panose="020F0600000000000000" pitchFamily="50" charset="-128"/>
                <a:ea typeface="HG丸ｺﾞｼｯｸM-PRO" panose="020F0600000000000000" pitchFamily="50" charset="-128"/>
                <a:cs typeface="Times New Roman"/>
              </a:rPr>
              <a:t>　</a:t>
            </a:r>
            <a:r>
              <a:rPr lang="ja-JP" altLang="ja-JP" sz="16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患者の半数近い人が緩和ケアを理解していないと回答し、緩和</a:t>
            </a:r>
            <a:r>
              <a:rPr lang="ja-JP" altLang="ja-JP" sz="1600" kern="100" dirty="0">
                <a:solidFill>
                  <a:schemeClr val="tx1"/>
                </a:solidFill>
                <a:latin typeface="HG丸ｺﾞｼｯｸM-PRO" panose="020F0600000000000000" pitchFamily="50" charset="-128"/>
                <a:ea typeface="HG丸ｺﾞｼｯｸM-PRO" panose="020F0600000000000000" pitchFamily="50" charset="-128"/>
                <a:cs typeface="Times New Roman"/>
              </a:rPr>
              <a:t>ケアの開始時期</a:t>
            </a:r>
            <a:r>
              <a:rPr lang="ja-JP" altLang="ja-JP" sz="16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に</a:t>
            </a:r>
            <a:endParaRPr lang="en-US" altLang="ja-JP" sz="1600" kern="1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600" kern="100" dirty="0">
                <a:solidFill>
                  <a:schemeClr val="tx1"/>
                </a:solidFill>
                <a:latin typeface="HG丸ｺﾞｼｯｸM-PRO" panose="020F0600000000000000" pitchFamily="50" charset="-128"/>
                <a:ea typeface="HG丸ｺﾞｼｯｸM-PRO" panose="020F0600000000000000" pitchFamily="50" charset="-128"/>
                <a:cs typeface="Times New Roman"/>
              </a:rPr>
              <a:t>　</a:t>
            </a:r>
            <a:r>
              <a:rPr lang="ja-JP" altLang="ja-JP" sz="16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ついて</a:t>
            </a:r>
            <a:r>
              <a:rPr lang="ja-JP" altLang="ja-JP" sz="1600" kern="100" dirty="0">
                <a:solidFill>
                  <a:schemeClr val="tx1"/>
                </a:solidFill>
                <a:latin typeface="HG丸ｺﾞｼｯｸM-PRO" panose="020F0600000000000000" pitchFamily="50" charset="-128"/>
                <a:ea typeface="HG丸ｺﾞｼｯｸM-PRO" panose="020F0600000000000000" pitchFamily="50" charset="-128"/>
                <a:cs typeface="Times New Roman"/>
              </a:rPr>
              <a:t>も、「がんと診断されたときから」と</a:t>
            </a:r>
            <a:r>
              <a:rPr lang="ja-JP" altLang="ja-JP" sz="16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正しく</a:t>
            </a:r>
            <a:r>
              <a:rPr lang="ja-JP" altLang="ja-JP" sz="1600" kern="100" dirty="0">
                <a:solidFill>
                  <a:schemeClr val="tx1"/>
                </a:solidFill>
                <a:latin typeface="HG丸ｺﾞｼｯｸM-PRO" panose="020F0600000000000000" pitchFamily="50" charset="-128"/>
                <a:ea typeface="HG丸ｺﾞｼｯｸM-PRO" panose="020F0600000000000000" pitchFamily="50" charset="-128"/>
                <a:cs typeface="Times New Roman"/>
              </a:rPr>
              <a:t>回答された人は過半数以下など</a:t>
            </a:r>
            <a:r>
              <a:rPr lang="ja-JP" altLang="ja-JP" sz="16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a:t>
            </a:r>
            <a:endParaRPr lang="en-US" altLang="ja-JP" sz="1600" kern="1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600" kern="100" dirty="0">
                <a:solidFill>
                  <a:schemeClr val="tx1"/>
                </a:solidFill>
                <a:latin typeface="HG丸ｺﾞｼｯｸM-PRO" panose="020F0600000000000000" pitchFamily="50" charset="-128"/>
                <a:ea typeface="HG丸ｺﾞｼｯｸM-PRO" panose="020F0600000000000000" pitchFamily="50" charset="-128"/>
                <a:cs typeface="Times New Roman"/>
              </a:rPr>
              <a:t>　</a:t>
            </a:r>
            <a:r>
              <a:rPr lang="ja-JP" altLang="ja-JP" sz="16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がん</a:t>
            </a:r>
            <a:r>
              <a:rPr lang="ja-JP" altLang="ja-JP" sz="1600" kern="100" dirty="0">
                <a:solidFill>
                  <a:schemeClr val="tx1"/>
                </a:solidFill>
                <a:latin typeface="HG丸ｺﾞｼｯｸM-PRO" panose="020F0600000000000000" pitchFamily="50" charset="-128"/>
                <a:ea typeface="HG丸ｺﾞｼｯｸM-PRO" panose="020F0600000000000000" pitchFamily="50" charset="-128"/>
                <a:cs typeface="Times New Roman"/>
              </a:rPr>
              <a:t>患者への普及啓発は十分とは</a:t>
            </a:r>
            <a:r>
              <a:rPr lang="ja-JP" altLang="ja-JP" sz="16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言えない</a:t>
            </a:r>
            <a:r>
              <a:rPr lang="ja-JP" altLang="ja-JP" sz="1600" kern="100" dirty="0">
                <a:solidFill>
                  <a:schemeClr val="tx1"/>
                </a:solidFill>
                <a:latin typeface="HG丸ｺﾞｼｯｸM-PRO" panose="020F0600000000000000" pitchFamily="50" charset="-128"/>
                <a:ea typeface="HG丸ｺﾞｼｯｸM-PRO" panose="020F0600000000000000" pitchFamily="50" charset="-128"/>
                <a:cs typeface="Times New Roman"/>
              </a:rPr>
              <a:t>状況</a:t>
            </a:r>
            <a:r>
              <a:rPr lang="ja-JP" altLang="en-US" sz="1600" kern="100" dirty="0">
                <a:solidFill>
                  <a:schemeClr val="tx1"/>
                </a:solidFill>
                <a:latin typeface="HG丸ｺﾞｼｯｸM-PRO" panose="020F0600000000000000" pitchFamily="50" charset="-128"/>
                <a:ea typeface="HG丸ｺﾞｼｯｸM-PRO" panose="020F0600000000000000" pitchFamily="50" charset="-128"/>
                <a:cs typeface="Times New Roman"/>
              </a:rPr>
              <a:t>である</a:t>
            </a:r>
            <a:r>
              <a:rPr lang="ja-JP" altLang="ja-JP" sz="1600" kern="100" dirty="0">
                <a:solidFill>
                  <a:schemeClr val="tx1"/>
                </a:solidFill>
                <a:latin typeface="HG丸ｺﾞｼｯｸM-PRO" panose="020F0600000000000000" pitchFamily="50" charset="-128"/>
                <a:ea typeface="HG丸ｺﾞｼｯｸM-PRO" panose="020F0600000000000000" pitchFamily="50" charset="-128"/>
                <a:cs typeface="Times New Roman"/>
              </a:rPr>
              <a:t>。</a:t>
            </a:r>
            <a:endPar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endParaRPr>
          </a:p>
          <a:p>
            <a:pPr fontAlgn="auto">
              <a:lnSpc>
                <a:spcPts val="2300"/>
              </a:lnSpc>
            </a:pPr>
            <a:endParaRPr lang="ja-JP" altLang="en-US" sz="1600" b="1"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p:txBody>
      </p:sp>
    </p:spTree>
    <p:extLst>
      <p:ext uri="{BB962C8B-B14F-4D97-AF65-F5344CB8AC3E}">
        <p14:creationId xmlns:p14="http://schemas.microsoft.com/office/powerpoint/2010/main" val="42933803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01156" y="395691"/>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sz="20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444500" indent="-139700" algn="just" fontAlgn="auto">
              <a:spcAft>
                <a:spcPts val="0"/>
              </a:spcAft>
            </a:pPr>
            <a:endParaRPr lang="ja-JP" altLang="ja-JP" sz="2000" dirty="0" smtClean="0">
              <a:solidFill>
                <a:srgbClr val="000000"/>
              </a:solidFill>
              <a:latin typeface="HG丸ｺﾞｼｯｸM-PRO"/>
              <a:cs typeface="HG丸ｺﾞｼｯｸM-PRO"/>
            </a:endParaRPr>
          </a:p>
          <a:p>
            <a:pPr fontAlgn="auto"/>
            <a:endParaRPr lang="en-US" altLang="ja-JP" u="sng" dirty="0" smtClean="0">
              <a:latin typeface="HG丸ｺﾞｼｯｸM-PRO" panose="020F0600000000000000" pitchFamily="50" charset="-128"/>
              <a:ea typeface="HG丸ｺﾞｼｯｸM-PRO" panose="020F0600000000000000" pitchFamily="50" charset="-128"/>
            </a:endParaRPr>
          </a:p>
          <a:p>
            <a:pPr fontAlgn="auto"/>
            <a:endParaRPr lang="en-US" altLang="ja-JP" u="sng" dirty="0">
              <a:latin typeface="HG丸ｺﾞｼｯｸM-PRO" panose="020F0600000000000000" pitchFamily="50" charset="-128"/>
              <a:ea typeface="HG丸ｺﾞｼｯｸM-PRO" panose="020F0600000000000000" pitchFamily="50" charset="-128"/>
            </a:endParaRPr>
          </a:p>
          <a:p>
            <a:pPr fontAlgn="auto"/>
            <a:r>
              <a:rPr lang="ja-JP" altLang="en-US" dirty="0" smtClean="0"/>
              <a:t>　 </a:t>
            </a:r>
            <a:endParaRPr lang="en-US" altLang="ja-JP" dirty="0" smtClean="0"/>
          </a:p>
          <a:p>
            <a:pPr fontAlgn="auto"/>
            <a:endParaRPr lang="ja-JP" altLang="ja-JP"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dirty="0" smtClean="0">
                <a:latin typeface="HG丸ｺﾞｼｯｸM-PRO" panose="020F0600000000000000" pitchFamily="50" charset="-128"/>
                <a:ea typeface="HG丸ｺﾞｼｯｸM-PRO" panose="020F0600000000000000" pitchFamily="50" charset="-128"/>
              </a:rPr>
              <a:t>第３章</a:t>
            </a: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大阪府におけるがんの現状と課題</a:t>
            </a:r>
            <a:endParaRPr kumimoji="1" lang="ja-JP" altLang="en-US" sz="2000"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タイトル 3"/>
          <p:cNvSpPr>
            <a:spLocks noGrp="1"/>
          </p:cNvSpPr>
          <p:nvPr/>
        </p:nvSpPr>
        <p:spPr>
          <a:xfrm>
            <a:off x="323528" y="692696"/>
            <a:ext cx="2619631" cy="471041"/>
          </a:xfrm>
          <a:prstGeom prst="rect">
            <a:avLst/>
          </a:prstGeom>
        </p:spPr>
        <p:txBody>
          <a:bodyPr vert="horz" wrap="square" lIns="91440" tIns="45720" rIns="91440" bIns="45720" rtlCol="0" anchor="ctr">
            <a:noAutofit/>
          </a:bodyPr>
          <a:lstStyle/>
          <a:p>
            <a:pPr marL="382270" indent="-382270">
              <a:spcAft>
                <a:spcPts val="0"/>
              </a:spcAft>
            </a:pPr>
            <a:r>
              <a:rPr lang="ja-JP" sz="1600" b="1" kern="1200" dirty="0">
                <a:solidFill>
                  <a:srgbClr val="000000"/>
                </a:solidFill>
                <a:effectLst/>
                <a:latin typeface="HG丸ｺﾞｼｯｸM-PRO" panose="020F0600000000000000" pitchFamily="50" charset="-128"/>
                <a:ea typeface="HG丸ｺﾞｼｯｸM-PRO" panose="020F0600000000000000" pitchFamily="50" charset="-128"/>
                <a:cs typeface="Times New Roman"/>
              </a:rPr>
              <a:t>図表●　緩和ケアの理解</a:t>
            </a:r>
            <a:endParaRPr lang="ja-JP" sz="1600" dirty="0">
              <a:effectLst/>
              <a:latin typeface="HG丸ｺﾞｼｯｸM-PRO" panose="020F0600000000000000" pitchFamily="50" charset="-128"/>
              <a:ea typeface="HG丸ｺﾞｼｯｸM-PRO" panose="020F0600000000000000" pitchFamily="50" charset="-128"/>
              <a:cs typeface="ＭＳ Ｐゴシック"/>
            </a:endParaRPr>
          </a:p>
        </p:txBody>
      </p:sp>
      <p:pic>
        <p:nvPicPr>
          <p:cNvPr id="7" name="図 6"/>
          <p:cNvPicPr/>
          <p:nvPr/>
        </p:nvPicPr>
        <p:blipFill rotWithShape="1">
          <a:blip r:embed="rId2">
            <a:extLst>
              <a:ext uri="{28A0092B-C50C-407E-A947-70E740481C1C}">
                <a14:useLocalDpi xmlns:a14="http://schemas.microsoft.com/office/drawing/2010/main" val="0"/>
              </a:ext>
            </a:extLst>
          </a:blip>
          <a:srcRect l="1760" t="4458" r="1760" b="4473"/>
          <a:stretch/>
        </p:blipFill>
        <p:spPr bwMode="auto">
          <a:xfrm>
            <a:off x="342517" y="1167404"/>
            <a:ext cx="6749763" cy="1973564"/>
          </a:xfrm>
          <a:prstGeom prst="rect">
            <a:avLst/>
          </a:prstGeom>
          <a:noFill/>
          <a:ln>
            <a:noFill/>
          </a:ln>
          <a:extLst>
            <a:ext uri="{53640926-AAD7-44D8-BBD7-CCE9431645EC}">
              <a14:shadowObscured xmlns:a14="http://schemas.microsoft.com/office/drawing/2010/main"/>
            </a:ext>
          </a:extLst>
        </p:spPr>
      </p:pic>
      <p:sp>
        <p:nvSpPr>
          <p:cNvPr id="8" name="タイトル 3"/>
          <p:cNvSpPr>
            <a:spLocks noGrp="1"/>
          </p:cNvSpPr>
          <p:nvPr/>
        </p:nvSpPr>
        <p:spPr>
          <a:xfrm>
            <a:off x="4185626" y="3215073"/>
            <a:ext cx="4805193" cy="322300"/>
          </a:xfrm>
          <a:prstGeom prst="rect">
            <a:avLst/>
          </a:prstGeom>
        </p:spPr>
        <p:txBody>
          <a:bodyPr vert="horz" wrap="square" lIns="91440" tIns="45720" rIns="91440" bIns="45720" rtlCol="0" anchor="ctr">
            <a:noAutofit/>
          </a:bodyPr>
          <a:lstStyle/>
          <a:p>
            <a:pPr marL="342900" indent="-342900">
              <a:lnSpc>
                <a:spcPts val="1200"/>
              </a:lnSpc>
              <a:spcAft>
                <a:spcPts val="0"/>
              </a:spcAft>
            </a:pPr>
            <a:r>
              <a:rPr lang="ja-JP" sz="1200" kern="1200" dirty="0">
                <a:solidFill>
                  <a:srgbClr val="000000"/>
                </a:solidFill>
                <a:effectLst/>
                <a:latin typeface="HG丸ｺﾞｼｯｸM-PRO" panose="020F0600000000000000" pitchFamily="50" charset="-128"/>
                <a:ea typeface="HG丸ｺﾞｼｯｸM-PRO" panose="020F0600000000000000" pitchFamily="50" charset="-128"/>
                <a:cs typeface="Times New Roman"/>
              </a:rPr>
              <a:t>出典：大阪府におけるがん患者の悩みやニーズに関する実態</a:t>
            </a:r>
            <a:r>
              <a:rPr lang="ja-JP" sz="1200" kern="12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調査</a:t>
            </a:r>
            <a:endParaRPr lang="ja-JP" sz="1200" dirty="0">
              <a:effectLst/>
              <a:latin typeface="HG丸ｺﾞｼｯｸM-PRO" panose="020F0600000000000000" pitchFamily="50" charset="-128"/>
              <a:ea typeface="HG丸ｺﾞｼｯｸM-PRO" panose="020F0600000000000000" pitchFamily="50" charset="-128"/>
              <a:cs typeface="ＭＳ Ｐゴシック"/>
            </a:endParaRPr>
          </a:p>
        </p:txBody>
      </p:sp>
      <p:sp>
        <p:nvSpPr>
          <p:cNvPr id="10" name="タイトル 3"/>
          <p:cNvSpPr>
            <a:spLocks noGrp="1"/>
          </p:cNvSpPr>
          <p:nvPr/>
        </p:nvSpPr>
        <p:spPr>
          <a:xfrm>
            <a:off x="467544" y="3933056"/>
            <a:ext cx="3249854" cy="432048"/>
          </a:xfrm>
          <a:prstGeom prst="rect">
            <a:avLst/>
          </a:prstGeom>
        </p:spPr>
        <p:txBody>
          <a:bodyPr vert="horz" wrap="square" lIns="91440" tIns="45720" rIns="91440" bIns="45720" rtlCol="0" anchor="ctr">
            <a:noAutofit/>
          </a:bodyPr>
          <a:lstStyle/>
          <a:p>
            <a:pPr marL="382270" indent="-382270">
              <a:spcAft>
                <a:spcPts val="0"/>
              </a:spcAft>
            </a:pPr>
            <a:r>
              <a:rPr lang="ja-JP" sz="1600" b="1" kern="1200" dirty="0">
                <a:solidFill>
                  <a:srgbClr val="000000"/>
                </a:solidFill>
                <a:effectLst/>
                <a:latin typeface="HG丸ｺﾞｼｯｸM-PRO" panose="020F0600000000000000" pitchFamily="50" charset="-128"/>
                <a:ea typeface="HG丸ｺﾞｼｯｸM-PRO" panose="020F0600000000000000" pitchFamily="50" charset="-128"/>
                <a:cs typeface="Times New Roman"/>
              </a:rPr>
              <a:t>図表●　緩和ケアの開始時期</a:t>
            </a:r>
            <a:endParaRPr lang="ja-JP" sz="1600" dirty="0">
              <a:effectLst/>
              <a:latin typeface="HG丸ｺﾞｼｯｸM-PRO" panose="020F0600000000000000" pitchFamily="50" charset="-128"/>
              <a:ea typeface="HG丸ｺﾞｼｯｸM-PRO" panose="020F0600000000000000" pitchFamily="50" charset="-128"/>
              <a:cs typeface="ＭＳ Ｐゴシック"/>
            </a:endParaRPr>
          </a:p>
        </p:txBody>
      </p:sp>
      <p:pic>
        <p:nvPicPr>
          <p:cNvPr id="11" name="図 10"/>
          <p:cNvPicPr/>
          <p:nvPr/>
        </p:nvPicPr>
        <p:blipFill rotWithShape="1">
          <a:blip r:embed="rId3">
            <a:extLst>
              <a:ext uri="{28A0092B-C50C-407E-A947-70E740481C1C}">
                <a14:useLocalDpi xmlns:a14="http://schemas.microsoft.com/office/drawing/2010/main" val="0"/>
              </a:ext>
            </a:extLst>
          </a:blip>
          <a:srcRect l="961" t="1835" r="557" b="2451"/>
          <a:stretch/>
        </p:blipFill>
        <p:spPr bwMode="auto">
          <a:xfrm>
            <a:off x="467544" y="4365104"/>
            <a:ext cx="6912768" cy="1945382"/>
          </a:xfrm>
          <a:prstGeom prst="rect">
            <a:avLst/>
          </a:prstGeom>
          <a:noFill/>
          <a:ln>
            <a:noFill/>
          </a:ln>
          <a:extLst>
            <a:ext uri="{53640926-AAD7-44D8-BBD7-CCE9431645EC}">
              <a14:shadowObscured xmlns:a14="http://schemas.microsoft.com/office/drawing/2010/main"/>
            </a:ext>
          </a:extLst>
        </p:spPr>
      </p:pic>
      <p:sp>
        <p:nvSpPr>
          <p:cNvPr id="12" name="タイトル 3"/>
          <p:cNvSpPr>
            <a:spLocks noGrp="1"/>
          </p:cNvSpPr>
          <p:nvPr/>
        </p:nvSpPr>
        <p:spPr>
          <a:xfrm>
            <a:off x="4328958" y="6310485"/>
            <a:ext cx="4815042" cy="328017"/>
          </a:xfrm>
          <a:prstGeom prst="rect">
            <a:avLst/>
          </a:prstGeom>
        </p:spPr>
        <p:txBody>
          <a:bodyPr vert="horz" wrap="square" lIns="91440" tIns="45720" rIns="91440" bIns="45720" rtlCol="0" anchor="ctr">
            <a:noAutofit/>
          </a:bodyPr>
          <a:lstStyle/>
          <a:p>
            <a:pPr marL="342900" indent="-342900">
              <a:lnSpc>
                <a:spcPts val="1200"/>
              </a:lnSpc>
              <a:spcAft>
                <a:spcPts val="0"/>
              </a:spcAft>
            </a:pPr>
            <a:r>
              <a:rPr lang="ja-JP" sz="1200" kern="1200" dirty="0">
                <a:solidFill>
                  <a:srgbClr val="000000"/>
                </a:solidFill>
                <a:effectLst/>
                <a:latin typeface="HG丸ｺﾞｼｯｸM-PRO" panose="020F0600000000000000" pitchFamily="50" charset="-128"/>
                <a:ea typeface="HG丸ｺﾞｼｯｸM-PRO" panose="020F0600000000000000" pitchFamily="50" charset="-128"/>
                <a:cs typeface="Times New Roman"/>
              </a:rPr>
              <a:t>出典：大阪府におけるがん患者の悩みやニーズに関する実態</a:t>
            </a:r>
            <a:r>
              <a:rPr lang="ja-JP" sz="1200" kern="12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調査</a:t>
            </a:r>
            <a:endParaRPr lang="ja-JP" sz="1200" dirty="0">
              <a:effectLst/>
              <a:latin typeface="HG丸ｺﾞｼｯｸM-PRO" panose="020F0600000000000000" pitchFamily="50" charset="-128"/>
              <a:ea typeface="HG丸ｺﾞｼｯｸM-PRO" panose="020F0600000000000000" pitchFamily="50" charset="-128"/>
              <a:cs typeface="ＭＳ Ｐゴシック"/>
            </a:endParaRPr>
          </a:p>
        </p:txBody>
      </p:sp>
    </p:spTree>
    <p:extLst>
      <p:ext uri="{BB962C8B-B14F-4D97-AF65-F5344CB8AC3E}">
        <p14:creationId xmlns:p14="http://schemas.microsoft.com/office/powerpoint/2010/main" val="26304087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29415" y="476672"/>
            <a:ext cx="8880176" cy="6264696"/>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endParaRPr lang="en-US" altLang="ja-JP" b="1" u="sng" kern="1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r>
              <a:rPr lang="en-US" altLang="ja-JP" b="1" kern="10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en-US" altLang="ja-JP" b="1"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endParaRPr lang="en-US" altLang="ja-JP" sz="2000" dirty="0">
              <a:solidFill>
                <a:srgbClr val="000000"/>
              </a:solidFill>
              <a:latin typeface="HG丸ｺﾞｼｯｸM-PRO"/>
              <a:cs typeface="HG丸ｺﾞｼｯｸM-PRO"/>
            </a:endParaRPr>
          </a:p>
          <a:p>
            <a:pPr marL="444500" indent="-139700" algn="just" fontAlgn="auto">
              <a:spcAft>
                <a:spcPts val="0"/>
              </a:spcAft>
            </a:pPr>
            <a:endParaRPr lang="ja-JP" altLang="ja-JP" sz="2000" dirty="0" smtClean="0">
              <a:solidFill>
                <a:srgbClr val="000000"/>
              </a:solidFill>
              <a:latin typeface="HG丸ｺﾞｼｯｸM-PRO"/>
              <a:cs typeface="HG丸ｺﾞｼｯｸM-PRO"/>
            </a:endParaRPr>
          </a:p>
          <a:p>
            <a:pPr fontAlgn="auto"/>
            <a:endParaRPr lang="en-US" altLang="ja-JP" u="sng" dirty="0" smtClean="0">
              <a:latin typeface="HG丸ｺﾞｼｯｸM-PRO" panose="020F0600000000000000" pitchFamily="50" charset="-128"/>
              <a:ea typeface="HG丸ｺﾞｼｯｸM-PRO" panose="020F0600000000000000" pitchFamily="50" charset="-128"/>
            </a:endParaRPr>
          </a:p>
          <a:p>
            <a:pPr fontAlgn="auto"/>
            <a:endParaRPr lang="en-US" altLang="ja-JP" u="sng" dirty="0">
              <a:latin typeface="HG丸ｺﾞｼｯｸM-PRO" panose="020F0600000000000000" pitchFamily="50" charset="-128"/>
              <a:ea typeface="HG丸ｺﾞｼｯｸM-PRO" panose="020F0600000000000000" pitchFamily="50" charset="-128"/>
            </a:endParaRPr>
          </a:p>
          <a:p>
            <a:pPr fontAlgn="auto"/>
            <a:r>
              <a:rPr lang="ja-JP" altLang="en-US" dirty="0" smtClean="0"/>
              <a:t>　 </a:t>
            </a:r>
            <a:endParaRPr lang="en-US" altLang="ja-JP" dirty="0" smtClean="0"/>
          </a:p>
          <a:p>
            <a:pPr fontAlgn="auto"/>
            <a:endParaRPr lang="ja-JP" altLang="ja-JP"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図 5"/>
          <p:cNvPicPr/>
          <p:nvPr/>
        </p:nvPicPr>
        <p:blipFill rotWithShape="1">
          <a:blip r:embed="rId2">
            <a:extLst>
              <a:ext uri="{28A0092B-C50C-407E-A947-70E740481C1C}">
                <a14:useLocalDpi xmlns:a14="http://schemas.microsoft.com/office/drawing/2010/main" val="0"/>
              </a:ext>
            </a:extLst>
          </a:blip>
          <a:srcRect l="1110" t="2529" r="666" b="2824"/>
          <a:stretch/>
        </p:blipFill>
        <p:spPr bwMode="auto">
          <a:xfrm>
            <a:off x="1004348" y="3789040"/>
            <a:ext cx="6087932" cy="2142062"/>
          </a:xfrm>
          <a:prstGeom prst="rect">
            <a:avLst/>
          </a:prstGeom>
          <a:noFill/>
          <a:ln>
            <a:noFill/>
          </a:ln>
          <a:extLst>
            <a:ext uri="{53640926-AAD7-44D8-BBD7-CCE9431645EC}">
              <a14:shadowObscured xmlns:a14="http://schemas.microsoft.com/office/drawing/2010/main"/>
            </a:ext>
          </a:extLst>
        </p:spPr>
      </p:pic>
      <p:sp>
        <p:nvSpPr>
          <p:cNvPr id="7" name="タイトル 3"/>
          <p:cNvSpPr>
            <a:spLocks noGrp="1"/>
          </p:cNvSpPr>
          <p:nvPr/>
        </p:nvSpPr>
        <p:spPr>
          <a:xfrm>
            <a:off x="1004348" y="3298502"/>
            <a:ext cx="3381307" cy="327025"/>
          </a:xfrm>
          <a:prstGeom prst="rect">
            <a:avLst/>
          </a:prstGeom>
        </p:spPr>
        <p:txBody>
          <a:bodyPr vert="horz" wrap="square" lIns="91440" tIns="45720" rIns="91440" bIns="45720" rtlCol="0" anchor="ctr">
            <a:noAutofit/>
          </a:bodyPr>
          <a:lstStyle/>
          <a:p>
            <a:pPr marL="382270" indent="-382270">
              <a:spcAft>
                <a:spcPts val="0"/>
              </a:spcAft>
            </a:pPr>
            <a:r>
              <a:rPr lang="ja-JP" sz="1400" b="1" kern="1200" dirty="0">
                <a:solidFill>
                  <a:srgbClr val="000000"/>
                </a:solidFill>
                <a:effectLst/>
                <a:latin typeface="HG丸ｺﾞｼｯｸM-PRO" panose="020F0600000000000000" pitchFamily="50" charset="-128"/>
                <a:ea typeface="HG丸ｺﾞｼｯｸM-PRO" panose="020F0600000000000000" pitchFamily="50" charset="-128"/>
                <a:cs typeface="Times New Roman"/>
              </a:rPr>
              <a:t>図表●　痛み等つらい症状への対応</a:t>
            </a:r>
            <a:endParaRPr lang="ja-JP" sz="1400" dirty="0">
              <a:effectLst/>
              <a:latin typeface="HG丸ｺﾞｼｯｸM-PRO" panose="020F0600000000000000" pitchFamily="50" charset="-128"/>
              <a:ea typeface="HG丸ｺﾞｼｯｸM-PRO" panose="020F0600000000000000" pitchFamily="50" charset="-128"/>
              <a:cs typeface="ＭＳ Ｐゴシック"/>
            </a:endParaRPr>
          </a:p>
        </p:txBody>
      </p:sp>
      <p:sp>
        <p:nvSpPr>
          <p:cNvPr id="8" name="タイトル 3"/>
          <p:cNvSpPr>
            <a:spLocks noGrp="1"/>
          </p:cNvSpPr>
          <p:nvPr/>
        </p:nvSpPr>
        <p:spPr>
          <a:xfrm>
            <a:off x="6411283" y="5974492"/>
            <a:ext cx="2592289" cy="525640"/>
          </a:xfrm>
          <a:prstGeom prst="rect">
            <a:avLst/>
          </a:prstGeom>
        </p:spPr>
        <p:txBody>
          <a:bodyPr vert="horz" wrap="square" lIns="91440" tIns="45720" rIns="91440" bIns="45720" rtlCol="0" anchor="ctr">
            <a:noAutofit/>
          </a:bodyPr>
          <a:lstStyle/>
          <a:p>
            <a:pPr marL="342900" indent="-342900">
              <a:lnSpc>
                <a:spcPts val="1200"/>
              </a:lnSpc>
              <a:spcAft>
                <a:spcPts val="0"/>
              </a:spcAft>
            </a:pPr>
            <a:r>
              <a:rPr lang="ja-JP" sz="1200" kern="1200" dirty="0">
                <a:solidFill>
                  <a:srgbClr val="000000"/>
                </a:solidFill>
                <a:effectLst/>
                <a:latin typeface="HG丸ｺﾞｼｯｸM-PRO" panose="020F0600000000000000" pitchFamily="50" charset="-128"/>
                <a:ea typeface="HG丸ｺﾞｼｯｸM-PRO" panose="020F0600000000000000" pitchFamily="50" charset="-128"/>
                <a:cs typeface="Times New Roman"/>
              </a:rPr>
              <a:t>出典：大阪府におけるがん患者</a:t>
            </a:r>
            <a:r>
              <a:rPr lang="ja-JP" sz="1200" kern="12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の</a:t>
            </a:r>
            <a:endParaRPr lang="en-US" altLang="ja-JP" sz="1200" kern="12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endParaRPr>
          </a:p>
          <a:p>
            <a:pPr marL="342900" indent="-342900">
              <a:lnSpc>
                <a:spcPts val="1200"/>
              </a:lnSpc>
              <a:spcAft>
                <a:spcPts val="0"/>
              </a:spcAft>
            </a:pPr>
            <a:r>
              <a:rPr lang="en-US" altLang="ja-JP" sz="120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200" dirty="0" smtClean="0">
                <a:solidFill>
                  <a:srgbClr val="000000"/>
                </a:solidFill>
                <a:latin typeface="HG丸ｺﾞｼｯｸM-PRO" panose="020F0600000000000000" pitchFamily="50" charset="-128"/>
                <a:ea typeface="HG丸ｺﾞｼｯｸM-PRO" panose="020F0600000000000000" pitchFamily="50" charset="-128"/>
                <a:cs typeface="Times New Roman"/>
              </a:rPr>
              <a:t>悩みや</a:t>
            </a:r>
            <a:r>
              <a:rPr lang="ja-JP" sz="1200" kern="12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ニーズ</a:t>
            </a:r>
            <a:r>
              <a:rPr lang="ja-JP" sz="1200" kern="1200" dirty="0">
                <a:solidFill>
                  <a:srgbClr val="000000"/>
                </a:solidFill>
                <a:effectLst/>
                <a:latin typeface="HG丸ｺﾞｼｯｸM-PRO" panose="020F0600000000000000" pitchFamily="50" charset="-128"/>
                <a:ea typeface="HG丸ｺﾞｼｯｸM-PRO" panose="020F0600000000000000" pitchFamily="50" charset="-128"/>
                <a:cs typeface="Times New Roman"/>
              </a:rPr>
              <a:t>に関する実態</a:t>
            </a:r>
            <a:r>
              <a:rPr lang="ja-JP" sz="1200" kern="12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調査</a:t>
            </a:r>
            <a:endParaRPr lang="ja-JP" sz="1200" dirty="0">
              <a:effectLst/>
              <a:latin typeface="HG丸ｺﾞｼｯｸM-PRO" panose="020F0600000000000000" pitchFamily="50" charset="-128"/>
              <a:ea typeface="HG丸ｺﾞｼｯｸM-PRO" panose="020F0600000000000000" pitchFamily="50" charset="-128"/>
              <a:cs typeface="ＭＳ Ｐゴシック"/>
            </a:endParaRPr>
          </a:p>
        </p:txBody>
      </p:sp>
      <p:sp>
        <p:nvSpPr>
          <p:cNvPr id="9" name="角丸四角形 8"/>
          <p:cNvSpPr/>
          <p:nvPr/>
        </p:nvSpPr>
        <p:spPr>
          <a:xfrm>
            <a:off x="201186" y="836712"/>
            <a:ext cx="8691294" cy="1944216"/>
          </a:xfrm>
          <a:prstGeom prst="roundRect">
            <a:avLst>
              <a:gd name="adj" fmla="val 12449"/>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600" b="1" dirty="0">
                <a:solidFill>
                  <a:schemeClr val="tx1"/>
                </a:solidFill>
                <a:latin typeface="HG丸ｺﾞｼｯｸM-PRO" panose="020F0600000000000000" pitchFamily="50" charset="-128"/>
                <a:ea typeface="HG丸ｺﾞｼｯｸM-PRO" panose="020F0600000000000000" pitchFamily="50" charset="-128"/>
              </a:rPr>
              <a:t>イ　緩和ケアの提供体制</a:t>
            </a:r>
            <a:endParaRPr lang="en-US" altLang="ja-JP" sz="16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がん診療拠点病院等を中心に、がんと診断された当初から医師等による「</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苦痛のスクリー</a:t>
            </a:r>
            <a:endParaRPr lang="en-US"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ニング</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」が実施され、適切な緩和ケアが提供されることが必要</a:t>
            </a: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である</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。しかし</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大阪府</a:t>
            </a:r>
            <a:endParaRPr lang="en-US"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に</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おけるがん患者の悩みやニーズに関する実態調査」による現在かかっている病院の「</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痛</a:t>
            </a:r>
            <a:endParaRPr lang="en-US"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み</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等のつらい症状への対応」について、がん患者の約</a:t>
            </a:r>
            <a:r>
              <a:rPr lang="en-US"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15</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％の方が充分でなかったと</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感じ</a:t>
            </a:r>
            <a:endParaRPr lang="en-US"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ており</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、患者の痛みや悩みに対応した取組みが求められ</a:t>
            </a: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る</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en-US"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fontAlgn="auto">
              <a:lnSpc>
                <a:spcPts val="2300"/>
              </a:lnSpc>
            </a:pPr>
            <a:endParaRPr lang="ja-JP" altLang="en-US" sz="2000" b="1"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p:txBody>
      </p:sp>
    </p:spTree>
    <p:extLst>
      <p:ext uri="{BB962C8B-B14F-4D97-AF65-F5344CB8AC3E}">
        <p14:creationId xmlns:p14="http://schemas.microsoft.com/office/powerpoint/2010/main" val="18236150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r>
              <a:rPr lang="ja-JP" altLang="en-US" dirty="0" smtClean="0">
                <a:latin typeface="HG丸ｺﾞｼｯｸM-PRO" panose="020F0600000000000000" pitchFamily="50" charset="-128"/>
                <a:ea typeface="HG丸ｺﾞｼｯｸM-PRO" panose="020F0600000000000000" pitchFamily="50" charset="-128"/>
              </a:rPr>
              <a:t>　</a:t>
            </a:r>
            <a:endParaRPr lang="ja-JP" altLang="ja-JP"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444500" indent="-139700" fontAlgn="auto">
              <a:spcAft>
                <a:spcPts val="0"/>
              </a:spcAft>
            </a:pPr>
            <a:endParaRPr lang="ja-JP" altLang="ja-JP"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444500" indent="-139700" algn="just" fontAlgn="auto">
              <a:spcAft>
                <a:spcPts val="0"/>
              </a:spcAft>
            </a:pPr>
            <a:endParaRPr lang="en-US" altLang="ja-JP" sz="2000" dirty="0" smtClean="0">
              <a:solidFill>
                <a:srgbClr val="000000"/>
              </a:solidFill>
              <a:latin typeface="HG丸ｺﾞｼｯｸM-PRO"/>
              <a:cs typeface="HG丸ｺﾞｼｯｸM-PRO"/>
            </a:endParaRPr>
          </a:p>
          <a:p>
            <a:pPr marL="444500" indent="-139700" algn="just" fontAlgn="auto">
              <a:spcAft>
                <a:spcPts val="0"/>
              </a:spcAft>
            </a:pPr>
            <a:endParaRPr lang="ja-JP" altLang="ja-JP" sz="2000" dirty="0" smtClean="0">
              <a:solidFill>
                <a:srgbClr val="000000"/>
              </a:solidFill>
              <a:latin typeface="HG丸ｺﾞｼｯｸM-PRO"/>
              <a:cs typeface="HG丸ｺﾞｼｯｸM-PRO"/>
            </a:endParaRPr>
          </a:p>
          <a:p>
            <a:pPr fontAlgn="auto"/>
            <a:endParaRPr lang="en-US" altLang="ja-JP" u="sng" dirty="0" smtClean="0">
              <a:latin typeface="HG丸ｺﾞｼｯｸM-PRO" panose="020F0600000000000000" pitchFamily="50" charset="-128"/>
              <a:ea typeface="HG丸ｺﾞｼｯｸM-PRO" panose="020F0600000000000000" pitchFamily="50" charset="-128"/>
            </a:endParaRPr>
          </a:p>
          <a:p>
            <a:pPr fontAlgn="auto"/>
            <a:endParaRPr lang="en-US" altLang="ja-JP" u="sng" dirty="0">
              <a:latin typeface="HG丸ｺﾞｼｯｸM-PRO" panose="020F0600000000000000" pitchFamily="50" charset="-128"/>
              <a:ea typeface="HG丸ｺﾞｼｯｸM-PRO" panose="020F0600000000000000" pitchFamily="50" charset="-128"/>
            </a:endParaRPr>
          </a:p>
          <a:p>
            <a:pPr fontAlgn="auto"/>
            <a:r>
              <a:rPr lang="ja-JP" altLang="en-US" dirty="0" smtClean="0"/>
              <a:t>　 </a:t>
            </a:r>
            <a:endParaRPr lang="en-US" altLang="ja-JP" dirty="0" smtClean="0"/>
          </a:p>
          <a:p>
            <a:pPr fontAlgn="auto"/>
            <a:endParaRPr lang="ja-JP" altLang="ja-JP"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dirty="0" smtClean="0">
                <a:latin typeface="HG丸ｺﾞｼｯｸM-PRO" panose="020F0600000000000000" pitchFamily="50" charset="-128"/>
                <a:ea typeface="HG丸ｺﾞｼｯｸM-PRO" panose="020F0600000000000000" pitchFamily="50" charset="-128"/>
              </a:rPr>
              <a:t>第３章</a:t>
            </a: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大阪府におけるがんの現状と課題</a:t>
            </a:r>
            <a:endParaRPr kumimoji="1" lang="ja-JP" altLang="en-US" sz="2000"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7</a:t>
            </a:fld>
            <a:endParaRPr kumimoji="1" lang="ja-JP" altLang="en-US" dirty="0"/>
          </a:p>
        </p:txBody>
      </p:sp>
      <p:sp>
        <p:nvSpPr>
          <p:cNvPr id="6" name="角丸四角形 5"/>
          <p:cNvSpPr/>
          <p:nvPr/>
        </p:nvSpPr>
        <p:spPr>
          <a:xfrm>
            <a:off x="220823" y="548680"/>
            <a:ext cx="8558115" cy="6120680"/>
          </a:xfrm>
          <a:prstGeom prst="roundRect">
            <a:avLst>
              <a:gd name="adj" fmla="val 12449"/>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600" b="1" dirty="0">
                <a:solidFill>
                  <a:schemeClr val="tx1"/>
                </a:solidFill>
                <a:latin typeface="HG丸ｺﾞｼｯｸM-PRO" panose="020F0600000000000000" pitchFamily="50" charset="-128"/>
                <a:ea typeface="HG丸ｺﾞｼｯｸM-PRO" panose="020F0600000000000000" pitchFamily="50" charset="-128"/>
              </a:rPr>
              <a:t>ウ　緩和ケア研修会（</a:t>
            </a:r>
            <a:r>
              <a:rPr lang="en-US" altLang="ja-JP" sz="1600" b="1" dirty="0">
                <a:solidFill>
                  <a:schemeClr val="tx1"/>
                </a:solidFill>
                <a:latin typeface="HG丸ｺﾞｼｯｸM-PRO" panose="020F0600000000000000" pitchFamily="50" charset="-128"/>
                <a:ea typeface="HG丸ｺﾞｼｯｸM-PRO" panose="020F0600000000000000" pitchFamily="50" charset="-128"/>
              </a:rPr>
              <a:t>PEACE</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研修</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b="1" dirty="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緩和ケアが患者・家族に適切に提供されるよう、医療従事者が基本的な緩和ケアを</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理</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解し</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、知識と技術を習得することが重要であることから、大阪府がん診療連携協</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議会</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と</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連携し、緩和ケア研修会を開催してい</a:t>
            </a:r>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る</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a:t>
            </a:r>
            <a:r>
              <a:rPr lang="en-US"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
            </a:r>
            <a:br>
              <a:rPr lang="en-US"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br>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平成</a:t>
            </a:r>
            <a:r>
              <a:rPr lang="en-US"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29</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年３月現在、国指定の拠点病院の医師の約９割が受講するなど、医師と</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医師</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　</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以外</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の医療従事者を合わせて、</a:t>
            </a:r>
            <a:r>
              <a:rPr lang="en-US"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9,147</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人が受講してい</a:t>
            </a:r>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る</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。緩和</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ケアの普及を</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図る</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た</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め</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、引き続き、国指定の拠点病院以外の医師及び医師以外の医療従事者に</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も</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受講促進を</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働きかける</a:t>
            </a:r>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必要が</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あ</a:t>
            </a:r>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る</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緩和ケア研修会修了者の理解度には差があり、診療等実務への反映が必ずしも十分</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で</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ない</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との指摘があり、緩和ケア研修修了者へのフォローアップのあり方を検討</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する</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必要</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があ</a:t>
            </a:r>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る</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endParaRPr>
          </a:p>
          <a:p>
            <a:pPr fontAlgn="auto"/>
            <a:r>
              <a:rPr lang="ja-JP" altLang="ja-JP" sz="1600" b="1" dirty="0">
                <a:solidFill>
                  <a:schemeClr val="tx1"/>
                </a:solidFill>
                <a:latin typeface="HG丸ｺﾞｼｯｸM-PRO" panose="020F0600000000000000" pitchFamily="50" charset="-128"/>
                <a:ea typeface="HG丸ｺﾞｼｯｸM-PRO" panose="020F0600000000000000" pitchFamily="50" charset="-128"/>
              </a:rPr>
              <a:t>エ　在宅緩和ケア</a:t>
            </a: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ja-JP" sz="1600" dirty="0">
                <a:solidFill>
                  <a:schemeClr val="tx1"/>
                </a:solidFill>
                <a:latin typeface="HG丸ｺﾞｼｯｸM-PRO" panose="020F0600000000000000" pitchFamily="50" charset="-128"/>
                <a:ea typeface="HG丸ｺﾞｼｯｸM-PRO" panose="020F0600000000000000" pitchFamily="50" charset="-128"/>
              </a:rPr>
              <a:t>○大阪がん診療連携協議会では、がん患者の地域連携に主眼を置いた、連携移行時</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に</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情報</a:t>
            </a:r>
            <a:r>
              <a:rPr lang="ja-JP" altLang="ja-JP" sz="1600" dirty="0">
                <a:solidFill>
                  <a:schemeClr val="tx1"/>
                </a:solidFill>
                <a:latin typeface="HG丸ｺﾞｼｯｸM-PRO" panose="020F0600000000000000" pitchFamily="50" charset="-128"/>
                <a:ea typeface="HG丸ｺﾞｼｯｸM-PRO" panose="020F0600000000000000" pitchFamily="50" charset="-128"/>
              </a:rPr>
              <a:t>共有し使いやすいツールとして、府内統一様式のがん緩和地域連携</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クリティカル</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パス</a:t>
            </a:r>
            <a:r>
              <a:rPr lang="ja-JP" altLang="ja-JP" sz="1600" dirty="0">
                <a:solidFill>
                  <a:schemeClr val="tx1"/>
                </a:solidFill>
                <a:latin typeface="HG丸ｺﾞｼｯｸM-PRO" panose="020F0600000000000000" pitchFamily="50" charset="-128"/>
                <a:ea typeface="HG丸ｺﾞｼｯｸM-PRO" panose="020F0600000000000000" pitchFamily="50" charset="-128"/>
              </a:rPr>
              <a:t>を作成・運用してい</a:t>
            </a:r>
            <a:r>
              <a:rPr lang="ja-JP" altLang="en-US" sz="1600" dirty="0">
                <a:solidFill>
                  <a:schemeClr val="tx1"/>
                </a:solidFill>
                <a:latin typeface="HG丸ｺﾞｼｯｸM-PRO" panose="020F0600000000000000" pitchFamily="50" charset="-128"/>
                <a:ea typeface="HG丸ｺﾞｼｯｸM-PRO" panose="020F0600000000000000" pitchFamily="50" charset="-128"/>
              </a:rPr>
              <a:t>る</a:t>
            </a:r>
            <a:r>
              <a:rPr lang="ja-JP" altLang="ja-JP" sz="1600" dirty="0">
                <a:solidFill>
                  <a:schemeClr val="tx1"/>
                </a:solidFill>
                <a:latin typeface="HG丸ｺﾞｼｯｸM-PRO" panose="020F0600000000000000" pitchFamily="50" charset="-128"/>
                <a:ea typeface="HG丸ｺﾞｼｯｸM-PRO" panose="020F0600000000000000" pitchFamily="50" charset="-128"/>
              </a:rPr>
              <a:t>。また、二次医療圏がん診療ネットワーク協議会では</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在宅</a:t>
            </a:r>
            <a:r>
              <a:rPr lang="ja-JP" altLang="ja-JP" sz="1600" dirty="0">
                <a:solidFill>
                  <a:schemeClr val="tx1"/>
                </a:solidFill>
                <a:latin typeface="HG丸ｺﾞｼｯｸM-PRO" panose="020F0600000000000000" pitchFamily="50" charset="-128"/>
                <a:ea typeface="HG丸ｺﾞｼｯｸM-PRO" panose="020F0600000000000000" pitchFamily="50" charset="-128"/>
              </a:rPr>
              <a:t>緩和ケアが受けられる診療施設を掲載した在宅緩和ケアマップ・リストを作成</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運用して</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いる</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今後</a:t>
            </a:r>
            <a:r>
              <a:rPr lang="ja-JP" altLang="ja-JP" sz="1600" dirty="0">
                <a:solidFill>
                  <a:schemeClr val="tx1"/>
                </a:solidFill>
                <a:latin typeface="HG丸ｺﾞｼｯｸM-PRO" panose="020F0600000000000000" pitchFamily="50" charset="-128"/>
                <a:ea typeface="HG丸ｺﾞｼｯｸM-PRO" panose="020F0600000000000000" pitchFamily="50" charset="-128"/>
              </a:rPr>
              <a:t>、パスやマップ等のツール活用した在宅緩和ケアにおける連携を促進すること</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が</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必要</a:t>
            </a:r>
            <a:r>
              <a:rPr lang="ja-JP" altLang="ja-JP" sz="1600" dirty="0">
                <a:solidFill>
                  <a:schemeClr val="tx1"/>
                </a:solidFill>
                <a:latin typeface="HG丸ｺﾞｼｯｸM-PRO" panose="020F0600000000000000" pitchFamily="50" charset="-128"/>
                <a:ea typeface="HG丸ｺﾞｼｯｸM-PRO" panose="020F0600000000000000" pitchFamily="50" charset="-128"/>
              </a:rPr>
              <a:t>で</a:t>
            </a:r>
            <a:r>
              <a:rPr lang="ja-JP" altLang="en-US" sz="1600" dirty="0">
                <a:solidFill>
                  <a:schemeClr val="tx1"/>
                </a:solidFill>
                <a:latin typeface="HG丸ｺﾞｼｯｸM-PRO" panose="020F0600000000000000" pitchFamily="50" charset="-128"/>
                <a:ea typeface="HG丸ｺﾞｼｯｸM-PRO" panose="020F0600000000000000" pitchFamily="50" charset="-128"/>
              </a:rPr>
              <a:t>ある。</a:t>
            </a:r>
            <a:endParaRPr lang="ja-JP" altLang="ja-JP" sz="16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endParaRPr>
          </a:p>
          <a:p>
            <a:pPr marL="444500" indent="-139700" algn="just" fontAlgn="auto">
              <a:spcAft>
                <a:spcPts val="0"/>
              </a:spcAft>
            </a:pPr>
            <a:endParaRPr lang="en-US"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endParaRPr>
          </a:p>
          <a:p>
            <a:pPr fontAlgn="auto">
              <a:lnSpc>
                <a:spcPts val="2300"/>
              </a:lnSpc>
            </a:pPr>
            <a:endParaRPr lang="ja-JP" altLang="en-US" sz="2000" b="1"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p:txBody>
      </p:sp>
    </p:spTree>
    <p:extLst>
      <p:ext uri="{BB962C8B-B14F-4D97-AF65-F5344CB8AC3E}">
        <p14:creationId xmlns:p14="http://schemas.microsoft.com/office/powerpoint/2010/main" val="33222595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endParaRPr lang="ja-JP" altLang="ja-JP"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444500" indent="-139700" algn="just" fontAlgn="auto">
              <a:spcAft>
                <a:spcPts val="0"/>
              </a:spcAft>
            </a:pPr>
            <a:endParaRPr lang="en-US" altLang="ja-JP" sz="2000" dirty="0" smtClean="0">
              <a:solidFill>
                <a:srgbClr val="000000"/>
              </a:solidFill>
              <a:latin typeface="HG丸ｺﾞｼｯｸM-PRO"/>
              <a:cs typeface="HG丸ｺﾞｼｯｸM-PRO"/>
            </a:endParaRPr>
          </a:p>
          <a:p>
            <a:pPr marL="444500" indent="-139700" algn="just" fontAlgn="auto">
              <a:spcAft>
                <a:spcPts val="0"/>
              </a:spcAft>
            </a:pPr>
            <a:endParaRPr lang="ja-JP" altLang="ja-JP" sz="2000" dirty="0" smtClean="0">
              <a:solidFill>
                <a:srgbClr val="000000"/>
              </a:solidFill>
              <a:latin typeface="HG丸ｺﾞｼｯｸM-PRO"/>
              <a:cs typeface="HG丸ｺﾞｼｯｸM-PRO"/>
            </a:endParaRPr>
          </a:p>
          <a:p>
            <a:pPr fontAlgn="auto"/>
            <a:endParaRPr lang="en-US" altLang="ja-JP" u="sng" dirty="0" smtClean="0">
              <a:latin typeface="HG丸ｺﾞｼｯｸM-PRO" panose="020F0600000000000000" pitchFamily="50" charset="-128"/>
              <a:ea typeface="HG丸ｺﾞｼｯｸM-PRO" panose="020F0600000000000000" pitchFamily="50" charset="-128"/>
            </a:endParaRPr>
          </a:p>
          <a:p>
            <a:pPr fontAlgn="auto"/>
            <a:endParaRPr lang="en-US" altLang="ja-JP" u="sng" dirty="0">
              <a:latin typeface="HG丸ｺﾞｼｯｸM-PRO" panose="020F0600000000000000" pitchFamily="50" charset="-128"/>
              <a:ea typeface="HG丸ｺﾞｼｯｸM-PRO" panose="020F0600000000000000" pitchFamily="50" charset="-128"/>
            </a:endParaRPr>
          </a:p>
          <a:p>
            <a:pPr fontAlgn="auto"/>
            <a:r>
              <a:rPr lang="ja-JP" altLang="en-US" dirty="0" smtClean="0"/>
              <a:t>　 </a:t>
            </a:r>
            <a:endParaRPr lang="en-US" altLang="ja-JP" dirty="0" smtClean="0"/>
          </a:p>
          <a:p>
            <a:pPr fontAlgn="auto"/>
            <a:endParaRPr lang="ja-JP" altLang="ja-JP"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8</a:t>
            </a:fld>
            <a:endParaRPr kumimoji="1" lang="ja-JP" altLang="en-US" dirty="0"/>
          </a:p>
        </p:txBody>
      </p:sp>
      <p:pic>
        <p:nvPicPr>
          <p:cNvPr id="6" name="図 5"/>
          <p:cNvPicPr/>
          <p:nvPr/>
        </p:nvPicPr>
        <p:blipFill rotWithShape="1">
          <a:blip r:embed="rId2">
            <a:extLst>
              <a:ext uri="{28A0092B-C50C-407E-A947-70E740481C1C}">
                <a14:useLocalDpi xmlns:a14="http://schemas.microsoft.com/office/drawing/2010/main" val="0"/>
              </a:ext>
            </a:extLst>
          </a:blip>
          <a:srcRect l="2648" t="2502" r="1490" b="2688"/>
          <a:stretch/>
        </p:blipFill>
        <p:spPr bwMode="auto">
          <a:xfrm>
            <a:off x="1062724" y="1421309"/>
            <a:ext cx="7056784" cy="4522378"/>
          </a:xfrm>
          <a:prstGeom prst="rect">
            <a:avLst/>
          </a:prstGeom>
          <a:ln>
            <a:noFill/>
          </a:ln>
          <a:extLst>
            <a:ext uri="{53640926-AAD7-44D8-BBD7-CCE9431645EC}">
              <a14:shadowObscured xmlns:a14="http://schemas.microsoft.com/office/drawing/2010/main"/>
            </a:ext>
          </a:extLst>
        </p:spPr>
      </p:pic>
      <p:sp>
        <p:nvSpPr>
          <p:cNvPr id="7" name="タイトル 3"/>
          <p:cNvSpPr>
            <a:spLocks noGrp="1"/>
          </p:cNvSpPr>
          <p:nvPr/>
        </p:nvSpPr>
        <p:spPr>
          <a:xfrm>
            <a:off x="658176" y="764704"/>
            <a:ext cx="3507167" cy="327025"/>
          </a:xfrm>
          <a:prstGeom prst="rect">
            <a:avLst/>
          </a:prstGeom>
        </p:spPr>
        <p:txBody>
          <a:bodyPr vert="horz" wrap="square" lIns="91440" tIns="45720" rIns="91440" bIns="45720" rtlCol="0" anchor="ctr">
            <a:noAutofit/>
          </a:bodyPr>
          <a:lstStyle/>
          <a:p>
            <a:pPr marL="382270" indent="-382270">
              <a:spcAft>
                <a:spcPts val="0"/>
              </a:spcAft>
            </a:pPr>
            <a:r>
              <a:rPr lang="ja-JP" sz="1600" b="1" kern="1200" dirty="0">
                <a:solidFill>
                  <a:srgbClr val="000000"/>
                </a:solidFill>
                <a:effectLst/>
                <a:latin typeface="Arial"/>
                <a:ea typeface="ＭＳ ゴシック"/>
                <a:cs typeface="Times New Roman"/>
              </a:rPr>
              <a:t>図表●　緩和ケア研修会開催状況</a:t>
            </a:r>
            <a:endParaRPr lang="ja-JP" sz="1600" dirty="0">
              <a:effectLst/>
              <a:latin typeface="ＭＳ Ｐゴシック"/>
              <a:cs typeface="ＭＳ Ｐゴシック"/>
            </a:endParaRPr>
          </a:p>
        </p:txBody>
      </p:sp>
      <p:sp>
        <p:nvSpPr>
          <p:cNvPr id="8" name="正方形/長方形 7"/>
          <p:cNvSpPr/>
          <p:nvPr/>
        </p:nvSpPr>
        <p:spPr>
          <a:xfrm>
            <a:off x="5552312" y="5909786"/>
            <a:ext cx="2592288" cy="35306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rPr>
              <a:t>出典：大阪府</a:t>
            </a:r>
          </a:p>
        </p:txBody>
      </p:sp>
    </p:spTree>
    <p:extLst>
      <p:ext uri="{BB962C8B-B14F-4D97-AF65-F5344CB8AC3E}">
        <p14:creationId xmlns:p14="http://schemas.microsoft.com/office/powerpoint/2010/main" val="36572468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628800"/>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rPr>
              <a:t>第５章　個別の取組みと目標</a:t>
            </a:r>
            <a:endParaRPr lang="en-US" altLang="ja-JP" sz="3600" b="1" dirty="0" smtClean="0">
              <a:latin typeface="+mj-ea"/>
            </a:endParaRPr>
          </a:p>
        </p:txBody>
      </p:sp>
      <p:sp>
        <p:nvSpPr>
          <p:cNvPr id="5" name="タイトル 1"/>
          <p:cNvSpPr txBox="1">
            <a:spLocks/>
          </p:cNvSpPr>
          <p:nvPr/>
        </p:nvSpPr>
        <p:spPr>
          <a:xfrm>
            <a:off x="189470" y="3140968"/>
            <a:ext cx="8775018" cy="152436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b="1" dirty="0" smtClean="0">
                <a:solidFill>
                  <a:prstClr val="black"/>
                </a:solidFill>
                <a:latin typeface="+mj-ea"/>
                <a:cs typeface="+mn-cs"/>
              </a:rPr>
              <a:t>　　　　　　</a:t>
            </a:r>
            <a:r>
              <a:rPr lang="ja-JP" altLang="en-US" sz="3600" b="1" dirty="0" smtClean="0">
                <a:solidFill>
                  <a:prstClr val="black"/>
                </a:solidFill>
                <a:latin typeface="+mj-ea"/>
                <a:cs typeface="+mn-cs"/>
              </a:rPr>
              <a:t>２</a:t>
            </a:r>
            <a:r>
              <a:rPr lang="ja-JP" altLang="en-US" sz="3600" b="1" dirty="0">
                <a:solidFill>
                  <a:prstClr val="black"/>
                </a:solidFill>
                <a:latin typeface="+mj-ea"/>
                <a:cs typeface="+mn-cs"/>
              </a:rPr>
              <a:t>　</a:t>
            </a:r>
            <a:r>
              <a:rPr lang="ja-JP" altLang="en-US" sz="3600" b="1" dirty="0" smtClean="0">
                <a:solidFill>
                  <a:prstClr val="black"/>
                </a:solidFill>
                <a:latin typeface="+mj-ea"/>
                <a:cs typeface="+mn-cs"/>
              </a:rPr>
              <a:t>がん医療の充実</a:t>
            </a:r>
            <a:endParaRPr lang="en-US" altLang="ja-JP" sz="3600" b="1" dirty="0" smtClean="0">
              <a:solidFill>
                <a:prstClr val="black"/>
              </a:solidFill>
              <a:latin typeface="+mj-ea"/>
              <a:cs typeface="+mn-cs"/>
            </a:endParaRPr>
          </a:p>
          <a:p>
            <a:pPr algn="l"/>
            <a:r>
              <a:rPr lang="ja-JP" altLang="en-US" sz="3600" b="1" dirty="0">
                <a:solidFill>
                  <a:prstClr val="black"/>
                </a:solidFill>
                <a:latin typeface="+mj-ea"/>
                <a:cs typeface="+mn-cs"/>
              </a:rPr>
              <a:t>　　</a:t>
            </a:r>
            <a:r>
              <a:rPr lang="ja-JP" altLang="en-US" sz="3600" b="1" dirty="0" smtClean="0">
                <a:solidFill>
                  <a:prstClr val="black"/>
                </a:solidFill>
                <a:latin typeface="+mj-ea"/>
                <a:cs typeface="+mn-cs"/>
              </a:rPr>
              <a:t>　 　　</a:t>
            </a:r>
            <a:r>
              <a:rPr lang="ja-JP" altLang="ja-JP" sz="2400" b="1" dirty="0">
                <a:latin typeface="+mj-ea"/>
              </a:rPr>
              <a:t>（府民誰もが適切な医療を受けられる体制整備）</a:t>
            </a:r>
          </a:p>
          <a:p>
            <a:pPr algn="l"/>
            <a:endParaRPr lang="ja-JP" altLang="en-US" sz="3200" b="1" dirty="0">
              <a:latin typeface="+mj-ea"/>
            </a:endParaRPr>
          </a:p>
        </p:txBody>
      </p:sp>
    </p:spTree>
    <p:extLst>
      <p:ext uri="{BB962C8B-B14F-4D97-AF65-F5344CB8AC3E}">
        <p14:creationId xmlns:p14="http://schemas.microsoft.com/office/powerpoint/2010/main" val="28340642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799</Words>
  <Application>Microsoft Office PowerPoint</Application>
  <PresentationFormat>画面に合わせる (4:3)</PresentationFormat>
  <Paragraphs>325</Paragraphs>
  <Slides>18</Slides>
  <Notes>1</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Office ​​テーマ</vt:lpstr>
      <vt:lpstr>第３期大阪府がん対策推進計画 緩和ケア関係</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31</cp:revision>
  <cp:lastPrinted>2017-08-07T04:41:14Z</cp:lastPrinted>
  <dcterms:created xsi:type="dcterms:W3CDTF">2017-07-30T05:09:44Z</dcterms:created>
  <dcterms:modified xsi:type="dcterms:W3CDTF">2017-08-09T09:40:18Z</dcterms:modified>
</cp:coreProperties>
</file>