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1"/>
  </p:sldMasterIdLst>
  <p:notesMasterIdLst>
    <p:notesMasterId r:id="rId5"/>
  </p:notesMasterIdLst>
  <p:handoutMasterIdLst>
    <p:handoutMasterId r:id="rId6"/>
  </p:handoutMasterIdLst>
  <p:sldIdLst>
    <p:sldId id="448" r:id="rId2"/>
    <p:sldId id="449" r:id="rId3"/>
    <p:sldId id="450"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71275" autoAdjust="0"/>
  </p:normalViewPr>
  <p:slideViewPr>
    <p:cSldViewPr>
      <p:cViewPr varScale="1">
        <p:scale>
          <a:sx n="74" d="100"/>
          <a:sy n="74" d="100"/>
        </p:scale>
        <p:origin x="13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368" y="-15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E1EF6658-470F-4C75-A3EF-1562FBBA4930}" type="datetimeFigureOut">
              <a:rPr kumimoji="1" lang="ja-JP" altLang="en-US" smtClean="0"/>
              <a:t>2023/7/4</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9331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671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r>
              <a:rPr kumimoji="1" lang="ja-JP" altLang="en-US" dirty="0" smtClean="0"/>
              <a:t>ページをめくっていただき、資料の</a:t>
            </a:r>
            <a:r>
              <a:rPr kumimoji="1" lang="en-US" altLang="ja-JP" dirty="0" smtClean="0"/>
              <a:t>6</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論点１につきまして、</a:t>
            </a:r>
            <a:endParaRPr kumimoji="1" lang="en-US" altLang="ja-JP" dirty="0" smtClean="0"/>
          </a:p>
          <a:p>
            <a:r>
              <a:rPr kumimoji="1" lang="ja-JP" altLang="en-US" dirty="0" smtClean="0"/>
              <a:t>案１－１</a:t>
            </a:r>
            <a:endParaRPr kumimoji="1" lang="en-US" altLang="ja-JP" dirty="0" smtClean="0"/>
          </a:p>
          <a:p>
            <a:r>
              <a:rPr kumimoji="1" lang="ja-JP" altLang="en-US" dirty="0" smtClean="0"/>
              <a:t>特定のがん種においては、自院での集学的治療が提供できない病院も、一定の基準を満たせば集学的治療提供体制があるとみなし、</a:t>
            </a:r>
            <a:endParaRPr kumimoji="1" lang="en-US" altLang="ja-JP" dirty="0" smtClean="0"/>
          </a:p>
          <a:p>
            <a:r>
              <a:rPr kumimoji="1" lang="ja-JP" altLang="en-US" dirty="0" smtClean="0"/>
              <a:t>それを含めて５大がんの治療ができれば、拠点病院と位置付けるというものですが、この案を採用した場合、</a:t>
            </a:r>
            <a:endParaRPr kumimoji="1" lang="en-US" altLang="ja-JP" dirty="0" smtClean="0"/>
          </a:p>
          <a:p>
            <a:r>
              <a:rPr kumimoji="1" lang="ja-JP" altLang="en-US" dirty="0" smtClean="0"/>
              <a:t>メリットとしては、</a:t>
            </a:r>
            <a:endParaRPr kumimoji="1" lang="en-US" altLang="ja-JP" dirty="0" smtClean="0"/>
          </a:p>
          <a:p>
            <a:r>
              <a:rPr kumimoji="1" lang="ja-JP" altLang="en-US" dirty="0" smtClean="0"/>
              <a:t>・拠点病院として府の関与を残すことで、自院で可能ながん診療のほか、相談支援・緩和ケアを含めたがん医療の質の担保が可能であるという点が挙げられると考えます。</a:t>
            </a:r>
          </a:p>
          <a:p>
            <a:endParaRPr kumimoji="1" lang="en-US" altLang="ja-JP" dirty="0" smtClean="0"/>
          </a:p>
          <a:p>
            <a:r>
              <a:rPr kumimoji="1" lang="ja-JP" altLang="en-US" dirty="0" smtClean="0"/>
              <a:t>一方で、自院において、５大がんの「標準的治療」を担えないにもかかわらず、「拠点」という名称で指定することの是非という点が課題となってきます。</a:t>
            </a:r>
          </a:p>
          <a:p>
            <a:endParaRPr kumimoji="1" lang="en-US" altLang="ja-JP" dirty="0" smtClean="0"/>
          </a:p>
          <a:p>
            <a:r>
              <a:rPr kumimoji="1" lang="ja-JP" altLang="en-US" dirty="0" smtClean="0"/>
              <a:t>ここでいう特定のがん種についてですが、次の７ページをご覧ください。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3</a:t>
            </a:fld>
            <a:endParaRPr kumimoji="1" lang="ja-JP" altLang="en-US"/>
          </a:p>
        </p:txBody>
      </p:sp>
    </p:spTree>
    <p:extLst>
      <p:ext uri="{BB962C8B-B14F-4D97-AF65-F5344CB8AC3E}">
        <p14:creationId xmlns:p14="http://schemas.microsoft.com/office/powerpoint/2010/main" val="421236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2F2B287-1093-41C7-8282-C23CEE9650B8}"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417527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A4C479-F3AE-4875-8618-26D01105B150}"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8818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A5FF19-726C-4BFF-B2DE-338CA6B1AB13}"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9316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0F8CA4-5D6B-4E9E-BB6D-F4AB89E819B5}"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37407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F1E3BCC-B217-4797-A28B-A3017178E6A0}"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29441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FD1ED9E-C83A-4A44-A9A9-9484EFD58D87}"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7744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DD2ACF9-3067-4D2E-9725-20330D5AF8F0}" type="datetime1">
              <a:rPr kumimoji="1" lang="ja-JP" altLang="en-US" smtClean="0"/>
              <a:t>2023/7/4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08187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C5766B6-BAB1-4F8B-8CD0-D4D36CD52FEB}" type="datetime1">
              <a:rPr kumimoji="1" lang="ja-JP" altLang="en-US" smtClean="0"/>
              <a:t>2023/7/4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9603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D8A8E-A30A-42D3-9876-2CE6980FDC17}" type="datetime1">
              <a:rPr kumimoji="1" lang="ja-JP" altLang="en-US" smtClean="0"/>
              <a:t>2023/7/4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67912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5B3E437-F351-47FA-BD0D-84360AD90DF2}"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3792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F07F33B-13EE-4050-B621-D5FD37545073}"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90159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2023/7/4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275080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0"/>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lvl="0"/>
            <a:r>
              <a:rPr lang="ja-JP" altLang="en-US" sz="1846"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1846" b="1" dirty="0">
                <a:solidFill>
                  <a:srgbClr val="FFFFFF"/>
                </a:solidFill>
                <a:latin typeface="Meiryo UI" panose="020B0604030504040204" pitchFamily="50" charset="-128"/>
                <a:ea typeface="Meiryo UI" panose="020B0604030504040204" pitchFamily="50" charset="-128"/>
                <a:cs typeface="Times New Roman"/>
              </a:rPr>
              <a:t>１</a:t>
            </a:r>
            <a:r>
              <a:rPr lang="ja-JP" altLang="en-US" sz="1846"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1846" b="1"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1846" b="1" dirty="0">
                <a:solidFill>
                  <a:srgbClr val="FFFFFF"/>
                </a:solidFill>
                <a:latin typeface="Meiryo UI" panose="020B0604030504040204" pitchFamily="50" charset="-128"/>
                <a:ea typeface="Meiryo UI" panose="020B0604030504040204" pitchFamily="50" charset="-128"/>
                <a:cs typeface="Times New Roman"/>
              </a:rPr>
              <a:t>２　府がん診療拠点病院の新区分等の名称について</a:t>
            </a:r>
          </a:p>
        </p:txBody>
      </p:sp>
      <p:sp>
        <p:nvSpPr>
          <p:cNvPr id="2" name="スライド番号プレースホルダー 1"/>
          <p:cNvSpPr>
            <a:spLocks noGrp="1"/>
          </p:cNvSpPr>
          <p:nvPr>
            <p:ph type="sldNum" sz="quarter" idx="12"/>
          </p:nvPr>
        </p:nvSpPr>
        <p:spPr>
          <a:xfrm>
            <a:off x="7108453" y="6520962"/>
            <a:ext cx="2057400" cy="337038"/>
          </a:xfrm>
        </p:spPr>
        <p: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テキスト ボックス 16"/>
          <p:cNvSpPr txBox="1"/>
          <p:nvPr/>
        </p:nvSpPr>
        <p:spPr>
          <a:xfrm>
            <a:off x="384458" y="603648"/>
            <a:ext cx="8375084" cy="1115434"/>
          </a:xfrm>
          <a:prstGeom prst="rect">
            <a:avLst/>
          </a:prstGeom>
          <a:solidFill>
            <a:schemeClr val="bg1">
              <a:lumMod val="8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令和４年度大阪府がん対策推進委員会　</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第５回がん</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診療連携検討部会において</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、肺がんの特殊性を踏まえ、肺がんについてはいずれか１つの治療ができれば集学的治療を提供できているとみなした上で、５がんの治療を提供できる病院を</a:t>
            </a:r>
            <a:r>
              <a:rPr lang="ja-JP" altLang="en-US" sz="1662" dirty="0">
                <a:solidFill>
                  <a:prstClr val="black"/>
                </a:solidFill>
                <a:latin typeface="Meiryo UI" panose="020B0604030504040204" pitchFamily="50" charset="-128"/>
                <a:ea typeface="Meiryo UI" panose="020B0604030504040204" pitchFamily="50" charset="-128"/>
              </a:rPr>
              <a:t>拠点</a:t>
            </a:r>
            <a:r>
              <a:rPr lang="ja-JP" altLang="en-US" sz="1662" dirty="0" smtClean="0">
                <a:solidFill>
                  <a:prstClr val="black"/>
                </a:solidFill>
                <a:latin typeface="Meiryo UI" panose="020B0604030504040204" pitchFamily="50" charset="-128"/>
                <a:ea typeface="Meiryo UI" panose="020B0604030504040204" pitchFamily="50" charset="-128"/>
              </a:rPr>
              <a:t>病院</a:t>
            </a:r>
            <a:r>
              <a:rPr lang="ja-JP" altLang="en-US" sz="1662" dirty="0">
                <a:solidFill>
                  <a:prstClr val="black"/>
                </a:solidFill>
                <a:latin typeface="Meiryo UI" panose="020B0604030504040204" pitchFamily="50" charset="-128"/>
                <a:ea typeface="Meiryo UI" panose="020B0604030504040204" pitchFamily="50" charset="-128"/>
              </a:rPr>
              <a:t>とし</a:t>
            </a:r>
            <a:r>
              <a:rPr lang="ja-JP" altLang="en-US" sz="1662" dirty="0" smtClean="0">
                <a:solidFill>
                  <a:prstClr val="black"/>
                </a:solidFill>
                <a:latin typeface="Meiryo UI" panose="020B0604030504040204" pitchFamily="50" charset="-128"/>
                <a:ea typeface="Meiryo UI" panose="020B0604030504040204" pitchFamily="50" charset="-128"/>
              </a:rPr>
              <a:t>、</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拠点</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病院からはずれた病院については、新たな指定区分を設けることとなった。</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466094" y="1843567"/>
            <a:ext cx="8293447" cy="2015936"/>
          </a:xfrm>
          <a:prstGeom prst="rect">
            <a:avLst/>
          </a:prstGeom>
          <a:noFill/>
        </p:spPr>
        <p:txBody>
          <a:bodyPr wrap="square" rtlCol="0">
            <a:spAutoFit/>
          </a:bodyPr>
          <a:lstStyle/>
          <a:p>
            <a:pPr marL="0" marR="0" lvl="0" indent="0" algn="l" defTabSz="914400" rtl="0" eaLnBrk="1" fontAlgn="auto" latinLnBrk="0" hangingPunct="1">
              <a:lnSpc>
                <a:spcPts val="2500"/>
              </a:lnSpc>
              <a:spcBef>
                <a:spcPts val="0"/>
              </a:spcBef>
              <a:spcAft>
                <a:spcPts val="0"/>
              </a:spcAft>
              <a:buClrTx/>
              <a:buSzTx/>
              <a:buFontTx/>
              <a:buNone/>
              <a:tabLst/>
              <a:defRPr/>
            </a:pP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662" dirty="0" smtClean="0">
                <a:solidFill>
                  <a:prstClr val="black"/>
                </a:solidFill>
                <a:latin typeface="Meiryo UI" panose="020B0604030504040204" pitchFamily="50" charset="-128"/>
                <a:ea typeface="Meiryo UI" panose="020B0604030504040204" pitchFamily="50" charset="-128"/>
              </a:rPr>
              <a:t>新たな区分 </a:t>
            </a:r>
            <a:r>
              <a:rPr lang="ja-JP" altLang="en-US" sz="1662" dirty="0">
                <a:solidFill>
                  <a:prstClr val="black"/>
                </a:solidFill>
                <a:latin typeface="Meiryo UI" panose="020B0604030504040204" pitchFamily="50" charset="-128"/>
                <a:ea typeface="Meiryo UI" panose="020B0604030504040204" pitchFamily="50" charset="-128"/>
              </a:rPr>
              <a:t>指定</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要件</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5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・４がん（</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胃、肺、肝、大腸、乳のうち４つ）</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ついて集学的</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治療が提供</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できる</a:t>
            </a:r>
            <a:endParaRPr kumimoji="1" lang="en-US" altLang="ja-JP"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500"/>
              </a:lnSpc>
              <a:spcBef>
                <a:spcPts val="0"/>
              </a:spcBef>
              <a:spcAft>
                <a:spcPts val="0"/>
              </a:spcAft>
              <a:buClrTx/>
              <a:buSzTx/>
              <a:buFontTx/>
              <a:buNone/>
              <a:tabLst/>
              <a:defRPr/>
            </a:pPr>
            <a:r>
              <a:rPr lang="ja-JP" altLang="en-US" sz="1662" dirty="0">
                <a:solidFill>
                  <a:prstClr val="black"/>
                </a:solidFill>
                <a:latin typeface="Meiryo UI" panose="020B0604030504040204" pitchFamily="50" charset="-128"/>
                <a:ea typeface="Meiryo UI" panose="020B0604030504040204" pitchFamily="50" charset="-128"/>
              </a:rPr>
              <a:t>　</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（ただし肺がんは自院においては１種類の治療で可）</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5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・対応できるがん種については、具体的に明示</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5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・緩和ケアの実施、相談支援体制の整備などの指定要件を全て満たしている</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5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・連携先を明確にしている</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158268" y="3925490"/>
            <a:ext cx="8680031" cy="19347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論点①</a:t>
            </a:r>
            <a:r>
              <a:rPr kumimoji="1" lang="en-US" altLang="ja-JP"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５がんを集学的治療ができる病院の名称を、</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現行と同様に「</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大阪府がん診療拠点病院</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a:t>
            </a:r>
            <a:endParaRPr kumimoji="1" lang="en-US" altLang="ja-JP"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国拠点病院との違いを明確にするため、別の名称とするか。</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：５がんの集学的治療ができる</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体制があるとして、現行と同様「</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大阪府がん診療拠点病院」とする</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：国拠点病院との区分を明確にするため、新たな名称（大阪府がん</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a:t>
            </a:r>
            <a:r>
              <a:rPr kumimoji="1" lang="ja-JP" altLang="en-US" sz="1662"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重点</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病院）と</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する</a:t>
            </a:r>
            <a:r>
              <a:rPr kumimoji="1" lang="ja-JP" altLang="en-US"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p:cNvSpPr txBox="1"/>
          <p:nvPr/>
        </p:nvSpPr>
        <p:spPr>
          <a:xfrm>
            <a:off x="92557" y="5860250"/>
            <a:ext cx="8811452" cy="944489"/>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＜対応案</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拠点</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病院（８がんに対応）と</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の区分を明確にするため、案２を採用し</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lang="en-US" altLang="ja-JP" sz="1846" dirty="0">
                <a:solidFill>
                  <a:prstClr val="black"/>
                </a:solidFill>
                <a:latin typeface="Meiryo UI" panose="020B0604030504040204" pitchFamily="50" charset="-128"/>
                <a:ea typeface="Meiryo UI" panose="020B0604030504040204" pitchFamily="50" charset="-128"/>
              </a:rPr>
              <a:t> </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大阪府がん</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a:t>
            </a:r>
            <a:r>
              <a:rPr kumimoji="1" lang="ja-JP" altLang="en-US" sz="1846"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重点</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病院」とする。</a:t>
            </a:r>
            <a:endParaRPr kumimoji="1" lang="en-US" altLang="ja-JP"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8028384" y="45373"/>
            <a:ext cx="10345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mtClean="0"/>
              <a:t>資料２</a:t>
            </a:r>
            <a:endParaRPr lang="ja-JP" altLang="en-US" dirty="0"/>
          </a:p>
        </p:txBody>
      </p:sp>
    </p:spTree>
    <p:extLst>
      <p:ext uri="{BB962C8B-B14F-4D97-AF65-F5344CB8AC3E}">
        <p14:creationId xmlns:p14="http://schemas.microsoft.com/office/powerpoint/2010/main" val="4134614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0"/>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lvl="0"/>
            <a:r>
              <a:rPr lang="ja-JP" altLang="en-US" sz="1846" b="1" dirty="0" smtClean="0">
                <a:solidFill>
                  <a:srgbClr val="FFFFFF"/>
                </a:solidFill>
                <a:latin typeface="Meiryo UI" panose="020B0604030504040204" pitchFamily="50" charset="-128"/>
                <a:ea typeface="Meiryo UI" panose="020B0604030504040204" pitchFamily="50" charset="-128"/>
                <a:cs typeface="Times New Roman"/>
              </a:rPr>
              <a:t>（１</a:t>
            </a:r>
            <a:r>
              <a:rPr lang="ja-JP" altLang="en-US" sz="1846" b="1" smtClean="0">
                <a:solidFill>
                  <a:srgbClr val="FFFFFF"/>
                </a:solidFill>
                <a:latin typeface="Meiryo UI" panose="020B0604030504040204" pitchFamily="50" charset="-128"/>
                <a:ea typeface="Meiryo UI" panose="020B0604030504040204" pitchFamily="50" charset="-128"/>
                <a:cs typeface="Times New Roman"/>
              </a:rPr>
              <a:t>）－２</a:t>
            </a:r>
            <a:r>
              <a:rPr lang="ja-JP" altLang="en-US" sz="1846" b="1" dirty="0">
                <a:solidFill>
                  <a:srgbClr val="FFFFFF"/>
                </a:solidFill>
                <a:latin typeface="Meiryo UI" panose="020B0604030504040204" pitchFamily="50" charset="-128"/>
                <a:ea typeface="Meiryo UI" panose="020B0604030504040204" pitchFamily="50" charset="-128"/>
                <a:cs typeface="Times New Roman"/>
              </a:rPr>
              <a:t>　府がん診療拠点病院の新区分等の名称について</a:t>
            </a:r>
          </a:p>
        </p:txBody>
      </p:sp>
      <p:sp>
        <p:nvSpPr>
          <p:cNvPr id="2" name="スライド番号プレースホルダー 1"/>
          <p:cNvSpPr>
            <a:spLocks noGrp="1"/>
          </p:cNvSpPr>
          <p:nvPr>
            <p:ph type="sldNum" sz="quarter" idx="12"/>
          </p:nvPr>
        </p:nvSpPr>
        <p:spPr>
          <a:xfrm>
            <a:off x="6804248" y="6283610"/>
            <a:ext cx="2057400" cy="337038"/>
          </a:xfrm>
        </p:spPr>
        <p: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lang="en-US" altLang="ja-JP" b="1" dirty="0" smtClean="0">
                <a:solidFill>
                  <a:prstClr val="black">
                    <a:tint val="75000"/>
                  </a:prstClr>
                </a:solidFill>
                <a:latin typeface="ＭＳ Ｐゴシック" panose="020B0600070205080204" pitchFamily="50" charset="-128"/>
                <a:ea typeface="ＭＳ Ｐゴシック" panose="020B0600070205080204" pitchFamily="50" charset="-128"/>
              </a:rPr>
              <a:t>2</a:t>
            </a:r>
            <a:endParaRPr kumimoji="1" lang="ja-JP" altLang="en-US"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テキスト ボックス 9"/>
          <p:cNvSpPr txBox="1"/>
          <p:nvPr/>
        </p:nvSpPr>
        <p:spPr>
          <a:xfrm>
            <a:off x="504570" y="745546"/>
            <a:ext cx="8134859" cy="3481081"/>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論点②</a:t>
            </a:r>
            <a:r>
              <a:rPr kumimoji="1" lang="en-US" altLang="ja-JP" sz="1662"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新たな区分となった病院の名称をどうするか</a:t>
            </a: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がん診療</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指定</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病院</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がん</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連携</a:t>
            </a: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（案３）</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がん診療</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連携推進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病院</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p:cNvSpPr txBox="1"/>
          <p:nvPr/>
        </p:nvSpPr>
        <p:spPr>
          <a:xfrm>
            <a:off x="504569" y="4033775"/>
            <a:ext cx="8134859" cy="944489"/>
          </a:xfrm>
          <a:prstGeom prst="rect">
            <a:avLst/>
          </a:prstGeom>
          <a:noFill/>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＜対応案</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新た</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な区分は</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、がん診療を国拠点病院・府重点病院</a:t>
            </a:r>
            <a:r>
              <a:rPr kumimoji="1" lang="en-US" altLang="ja-JP"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en-US" altLang="ja-JP"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と連携して進めていく役割を明確にするため、案２を採用し「</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がん</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診療</a:t>
            </a:r>
            <a:r>
              <a:rPr kumimoji="1" lang="ja-JP" altLang="en-US" sz="1846"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連携</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病院」</a:t>
            </a:r>
            <a:r>
              <a:rPr kumimoji="1" lang="ja-JP" altLang="en-US"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とする</a:t>
            </a:r>
            <a:r>
              <a:rPr kumimoji="1" lang="ja-JP" altLang="en-US" sz="1846"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8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35783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82527"/>
            <a:ext cx="9144000" cy="466153"/>
          </a:xfrm>
          <a:prstGeom prst="rect">
            <a:avLst/>
          </a:prstGeom>
          <a:solidFill>
            <a:srgbClr val="1F497D">
              <a:lumMod val="50000"/>
            </a:srgbClr>
          </a:solidFill>
          <a:ln w="9525" cmpd="sng">
            <a:noFill/>
          </a:ln>
          <a:effectLst/>
        </p:spPr>
        <p:txBody>
          <a:bodyPr wrap="square" tIns="0" bIns="0" rtlCol="0" anchor="ctr" anchorCtr="0">
            <a:noAutofit/>
          </a:bodyPr>
          <a:lstStyle/>
          <a:p>
            <a:pPr>
              <a:defRPr/>
            </a:pPr>
            <a:r>
              <a:rPr lang="en-US" altLang="ja-JP" sz="1846" b="1" kern="0" dirty="0">
                <a:solidFill>
                  <a:srgbClr val="FFFFFF"/>
                </a:solidFill>
                <a:latin typeface="Meiryo UI" panose="020B0604030504040204" pitchFamily="50" charset="-128"/>
                <a:ea typeface="Meiryo UI" panose="020B0604030504040204" pitchFamily="50" charset="-128"/>
                <a:cs typeface="Times New Roman"/>
              </a:rPr>
              <a:t> </a:t>
            </a:r>
            <a:r>
              <a:rPr lang="ja-JP" altLang="en-US" sz="1846" b="1" dirty="0" smtClean="0">
                <a:solidFill>
                  <a:srgbClr val="FFFFFF"/>
                </a:solidFill>
                <a:latin typeface="Meiryo UI" panose="020B0604030504040204" pitchFamily="50" charset="-128"/>
                <a:ea typeface="Meiryo UI" panose="020B0604030504040204" pitchFamily="50" charset="-128"/>
                <a:cs typeface="Times New Roman"/>
              </a:rPr>
              <a:t>（１）－２</a:t>
            </a:r>
            <a:r>
              <a:rPr lang="ja-JP" altLang="en-US" sz="1846" b="1" dirty="0">
                <a:solidFill>
                  <a:srgbClr val="FFFFFF"/>
                </a:solidFill>
                <a:latin typeface="Meiryo UI" panose="020B0604030504040204" pitchFamily="50" charset="-128"/>
                <a:ea typeface="Meiryo UI" panose="020B0604030504040204" pitchFamily="50" charset="-128"/>
                <a:cs typeface="Times New Roman"/>
              </a:rPr>
              <a:t>　府がん診療拠点病院の新区分等の名称に</a:t>
            </a:r>
            <a:r>
              <a:rPr lang="ja-JP" altLang="en-US" sz="1846" b="1" dirty="0" smtClean="0">
                <a:solidFill>
                  <a:srgbClr val="FFFFFF"/>
                </a:solidFill>
                <a:latin typeface="Meiryo UI" panose="020B0604030504040204" pitchFamily="50" charset="-128"/>
                <a:ea typeface="Meiryo UI" panose="020B0604030504040204" pitchFamily="50" charset="-128"/>
                <a:cs typeface="Times New Roman"/>
              </a:rPr>
              <a:t>ついて（新制度の考え方）</a:t>
            </a:r>
            <a:endParaRPr lang="ja-JP" altLang="en-US" sz="1846"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12" name="テキスト ボックス 11"/>
          <p:cNvSpPr txBox="1"/>
          <p:nvPr/>
        </p:nvSpPr>
        <p:spPr>
          <a:xfrm>
            <a:off x="220482" y="1063179"/>
            <a:ext cx="8624332" cy="2400657"/>
          </a:xfrm>
          <a:prstGeom prst="rect">
            <a:avLst/>
          </a:prstGeom>
          <a:noFill/>
          <a:ln>
            <a:solidFill>
              <a:schemeClr val="tx1"/>
            </a:solidFill>
          </a:ln>
        </p:spPr>
        <p:txBody>
          <a:bodyPr wrap="square" rtlCol="0">
            <a:spAutoFit/>
          </a:bodyPr>
          <a:lstStyle/>
          <a:p>
            <a:pPr>
              <a:lnSpc>
                <a:spcPts val="2031"/>
              </a:lnSpc>
            </a:pPr>
            <a:r>
              <a:rPr lang="ja-JP" altLang="en-US" sz="1600" dirty="0">
                <a:latin typeface="Meiryo UI" panose="020B0604030504040204" pitchFamily="50" charset="-128"/>
                <a:ea typeface="Meiryo UI" panose="020B0604030504040204" pitchFamily="50" charset="-128"/>
              </a:rPr>
              <a:t>①</a:t>
            </a:r>
            <a:r>
              <a:rPr lang="ja-JP" altLang="en-US" sz="1600" dirty="0" smtClean="0">
                <a:latin typeface="Meiryo UI" panose="020B0604030504040204" pitchFamily="50" charset="-128"/>
                <a:ea typeface="Meiryo UI" panose="020B0604030504040204" pitchFamily="50" charset="-128"/>
              </a:rPr>
              <a:t>現行</a:t>
            </a:r>
            <a:r>
              <a:rPr lang="ja-JP" altLang="en-US" sz="1600" dirty="0">
                <a:latin typeface="Meiryo UI" panose="020B0604030504040204" pitchFamily="50" charset="-128"/>
                <a:ea typeface="Meiryo UI" panose="020B0604030504040204" pitchFamily="50" charset="-128"/>
              </a:rPr>
              <a:t>の指定期間は令和６年３月末に終了するが、大幅な制度変更となるため、次期指定期間の最初の１年間（令和</a:t>
            </a:r>
            <a:r>
              <a:rPr lang="ja-JP" altLang="en-US" sz="1600" dirty="0" smtClean="0">
                <a:latin typeface="Meiryo UI" panose="020B0604030504040204" pitchFamily="50" charset="-128"/>
                <a:ea typeface="Meiryo UI" panose="020B0604030504040204" pitchFamily="50" charset="-128"/>
              </a:rPr>
              <a:t>６年４月～</a:t>
            </a:r>
            <a:r>
              <a:rPr lang="ja-JP" altLang="en-US" sz="1600" dirty="0">
                <a:latin typeface="Meiryo UI" panose="020B0604030504040204" pitchFamily="50" charset="-128"/>
                <a:ea typeface="Meiryo UI" panose="020B0604030504040204" pitchFamily="50" charset="-128"/>
              </a:rPr>
              <a:t>令和７年３月）を経過措置期間として、現行制度のもと指定を受けている病院について</a:t>
            </a:r>
            <a:r>
              <a:rPr lang="ja-JP" altLang="en-US" sz="1600" dirty="0" smtClean="0">
                <a:latin typeface="Meiryo UI" panose="020B0604030504040204" pitchFamily="50" charset="-128"/>
                <a:ea typeface="Meiryo UI" panose="020B0604030504040204" pitchFamily="50" charset="-128"/>
              </a:rPr>
              <a:t>は、資料１－１に示す新要件を適用し、全て</a:t>
            </a:r>
            <a:r>
              <a:rPr lang="ja-JP" altLang="en-US" sz="1600" dirty="0">
                <a:latin typeface="Meiryo UI" panose="020B0604030504040204" pitchFamily="50" charset="-128"/>
                <a:ea typeface="Meiryo UI" panose="020B0604030504040204" pitchFamily="50" charset="-128"/>
              </a:rPr>
              <a:t>「大阪府がん</a:t>
            </a:r>
            <a:r>
              <a:rPr lang="ja-JP" altLang="en-US" sz="1600" dirty="0" smtClean="0">
                <a:latin typeface="Meiryo UI" panose="020B0604030504040204" pitchFamily="50" charset="-128"/>
                <a:ea typeface="Meiryo UI" panose="020B0604030504040204" pitchFamily="50" charset="-128"/>
              </a:rPr>
              <a:t>診療拠点</a:t>
            </a:r>
            <a:r>
              <a:rPr lang="ja-JP" altLang="en-US" sz="1600" dirty="0">
                <a:latin typeface="Meiryo UI" panose="020B0604030504040204" pitchFamily="50" charset="-128"/>
                <a:ea typeface="Meiryo UI" panose="020B0604030504040204" pitchFamily="50" charset="-128"/>
              </a:rPr>
              <a:t>病院」として指定</a:t>
            </a:r>
            <a:r>
              <a:rPr lang="ja-JP" altLang="en-US" sz="1600" dirty="0" smtClean="0">
                <a:latin typeface="Meiryo UI" panose="020B0604030504040204" pitchFamily="50" charset="-128"/>
                <a:ea typeface="Meiryo UI" panose="020B0604030504040204" pitchFamily="50" charset="-128"/>
              </a:rPr>
              <a:t>更新を行う。</a:t>
            </a:r>
            <a:endParaRPr lang="en-US" altLang="ja-JP" sz="1600" dirty="0" smtClean="0">
              <a:latin typeface="Meiryo UI" panose="020B0604030504040204" pitchFamily="50" charset="-128"/>
              <a:ea typeface="Meiryo UI" panose="020B0604030504040204" pitchFamily="50" charset="-128"/>
            </a:endParaRPr>
          </a:p>
          <a:p>
            <a:pPr>
              <a:lnSpc>
                <a:spcPts val="2031"/>
              </a:lnSpc>
            </a:pPr>
            <a:r>
              <a:rPr lang="ja-JP" altLang="en-US" sz="1600" dirty="0" smtClean="0">
                <a:latin typeface="Meiryo UI" panose="020B0604030504040204" pitchFamily="50" charset="-128"/>
                <a:ea typeface="Meiryo UI" panose="020B0604030504040204" pitchFamily="50" charset="-128"/>
              </a:rPr>
              <a:t>②令和</a:t>
            </a:r>
            <a:r>
              <a:rPr lang="ja-JP" altLang="en-US" sz="1600" dirty="0">
                <a:latin typeface="Meiryo UI" panose="020B0604030504040204" pitchFamily="50" charset="-128"/>
                <a:ea typeface="Meiryo UI" panose="020B0604030504040204" pitchFamily="50" charset="-128"/>
              </a:rPr>
              <a:t>６年度の現況報告（令和５年診療実績</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人員配置等は令和６年９月１日</a:t>
            </a:r>
            <a:r>
              <a:rPr lang="ja-JP" altLang="en-US" sz="1600" dirty="0" smtClean="0">
                <a:latin typeface="Meiryo UI" panose="020B0604030504040204" pitchFamily="50" charset="-128"/>
                <a:ea typeface="Meiryo UI" panose="020B0604030504040204" pitchFamily="50" charset="-128"/>
              </a:rPr>
              <a:t>時点</a:t>
            </a:r>
            <a:r>
              <a:rPr lang="ja-JP" altLang="en-US" sz="1600" dirty="0">
                <a:latin typeface="Meiryo UI" panose="020B0604030504040204" pitchFamily="50" charset="-128"/>
                <a:ea typeface="Meiryo UI" panose="020B0604030504040204" pitchFamily="50" charset="-128"/>
              </a:rPr>
              <a:t>）を確認し、令和７年４月以降</a:t>
            </a:r>
            <a:r>
              <a:rPr lang="ja-JP" altLang="en-US" sz="1600" dirty="0" smtClean="0">
                <a:latin typeface="Meiryo UI" panose="020B0604030504040204" pitchFamily="50" charset="-128"/>
                <a:ea typeface="Meiryo UI" panose="020B0604030504040204" pitchFamily="50" charset="-128"/>
              </a:rPr>
              <a:t>、５がん対応病院は「重点病院（案）」に、４がん対応病院は「連携病院（案）」に指定</a:t>
            </a:r>
            <a:r>
              <a:rPr lang="ja-JP" altLang="en-US" sz="1600" dirty="0">
                <a:latin typeface="Meiryo UI" panose="020B0604030504040204" pitchFamily="50" charset="-128"/>
                <a:ea typeface="Meiryo UI" panose="020B0604030504040204" pitchFamily="50" charset="-128"/>
              </a:rPr>
              <a:t>変更する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nSpc>
                <a:spcPts val="2031"/>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各指定</a:t>
            </a:r>
            <a:r>
              <a:rPr lang="ja-JP" altLang="en-US" sz="1600" dirty="0">
                <a:latin typeface="Meiryo UI" panose="020B0604030504040204" pitchFamily="50" charset="-128"/>
                <a:ea typeface="Meiryo UI" panose="020B0604030504040204" pitchFamily="50" charset="-128"/>
              </a:rPr>
              <a:t>病院が</a:t>
            </a:r>
            <a:r>
              <a:rPr lang="ja-JP" altLang="en-US" sz="1600" u="sng" dirty="0">
                <a:latin typeface="Meiryo UI" panose="020B0604030504040204" pitchFamily="50" charset="-128"/>
                <a:ea typeface="Meiryo UI" panose="020B0604030504040204" pitchFamily="50" charset="-128"/>
              </a:rPr>
              <a:t>対応できるがん種・診療実績を府</a:t>
            </a:r>
            <a:r>
              <a:rPr lang="en-US" altLang="ja-JP" sz="1600" u="sng" dirty="0">
                <a:latin typeface="Meiryo UI" panose="020B0604030504040204" pitchFamily="50" charset="-128"/>
                <a:ea typeface="Meiryo UI" panose="020B0604030504040204" pitchFamily="50" charset="-128"/>
              </a:rPr>
              <a:t>HP</a:t>
            </a:r>
            <a:r>
              <a:rPr lang="ja-JP" altLang="en-US" sz="1600" u="sng" dirty="0" err="1">
                <a:latin typeface="Meiryo UI" panose="020B0604030504040204" pitchFamily="50" charset="-128"/>
                <a:ea typeface="Meiryo UI" panose="020B0604030504040204" pitchFamily="50" charset="-128"/>
              </a:rPr>
              <a:t>にて</a:t>
            </a:r>
            <a:r>
              <a:rPr lang="ja-JP" altLang="en-US" sz="1600" u="sng" dirty="0">
                <a:latin typeface="Meiryo UI" panose="020B0604030504040204" pitchFamily="50" charset="-128"/>
                <a:ea typeface="Meiryo UI" panose="020B0604030504040204" pitchFamily="50" charset="-128"/>
              </a:rPr>
              <a:t>明示し</a:t>
            </a:r>
            <a:r>
              <a:rPr lang="ja-JP" altLang="en-US" sz="1600" dirty="0">
                <a:latin typeface="Meiryo UI" panose="020B0604030504040204" pitchFamily="50" charset="-128"/>
                <a:ea typeface="Meiryo UI" panose="020B0604030504040204" pitchFamily="50" charset="-128"/>
              </a:rPr>
              <a:t>、患者が病院を選択しやすい体制を整備する。</a:t>
            </a:r>
            <a:endParaRPr lang="en-US" altLang="ja-JP" sz="16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20482" y="750384"/>
            <a:ext cx="7784319" cy="319639"/>
          </a:xfrm>
          <a:prstGeom prst="rect">
            <a:avLst/>
          </a:prstGeom>
          <a:noFill/>
          <a:ln>
            <a:noFill/>
          </a:ln>
        </p:spPr>
        <p:txBody>
          <a:bodyPr wrap="square" rtlCol="0">
            <a:spAutoFit/>
          </a:bodyPr>
          <a:lstStyle/>
          <a:p>
            <a:r>
              <a:rPr lang="ja-JP" altLang="en-US" sz="1477" b="1" dirty="0">
                <a:latin typeface="Meiryo UI" panose="020B0604030504040204" pitchFamily="50" charset="-128"/>
                <a:ea typeface="Meiryo UI" panose="020B0604030504040204" pitchFamily="50" charset="-128"/>
              </a:rPr>
              <a:t>■新たな指定区分についての考え方（案）</a:t>
            </a:r>
          </a:p>
        </p:txBody>
      </p:sp>
      <p:sp>
        <p:nvSpPr>
          <p:cNvPr id="24" name="テキスト ボックス 23"/>
          <p:cNvSpPr txBox="1"/>
          <p:nvPr/>
        </p:nvSpPr>
        <p:spPr>
          <a:xfrm>
            <a:off x="239332" y="4425112"/>
            <a:ext cx="3368278" cy="307777"/>
          </a:xfrm>
          <a:prstGeom prst="rect">
            <a:avLst/>
          </a:prstGeom>
          <a:noFill/>
        </p:spPr>
        <p:txBody>
          <a:bodyPr wrap="square" rtlCol="0">
            <a:spAutoFit/>
          </a:bodyPr>
          <a:lstStyle/>
          <a:p>
            <a:r>
              <a:rPr lang="en-US" altLang="ja-JP" sz="1400" dirty="0" smtClean="0">
                <a:latin typeface="Meiryo UI" panose="020B0604030504040204" pitchFamily="50" charset="-128"/>
                <a:ea typeface="Meiryo UI" panose="020B0604030504040204" pitchFamily="50" charset="-128"/>
              </a:rPr>
              <a:t>R5</a:t>
            </a:r>
            <a:r>
              <a:rPr lang="ja-JP" altLang="en-US" sz="1400" dirty="0" smtClean="0">
                <a:latin typeface="Meiryo UI" panose="020B0604030504040204" pitchFamily="50" charset="-128"/>
                <a:ea typeface="Meiryo UI" panose="020B0604030504040204" pitchFamily="50" charset="-128"/>
              </a:rPr>
              <a:t>現行</a:t>
            </a:r>
            <a:r>
              <a:rPr lang="ja-JP" altLang="en-US" sz="1400" dirty="0">
                <a:latin typeface="Meiryo UI" panose="020B0604030504040204" pitchFamily="50" charset="-128"/>
                <a:ea typeface="Meiryo UI" panose="020B0604030504040204" pitchFamily="50" charset="-128"/>
              </a:rPr>
              <a:t>制度（</a:t>
            </a:r>
            <a:r>
              <a:rPr lang="en-US" altLang="ja-JP" sz="1400" dirty="0">
                <a:latin typeface="Meiryo UI" panose="020B0604030504040204" pitchFamily="50" charset="-128"/>
                <a:ea typeface="Meiryo UI" panose="020B0604030504040204" pitchFamily="50" charset="-128"/>
              </a:rPr>
              <a:t>R6.3</a:t>
            </a:r>
            <a:r>
              <a:rPr lang="ja-JP" altLang="en-US" sz="1400" dirty="0">
                <a:latin typeface="Meiryo UI" panose="020B0604030504040204" pitchFamily="50" charset="-128"/>
                <a:ea typeface="Meiryo UI" panose="020B0604030504040204" pitchFamily="50" charset="-128"/>
              </a:rPr>
              <a:t>月まで指定済）</a:t>
            </a:r>
          </a:p>
        </p:txBody>
      </p:sp>
      <p:sp>
        <p:nvSpPr>
          <p:cNvPr id="29" name="V 字形矢印 28"/>
          <p:cNvSpPr/>
          <p:nvPr/>
        </p:nvSpPr>
        <p:spPr>
          <a:xfrm>
            <a:off x="3223387" y="4585132"/>
            <a:ext cx="2623621" cy="510596"/>
          </a:xfrm>
          <a:prstGeom prst="notchedRightArrow">
            <a:avLst/>
          </a:prstGeom>
          <a:solidFill>
            <a:schemeClr val="bg2">
              <a:lumMod val="75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1" name="テキスト ボックス 30"/>
          <p:cNvSpPr txBox="1"/>
          <p:nvPr/>
        </p:nvSpPr>
        <p:spPr>
          <a:xfrm>
            <a:off x="3299813" y="4674628"/>
            <a:ext cx="956903"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経過措置</a:t>
            </a:r>
          </a:p>
        </p:txBody>
      </p:sp>
      <p:sp>
        <p:nvSpPr>
          <p:cNvPr id="17" name="スライド番号プレースホルダー 1"/>
          <p:cNvSpPr txBox="1">
            <a:spLocks/>
          </p:cNvSpPr>
          <p:nvPr/>
        </p:nvSpPr>
        <p:spPr>
          <a:xfrm>
            <a:off x="6704283" y="6300597"/>
            <a:ext cx="2057400" cy="337038"/>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844083">
              <a:defRPr/>
            </a:pPr>
            <a:r>
              <a:rPr lang="en-US" altLang="ja-JP" b="1" smtClean="0">
                <a:solidFill>
                  <a:prstClr val="black">
                    <a:tint val="75000"/>
                  </a:prstClr>
                </a:solidFill>
                <a:latin typeface="ＭＳ Ｐゴシック" panose="020B0600070205080204" pitchFamily="50" charset="-128"/>
                <a:ea typeface="ＭＳ Ｐゴシック" panose="020B0600070205080204" pitchFamily="50" charset="-128"/>
              </a:rPr>
              <a:t>3</a:t>
            </a:r>
            <a:endParaRPr lang="ja-JP" altLang="en-US" b="1" dirty="0">
              <a:solidFill>
                <a:prstClr val="black">
                  <a:tint val="75000"/>
                </a:prstClr>
              </a:solidFill>
              <a:latin typeface="ＭＳ Ｐゴシック" panose="020B0600070205080204" pitchFamily="50" charset="-128"/>
              <a:ea typeface="ＭＳ Ｐゴシック" panose="020B0600070205080204" pitchFamily="50" charset="-128"/>
            </a:endParaRPr>
          </a:p>
        </p:txBody>
      </p:sp>
      <p:sp>
        <p:nvSpPr>
          <p:cNvPr id="15" name="V 字形矢印 14"/>
          <p:cNvSpPr/>
          <p:nvPr/>
        </p:nvSpPr>
        <p:spPr>
          <a:xfrm>
            <a:off x="5789530" y="4589908"/>
            <a:ext cx="2454878" cy="505819"/>
          </a:xfrm>
          <a:prstGeom prst="notchedRightArrow">
            <a:avLst/>
          </a:prstGeom>
          <a:solidFill>
            <a:schemeClr val="tx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V 字形矢印 15"/>
          <p:cNvSpPr/>
          <p:nvPr/>
        </p:nvSpPr>
        <p:spPr>
          <a:xfrm>
            <a:off x="220482" y="4585133"/>
            <a:ext cx="3029231" cy="516726"/>
          </a:xfrm>
          <a:prstGeom prst="notchedRightArrow">
            <a:avLst/>
          </a:prstGeom>
          <a:solidFill>
            <a:schemeClr val="bg1">
              <a:lumMod val="85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 name="フローチャート: 結合子 2"/>
          <p:cNvSpPr/>
          <p:nvPr/>
        </p:nvSpPr>
        <p:spPr>
          <a:xfrm>
            <a:off x="4385757" y="4797152"/>
            <a:ext cx="59578"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4113412" y="4421827"/>
            <a:ext cx="897971"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R6.9</a:t>
            </a:r>
            <a:r>
              <a:rPr lang="ja-JP" altLang="en-US" sz="1200" dirty="0" smtClean="0">
                <a:latin typeface="Meiryo UI" panose="020B0604030504040204" pitchFamily="50" charset="-128"/>
                <a:ea typeface="Meiryo UI" panose="020B0604030504040204" pitchFamily="50" charset="-128"/>
              </a:rPr>
              <a:t>月</a:t>
            </a:r>
            <a:endParaRPr lang="ja-JP" altLang="en-US" sz="12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644008" y="4653136"/>
            <a:ext cx="956903"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経過措置</a:t>
            </a:r>
          </a:p>
        </p:txBody>
      </p:sp>
      <p:sp>
        <p:nvSpPr>
          <p:cNvPr id="2" name="四角形吹き出し 1"/>
          <p:cNvSpPr/>
          <p:nvPr/>
        </p:nvSpPr>
        <p:spPr>
          <a:xfrm flipH="1">
            <a:off x="1895438" y="5661248"/>
            <a:ext cx="3468649" cy="720080"/>
          </a:xfrm>
          <a:prstGeom prst="wedgeRectCallout">
            <a:avLst>
              <a:gd name="adj1" fmla="val 10659"/>
              <a:gd name="adj2" fmla="val -13438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①</a:t>
            </a:r>
            <a:r>
              <a:rPr lang="en-US" altLang="ja-JP" sz="1400" dirty="0" smtClean="0">
                <a:solidFill>
                  <a:schemeClr val="tx1"/>
                </a:solidFill>
                <a:latin typeface="Meiryo UI" panose="020B0604030504040204" pitchFamily="50" charset="-128"/>
                <a:ea typeface="Meiryo UI" panose="020B0604030504040204" pitchFamily="50" charset="-128"/>
              </a:rPr>
              <a:t>R6.4</a:t>
            </a:r>
            <a:r>
              <a:rPr lang="ja-JP" altLang="en-US" sz="1400" dirty="0" smtClean="0">
                <a:solidFill>
                  <a:schemeClr val="tx1"/>
                </a:solidFill>
                <a:latin typeface="Meiryo UI" panose="020B0604030504040204" pitchFamily="50" charset="-128"/>
                <a:ea typeface="Meiryo UI" panose="020B0604030504040204" pitchFamily="50" charset="-128"/>
              </a:rPr>
              <a:t>月</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新要件</a:t>
            </a:r>
            <a:r>
              <a:rPr lang="ja-JP" altLang="en-US" sz="1400" dirty="0">
                <a:solidFill>
                  <a:schemeClr val="tx1"/>
                </a:solidFill>
                <a:latin typeface="Meiryo UI" panose="020B0604030504040204" pitchFamily="50" charset="-128"/>
                <a:ea typeface="Meiryo UI" panose="020B0604030504040204" pitchFamily="50" charset="-128"/>
              </a:rPr>
              <a:t>（資料</a:t>
            </a:r>
            <a:r>
              <a:rPr lang="en-US" altLang="ja-JP" sz="1400" dirty="0">
                <a:solidFill>
                  <a:schemeClr val="tx1"/>
                </a:solidFill>
                <a:latin typeface="Meiryo UI" panose="020B0604030504040204" pitchFamily="50" charset="-128"/>
                <a:ea typeface="Meiryo UI" panose="020B0604030504040204" pitchFamily="50" charset="-128"/>
              </a:rPr>
              <a:t>1-1</a:t>
            </a:r>
            <a:r>
              <a:rPr lang="ja-JP" altLang="en-US" sz="1400" dirty="0">
                <a:solidFill>
                  <a:schemeClr val="tx1"/>
                </a:solidFill>
                <a:latin typeface="Meiryo UI" panose="020B0604030504040204" pitchFamily="50" charset="-128"/>
                <a:ea typeface="Meiryo UI" panose="020B0604030504040204" pitchFamily="50" charset="-128"/>
              </a:rPr>
              <a:t>）を適用し、指定</a:t>
            </a:r>
            <a:r>
              <a:rPr lang="ja-JP" altLang="en-US" sz="1400" dirty="0" smtClean="0">
                <a:solidFill>
                  <a:schemeClr val="tx1"/>
                </a:solidFill>
                <a:latin typeface="Meiryo UI" panose="020B0604030504040204" pitchFamily="50" charset="-128"/>
                <a:ea typeface="Meiryo UI" panose="020B0604030504040204" pitchFamily="50" charset="-128"/>
              </a:rPr>
              <a:t>更新（</a:t>
            </a:r>
            <a:r>
              <a:rPr lang="ja-JP" altLang="en-US" sz="1400" dirty="0">
                <a:solidFill>
                  <a:schemeClr val="tx1"/>
                </a:solidFill>
                <a:latin typeface="Meiryo UI" panose="020B0604030504040204" pitchFamily="50" charset="-128"/>
                <a:ea typeface="Meiryo UI" panose="020B0604030504040204" pitchFamily="50" charset="-128"/>
              </a:rPr>
              <a:t>全て「大阪府がん診療拠点病院」</a:t>
            </a:r>
            <a:r>
              <a:rPr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 name="四角形吹き出し 4"/>
          <p:cNvSpPr/>
          <p:nvPr/>
        </p:nvSpPr>
        <p:spPr>
          <a:xfrm>
            <a:off x="5530892" y="5320531"/>
            <a:ext cx="3145564" cy="772765"/>
          </a:xfrm>
          <a:prstGeom prst="wedgeRectCallout">
            <a:avLst>
              <a:gd name="adj1" fmla="val -39466"/>
              <a:gd name="adj2" fmla="val -849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②</a:t>
            </a:r>
            <a:r>
              <a:rPr kumimoji="1" lang="en-US" altLang="ja-JP" sz="1400" dirty="0" smtClean="0">
                <a:solidFill>
                  <a:schemeClr val="tx1"/>
                </a:solidFill>
                <a:latin typeface="Meiryo UI" panose="020B0604030504040204" pitchFamily="50" charset="-128"/>
                <a:ea typeface="Meiryo UI" panose="020B0604030504040204" pitchFamily="50" charset="-128"/>
              </a:rPr>
              <a:t>R7.4</a:t>
            </a:r>
            <a:r>
              <a:rPr kumimoji="1" lang="ja-JP" altLang="en-US" sz="1400" dirty="0" smtClean="0">
                <a:solidFill>
                  <a:schemeClr val="tx1"/>
                </a:solidFill>
                <a:latin typeface="Meiryo UI" panose="020B0604030504040204" pitchFamily="50" charset="-128"/>
                <a:ea typeface="Meiryo UI" panose="020B0604030504040204" pitchFamily="50" charset="-128"/>
              </a:rPr>
              <a:t>月　指定類型の名称変更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・５がん対応病院は「重点</a:t>
            </a:r>
            <a:r>
              <a:rPr lang="ja-JP" altLang="en-US" sz="1400" dirty="0" smtClean="0">
                <a:solidFill>
                  <a:schemeClr val="tx1"/>
                </a:solidFill>
                <a:latin typeface="Meiryo UI" panose="020B0604030504040204" pitchFamily="50" charset="-128"/>
                <a:ea typeface="Meiryo UI" panose="020B0604030504040204" pitchFamily="50" charset="-128"/>
              </a:rPr>
              <a:t>病院</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案</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４</a:t>
            </a:r>
            <a:r>
              <a:rPr lang="ja-JP" altLang="en-US" sz="1400" dirty="0">
                <a:solidFill>
                  <a:schemeClr val="tx1"/>
                </a:solidFill>
                <a:latin typeface="Meiryo UI" panose="020B0604030504040204" pitchFamily="50" charset="-128"/>
                <a:ea typeface="Meiryo UI" panose="020B0604030504040204" pitchFamily="50" charset="-128"/>
              </a:rPr>
              <a:t>がん対応病院は「連携</a:t>
            </a:r>
            <a:r>
              <a:rPr lang="ja-JP" altLang="en-US" sz="1400" dirty="0" smtClean="0">
                <a:solidFill>
                  <a:schemeClr val="tx1"/>
                </a:solidFill>
                <a:latin typeface="Meiryo UI" panose="020B0604030504040204" pitchFamily="50" charset="-128"/>
                <a:ea typeface="Meiryo UI" panose="020B0604030504040204" pitchFamily="50" charset="-128"/>
              </a:rPr>
              <a:t>病院</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案</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 name="四角形吹き出し 5"/>
          <p:cNvSpPr/>
          <p:nvPr/>
        </p:nvSpPr>
        <p:spPr>
          <a:xfrm>
            <a:off x="4055860" y="3609149"/>
            <a:ext cx="4920886" cy="573166"/>
          </a:xfrm>
          <a:prstGeom prst="wedgeRectCallout">
            <a:avLst>
              <a:gd name="adj1" fmla="val -36678"/>
              <a:gd name="adj2" fmla="val 13414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②令和</a:t>
            </a:r>
            <a:r>
              <a:rPr lang="ja-JP" altLang="en-US" sz="1200" dirty="0">
                <a:solidFill>
                  <a:schemeClr val="tx1"/>
                </a:solidFill>
                <a:latin typeface="Meiryo UI" panose="020B0604030504040204" pitchFamily="50" charset="-128"/>
                <a:ea typeface="Meiryo UI" panose="020B0604030504040204" pitchFamily="50" charset="-128"/>
              </a:rPr>
              <a:t>６年度の現況</a:t>
            </a:r>
            <a:r>
              <a:rPr lang="ja-JP" altLang="en-US" sz="1200" dirty="0" smtClean="0">
                <a:solidFill>
                  <a:schemeClr val="tx1"/>
                </a:solidFill>
                <a:latin typeface="Meiryo UI" panose="020B0604030504040204" pitchFamily="50" charset="-128"/>
                <a:ea typeface="Meiryo UI" panose="020B0604030504040204" pitchFamily="50" charset="-128"/>
              </a:rPr>
              <a:t>報告</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令和５年診療実績</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人員配置等は令和６年９月１日時点）を確認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9382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948</Words>
  <Application>Microsoft Office PowerPoint</Application>
  <PresentationFormat>画面に合わせる (4:3)</PresentationFormat>
  <Paragraphs>68</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ＭＳ Ｐゴシック</vt:lpstr>
      <vt:lpstr>游ゴシック</vt:lpstr>
      <vt:lpstr>游ゴシック Light</vt:lpstr>
      <vt:lpstr>Arial</vt:lpstr>
      <vt:lpstr>Calibri</vt:lpstr>
      <vt:lpstr>Calibri Light</vt:lpstr>
      <vt:lpstr>Times New Roman</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2023-07-04T08:44:02Z</dcterms:modified>
</cp:coreProperties>
</file>