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434" autoAdjust="0"/>
  </p:normalViewPr>
  <p:slideViewPr>
    <p:cSldViewPr>
      <p:cViewPr varScale="1">
        <p:scale>
          <a:sx n="74" d="100"/>
          <a:sy n="74" d="100"/>
        </p:scale>
        <p:origin x="126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6"/>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8B512BB-3819-4792-AFD1-3D2210C92243}" type="datetime1">
              <a:rPr kumimoji="1" lang="ja-JP" altLang="en-US" smtClean="0"/>
              <a:t>2019/2/25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33162825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8F5449-9B1E-4E04-96B0-DCB398CCDAD4}" type="datetime1">
              <a:rPr kumimoji="1" lang="ja-JP" altLang="en-US" smtClean="0"/>
              <a:t>2019/2/25</a:t>
            </a:fld>
            <a:endParaRPr kumimoji="1" lang="ja-JP" altLang="en-US"/>
          </a:p>
        </p:txBody>
      </p:sp>
      <p:sp>
        <p:nvSpPr>
          <p:cNvPr id="5" name="フッター プレースホルダー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225283821"/>
      </p:ext>
    </p:extLst>
  </p:cSld>
  <p:clrMap bg1="lt1" tx1="dk1" bg2="lt2" tx2="dk2" accent1="accent1" accent2="accent2" accent3="accent3" accent4="accent4" accent5="accent5" accent6="accent6" hlink="hlink" folHlink="folHlink"/>
  <p:sldLayoutIdLst>
    <p:sldLayoutId id="2147483649" r:id="rId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592820001"/>
              </p:ext>
            </p:extLst>
          </p:nvPr>
        </p:nvGraphicFramePr>
        <p:xfrm>
          <a:off x="179512" y="515935"/>
          <a:ext cx="8568953" cy="5455352"/>
        </p:xfrm>
        <a:graphic>
          <a:graphicData uri="http://schemas.openxmlformats.org/drawingml/2006/table">
            <a:tbl>
              <a:tblPr firstRow="1" bandCol="1">
                <a:effectLst>
                  <a:innerShdw blurRad="114300">
                    <a:prstClr val="black"/>
                  </a:innerShdw>
                </a:effectLst>
                <a:tableStyleId>{1E171933-4619-4E11-9A3F-F7608DF75F80}</a:tableStyleId>
              </a:tblPr>
              <a:tblGrid>
                <a:gridCol w="550353">
                  <a:extLst>
                    <a:ext uri="{9D8B030D-6E8A-4147-A177-3AD203B41FA5}">
                      <a16:colId xmlns:a16="http://schemas.microsoft.com/office/drawing/2014/main" val="3250172268"/>
                    </a:ext>
                  </a:extLst>
                </a:gridCol>
                <a:gridCol w="601775">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694369">
                  <a:extLst>
                    <a:ext uri="{9D8B030D-6E8A-4147-A177-3AD203B41FA5}">
                      <a16:colId xmlns:a16="http://schemas.microsoft.com/office/drawing/2014/main" val="20002"/>
                    </a:ext>
                  </a:extLst>
                </a:gridCol>
                <a:gridCol w="745791">
                  <a:extLst>
                    <a:ext uri="{9D8B030D-6E8A-4147-A177-3AD203B41FA5}">
                      <a16:colId xmlns:a16="http://schemas.microsoft.com/office/drawing/2014/main" val="20003"/>
                    </a:ext>
                  </a:extLst>
                </a:gridCol>
                <a:gridCol w="669187">
                  <a:extLst>
                    <a:ext uri="{9D8B030D-6E8A-4147-A177-3AD203B41FA5}">
                      <a16:colId xmlns:a16="http://schemas.microsoft.com/office/drawing/2014/main" val="20004"/>
                    </a:ext>
                  </a:extLst>
                </a:gridCol>
                <a:gridCol w="858682">
                  <a:extLst>
                    <a:ext uri="{9D8B030D-6E8A-4147-A177-3AD203B41FA5}">
                      <a16:colId xmlns:a16="http://schemas.microsoft.com/office/drawing/2014/main" val="20005"/>
                    </a:ext>
                  </a:extLst>
                </a:gridCol>
                <a:gridCol w="894692">
                  <a:extLst>
                    <a:ext uri="{9D8B030D-6E8A-4147-A177-3AD203B41FA5}">
                      <a16:colId xmlns:a16="http://schemas.microsoft.com/office/drawing/2014/main" val="20006"/>
                    </a:ext>
                  </a:extLst>
                </a:gridCol>
                <a:gridCol w="822671">
                  <a:extLst>
                    <a:ext uri="{9D8B030D-6E8A-4147-A177-3AD203B41FA5}">
                      <a16:colId xmlns:a16="http://schemas.microsoft.com/office/drawing/2014/main" val="20007"/>
                    </a:ext>
                  </a:extLst>
                </a:gridCol>
                <a:gridCol w="792629">
                  <a:extLst>
                    <a:ext uri="{9D8B030D-6E8A-4147-A177-3AD203B41FA5}">
                      <a16:colId xmlns:a16="http://schemas.microsoft.com/office/drawing/2014/main" val="20008"/>
                    </a:ext>
                  </a:extLst>
                </a:gridCol>
                <a:gridCol w="858684">
                  <a:extLst>
                    <a:ext uri="{9D8B030D-6E8A-4147-A177-3AD203B41FA5}">
                      <a16:colId xmlns:a16="http://schemas.microsoft.com/office/drawing/2014/main" val="20009"/>
                    </a:ext>
                  </a:extLst>
                </a:gridCol>
              </a:tblGrid>
              <a:tr h="200301">
                <a:tc rowSpan="2">
                  <a:txBody>
                    <a:bodyPr/>
                    <a:lstStyle/>
                    <a:p>
                      <a:pPr algn="ctr" fontAlgn="b"/>
                      <a:endParaRPr lang="ja-JP" altLang="en-US" sz="1600" b="0" i="0" u="none" strike="noStrike" dirty="0">
                        <a:solidFill>
                          <a:schemeClr val="bg1"/>
                        </a:solidFill>
                        <a:latin typeface="Osaka"/>
                      </a:endParaRPr>
                    </a:p>
                  </a:txBody>
                  <a:tcPr marL="5731" marR="5731" marT="57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gridSpan="3">
                  <a:txBody>
                    <a:bodyPr/>
                    <a:lstStyle/>
                    <a:p>
                      <a:pPr algn="ctr" fontAlgn="b"/>
                      <a:r>
                        <a:rPr lang="en-US" altLang="ja-JP" sz="1200" b="0" i="0" u="none" strike="noStrike" dirty="0" smtClean="0">
                          <a:solidFill>
                            <a:schemeClr val="bg1"/>
                          </a:solidFill>
                          <a:latin typeface="Osaka"/>
                        </a:rPr>
                        <a:t>H30</a:t>
                      </a:r>
                      <a:r>
                        <a:rPr lang="ja-JP" altLang="en-US" sz="1200" b="0" i="0" u="none" strike="noStrike" dirty="0" smtClean="0">
                          <a:solidFill>
                            <a:schemeClr val="bg1"/>
                          </a:solidFill>
                          <a:latin typeface="Osaka"/>
                        </a:rPr>
                        <a:t>年度</a:t>
                      </a:r>
                      <a:endParaRPr lang="ja-JP" altLang="en-US" sz="1200" b="0" i="0" u="none" strike="noStrike" dirty="0">
                        <a:solidFill>
                          <a:schemeClr val="bg1"/>
                        </a:solidFill>
                        <a:latin typeface="Osaka"/>
                      </a:endParaRPr>
                    </a:p>
                  </a:txBody>
                  <a:tcPr marL="5731" marR="5731" marT="57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hMerge="1">
                  <a:txBody>
                    <a:bodyPr/>
                    <a:lstStyle/>
                    <a:p>
                      <a:pPr algn="ctr" fontAlgn="b"/>
                      <a:endParaRPr lang="ja-JP" altLang="en-US" sz="1600" b="0" i="0" u="none" strike="noStrike" dirty="0">
                        <a:solidFill>
                          <a:schemeClr val="bg1"/>
                        </a:solidFill>
                        <a:latin typeface="Osaka"/>
                      </a:endParaRPr>
                    </a:p>
                  </a:txBody>
                  <a:tcPr marL="5731" marR="5731" marT="57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hMerge="1">
                  <a:txBody>
                    <a:bodyPr/>
                    <a:lstStyle/>
                    <a:p>
                      <a:pPr algn="ctr" fontAlgn="b"/>
                      <a:endParaRPr lang="ja-JP" altLang="en-US" sz="1600" b="0" i="0" u="none" strike="noStrike" dirty="0">
                        <a:solidFill>
                          <a:schemeClr val="bg1"/>
                        </a:solidFill>
                        <a:latin typeface="Osaka"/>
                      </a:endParaRPr>
                    </a:p>
                  </a:txBody>
                  <a:tcPr marL="5731" marR="5731" marT="57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gridSpan="7">
                  <a:txBody>
                    <a:bodyPr/>
                    <a:lstStyle/>
                    <a:p>
                      <a:pPr algn="ctr" fontAlgn="b"/>
                      <a:r>
                        <a:rPr lang="en-US" altLang="ja-JP" sz="1200" b="0" i="0" u="none" strike="noStrike" dirty="0" smtClean="0">
                          <a:solidFill>
                            <a:schemeClr val="bg1"/>
                          </a:solidFill>
                          <a:latin typeface="Osaka"/>
                        </a:rPr>
                        <a:t>H31</a:t>
                      </a:r>
                      <a:r>
                        <a:rPr lang="ja-JP" altLang="en-US" sz="1200" b="0" i="0" u="none" strike="noStrike" dirty="0" smtClean="0">
                          <a:solidFill>
                            <a:schemeClr val="bg1"/>
                          </a:solidFill>
                          <a:latin typeface="Osaka"/>
                        </a:rPr>
                        <a:t>年度</a:t>
                      </a:r>
                      <a:endParaRPr lang="ja-JP" altLang="en-US" sz="1200" b="0" i="0" u="none" strike="noStrike" dirty="0">
                        <a:solidFill>
                          <a:schemeClr val="bg1"/>
                        </a:solidFill>
                        <a:latin typeface="Osaka"/>
                      </a:endParaRPr>
                    </a:p>
                  </a:txBody>
                  <a:tcPr marL="5731" marR="5731" marT="57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hMerge="1">
                  <a:txBody>
                    <a:bodyPr/>
                    <a:lstStyle/>
                    <a:p>
                      <a:pPr algn="ctr" fontAlgn="b"/>
                      <a:endParaRPr lang="ja-JP" altLang="en-US" sz="1600" b="0" i="0" u="none" strike="noStrike" dirty="0">
                        <a:solidFill>
                          <a:schemeClr val="bg1"/>
                        </a:solidFill>
                        <a:latin typeface="Osaka"/>
                      </a:endParaRPr>
                    </a:p>
                  </a:txBody>
                  <a:tcPr marL="5731" marR="5731" marT="57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hMerge="1">
                  <a:txBody>
                    <a:bodyPr/>
                    <a:lstStyle/>
                    <a:p>
                      <a:pPr algn="ctr" fontAlgn="b"/>
                      <a:endParaRPr lang="ja-JP" altLang="en-US" sz="1600" b="0" i="0" u="none" strike="noStrike" dirty="0">
                        <a:solidFill>
                          <a:schemeClr val="bg1"/>
                        </a:solidFill>
                        <a:latin typeface="Osaka"/>
                      </a:endParaRPr>
                    </a:p>
                  </a:txBody>
                  <a:tcPr marL="5731" marR="5731" marT="57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hMerge="1">
                  <a:txBody>
                    <a:bodyPr/>
                    <a:lstStyle/>
                    <a:p>
                      <a:pPr algn="ctr" fontAlgn="b"/>
                      <a:endParaRPr lang="ja-JP" altLang="en-US" sz="1600" b="0" i="0" u="none" strike="noStrike" dirty="0">
                        <a:solidFill>
                          <a:schemeClr val="bg1"/>
                        </a:solidFill>
                        <a:latin typeface="Osaka"/>
                      </a:endParaRPr>
                    </a:p>
                  </a:txBody>
                  <a:tcPr marL="5731" marR="5731" marT="57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hMerge="1">
                  <a:txBody>
                    <a:bodyPr/>
                    <a:lstStyle/>
                    <a:p>
                      <a:pPr algn="ctr" fontAlgn="b"/>
                      <a:endParaRPr lang="ja-JP" altLang="en-US" sz="1600" b="0" i="0" u="none" strike="noStrike" dirty="0">
                        <a:solidFill>
                          <a:schemeClr val="bg1"/>
                        </a:solidFill>
                        <a:latin typeface="Osaka"/>
                      </a:endParaRPr>
                    </a:p>
                  </a:txBody>
                  <a:tcPr marL="5731" marR="5731" marT="57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hMerge="1">
                  <a:txBody>
                    <a:bodyPr/>
                    <a:lstStyle/>
                    <a:p>
                      <a:pPr algn="ctr" fontAlgn="b"/>
                      <a:endParaRPr lang="ja-JP" altLang="en-US" sz="1600" b="0" i="0" u="none" strike="noStrike" dirty="0">
                        <a:solidFill>
                          <a:schemeClr val="bg1"/>
                        </a:solidFill>
                        <a:latin typeface="Osaka"/>
                      </a:endParaRPr>
                    </a:p>
                  </a:txBody>
                  <a:tcPr marL="5731" marR="5731" marT="57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hMerge="1">
                  <a:txBody>
                    <a:bodyPr/>
                    <a:lstStyle/>
                    <a:p>
                      <a:pPr algn="ctr" fontAlgn="b"/>
                      <a:endParaRPr lang="ja-JP" altLang="en-US" sz="1600" b="0" i="0" u="none" strike="noStrike" dirty="0">
                        <a:solidFill>
                          <a:schemeClr val="bg1"/>
                        </a:solidFill>
                        <a:latin typeface="Osaka"/>
                      </a:endParaRPr>
                    </a:p>
                  </a:txBody>
                  <a:tcPr marL="5731" marR="5731" marT="57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extLst>
                  <a:ext uri="{0D108BD9-81ED-4DB2-BD59-A6C34878D82A}">
                    <a16:rowId xmlns:a16="http://schemas.microsoft.com/office/drawing/2014/main" val="4287595788"/>
                  </a:ext>
                </a:extLst>
              </a:tr>
              <a:tr h="344774">
                <a:tc vMerge="1">
                  <a:txBody>
                    <a:bodyPr/>
                    <a:lstStyle/>
                    <a:p>
                      <a:pPr algn="ctr" fontAlgn="b"/>
                      <a:endParaRPr lang="ja-JP" altLang="en-US" sz="1600" b="0" i="0" u="none" strike="noStrike" dirty="0">
                        <a:solidFill>
                          <a:schemeClr val="bg1"/>
                        </a:solidFill>
                        <a:latin typeface="Osaka"/>
                      </a:endParaRPr>
                    </a:p>
                  </a:txBody>
                  <a:tcPr marL="5731" marR="5731" marT="57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n-US" altLang="ja-JP" sz="1200" u="none" strike="noStrike" dirty="0" smtClean="0">
                          <a:solidFill>
                            <a:schemeClr val="bg1"/>
                          </a:solidFill>
                        </a:rPr>
                        <a:t>1</a:t>
                      </a:r>
                      <a:r>
                        <a:rPr lang="ja-JP" altLang="en-US" sz="1200" u="none" strike="noStrike" dirty="0" smtClean="0">
                          <a:solidFill>
                            <a:schemeClr val="bg1"/>
                          </a:solidFill>
                        </a:rPr>
                        <a:t>月</a:t>
                      </a:r>
                      <a:endParaRPr lang="ja-JP" altLang="en-US" sz="1200" b="0" i="0" u="none" strike="noStrike" dirty="0">
                        <a:solidFill>
                          <a:schemeClr val="bg1"/>
                        </a:solidFill>
                        <a:latin typeface="Osaka"/>
                      </a:endParaRPr>
                    </a:p>
                  </a:txBody>
                  <a:tcPr marL="5731" marR="5731" marT="57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n-US" altLang="ja-JP" sz="1200" u="none" strike="noStrike" dirty="0" smtClean="0">
                          <a:solidFill>
                            <a:schemeClr val="bg1"/>
                          </a:solidFill>
                        </a:rPr>
                        <a:t>2</a:t>
                      </a:r>
                      <a:r>
                        <a:rPr lang="ja-JP" altLang="en-US" sz="1200" u="none" strike="noStrike" dirty="0" smtClean="0">
                          <a:solidFill>
                            <a:schemeClr val="bg1"/>
                          </a:solidFill>
                        </a:rPr>
                        <a:t>月</a:t>
                      </a:r>
                      <a:endParaRPr lang="ja-JP" altLang="en-US" sz="1200" b="0" i="0" u="none" strike="noStrike" dirty="0">
                        <a:solidFill>
                          <a:schemeClr val="bg1"/>
                        </a:solidFill>
                        <a:latin typeface="Osaka"/>
                      </a:endParaRPr>
                    </a:p>
                  </a:txBody>
                  <a:tcPr marL="5731" marR="5731" marT="57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n-US" altLang="ja-JP" sz="1200" b="1" i="0" u="none" strike="noStrike" dirty="0" smtClean="0">
                          <a:solidFill>
                            <a:schemeClr val="bg1"/>
                          </a:solidFill>
                          <a:latin typeface="+mn-lt"/>
                        </a:rPr>
                        <a:t>3</a:t>
                      </a:r>
                      <a:r>
                        <a:rPr lang="ja-JP" altLang="en-US" sz="1200" b="1" i="0" u="none" strike="noStrike" dirty="0" smtClean="0">
                          <a:solidFill>
                            <a:schemeClr val="bg1"/>
                          </a:solidFill>
                          <a:latin typeface="+mn-lt"/>
                        </a:rPr>
                        <a:t>月</a:t>
                      </a:r>
                      <a:endParaRPr lang="ja-JP" altLang="en-US" sz="1200" b="0" i="0" u="none" strike="noStrike" dirty="0">
                        <a:solidFill>
                          <a:schemeClr val="bg1"/>
                        </a:solidFill>
                        <a:latin typeface="Osaka"/>
                      </a:endParaRPr>
                    </a:p>
                  </a:txBody>
                  <a:tcPr marL="5731" marR="5731" marT="57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n-US" altLang="ja-JP" sz="1200" u="none" strike="noStrike" dirty="0" smtClean="0">
                          <a:solidFill>
                            <a:schemeClr val="bg1"/>
                          </a:solidFill>
                        </a:rPr>
                        <a:t>4</a:t>
                      </a:r>
                      <a:r>
                        <a:rPr lang="ja-JP" altLang="en-US" sz="1200" u="none" strike="noStrike" dirty="0" smtClean="0">
                          <a:solidFill>
                            <a:schemeClr val="bg1"/>
                          </a:solidFill>
                        </a:rPr>
                        <a:t>月</a:t>
                      </a:r>
                      <a:endParaRPr lang="ja-JP" altLang="en-US" sz="1200" b="0" i="0" u="none" strike="noStrike" dirty="0">
                        <a:solidFill>
                          <a:schemeClr val="bg1"/>
                        </a:solidFill>
                        <a:latin typeface="Osaka"/>
                      </a:endParaRPr>
                    </a:p>
                  </a:txBody>
                  <a:tcPr marL="5731" marR="5731" marT="57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n-US" altLang="ja-JP" sz="1200" u="none" strike="noStrike" dirty="0" smtClean="0">
                          <a:solidFill>
                            <a:schemeClr val="bg1"/>
                          </a:solidFill>
                        </a:rPr>
                        <a:t>5</a:t>
                      </a:r>
                      <a:r>
                        <a:rPr lang="ja-JP" altLang="en-US" sz="1200" u="none" strike="noStrike" dirty="0" smtClean="0">
                          <a:solidFill>
                            <a:schemeClr val="bg1"/>
                          </a:solidFill>
                        </a:rPr>
                        <a:t>月</a:t>
                      </a:r>
                      <a:endParaRPr lang="ja-JP" altLang="en-US" sz="1200" b="0" i="0" u="none" strike="noStrike" dirty="0">
                        <a:solidFill>
                          <a:schemeClr val="bg1"/>
                        </a:solidFill>
                        <a:latin typeface="Osaka"/>
                      </a:endParaRPr>
                    </a:p>
                  </a:txBody>
                  <a:tcPr marL="5731" marR="5731" marT="57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n-US" altLang="ja-JP" sz="1200" u="none" strike="noStrike" dirty="0" smtClean="0">
                          <a:solidFill>
                            <a:schemeClr val="bg1"/>
                          </a:solidFill>
                        </a:rPr>
                        <a:t>6</a:t>
                      </a:r>
                      <a:r>
                        <a:rPr lang="ja-JP" altLang="en-US" sz="1200" u="none" strike="noStrike" dirty="0" smtClean="0">
                          <a:solidFill>
                            <a:schemeClr val="bg1"/>
                          </a:solidFill>
                        </a:rPr>
                        <a:t>月</a:t>
                      </a:r>
                      <a:endParaRPr lang="ja-JP" altLang="en-US" sz="1200" b="0" i="0" u="none" strike="noStrike" dirty="0">
                        <a:solidFill>
                          <a:schemeClr val="bg1"/>
                        </a:solidFill>
                        <a:latin typeface="Osaka"/>
                      </a:endParaRPr>
                    </a:p>
                  </a:txBody>
                  <a:tcPr marL="5731" marR="5731" marT="57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n-US" altLang="ja-JP" sz="1200" b="0" i="0" u="none" strike="noStrike" dirty="0" smtClean="0">
                          <a:solidFill>
                            <a:schemeClr val="bg1"/>
                          </a:solidFill>
                          <a:latin typeface="+mn-lt"/>
                        </a:rPr>
                        <a:t>7</a:t>
                      </a:r>
                      <a:r>
                        <a:rPr lang="ja-JP" altLang="en-US" sz="1200" b="0" i="0" u="none" strike="noStrike" dirty="0" smtClean="0">
                          <a:solidFill>
                            <a:schemeClr val="bg1"/>
                          </a:solidFill>
                          <a:latin typeface="+mn-lt"/>
                        </a:rPr>
                        <a:t>月</a:t>
                      </a:r>
                      <a:endParaRPr lang="ja-JP" altLang="en-US" sz="1200" b="0" i="0" u="none" strike="noStrike" dirty="0">
                        <a:solidFill>
                          <a:schemeClr val="bg1"/>
                        </a:solidFill>
                        <a:latin typeface="Osaka"/>
                      </a:endParaRPr>
                    </a:p>
                  </a:txBody>
                  <a:tcPr marL="5731" marR="5731" marT="57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n-US" altLang="ja-JP" sz="1200" u="none" strike="noStrike" dirty="0" smtClean="0">
                          <a:solidFill>
                            <a:schemeClr val="bg1"/>
                          </a:solidFill>
                        </a:rPr>
                        <a:t>8</a:t>
                      </a:r>
                      <a:r>
                        <a:rPr lang="ja-JP" altLang="en-US" sz="1200" u="none" strike="noStrike" dirty="0" smtClean="0">
                          <a:solidFill>
                            <a:schemeClr val="bg1"/>
                          </a:solidFill>
                        </a:rPr>
                        <a:t>月</a:t>
                      </a:r>
                      <a:endParaRPr lang="ja-JP" altLang="en-US" sz="1200" b="0" i="0" u="none" strike="noStrike" dirty="0">
                        <a:solidFill>
                          <a:schemeClr val="bg1"/>
                        </a:solidFill>
                        <a:latin typeface="Osaka"/>
                      </a:endParaRPr>
                    </a:p>
                  </a:txBody>
                  <a:tcPr marL="5731" marR="5731" marT="57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n-US" altLang="ja-JP" sz="1200" u="none" strike="noStrike" dirty="0" smtClean="0">
                          <a:solidFill>
                            <a:schemeClr val="bg1"/>
                          </a:solidFill>
                        </a:rPr>
                        <a:t>9</a:t>
                      </a:r>
                      <a:r>
                        <a:rPr lang="ja-JP" altLang="en-US" sz="1200" u="none" strike="noStrike" dirty="0" smtClean="0">
                          <a:solidFill>
                            <a:schemeClr val="bg1"/>
                          </a:solidFill>
                        </a:rPr>
                        <a:t>月</a:t>
                      </a:r>
                      <a:endParaRPr lang="ja-JP" altLang="en-US" sz="1200" b="0" i="0" u="none" strike="noStrike" dirty="0">
                        <a:solidFill>
                          <a:schemeClr val="bg1"/>
                        </a:solidFill>
                        <a:latin typeface="Osaka"/>
                      </a:endParaRPr>
                    </a:p>
                  </a:txBody>
                  <a:tcPr marL="5731" marR="5731" marT="57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n-US" altLang="ja-JP" sz="1200" u="none" strike="noStrike" dirty="0" smtClean="0">
                          <a:solidFill>
                            <a:schemeClr val="bg1"/>
                          </a:solidFill>
                        </a:rPr>
                        <a:t>10</a:t>
                      </a:r>
                      <a:r>
                        <a:rPr lang="ja-JP" altLang="en-US" sz="1200" u="none" strike="noStrike" dirty="0" smtClean="0">
                          <a:solidFill>
                            <a:schemeClr val="bg1"/>
                          </a:solidFill>
                        </a:rPr>
                        <a:t>月</a:t>
                      </a:r>
                      <a:endParaRPr lang="ja-JP" altLang="en-US" sz="1200" b="0" i="0" u="none" strike="noStrike" dirty="0">
                        <a:solidFill>
                          <a:schemeClr val="bg1"/>
                        </a:solidFill>
                        <a:latin typeface="Osaka"/>
                      </a:endParaRPr>
                    </a:p>
                  </a:txBody>
                  <a:tcPr marL="5731" marR="5731" marT="57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extLst>
                  <a:ext uri="{0D108BD9-81ED-4DB2-BD59-A6C34878D82A}">
                    <a16:rowId xmlns:a16="http://schemas.microsoft.com/office/drawing/2014/main" val="10001"/>
                  </a:ext>
                </a:extLst>
              </a:tr>
              <a:tr h="1064136">
                <a:tc rowSpan="3">
                  <a:txBody>
                    <a:bodyPr/>
                    <a:lstStyle/>
                    <a:p>
                      <a:pPr algn="ctr" fontAlgn="b"/>
                      <a:r>
                        <a:rPr lang="ja-JP" altLang="en-US" sz="1100" b="1" i="0" u="none" strike="noStrike" dirty="0" smtClean="0">
                          <a:solidFill>
                            <a:schemeClr val="bg1"/>
                          </a:solidFill>
                          <a:latin typeface="游ゴシック" panose="020B0400000000000000" pitchFamily="50" charset="-128"/>
                          <a:ea typeface="游ゴシック" panose="020B0400000000000000" pitchFamily="50" charset="-128"/>
                        </a:rPr>
                        <a:t>国</a:t>
                      </a:r>
                      <a:endParaRPr lang="en-US" altLang="ja-JP" sz="1100" b="1" i="0" u="none" strike="noStrike" dirty="0" smtClean="0">
                        <a:solidFill>
                          <a:schemeClr val="bg1"/>
                        </a:solidFill>
                        <a:latin typeface="游ゴシック" panose="020B0400000000000000" pitchFamily="50" charset="-128"/>
                        <a:ea typeface="游ゴシック" panose="020B0400000000000000" pitchFamily="50" charset="-128"/>
                      </a:endParaRPr>
                    </a:p>
                    <a:p>
                      <a:pPr algn="ctr" fontAlgn="b"/>
                      <a:r>
                        <a:rPr lang="ja-JP" altLang="en-US" sz="1100" b="1" i="0" u="none" strike="noStrike" dirty="0" smtClean="0">
                          <a:solidFill>
                            <a:schemeClr val="bg1"/>
                          </a:solidFill>
                          <a:latin typeface="游ゴシック" panose="020B0400000000000000" pitchFamily="50" charset="-128"/>
                          <a:ea typeface="游ゴシック" panose="020B0400000000000000" pitchFamily="50" charset="-128"/>
                        </a:rPr>
                        <a:t>拠</a:t>
                      </a:r>
                      <a:endParaRPr lang="en-US" altLang="ja-JP" sz="1100" b="1" i="0" u="none" strike="noStrike" dirty="0" smtClean="0">
                        <a:solidFill>
                          <a:schemeClr val="bg1"/>
                        </a:solidFill>
                        <a:latin typeface="游ゴシック" panose="020B0400000000000000" pitchFamily="50" charset="-128"/>
                        <a:ea typeface="游ゴシック" panose="020B0400000000000000" pitchFamily="50" charset="-128"/>
                      </a:endParaRPr>
                    </a:p>
                    <a:p>
                      <a:pPr algn="ctr" fontAlgn="b"/>
                      <a:r>
                        <a:rPr lang="ja-JP" altLang="en-US" sz="1100" b="1" i="0" u="none" strike="noStrike" dirty="0" smtClean="0">
                          <a:solidFill>
                            <a:schemeClr val="bg1"/>
                          </a:solidFill>
                          <a:latin typeface="游ゴシック" panose="020B0400000000000000" pitchFamily="50" charset="-128"/>
                          <a:ea typeface="游ゴシック" panose="020B0400000000000000" pitchFamily="50" charset="-128"/>
                        </a:rPr>
                        <a:t>点</a:t>
                      </a:r>
                      <a:endParaRPr lang="en-US" altLang="ja-JP" sz="1100" b="1" i="0" u="none" strike="noStrike" dirty="0" smtClean="0">
                        <a:solidFill>
                          <a:schemeClr val="bg1"/>
                        </a:solidFill>
                        <a:latin typeface="游ゴシック" panose="020B0400000000000000" pitchFamily="50" charset="-128"/>
                        <a:ea typeface="游ゴシック" panose="020B0400000000000000" pitchFamily="50" charset="-128"/>
                      </a:endParaRPr>
                    </a:p>
                    <a:p>
                      <a:pPr algn="ctr" fontAlgn="b"/>
                      <a:r>
                        <a:rPr lang="ja-JP" altLang="en-US" sz="1100" b="1" i="0" u="none" strike="noStrike" dirty="0" smtClean="0">
                          <a:solidFill>
                            <a:schemeClr val="bg1"/>
                          </a:solidFill>
                          <a:latin typeface="游ゴシック" panose="020B0400000000000000" pitchFamily="50" charset="-128"/>
                          <a:ea typeface="游ゴシック" panose="020B0400000000000000" pitchFamily="50" charset="-128"/>
                        </a:rPr>
                        <a:t>病</a:t>
                      </a:r>
                      <a:endParaRPr lang="en-US" altLang="ja-JP" sz="1100" b="1" i="0" u="none" strike="noStrike" dirty="0" smtClean="0">
                        <a:solidFill>
                          <a:schemeClr val="bg1"/>
                        </a:solidFill>
                        <a:latin typeface="游ゴシック" panose="020B0400000000000000" pitchFamily="50" charset="-128"/>
                        <a:ea typeface="游ゴシック" panose="020B0400000000000000" pitchFamily="50" charset="-128"/>
                      </a:endParaRPr>
                    </a:p>
                    <a:p>
                      <a:pPr algn="ctr" fontAlgn="b"/>
                      <a:r>
                        <a:rPr lang="ja-JP" altLang="en-US" sz="1100" b="1" i="0" u="none" strike="noStrike" dirty="0" smtClean="0">
                          <a:solidFill>
                            <a:schemeClr val="bg1"/>
                          </a:solidFill>
                          <a:latin typeface="游ゴシック" panose="020B0400000000000000" pitchFamily="50" charset="-128"/>
                          <a:ea typeface="游ゴシック" panose="020B0400000000000000" pitchFamily="50" charset="-128"/>
                        </a:rPr>
                        <a:t>院</a:t>
                      </a:r>
                      <a:endParaRPr lang="ja-JP" altLang="en-US" sz="1100" b="1" i="0" u="none" strike="noStrike" dirty="0">
                        <a:solidFill>
                          <a:schemeClr val="bg1"/>
                        </a:solidFill>
                        <a:latin typeface="游ゴシック" panose="020B0400000000000000" pitchFamily="50" charset="-128"/>
                        <a:ea typeface="游ゴシック" panose="020B0400000000000000" pitchFamily="50" charset="-128"/>
                      </a:endParaRPr>
                    </a:p>
                  </a:txBody>
                  <a:tcPr marL="5731" marR="5731" marT="57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endParaRPr lang="ja-JP" altLang="en-US" sz="1000" b="0" i="0" u="none" strike="noStrike" dirty="0">
                        <a:solidFill>
                          <a:srgbClr val="000000"/>
                        </a:solidFill>
                        <a:latin typeface="Osaka"/>
                      </a:endParaRPr>
                    </a:p>
                  </a:txBody>
                  <a:tcPr marL="5731" marR="5731" marT="5731" marB="0" anchor="b">
                    <a:lnL w="12700"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1064136">
                <a:tc vMerge="1">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a:latin typeface="Osaka"/>
                      </a:endParaRPr>
                    </a:p>
                  </a:txBody>
                  <a:tcPr marL="5731" marR="5731" marT="573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164087">
                <a:tc vMerge="1">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215893">
                <a:tc rowSpan="10">
                  <a:txBody>
                    <a:bodyPr/>
                    <a:lstStyle/>
                    <a:p>
                      <a:pPr algn="ctr" rtl="0" fontAlgn="b"/>
                      <a:r>
                        <a:rPr lang="ja-JP" altLang="en-US" sz="1100" b="1" i="0" u="none" strike="noStrike" dirty="0" smtClean="0">
                          <a:solidFill>
                            <a:schemeClr val="bg1"/>
                          </a:solidFill>
                          <a:latin typeface="游ゴシック" panose="020B0400000000000000" pitchFamily="50" charset="-128"/>
                          <a:ea typeface="游ゴシック" panose="020B0400000000000000" pitchFamily="50" charset="-128"/>
                        </a:rPr>
                        <a:t>府拠点病院・府拠点病院（小児がん）</a:t>
                      </a:r>
                      <a:endParaRPr lang="ja-JP" altLang="en-US" sz="1100" b="1" i="0" u="none" strike="noStrike" dirty="0">
                        <a:solidFill>
                          <a:schemeClr val="bg1"/>
                        </a:solidFill>
                        <a:latin typeface="游ゴシック" panose="020B0400000000000000" pitchFamily="50" charset="-128"/>
                        <a:ea typeface="游ゴシック" panose="020B0400000000000000" pitchFamily="50" charset="-128"/>
                      </a:endParaRPr>
                    </a:p>
                  </a:txBody>
                  <a:tcPr marL="5731" marR="5731" marT="5731"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36611">
                <a:tc vMerge="1">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165842">
                <a:tc vMerge="1">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312091">
                <a:tc vMerge="1">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8"/>
                  </a:ext>
                </a:extLst>
              </a:tr>
              <a:tr h="312091">
                <a:tc vMerge="1">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9"/>
                  </a:ext>
                </a:extLst>
              </a:tr>
              <a:tr h="312091">
                <a:tc vMerge="1">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0"/>
                  </a:ext>
                </a:extLst>
              </a:tr>
              <a:tr h="268885">
                <a:tc vMerge="1">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1"/>
                  </a:ext>
                </a:extLst>
              </a:tr>
              <a:tr h="312091">
                <a:tc vMerge="1">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2"/>
                  </a:ext>
                </a:extLst>
              </a:tr>
              <a:tr h="312091">
                <a:tc vMerge="1">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ja-JP" altLang="en-US" sz="1800" dirty="0"/>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ja-JP" altLang="en-US" sz="1800" dirty="0"/>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3"/>
                  </a:ext>
                </a:extLst>
              </a:tr>
              <a:tr h="170232">
                <a:tc vMerge="1">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4"/>
                  </a:ext>
                </a:extLst>
              </a:tr>
            </a:tbl>
          </a:graphicData>
        </a:graphic>
      </p:graphicFrame>
      <p:sp>
        <p:nvSpPr>
          <p:cNvPr id="6" name="テキスト ボックス 5"/>
          <p:cNvSpPr txBox="1"/>
          <p:nvPr/>
        </p:nvSpPr>
        <p:spPr>
          <a:xfrm>
            <a:off x="2510575" y="1146078"/>
            <a:ext cx="333233" cy="1634850"/>
          </a:xfrm>
          <a:prstGeom prst="rect">
            <a:avLst/>
          </a:prstGeom>
          <a:solidFill>
            <a:srgbClr val="002060"/>
          </a:solidFill>
          <a:ln w="12700">
            <a:solidFill>
              <a:schemeClr val="tx1"/>
            </a:solidFill>
          </a:ln>
          <a:effectLst/>
          <a:scene3d>
            <a:camera prst="orthographicFront">
              <a:rot lat="0" lon="0" rev="0"/>
            </a:camera>
            <a:lightRig rig="contrasting" dir="t">
              <a:rot lat="0" lon="0" rev="7800000"/>
            </a:lightRig>
          </a:scene3d>
          <a:sp3d>
            <a:bevelT w="139700" h="139700"/>
          </a:sp3d>
        </p:spPr>
        <p:txBody>
          <a:bodyPr vert="eaVert" wrap="square" rtlCol="0">
            <a:spAutoFit/>
          </a:bodyPr>
          <a:lstStyle/>
          <a:p>
            <a:pPr algn="ctr"/>
            <a:r>
              <a:rPr kumimoji="1" lang="ja-JP" altLang="en-US" sz="900" b="1" dirty="0" smtClean="0">
                <a:solidFill>
                  <a:schemeClr val="bg1"/>
                </a:solidFill>
                <a:latin typeface="游ゴシック" panose="020B0400000000000000" pitchFamily="50" charset="-128"/>
                <a:ea typeface="游ゴシック" panose="020B0400000000000000" pitchFamily="50" charset="-128"/>
                <a:cs typeface="Arial" panose="020B0604020202020204" pitchFamily="34" charset="0"/>
              </a:rPr>
              <a:t>国検討会 </a:t>
            </a:r>
            <a:r>
              <a:rPr kumimoji="1" lang="en-US" altLang="ja-JP" sz="900" b="1" dirty="0" smtClean="0">
                <a:solidFill>
                  <a:schemeClr val="bg1"/>
                </a:solidFill>
                <a:latin typeface="游ゴシック" panose="020B0400000000000000" pitchFamily="50" charset="-128"/>
                <a:ea typeface="游ゴシック" panose="020B0400000000000000" pitchFamily="50" charset="-128"/>
                <a:cs typeface="Arial" panose="020B0604020202020204" pitchFamily="34" charset="0"/>
              </a:rPr>
              <a:t>(3</a:t>
            </a:r>
            <a:r>
              <a:rPr kumimoji="1" lang="ja-JP" altLang="en-US" sz="900" b="1" dirty="0" smtClean="0">
                <a:solidFill>
                  <a:schemeClr val="bg1"/>
                </a:solidFill>
                <a:latin typeface="游ゴシック" panose="020B0400000000000000" pitchFamily="50" charset="-128"/>
                <a:ea typeface="游ゴシック" panose="020B0400000000000000" pitchFamily="50" charset="-128"/>
                <a:cs typeface="Arial" panose="020B0604020202020204" pitchFamily="34" charset="0"/>
              </a:rPr>
              <a:t>月７日</a:t>
            </a:r>
            <a:r>
              <a:rPr kumimoji="1" lang="en-US" altLang="ja-JP" sz="900" b="1" dirty="0" smtClean="0">
                <a:solidFill>
                  <a:schemeClr val="bg1"/>
                </a:solidFill>
                <a:latin typeface="游ゴシック" panose="020B0400000000000000" pitchFamily="50" charset="-128"/>
                <a:ea typeface="游ゴシック" panose="020B0400000000000000" pitchFamily="50" charset="-128"/>
                <a:cs typeface="Arial" panose="020B0604020202020204" pitchFamily="34" charset="0"/>
              </a:rPr>
              <a:t>)</a:t>
            </a:r>
            <a:endParaRPr kumimoji="1" lang="ja-JP" altLang="en-US" sz="900" b="1" dirty="0">
              <a:solidFill>
                <a:schemeClr val="bg1"/>
              </a:solidFill>
              <a:latin typeface="游ゴシック" panose="020B0400000000000000" pitchFamily="50" charset="-128"/>
              <a:ea typeface="游ゴシック" panose="020B0400000000000000" pitchFamily="50" charset="-128"/>
              <a:cs typeface="Arial" panose="020B0604020202020204" pitchFamily="34" charset="0"/>
            </a:endParaRPr>
          </a:p>
        </p:txBody>
      </p:sp>
      <p:sp>
        <p:nvSpPr>
          <p:cNvPr id="5" name="角丸四角形 4"/>
          <p:cNvSpPr/>
          <p:nvPr/>
        </p:nvSpPr>
        <p:spPr>
          <a:xfrm>
            <a:off x="1970655" y="3444417"/>
            <a:ext cx="394252" cy="1952737"/>
          </a:xfrm>
          <a:prstGeom prst="roundRect">
            <a:avLst/>
          </a:prstGeom>
          <a:solidFill>
            <a:schemeClr val="accent1">
              <a:lumMod val="60000"/>
              <a:lumOff val="40000"/>
            </a:schemeClr>
          </a:solidFill>
          <a:ln w="12700">
            <a:solidFill>
              <a:schemeClr val="tx1"/>
            </a:solid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solidFill>
                <a:sysClr val="windowText" lastClr="000000"/>
              </a:solidFill>
              <a:latin typeface="游ゴシック" panose="020B0400000000000000" pitchFamily="50" charset="-128"/>
              <a:ea typeface="游ゴシック" panose="020B0400000000000000" pitchFamily="50" charset="-128"/>
              <a:cs typeface="Arial" panose="020B0604020202020204" pitchFamily="34" charset="0"/>
            </a:endParaRPr>
          </a:p>
        </p:txBody>
      </p:sp>
      <p:sp>
        <p:nvSpPr>
          <p:cNvPr id="7" name="テキスト ボックス 6"/>
          <p:cNvSpPr txBox="1"/>
          <p:nvPr/>
        </p:nvSpPr>
        <p:spPr>
          <a:xfrm>
            <a:off x="2016587" y="3429000"/>
            <a:ext cx="323165" cy="1968154"/>
          </a:xfrm>
          <a:prstGeom prst="rect">
            <a:avLst/>
          </a:prstGeom>
          <a:noFill/>
          <a:ln>
            <a:noFill/>
          </a:ln>
        </p:spPr>
        <p:txBody>
          <a:bodyPr vert="eaVert" wrap="square" rtlCol="0">
            <a:spAutoFit/>
          </a:bodyPr>
          <a:lstStyle/>
          <a:p>
            <a:r>
              <a:rPr lang="en-US" altLang="ja-JP" sz="900" dirty="0" smtClean="0">
                <a:latin typeface="游ゴシック" panose="020B0400000000000000" pitchFamily="50" charset="-128"/>
                <a:ea typeface="游ゴシック" panose="020B0400000000000000" pitchFamily="50" charset="-128"/>
                <a:cs typeface="Arial" panose="020B0604020202020204" pitchFamily="34" charset="0"/>
              </a:rPr>
              <a:t>【</a:t>
            </a:r>
            <a:r>
              <a:rPr lang="ja-JP" altLang="en-US" sz="900" dirty="0" smtClean="0">
                <a:latin typeface="游ゴシック" panose="020B0400000000000000" pitchFamily="50" charset="-128"/>
                <a:ea typeface="游ゴシック" panose="020B0400000000000000" pitchFamily="50" charset="-128"/>
                <a:cs typeface="Arial" panose="020B0604020202020204" pitchFamily="34" charset="0"/>
              </a:rPr>
              <a:t>がん診療連携検討部会</a:t>
            </a:r>
            <a:r>
              <a:rPr lang="en-US" altLang="ja-JP" sz="900" dirty="0" smtClean="0">
                <a:latin typeface="游ゴシック" panose="020B0400000000000000" pitchFamily="50" charset="-128"/>
                <a:ea typeface="游ゴシック" panose="020B0400000000000000" pitchFamily="50" charset="-128"/>
                <a:cs typeface="Arial" panose="020B0604020202020204" pitchFamily="34" charset="0"/>
              </a:rPr>
              <a:t>】</a:t>
            </a:r>
          </a:p>
        </p:txBody>
      </p:sp>
      <p:sp>
        <p:nvSpPr>
          <p:cNvPr id="16" name="テキスト ボックス 15"/>
          <p:cNvSpPr txBox="1"/>
          <p:nvPr/>
        </p:nvSpPr>
        <p:spPr>
          <a:xfrm>
            <a:off x="8347194" y="1146078"/>
            <a:ext cx="323165" cy="2016224"/>
          </a:xfrm>
          <a:prstGeom prst="rect">
            <a:avLst/>
          </a:prstGeom>
          <a:solidFill>
            <a:srgbClr val="002060"/>
          </a:solidFill>
          <a:ln w="19050">
            <a:solidFill>
              <a:schemeClr val="tx1"/>
            </a:solidFill>
          </a:ln>
        </p:spPr>
        <p:txBody>
          <a:bodyPr vert="eaVert" wrap="square" rtlCol="0">
            <a:spAutoFit/>
          </a:bodyPr>
          <a:lstStyle/>
          <a:p>
            <a:pPr algn="ctr"/>
            <a:r>
              <a:rPr lang="ja-JP" altLang="en-US" sz="900" b="1" dirty="0" smtClean="0">
                <a:solidFill>
                  <a:schemeClr val="bg1"/>
                </a:solidFill>
                <a:latin typeface="游ゴシック" panose="020B0400000000000000" pitchFamily="50" charset="-128"/>
                <a:ea typeface="游ゴシック" panose="020B0400000000000000" pitchFamily="50" charset="-128"/>
                <a:cs typeface="Arial" panose="020B0604020202020204" pitchFamily="34" charset="0"/>
              </a:rPr>
              <a:t>現況報告・新規募集締め切り</a:t>
            </a:r>
            <a:endParaRPr kumimoji="1" lang="ja-JP" altLang="en-US" sz="900" b="1" dirty="0">
              <a:solidFill>
                <a:schemeClr val="bg1"/>
              </a:solidFill>
              <a:latin typeface="游ゴシック" panose="020B0400000000000000" pitchFamily="50" charset="-128"/>
              <a:ea typeface="游ゴシック" panose="020B0400000000000000" pitchFamily="50" charset="-128"/>
              <a:cs typeface="Arial" panose="020B0604020202020204" pitchFamily="34" charset="0"/>
            </a:endParaRPr>
          </a:p>
        </p:txBody>
      </p:sp>
      <p:sp>
        <p:nvSpPr>
          <p:cNvPr id="30" name="右矢印 29"/>
          <p:cNvSpPr/>
          <p:nvPr/>
        </p:nvSpPr>
        <p:spPr>
          <a:xfrm>
            <a:off x="1374126" y="1496782"/>
            <a:ext cx="544706" cy="882768"/>
          </a:xfrm>
          <a:prstGeom prst="rightArrow">
            <a:avLst>
              <a:gd name="adj1" fmla="val 88727"/>
              <a:gd name="adj2" fmla="val 31770"/>
            </a:avLst>
          </a:prstGeom>
          <a:solidFill>
            <a:srgbClr val="FFC000"/>
          </a:solidFill>
          <a:ln w="12700">
            <a:solidFill>
              <a:schemeClr val="tx1"/>
            </a:solid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游ゴシック" panose="020B0400000000000000" pitchFamily="50" charset="-128"/>
              <a:ea typeface="游ゴシック" panose="020B0400000000000000" pitchFamily="50" charset="-128"/>
              <a:cs typeface="Arial" panose="020B0604020202020204" pitchFamily="34" charset="0"/>
            </a:endParaRPr>
          </a:p>
        </p:txBody>
      </p:sp>
      <p:sp>
        <p:nvSpPr>
          <p:cNvPr id="26" name="テキスト ボックス 25"/>
          <p:cNvSpPr txBox="1"/>
          <p:nvPr/>
        </p:nvSpPr>
        <p:spPr>
          <a:xfrm>
            <a:off x="997365" y="1795510"/>
            <a:ext cx="1258348" cy="369332"/>
          </a:xfrm>
          <a:prstGeom prst="rect">
            <a:avLst/>
          </a:prstGeom>
          <a:noFill/>
        </p:spPr>
        <p:txBody>
          <a:bodyPr wrap="square" rtlCol="0">
            <a:spAutoFit/>
          </a:bodyPr>
          <a:lstStyle/>
          <a:p>
            <a:pPr algn="ctr"/>
            <a:r>
              <a:rPr kumimoji="1" lang="ja-JP" altLang="en-US" sz="900" dirty="0" smtClean="0">
                <a:latin typeface="游ゴシック" panose="020B0400000000000000" pitchFamily="50" charset="-128"/>
                <a:ea typeface="游ゴシック" panose="020B0400000000000000" pitchFamily="50" charset="-128"/>
                <a:cs typeface="Arial" panose="020B0604020202020204" pitchFamily="34" charset="0"/>
              </a:rPr>
              <a:t>プレゼン</a:t>
            </a:r>
            <a:endParaRPr kumimoji="1" lang="en-US" altLang="ja-JP" sz="900" dirty="0" smtClean="0">
              <a:latin typeface="游ゴシック" panose="020B0400000000000000" pitchFamily="50" charset="-128"/>
              <a:ea typeface="游ゴシック" panose="020B0400000000000000" pitchFamily="50" charset="-128"/>
              <a:cs typeface="Arial" panose="020B0604020202020204" pitchFamily="34" charset="0"/>
            </a:endParaRPr>
          </a:p>
          <a:p>
            <a:pPr algn="ctr"/>
            <a:r>
              <a:rPr kumimoji="1" lang="ja-JP" altLang="en-US" sz="900" dirty="0" smtClean="0">
                <a:latin typeface="游ゴシック" panose="020B0400000000000000" pitchFamily="50" charset="-128"/>
                <a:ea typeface="游ゴシック" panose="020B0400000000000000" pitchFamily="50" charset="-128"/>
                <a:cs typeface="Arial" panose="020B0604020202020204" pitchFamily="34" charset="0"/>
              </a:rPr>
              <a:t>資料</a:t>
            </a:r>
            <a:r>
              <a:rPr lang="ja-JP" altLang="en-US" sz="900" dirty="0" smtClean="0">
                <a:latin typeface="游ゴシック" panose="020B0400000000000000" pitchFamily="50" charset="-128"/>
                <a:ea typeface="游ゴシック" panose="020B0400000000000000" pitchFamily="50" charset="-128"/>
                <a:cs typeface="Arial" panose="020B0604020202020204" pitchFamily="34" charset="0"/>
              </a:rPr>
              <a:t>作成</a:t>
            </a:r>
            <a:endParaRPr kumimoji="1" lang="ja-JP" altLang="en-US" sz="900" dirty="0">
              <a:latin typeface="游ゴシック" panose="020B0400000000000000" pitchFamily="50" charset="-128"/>
              <a:ea typeface="游ゴシック" panose="020B0400000000000000" pitchFamily="50" charset="-128"/>
              <a:cs typeface="Arial" panose="020B0604020202020204" pitchFamily="34" charset="0"/>
            </a:endParaRPr>
          </a:p>
        </p:txBody>
      </p:sp>
      <p:sp>
        <p:nvSpPr>
          <p:cNvPr id="34" name="テキスト ボックス 33"/>
          <p:cNvSpPr txBox="1"/>
          <p:nvPr/>
        </p:nvSpPr>
        <p:spPr>
          <a:xfrm>
            <a:off x="3168715" y="1146078"/>
            <a:ext cx="323165" cy="1634850"/>
          </a:xfrm>
          <a:prstGeom prst="rect">
            <a:avLst/>
          </a:prstGeom>
          <a:solidFill>
            <a:srgbClr val="002060"/>
          </a:solidFill>
          <a:ln w="12700">
            <a:solidFill>
              <a:schemeClr val="tx1"/>
            </a:solidFill>
          </a:ln>
          <a:effectLst/>
          <a:scene3d>
            <a:camera prst="orthographicFront">
              <a:rot lat="0" lon="0" rev="0"/>
            </a:camera>
            <a:lightRig rig="contrasting" dir="t">
              <a:rot lat="0" lon="0" rev="7800000"/>
            </a:lightRig>
          </a:scene3d>
          <a:sp3d>
            <a:bevelT w="139700" h="139700"/>
          </a:sp3d>
        </p:spPr>
        <p:txBody>
          <a:bodyPr vert="eaVert" wrap="square" rtlCol="0">
            <a:spAutoFit/>
          </a:bodyPr>
          <a:lstStyle/>
          <a:p>
            <a:pPr algn="ctr"/>
            <a:r>
              <a:rPr kumimoji="1" lang="ja-JP" altLang="en-US" sz="900" b="1" dirty="0" smtClean="0">
                <a:solidFill>
                  <a:schemeClr val="bg1"/>
                </a:solidFill>
                <a:latin typeface="游ゴシック" panose="020B0400000000000000" pitchFamily="50" charset="-128"/>
                <a:ea typeface="游ゴシック" panose="020B0400000000000000" pitchFamily="50" charset="-128"/>
                <a:cs typeface="Arial" panose="020B0604020202020204" pitchFamily="34" charset="0"/>
              </a:rPr>
              <a:t>　国拠点病院の指定開始</a:t>
            </a:r>
            <a:endParaRPr kumimoji="1" lang="ja-JP" altLang="en-US" sz="900" b="1" dirty="0">
              <a:solidFill>
                <a:schemeClr val="bg1"/>
              </a:solidFill>
              <a:latin typeface="游ゴシック" panose="020B0400000000000000" pitchFamily="50" charset="-128"/>
              <a:ea typeface="游ゴシック" panose="020B0400000000000000" pitchFamily="50" charset="-128"/>
              <a:cs typeface="Arial" panose="020B0604020202020204" pitchFamily="34" charset="0"/>
            </a:endParaRPr>
          </a:p>
        </p:txBody>
      </p:sp>
      <p:sp>
        <p:nvSpPr>
          <p:cNvPr id="35" name="角丸四角形 34"/>
          <p:cNvSpPr/>
          <p:nvPr/>
        </p:nvSpPr>
        <p:spPr>
          <a:xfrm>
            <a:off x="5670028" y="3429000"/>
            <a:ext cx="366137" cy="1947673"/>
          </a:xfrm>
          <a:prstGeom prst="roundRect">
            <a:avLst/>
          </a:prstGeom>
          <a:solidFill>
            <a:schemeClr val="accent1">
              <a:lumMod val="60000"/>
              <a:lumOff val="40000"/>
            </a:schemeClr>
          </a:solidFill>
          <a:ln w="12700">
            <a:solidFill>
              <a:schemeClr val="tx1"/>
            </a:solid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游ゴシック" panose="020B0400000000000000" pitchFamily="50" charset="-128"/>
              <a:ea typeface="游ゴシック" panose="020B0400000000000000" pitchFamily="50" charset="-128"/>
              <a:cs typeface="Arial" panose="020B0604020202020204" pitchFamily="34" charset="0"/>
            </a:endParaRPr>
          </a:p>
        </p:txBody>
      </p:sp>
      <p:sp>
        <p:nvSpPr>
          <p:cNvPr id="38" name="テキスト ボックス 37"/>
          <p:cNvSpPr txBox="1"/>
          <p:nvPr/>
        </p:nvSpPr>
        <p:spPr>
          <a:xfrm>
            <a:off x="5691513" y="3429000"/>
            <a:ext cx="323165" cy="1512168"/>
          </a:xfrm>
          <a:prstGeom prst="rect">
            <a:avLst/>
          </a:prstGeom>
          <a:noFill/>
          <a:ln>
            <a:noFill/>
          </a:ln>
        </p:spPr>
        <p:txBody>
          <a:bodyPr vert="eaVert" wrap="square" rtlCol="0">
            <a:spAutoFit/>
          </a:bodyPr>
          <a:lstStyle/>
          <a:p>
            <a:r>
              <a:rPr lang="en-US" altLang="ja-JP" sz="900" dirty="0" smtClean="0">
                <a:latin typeface="游ゴシック" panose="020B0400000000000000" pitchFamily="50" charset="-128"/>
                <a:ea typeface="游ゴシック" panose="020B0400000000000000" pitchFamily="50" charset="-128"/>
                <a:cs typeface="Arial" panose="020B0604020202020204" pitchFamily="34" charset="0"/>
              </a:rPr>
              <a:t>【</a:t>
            </a:r>
            <a:r>
              <a:rPr lang="ja-JP" altLang="en-US" sz="900" dirty="0" smtClean="0">
                <a:latin typeface="游ゴシック" panose="020B0400000000000000" pitchFamily="50" charset="-128"/>
                <a:ea typeface="游ゴシック" panose="020B0400000000000000" pitchFamily="50" charset="-128"/>
                <a:cs typeface="Arial" panose="020B0604020202020204" pitchFamily="34" charset="0"/>
              </a:rPr>
              <a:t>がん診療連携検討部会</a:t>
            </a:r>
            <a:r>
              <a:rPr lang="en-US" altLang="ja-JP" sz="900" dirty="0" smtClean="0">
                <a:latin typeface="游ゴシック" panose="020B0400000000000000" pitchFamily="50" charset="-128"/>
                <a:ea typeface="游ゴシック" panose="020B0400000000000000" pitchFamily="50" charset="-128"/>
                <a:cs typeface="Arial" panose="020B0604020202020204" pitchFamily="34" charset="0"/>
              </a:rPr>
              <a:t>】</a:t>
            </a:r>
            <a:endParaRPr lang="en-US" altLang="ja-JP" sz="900" dirty="0">
              <a:latin typeface="游ゴシック" panose="020B0400000000000000" pitchFamily="50" charset="-128"/>
              <a:ea typeface="游ゴシック" panose="020B0400000000000000" pitchFamily="50" charset="-128"/>
              <a:cs typeface="Arial" panose="020B0604020202020204" pitchFamily="34" charset="0"/>
            </a:endParaRPr>
          </a:p>
        </p:txBody>
      </p:sp>
      <p:sp>
        <p:nvSpPr>
          <p:cNvPr id="39" name="右矢印 38"/>
          <p:cNvSpPr/>
          <p:nvPr/>
        </p:nvSpPr>
        <p:spPr>
          <a:xfrm>
            <a:off x="7130075" y="4006538"/>
            <a:ext cx="1186340" cy="1078646"/>
          </a:xfrm>
          <a:prstGeom prst="rightArrow">
            <a:avLst>
              <a:gd name="adj1" fmla="val 88727"/>
              <a:gd name="adj2" fmla="val 31770"/>
            </a:avLst>
          </a:prstGeom>
          <a:solidFill>
            <a:srgbClr val="FF6699"/>
          </a:solidFill>
          <a:ln w="12700">
            <a:solidFill>
              <a:schemeClr val="tx1"/>
            </a:solid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游ゴシック" panose="020B0400000000000000" pitchFamily="50" charset="-128"/>
              <a:ea typeface="游ゴシック" panose="020B0400000000000000" pitchFamily="50" charset="-128"/>
              <a:cs typeface="Arial" panose="020B0604020202020204" pitchFamily="34" charset="0"/>
            </a:endParaRPr>
          </a:p>
        </p:txBody>
      </p:sp>
      <p:sp>
        <p:nvSpPr>
          <p:cNvPr id="41" name="テキスト ボックス 40"/>
          <p:cNvSpPr txBox="1"/>
          <p:nvPr/>
        </p:nvSpPr>
        <p:spPr>
          <a:xfrm>
            <a:off x="7061405" y="4437513"/>
            <a:ext cx="1448291" cy="338554"/>
          </a:xfrm>
          <a:prstGeom prst="rect">
            <a:avLst/>
          </a:prstGeom>
          <a:noFill/>
        </p:spPr>
        <p:txBody>
          <a:bodyPr wrap="square" rtlCol="0">
            <a:spAutoFit/>
          </a:bodyPr>
          <a:lstStyle/>
          <a:p>
            <a:r>
              <a:rPr lang="ja-JP" altLang="en-US" sz="800" dirty="0" smtClean="0">
                <a:latin typeface="游ゴシック" panose="020B0400000000000000" pitchFamily="50" charset="-128"/>
                <a:ea typeface="游ゴシック" panose="020B0400000000000000" pitchFamily="50" charset="-128"/>
                <a:cs typeface="Arial" panose="020B0604020202020204" pitchFamily="34" charset="0"/>
              </a:rPr>
              <a:t>・病院へ現況報告依頼</a:t>
            </a:r>
            <a:endParaRPr lang="en-US" altLang="ja-JP" sz="800" dirty="0" smtClean="0">
              <a:latin typeface="游ゴシック" panose="020B0400000000000000" pitchFamily="50" charset="-128"/>
              <a:ea typeface="游ゴシック" panose="020B0400000000000000" pitchFamily="50" charset="-128"/>
              <a:cs typeface="Arial" panose="020B0604020202020204" pitchFamily="34" charset="0"/>
            </a:endParaRPr>
          </a:p>
          <a:p>
            <a:r>
              <a:rPr kumimoji="1" lang="ja-JP" altLang="en-US" sz="800" dirty="0" smtClean="0">
                <a:latin typeface="游ゴシック" panose="020B0400000000000000" pitchFamily="50" charset="-128"/>
                <a:ea typeface="游ゴシック" panose="020B0400000000000000" pitchFamily="50" charset="-128"/>
                <a:cs typeface="Arial" panose="020B0604020202020204" pitchFamily="34" charset="0"/>
              </a:rPr>
              <a:t>・新規募集</a:t>
            </a:r>
            <a:endParaRPr kumimoji="1" lang="ja-JP" altLang="en-US" sz="800" dirty="0">
              <a:latin typeface="游ゴシック" panose="020B0400000000000000" pitchFamily="50" charset="-128"/>
              <a:ea typeface="游ゴシック" panose="020B0400000000000000" pitchFamily="50" charset="-128"/>
              <a:cs typeface="Arial" panose="020B0604020202020204" pitchFamily="34" charset="0"/>
            </a:endParaRPr>
          </a:p>
        </p:txBody>
      </p:sp>
      <p:sp>
        <p:nvSpPr>
          <p:cNvPr id="45" name="角丸四角形 44"/>
          <p:cNvSpPr/>
          <p:nvPr/>
        </p:nvSpPr>
        <p:spPr>
          <a:xfrm>
            <a:off x="8316416" y="3499892"/>
            <a:ext cx="366137" cy="2161356"/>
          </a:xfrm>
          <a:prstGeom prst="roundRect">
            <a:avLst/>
          </a:prstGeom>
          <a:solidFill>
            <a:schemeClr val="tx2">
              <a:lumMod val="75000"/>
            </a:schemeClr>
          </a:solidFill>
          <a:ln w="12700">
            <a:solidFill>
              <a:schemeClr val="tx1"/>
            </a:solid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solidFill>
                  <a:schemeClr val="bg1"/>
                </a:solidFill>
                <a:latin typeface="游ゴシック" panose="020B0400000000000000" pitchFamily="50" charset="-128"/>
                <a:ea typeface="游ゴシック" panose="020B0400000000000000" pitchFamily="50" charset="-128"/>
                <a:cs typeface="Arial" panose="020B0604020202020204" pitchFamily="34" charset="0"/>
              </a:rPr>
              <a:t>現況報告・新規募集締め切り</a:t>
            </a:r>
            <a:endParaRPr kumimoji="1" lang="ja-JP" altLang="en-US" sz="900" b="1" dirty="0">
              <a:solidFill>
                <a:schemeClr val="bg1"/>
              </a:solidFill>
              <a:latin typeface="游ゴシック" panose="020B0400000000000000" pitchFamily="50" charset="-128"/>
              <a:ea typeface="游ゴシック" panose="020B0400000000000000" pitchFamily="50" charset="-128"/>
              <a:cs typeface="Arial" panose="020B0604020202020204" pitchFamily="34" charset="0"/>
            </a:endParaRPr>
          </a:p>
        </p:txBody>
      </p:sp>
      <p:sp>
        <p:nvSpPr>
          <p:cNvPr id="49" name="角丸四角形 48"/>
          <p:cNvSpPr/>
          <p:nvPr/>
        </p:nvSpPr>
        <p:spPr>
          <a:xfrm>
            <a:off x="3995936" y="3442167"/>
            <a:ext cx="366137" cy="1954987"/>
          </a:xfrm>
          <a:prstGeom prst="roundRect">
            <a:avLst/>
          </a:prstGeom>
          <a:solidFill>
            <a:schemeClr val="accent1">
              <a:lumMod val="60000"/>
              <a:lumOff val="40000"/>
            </a:schemeClr>
          </a:solidFill>
          <a:ln w="12700">
            <a:solidFill>
              <a:schemeClr val="tx1"/>
            </a:solidFill>
            <a:prstDash val="sysDot"/>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kumimoji="1" lang="en-US" altLang="ja-JP" sz="900" dirty="0" smtClean="0">
                <a:solidFill>
                  <a:sysClr val="windowText" lastClr="000000"/>
                </a:solidFill>
                <a:latin typeface="游ゴシック" panose="020B0400000000000000" pitchFamily="50" charset="-128"/>
                <a:ea typeface="游ゴシック" panose="020B0400000000000000" pitchFamily="50" charset="-128"/>
                <a:cs typeface="Arial" panose="020B0604020202020204" pitchFamily="34" charset="0"/>
              </a:rPr>
              <a:t>【</a:t>
            </a:r>
            <a:r>
              <a:rPr kumimoji="1" lang="ja-JP" altLang="en-US" sz="900" dirty="0" smtClean="0">
                <a:solidFill>
                  <a:sysClr val="windowText" lastClr="000000"/>
                </a:solidFill>
                <a:latin typeface="游ゴシック" panose="020B0400000000000000" pitchFamily="50" charset="-128"/>
                <a:ea typeface="游ゴシック" panose="020B0400000000000000" pitchFamily="50" charset="-128"/>
                <a:cs typeface="Arial" panose="020B0604020202020204" pitchFamily="34" charset="0"/>
              </a:rPr>
              <a:t>緩和</a:t>
            </a:r>
            <a:r>
              <a:rPr kumimoji="1" lang="ja-JP" altLang="en-US" sz="900" dirty="0" smtClean="0">
                <a:solidFill>
                  <a:sysClr val="windowText" lastClr="000000"/>
                </a:solidFill>
                <a:latin typeface="游ゴシック" panose="020B0400000000000000" pitchFamily="50" charset="-128"/>
                <a:ea typeface="游ゴシック" panose="020B0400000000000000" pitchFamily="50" charset="-128"/>
                <a:cs typeface="Arial" panose="020B0604020202020204" pitchFamily="34" charset="0"/>
              </a:rPr>
              <a:t>ケア推進ワーキング</a:t>
            </a:r>
            <a:r>
              <a:rPr kumimoji="1" lang="en-US" altLang="ja-JP" sz="900" dirty="0" smtClean="0">
                <a:solidFill>
                  <a:sysClr val="windowText" lastClr="000000"/>
                </a:solidFill>
                <a:latin typeface="游ゴシック" panose="020B0400000000000000" pitchFamily="50" charset="-128"/>
                <a:ea typeface="游ゴシック" panose="020B0400000000000000" pitchFamily="50" charset="-128"/>
                <a:cs typeface="Arial" panose="020B0604020202020204" pitchFamily="34" charset="0"/>
              </a:rPr>
              <a:t>】</a:t>
            </a:r>
            <a:endParaRPr kumimoji="1" lang="ja-JP" altLang="en-US" sz="900" dirty="0">
              <a:solidFill>
                <a:sysClr val="windowText" lastClr="000000"/>
              </a:solidFill>
              <a:latin typeface="游ゴシック" panose="020B0400000000000000" pitchFamily="50" charset="-128"/>
              <a:ea typeface="游ゴシック" panose="020B0400000000000000" pitchFamily="50" charset="-128"/>
              <a:cs typeface="Arial" panose="020B0604020202020204" pitchFamily="34" charset="0"/>
            </a:endParaRPr>
          </a:p>
        </p:txBody>
      </p:sp>
      <p:sp>
        <p:nvSpPr>
          <p:cNvPr id="54" name="右矢印 53"/>
          <p:cNvSpPr/>
          <p:nvPr/>
        </p:nvSpPr>
        <p:spPr>
          <a:xfrm>
            <a:off x="7092279" y="1596798"/>
            <a:ext cx="1237481" cy="932984"/>
          </a:xfrm>
          <a:prstGeom prst="rightArrow">
            <a:avLst>
              <a:gd name="adj1" fmla="val 88727"/>
              <a:gd name="adj2" fmla="val 31770"/>
            </a:avLst>
          </a:prstGeom>
          <a:solidFill>
            <a:srgbClr val="FFC000"/>
          </a:solidFill>
          <a:ln w="12700">
            <a:solidFill>
              <a:schemeClr val="tx1"/>
            </a:solid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游ゴシック" panose="020B0400000000000000" pitchFamily="50" charset="-128"/>
              <a:ea typeface="游ゴシック" panose="020B0400000000000000" pitchFamily="50" charset="-128"/>
              <a:cs typeface="Arial" panose="020B0604020202020204" pitchFamily="34" charset="0"/>
            </a:endParaRPr>
          </a:p>
        </p:txBody>
      </p:sp>
      <p:sp>
        <p:nvSpPr>
          <p:cNvPr id="55" name="テキスト ボックス 54"/>
          <p:cNvSpPr txBox="1"/>
          <p:nvPr/>
        </p:nvSpPr>
        <p:spPr>
          <a:xfrm>
            <a:off x="7012141" y="1938166"/>
            <a:ext cx="1448291" cy="338554"/>
          </a:xfrm>
          <a:prstGeom prst="rect">
            <a:avLst/>
          </a:prstGeom>
          <a:noFill/>
        </p:spPr>
        <p:txBody>
          <a:bodyPr wrap="square" rtlCol="0">
            <a:spAutoFit/>
          </a:bodyPr>
          <a:lstStyle/>
          <a:p>
            <a:r>
              <a:rPr lang="ja-JP" altLang="en-US" sz="800" dirty="0" smtClean="0">
                <a:latin typeface="游ゴシック" panose="020B0400000000000000" pitchFamily="50" charset="-128"/>
                <a:ea typeface="游ゴシック" panose="020B0400000000000000" pitchFamily="50" charset="-128"/>
                <a:cs typeface="Arial" panose="020B0604020202020204" pitchFamily="34" charset="0"/>
              </a:rPr>
              <a:t>・病院へ現況報告依頼</a:t>
            </a:r>
            <a:endParaRPr lang="en-US" altLang="ja-JP" sz="800" dirty="0" smtClean="0">
              <a:latin typeface="游ゴシック" panose="020B0400000000000000" pitchFamily="50" charset="-128"/>
              <a:ea typeface="游ゴシック" panose="020B0400000000000000" pitchFamily="50" charset="-128"/>
              <a:cs typeface="Arial" panose="020B0604020202020204" pitchFamily="34" charset="0"/>
            </a:endParaRPr>
          </a:p>
          <a:p>
            <a:r>
              <a:rPr kumimoji="1" lang="ja-JP" altLang="en-US" sz="800" dirty="0" smtClean="0">
                <a:latin typeface="游ゴシック" panose="020B0400000000000000" pitchFamily="50" charset="-128"/>
                <a:ea typeface="游ゴシック" panose="020B0400000000000000" pitchFamily="50" charset="-128"/>
                <a:cs typeface="Arial" panose="020B0604020202020204" pitchFamily="34" charset="0"/>
              </a:rPr>
              <a:t>・新規募集</a:t>
            </a:r>
            <a:endParaRPr kumimoji="1" lang="ja-JP" altLang="en-US" sz="800" dirty="0">
              <a:latin typeface="游ゴシック" panose="020B0400000000000000" pitchFamily="50" charset="-128"/>
              <a:ea typeface="游ゴシック" panose="020B0400000000000000" pitchFamily="50" charset="-128"/>
              <a:cs typeface="Arial" panose="020B0604020202020204" pitchFamily="34" charset="0"/>
            </a:endParaRPr>
          </a:p>
        </p:txBody>
      </p:sp>
      <p:sp>
        <p:nvSpPr>
          <p:cNvPr id="57" name="角丸四角形 56"/>
          <p:cNvSpPr/>
          <p:nvPr/>
        </p:nvSpPr>
        <p:spPr>
          <a:xfrm>
            <a:off x="827584" y="3429000"/>
            <a:ext cx="366137" cy="1363542"/>
          </a:xfrm>
          <a:prstGeom prst="roundRect">
            <a:avLst/>
          </a:prstGeom>
          <a:solidFill>
            <a:schemeClr val="tx2">
              <a:lumMod val="75000"/>
            </a:schemeClr>
          </a:solidFill>
          <a:ln w="12700">
            <a:solidFill>
              <a:schemeClr val="tx1"/>
            </a:solid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solidFill>
                  <a:schemeClr val="bg1"/>
                </a:solidFill>
                <a:latin typeface="游ゴシック" panose="020B0400000000000000" pitchFamily="50" charset="-128"/>
                <a:ea typeface="游ゴシック" panose="020B0400000000000000" pitchFamily="50" charset="-128"/>
                <a:cs typeface="Arial" panose="020B0604020202020204" pitchFamily="34" charset="0"/>
              </a:rPr>
              <a:t>現況報告締め切り</a:t>
            </a:r>
            <a:endParaRPr kumimoji="1" lang="ja-JP" altLang="en-US" sz="900" b="1" dirty="0">
              <a:solidFill>
                <a:schemeClr val="bg1"/>
              </a:solidFill>
              <a:latin typeface="游ゴシック" panose="020B0400000000000000" pitchFamily="50" charset="-128"/>
              <a:ea typeface="游ゴシック" panose="020B0400000000000000" pitchFamily="50" charset="-128"/>
              <a:cs typeface="Arial" panose="020B0604020202020204" pitchFamily="34" charset="0"/>
            </a:endParaRPr>
          </a:p>
        </p:txBody>
      </p:sp>
      <p:sp>
        <p:nvSpPr>
          <p:cNvPr id="58" name="テキスト ボックス 57"/>
          <p:cNvSpPr txBox="1"/>
          <p:nvPr/>
        </p:nvSpPr>
        <p:spPr>
          <a:xfrm>
            <a:off x="179512" y="44624"/>
            <a:ext cx="8712362" cy="338554"/>
          </a:xfrm>
          <a:prstGeom prst="rect">
            <a:avLst/>
          </a:prstGeom>
          <a:solidFill>
            <a:schemeClr val="tx2">
              <a:lumMod val="75000"/>
            </a:schemeClr>
          </a:solidFill>
          <a:ln>
            <a:solidFill>
              <a:schemeClr val="tx1"/>
            </a:solidFill>
            <a:prstDash val="solid"/>
          </a:ln>
        </p:spPr>
        <p:txBody>
          <a:bodyPr wrap="square" rtlCol="0">
            <a:spAutoFit/>
          </a:bodyPr>
          <a:lstStyle/>
          <a:p>
            <a:pPr algn="ctr"/>
            <a:r>
              <a:rPr lang="ja-JP" altLang="en-US" sz="1600" b="1" dirty="0" smtClean="0">
                <a:solidFill>
                  <a:schemeClr val="bg1"/>
                </a:solidFill>
                <a:latin typeface="游ゴシック" panose="020B0400000000000000" pitchFamily="50" charset="-128"/>
                <a:ea typeface="游ゴシック" panose="020B0400000000000000" pitchFamily="50" charset="-128"/>
              </a:rPr>
              <a:t>府内拠点病院の指定に関するスケジュール案</a:t>
            </a:r>
            <a:endParaRPr lang="en-US" altLang="ja-JP" sz="1600" b="1" dirty="0" smtClean="0">
              <a:solidFill>
                <a:schemeClr val="bg1"/>
              </a:solidFill>
              <a:latin typeface="游ゴシック" panose="020B0400000000000000" pitchFamily="50" charset="-128"/>
              <a:ea typeface="游ゴシック" panose="020B0400000000000000" pitchFamily="50" charset="-128"/>
            </a:endParaRPr>
          </a:p>
        </p:txBody>
      </p:sp>
      <p:sp>
        <p:nvSpPr>
          <p:cNvPr id="3" name="テキスト ボックス 2"/>
          <p:cNvSpPr txBox="1"/>
          <p:nvPr/>
        </p:nvSpPr>
        <p:spPr>
          <a:xfrm>
            <a:off x="323528" y="6069196"/>
            <a:ext cx="9289033" cy="600164"/>
          </a:xfrm>
          <a:prstGeom prst="rect">
            <a:avLst/>
          </a:prstGeom>
          <a:noFill/>
        </p:spPr>
        <p:txBody>
          <a:bodyPr wrap="square" rtlCol="0">
            <a:spAutoFit/>
          </a:bodyPr>
          <a:lstStyle/>
          <a:p>
            <a:r>
              <a:rPr kumimoji="1" lang="ja-JP" altLang="en-US" sz="1100" dirty="0" smtClean="0">
                <a:latin typeface="游ゴシック" panose="020B0400000000000000" pitchFamily="50" charset="-128"/>
                <a:ea typeface="游ゴシック" panose="020B0400000000000000" pitchFamily="50" charset="-128"/>
              </a:rPr>
              <a:t>（</a:t>
            </a:r>
            <a:r>
              <a:rPr lang="ja-JP" altLang="en-US" sz="1100" dirty="0" smtClean="0">
                <a:latin typeface="游ゴシック" panose="020B0400000000000000" pitchFamily="50" charset="-128"/>
                <a:ea typeface="游ゴシック" panose="020B0400000000000000" pitchFamily="50" charset="-128"/>
              </a:rPr>
              <a:t>今後の府指定要件見直しの方向性</a:t>
            </a:r>
            <a:r>
              <a:rPr kumimoji="1" lang="ja-JP" altLang="en-US" sz="1100" dirty="0" smtClean="0">
                <a:latin typeface="游ゴシック" panose="020B0400000000000000" pitchFamily="50" charset="-128"/>
                <a:ea typeface="游ゴシック" panose="020B0400000000000000" pitchFamily="50" charset="-128"/>
              </a:rPr>
              <a:t>案）</a:t>
            </a:r>
            <a:endParaRPr kumimoji="1" lang="en-US" altLang="ja-JP" sz="1100" dirty="0" smtClean="0">
              <a:latin typeface="游ゴシック" panose="020B0400000000000000" pitchFamily="50" charset="-128"/>
              <a:ea typeface="游ゴシック" panose="020B0400000000000000" pitchFamily="50" charset="-128"/>
            </a:endParaRPr>
          </a:p>
          <a:p>
            <a:r>
              <a:rPr kumimoji="1" lang="ja-JP" altLang="en-US" sz="1100" dirty="0" smtClean="0">
                <a:latin typeface="游ゴシック" panose="020B0400000000000000" pitchFamily="50" charset="-128"/>
                <a:ea typeface="游ゴシック" panose="020B0400000000000000" pitchFamily="50" charset="-128"/>
              </a:rPr>
              <a:t>　　府要件見直しに当たっては、必要</a:t>
            </a:r>
            <a:r>
              <a:rPr lang="ja-JP" altLang="en-US" sz="1100" dirty="0">
                <a:latin typeface="游ゴシック" panose="020B0400000000000000" pitchFamily="50" charset="-128"/>
                <a:ea typeface="游ゴシック" panose="020B0400000000000000" pitchFamily="50" charset="-128"/>
              </a:rPr>
              <a:t>に応じて大阪府がん対策推進委員会の各部会・ワーキングにおいて審議しその意見を踏まえ</a:t>
            </a:r>
            <a:r>
              <a:rPr lang="ja-JP" altLang="en-US" sz="1100" dirty="0" smtClean="0">
                <a:latin typeface="游ゴシック" panose="020B0400000000000000" pitchFamily="50" charset="-128"/>
                <a:ea typeface="游ゴシック" panose="020B0400000000000000" pitchFamily="50" charset="-128"/>
              </a:rPr>
              <a:t>、</a:t>
            </a:r>
            <a:endParaRPr lang="en-US" altLang="ja-JP" sz="1100" dirty="0" smtClean="0">
              <a:latin typeface="游ゴシック" panose="020B0400000000000000" pitchFamily="50" charset="-128"/>
              <a:ea typeface="游ゴシック" panose="020B0400000000000000" pitchFamily="50" charset="-128"/>
            </a:endParaRPr>
          </a:p>
          <a:p>
            <a:r>
              <a:rPr lang="ja-JP" altLang="en-US" sz="1100" dirty="0" smtClean="0">
                <a:latin typeface="游ゴシック" panose="020B0400000000000000" pitchFamily="50" charset="-128"/>
                <a:ea typeface="游ゴシック" panose="020B0400000000000000" pitchFamily="50" charset="-128"/>
              </a:rPr>
              <a:t>　がん</a:t>
            </a:r>
            <a:r>
              <a:rPr lang="ja-JP" altLang="en-US" sz="1100" dirty="0">
                <a:latin typeface="游ゴシック" panose="020B0400000000000000" pitchFamily="50" charset="-128"/>
                <a:ea typeface="游ゴシック" panose="020B0400000000000000" pitchFamily="50" charset="-128"/>
              </a:rPr>
              <a:t>診療連携検討部会において要件を見直すこととする。</a:t>
            </a:r>
            <a:endParaRPr lang="en-US" altLang="ja-JP" sz="1100" dirty="0" smtClean="0">
              <a:latin typeface="游ゴシック" panose="020B0400000000000000" pitchFamily="50" charset="-128"/>
              <a:ea typeface="游ゴシック" panose="020B0400000000000000" pitchFamily="50" charset="-128"/>
            </a:endParaRPr>
          </a:p>
        </p:txBody>
      </p:sp>
      <p:sp>
        <p:nvSpPr>
          <p:cNvPr id="23" name="テキスト ボックス 1"/>
          <p:cNvSpPr txBox="1"/>
          <p:nvPr/>
        </p:nvSpPr>
        <p:spPr>
          <a:xfrm>
            <a:off x="8028989" y="70684"/>
            <a:ext cx="862885" cy="307777"/>
          </a:xfrm>
          <a:prstGeom prst="rect">
            <a:avLst/>
          </a:prstGeom>
          <a:solidFill>
            <a:schemeClr val="bg1"/>
          </a:solidFill>
          <a:ln>
            <a:solidFill>
              <a:schemeClr val="tx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400" dirty="0" smtClean="0">
                <a:latin typeface="游ゴシック" panose="020B0400000000000000" pitchFamily="50" charset="-128"/>
                <a:ea typeface="游ゴシック" panose="020B0400000000000000" pitchFamily="50" charset="-128"/>
              </a:rPr>
              <a:t>資料</a:t>
            </a:r>
            <a:r>
              <a:rPr lang="ja-JP" altLang="en-US" sz="1400" dirty="0">
                <a:latin typeface="游ゴシック" panose="020B0400000000000000" pitchFamily="50" charset="-128"/>
                <a:ea typeface="游ゴシック" panose="020B0400000000000000" pitchFamily="50" charset="-128"/>
              </a:rPr>
              <a:t>２</a:t>
            </a:r>
            <a:endParaRPr kumimoji="1" lang="ja-JP" altLang="en-US" sz="1400" dirty="0">
              <a:latin typeface="游ゴシック" panose="020B0400000000000000" pitchFamily="50" charset="-128"/>
              <a:ea typeface="游ゴシック" panose="020B0400000000000000" pitchFamily="50" charset="-128"/>
            </a:endParaRPr>
          </a:p>
        </p:txBody>
      </p:sp>
      <p:sp>
        <p:nvSpPr>
          <p:cNvPr id="24" name="角丸四角形 23"/>
          <p:cNvSpPr/>
          <p:nvPr/>
        </p:nvSpPr>
        <p:spPr>
          <a:xfrm>
            <a:off x="4757848" y="3429000"/>
            <a:ext cx="366137" cy="1968155"/>
          </a:xfrm>
          <a:prstGeom prst="roundRect">
            <a:avLst/>
          </a:prstGeom>
          <a:solidFill>
            <a:schemeClr val="accent1">
              <a:lumMod val="60000"/>
              <a:lumOff val="40000"/>
            </a:schemeClr>
          </a:solidFill>
          <a:ln w="12700">
            <a:solidFill>
              <a:schemeClr val="tx1"/>
            </a:solidFill>
            <a:prstDash val="sysDot"/>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kumimoji="1" lang="en-US" altLang="ja-JP" sz="900" dirty="0" smtClean="0">
                <a:solidFill>
                  <a:schemeClr val="tx1"/>
                </a:solidFill>
                <a:latin typeface="游ゴシック" panose="020B0400000000000000" pitchFamily="50" charset="-128"/>
                <a:ea typeface="游ゴシック" panose="020B0400000000000000" pitchFamily="50" charset="-128"/>
                <a:cs typeface="Arial" panose="020B0604020202020204" pitchFamily="34" charset="0"/>
              </a:rPr>
              <a:t>【</a:t>
            </a:r>
            <a:r>
              <a:rPr kumimoji="1" lang="ja-JP" altLang="en-US" sz="900" dirty="0" smtClean="0">
                <a:solidFill>
                  <a:schemeClr val="tx1"/>
                </a:solidFill>
                <a:latin typeface="游ゴシック" panose="020B0400000000000000" pitchFamily="50" charset="-128"/>
                <a:ea typeface="游ゴシック" panose="020B0400000000000000" pitchFamily="50" charset="-128"/>
                <a:cs typeface="Arial" panose="020B0604020202020204" pitchFamily="34" charset="0"/>
              </a:rPr>
              <a:t>小児・</a:t>
            </a:r>
            <a:r>
              <a:rPr lang="en-US" altLang="ja-JP" sz="900" dirty="0" smtClean="0">
                <a:solidFill>
                  <a:schemeClr val="tx1"/>
                </a:solidFill>
                <a:latin typeface="游ゴシック" panose="020B0400000000000000" pitchFamily="50" charset="-128"/>
                <a:ea typeface="游ゴシック" panose="020B0400000000000000" pitchFamily="50" charset="-128"/>
                <a:cs typeface="Arial" panose="020B0604020202020204" pitchFamily="34" charset="0"/>
              </a:rPr>
              <a:t>AYA</a:t>
            </a:r>
            <a:r>
              <a:rPr lang="ja-JP" altLang="en-US" sz="900" dirty="0" smtClean="0">
                <a:solidFill>
                  <a:schemeClr val="tx1"/>
                </a:solidFill>
                <a:latin typeface="游ゴシック" panose="020B0400000000000000" pitchFamily="50" charset="-128"/>
                <a:ea typeface="游ゴシック" panose="020B0400000000000000" pitchFamily="50" charset="-128"/>
                <a:cs typeface="Arial" panose="020B0604020202020204" pitchFamily="34" charset="0"/>
              </a:rPr>
              <a:t>世代のがん対策</a:t>
            </a:r>
            <a:r>
              <a:rPr kumimoji="1" lang="ja-JP" altLang="en-US" sz="900" dirty="0" smtClean="0">
                <a:solidFill>
                  <a:schemeClr val="tx1"/>
                </a:solidFill>
                <a:latin typeface="游ゴシック" panose="020B0400000000000000" pitchFamily="50" charset="-128"/>
                <a:ea typeface="游ゴシック" panose="020B0400000000000000" pitchFamily="50" charset="-128"/>
                <a:cs typeface="Arial" panose="020B0604020202020204" pitchFamily="34" charset="0"/>
              </a:rPr>
              <a:t>部会</a:t>
            </a:r>
            <a:r>
              <a:rPr kumimoji="1" lang="en-US" altLang="ja-JP" sz="900" dirty="0" smtClean="0">
                <a:solidFill>
                  <a:schemeClr val="tx1"/>
                </a:solidFill>
                <a:latin typeface="游ゴシック" panose="020B0400000000000000" pitchFamily="50" charset="-128"/>
                <a:ea typeface="游ゴシック" panose="020B0400000000000000" pitchFamily="50" charset="-128"/>
                <a:cs typeface="Arial" panose="020B0604020202020204" pitchFamily="34" charset="0"/>
              </a:rPr>
              <a:t>】</a:t>
            </a:r>
            <a:endParaRPr kumimoji="1" lang="ja-JP" altLang="en-US" sz="900" dirty="0">
              <a:solidFill>
                <a:schemeClr val="tx1"/>
              </a:solidFill>
              <a:latin typeface="游ゴシック" panose="020B0400000000000000" pitchFamily="50" charset="-128"/>
              <a:ea typeface="游ゴシック" panose="020B0400000000000000" pitchFamily="50" charset="-128"/>
              <a:cs typeface="Arial" panose="020B0604020202020204" pitchFamily="34" charset="0"/>
            </a:endParaRPr>
          </a:p>
        </p:txBody>
      </p:sp>
      <p:sp>
        <p:nvSpPr>
          <p:cNvPr id="25" name="角丸四角形 24"/>
          <p:cNvSpPr/>
          <p:nvPr/>
        </p:nvSpPr>
        <p:spPr>
          <a:xfrm>
            <a:off x="6549098" y="3499892"/>
            <a:ext cx="366137" cy="2161356"/>
          </a:xfrm>
          <a:prstGeom prst="roundRect">
            <a:avLst/>
          </a:prstGeom>
          <a:solidFill>
            <a:schemeClr val="tx2">
              <a:lumMod val="75000"/>
            </a:schemeClr>
          </a:solidFill>
          <a:ln w="12700">
            <a:solidFill>
              <a:schemeClr val="tx1"/>
            </a:solid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solidFill>
                  <a:schemeClr val="bg1"/>
                </a:solidFill>
                <a:latin typeface="游ゴシック" panose="020B0400000000000000" pitchFamily="50" charset="-128"/>
                <a:ea typeface="游ゴシック" panose="020B0400000000000000" pitchFamily="50" charset="-128"/>
                <a:cs typeface="Arial" panose="020B0604020202020204" pitchFamily="34" charset="0"/>
              </a:rPr>
              <a:t>府指定要件改正</a:t>
            </a:r>
            <a:endParaRPr kumimoji="1" lang="ja-JP" altLang="en-US" sz="900" b="1" dirty="0">
              <a:solidFill>
                <a:schemeClr val="bg1"/>
              </a:solidFill>
              <a:latin typeface="游ゴシック" panose="020B0400000000000000" pitchFamily="50" charset="-128"/>
              <a:ea typeface="游ゴシック" panose="020B0400000000000000" pitchFamily="50" charset="-128"/>
              <a:cs typeface="Arial" panose="020B0604020202020204" pitchFamily="34" charset="0"/>
            </a:endParaRPr>
          </a:p>
        </p:txBody>
      </p:sp>
      <p:sp>
        <p:nvSpPr>
          <p:cNvPr id="27" name="右矢印 26"/>
          <p:cNvSpPr/>
          <p:nvPr/>
        </p:nvSpPr>
        <p:spPr>
          <a:xfrm>
            <a:off x="2364907" y="5445224"/>
            <a:ext cx="4184191" cy="504056"/>
          </a:xfrm>
          <a:prstGeom prst="rightArrow">
            <a:avLst>
              <a:gd name="adj1" fmla="val 68961"/>
              <a:gd name="adj2" fmla="val 31770"/>
            </a:avLst>
          </a:prstGeom>
          <a:solidFill>
            <a:srgbClr val="FF6699"/>
          </a:solidFill>
          <a:ln w="12700">
            <a:solidFill>
              <a:schemeClr val="tx1"/>
            </a:solid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游ゴシック" panose="020B0400000000000000" pitchFamily="50" charset="-128"/>
                <a:ea typeface="游ゴシック" panose="020B0400000000000000" pitchFamily="50" charset="-128"/>
                <a:cs typeface="Arial" panose="020B0604020202020204" pitchFamily="34" charset="0"/>
              </a:rPr>
              <a:t>関係機関と調整</a:t>
            </a:r>
            <a:endParaRPr kumimoji="1" lang="ja-JP" altLang="en-US" sz="900" dirty="0">
              <a:solidFill>
                <a:schemeClr val="tx1"/>
              </a:solidFill>
              <a:latin typeface="游ゴシック" panose="020B0400000000000000" pitchFamily="50" charset="-128"/>
              <a:ea typeface="游ゴシック" panose="020B0400000000000000" pitchFamily="50" charset="-128"/>
              <a:cs typeface="Arial" panose="020B0604020202020204" pitchFamily="34" charset="0"/>
            </a:endParaRPr>
          </a:p>
        </p:txBody>
      </p:sp>
    </p:spTree>
    <p:extLst>
      <p:ext uri="{BB962C8B-B14F-4D97-AF65-F5344CB8AC3E}">
        <p14:creationId xmlns:p14="http://schemas.microsoft.com/office/powerpoint/2010/main" val="11168920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2758</TotalTime>
  <Words>143</Words>
  <Application>Microsoft Office PowerPoint</Application>
  <PresentationFormat>画面に合わせる (4:3)</PresentationFormat>
  <Paragraphs>40</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Osaka</vt:lpstr>
      <vt:lpstr>游ゴシック</vt:lpstr>
      <vt:lpstr>Arial</vt:lpstr>
      <vt:lpstr>Calibri</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【資料１】国指定がん診療連携拠点病院の整備指針の改正及び指定の手続きについて</dc:title>
  <dc:creator>HOSTNAME</dc:creator>
  <dc:description/>
  <cp:lastModifiedBy>奥平　麻衣子</cp:lastModifiedBy>
  <cp:revision>230</cp:revision>
  <cp:lastPrinted>2019-02-25T00:13:54Z</cp:lastPrinted>
  <dcterms:created xsi:type="dcterms:W3CDTF">2018-08-10T07:45:39Z</dcterms:created>
  <dcterms:modified xsi:type="dcterms:W3CDTF">2019-02-25T00:13:57Z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
    <vt:lpwstr>【資料１】国指定がん診療連携拠点病院の整備指針の改正及び指定の手続きについて</vt:lpwstr>
  </property>
  <property fmtid="{D5CDD505-2E9C-101B-9397-08002B2CF9AE}" pid="3" name="SlideDescription">
    <vt:lpwstr/>
  </property>
</Properties>
</file>