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60" r:id="rId2"/>
    <p:sldId id="319" r:id="rId3"/>
    <p:sldId id="318" r:id="rId4"/>
    <p:sldId id="302" r:id="rId5"/>
    <p:sldId id="306" r:id="rId6"/>
    <p:sldId id="307" r:id="rId7"/>
    <p:sldId id="308" r:id="rId8"/>
    <p:sldId id="311" r:id="rId9"/>
    <p:sldId id="312" r:id="rId10"/>
    <p:sldId id="314" r:id="rId11"/>
    <p:sldId id="262" r:id="rId12"/>
    <p:sldId id="272" r:id="rId13"/>
    <p:sldId id="271" r:id="rId14"/>
    <p:sldId id="263" r:id="rId15"/>
    <p:sldId id="264" r:id="rId16"/>
    <p:sldId id="273" r:id="rId17"/>
    <p:sldId id="265" r:id="rId18"/>
    <p:sldId id="274" r:id="rId19"/>
    <p:sldId id="287" r:id="rId20"/>
    <p:sldId id="266" r:id="rId21"/>
    <p:sldId id="270" r:id="rId22"/>
    <p:sldId id="267" r:id="rId23"/>
    <p:sldId id="268" r:id="rId24"/>
    <p:sldId id="269" r:id="rId25"/>
    <p:sldId id="276" r:id="rId26"/>
    <p:sldId id="277" r:id="rId27"/>
    <p:sldId id="278" r:id="rId28"/>
    <p:sldId id="279" r:id="rId29"/>
    <p:sldId id="280" r:id="rId30"/>
    <p:sldId id="282" r:id="rId31"/>
    <p:sldId id="283" r:id="rId32"/>
    <p:sldId id="284" r:id="rId33"/>
    <p:sldId id="285" r:id="rId34"/>
    <p:sldId id="296" r:id="rId35"/>
    <p:sldId id="259" r:id="rId36"/>
    <p:sldId id="295" r:id="rId3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 M" initials="IM" lastIdx="14" clrIdx="0">
    <p:extLst>
      <p:ext uri="{19B8F6BF-5375-455C-9EA6-DF929625EA0E}">
        <p15:presenceInfo xmlns:p15="http://schemas.microsoft.com/office/powerpoint/2012/main" userId="34bed909070afef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258F4BA-1A6E-4A44-A548-3DCB8D215CF2}" type="datetimeFigureOut">
              <a:rPr kumimoji="1" lang="ja-JP" altLang="en-US" smtClean="0"/>
              <a:t>2019/9/10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3800212-023B-438E-8D19-F37C3CBD10E4}" type="slidenum">
              <a:rPr kumimoji="1" lang="ja-JP" altLang="en-US" smtClean="0"/>
              <a:t>‹#›</a:t>
            </a:fld>
            <a:endParaRPr kumimoji="1" lang="ja-JP" altLang="en-US"/>
          </a:p>
        </p:txBody>
      </p:sp>
    </p:spTree>
    <p:extLst>
      <p:ext uri="{BB962C8B-B14F-4D97-AF65-F5344CB8AC3E}">
        <p14:creationId xmlns:p14="http://schemas.microsoft.com/office/powerpoint/2010/main" val="15622023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1DE33F3-F319-4120-8BFA-248C5A5572CF}" type="datetime1">
              <a:rPr kumimoji="1" lang="ja-JP" altLang="en-US" smtClean="0"/>
              <a:t>2019/9/10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1655624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5321C84-C445-4073-ADB9-BA1F47412FF1}" type="datetime1">
              <a:rPr kumimoji="1" lang="ja-JP" altLang="en-US" smtClean="0"/>
              <a:t>2019/9/10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1324542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ED1FE4-C11C-4352-ADF3-AE2658AB2777}" type="datetime1">
              <a:rPr kumimoji="1" lang="ja-JP" altLang="en-US" smtClean="0"/>
              <a:t>2019/9/10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375451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7CFB8D-A000-4654-A96E-FB339F636F5E}" type="datetime1">
              <a:rPr kumimoji="1" lang="ja-JP" altLang="en-US" smtClean="0"/>
              <a:t>2019/9/10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396797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A57C010-E334-4ECC-86CD-20130492DB2E}" type="datetime1">
              <a:rPr kumimoji="1" lang="ja-JP" altLang="en-US" smtClean="0"/>
              <a:t>2019/9/10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560045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5BD7E2-2239-4E1F-8D14-1D88C5222E4E}" type="datetime1">
              <a:rPr kumimoji="1" lang="ja-JP" altLang="en-US" smtClean="0"/>
              <a:t>2019/9/10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734310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B1A483-A5DB-483C-9149-818551323920}" type="datetime1">
              <a:rPr kumimoji="1" lang="ja-JP" altLang="en-US" smtClean="0"/>
              <a:t>2019/9/10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488413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8F18E9E-D861-41C0-B53D-D01DE8871CEB}" type="datetime1">
              <a:rPr kumimoji="1" lang="ja-JP" altLang="en-US" smtClean="0"/>
              <a:t>2019/9/10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767870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21556B-747C-4439-8B38-2230341406A4}" type="datetime1">
              <a:rPr kumimoji="1" lang="ja-JP" altLang="en-US" smtClean="0"/>
              <a:t>2019/9/10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86181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A97D8A-A87D-462D-90BD-DD4D745FCD7A}" type="datetime1">
              <a:rPr kumimoji="1" lang="ja-JP" altLang="en-US" smtClean="0"/>
              <a:t>2019/9/10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587768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281BC1-D0A6-433B-9CD9-CAE749BCDE3D}" type="datetime1">
              <a:rPr kumimoji="1" lang="ja-JP" altLang="en-US" smtClean="0"/>
              <a:t>2019/9/10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652817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F5D49E-5F90-4C9A-91B1-8472C444D394}" type="datetime1">
              <a:rPr kumimoji="1" lang="ja-JP" altLang="en-US" smtClean="0"/>
              <a:t>2019/9/10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38820972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FADB9E1-579E-4846-AB5F-AD87FAC3AA2B}"/>
              </a:ext>
            </a:extLst>
          </p:cNvPr>
          <p:cNvSpPr/>
          <p:nvPr/>
        </p:nvSpPr>
        <p:spPr>
          <a:xfrm>
            <a:off x="871634" y="2116790"/>
            <a:ext cx="8309687" cy="707886"/>
          </a:xfrm>
          <a:prstGeom prst="rect">
            <a:avLst/>
          </a:prstGeom>
        </p:spPr>
        <p:txBody>
          <a:bodyPr wrap="square">
            <a:spAutoFit/>
          </a:bodyPr>
          <a:lstStyle/>
          <a:p>
            <a:pPr algn="ctr"/>
            <a:r>
              <a:rPr lang="ja-JP" altLang="en-US" sz="2000" dirty="0">
                <a:latin typeface="Meiryo UI" panose="020B0604030504040204" pitchFamily="50" charset="-128"/>
                <a:ea typeface="Meiryo UI" panose="020B0604030504040204" pitchFamily="50" charset="-128"/>
              </a:rPr>
              <a:t>大阪府がん診療拠点病院における 指定要件の見直しについて</a:t>
            </a:r>
            <a:endParaRPr lang="en-US" altLang="ja-JP" sz="2000" dirty="0">
              <a:latin typeface="Meiryo UI" panose="020B0604030504040204" pitchFamily="50" charset="-128"/>
              <a:ea typeface="Meiryo UI" panose="020B0604030504040204" pitchFamily="50" charset="-128"/>
            </a:endParaRPr>
          </a:p>
          <a:p>
            <a:pPr algn="ctr"/>
            <a:r>
              <a:rPr lang="ja-JP" altLang="en-US" sz="2000" dirty="0">
                <a:latin typeface="Meiryo UI" panose="020B0604030504040204" pitchFamily="50" charset="-128"/>
                <a:ea typeface="Meiryo UI" panose="020B0604030504040204" pitchFamily="50" charset="-128"/>
              </a:rPr>
              <a:t>（ご議論いただきたい点）</a:t>
            </a:r>
          </a:p>
        </p:txBody>
      </p:sp>
      <p:sp>
        <p:nvSpPr>
          <p:cNvPr id="6" name="正方形/長方形 5">
            <a:extLst>
              <a:ext uri="{FF2B5EF4-FFF2-40B4-BE49-F238E27FC236}">
                <a16:creationId xmlns:a16="http://schemas.microsoft.com/office/drawing/2014/main" id="{48401FB8-4179-4050-BCD0-C40AE4B5218D}"/>
              </a:ext>
            </a:extLst>
          </p:cNvPr>
          <p:cNvSpPr/>
          <p:nvPr/>
        </p:nvSpPr>
        <p:spPr>
          <a:xfrm>
            <a:off x="7996333" y="664143"/>
            <a:ext cx="1184988" cy="4665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50000"/>
                    <a:lumOff val="50000"/>
                  </a:schemeClr>
                </a:solidFill>
                <a:latin typeface="Meiryo UI" panose="020B0604030504040204" pitchFamily="50" charset="-128"/>
                <a:ea typeface="Meiryo UI" panose="020B0604030504040204" pitchFamily="50" charset="-128"/>
              </a:rPr>
              <a:t>資料２</a:t>
            </a:r>
            <a:endParaRPr kumimoji="1" lang="ja-JP" altLang="en-US"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1</a:t>
            </a:fld>
            <a:endParaRPr kumimoji="1" lang="ja-JP" altLang="en-US" sz="1800" dirty="0"/>
          </a:p>
        </p:txBody>
      </p:sp>
    </p:spTree>
    <p:extLst>
      <p:ext uri="{BB962C8B-B14F-4D97-AF65-F5344CB8AC3E}">
        <p14:creationId xmlns:p14="http://schemas.microsoft.com/office/powerpoint/2010/main" val="2809726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C7CFA4B-0D04-4C85-A3EF-D95E0A34AB5A}"/>
              </a:ext>
            </a:extLst>
          </p:cNvPr>
          <p:cNvSpPr/>
          <p:nvPr/>
        </p:nvSpPr>
        <p:spPr>
          <a:xfrm>
            <a:off x="0" y="0"/>
            <a:ext cx="9906000" cy="49452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府指定要件（案）の改正の主な</a:t>
            </a:r>
            <a:r>
              <a:rPr kumimoji="1" lang="ja-JP" altLang="en-US" sz="2000" dirty="0" smtClean="0">
                <a:latin typeface="Meiryo UI" panose="020B0604030504040204" pitchFamily="50" charset="-128"/>
                <a:ea typeface="Meiryo UI" panose="020B0604030504040204" pitchFamily="50" charset="-128"/>
              </a:rPr>
              <a:t>ポイント ⑦</a:t>
            </a:r>
            <a:endParaRPr kumimoji="1" lang="ja-JP" altLang="en-US" sz="2000" dirty="0">
              <a:latin typeface="Meiryo UI" panose="020B0604030504040204" pitchFamily="50" charset="-128"/>
              <a:ea typeface="Meiryo UI" panose="020B0604030504040204" pitchFamily="50" charset="-128"/>
            </a:endParaRPr>
          </a:p>
        </p:txBody>
      </p:sp>
      <p:sp>
        <p:nvSpPr>
          <p:cNvPr id="10" name="角丸四角形 9"/>
          <p:cNvSpPr/>
          <p:nvPr/>
        </p:nvSpPr>
        <p:spPr>
          <a:xfrm>
            <a:off x="115574" y="816657"/>
            <a:ext cx="9534864" cy="2287152"/>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800"/>
              </a:lnSpc>
            </a:pPr>
            <a:endParaRPr lang="en-US" altLang="ja-JP" sz="1600" b="1" dirty="0">
              <a:solidFill>
                <a:prstClr val="black"/>
              </a:solidFill>
              <a:latin typeface="Meiryo UI" panose="020B0604030504040204" pitchFamily="50" charset="-128"/>
              <a:ea typeface="Meiryo UI" panose="020B0604030504040204" pitchFamily="50" charset="-128"/>
            </a:endParaRPr>
          </a:p>
          <a:p>
            <a:pPr>
              <a:lnSpc>
                <a:spcPts val="1800"/>
              </a:lnSpc>
            </a:pPr>
            <a:r>
              <a:rPr lang="en-US" altLang="ja-JP" sz="1600" b="1" dirty="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国・府変更なし</a:t>
            </a:r>
            <a:r>
              <a:rPr lang="en-US" altLang="ja-JP" sz="1600" b="1" dirty="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府（一般）　　　　　　　　府（肺）</a:t>
            </a: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 院内がん登録数</a:t>
            </a:r>
            <a:r>
              <a:rPr lang="en-US" altLang="ja-JP" sz="1600" dirty="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年間２００件以上　　　年間１５０件以上</a:t>
            </a: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 肺がんの手術件数</a:t>
            </a:r>
            <a:r>
              <a:rPr lang="en-US" altLang="ja-JP" sz="1600" dirty="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年間２００件以上　　　年間１００件以上</a:t>
            </a: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 薬物療法のべ患者数</a:t>
            </a:r>
            <a:r>
              <a:rPr lang="en-US" altLang="ja-JP" sz="1600" dirty="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年間４００人以上　　　年間２５０件以上</a:t>
            </a: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endParaRPr>
          </a:p>
          <a:p>
            <a:pPr>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国新設（府</a:t>
            </a:r>
            <a:r>
              <a:rPr lang="ja-JP" altLang="en-US" sz="1600" b="1" dirty="0" smtClean="0">
                <a:solidFill>
                  <a:prstClr val="black"/>
                </a:solidFill>
                <a:latin typeface="Meiryo UI" panose="020B0604030504040204" pitchFamily="50" charset="-128"/>
                <a:ea typeface="Meiryo UI" panose="020B0604030504040204" pitchFamily="50" charset="-128"/>
              </a:rPr>
              <a:t>新設・一般同等）</a:t>
            </a: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rPr>
              <a:t>　　　　　　　　府</a:t>
            </a:r>
            <a:r>
              <a:rPr lang="ja-JP" altLang="en-US" sz="1600" dirty="0">
                <a:solidFill>
                  <a:prstClr val="black"/>
                </a:solidFill>
                <a:latin typeface="Meiryo UI" panose="020B0604030504040204" pitchFamily="50" charset="-128"/>
                <a:ea typeface="Meiryo UI" panose="020B0604030504040204" pitchFamily="50" charset="-128"/>
              </a:rPr>
              <a:t>（一般）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府（肺）</a:t>
            </a:r>
            <a:endParaRPr lang="en-US" altLang="ja-JP" sz="1600" dirty="0">
              <a:solidFill>
                <a:prstClr val="black"/>
              </a:solidFill>
              <a:latin typeface="Meiryo UI" panose="020B0604030504040204" pitchFamily="50" charset="-128"/>
              <a:ea typeface="Meiryo UI" panose="020B0604030504040204" pitchFamily="50" charset="-128"/>
            </a:endParaRPr>
          </a:p>
          <a:p>
            <a:pPr>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 </a:t>
            </a:r>
            <a:r>
              <a:rPr lang="ja-JP" altLang="en-US" sz="1600" dirty="0">
                <a:solidFill>
                  <a:prstClr val="black"/>
                </a:solidFill>
                <a:latin typeface="Meiryo UI" panose="020B0604030504040204" pitchFamily="50" charset="-128"/>
                <a:ea typeface="Meiryo UI" panose="020B0604030504040204" pitchFamily="50" charset="-128"/>
              </a:rPr>
              <a:t>緩和ケアチーム新規介入患者数　</a:t>
            </a:r>
            <a:r>
              <a:rPr lang="en-US" altLang="ja-JP"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年間</a:t>
            </a:r>
            <a:r>
              <a:rPr lang="ja-JP" altLang="en-US" sz="1600" dirty="0">
                <a:solidFill>
                  <a:prstClr val="black"/>
                </a:solidFill>
                <a:latin typeface="Meiryo UI" panose="020B0604030504040204" pitchFamily="50" charset="-128"/>
                <a:ea typeface="Meiryo UI" panose="020B0604030504040204" pitchFamily="50" charset="-128"/>
              </a:rPr>
              <a:t>　 ３５人以上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年間　 ３５人以上</a:t>
            </a:r>
          </a:p>
          <a:p>
            <a:pPr lvl="0">
              <a:lnSpc>
                <a:spcPts val="1800"/>
              </a:lnSpc>
            </a:pP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7" name="正方形/長方形 6"/>
          <p:cNvSpPr/>
          <p:nvPr/>
        </p:nvSpPr>
        <p:spPr>
          <a:xfrm>
            <a:off x="300595" y="623919"/>
            <a:ext cx="3177122" cy="372220"/>
          </a:xfrm>
          <a:prstGeom prst="rect">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rPr>
              <a:t>肺がん</a:t>
            </a:r>
            <a:r>
              <a:rPr lang="zh-TW" altLang="en-US" b="1" dirty="0">
                <a:latin typeface="Meiryo UI" panose="020B0604030504040204" pitchFamily="50" charset="-128"/>
                <a:ea typeface="Meiryo UI" panose="020B0604030504040204" pitchFamily="50" charset="-128"/>
              </a:rPr>
              <a:t>（診療実績）</a:t>
            </a:r>
            <a:endParaRPr kumimoji="1" lang="ja-JP" altLang="en-US"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10</a:t>
            </a:fld>
            <a:endParaRPr kumimoji="1" lang="ja-JP" altLang="en-US" sz="1800" dirty="0"/>
          </a:p>
        </p:txBody>
      </p:sp>
    </p:spTree>
    <p:extLst>
      <p:ext uri="{BB962C8B-B14F-4D97-AF65-F5344CB8AC3E}">
        <p14:creationId xmlns:p14="http://schemas.microsoft.com/office/powerpoint/2010/main" val="9047122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654567470"/>
              </p:ext>
            </p:extLst>
          </p:nvPr>
        </p:nvGraphicFramePr>
        <p:xfrm>
          <a:off x="59418" y="433098"/>
          <a:ext cx="9787164" cy="6328309"/>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85600">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r>
                        <a:rPr kumimoji="1" lang="en-US" altLang="ja-JP" sz="1200" dirty="0">
                          <a:solidFill>
                            <a:schemeClr val="tx1"/>
                          </a:solidFill>
                          <a:latin typeface="Meiryo UI" panose="020B0604030504040204" pitchFamily="50" charset="-128"/>
                          <a:ea typeface="Meiryo UI" panose="020B0604030504040204" pitchFamily="50" charset="-128"/>
                        </a:rPr>
                        <a:t>H30</a:t>
                      </a:r>
                      <a:r>
                        <a:rPr kumimoji="1" lang="ja-JP" altLang="en-US" sz="12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0440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P1</a:t>
                      </a: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イ 集学的治療及び標準的治療等の質の評価のため、必要な情報を、国に届け出ること。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イ</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集学的治療及び標準的治療等の質の評価のため、必要な情報を、大阪府に届け出ること。</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 </a:t>
                      </a:r>
                      <a:r>
                        <a:rPr lang="ja-JP" altLang="ja-JP" sz="1200" dirty="0" smtClean="0">
                          <a:effectLst/>
                          <a:latin typeface="Meiryo UI" panose="020B0604030504040204" pitchFamily="50" charset="-128"/>
                          <a:ea typeface="Meiryo UI" panose="020B0604030504040204" pitchFamily="50" charset="-128"/>
                        </a:rPr>
                        <a:t> </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必要な情報の府へ届出について</a:t>
                      </a:r>
                      <a:endParaRPr kumimoji="1" lang="en-US" altLang="ja-JP" sz="1200" b="1" u="sng" dirty="0" smtClean="0">
                        <a:latin typeface="Meiryo UI" panose="020B0604030504040204" pitchFamily="50" charset="-128"/>
                        <a:ea typeface="Meiryo UI" panose="020B0604030504040204" pitchFamily="50" charset="-128"/>
                      </a:endParaRPr>
                    </a:p>
                    <a:p>
                      <a:pPr marL="174625" indent="-174625"/>
                      <a:r>
                        <a:rPr kumimoji="1" lang="ja-JP" altLang="en-US" sz="1200" dirty="0" smtClean="0">
                          <a:latin typeface="Meiryo UI" panose="020B0604030504040204" pitchFamily="50" charset="-128"/>
                          <a:ea typeface="Meiryo UI" panose="020B0604030504040204" pitchFamily="50" charset="-128"/>
                        </a:rPr>
                        <a:t>　 ・国どおり、新たに必須化してはどうか。</a:t>
                      </a:r>
                      <a:endParaRPr kumimoji="1" lang="en-US" altLang="ja-JP" sz="1200"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＜参考＞必要な情報の国への届出状況</a:t>
                      </a:r>
                      <a:endParaRPr kumimoji="1" lang="en-US" altLang="ja-JP" sz="1200"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33</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70681937"/>
                  </a:ext>
                </a:extLst>
              </a:tr>
              <a:tr h="1423755">
                <a:tc>
                  <a:txBody>
                    <a:bodyPr/>
                    <a:lstStyle/>
                    <a:p>
                      <a:r>
                        <a:rPr kumimoji="1" lang="en-US" altLang="ja-JP" sz="1200" dirty="0" smtClean="0">
                          <a:latin typeface="Meiryo UI" panose="020B0604030504040204" pitchFamily="50" charset="-128"/>
                          <a:ea typeface="Meiryo UI" panose="020B0604030504040204" pitchFamily="50" charset="-128"/>
                        </a:rPr>
                        <a:t>P3</a:t>
                      </a:r>
                      <a:endParaRPr kumimoji="1" lang="en-US" altLang="ja-JP" sz="1200" dirty="0">
                        <a:latin typeface="Meiryo UI" panose="020B0604030504040204" pitchFamily="50" charset="-128"/>
                        <a:ea typeface="Meiryo UI" panose="020B0604030504040204" pitchFamily="50" charset="-128"/>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コ 思春期と若年成人（</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Adolescent and Young Adult; AYA</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世代（以下「ＡＹＡ世代」という。）にあるがん患者については治療、就学、就労、生殖機能等に関する状況や希望について確認し、必要に応じて、対応できる医療機関やがん相談支援センターに紹介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（ケ）思春期と若年成人（</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Adolescent and Young Adult; AYA</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世代（以下「ＡＹＡ世代」という。）にあるがん患者については治療、就学、就労、生殖機能等に関する状況や希望について確認し、必要に応じて、対応できる医療機関やがん相談支援センターに紹介すること。</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a:latin typeface="Meiryo UI" panose="020B0604030504040204" pitchFamily="50" charset="-128"/>
                          <a:ea typeface="Meiryo UI" panose="020B0604030504040204" pitchFamily="50" charset="-128"/>
                        </a:rPr>
                        <a:t>○</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】AYA</a:t>
                      </a:r>
                      <a:r>
                        <a:rPr kumimoji="1" lang="ja-JP" altLang="en-US" sz="1200" b="1" u="sng" dirty="0" smtClean="0">
                          <a:latin typeface="Meiryo UI" panose="020B0604030504040204" pitchFamily="50" charset="-128"/>
                          <a:ea typeface="Meiryo UI" panose="020B0604030504040204" pitchFamily="50" charset="-128"/>
                        </a:rPr>
                        <a:t>世代の患者に対する状況等確認及び紹介ついて</a:t>
                      </a:r>
                      <a:endParaRPr kumimoji="1" lang="en-US" altLang="ja-JP" sz="1200" b="1" u="sng" dirty="0">
                        <a:latin typeface="Meiryo UI" panose="020B0604030504040204" pitchFamily="50" charset="-128"/>
                        <a:ea typeface="Meiryo UI" panose="020B0604030504040204" pitchFamily="50" charset="-128"/>
                      </a:endParaRPr>
                    </a:p>
                    <a:p>
                      <a:pPr marL="174625" indent="-174625"/>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・国どおり、新たに必須化してはどうか。</a:t>
                      </a:r>
                      <a:endParaRPr kumimoji="1" lang="en-US" altLang="ja-JP" sz="1200"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33</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endParaRPr kumimoji="1" lang="ja-JP" altLang="en-US" sz="1200"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endParaRPr kumimoji="1" lang="en-US" altLang="ja-JP" sz="1050" u="none" dirty="0" smtClean="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2625082"/>
                  </a:ext>
                </a:extLst>
              </a:tr>
              <a:tr h="1233921">
                <a:tc>
                  <a:txBody>
                    <a:bodyPr/>
                    <a:lstStyle/>
                    <a:p>
                      <a:r>
                        <a:rPr kumimoji="1" lang="en-US" altLang="ja-JP" sz="1200" dirty="0" smtClean="0">
                          <a:latin typeface="Meiryo UI" panose="020B0604030504040204" pitchFamily="50" charset="-128"/>
                          <a:ea typeface="Meiryo UI" panose="020B0604030504040204" pitchFamily="50" charset="-128"/>
                        </a:rPr>
                        <a:t>P3</a:t>
                      </a:r>
                      <a:endParaRPr kumimoji="1" lang="en-US" altLang="ja-JP" sz="1200" dirty="0">
                        <a:latin typeface="Meiryo UI" panose="020B0604030504040204" pitchFamily="50" charset="-128"/>
                        <a:ea typeface="Meiryo UI" panose="020B0604030504040204" pitchFamily="50" charset="-128"/>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サ 生殖機能の温存に関しては、患者の希望を確認し、院内または地域の生殖医療に関する診療科についての情報を提供するとともに、当該診療科と治療に関する情報を共有する体制を整備すること</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en-US" altLang="ja-JP"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コ）生殖機能の温存に関しては、患者の希望を確認し、院内または地域の生殖医療に関する診療科についての情報を提供するとともに、当該診療科と治療に関する情報を共有する体制を整備すること。</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生殖機能温存にかかる患者の希望確認及び情報の提供・共有について</a:t>
                      </a:r>
                      <a:endParaRPr kumimoji="1" lang="en-US" altLang="ja-JP" sz="1200" b="1" u="sng" dirty="0">
                        <a:latin typeface="Meiryo UI" panose="020B0604030504040204" pitchFamily="50" charset="-128"/>
                        <a:ea typeface="Meiryo UI" panose="020B0604030504040204" pitchFamily="50" charset="-128"/>
                      </a:endParaRPr>
                    </a:p>
                    <a:p>
                      <a:pPr marL="174625" indent="-174625"/>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・国どおり、新たに必須化してはどうか。</a:t>
                      </a:r>
                      <a:endParaRPr kumimoji="1" lang="en-US" altLang="ja-JP" sz="1200"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経過措置１年</a:t>
                      </a:r>
                      <a:r>
                        <a:rPr kumimoji="1" lang="en-US" altLang="ja-JP" sz="1200" dirty="0" smtClean="0">
                          <a:latin typeface="Meiryo UI" panose="020B0604030504040204" pitchFamily="50" charset="-128"/>
                          <a:ea typeface="Meiryo UI" panose="020B0604030504040204" pitchFamily="50" charset="-128"/>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28</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r>
                        <a:rPr kumimoji="1" lang="ja-JP" altLang="en-US" sz="1200" dirty="0" smtClean="0">
                          <a:latin typeface="Meiryo UI" panose="020B0604030504040204" pitchFamily="50" charset="-128"/>
                          <a:ea typeface="Meiryo UI" panose="020B0604030504040204" pitchFamily="50" charset="-128"/>
                        </a:rPr>
                        <a:t>　　　　　　</a:t>
                      </a:r>
                      <a:endParaRPr kumimoji="1" lang="en-US" altLang="ja-JP" sz="1200" u="none" dirty="0" smtClean="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63711538"/>
                  </a:ext>
                </a:extLst>
              </a:tr>
              <a:tr h="12339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P3</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シ 小児がん患者で長期フォローアップ中の患者については、小児がん拠点病院や連携する医療機関と情報を共有する体制を整備すること。 </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（サ）小児がん患者で長期フォローアップ中の患者については、小児がん拠点病院や連携する医療機関と情報を共有する体制を整備すること。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ja-JP" altLang="en-US"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小児がん長期フォローアップ患者に係る小児がん拠点病院等との情報共有の体制整備について</a:t>
                      </a:r>
                      <a:endParaRPr kumimoji="1" lang="en-US" altLang="ja-JP" sz="1200" b="1" u="sng" dirty="0" smtClean="0">
                        <a:latin typeface="Meiryo UI" panose="020B0604030504040204" pitchFamily="50" charset="-128"/>
                        <a:ea typeface="Meiryo UI" panose="020B0604030504040204" pitchFamily="50" charset="-128"/>
                      </a:endParaRPr>
                    </a:p>
                    <a:p>
                      <a:pPr marL="174625" indent="-174625"/>
                      <a:r>
                        <a:rPr kumimoji="1" lang="ja-JP" altLang="en-US" sz="1200" dirty="0" smtClean="0">
                          <a:latin typeface="Meiryo UI" panose="020B0604030504040204" pitchFamily="50" charset="-128"/>
                          <a:ea typeface="Meiryo UI" panose="020B0604030504040204" pitchFamily="50" charset="-128"/>
                        </a:rPr>
                        <a:t>　・国どおり、新たに必須化してはどうか。</a:t>
                      </a:r>
                      <a:endParaRPr kumimoji="1" lang="en-US" altLang="ja-JP" sz="1200"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16</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296765"/>
                  </a:ext>
                </a:extLst>
              </a:tr>
              <a:tr h="11070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P3</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ス 保険適応外の免疫療法を提供する場合は、原則として治験を含めた臨床研究、先進医療の枠組みで行うこと。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en-US" altLang="ja-JP"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（シ）保険適応外の免疫療法を提供する場合は、原則として治験を含めた臨床研究、先進医療の枠組みで行うこと。</a:t>
                      </a:r>
                      <a:endParaRPr kumimoji="1" lang="ja-JP" altLang="en-US"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保険適応外の免疫療法の提供について</a:t>
                      </a:r>
                      <a:endParaRPr kumimoji="1" lang="en-US" altLang="ja-JP" sz="1200" b="1" u="sng" dirty="0" smtClean="0">
                        <a:latin typeface="Meiryo UI" panose="020B0604030504040204" pitchFamily="50" charset="-128"/>
                        <a:ea typeface="Meiryo UI" panose="020B0604030504040204" pitchFamily="50" charset="-128"/>
                      </a:endParaRPr>
                    </a:p>
                    <a:p>
                      <a:pPr marL="174625" indent="-174625"/>
                      <a:r>
                        <a:rPr kumimoji="1" lang="ja-JP" altLang="en-US" sz="1200" dirty="0" smtClean="0">
                          <a:latin typeface="Meiryo UI" panose="020B0604030504040204" pitchFamily="50" charset="-128"/>
                          <a:ea typeface="Meiryo UI" panose="020B0604030504040204" pitchFamily="50" charset="-128"/>
                        </a:rPr>
                        <a:t>　・国どおり、提供する場合は、原則治験を含めた臨床研究の枠組みで行うことについて、新たに必須化してはどうか。</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01306552"/>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診療</a:t>
            </a:r>
            <a:r>
              <a:rPr kumimoji="1" lang="ja-JP" altLang="en-US" sz="2000" dirty="0">
                <a:latin typeface="Meiryo UI" panose="020B0604030504040204" pitchFamily="50" charset="-128"/>
                <a:ea typeface="Meiryo UI" panose="020B0604030504040204" pitchFamily="50" charset="-128"/>
              </a:rPr>
              <a:t>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11</a:t>
            </a:fld>
            <a:endParaRPr kumimoji="1" lang="ja-JP" altLang="en-US" sz="1800" dirty="0"/>
          </a:p>
        </p:txBody>
      </p:sp>
    </p:spTree>
    <p:extLst>
      <p:ext uri="{BB962C8B-B14F-4D97-AF65-F5344CB8AC3E}">
        <p14:creationId xmlns:p14="http://schemas.microsoft.com/office/powerpoint/2010/main" val="4225995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836797736"/>
              </p:ext>
            </p:extLst>
          </p:nvPr>
        </p:nvGraphicFramePr>
        <p:xfrm>
          <a:off x="59418" y="523252"/>
          <a:ext cx="9787164" cy="5865992"/>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28815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r>
                        <a:rPr kumimoji="1" lang="en-US" altLang="ja-JP" sz="1200" dirty="0">
                          <a:solidFill>
                            <a:schemeClr val="tx1"/>
                          </a:solidFill>
                          <a:latin typeface="Meiryo UI" panose="020B0604030504040204" pitchFamily="50" charset="-128"/>
                          <a:ea typeface="Meiryo UI" panose="020B0604030504040204" pitchFamily="50" charset="-128"/>
                        </a:rPr>
                        <a:t>H30</a:t>
                      </a:r>
                      <a:r>
                        <a:rPr kumimoji="1" lang="ja-JP" altLang="en-US" sz="12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4559410">
                <a:tc>
                  <a:txBody>
                    <a:bodyPr/>
                    <a:lstStyle/>
                    <a:p>
                      <a:r>
                        <a:rPr kumimoji="1" lang="en-US" altLang="ja-JP" sz="1200" dirty="0" smtClean="0">
                          <a:latin typeface="Meiryo UI" panose="020B0604030504040204" pitchFamily="50" charset="-128"/>
                          <a:ea typeface="Meiryo UI" panose="020B0604030504040204" pitchFamily="50" charset="-128"/>
                        </a:rPr>
                        <a:t>P3</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③ 放射線治療の提供体制</a:t>
                      </a: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ア 強度変調放射線治療</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に関して</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、地域の医療機関と連携すると共に、役割分担を図ること。</a:t>
                      </a:r>
                      <a:r>
                        <a:rPr kumimoji="1" lang="en-US" altLang="ja-JP" sz="1200" u="none"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none" kern="1200" dirty="0" smtClean="0">
                          <a:solidFill>
                            <a:schemeClr val="dk1"/>
                          </a:solidFill>
                          <a:effectLst/>
                          <a:latin typeface="Meiryo UI" panose="020B0604030504040204" pitchFamily="50" charset="-128"/>
                          <a:ea typeface="Meiryo UI" panose="020B0604030504040204" pitchFamily="50" charset="-128"/>
                          <a:cs typeface="+mn-cs"/>
                        </a:rPr>
                        <a:t>修</a:t>
                      </a:r>
                      <a:r>
                        <a:rPr kumimoji="1" lang="en-US" altLang="ja-JP" sz="1200" u="none" kern="1200" dirty="0" smtClean="0">
                          <a:solidFill>
                            <a:schemeClr val="dk1"/>
                          </a:solidFill>
                          <a:effectLst/>
                          <a:latin typeface="Meiryo UI" panose="020B0604030504040204" pitchFamily="50" charset="-128"/>
                          <a:ea typeface="Meiryo UI" panose="020B0604030504040204" pitchFamily="50" charset="-128"/>
                          <a:cs typeface="+mn-cs"/>
                        </a:rPr>
                        <a:t>】</a:t>
                      </a: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イ 核医学治療や粒子線治療等の高度な放射線治療について、患者に情報提供を行うとともに、必要に応じて適切な医療機関へ紹介する体制を整備すること。</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新</a:t>
                      </a:r>
                      <a:r>
                        <a:rPr kumimoji="1" lang="en-US" altLang="ja-JP" sz="1200" dirty="0" smtClean="0">
                          <a:latin typeface="Meiryo UI" panose="020B0604030504040204" pitchFamily="50" charset="-128"/>
                          <a:ea typeface="Meiryo UI" panose="020B0604030504040204" pitchFamily="50" charset="-128"/>
                        </a:rPr>
                        <a:t>】</a:t>
                      </a: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ウ 第三者機関による</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出力線量測定を行い</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、放射線治療の品質管理を行うこと。</a:t>
                      </a: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なお、基準線量の±５％の範囲を維持することが望ましい。</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修</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en-US" altLang="ja-JP" sz="1200" u="sng" dirty="0" smtClean="0">
                        <a:latin typeface="Meiryo UI" panose="020B0604030504040204" pitchFamily="50" charset="-128"/>
                        <a:ea typeface="Meiryo UI" panose="020B0604030504040204" pitchFamily="50" charset="-128"/>
                      </a:endParaRPr>
                    </a:p>
                    <a:p>
                      <a:endParaRPr kumimoji="1" lang="en-US" altLang="ja-JP" sz="1200" u="sng" dirty="0" smtClean="0">
                        <a:latin typeface="Meiryo UI" panose="020B0604030504040204" pitchFamily="50" charset="-128"/>
                        <a:ea typeface="Meiryo UI" panose="020B0604030504040204" pitchFamily="50" charset="-128"/>
                      </a:endParaRPr>
                    </a:p>
                    <a:p>
                      <a:endParaRPr kumimoji="1" lang="en-US" altLang="ja-JP" sz="1200" u="sng" dirty="0" smtClean="0">
                        <a:latin typeface="Meiryo UI" panose="020B0604030504040204" pitchFamily="50" charset="-128"/>
                        <a:ea typeface="Meiryo UI" panose="020B0604030504040204" pitchFamily="50" charset="-128"/>
                      </a:endParaRPr>
                    </a:p>
                    <a:p>
                      <a:endParaRPr kumimoji="1" lang="en-US" altLang="ja-JP" sz="1200" u="sng" dirty="0" smtClean="0">
                        <a:latin typeface="Meiryo UI" panose="020B0604030504040204" pitchFamily="50" charset="-128"/>
                        <a:ea typeface="Meiryo UI" panose="020B0604030504040204" pitchFamily="50" charset="-128"/>
                      </a:endParaRPr>
                    </a:p>
                    <a:p>
                      <a:r>
                        <a:rPr kumimoji="1" lang="ja-JP" altLang="en-US" sz="1200" u="sng" dirty="0" smtClean="0">
                          <a:latin typeface="Meiryo UI" panose="020B0604030504040204" pitchFamily="50" charset="-128"/>
                          <a:ea typeface="Meiryo UI" panose="020B0604030504040204" pitchFamily="50" charset="-128"/>
                        </a:rPr>
                        <a:t>エ 緩和的放射線治療について、患者に提供できる</a:t>
                      </a:r>
                    </a:p>
                    <a:p>
                      <a:r>
                        <a:rPr kumimoji="1" lang="ja-JP" altLang="en-US" sz="1200" u="sng" dirty="0" smtClean="0">
                          <a:latin typeface="Meiryo UI" panose="020B0604030504040204" pitchFamily="50" charset="-128"/>
                          <a:ea typeface="Meiryo UI" panose="020B0604030504040204" pitchFamily="50" charset="-128"/>
                        </a:rPr>
                        <a:t>体制を整備すること。</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新</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u="sng" dirty="0" smtClean="0">
                        <a:latin typeface="Meiryo UI" panose="020B0604030504040204" pitchFamily="50" charset="-128"/>
                        <a:ea typeface="Meiryo UI" panose="020B0604030504040204" pitchFamily="50" charset="-128"/>
                      </a:endParaRPr>
                    </a:p>
                    <a:p>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ウ 放射線治療の提供体制（自施設で実施している場合）</a:t>
                      </a: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（ア）強度変調放射線治療に関して、地域の医療機関と連携すると共に、役割分担を図ること。</a:t>
                      </a: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（イ）核医学治療や粒子線治療等の高度な放射線治療について、患者に情報提供を行うとともに、必要に応じて適切な医療機関へ紹介する体制を整備すること。</a:t>
                      </a: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（ウ）第三者機関による出力線量測定を行い、放射線治療の品質管理を行うこと。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なお、基準線量の±５％の範囲を維持することが望ましい。</a:t>
                      </a: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smtClean="0">
                          <a:latin typeface="Meiryo UI" panose="020B0604030504040204" pitchFamily="50" charset="-128"/>
                          <a:ea typeface="Meiryo UI" panose="020B0604030504040204" pitchFamily="50" charset="-128"/>
                        </a:rPr>
                        <a:t>（エ）緩和的放射線治療について、患者に提供できる体制を整備すること</a:t>
                      </a:r>
                      <a:r>
                        <a:rPr kumimoji="1" lang="ja-JP" altLang="en-US" sz="1200" dirty="0" smtClean="0">
                          <a:latin typeface="Meiryo UI" panose="020B0604030504040204" pitchFamily="50" charset="-128"/>
                          <a:ea typeface="Meiryo UI" panose="020B0604030504040204" pitchFamily="50" charset="-128"/>
                        </a:rPr>
                        <a:t>。</a:t>
                      </a:r>
                    </a:p>
                    <a:p>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endParaRPr kumimoji="1" lang="en-US" altLang="ja-JP" sz="1200" b="1" u="sng" dirty="0" smtClean="0">
                        <a:latin typeface="Meiryo UI" panose="020B0604030504040204" pitchFamily="50" charset="-128"/>
                        <a:ea typeface="Meiryo UI" panose="020B0604030504040204" pitchFamily="50" charset="-128"/>
                      </a:endParaRPr>
                    </a:p>
                    <a:p>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強度変調放射線治療に関する地域の医療機関との連携等について</a:t>
                      </a:r>
                      <a:endParaRPr kumimoji="1" lang="en-US" altLang="ja-JP" sz="1200" b="1" u="sng"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・自施設で治療を実施している場合には、国どおり、新たに必須化してはどうか。</a:t>
                      </a:r>
                      <a:endParaRPr kumimoji="1" lang="en-US" altLang="ja-JP" sz="1200"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30</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32</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latin typeface="Meiryo UI" panose="020B0604030504040204" pitchFamily="50" charset="-128"/>
                          <a:ea typeface="Meiryo UI" panose="020B0604030504040204" pitchFamily="50" charset="-128"/>
                        </a:rPr>
                        <a:t>　　　　　　（放射線治療施設のみ）</a:t>
                      </a:r>
                      <a:endParaRPr kumimoji="1" lang="en-US" altLang="ja-JP" sz="1200" u="none"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高度放射線治療の患者への情報提供及び紹介体制について</a:t>
                      </a:r>
                      <a:endParaRPr kumimoji="1" lang="en-US" altLang="ja-JP" sz="1200" b="1" u="sng"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・自施設で治療を実施している場合には、国どおり、新たに必須化してはどうか。</a:t>
                      </a:r>
                      <a:endParaRPr kumimoji="1" lang="en-US" altLang="ja-JP" sz="1200"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31</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32</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latin typeface="Meiryo UI" panose="020B0604030504040204" pitchFamily="50" charset="-128"/>
                          <a:ea typeface="Meiryo UI" panose="020B0604030504040204" pitchFamily="50" charset="-128"/>
                        </a:rPr>
                        <a:t>　　　　　　（放射線治療施設のみ）</a:t>
                      </a:r>
                      <a:endParaRPr kumimoji="1" lang="en-US" altLang="ja-JP" sz="1200" u="none"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放射線治療の品質管理について</a:t>
                      </a:r>
                      <a:endParaRPr kumimoji="1" lang="en-US" altLang="ja-JP" sz="1200" b="1" u="sng"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・自施設で治療を実施している場合には、第三者機関による出力線量測定等について、新たに必須化してはどうか</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経過措置１年</a:t>
                      </a:r>
                      <a:r>
                        <a:rPr kumimoji="1" lang="en-US" altLang="ja-JP" sz="1200" dirty="0" smtClean="0">
                          <a:latin typeface="Meiryo UI" panose="020B0604030504040204" pitchFamily="50" charset="-128"/>
                          <a:ea typeface="Meiryo UI" panose="020B0604030504040204" pitchFamily="50" charset="-128"/>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・なお、基準線量の範囲について、新たに要件化し、望ましい規定としてはどうか。　</a:t>
                      </a:r>
                      <a:endParaRPr kumimoji="1" lang="en-US" altLang="ja-JP" sz="1200" dirty="0" smtClean="0">
                        <a:latin typeface="Meiryo UI" panose="020B0604030504040204" pitchFamily="50" charset="-128"/>
                        <a:ea typeface="Meiryo UI" panose="020B0604030504040204" pitchFamily="50" charset="-128"/>
                      </a:endParaRPr>
                    </a:p>
                    <a:p>
                      <a:pPr marL="174625" indent="-174625"/>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緩和的放射線治療について</a:t>
                      </a:r>
                      <a:endParaRPr kumimoji="1" lang="en-US" altLang="ja-JP" sz="1200" b="1" u="sng"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・自施設で治療を実施している場合には、国どおり、新たに必須化してはどうか</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経過措置１年</a:t>
                      </a:r>
                      <a:r>
                        <a:rPr kumimoji="1" lang="en-US" altLang="ja-JP" sz="1200" dirty="0" smtClean="0">
                          <a:latin typeface="Meiryo UI" panose="020B0604030504040204" pitchFamily="50" charset="-128"/>
                          <a:ea typeface="Meiryo UI" panose="020B0604030504040204" pitchFamily="50" charset="-128"/>
                        </a:rPr>
                        <a:t>)</a:t>
                      </a:r>
                    </a:p>
                    <a:p>
                      <a:r>
                        <a:rPr kumimoji="1" lang="ja-JP" altLang="en-US" sz="1200" u="none" dirty="0" smtClean="0">
                          <a:latin typeface="Meiryo UI" panose="020B0604030504040204" pitchFamily="50" charset="-128"/>
                          <a:ea typeface="Meiryo UI" panose="020B0604030504040204" pitchFamily="50" charset="-128"/>
                        </a:rPr>
                        <a:t>＜参考＞府拠点病院での実施状況　　</a:t>
                      </a:r>
                      <a:r>
                        <a:rPr kumimoji="1" lang="en-US" altLang="ja-JP" sz="1200" u="none" dirty="0" smtClean="0">
                          <a:latin typeface="Meiryo UI" panose="020B0604030504040204" pitchFamily="50" charset="-128"/>
                          <a:ea typeface="Meiryo UI" panose="020B0604030504040204" pitchFamily="50" charset="-128"/>
                        </a:rPr>
                        <a:t>31</a:t>
                      </a:r>
                      <a:r>
                        <a:rPr kumimoji="1" lang="ja-JP" altLang="en-US" sz="1200" u="none" dirty="0" smtClean="0">
                          <a:latin typeface="Meiryo UI" panose="020B0604030504040204" pitchFamily="50" charset="-128"/>
                          <a:ea typeface="Meiryo UI" panose="020B0604030504040204" pitchFamily="50" charset="-128"/>
                        </a:rPr>
                        <a:t>／</a:t>
                      </a:r>
                      <a:r>
                        <a:rPr kumimoji="1" lang="en-US" altLang="ja-JP" sz="1200" u="none" dirty="0" smtClean="0">
                          <a:latin typeface="Meiryo UI" panose="020B0604030504040204" pitchFamily="50" charset="-128"/>
                          <a:ea typeface="Meiryo UI" panose="020B0604030504040204" pitchFamily="50" charset="-128"/>
                        </a:rPr>
                        <a:t>32</a:t>
                      </a:r>
                    </a:p>
                    <a:p>
                      <a:r>
                        <a:rPr kumimoji="1" lang="ja-JP" altLang="en-US" sz="1200" u="none" dirty="0" smtClean="0">
                          <a:latin typeface="Meiryo UI" panose="020B0604030504040204" pitchFamily="50" charset="-128"/>
                          <a:ea typeface="Meiryo UI" panose="020B0604030504040204" pitchFamily="50" charset="-128"/>
                        </a:rPr>
                        <a:t>　　　　　　（放射線治療施設のみ）</a:t>
                      </a:r>
                      <a:endParaRPr kumimoji="1" lang="en-US" altLang="ja-JP" sz="1200" u="none" dirty="0" smtClean="0">
                        <a:latin typeface="Meiryo UI" panose="020B0604030504040204" pitchFamily="50" charset="-128"/>
                        <a:ea typeface="Meiryo UI" panose="020B0604030504040204" pitchFamily="50" charset="-128"/>
                      </a:endParaRPr>
                    </a:p>
                    <a:p>
                      <a:pPr marL="174625" indent="-174625"/>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2625082"/>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診療機能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12</a:t>
            </a:fld>
            <a:endParaRPr kumimoji="1" lang="ja-JP" altLang="en-US" sz="1800" dirty="0"/>
          </a:p>
        </p:txBody>
      </p:sp>
    </p:spTree>
    <p:extLst>
      <p:ext uri="{BB962C8B-B14F-4D97-AF65-F5344CB8AC3E}">
        <p14:creationId xmlns:p14="http://schemas.microsoft.com/office/powerpoint/2010/main" val="34411084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396584949"/>
              </p:ext>
            </p:extLst>
          </p:nvPr>
        </p:nvGraphicFramePr>
        <p:xfrm>
          <a:off x="59418" y="523250"/>
          <a:ext cx="9787164" cy="2258587"/>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09730">
                  <a:extLst>
                    <a:ext uri="{9D8B030D-6E8A-4147-A177-3AD203B41FA5}">
                      <a16:colId xmlns:a16="http://schemas.microsoft.com/office/drawing/2014/main" val="93627630"/>
                    </a:ext>
                  </a:extLst>
                </a:gridCol>
              </a:tblGrid>
              <a:tr h="484043">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r>
                        <a:rPr kumimoji="1" lang="en-US" altLang="ja-JP" sz="1200" dirty="0">
                          <a:solidFill>
                            <a:schemeClr val="tx1"/>
                          </a:solidFill>
                          <a:latin typeface="Meiryo UI" panose="020B0604030504040204" pitchFamily="50" charset="-128"/>
                          <a:ea typeface="Meiryo UI" panose="020B0604030504040204" pitchFamily="50" charset="-128"/>
                        </a:rPr>
                        <a:t>H30</a:t>
                      </a:r>
                      <a:r>
                        <a:rPr kumimoji="1" lang="ja-JP" altLang="en-US" sz="12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774544">
                <a:tc>
                  <a:txBody>
                    <a:bodyPr/>
                    <a:lstStyle/>
                    <a:p>
                      <a:r>
                        <a:rPr kumimoji="1" lang="en-US" altLang="ja-JP" sz="1200" dirty="0" smtClean="0">
                          <a:latin typeface="Meiryo UI" panose="020B0604030504040204" pitchFamily="50" charset="-128"/>
                          <a:ea typeface="Meiryo UI" panose="020B0604030504040204" pitchFamily="50" charset="-128"/>
                        </a:rPr>
                        <a:t>P4</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④ 薬物療法の提供</a:t>
                      </a:r>
                      <a:r>
                        <a:rPr kumimoji="1" lang="ja-JP" altLang="en-US" sz="1200" dirty="0" smtClean="0">
                          <a:latin typeface="Meiryo UI" panose="020B0604030504040204" pitchFamily="50" charset="-128"/>
                          <a:ea typeface="Meiryo UI" panose="020B0604030504040204" pitchFamily="50" charset="-128"/>
                        </a:rPr>
                        <a:t>体制</a:t>
                      </a:r>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ア （３）の①のイに規定する外来化学療法室において、</a:t>
                      </a:r>
                      <a:r>
                        <a:rPr kumimoji="1" lang="ja-JP" altLang="en-US" sz="1200" u="sng" dirty="0" smtClean="0">
                          <a:latin typeface="Meiryo UI" panose="020B0604030504040204" pitchFamily="50" charset="-128"/>
                          <a:ea typeface="Meiryo UI" panose="020B0604030504040204" pitchFamily="50" charset="-128"/>
                        </a:rPr>
                        <a:t>専門資格を有する看護師を中心として、治療の有害事象を含めた苦痛のスクリーニングを行い、主治医と情報を共有し、適切な治療や支援を行うこと。なお、整備体制について、がん患者とその家族に十分に周知すること。</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endParaRPr kumimoji="1" lang="en-US" altLang="ja-JP"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エ　薬物療法の提供体制</a:t>
                      </a:r>
                    </a:p>
                    <a:p>
                      <a:r>
                        <a:rPr kumimoji="1" lang="ja-JP" altLang="en-US" sz="1200" dirty="0">
                          <a:latin typeface="Meiryo UI" panose="020B0604030504040204" pitchFamily="50" charset="-128"/>
                          <a:ea typeface="Meiryo UI" panose="020B0604030504040204" pitchFamily="50" charset="-128"/>
                        </a:rPr>
                        <a:t>（ア）（３）のアの（イ）に規定する外来化学療法室において、</a:t>
                      </a:r>
                      <a:r>
                        <a:rPr kumimoji="1" lang="ja-JP" altLang="en-US" sz="1200" u="sng" dirty="0">
                          <a:latin typeface="Meiryo UI" panose="020B0604030504040204" pitchFamily="50" charset="-128"/>
                          <a:ea typeface="Meiryo UI" panose="020B0604030504040204" pitchFamily="50" charset="-128"/>
                        </a:rPr>
                        <a:t>専門資格を有する看護師を中心として、治療の有害事象を含めた苦痛のスクリーニングを行い、主治医と情報を共有し、適切な治療や支援を行うこと。なお、整備体制について、がん患者とその家族に十分に周知すること。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外来化学療法室における苦痛のスクリーニング及び対応</a:t>
                      </a: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・前回改定では見送り</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・国どおり、新たに必須要件化してはどうか。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（経過措置１年）</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40</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endParaRPr kumimoji="1" lang="ja-JP" altLang="en-US"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63711538"/>
                  </a:ext>
                </a:extLst>
              </a:tr>
            </a:tbl>
          </a:graphicData>
        </a:graphic>
      </p:graphicFrame>
      <p:sp>
        <p:nvSpPr>
          <p:cNvPr id="3" name="正方形/長方形 2">
            <a:extLst>
              <a:ext uri="{FF2B5EF4-FFF2-40B4-BE49-F238E27FC236}">
                <a16:creationId xmlns:a16="http://schemas.microsoft.com/office/drawing/2014/main" id="{744FC95E-31CC-4F3E-9C1D-B7F4DE9CE983}"/>
              </a:ext>
            </a:extLst>
          </p:cNvPr>
          <p:cNvSpPr/>
          <p:nvPr/>
        </p:nvSpPr>
        <p:spPr>
          <a:xfrm>
            <a:off x="0" y="1"/>
            <a:ext cx="9906000" cy="373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診療機能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13</a:t>
            </a:fld>
            <a:endParaRPr kumimoji="1" lang="ja-JP" altLang="en-US" sz="1800" dirty="0"/>
          </a:p>
        </p:txBody>
      </p:sp>
    </p:spTree>
    <p:extLst>
      <p:ext uri="{BB962C8B-B14F-4D97-AF65-F5344CB8AC3E}">
        <p14:creationId xmlns:p14="http://schemas.microsoft.com/office/powerpoint/2010/main" val="9585546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600852754"/>
              </p:ext>
            </p:extLst>
          </p:nvPr>
        </p:nvGraphicFramePr>
        <p:xfrm>
          <a:off x="46655" y="338805"/>
          <a:ext cx="9806472" cy="649224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8113">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r>
                        <a:rPr kumimoji="1" lang="en-US" altLang="ja-JP" sz="1200" dirty="0">
                          <a:solidFill>
                            <a:schemeClr val="tx1"/>
                          </a:solidFill>
                          <a:latin typeface="Meiryo UI" panose="020B0604030504040204" pitchFamily="50" charset="-128"/>
                          <a:ea typeface="Meiryo UI" panose="020B0604030504040204" pitchFamily="50" charset="-128"/>
                        </a:rPr>
                        <a:t>H30</a:t>
                      </a:r>
                      <a:r>
                        <a:rPr kumimoji="1" lang="ja-JP" altLang="en-US" sz="1200" dirty="0">
                          <a:solidFill>
                            <a:schemeClr val="tx1"/>
                          </a:solidFill>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3306721">
                <a:tc>
                  <a:txBody>
                    <a:bodyPr/>
                    <a:lstStyle/>
                    <a:p>
                      <a:r>
                        <a:rPr kumimoji="1" lang="en-US" altLang="ja-JP" sz="1200" dirty="0" smtClean="0">
                          <a:latin typeface="Meiryo UI" panose="020B0604030504040204" pitchFamily="50" charset="-128"/>
                          <a:ea typeface="Meiryo UI" panose="020B0604030504040204" pitchFamily="50" charset="-128"/>
                        </a:rPr>
                        <a:t>P5</a:t>
                      </a:r>
                    </a:p>
                    <a:p>
                      <a:r>
                        <a:rPr kumimoji="1" lang="ja-JP" altLang="en-US" sz="1200" dirty="0" smtClean="0">
                          <a:latin typeface="Meiryo UI" panose="020B0604030504040204" pitchFamily="50" charset="-128"/>
                          <a:ea typeface="Meiryo UI" panose="020B0604030504040204" pitchFamily="50" charset="-128"/>
                        </a:rPr>
                        <a:t>ウ </a:t>
                      </a:r>
                      <a:r>
                        <a:rPr kumimoji="1" lang="ja-JP" altLang="en-US" sz="1200" dirty="0">
                          <a:latin typeface="Meiryo UI" panose="020B0604030504040204" pitchFamily="50" charset="-128"/>
                          <a:ea typeface="Meiryo UI" panose="020B0604030504040204" pitchFamily="50" charset="-128"/>
                        </a:rPr>
                        <a:t>緩和ケアががんと診断された時から提供されるよう、アに規定する緩和ケアチームにより、以下の緩和ケアが提供される体制を整備すること。</a:t>
                      </a:r>
                    </a:p>
                    <a:p>
                      <a:endParaRPr kumimoji="1" lang="ja-JP" altLang="en-US"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ⅰ </a:t>
                      </a:r>
                      <a:r>
                        <a:rPr kumimoji="1" lang="ja-JP" altLang="en-US" sz="1200" u="sng" dirty="0">
                          <a:latin typeface="Meiryo UI" panose="020B0604030504040204" pitchFamily="50" charset="-128"/>
                          <a:ea typeface="Meiryo UI" panose="020B0604030504040204" pitchFamily="50" charset="-128"/>
                        </a:rPr>
                        <a:t>週１回以上の頻度</a:t>
                      </a:r>
                      <a:r>
                        <a:rPr kumimoji="1" lang="ja-JP" altLang="en-US" sz="1200" dirty="0">
                          <a:latin typeface="Meiryo UI" panose="020B0604030504040204" pitchFamily="50" charset="-128"/>
                          <a:ea typeface="Meiryo UI" panose="020B0604030504040204" pitchFamily="50" charset="-128"/>
                        </a:rPr>
                        <a:t>で、定期的に病棟ラウンド及びカンファレンスを行い、適切な症状緩和について協議すること</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（ウ） 緩和ケアががんと診断された時から提供されるよう、（ア）に規定する緩和ケアチームにより、以下の緩和ケアが提供される体制を整備すること。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ⅰ </a:t>
                      </a:r>
                      <a:r>
                        <a:rPr kumimoji="1" lang="ja-JP" altLang="en-US" sz="1200" dirty="0">
                          <a:latin typeface="Meiryo UI" panose="020B0604030504040204" pitchFamily="50" charset="-128"/>
                          <a:ea typeface="Meiryo UI" panose="020B0604030504040204" pitchFamily="50" charset="-128"/>
                        </a:rPr>
                        <a:t>定期的に病棟ラウンド及びカンファレンスを行い、</a:t>
                      </a:r>
                      <a:r>
                        <a:rPr kumimoji="1" lang="ja-JP" altLang="en-US" sz="1200" u="sng" dirty="0">
                          <a:latin typeface="Meiryo UI" panose="020B0604030504040204" pitchFamily="50" charset="-128"/>
                          <a:ea typeface="Meiryo UI" panose="020B0604030504040204" pitchFamily="50" charset="-128"/>
                        </a:rPr>
                        <a:t>苦痛のスクリーニング及び症状緩和に努めること。</a:t>
                      </a:r>
                      <a:endParaRPr kumimoji="1" lang="en-US" altLang="ja-JP" sz="1200"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なお、当該病棟ラウンド及びカンファレンス</a:t>
                      </a:r>
                      <a:r>
                        <a:rPr kumimoji="1" lang="ja-JP" altLang="en-US" sz="1200" dirty="0" smtClean="0">
                          <a:latin typeface="Meiryo UI" panose="020B0604030504040204" pitchFamily="50" charset="-128"/>
                          <a:ea typeface="Meiryo UI" panose="020B0604030504040204" pitchFamily="50" charset="-128"/>
                        </a:rPr>
                        <a:t>は</a:t>
                      </a:r>
                      <a:r>
                        <a:rPr kumimoji="1" lang="ja-JP" altLang="en-US" sz="1200" u="sng" dirty="0" smtClean="0">
                          <a:latin typeface="Meiryo UI" panose="020B0604030504040204" pitchFamily="50" charset="-128"/>
                          <a:ea typeface="Meiryo UI" panose="020B0604030504040204" pitchFamily="50" charset="-128"/>
                        </a:rPr>
                        <a:t>月１回</a:t>
                      </a:r>
                      <a:r>
                        <a:rPr kumimoji="1" lang="ja-JP" altLang="en-US" sz="1200" u="sng" dirty="0">
                          <a:latin typeface="Meiryo UI" panose="020B0604030504040204" pitchFamily="50" charset="-128"/>
                          <a:ea typeface="Meiryo UI" panose="020B0604030504040204" pitchFamily="50" charset="-128"/>
                        </a:rPr>
                        <a:t>以上の頻度で開催することが望ましい</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（ウ） 緩和ケアががんと診断された時から提供されるよう、（ア）に規定する緩和ケアチームにより、以下の緩和ケアが提供される体制を整備すること。</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ⅰ</a:t>
                      </a:r>
                      <a:r>
                        <a:rPr kumimoji="1" lang="ja-JP" altLang="en-US" sz="1200" dirty="0" smtClean="0">
                          <a:latin typeface="Meiryo UI" panose="020B0604030504040204" pitchFamily="50" charset="-128"/>
                          <a:ea typeface="Meiryo UI" panose="020B0604030504040204" pitchFamily="50" charset="-128"/>
                        </a:rPr>
                        <a:t>定期的に病棟ラウンド及びカンファレンスを行い、</a:t>
                      </a:r>
                      <a:r>
                        <a:rPr kumimoji="1" lang="ja-JP" altLang="en-US" sz="1200" u="sng" dirty="0" smtClean="0">
                          <a:latin typeface="Meiryo UI" panose="020B0604030504040204" pitchFamily="50" charset="-128"/>
                          <a:ea typeface="Meiryo UI" panose="020B0604030504040204" pitchFamily="50" charset="-128"/>
                        </a:rPr>
                        <a:t>適切な症状緩和について協議すること。</a:t>
                      </a:r>
                      <a:endParaRPr kumimoji="1" lang="en-US" altLang="ja-JP" sz="1200"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なお、当該病棟ラウンド及びカンファレンスは</a:t>
                      </a:r>
                      <a:r>
                        <a:rPr kumimoji="1" lang="ja-JP" altLang="en-US" sz="1200" u="sng" dirty="0" smtClean="0">
                          <a:latin typeface="Meiryo UI" panose="020B0604030504040204" pitchFamily="50" charset="-128"/>
                          <a:ea typeface="Meiryo UI" panose="020B0604030504040204" pitchFamily="50" charset="-128"/>
                        </a:rPr>
                        <a:t>週１回以上の頻度で開催することが望ましい</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病棟</a:t>
                      </a:r>
                      <a:r>
                        <a:rPr kumimoji="1" lang="ja-JP" altLang="en-US" sz="1200" b="1" u="sng" dirty="0">
                          <a:latin typeface="Meiryo UI" panose="020B0604030504040204" pitchFamily="50" charset="-128"/>
                          <a:ea typeface="Meiryo UI" panose="020B0604030504040204" pitchFamily="50" charset="-128"/>
                        </a:rPr>
                        <a:t>ラウンド及びカンファレンスの開催頻度について</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・入院期間を考慮して開催頻度を週１回とし、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望ましい規定としてはどうか</a:t>
                      </a:r>
                      <a:r>
                        <a:rPr kumimoji="1" lang="ja-JP" altLang="en-US" sz="1200" dirty="0">
                          <a:latin typeface="Meiryo UI" panose="020B0604030504040204" pitchFamily="50" charset="-128"/>
                          <a:ea typeface="Meiryo UI" panose="020B0604030504040204" pitchFamily="50" charset="-128"/>
                        </a:rPr>
                        <a:t>。</a:t>
                      </a:r>
                      <a:endParaRPr kumimoji="1" lang="en-US" altLang="ja-JP" sz="1200" b="1"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33091884"/>
                  </a:ext>
                </a:extLst>
              </a:tr>
              <a:tr h="2770496">
                <a:tc>
                  <a:txBody>
                    <a:bodyPr/>
                    <a:lstStyle/>
                    <a:p>
                      <a:r>
                        <a:rPr kumimoji="1" lang="en-US" altLang="ja-JP" sz="1200" dirty="0" smtClean="0">
                          <a:latin typeface="Meiryo UI" panose="020B0604030504040204" pitchFamily="50" charset="-128"/>
                          <a:ea typeface="Meiryo UI" panose="020B0604030504040204" pitchFamily="50" charset="-128"/>
                        </a:rPr>
                        <a:t>P6</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ⅱ </a:t>
                      </a:r>
                      <a:r>
                        <a:rPr kumimoji="1" lang="ja-JP" altLang="en-US" sz="1200" dirty="0">
                          <a:latin typeface="Meiryo UI" panose="020B0604030504040204" pitchFamily="50" charset="-128"/>
                          <a:ea typeface="Meiryo UI" panose="020B0604030504040204" pitchFamily="50" charset="-128"/>
                        </a:rPr>
                        <a:t>（２）の①のオに規定する身体症状の緩和に携わる専門的な知識及び技能を有する医師は、手術療法・薬物療法・放射線治療等、がん診療に関するカンファレンス及び病棟回診に参加し、適切な助言を行うとともに、</a:t>
                      </a:r>
                      <a:r>
                        <a:rPr kumimoji="1" lang="ja-JP" altLang="en-US" sz="1200" u="sng" dirty="0">
                          <a:latin typeface="Meiryo UI" panose="020B0604030504040204" pitchFamily="50" charset="-128"/>
                          <a:ea typeface="Meiryo UI" panose="020B0604030504040204" pitchFamily="50" charset="-128"/>
                        </a:rPr>
                        <a:t>必要に応じて共同して診療計画を立案すること</a:t>
                      </a:r>
                      <a:r>
                        <a:rPr kumimoji="1" lang="ja-JP" altLang="en-US" sz="1200" u="sng" dirty="0" smtClean="0">
                          <a:latin typeface="Meiryo UI" panose="020B0604030504040204" pitchFamily="50" charset="-128"/>
                          <a:ea typeface="Meiryo UI" panose="020B0604030504040204" pitchFamily="50" charset="-128"/>
                        </a:rPr>
                        <a:t>。</a:t>
                      </a:r>
                      <a:r>
                        <a:rPr kumimoji="1" lang="en-US" altLang="ja-JP" sz="1200" u="none" dirty="0" smtClean="0">
                          <a:latin typeface="Meiryo UI" panose="020B0604030504040204" pitchFamily="50" charset="-128"/>
                          <a:ea typeface="Meiryo UI" panose="020B0604030504040204" pitchFamily="50" charset="-128"/>
                        </a:rPr>
                        <a:t>【</a:t>
                      </a:r>
                      <a:r>
                        <a:rPr kumimoji="1" lang="ja-JP" altLang="en-US" sz="1200" u="none" dirty="0" smtClean="0">
                          <a:latin typeface="Meiryo UI" panose="020B0604030504040204" pitchFamily="50" charset="-128"/>
                          <a:ea typeface="Meiryo UI" panose="020B0604030504040204" pitchFamily="50" charset="-128"/>
                        </a:rPr>
                        <a:t>修</a:t>
                      </a:r>
                      <a:r>
                        <a:rPr kumimoji="1" lang="en-US" altLang="ja-JP" sz="1200" u="none" dirty="0" smtClean="0">
                          <a:latin typeface="Meiryo UI" panose="020B0604030504040204" pitchFamily="50" charset="-128"/>
                          <a:ea typeface="Meiryo UI" panose="020B0604030504040204" pitchFamily="50" charset="-128"/>
                        </a:rPr>
                        <a:t>】</a:t>
                      </a:r>
                      <a:endParaRPr kumimoji="1" lang="en-US" altLang="ja-JP" sz="1200" u="none" dirty="0">
                        <a:latin typeface="Meiryo UI" panose="020B0604030504040204" pitchFamily="50" charset="-128"/>
                        <a:ea typeface="Meiryo UI" panose="020B0604030504040204" pitchFamily="50" charset="-128"/>
                      </a:endParaRPr>
                    </a:p>
                    <a:p>
                      <a:endParaRPr kumimoji="1" lang="en-US" altLang="ja-JP" sz="1200" u="sng" dirty="0">
                        <a:latin typeface="Meiryo UI" panose="020B0604030504040204" pitchFamily="50" charset="-128"/>
                        <a:ea typeface="Meiryo UI" panose="020B0604030504040204" pitchFamily="50" charset="-128"/>
                      </a:endParaRPr>
                    </a:p>
                    <a:p>
                      <a:endParaRPr kumimoji="1" lang="en-US" altLang="ja-JP" sz="1200" u="sng" dirty="0">
                        <a:latin typeface="Meiryo UI" panose="020B0604030504040204" pitchFamily="50" charset="-128"/>
                        <a:ea typeface="Meiryo UI" panose="020B0604030504040204" pitchFamily="50" charset="-128"/>
                      </a:endParaRPr>
                    </a:p>
                    <a:p>
                      <a:endParaRPr kumimoji="1" lang="en-US" altLang="ja-JP" sz="1200" u="sng" dirty="0">
                        <a:latin typeface="Meiryo UI" panose="020B0604030504040204" pitchFamily="50" charset="-128"/>
                        <a:ea typeface="Meiryo UI" panose="020B0604030504040204" pitchFamily="50" charset="-128"/>
                      </a:endParaRPr>
                    </a:p>
                    <a:p>
                      <a:endParaRPr kumimoji="1" lang="ja-JP" altLang="en-US" sz="1200"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また、（２）の①のオに規定する</a:t>
                      </a:r>
                      <a:r>
                        <a:rPr kumimoji="1" lang="ja-JP" altLang="en-US" sz="1200" u="sng" dirty="0">
                          <a:latin typeface="Meiryo UI" panose="020B0604030504040204" pitchFamily="50" charset="-128"/>
                          <a:ea typeface="Meiryo UI" panose="020B0604030504040204" pitchFamily="50" charset="-128"/>
                        </a:rPr>
                        <a:t>精神症状の緩和に携わる専門的な知識及び技能を有する医師に関しても、がん診療に関するカンファレンス及び病棟回診に参加することが望ましい</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ⅴ</a:t>
                      </a:r>
                      <a:r>
                        <a:rPr kumimoji="1" lang="ja-JP" altLang="en-US" sz="1200" dirty="0">
                          <a:latin typeface="Meiryo UI" panose="020B0604030504040204" pitchFamily="50" charset="-128"/>
                          <a:ea typeface="Meiryo UI" panose="020B0604030504040204" pitchFamily="50" charset="-128"/>
                        </a:rPr>
                        <a:t>　（２）のアの（エ）に規定する専任の医師は、がん診療に関するカンファレンス及び病棟回診に参加することが望ましい。</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nSpc>
                          <a:spcPts val="1400"/>
                        </a:lnSpc>
                        <a:spcAft>
                          <a:spcPts val="0"/>
                        </a:spcAft>
                      </a:pPr>
                      <a:r>
                        <a:rPr lang="ja-JP" altLang="ja-JP" sz="1200" u="none"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ⅱ（２）のアの（オ）に規定する身体症状の緩和に携わる専門的な知識及び技能を有する医師は</a:t>
                      </a:r>
                      <a:r>
                        <a:rPr lang="ja-JP" altLang="ja-JP" sz="1200" u="none" dirty="0" smtClean="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、がん</a:t>
                      </a:r>
                      <a:r>
                        <a:rPr lang="ja-JP" altLang="ja-JP" sz="1200" u="none"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診療に関するカンファレンス及び病棟回診に参加し、適切な助言を行うとともに、</a:t>
                      </a:r>
                      <a:r>
                        <a:rPr lang="ja-JP" altLang="ja-JP" sz="1200" u="sng"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必要に応じて共同して診療計画を立案することが望ましい。</a:t>
                      </a:r>
                      <a:endParaRPr lang="ja-JP" altLang="ja-JP" sz="180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endParaRPr>
                    </a:p>
                    <a:p>
                      <a:pPr>
                        <a:lnSpc>
                          <a:spcPts val="1400"/>
                        </a:lnSpc>
                        <a:spcAft>
                          <a:spcPts val="0"/>
                        </a:spcAft>
                      </a:pPr>
                      <a:r>
                        <a:rPr lang="en-US" altLang="ja-JP" sz="1200" u="none" strike="noStrike"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 </a:t>
                      </a:r>
                      <a:endParaRPr lang="ja-JP" altLang="ja-JP" sz="180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endParaRPr>
                    </a:p>
                    <a:p>
                      <a:pPr>
                        <a:spcAft>
                          <a:spcPts val="0"/>
                        </a:spcAft>
                      </a:pPr>
                      <a:r>
                        <a:rPr lang="ja-JP" altLang="ja-JP" sz="1200" u="none" kern="100" dirty="0">
                          <a:effectLst/>
                          <a:latin typeface="Meiryo UI" panose="020B0604030504040204" pitchFamily="50" charset="-128"/>
                          <a:ea typeface="Meiryo UI" panose="020B0604030504040204" pitchFamily="50" charset="-128"/>
                          <a:cs typeface="Times New Roman" panose="02020603050405020304" pitchFamily="18" charset="0"/>
                        </a:rPr>
                        <a:t>また（２）のアの（オ）に規定する</a:t>
                      </a:r>
                      <a:r>
                        <a:rPr lang="ja-JP" altLang="ja-JP" sz="1200" u="sng"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精神症状の緩和に携わる専門的な知識及び技能を有する</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医師</a:t>
                      </a:r>
                      <a:r>
                        <a:rPr lang="en-US" altLang="ja-JP" sz="1100" u="sng"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に関しても、がん診療に関するカンファレンス及び病棟回診に参加することが望ましい。 </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診療計画</a:t>
                      </a:r>
                      <a:r>
                        <a:rPr kumimoji="1" lang="ja-JP" altLang="en-US" sz="1200" b="1" u="sng" dirty="0">
                          <a:latin typeface="Meiryo UI" panose="020B0604030504040204" pitchFamily="50" charset="-128"/>
                          <a:ea typeface="Meiryo UI" panose="020B0604030504040204" pitchFamily="50" charset="-128"/>
                        </a:rPr>
                        <a:t>の立案について</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・新たに</a:t>
                      </a:r>
                      <a:r>
                        <a:rPr kumimoji="1" lang="ja-JP" altLang="en-US" sz="1200" dirty="0" smtClean="0">
                          <a:latin typeface="Meiryo UI" panose="020B0604030504040204" pitchFamily="50" charset="-128"/>
                          <a:ea typeface="Meiryo UI" panose="020B0604030504040204" pitchFamily="50" charset="-128"/>
                        </a:rPr>
                        <a:t>要件化し、望ましい規定としてはどうか。</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b="1" u="sng" dirty="0">
                          <a:latin typeface="Meiryo UI" panose="020B0604030504040204" pitchFamily="50" charset="-128"/>
                          <a:ea typeface="Meiryo UI" panose="020B0604030504040204" pitchFamily="50" charset="-128"/>
                        </a:rPr>
                        <a:t>○</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精神症状担当医師の業務について</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・新たに要件化してはどうか。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参考＞</a:t>
                      </a:r>
                      <a:r>
                        <a:rPr kumimoji="1" lang="ja-JP" altLang="en-US" sz="1200" dirty="0" smtClean="0">
                          <a:latin typeface="Meiryo UI" panose="020B0604030504040204" pitchFamily="50" charset="-128"/>
                          <a:ea typeface="Meiryo UI" panose="020B0604030504040204" pitchFamily="50" charset="-128"/>
                        </a:rPr>
                        <a:t>精神症状の緩和に携わる医師の</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配置状況　　　　　　　　　　</a:t>
                      </a:r>
                      <a:r>
                        <a:rPr kumimoji="1" lang="en-US" altLang="ja-JP" sz="1200" dirty="0" smtClean="0">
                          <a:latin typeface="Meiryo UI" panose="020B0604030504040204" pitchFamily="50" charset="-128"/>
                          <a:ea typeface="Meiryo UI" panose="020B0604030504040204" pitchFamily="50" charset="-128"/>
                        </a:rPr>
                        <a:t>36</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endParaRPr kumimoji="1" lang="ja-JP" altLang="en-US"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bl>
          </a:graphicData>
        </a:graphic>
      </p:graphicFrame>
      <p:sp>
        <p:nvSpPr>
          <p:cNvPr id="3" name="正方形/長方形 2">
            <a:extLst>
              <a:ext uri="{FF2B5EF4-FFF2-40B4-BE49-F238E27FC236}">
                <a16:creationId xmlns:a16="http://schemas.microsoft.com/office/drawing/2014/main" id="{E645B658-9B19-4E25-9D0E-762AE7E4E240}"/>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診療機能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14</a:t>
            </a:fld>
            <a:endParaRPr kumimoji="1" lang="ja-JP" altLang="en-US" sz="1800" dirty="0"/>
          </a:p>
        </p:txBody>
      </p:sp>
    </p:spTree>
    <p:extLst>
      <p:ext uri="{BB962C8B-B14F-4D97-AF65-F5344CB8AC3E}">
        <p14:creationId xmlns:p14="http://schemas.microsoft.com/office/powerpoint/2010/main" val="33526210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695097551"/>
              </p:ext>
            </p:extLst>
          </p:nvPr>
        </p:nvGraphicFramePr>
        <p:xfrm>
          <a:off x="49764" y="301185"/>
          <a:ext cx="9806472" cy="6126879"/>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70017">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601025">
                <a:tc>
                  <a:txBody>
                    <a:bodyPr/>
                    <a:lstStyle/>
                    <a:p>
                      <a:r>
                        <a:rPr kumimoji="1" lang="en-US" altLang="ja-JP" sz="1200" dirty="0" smtClean="0">
                          <a:latin typeface="Meiryo UI" panose="020B0604030504040204" pitchFamily="50" charset="-128"/>
                          <a:ea typeface="Meiryo UI" panose="020B0604030504040204" pitchFamily="50" charset="-128"/>
                        </a:rPr>
                        <a:t>P7</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ⅴ </a:t>
                      </a:r>
                      <a:r>
                        <a:rPr kumimoji="1" lang="ja-JP" altLang="en-US" sz="1200" dirty="0">
                          <a:latin typeface="Meiryo UI" panose="020B0604030504040204" pitchFamily="50" charset="-128"/>
                          <a:ea typeface="Meiryo UI" panose="020B0604030504040204" pitchFamily="50" charset="-128"/>
                        </a:rPr>
                        <a:t>がん疼痛をはじめとするがん患者の苦痛に対して、必要に応じて初回処方を緩和ケアチームで実施する等、院内の診療従事者と連携し迅速かつ適切に緩和する体制を整備すること</a:t>
                      </a:r>
                      <a:r>
                        <a:rPr kumimoji="1" lang="ja-JP" altLang="en-US"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ⅴ </a:t>
                      </a:r>
                      <a:r>
                        <a:rPr kumimoji="1" lang="ja-JP" altLang="en-US" sz="1200" dirty="0">
                          <a:latin typeface="Meiryo UI" panose="020B0604030504040204" pitchFamily="50" charset="-128"/>
                          <a:ea typeface="Meiryo UI" panose="020B0604030504040204" pitchFamily="50" charset="-128"/>
                        </a:rPr>
                        <a:t>がん疼痛をはじめとするがん患者の苦痛に対して、必要に応じて初回処方を緩和ケアチームで実施する等、院内の診療従事者と連携し迅速かつ適切に緩和する体制を整備すること</a:t>
                      </a:r>
                      <a:r>
                        <a:rPr kumimoji="1" lang="ja-JP" altLang="en-US" sz="1200" dirty="0" smtClean="0">
                          <a:latin typeface="Meiryo UI" panose="020B0604030504040204" pitchFamily="50" charset="-128"/>
                          <a:ea typeface="Meiryo UI" panose="020B0604030504040204" pitchFamily="50" charset="-128"/>
                        </a:rPr>
                        <a:t>。</a:t>
                      </a:r>
                      <a:r>
                        <a:rPr kumimoji="1" lang="ja-JP" altLang="ja-JP" sz="1200" b="0" u="sng" kern="1200" dirty="0" smtClean="0">
                          <a:solidFill>
                            <a:schemeClr val="dk1"/>
                          </a:solidFill>
                          <a:effectLst/>
                          <a:latin typeface="Meiryo UI" panose="020B0604030504040204" pitchFamily="50" charset="-128"/>
                          <a:ea typeface="Meiryo UI" panose="020B0604030504040204" pitchFamily="50" charset="-128"/>
                          <a:cs typeface="+mn-cs"/>
                        </a:rPr>
                        <a:t>また、国拠点病院や地域の医療施設と連携し、さまざまな治療による症状緩和など、患者の症状に応じた緩和ケアを提供する体制を整備することが望ましい。</a:t>
                      </a:r>
                      <a:endParaRPr kumimoji="1" lang="ja-JP" altLang="ja-JP" sz="1800" u="sng" kern="1200" dirty="0">
                        <a:solidFill>
                          <a:schemeClr val="dk1"/>
                        </a:solidFill>
                        <a:effectLst/>
                        <a:latin typeface="+mn-lt"/>
                        <a:ea typeface="+mn-ea"/>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拠点病院等との連携に</a:t>
                      </a:r>
                      <a:r>
                        <a:rPr kumimoji="1" lang="ja-JP" altLang="en-US" sz="1200" b="1" u="sng" dirty="0" smtClean="0">
                          <a:latin typeface="Meiryo UI" panose="020B0604030504040204" pitchFamily="50" charset="-128"/>
                          <a:ea typeface="Meiryo UI" panose="020B0604030504040204" pitchFamily="50" charset="-128"/>
                        </a:rPr>
                        <a:t>よる提供体制</a:t>
                      </a:r>
                      <a:r>
                        <a:rPr kumimoji="1" lang="ja-JP" altLang="en-US" sz="1200" b="1" u="sng" dirty="0">
                          <a:latin typeface="Meiryo UI" panose="020B0604030504040204" pitchFamily="50" charset="-128"/>
                          <a:ea typeface="Meiryo UI" panose="020B0604030504040204" pitchFamily="50" charset="-128"/>
                        </a:rPr>
                        <a:t>整備について</a:t>
                      </a:r>
                      <a:endParaRPr kumimoji="1" lang="en-US" altLang="ja-JP" sz="1200" b="1" u="sng" dirty="0">
                        <a:latin typeface="Meiryo UI" panose="020B0604030504040204" pitchFamily="50" charset="-128"/>
                        <a:ea typeface="Meiryo UI" panose="020B0604030504040204" pitchFamily="50" charset="-128"/>
                      </a:endParaRPr>
                    </a:p>
                    <a:p>
                      <a:pPr marL="174625" indent="-174625"/>
                      <a:r>
                        <a:rPr kumimoji="1" lang="ja-JP" altLang="en-US" sz="1200" dirty="0">
                          <a:latin typeface="Meiryo UI" panose="020B0604030504040204" pitchFamily="50" charset="-128"/>
                          <a:ea typeface="Meiryo UI" panose="020B0604030504040204" pitchFamily="50" charset="-128"/>
                        </a:rPr>
                        <a:t>　・府独自の要件として</a:t>
                      </a:r>
                      <a:r>
                        <a:rPr kumimoji="1" lang="ja-JP" altLang="en-US" sz="1200" dirty="0" smtClean="0">
                          <a:latin typeface="Meiryo UI" panose="020B0604030504040204" pitchFamily="50" charset="-128"/>
                          <a:ea typeface="Meiryo UI" panose="020B0604030504040204" pitchFamily="50" charset="-128"/>
                        </a:rPr>
                        <a:t>、拠点病院等との連携による提供体制の整備について、新たに要件化し、望ましい規定としてはどうか。</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32968118"/>
                  </a:ext>
                </a:extLst>
              </a:tr>
              <a:tr h="2610163">
                <a:tc>
                  <a:txBody>
                    <a:bodyPr/>
                    <a:lstStyle/>
                    <a:p>
                      <a:r>
                        <a:rPr kumimoji="1" lang="en-US" altLang="ja-JP" sz="1200" dirty="0" smtClean="0">
                          <a:latin typeface="Meiryo UI" panose="020B0604030504040204" pitchFamily="50" charset="-128"/>
                          <a:ea typeface="Meiryo UI" panose="020B0604030504040204" pitchFamily="50" charset="-128"/>
                        </a:rPr>
                        <a:t>P7</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オ 医療用麻薬等の鎮痛薬の初回使用時や用量の増減時には、医師からの説明とともに薬剤師や看護師等による服薬指導を実施し、その際には</a:t>
                      </a:r>
                      <a:r>
                        <a:rPr kumimoji="1" lang="ja-JP" altLang="en-US" sz="1200" u="sng" dirty="0">
                          <a:latin typeface="Meiryo UI" panose="020B0604030504040204" pitchFamily="50" charset="-128"/>
                          <a:ea typeface="Meiryo UI" panose="020B0604030504040204" pitchFamily="50" charset="-128"/>
                        </a:rPr>
                        <a:t>自記式の服薬記録を整備活用することにより、外来・病棟を問わず</a:t>
                      </a:r>
                      <a:r>
                        <a:rPr kumimoji="1" lang="ja-JP" altLang="en-US" sz="1200" dirty="0">
                          <a:latin typeface="Meiryo UI" panose="020B0604030504040204" pitchFamily="50" charset="-128"/>
                          <a:ea typeface="Meiryo UI" panose="020B0604030504040204" pitchFamily="50" charset="-128"/>
                        </a:rPr>
                        <a:t>医療用麻薬等を自己管理できるよう指導すること</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ⅳ </a:t>
                      </a:r>
                      <a:r>
                        <a:rPr kumimoji="1" lang="ja-JP" altLang="en-US" sz="1200" dirty="0">
                          <a:latin typeface="Meiryo UI" panose="020B0604030504040204" pitchFamily="50" charset="-128"/>
                          <a:ea typeface="Meiryo UI" panose="020B0604030504040204" pitchFamily="50" charset="-128"/>
                        </a:rPr>
                        <a:t>医療用麻薬等の鎮痛薬の初回使用や用量の増減時には、医師からの説明とともに薬剤師や看護師等による服薬指導を実施し、</a:t>
                      </a:r>
                      <a:r>
                        <a:rPr kumimoji="1" lang="ja-JP" altLang="en-US" sz="1200" u="sng" dirty="0">
                          <a:latin typeface="Meiryo UI" panose="020B0604030504040204" pitchFamily="50" charset="-128"/>
                          <a:ea typeface="Meiryo UI" panose="020B0604030504040204" pitchFamily="50" charset="-128"/>
                        </a:rPr>
                        <a:t>外来治療中</a:t>
                      </a:r>
                      <a:r>
                        <a:rPr kumimoji="1" lang="ja-JP" altLang="en-US" sz="1200" dirty="0">
                          <a:latin typeface="Meiryo UI" panose="020B0604030504040204" pitchFamily="50" charset="-128"/>
                          <a:ea typeface="Meiryo UI" panose="020B0604030504040204" pitchFamily="50" charset="-128"/>
                        </a:rPr>
                        <a:t>も医療用麻薬等の使用を自己管理できるよう指導すること。 </a:t>
                      </a:r>
                      <a:r>
                        <a:rPr kumimoji="1" lang="ja-JP" altLang="en-US" sz="1200" u="sng" dirty="0">
                          <a:latin typeface="Meiryo UI" panose="020B0604030504040204" pitchFamily="50" charset="-128"/>
                          <a:ea typeface="Meiryo UI" panose="020B0604030504040204" pitchFamily="50" charset="-128"/>
                        </a:rPr>
                        <a:t>その際には自記式の服薬記録を整備活用することが望ましい</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（オ</a:t>
                      </a:r>
                      <a:r>
                        <a:rPr kumimoji="1" lang="ja-JP" altLang="en-US" sz="1200" dirty="0" smtClean="0">
                          <a:latin typeface="Meiryo UI" panose="020B0604030504040204" pitchFamily="50" charset="-128"/>
                          <a:ea typeface="Meiryo UI" panose="020B0604030504040204" pitchFamily="50" charset="-128"/>
                        </a:rPr>
                        <a:t>）医療用麻薬等の鎮痛薬の初回使用時や用量の増減時には、医師からの説明とともに薬剤師や看護師等による服薬指導を実施し、その際には</a:t>
                      </a:r>
                      <a:r>
                        <a:rPr kumimoji="1" lang="ja-JP" altLang="en-US" sz="1200" u="sng" dirty="0" smtClean="0">
                          <a:latin typeface="Meiryo UI" panose="020B0604030504040204" pitchFamily="50" charset="-128"/>
                          <a:ea typeface="Meiryo UI" panose="020B0604030504040204" pitchFamily="50" charset="-128"/>
                        </a:rPr>
                        <a:t>自記式の服薬記録を整備活用することにより、外来・病棟を問わず</a:t>
                      </a:r>
                      <a:r>
                        <a:rPr kumimoji="1" lang="ja-JP" altLang="en-US" sz="1200" dirty="0" smtClean="0">
                          <a:latin typeface="Meiryo UI" panose="020B0604030504040204" pitchFamily="50" charset="-128"/>
                          <a:ea typeface="Meiryo UI" panose="020B0604030504040204" pitchFamily="50" charset="-128"/>
                        </a:rPr>
                        <a:t>医療用麻薬等を自己管理できるよう指導すること。</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医療用</a:t>
                      </a:r>
                      <a:r>
                        <a:rPr kumimoji="1" lang="ja-JP" altLang="en-US" sz="1200" b="1" u="sng" dirty="0">
                          <a:latin typeface="Meiryo UI" panose="020B0604030504040204" pitchFamily="50" charset="-128"/>
                          <a:ea typeface="Meiryo UI" panose="020B0604030504040204" pitchFamily="50" charset="-128"/>
                        </a:rPr>
                        <a:t>麻薬等の自己管理に関する指導について（自記式服薬記録の整備活用）</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・国どおり、必須化してはどうか。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参考＞府拠点病院での実施状況　　</a:t>
                      </a:r>
                      <a:r>
                        <a:rPr kumimoji="1" lang="en-US" altLang="ja-JP" sz="1200" dirty="0">
                          <a:latin typeface="Meiryo UI" panose="020B0604030504040204" pitchFamily="50" charset="-128"/>
                          <a:ea typeface="Meiryo UI" panose="020B0604030504040204" pitchFamily="50" charset="-128"/>
                        </a:rPr>
                        <a:t>40</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44</a:t>
                      </a:r>
                    </a:p>
                    <a:p>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6698416"/>
                  </a:ext>
                </a:extLst>
              </a:tr>
              <a:tr h="1599774">
                <a:tc>
                  <a:txBody>
                    <a:bodyPr/>
                    <a:lstStyle/>
                    <a:p>
                      <a:r>
                        <a:rPr kumimoji="1" lang="en-US" altLang="ja-JP" sz="1200" dirty="0" smtClean="0">
                          <a:latin typeface="Meiryo UI" panose="020B0604030504040204" pitchFamily="50" charset="-128"/>
                          <a:ea typeface="Meiryo UI" panose="020B0604030504040204" pitchFamily="50" charset="-128"/>
                        </a:rPr>
                        <a:t>P8</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キ </a:t>
                      </a:r>
                      <a:r>
                        <a:rPr kumimoji="1" lang="ja-JP" altLang="en-US" sz="1200" u="sng" dirty="0">
                          <a:latin typeface="Meiryo UI" panose="020B0604030504040204" pitchFamily="50" charset="-128"/>
                          <a:ea typeface="Meiryo UI" panose="020B0604030504040204" pitchFamily="50" charset="-128"/>
                        </a:rPr>
                        <a:t>患者や家族に対し、必要に応じて、アドバンス・ケア・プランニングを含めた意思決定支援を提供できる体制を整備すること</a:t>
                      </a:r>
                      <a:r>
                        <a:rPr kumimoji="1" lang="ja-JP" altLang="en-US" sz="1200" u="sng" dirty="0" smtClean="0">
                          <a:latin typeface="Meiryo UI" panose="020B0604030504040204" pitchFamily="50" charset="-128"/>
                          <a:ea typeface="Meiryo UI" panose="020B0604030504040204" pitchFamily="50" charset="-128"/>
                        </a:rPr>
                        <a:t>。</a:t>
                      </a:r>
                      <a:r>
                        <a:rPr kumimoji="1" lang="en-US" altLang="ja-JP" sz="1200" u="none" dirty="0" smtClean="0">
                          <a:latin typeface="Meiryo UI" panose="020B0604030504040204" pitchFamily="50" charset="-128"/>
                          <a:ea typeface="Meiryo UI" panose="020B0604030504040204" pitchFamily="50" charset="-128"/>
                        </a:rPr>
                        <a:t>【</a:t>
                      </a:r>
                      <a:r>
                        <a:rPr kumimoji="1" lang="ja-JP" altLang="en-US" sz="1200" u="none" dirty="0" smtClean="0">
                          <a:latin typeface="Meiryo UI" panose="020B0604030504040204" pitchFamily="50" charset="-128"/>
                          <a:ea typeface="Meiryo UI" panose="020B0604030504040204" pitchFamily="50" charset="-128"/>
                        </a:rPr>
                        <a:t>新</a:t>
                      </a:r>
                      <a:r>
                        <a:rPr kumimoji="1" lang="en-US" altLang="ja-JP" sz="1200" u="none" dirty="0" smtClean="0">
                          <a:latin typeface="Meiryo UI" panose="020B0604030504040204" pitchFamily="50" charset="-128"/>
                          <a:ea typeface="Meiryo UI" panose="020B0604030504040204" pitchFamily="50" charset="-128"/>
                        </a:rPr>
                        <a:t>】</a:t>
                      </a:r>
                      <a:endParaRPr kumimoji="1" lang="ja-JP" altLang="en-US" sz="1200" u="none"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pPr algn="l">
                        <a:lnSpc>
                          <a:spcPts val="1400"/>
                        </a:lnSpc>
                        <a:spcAft>
                          <a:spcPts val="0"/>
                        </a:spcAft>
                      </a:pPr>
                      <a:r>
                        <a:rPr lang="ja-JP" altLang="ja-JP" sz="1200" u="sng"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（キ）患者や家族に対し、必要に応じて、アドバンス・ケア・プランニングを含めた意思決定支援を提供できる体制を整備する</a:t>
                      </a:r>
                      <a:r>
                        <a:rPr lang="ja-JP" altLang="ja-JP" sz="1200" u="sng" kern="0" dirty="0" smtClean="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こと。</a:t>
                      </a:r>
                      <a:r>
                        <a:rPr lang="en-US"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なお、院内において広く研修を行うとともに、患者や家族に周知しておくことが望ましい。</a:t>
                      </a:r>
                      <a:endParaRPr lang="en-US"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lnSpc>
                          <a:spcPts val="1400"/>
                        </a:lnSpc>
                        <a:spcAft>
                          <a:spcPts val="0"/>
                        </a:spcAft>
                      </a:pP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a:latin typeface="Meiryo UI" panose="020B0604030504040204" pitchFamily="50" charset="-128"/>
                          <a:ea typeface="Meiryo UI" panose="020B0604030504040204" pitchFamily="50" charset="-128"/>
                        </a:rPr>
                        <a:t>○</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意思決定支援の提供体制整備について</a:t>
                      </a:r>
                      <a:endParaRPr kumimoji="1" lang="en-US" altLang="ja-JP" sz="1200" b="1" u="sng" dirty="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・国どおり、新たに必須化してはどうか。</a:t>
                      </a:r>
                      <a:endParaRPr kumimoji="1" lang="en-US" altLang="ja-JP" sz="1200"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（経過措置１年）　</a:t>
                      </a:r>
                      <a:endParaRPr kumimoji="1" lang="en-US" altLang="ja-JP" sz="1200"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23</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pPr marL="174625" indent="-174625"/>
                      <a:r>
                        <a:rPr kumimoji="1" lang="ja-JP" altLang="en-US" sz="1200" dirty="0" smtClean="0">
                          <a:latin typeface="Meiryo UI" panose="020B0604030504040204" pitchFamily="50" charset="-128"/>
                          <a:ea typeface="Meiryo UI" panose="020B0604030504040204" pitchFamily="50" charset="-128"/>
                        </a:rPr>
                        <a:t>　・また、府独自の要件として、研修実施及び患者や家族への周知について、新たに要件化し、望ましい規定としてはどうか。　</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bl>
          </a:graphicData>
        </a:graphic>
      </p:graphicFrame>
      <p:sp>
        <p:nvSpPr>
          <p:cNvPr id="3" name="正方形/長方形 2">
            <a:extLst>
              <a:ext uri="{FF2B5EF4-FFF2-40B4-BE49-F238E27FC236}">
                <a16:creationId xmlns:a16="http://schemas.microsoft.com/office/drawing/2014/main" id="{FCEF69A2-1222-4E25-91FF-F8A5497F0618}"/>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診療機能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15</a:t>
            </a:fld>
            <a:endParaRPr kumimoji="1" lang="ja-JP" altLang="en-US" sz="1800" dirty="0"/>
          </a:p>
        </p:txBody>
      </p:sp>
    </p:spTree>
    <p:extLst>
      <p:ext uri="{BB962C8B-B14F-4D97-AF65-F5344CB8AC3E}">
        <p14:creationId xmlns:p14="http://schemas.microsoft.com/office/powerpoint/2010/main" val="4325773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497134016"/>
              </p:ext>
            </p:extLst>
          </p:nvPr>
        </p:nvGraphicFramePr>
        <p:xfrm>
          <a:off x="49764" y="398611"/>
          <a:ext cx="9806472" cy="1983981"/>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331735">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652246">
                <a:tc>
                  <a:txBody>
                    <a:bodyPr/>
                    <a:lstStyle/>
                    <a:p>
                      <a:r>
                        <a:rPr kumimoji="1" lang="en-US" altLang="ja-JP" sz="1200" dirty="0" smtClean="0">
                          <a:latin typeface="Meiryo UI" panose="020B0604030504040204" pitchFamily="50" charset="-128"/>
                          <a:ea typeface="Meiryo UI" panose="020B0604030504040204" pitchFamily="50" charset="-128"/>
                        </a:rPr>
                        <a:t>P10</a:t>
                      </a:r>
                      <a:endParaRPr kumimoji="1" lang="en-US" altLang="ja-JP" sz="1200" dirty="0">
                        <a:latin typeface="Meiryo UI" panose="020B0604030504040204" pitchFamily="50" charset="-128"/>
                        <a:ea typeface="Meiryo UI" panose="020B0604030504040204" pitchFamily="50" charset="-128"/>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ク 当該医療圏において、地域の医療機関や在宅診療所等の医療・介護従事者とがんに関する医療提供体制や社会的支援のあり方について情報を共有し、役割分担や支援等について議論する場を年１回以上設けること。なお、その際には既存の会議体を利用する等の工夫を行うことが望ましい。</a:t>
                      </a:r>
                      <a:r>
                        <a:rPr kumimoji="1" lang="en-US" altLang="ja-JP" sz="1200" u="sng"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新</a:t>
                      </a:r>
                      <a:r>
                        <a:rPr kumimoji="1" lang="en-US" altLang="ja-JP" sz="1200" u="sng" dirty="0" smtClean="0">
                          <a:latin typeface="Meiryo UI" panose="020B0604030504040204" pitchFamily="50" charset="-128"/>
                          <a:ea typeface="Meiryo UI" panose="020B0604030504040204" pitchFamily="50" charset="-128"/>
                        </a:rPr>
                        <a:t>】</a:t>
                      </a:r>
                      <a:endParaRPr kumimoji="1" lang="ja-JP" altLang="ja-JP" sz="1200" u="sng"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ケ）当該医療圏において、国拠点病院が、地域の医療機関や在宅診療所等の医療・介護従事者とがんに関する医療提供体制や社会的支援のあり方について情報を共有し、役割分担や支援等について議論する場を設けることに協力すること。</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国拠点病院が設ける当該医療圏における情報共有・役割分担等議論の場への協力について</a:t>
                      </a:r>
                      <a:endParaRPr kumimoji="1" lang="en-US" altLang="ja-JP" sz="1200" b="1" u="sng" dirty="0">
                        <a:latin typeface="Meiryo UI" panose="020B0604030504040204" pitchFamily="50" charset="-128"/>
                        <a:ea typeface="Meiryo UI" panose="020B0604030504040204" pitchFamily="50" charset="-128"/>
                      </a:endParaRPr>
                    </a:p>
                    <a:p>
                      <a:pPr marL="174625" indent="-174625"/>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・国拠点病院が当該医療圏において実施する</a:t>
                      </a:r>
                      <a:r>
                        <a:rPr kumimoji="1" lang="ja-JP" altLang="ja-JP" sz="1200" u="none" kern="1200" dirty="0" smtClean="0">
                          <a:solidFill>
                            <a:schemeClr val="dk1"/>
                          </a:solidFill>
                          <a:effectLst/>
                          <a:latin typeface="Meiryo UI" panose="020B0604030504040204" pitchFamily="50" charset="-128"/>
                          <a:ea typeface="Meiryo UI" panose="020B0604030504040204" pitchFamily="50" charset="-128"/>
                          <a:cs typeface="+mn-cs"/>
                        </a:rPr>
                        <a:t>地域の医療機関</a:t>
                      </a:r>
                      <a:r>
                        <a:rPr kumimoji="1" lang="ja-JP" altLang="en-US" sz="1200" u="none" kern="1200" dirty="0" smtClean="0">
                          <a:solidFill>
                            <a:schemeClr val="dk1"/>
                          </a:solidFill>
                          <a:effectLst/>
                          <a:latin typeface="Meiryo UI" panose="020B0604030504040204" pitchFamily="50" charset="-128"/>
                          <a:ea typeface="Meiryo UI" panose="020B0604030504040204" pitchFamily="50" charset="-128"/>
                          <a:cs typeface="+mn-cs"/>
                        </a:rPr>
                        <a:t>等との情報共有及び役割分担等議論の場に協力することについて、</a:t>
                      </a:r>
                      <a:r>
                        <a:rPr kumimoji="1" lang="ja-JP" altLang="en-US" sz="1200" dirty="0" smtClean="0">
                          <a:latin typeface="Meiryo UI" panose="020B0604030504040204" pitchFamily="50" charset="-128"/>
                          <a:ea typeface="Meiryo UI" panose="020B0604030504040204" pitchFamily="50" charset="-128"/>
                        </a:rPr>
                        <a:t>新たに必須化してはどうか。</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32968118"/>
                  </a:ext>
                </a:extLst>
              </a:tr>
            </a:tbl>
          </a:graphicData>
        </a:graphic>
      </p:graphicFrame>
      <p:sp>
        <p:nvSpPr>
          <p:cNvPr id="3" name="正方形/長方形 2">
            <a:extLst>
              <a:ext uri="{FF2B5EF4-FFF2-40B4-BE49-F238E27FC236}">
                <a16:creationId xmlns:a16="http://schemas.microsoft.com/office/drawing/2014/main" id="{FCEF69A2-1222-4E25-91FF-F8A5497F0618}"/>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診療機能</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16</a:t>
            </a:fld>
            <a:endParaRPr kumimoji="1" lang="ja-JP" altLang="en-US" sz="1800" dirty="0"/>
          </a:p>
        </p:txBody>
      </p:sp>
    </p:spTree>
    <p:extLst>
      <p:ext uri="{BB962C8B-B14F-4D97-AF65-F5344CB8AC3E}">
        <p14:creationId xmlns:p14="http://schemas.microsoft.com/office/powerpoint/2010/main" val="5250692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827194268"/>
              </p:ext>
            </p:extLst>
          </p:nvPr>
        </p:nvGraphicFramePr>
        <p:xfrm>
          <a:off x="49764" y="360610"/>
          <a:ext cx="9806472" cy="4301732"/>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7837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704973">
                <a:tc>
                  <a:txBody>
                    <a:bodyPr/>
                    <a:lstStyle/>
                    <a:p>
                      <a:r>
                        <a:rPr kumimoji="1" lang="en-US" altLang="ja-JP" sz="1200" dirty="0" smtClean="0">
                          <a:latin typeface="Meiryo UI" panose="020B0604030504040204" pitchFamily="50" charset="-128"/>
                          <a:ea typeface="Meiryo UI" panose="020B0604030504040204" pitchFamily="50" charset="-128"/>
                        </a:rPr>
                        <a:t>P10</a:t>
                      </a:r>
                      <a:endParaRPr kumimoji="1" lang="en-US" altLang="ja-JP" sz="1200" dirty="0">
                        <a:latin typeface="Meiryo UI" panose="020B0604030504040204" pitchFamily="50" charset="-128"/>
                        <a:ea typeface="Meiryo UI" panose="020B0604030504040204" pitchFamily="50" charset="-128"/>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ア 当該施設で対応可能ながんについて専門的な知識及び技能を有する手術療法に携わる常勤の医師を１人以上配置すること。</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（ア）当該施設で対応可能ながんについて専門的な知識及び技能を有する手術療法に携わる医師を１人以上配置すること。なお、当該医師については、原則として常勤であること。</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（ア）当該施設で対応可能ながんについて専門的な知識及び技能を有する手術療法に携わる</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常勤の</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医師を１人以上配置すること。</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医師</a:t>
                      </a:r>
                      <a:r>
                        <a:rPr kumimoji="1" lang="ja-JP" altLang="en-US" sz="1200" b="1" u="sng" dirty="0">
                          <a:latin typeface="Meiryo UI" panose="020B0604030504040204" pitchFamily="50" charset="-128"/>
                          <a:ea typeface="Meiryo UI" panose="020B0604030504040204" pitchFamily="50" charset="-128"/>
                        </a:rPr>
                        <a:t>の配置要件に</a:t>
                      </a:r>
                      <a:r>
                        <a:rPr kumimoji="1" lang="ja-JP" altLang="en-US" sz="1200" b="1" u="sng" dirty="0" smtClean="0">
                          <a:latin typeface="Meiryo UI" panose="020B0604030504040204" pitchFamily="50" charset="-128"/>
                          <a:ea typeface="Meiryo UI" panose="020B0604030504040204" pitchFamily="50" charset="-128"/>
                        </a:rPr>
                        <a:t>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手術療法担当医師</a:t>
                      </a:r>
                      <a:r>
                        <a:rPr kumimoji="1" lang="en-US" altLang="ja-JP" sz="1200" b="1" dirty="0" smtClean="0">
                          <a:latin typeface="Meiryo UI" panose="020B0604030504040204" pitchFamily="50" charset="-128"/>
                          <a:ea typeface="Meiryo UI" panose="020B0604030504040204" pitchFamily="50" charset="-128"/>
                        </a:rPr>
                        <a:t>】</a:t>
                      </a:r>
                    </a:p>
                    <a:p>
                      <a:pPr marL="174625" indent="-174625"/>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・国どおり、原則</a:t>
                      </a:r>
                      <a:r>
                        <a:rPr kumimoji="1" lang="ja-JP" altLang="en-US" sz="1200" dirty="0">
                          <a:latin typeface="Meiryo UI" panose="020B0604030504040204" pitchFamily="50" charset="-128"/>
                          <a:ea typeface="Meiryo UI" panose="020B0604030504040204" pitchFamily="50" charset="-128"/>
                        </a:rPr>
                        <a:t>常勤⇒</a:t>
                      </a:r>
                      <a:r>
                        <a:rPr kumimoji="1" lang="ja-JP" altLang="en-US" sz="1200" dirty="0" smtClean="0">
                          <a:latin typeface="Meiryo UI" panose="020B0604030504040204" pitchFamily="50" charset="-128"/>
                          <a:ea typeface="Meiryo UI" panose="020B0604030504040204" pitchFamily="50" charset="-128"/>
                        </a:rPr>
                        <a:t>常勤としてはどうか。</a:t>
                      </a:r>
                      <a:endParaRPr kumimoji="1" lang="en-US" altLang="ja-JP" sz="1200" dirty="0" smtClean="0">
                        <a:latin typeface="Meiryo UI" panose="020B0604030504040204" pitchFamily="50" charset="-128"/>
                        <a:ea typeface="Meiryo UI" panose="020B0604030504040204" pitchFamily="50" charset="-128"/>
                      </a:endParaRPr>
                    </a:p>
                    <a:p>
                      <a:pPr marL="174625" indent="-174625"/>
                      <a:r>
                        <a:rPr kumimoji="1" lang="ja-JP" altLang="en-US" sz="1200" dirty="0" smtClean="0">
                          <a:latin typeface="Meiryo UI" panose="020B0604030504040204" pitchFamily="50" charset="-128"/>
                          <a:ea typeface="Meiryo UI" panose="020B0604030504040204" pitchFamily="50" charset="-128"/>
                        </a:rPr>
                        <a:t>　　　　　　　　　　　　　　　　　（経過措置２年）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＜参考</a:t>
                      </a:r>
                      <a:r>
                        <a:rPr kumimoji="1" lang="ja-JP" altLang="en-US" sz="1200" dirty="0" smtClean="0">
                          <a:latin typeface="Meiryo UI" panose="020B0604030504040204" pitchFamily="50" charset="-128"/>
                          <a:ea typeface="Meiryo UI" panose="020B0604030504040204" pitchFamily="50" charset="-128"/>
                        </a:rPr>
                        <a:t>＞手術療法に携わる常勤</a:t>
                      </a:r>
                      <a:r>
                        <a:rPr kumimoji="1" lang="ja-JP" altLang="en-US" sz="1200" dirty="0">
                          <a:latin typeface="Meiryo UI" panose="020B0604030504040204" pitchFamily="50" charset="-128"/>
                          <a:ea typeface="Meiryo UI" panose="020B0604030504040204" pitchFamily="50" charset="-128"/>
                        </a:rPr>
                        <a:t>配置状況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44</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44</a:t>
                      </a:r>
                    </a:p>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6698416"/>
                  </a:ext>
                </a:extLst>
              </a:tr>
              <a:tr h="2015354">
                <a:tc>
                  <a:txBody>
                    <a:bodyPr/>
                    <a:lstStyle/>
                    <a:p>
                      <a:r>
                        <a:rPr kumimoji="1" lang="en-US" altLang="ja-JP" sz="1200" dirty="0" smtClean="0">
                          <a:latin typeface="Meiryo UI" panose="020B0604030504040204" pitchFamily="50" charset="-128"/>
                          <a:ea typeface="Meiryo UI" panose="020B0604030504040204" pitchFamily="50" charset="-128"/>
                        </a:rPr>
                        <a:t>P11</a:t>
                      </a: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イ 専任の放射線診断に携わる専門的な知識及び技能を有する</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常勤の医師</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を１人以上配置すること。</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修</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t>
                      </a: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ウ 専従の放射線治療に携わる専門的な知識及び技能を有する</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常勤の医師</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を１人以上配置すること。</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修</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（イ）放射線診断・治療に関する専門的知識を有する医師を</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1</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人以上配置するか、又は他の医療機関から協力を得られる体制を確保すること。</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dirty="0" smtClean="0">
                          <a:latin typeface="Meiryo UI" panose="020B0604030504040204" pitchFamily="50" charset="-128"/>
                          <a:ea typeface="Meiryo UI" panose="020B0604030504040204" pitchFamily="50" charset="-128"/>
                        </a:rPr>
                        <a:t>　　　　　　　　　　　　↓</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（イ）放射線診断・治療に関する専門的知識を有する医師を</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1</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人以上配置するか、又は他の医療機関から協力を得られる体制を確保すること。</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なお、当該医師については、原則として常勤であること。</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医師の配置要件について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放射線診断・治療担当医師</a:t>
                      </a:r>
                      <a:r>
                        <a:rPr kumimoji="1" lang="en-US" altLang="ja-JP" sz="1200" b="1" dirty="0" smtClean="0">
                          <a:latin typeface="Meiryo UI" panose="020B0604030504040204" pitchFamily="50" charset="-128"/>
                          <a:ea typeface="Meiryo UI" panose="020B0604030504040204" pitchFamily="50" charset="-128"/>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・国要件改正では原則常勤⇒必須化されたが、府では自施設で診断・治療を実施している場合に、原則常勤としてはどうか。　　　</a:t>
                      </a:r>
                      <a:endParaRPr kumimoji="1" lang="en-US" altLang="ja-JP" sz="1200" dirty="0" smtClean="0">
                        <a:latin typeface="Meiryo UI" panose="020B0604030504040204" pitchFamily="50" charset="-128"/>
                        <a:ea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（経過措置２年）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＜参考＞放射線診断に携わる常勤配置状況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44</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r>
                        <a:rPr kumimoji="1" lang="ja-JP" altLang="en-US" sz="1200" dirty="0" smtClean="0">
                          <a:latin typeface="Meiryo UI" panose="020B0604030504040204" pitchFamily="50" charset="-128"/>
                          <a:ea typeface="Meiryo UI" panose="020B0604030504040204" pitchFamily="50" charset="-128"/>
                        </a:rPr>
                        <a:t>　　　　　　放射線治療に携わる常勤配置、又は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他の医療機関からの協力体制確保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44</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2001509"/>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診療従事者</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17</a:t>
            </a:fld>
            <a:endParaRPr kumimoji="1" lang="ja-JP" altLang="en-US" sz="1800" dirty="0"/>
          </a:p>
        </p:txBody>
      </p:sp>
    </p:spTree>
    <p:extLst>
      <p:ext uri="{BB962C8B-B14F-4D97-AF65-F5344CB8AC3E}">
        <p14:creationId xmlns:p14="http://schemas.microsoft.com/office/powerpoint/2010/main" val="23296485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181321818"/>
              </p:ext>
            </p:extLst>
          </p:nvPr>
        </p:nvGraphicFramePr>
        <p:xfrm>
          <a:off x="49764" y="378652"/>
          <a:ext cx="9806472" cy="2931218"/>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7018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656898">
                <a:tc>
                  <a:txBody>
                    <a:bodyPr/>
                    <a:lstStyle/>
                    <a:p>
                      <a:r>
                        <a:rPr kumimoji="1" lang="en-US" altLang="ja-JP" sz="1200" dirty="0" smtClean="0">
                          <a:latin typeface="Meiryo UI" panose="020B0604030504040204" pitchFamily="50" charset="-128"/>
                          <a:ea typeface="Meiryo UI" panose="020B0604030504040204" pitchFamily="50" charset="-128"/>
                        </a:rPr>
                        <a:t>P11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エ </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専従</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の</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薬物療法</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に携わる専門的な知識及び技能を有する常勤の医師を１人以上配置すること。</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修</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a:solidFill>
                          <a:schemeClr val="dk1"/>
                        </a:solidFill>
                        <a:effectLst/>
                        <a:latin typeface="+mn-lt"/>
                        <a:ea typeface="+mn-ea"/>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（ウ）専門的な知識及び技能を有する</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化学療法</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に携わる常勤の医師を１人以上配置すること。</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なお、当該医師は、原則として専任（当該診療の実施を専ら担当していることをいう。この場合において、「専ら担当している」とは、担当者となっていればよいものとし、その他診療を兼任していても差し支えないものとする。ただし、その就業時間の少なくとも５割以上、当該診療に従事している必要があるものとする。以下同じ。）であること。</a:t>
                      </a: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（ウ）</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専任の</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専門的な知識及び技能を有する</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薬物療法</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に携わる常勤の医師を１人以上配置すること。</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医師の配置要件について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薬物療法担当医師</a:t>
                      </a:r>
                      <a:r>
                        <a:rPr kumimoji="1" lang="en-US" altLang="ja-JP" sz="1200" b="1" dirty="0" smtClean="0">
                          <a:latin typeface="Meiryo UI" panose="020B0604030504040204" pitchFamily="50" charset="-128"/>
                          <a:ea typeface="Meiryo UI" panose="020B0604030504040204" pitchFamily="50" charset="-128"/>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・常勤の薬物療法担当医師について、原則専任⇒専任としてはどうか。　　（経過措置２年）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＜参考＞専任の化学療法に携わる医師の配置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状況　　　　　　　　　　　　</a:t>
                      </a:r>
                      <a:r>
                        <a:rPr kumimoji="1" lang="en-US" altLang="ja-JP" sz="1200" dirty="0" smtClean="0">
                          <a:latin typeface="Meiryo UI" panose="020B0604030504040204" pitchFamily="50" charset="-128"/>
                          <a:ea typeface="Meiryo UI" panose="020B0604030504040204" pitchFamily="50" charset="-128"/>
                        </a:rPr>
                        <a:t>44</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4673562"/>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診療従事者</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18</a:t>
            </a:fld>
            <a:endParaRPr kumimoji="1" lang="ja-JP" altLang="en-US" sz="1800" dirty="0"/>
          </a:p>
        </p:txBody>
      </p:sp>
    </p:spTree>
    <p:extLst>
      <p:ext uri="{BB962C8B-B14F-4D97-AF65-F5344CB8AC3E}">
        <p14:creationId xmlns:p14="http://schemas.microsoft.com/office/powerpoint/2010/main" val="42794460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154279851"/>
              </p:ext>
            </p:extLst>
          </p:nvPr>
        </p:nvGraphicFramePr>
        <p:xfrm>
          <a:off x="49764" y="378652"/>
          <a:ext cx="9806472" cy="4193348"/>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7018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3919028">
                <a:tc>
                  <a:txBody>
                    <a:bodyPr/>
                    <a:lstStyle/>
                    <a:p>
                      <a:r>
                        <a:rPr kumimoji="1" lang="en-US" altLang="ja-JP" sz="1200" dirty="0" smtClean="0">
                          <a:latin typeface="Meiryo UI" panose="020B0604030504040204" pitchFamily="50" charset="-128"/>
                          <a:ea typeface="Meiryo UI" panose="020B0604030504040204" pitchFamily="50" charset="-128"/>
                        </a:rPr>
                        <a:t>P11</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オ （１）の⑤のアに規定する緩和ケアチームに、専任の身体症状の緩和に携わる専門的な知識及び技能を有する</a:t>
                      </a:r>
                      <a:r>
                        <a:rPr kumimoji="1" lang="ja-JP" altLang="en-US" sz="1200" u="sng" dirty="0">
                          <a:latin typeface="Meiryo UI" panose="020B0604030504040204" pitchFamily="50" charset="-128"/>
                          <a:ea typeface="Meiryo UI" panose="020B0604030504040204" pitchFamily="50" charset="-128"/>
                        </a:rPr>
                        <a:t>常勤の医師を</a:t>
                      </a:r>
                      <a:r>
                        <a:rPr kumimoji="1" lang="ja-JP" altLang="en-US" sz="1200" dirty="0">
                          <a:latin typeface="Meiryo UI" panose="020B0604030504040204" pitchFamily="50" charset="-128"/>
                          <a:ea typeface="Meiryo UI" panose="020B0604030504040204" pitchFamily="50" charset="-128"/>
                        </a:rPr>
                        <a:t>１人以上配置すること。なお、当該医師については、専従であることが望ましい。また、当該医師は緩和ケアに関する専門資格を有する者であることが望ましい</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（１）の⑤のアに規定する緩和ケアチームに、精神症状の緩和に携わる専門的な知識及び技能を有する</a:t>
                      </a:r>
                      <a:r>
                        <a:rPr kumimoji="1" lang="ja-JP" altLang="en-US" sz="1200" u="sng" dirty="0">
                          <a:latin typeface="Meiryo UI" panose="020B0604030504040204" pitchFamily="50" charset="-128"/>
                          <a:ea typeface="Meiryo UI" panose="020B0604030504040204" pitchFamily="50" charset="-128"/>
                        </a:rPr>
                        <a:t>常勤の医師</a:t>
                      </a:r>
                      <a:r>
                        <a:rPr kumimoji="1" lang="ja-JP" altLang="en-US" sz="1200" dirty="0">
                          <a:latin typeface="Meiryo UI" panose="020B0604030504040204" pitchFamily="50" charset="-128"/>
                          <a:ea typeface="Meiryo UI" panose="020B0604030504040204" pitchFamily="50" charset="-128"/>
                        </a:rPr>
                        <a:t>を１人以上</a:t>
                      </a:r>
                      <a:r>
                        <a:rPr kumimoji="1" lang="ja-JP" altLang="en-US" sz="1200" u="sng" dirty="0">
                          <a:latin typeface="Meiryo UI" panose="020B0604030504040204" pitchFamily="50" charset="-128"/>
                          <a:ea typeface="Meiryo UI" panose="020B0604030504040204" pitchFamily="50" charset="-128"/>
                        </a:rPr>
                        <a:t>配置すること</a:t>
                      </a:r>
                      <a:r>
                        <a:rPr kumimoji="1" lang="ja-JP" altLang="en-US" sz="1200" dirty="0">
                          <a:latin typeface="Meiryo UI" panose="020B0604030504040204" pitchFamily="50" charset="-128"/>
                          <a:ea typeface="Meiryo UI" panose="020B0604030504040204" pitchFamily="50" charset="-128"/>
                        </a:rPr>
                        <a:t>。なお、当該医師については、</a:t>
                      </a:r>
                      <a:r>
                        <a:rPr kumimoji="1" lang="ja-JP" altLang="en-US" sz="1200" u="sng" dirty="0">
                          <a:latin typeface="Meiryo UI" panose="020B0604030504040204" pitchFamily="50" charset="-128"/>
                          <a:ea typeface="Meiryo UI" panose="020B0604030504040204" pitchFamily="50" charset="-128"/>
                        </a:rPr>
                        <a:t>専任であることが望ましい</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（エ）身体症状の緩和に携わる専門的な知識及び技能を有する医師を（１）のエの（ア）に規定する緩和ケアチームに、１人以上配置すること。なお、当該医師については、</a:t>
                      </a:r>
                      <a:r>
                        <a:rPr kumimoji="1" lang="ja-JP" altLang="en-US" sz="1200" u="sng" dirty="0">
                          <a:latin typeface="Meiryo UI" panose="020B0604030504040204" pitchFamily="50" charset="-128"/>
                          <a:ea typeface="Meiryo UI" panose="020B0604030504040204" pitchFamily="50" charset="-128"/>
                        </a:rPr>
                        <a:t>原則として常勤</a:t>
                      </a:r>
                      <a:r>
                        <a:rPr kumimoji="1" lang="ja-JP" altLang="en-US" sz="1200" dirty="0">
                          <a:latin typeface="Meiryo UI" panose="020B0604030504040204" pitchFamily="50" charset="-128"/>
                          <a:ea typeface="Meiryo UI" panose="020B0604030504040204" pitchFamily="50" charset="-128"/>
                        </a:rPr>
                        <a:t>であること。また、専任であることが望ましい。</a:t>
                      </a: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精神症状の緩和に携わる専門的な知識及び技能を有する医師を（１）のエの（ア）に規定する緩和ケアチームに、１人以上</a:t>
                      </a:r>
                      <a:r>
                        <a:rPr kumimoji="1" lang="ja-JP" altLang="en-US" sz="1200" u="sng" dirty="0">
                          <a:latin typeface="Meiryo UI" panose="020B0604030504040204" pitchFamily="50" charset="-128"/>
                          <a:ea typeface="Meiryo UI" panose="020B0604030504040204" pitchFamily="50" charset="-128"/>
                        </a:rPr>
                        <a:t>配置することが望ましい</a:t>
                      </a:r>
                      <a:r>
                        <a:rPr kumimoji="1" lang="ja-JP" altLang="en-US" sz="1200" dirty="0">
                          <a:latin typeface="Meiryo UI" panose="020B0604030504040204" pitchFamily="50" charset="-128"/>
                          <a:ea typeface="Meiryo UI" panose="020B0604030504040204" pitchFamily="50" charset="-128"/>
                        </a:rPr>
                        <a:t>。</a:t>
                      </a:r>
                    </a:p>
                    <a:p>
                      <a:pPr algn="ct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l">
                        <a:lnSpc>
                          <a:spcPts val="1400"/>
                        </a:lnSpc>
                        <a:spcAft>
                          <a:spcPts val="0"/>
                        </a:spcAft>
                      </a:pPr>
                      <a:r>
                        <a:rPr lang="ja-JP"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エ</a:t>
                      </a:r>
                      <a:r>
                        <a:rPr lang="ja-JP"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身体症状の緩和に携わる専門的な知識及び技能を有する</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常勤の医師</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を（１）のエの（ア）に規定する緩和ケアチームに、１人以上配置すること。また、専任であることが望ましい。</a:t>
                      </a:r>
                      <a:r>
                        <a:rPr lang="ja-JP" altLang="ja-JP" sz="1200" u="sng"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また、当該医師は緩和ケアに関する専門資格を有する者であることが望ましい。</a:t>
                      </a:r>
                      <a:endParaRPr lang="en-US" altLang="ja-JP" sz="1200" u="sng"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endParaRPr>
                    </a:p>
                    <a:p>
                      <a:pPr algn="l">
                        <a:lnSpc>
                          <a:spcPts val="1400"/>
                        </a:lnSpc>
                        <a:spcAft>
                          <a:spcPts val="0"/>
                        </a:spcAft>
                      </a:pP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400"/>
                        </a:lnSpc>
                        <a:spcAft>
                          <a:spcPts val="0"/>
                        </a:spcAft>
                      </a:pP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精神症状の緩和に携わる専門的な知識及び技能を有する</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医師</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を（１）のエの（ア）に規定する緩和ケアチームに、１人以上</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配置する</a:t>
                      </a:r>
                      <a:r>
                        <a:rPr lang="ja-JP" altLang="ja-JP" sz="12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こと</a:t>
                      </a:r>
                      <a:r>
                        <a:rPr lang="ja-JP" altLang="en-US" sz="12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医師</a:t>
                      </a:r>
                      <a:r>
                        <a:rPr kumimoji="1" lang="ja-JP" altLang="en-US" sz="1200" b="1" u="sng" dirty="0">
                          <a:latin typeface="Meiryo UI" panose="020B0604030504040204" pitchFamily="50" charset="-128"/>
                          <a:ea typeface="Meiryo UI" panose="020B0604030504040204" pitchFamily="50" charset="-128"/>
                        </a:rPr>
                        <a:t>の配置要件について</a:t>
                      </a:r>
                      <a:endParaRPr kumimoji="1" lang="en-US" altLang="ja-JP" sz="1200" b="1" u="sng" dirty="0">
                        <a:latin typeface="Meiryo UI" panose="020B0604030504040204" pitchFamily="50" charset="-128"/>
                        <a:ea typeface="Meiryo UI" panose="020B0604030504040204" pitchFamily="50" charset="-128"/>
                      </a:endParaRPr>
                    </a:p>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身体症状担当医師</a:t>
                      </a:r>
                      <a:r>
                        <a:rPr kumimoji="1" lang="en-US" altLang="ja-JP" sz="1200" b="1" dirty="0">
                          <a:latin typeface="Meiryo UI" panose="020B0604030504040204" pitchFamily="50" charset="-128"/>
                          <a:ea typeface="Meiryo UI" panose="020B0604030504040204" pitchFamily="50" charset="-128"/>
                        </a:rPr>
                        <a:t>】</a:t>
                      </a:r>
                    </a:p>
                    <a:p>
                      <a:pPr marL="174625" indent="-174625"/>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a:t>
                      </a:r>
                      <a:r>
                        <a:rPr kumimoji="1" lang="ja-JP" altLang="en-US" sz="1200" dirty="0">
                          <a:latin typeface="Meiryo UI" panose="020B0604030504040204" pitchFamily="50" charset="-128"/>
                          <a:ea typeface="Meiryo UI" panose="020B0604030504040204" pitchFamily="50" charset="-128"/>
                        </a:rPr>
                        <a:t>原則常勤⇒</a:t>
                      </a:r>
                      <a:r>
                        <a:rPr kumimoji="1" lang="ja-JP" altLang="en-US" sz="1200" dirty="0" smtClean="0">
                          <a:latin typeface="Meiryo UI" panose="020B0604030504040204" pitchFamily="50" charset="-128"/>
                          <a:ea typeface="Meiryo UI" panose="020B0604030504040204" pitchFamily="50" charset="-128"/>
                        </a:rPr>
                        <a:t>常勤としてはどうか。</a:t>
                      </a:r>
                      <a:endParaRPr kumimoji="1" lang="en-US" altLang="ja-JP" sz="1200" dirty="0" smtClean="0">
                        <a:latin typeface="Meiryo UI" panose="020B0604030504040204" pitchFamily="50" charset="-128"/>
                        <a:ea typeface="Meiryo UI" panose="020B0604030504040204" pitchFamily="50" charset="-128"/>
                      </a:endParaRPr>
                    </a:p>
                    <a:p>
                      <a:pPr marL="174625" indent="-174625"/>
                      <a:r>
                        <a:rPr kumimoji="1" lang="ja-JP" altLang="en-US" sz="1200" dirty="0" smtClean="0">
                          <a:latin typeface="Meiryo UI" panose="020B0604030504040204" pitchFamily="50" charset="-128"/>
                          <a:ea typeface="Meiryo UI" panose="020B0604030504040204" pitchFamily="50" charset="-128"/>
                        </a:rPr>
                        <a:t>　　　　　　　　　　　　　　　　　（経過措置２年）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＜参考＞常勤配置状況　　</a:t>
                      </a:r>
                      <a:r>
                        <a:rPr kumimoji="1" lang="en-US" altLang="ja-JP" sz="1200" dirty="0">
                          <a:latin typeface="Meiryo UI" panose="020B0604030504040204" pitchFamily="50" charset="-128"/>
                          <a:ea typeface="Meiryo UI" panose="020B0604030504040204" pitchFamily="50" charset="-128"/>
                        </a:rPr>
                        <a:t>44</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44</a:t>
                      </a:r>
                    </a:p>
                    <a:p>
                      <a:endParaRPr kumimoji="1" lang="ja-JP" altLang="en-US"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精神症状担当医師</a:t>
                      </a:r>
                      <a:r>
                        <a:rPr kumimoji="1" lang="en-US" altLang="ja-JP" sz="1200" b="1" dirty="0">
                          <a:latin typeface="Meiryo UI" panose="020B0604030504040204" pitchFamily="50" charset="-128"/>
                          <a:ea typeface="Meiryo UI" panose="020B0604030504040204" pitchFamily="50" charset="-128"/>
                        </a:rPr>
                        <a:t>】</a:t>
                      </a:r>
                    </a:p>
                    <a:p>
                      <a:pPr marL="174625" indent="-174625"/>
                      <a:r>
                        <a:rPr kumimoji="1" lang="ja-JP" altLang="en-US" sz="1200" dirty="0">
                          <a:latin typeface="Meiryo UI" panose="020B0604030504040204" pitchFamily="50" charset="-128"/>
                          <a:ea typeface="Meiryo UI" panose="020B0604030504040204" pitchFamily="50" charset="-128"/>
                        </a:rPr>
                        <a:t>　・国要件改正では常勤望ましい⇒必須化されたが、府で</a:t>
                      </a:r>
                      <a:r>
                        <a:rPr kumimoji="1" lang="ja-JP" altLang="en-US" sz="1200" dirty="0" smtClean="0">
                          <a:latin typeface="Meiryo UI" panose="020B0604030504040204" pitchFamily="50" charset="-128"/>
                          <a:ea typeface="Meiryo UI" panose="020B0604030504040204" pitchFamily="50" charset="-128"/>
                        </a:rPr>
                        <a:t>は医師の配置について、必須化してはどうか。（常勤に限定しない）</a:t>
                      </a:r>
                      <a:endParaRPr kumimoji="1" lang="en-US" altLang="ja-JP" sz="1200" dirty="0" smtClean="0">
                        <a:latin typeface="Meiryo UI" panose="020B0604030504040204" pitchFamily="50" charset="-128"/>
                        <a:ea typeface="Meiryo UI" panose="020B0604030504040204" pitchFamily="50" charset="-128"/>
                      </a:endParaRPr>
                    </a:p>
                    <a:p>
                      <a:pPr marL="174625" indent="-174625"/>
                      <a:r>
                        <a:rPr kumimoji="1" lang="ja-JP" altLang="en-US" sz="1200" dirty="0" smtClean="0">
                          <a:latin typeface="Meiryo UI" panose="020B0604030504040204" pitchFamily="50" charset="-128"/>
                          <a:ea typeface="Meiryo UI" panose="020B0604030504040204" pitchFamily="50" charset="-128"/>
                        </a:rPr>
                        <a:t>　　　　　　　　　　　　　　　　　（経過措置２年）</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＜参考</a:t>
                      </a:r>
                      <a:r>
                        <a:rPr kumimoji="1" lang="ja-JP" altLang="en-US" sz="1200" dirty="0" smtClean="0">
                          <a:latin typeface="Meiryo UI" panose="020B0604030504040204" pitchFamily="50" charset="-128"/>
                          <a:ea typeface="Meiryo UI" panose="020B0604030504040204" pitchFamily="50" charset="-128"/>
                        </a:rPr>
                        <a:t>＞精神症状の緩和に携わる医師の</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配置状況　　　　　　　　　　</a:t>
                      </a:r>
                      <a:r>
                        <a:rPr kumimoji="1" lang="en-US" altLang="ja-JP" sz="1200" dirty="0" smtClean="0">
                          <a:latin typeface="Meiryo UI" panose="020B0604030504040204" pitchFamily="50" charset="-128"/>
                          <a:ea typeface="Meiryo UI" panose="020B0604030504040204" pitchFamily="50" charset="-128"/>
                        </a:rPr>
                        <a:t>36</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endParaRPr kumimoji="1" lang="ja-JP" altLang="en-US"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6698416"/>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診療従事者</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19</a:t>
            </a:fld>
            <a:endParaRPr kumimoji="1" lang="ja-JP" altLang="en-US" sz="1800" dirty="0"/>
          </a:p>
        </p:txBody>
      </p:sp>
    </p:spTree>
    <p:extLst>
      <p:ext uri="{BB962C8B-B14F-4D97-AF65-F5344CB8AC3E}">
        <p14:creationId xmlns:p14="http://schemas.microsoft.com/office/powerpoint/2010/main" val="1726630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42363" y="1061022"/>
            <a:ext cx="9221274" cy="3935981"/>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Wingdings" panose="05000000000000000000" pitchFamily="2" charset="2"/>
              <a:buChar char="Ø"/>
            </a:pPr>
            <a:r>
              <a:rPr lang="ja-JP" altLang="en-US" dirty="0" smtClean="0">
                <a:solidFill>
                  <a:prstClr val="black"/>
                </a:solidFill>
                <a:latin typeface="Meiryo UI" panose="020B0604030504040204" pitchFamily="50" charset="-128"/>
                <a:ea typeface="Meiryo UI" panose="020B0604030504040204" pitchFamily="50" charset="-128"/>
              </a:rPr>
              <a:t>国は、平成２８年１２月に第３期がん対策推進基本計画を策定するとともに、がん医療の更なる充実等を図るため、平成３０年７月にがん</a:t>
            </a:r>
            <a:r>
              <a:rPr lang="ja-JP" altLang="en-US" dirty="0">
                <a:solidFill>
                  <a:prstClr val="black"/>
                </a:solidFill>
                <a:latin typeface="Meiryo UI" panose="020B0604030504040204" pitchFamily="50" charset="-128"/>
                <a:ea typeface="Meiryo UI" panose="020B0604030504040204" pitchFamily="50" charset="-128"/>
              </a:rPr>
              <a:t>診療連携拠点病院</a:t>
            </a:r>
            <a:r>
              <a:rPr lang="ja-JP" altLang="en-US" dirty="0" smtClean="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国拠点病院</a:t>
            </a:r>
            <a:r>
              <a:rPr lang="ja-JP" altLang="en-US" dirty="0" smtClean="0">
                <a:solidFill>
                  <a:prstClr val="black"/>
                </a:solidFill>
                <a:latin typeface="Meiryo UI" panose="020B0604030504040204" pitchFamily="50" charset="-128"/>
                <a:ea typeface="Meiryo UI" panose="020B0604030504040204" pitchFamily="50" charset="-128"/>
              </a:rPr>
              <a:t>）の指定要件を改正したところ。</a:t>
            </a:r>
            <a:endParaRPr lang="en-US" altLang="ja-JP" dirty="0" smtClean="0">
              <a:solidFill>
                <a:prstClr val="black"/>
              </a:solidFill>
              <a:latin typeface="Meiryo UI" panose="020B0604030504040204" pitchFamily="50" charset="-128"/>
              <a:ea typeface="Meiryo UI" panose="020B0604030504040204" pitchFamily="50" charset="-128"/>
            </a:endParaRPr>
          </a:p>
          <a:p>
            <a:pPr marL="285750" lvl="0" indent="-285750">
              <a:buFont typeface="Wingdings" panose="05000000000000000000" pitchFamily="2" charset="2"/>
              <a:buChar char="Ø"/>
            </a:pPr>
            <a:endParaRPr lang="en-US" altLang="ja-JP" dirty="0" smtClean="0">
              <a:solidFill>
                <a:prstClr val="black"/>
              </a:solidFill>
              <a:latin typeface="Meiryo UI" panose="020B0604030504040204" pitchFamily="50" charset="-128"/>
              <a:ea typeface="Meiryo UI" panose="020B0604030504040204" pitchFamily="50" charset="-128"/>
            </a:endParaRPr>
          </a:p>
          <a:p>
            <a:pPr marL="285750" lvl="0" indent="-285750">
              <a:buFont typeface="Wingdings" panose="05000000000000000000" pitchFamily="2" charset="2"/>
              <a:buChar char="Ø"/>
            </a:pPr>
            <a:r>
              <a:rPr lang="ja-JP" altLang="en-US" dirty="0" smtClean="0">
                <a:solidFill>
                  <a:prstClr val="black"/>
                </a:solidFill>
                <a:latin typeface="Meiryo UI" panose="020B0604030504040204" pitchFamily="50" charset="-128"/>
                <a:ea typeface="Meiryo UI" panose="020B0604030504040204" pitchFamily="50" charset="-128"/>
              </a:rPr>
              <a:t>この国拠点病院の</a:t>
            </a:r>
            <a:r>
              <a:rPr lang="ja-JP" altLang="en-US" dirty="0">
                <a:solidFill>
                  <a:prstClr val="black"/>
                </a:solidFill>
                <a:latin typeface="Meiryo UI" panose="020B0604030504040204" pitchFamily="50" charset="-128"/>
                <a:ea typeface="Meiryo UI" panose="020B0604030504040204" pitchFamily="50" charset="-128"/>
              </a:rPr>
              <a:t>指定要件改正を受け、大阪府がん診療拠点病院（</a:t>
            </a:r>
            <a:r>
              <a:rPr lang="ja-JP" altLang="en-US" dirty="0" smtClean="0">
                <a:solidFill>
                  <a:prstClr val="black"/>
                </a:solidFill>
                <a:latin typeface="Meiryo UI" panose="020B0604030504040204" pitchFamily="50" charset="-128"/>
                <a:ea typeface="Meiryo UI" panose="020B0604030504040204" pitchFamily="50" charset="-128"/>
              </a:rPr>
              <a:t>府拠点病院）</a:t>
            </a:r>
            <a:r>
              <a:rPr lang="ja-JP" altLang="en-US" dirty="0">
                <a:solidFill>
                  <a:prstClr val="black"/>
                </a:solidFill>
                <a:latin typeface="Meiryo UI" panose="020B0604030504040204" pitchFamily="50" charset="-128"/>
                <a:ea typeface="Meiryo UI" panose="020B0604030504040204" pitchFamily="50" charset="-128"/>
              </a:rPr>
              <a:t>に</a:t>
            </a:r>
            <a:r>
              <a:rPr lang="ja-JP" altLang="en-US" dirty="0" smtClean="0">
                <a:solidFill>
                  <a:prstClr val="black"/>
                </a:solidFill>
                <a:latin typeface="Meiryo UI" panose="020B0604030504040204" pitchFamily="50" charset="-128"/>
                <a:ea typeface="Meiryo UI" panose="020B0604030504040204" pitchFamily="50" charset="-128"/>
              </a:rPr>
              <a:t>ついても指定</a:t>
            </a:r>
            <a:r>
              <a:rPr lang="ja-JP" altLang="en-US" dirty="0">
                <a:solidFill>
                  <a:prstClr val="black"/>
                </a:solidFill>
                <a:latin typeface="Meiryo UI" panose="020B0604030504040204" pitchFamily="50" charset="-128"/>
                <a:ea typeface="Meiryo UI" panose="020B0604030504040204" pitchFamily="50" charset="-128"/>
              </a:rPr>
              <a:t>要件を</a:t>
            </a:r>
            <a:r>
              <a:rPr lang="ja-JP" altLang="en-US" dirty="0" smtClean="0">
                <a:solidFill>
                  <a:prstClr val="black"/>
                </a:solidFill>
                <a:latin typeface="Meiryo UI" panose="020B0604030504040204" pitchFamily="50" charset="-128"/>
                <a:ea typeface="Meiryo UI" panose="020B0604030504040204" pitchFamily="50" charset="-128"/>
              </a:rPr>
              <a:t>見直すこと</a:t>
            </a:r>
            <a:r>
              <a:rPr lang="ja-JP" altLang="en-US" dirty="0">
                <a:solidFill>
                  <a:prstClr val="black"/>
                </a:solidFill>
                <a:latin typeface="Meiryo UI" panose="020B0604030504040204" pitchFamily="50" charset="-128"/>
                <a:ea typeface="Meiryo UI" panose="020B0604030504040204" pitchFamily="50" charset="-128"/>
              </a:rPr>
              <a:t>により</a:t>
            </a:r>
            <a:r>
              <a:rPr lang="ja-JP" altLang="en-US" dirty="0" smtClean="0">
                <a:solidFill>
                  <a:prstClr val="black"/>
                </a:solidFill>
                <a:latin typeface="Meiryo UI" panose="020B0604030504040204" pitchFamily="50" charset="-128"/>
                <a:ea typeface="Meiryo UI" panose="020B0604030504040204" pitchFamily="50" charset="-128"/>
              </a:rPr>
              <a:t>、本府</a:t>
            </a:r>
            <a:r>
              <a:rPr lang="ja-JP" altLang="en-US" dirty="0">
                <a:solidFill>
                  <a:prstClr val="black"/>
                </a:solidFill>
                <a:latin typeface="Meiryo UI" panose="020B0604030504040204" pitchFamily="50" charset="-128"/>
                <a:ea typeface="Meiryo UI" panose="020B0604030504040204" pitchFamily="50" charset="-128"/>
              </a:rPr>
              <a:t>におけるがん診療提供体制の一層の充実・強化を図る</a:t>
            </a:r>
            <a:r>
              <a:rPr lang="ja-JP" altLang="en-US" dirty="0" smtClean="0">
                <a:solidFill>
                  <a:prstClr val="black"/>
                </a:solidFill>
                <a:latin typeface="Meiryo UI" panose="020B0604030504040204" pitchFamily="50" charset="-128"/>
                <a:ea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endParaRPr>
          </a:p>
          <a:p>
            <a:pPr marL="285750" lvl="0" indent="-285750">
              <a:buFont typeface="Wingdings" panose="05000000000000000000" pitchFamily="2" charset="2"/>
              <a:buChar char="Ø"/>
            </a:pPr>
            <a:endParaRPr lang="en-US" altLang="ja-JP" dirty="0" smtClean="0">
              <a:solidFill>
                <a:prstClr val="black"/>
              </a:solidFill>
              <a:latin typeface="Meiryo UI" panose="020B0604030504040204" pitchFamily="50" charset="-128"/>
              <a:ea typeface="Meiryo UI" panose="020B0604030504040204" pitchFamily="50" charset="-128"/>
            </a:endParaRPr>
          </a:p>
          <a:p>
            <a:pPr marL="285750" lvl="0" indent="-285750">
              <a:buFont typeface="Wingdings" panose="05000000000000000000" pitchFamily="2" charset="2"/>
              <a:buChar char="Ø"/>
            </a:pPr>
            <a:r>
              <a:rPr lang="ja-JP" altLang="en-US" dirty="0" smtClean="0">
                <a:solidFill>
                  <a:schemeClr val="tx1"/>
                </a:solidFill>
                <a:latin typeface="Meiryo UI" panose="020B0604030504040204" pitchFamily="50" charset="-128"/>
                <a:ea typeface="Meiryo UI" panose="020B0604030504040204" pitchFamily="50" charset="-128"/>
              </a:rPr>
              <a:t>なお、府の指定</a:t>
            </a:r>
            <a:r>
              <a:rPr lang="ja-JP" altLang="en-US" dirty="0">
                <a:solidFill>
                  <a:schemeClr val="tx1"/>
                </a:solidFill>
                <a:latin typeface="Meiryo UI" panose="020B0604030504040204" pitchFamily="50" charset="-128"/>
                <a:ea typeface="Meiryo UI" panose="020B0604030504040204" pitchFamily="50" charset="-128"/>
              </a:rPr>
              <a:t>要件に</a:t>
            </a:r>
            <a:r>
              <a:rPr lang="ja-JP" altLang="en-US" dirty="0" smtClean="0">
                <a:solidFill>
                  <a:schemeClr val="tx1"/>
                </a:solidFill>
                <a:latin typeface="Meiryo UI" panose="020B0604030504040204" pitchFamily="50" charset="-128"/>
                <a:ea typeface="Meiryo UI" panose="020B0604030504040204" pitchFamily="50" charset="-128"/>
              </a:rPr>
              <a:t>ついて、</a:t>
            </a:r>
            <a:r>
              <a:rPr lang="ja-JP" altLang="en-US" dirty="0">
                <a:solidFill>
                  <a:schemeClr val="tx1"/>
                </a:solidFill>
                <a:latin typeface="Meiryo UI" panose="020B0604030504040204" pitchFamily="50" charset="-128"/>
                <a:ea typeface="Meiryo UI" panose="020B0604030504040204" pitchFamily="50" charset="-128"/>
              </a:rPr>
              <a:t>基本的</a:t>
            </a:r>
            <a:r>
              <a:rPr lang="ja-JP" altLang="en-US" dirty="0" smtClean="0">
                <a:solidFill>
                  <a:schemeClr val="tx1"/>
                </a:solidFill>
                <a:latin typeface="Meiryo UI" panose="020B0604030504040204" pitchFamily="50" charset="-128"/>
                <a:ea typeface="Meiryo UI" panose="020B0604030504040204" pitchFamily="50" charset="-128"/>
              </a:rPr>
              <a:t>には国の</a:t>
            </a:r>
            <a:r>
              <a:rPr lang="ja-JP" altLang="en-US" dirty="0">
                <a:solidFill>
                  <a:schemeClr val="tx1"/>
                </a:solidFill>
                <a:latin typeface="Meiryo UI" panose="020B0604030504040204" pitchFamily="50" charset="-128"/>
                <a:ea typeface="Meiryo UI" panose="020B0604030504040204" pitchFamily="50" charset="-128"/>
              </a:rPr>
              <a:t>指定要件</a:t>
            </a:r>
            <a:r>
              <a:rPr lang="ja-JP" altLang="en-US" dirty="0" smtClean="0">
                <a:solidFill>
                  <a:schemeClr val="tx1"/>
                </a:solidFill>
                <a:latin typeface="Meiryo UI" panose="020B0604030504040204" pitchFamily="50" charset="-128"/>
                <a:ea typeface="Meiryo UI" panose="020B0604030504040204" pitchFamily="50" charset="-128"/>
              </a:rPr>
              <a:t>に準じたものとするが、国拠点病院と</a:t>
            </a:r>
            <a:endParaRPr lang="en-US" altLang="ja-JP" dirty="0" smtClean="0">
              <a:solidFill>
                <a:schemeClr val="tx1"/>
              </a:solidFill>
              <a:latin typeface="Meiryo UI" panose="020B0604030504040204" pitchFamily="50" charset="-128"/>
              <a:ea typeface="Meiryo UI" panose="020B0604030504040204" pitchFamily="50" charset="-128"/>
            </a:endParaRPr>
          </a:p>
          <a:p>
            <a:pPr lvl="0"/>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の規模の違いを考慮し、診療実績や医療従事者の配置要件を緩和しつつ、拠点病院として</a:t>
            </a:r>
            <a:endParaRPr lang="en-US" altLang="ja-JP" dirty="0" smtClean="0">
              <a:solidFill>
                <a:schemeClr val="tx1"/>
              </a:solidFill>
              <a:latin typeface="Meiryo UI" panose="020B0604030504040204" pitchFamily="50" charset="-128"/>
              <a:ea typeface="Meiryo UI" panose="020B0604030504040204" pitchFamily="50" charset="-128"/>
            </a:endParaRPr>
          </a:p>
          <a:p>
            <a:pPr lvl="0"/>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求められる診療機能等は一定水準の維持を図ることで、府内のがん診療の向上に寄与する指　　</a:t>
            </a:r>
            <a:endParaRPr lang="en-US" altLang="ja-JP" dirty="0" smtClean="0">
              <a:solidFill>
                <a:schemeClr val="tx1"/>
              </a:solidFill>
              <a:latin typeface="Meiryo UI" panose="020B0604030504040204" pitchFamily="50" charset="-128"/>
              <a:ea typeface="Meiryo UI" panose="020B0604030504040204" pitchFamily="50" charset="-128"/>
            </a:endParaRPr>
          </a:p>
          <a:p>
            <a:pPr lvl="0"/>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定要件となるよう設定する。</a:t>
            </a:r>
            <a:endParaRPr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3C7CFA4B-0D04-4C85-A3EF-D95E0A34AB5A}"/>
              </a:ext>
            </a:extLst>
          </p:cNvPr>
          <p:cNvSpPr/>
          <p:nvPr/>
        </p:nvSpPr>
        <p:spPr>
          <a:xfrm>
            <a:off x="0" y="0"/>
            <a:ext cx="9906000" cy="49452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指定</a:t>
            </a:r>
            <a:r>
              <a:rPr kumimoji="1" lang="ja-JP" altLang="en-US" sz="2000" dirty="0">
                <a:latin typeface="Meiryo UI" panose="020B0604030504040204" pitchFamily="50" charset="-128"/>
                <a:ea typeface="Meiryo UI" panose="020B0604030504040204" pitchFamily="50" charset="-128"/>
              </a:rPr>
              <a:t>要件見直し</a:t>
            </a:r>
            <a:r>
              <a:rPr kumimoji="1" lang="ja-JP" altLang="en-US" sz="2000" dirty="0" smtClean="0">
                <a:latin typeface="Meiryo UI" panose="020B0604030504040204" pitchFamily="50" charset="-128"/>
                <a:ea typeface="Meiryo UI" panose="020B0604030504040204" pitchFamily="50" charset="-128"/>
              </a:rPr>
              <a:t>の考え方</a:t>
            </a:r>
            <a:endParaRPr kumimoji="1" lang="ja-JP" altLang="en-US" sz="20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2</a:t>
            </a:fld>
            <a:endParaRPr kumimoji="1" lang="ja-JP" altLang="en-US" sz="1800" dirty="0"/>
          </a:p>
        </p:txBody>
      </p:sp>
    </p:spTree>
    <p:extLst>
      <p:ext uri="{BB962C8B-B14F-4D97-AF65-F5344CB8AC3E}">
        <p14:creationId xmlns:p14="http://schemas.microsoft.com/office/powerpoint/2010/main" val="35795214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675501642"/>
              </p:ext>
            </p:extLst>
          </p:nvPr>
        </p:nvGraphicFramePr>
        <p:xfrm>
          <a:off x="49764" y="361638"/>
          <a:ext cx="9806472" cy="6130602"/>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7844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8107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P12</a:t>
                      </a: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（３）の①のイに規定する外来化学療法室に、</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専従</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の</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薬物療法</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に携わる専門的な知識及び技能を有する常勤の看護師を１人以上配置すること。なお、当該看護師は</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がん看護又はがん薬物療法に関する専門資格を有する者</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であることが望ましい。</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修</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（３）のアの（イ）に規定する外来化学療法室に、</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専任</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の</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化学療法</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に携わる専門的な知識及び技能を有する常勤の看護師を１人以上配置すること。当該看護師は専従であることが望ましい。また、当該看護師は</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公益社団法人日本看護協会が認定を行うがん看護専門看護師もしくはがん化学療法看護認定看護師</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であることが望ましい。</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（３）のアの（イ）に規定する外来化学療法室に、</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専従</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の</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薬物療法</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に携わる専門的な知識及び技能を有する常勤の看護師を１人以上配置すること。また、当該看護師は</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がん看護又はがん薬物療法に関する専門資格を有する者</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であることが望ましい。</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b="1" u="sng" kern="1200" dirty="0" smtClean="0">
                          <a:solidFill>
                            <a:schemeClr val="dk1"/>
                          </a:solidFill>
                          <a:effectLst/>
                          <a:latin typeface="Meiryo UI" panose="020B0604030504040204" pitchFamily="50" charset="-128"/>
                          <a:ea typeface="Meiryo UI" panose="020B0604030504040204" pitchFamily="50" charset="-128"/>
                          <a:cs typeface="+mn-cs"/>
                        </a:rPr>
                        <a:t>修</a:t>
                      </a:r>
                      <a:r>
                        <a:rPr kumimoji="1" lang="en-US" altLang="ja-JP" sz="1200" b="1"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b="1" u="sng" kern="1200" dirty="0" smtClean="0">
                          <a:solidFill>
                            <a:schemeClr val="dk1"/>
                          </a:solidFill>
                          <a:effectLst/>
                          <a:latin typeface="Meiryo UI" panose="020B0604030504040204" pitchFamily="50" charset="-128"/>
                          <a:ea typeface="Meiryo UI" panose="020B0604030504040204" pitchFamily="50" charset="-128"/>
                          <a:cs typeface="+mn-cs"/>
                        </a:rPr>
                        <a:t>薬物療法に携わる</a:t>
                      </a:r>
                      <a:r>
                        <a:rPr kumimoji="1" lang="ja-JP" altLang="en-US" sz="1200" b="1" u="sng" dirty="0" smtClean="0">
                          <a:latin typeface="Meiryo UI" panose="020B0604030504040204" pitchFamily="50" charset="-128"/>
                          <a:ea typeface="Meiryo UI" panose="020B0604030504040204" pitchFamily="50" charset="-128"/>
                        </a:rPr>
                        <a:t>看護師の配置要件について</a:t>
                      </a:r>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・国どおり、常勤の看護師を専任</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専従望ましい</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⇒専従としてはどうか。（経過措置２年）</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＜参考＞化学療法に携わる専従の看護師</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26</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40111754"/>
                  </a:ext>
                </a:extLst>
              </a:tr>
              <a:tr h="28107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ウ （１）の⑤のアに規定する緩和ケアチームに、専従の緩和ケアに携わる専門的な知識及び技能を有する</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常勤の看護師</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を１人以上配置すること。なお、当該看護師</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はがん看護又は緩和ケアに関する専門資格を有する者であること。</a:t>
                      </a:r>
                      <a:r>
                        <a:rPr kumimoji="1" lang="en-US" altLang="ja-JP" sz="1200" u="none"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none" kern="1200" dirty="0" smtClean="0">
                          <a:solidFill>
                            <a:schemeClr val="dk1"/>
                          </a:solidFill>
                          <a:effectLst/>
                          <a:latin typeface="Meiryo UI" panose="020B0604030504040204" pitchFamily="50" charset="-128"/>
                          <a:ea typeface="Meiryo UI" panose="020B0604030504040204" pitchFamily="50" charset="-128"/>
                          <a:cs typeface="+mn-cs"/>
                        </a:rPr>
                        <a:t>修</a:t>
                      </a:r>
                      <a:r>
                        <a:rPr kumimoji="1" lang="en-US" altLang="ja-JP" sz="1200" u="none"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u="none"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（ウ）（１）のエの（ア）に規定する緩和ケアチームに、</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専任</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の緩和ケアに携わる専門的な知識及び技能を有する</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常勤の看護師</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を１人以上配置すること。当該看護師については</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専従であることが望ましい。また、当該看護師は公益社団法人日本看護協会が認定を行うがん看護専門看護師、緩和ケア認定看護師、がん性疼痛看護認定看護師のいずれかであること。</a:t>
                      </a:r>
                      <a:endParaRPr kumimoji="1" lang="en-US" altLang="ja-JP" sz="1200" u="none"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（ウ）（１）のエの（ア）に規定する緩和ケアチームに、</a:t>
                      </a:r>
                      <a:r>
                        <a:rPr kumimoji="1" lang="ja-JP" altLang="en-US" sz="1200" u="sng" kern="1200" dirty="0" smtClean="0">
                          <a:solidFill>
                            <a:schemeClr val="tx1"/>
                          </a:solidFill>
                          <a:effectLst/>
                          <a:latin typeface="Meiryo UI" panose="020B0604030504040204" pitchFamily="50" charset="-128"/>
                          <a:ea typeface="Meiryo UI" panose="020B0604030504040204" pitchFamily="50" charset="-128"/>
                          <a:cs typeface="+mn-cs"/>
                        </a:rPr>
                        <a:t>専従</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の緩和ケアに携わる専門的な知識及び技能を有する</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常勤の看護師</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を１人以上配置すること。</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なお</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、当該看護師はがん看護又は緩和ケアに関する専門資格を有する者であること。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b="1" u="sng" kern="1200" dirty="0" smtClean="0">
                          <a:solidFill>
                            <a:schemeClr val="dk1"/>
                          </a:solidFill>
                          <a:effectLst/>
                          <a:latin typeface="Meiryo UI" panose="020B0604030504040204" pitchFamily="50" charset="-128"/>
                          <a:ea typeface="Meiryo UI" panose="020B0604030504040204" pitchFamily="50" charset="-128"/>
                          <a:cs typeface="+mn-cs"/>
                        </a:rPr>
                        <a:t>修</a:t>
                      </a:r>
                      <a:r>
                        <a:rPr kumimoji="1" lang="en-US" altLang="ja-JP" sz="1200" b="1"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b="1" u="sng" kern="1200" dirty="0" smtClean="0">
                          <a:solidFill>
                            <a:schemeClr val="dk1"/>
                          </a:solidFill>
                          <a:effectLst/>
                          <a:latin typeface="Meiryo UI" panose="020B0604030504040204" pitchFamily="50" charset="-128"/>
                          <a:ea typeface="Meiryo UI" panose="020B0604030504040204" pitchFamily="50" charset="-128"/>
                          <a:cs typeface="+mn-cs"/>
                        </a:rPr>
                        <a:t>緩和ケアに携わる</a:t>
                      </a:r>
                      <a:r>
                        <a:rPr kumimoji="1" lang="ja-JP" altLang="en-US" sz="1200" b="1" u="sng" dirty="0" smtClean="0">
                          <a:latin typeface="Meiryo UI" panose="020B0604030504040204" pitchFamily="50" charset="-128"/>
                          <a:ea typeface="Meiryo UI" panose="020B0604030504040204" pitchFamily="50" charset="-128"/>
                        </a:rPr>
                        <a:t>看護師の配置要件に</a:t>
                      </a:r>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ついて</a:t>
                      </a:r>
                      <a:endParaRPr kumimoji="1" lang="en-US" altLang="ja-JP" sz="1200" b="1" u="sng"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・国どおり、常勤の看護師を専任</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専従望ましい</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⇒専従としてはどうか。（経過措置２年）</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＜参考＞緩和ケアに携わる専従の看護師</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16</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24052645"/>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診療従事者</a:t>
            </a:r>
          </a:p>
        </p:txBody>
      </p:sp>
      <p:sp>
        <p:nvSpPr>
          <p:cNvPr id="4" name="スライド番号プレースホルダー 3"/>
          <p:cNvSpPr>
            <a:spLocks noGrp="1"/>
          </p:cNvSpPr>
          <p:nvPr>
            <p:ph type="sldNum" sz="quarter" idx="12"/>
          </p:nvPr>
        </p:nvSpPr>
        <p:spPr>
          <a:xfrm>
            <a:off x="7253690" y="6127115"/>
            <a:ext cx="2228850" cy="365125"/>
          </a:xfrm>
        </p:spPr>
        <p:txBody>
          <a:bodyPr/>
          <a:lstStyle/>
          <a:p>
            <a:fld id="{EC0037E2-9A40-45D7-BA86-38C7DB46788B}" type="slidenum">
              <a:rPr kumimoji="1" lang="ja-JP" altLang="en-US" sz="1800" smtClean="0"/>
              <a:t>20</a:t>
            </a:fld>
            <a:endParaRPr kumimoji="1" lang="ja-JP" altLang="en-US" sz="1800" dirty="0"/>
          </a:p>
        </p:txBody>
      </p:sp>
    </p:spTree>
    <p:extLst>
      <p:ext uri="{BB962C8B-B14F-4D97-AF65-F5344CB8AC3E}">
        <p14:creationId xmlns:p14="http://schemas.microsoft.com/office/powerpoint/2010/main" val="14923298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診療従事者</a:t>
            </a:r>
          </a:p>
        </p:txBody>
      </p:sp>
      <p:graphicFrame>
        <p:nvGraphicFramePr>
          <p:cNvPr id="4" name="表 3"/>
          <p:cNvGraphicFramePr>
            <a:graphicFrameLocks noGrp="1"/>
          </p:cNvGraphicFramePr>
          <p:nvPr>
            <p:extLst>
              <p:ext uri="{D42A27DB-BD31-4B8C-83A1-F6EECF244321}">
                <p14:modId xmlns:p14="http://schemas.microsoft.com/office/powerpoint/2010/main" val="3305761777"/>
              </p:ext>
            </p:extLst>
          </p:nvPr>
        </p:nvGraphicFramePr>
        <p:xfrm>
          <a:off x="40110" y="421827"/>
          <a:ext cx="9806472" cy="3995626"/>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1178391138"/>
                    </a:ext>
                  </a:extLst>
                </a:gridCol>
                <a:gridCol w="3269474">
                  <a:extLst>
                    <a:ext uri="{9D8B030D-6E8A-4147-A177-3AD203B41FA5}">
                      <a16:colId xmlns:a16="http://schemas.microsoft.com/office/drawing/2014/main" val="4173996476"/>
                    </a:ext>
                  </a:extLst>
                </a:gridCol>
                <a:gridCol w="3229038">
                  <a:extLst>
                    <a:ext uri="{9D8B030D-6E8A-4147-A177-3AD203B41FA5}">
                      <a16:colId xmlns:a16="http://schemas.microsoft.com/office/drawing/2014/main" val="2213600193"/>
                    </a:ext>
                  </a:extLst>
                </a:gridCol>
              </a:tblGrid>
              <a:tr h="29203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652697967"/>
                  </a:ext>
                </a:extLst>
              </a:tr>
              <a:tr h="3703595">
                <a:tc>
                  <a:txBody>
                    <a:bodyPr/>
                    <a:lstStyle/>
                    <a:p>
                      <a:r>
                        <a:rPr kumimoji="1" lang="en-US" altLang="ja-JP" sz="1200" dirty="0" smtClean="0">
                          <a:latin typeface="Meiryo UI" panose="020B0604030504040204" pitchFamily="50" charset="-128"/>
                          <a:ea typeface="Meiryo UI" panose="020B0604030504040204" pitchFamily="50" charset="-128"/>
                        </a:rPr>
                        <a:t>P13</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（１）の⑤のアに規定する緩和ケアチームに協力する薬剤師、医療心理に携わる者及び</a:t>
                      </a:r>
                      <a:r>
                        <a:rPr kumimoji="1" lang="ja-JP" altLang="en-US" sz="1200" u="sng" dirty="0">
                          <a:latin typeface="Meiryo UI" panose="020B0604030504040204" pitchFamily="50" charset="-128"/>
                          <a:ea typeface="Meiryo UI" panose="020B0604030504040204" pitchFamily="50" charset="-128"/>
                        </a:rPr>
                        <a:t>相談支援に携わる者</a:t>
                      </a:r>
                      <a:r>
                        <a:rPr kumimoji="1" lang="ja-JP" altLang="en-US" sz="1200" dirty="0">
                          <a:latin typeface="Meiryo UI" panose="020B0604030504040204" pitchFamily="50" charset="-128"/>
                          <a:ea typeface="Meiryo UI" panose="020B0604030504040204" pitchFamily="50" charset="-128"/>
                        </a:rPr>
                        <a:t>をそれぞれ１人以上</a:t>
                      </a:r>
                      <a:r>
                        <a:rPr kumimoji="1" lang="ja-JP" altLang="en-US" sz="1200" u="sng" dirty="0">
                          <a:latin typeface="Meiryo UI" panose="020B0604030504040204" pitchFamily="50" charset="-128"/>
                          <a:ea typeface="Meiryo UI" panose="020B0604030504040204" pitchFamily="50" charset="-128"/>
                        </a:rPr>
                        <a:t>配置することが望ましい</a:t>
                      </a:r>
                      <a:r>
                        <a:rPr kumimoji="1" lang="ja-JP" altLang="en-US" sz="1200" dirty="0">
                          <a:latin typeface="Meiryo UI" panose="020B0604030504040204" pitchFamily="50" charset="-128"/>
                          <a:ea typeface="Meiryo UI" panose="020B0604030504040204" pitchFamily="50" charset="-128"/>
                        </a:rPr>
                        <a:t>。なお、当該薬剤師は緩和薬物療法に関する専門資格を有する者であることが望ましい。また、当該医療</a:t>
                      </a:r>
                      <a:r>
                        <a:rPr kumimoji="1" lang="ja-JP" altLang="en-US" sz="1200" dirty="0" smtClean="0">
                          <a:latin typeface="Meiryo UI" panose="020B0604030504040204" pitchFamily="50" charset="-128"/>
                          <a:ea typeface="Meiryo UI" panose="020B0604030504040204" pitchFamily="50" charset="-128"/>
                        </a:rPr>
                        <a:t>心理に</a:t>
                      </a:r>
                      <a:r>
                        <a:rPr kumimoji="1" lang="ja-JP" altLang="en-US" sz="1200" dirty="0">
                          <a:latin typeface="Meiryo UI" panose="020B0604030504040204" pitchFamily="50" charset="-128"/>
                          <a:ea typeface="Meiryo UI" panose="020B0604030504040204" pitchFamily="50" charset="-128"/>
                        </a:rPr>
                        <a:t>携わる者は公認心理師又はそれに準ずる専門資格を有する者であることが望ましい。また、</a:t>
                      </a:r>
                      <a:r>
                        <a:rPr kumimoji="1" lang="ja-JP" altLang="en-US" sz="1200" u="sng" dirty="0">
                          <a:latin typeface="Meiryo UI" panose="020B0604030504040204" pitchFamily="50" charset="-128"/>
                          <a:ea typeface="Meiryo UI" panose="020B0604030504040204" pitchFamily="50" charset="-128"/>
                        </a:rPr>
                        <a:t>当該相談支援に携わる者については社会福祉士等であることが望ましい</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（１）のエの（ア）に規定する緩和ケアチームに協力する</a:t>
                      </a:r>
                      <a:r>
                        <a:rPr kumimoji="1" lang="ja-JP" altLang="en-US" sz="1200" u="sng" dirty="0">
                          <a:latin typeface="Meiryo UI" panose="020B0604030504040204" pitchFamily="50" charset="-128"/>
                          <a:ea typeface="Meiryo UI" panose="020B0604030504040204" pitchFamily="50" charset="-128"/>
                        </a:rPr>
                        <a:t>薬剤師及び医療心理に携わる者</a:t>
                      </a:r>
                      <a:r>
                        <a:rPr kumimoji="1" lang="ja-JP" altLang="en-US" sz="1200" dirty="0">
                          <a:latin typeface="Meiryo UI" panose="020B0604030504040204" pitchFamily="50" charset="-128"/>
                          <a:ea typeface="Meiryo UI" panose="020B0604030504040204" pitchFamily="50" charset="-128"/>
                        </a:rPr>
                        <a:t>をそれぞれ１人以上配置することが望ましい。当該薬剤師は一般社団法人日本緩和医療薬学会が認定する緩和薬物療法</a:t>
                      </a:r>
                      <a:r>
                        <a:rPr kumimoji="1" lang="ja-JP" altLang="en-US" sz="1200" u="sng" dirty="0">
                          <a:latin typeface="Meiryo UI" panose="020B0604030504040204" pitchFamily="50" charset="-128"/>
                          <a:ea typeface="Meiryo UI" panose="020B0604030504040204" pitchFamily="50" charset="-128"/>
                        </a:rPr>
                        <a:t>認定薬剤師</a:t>
                      </a:r>
                      <a:r>
                        <a:rPr kumimoji="1" lang="ja-JP" altLang="en-US" sz="1200" dirty="0">
                          <a:latin typeface="Meiryo UI" panose="020B0604030504040204" pitchFamily="50" charset="-128"/>
                          <a:ea typeface="Meiryo UI" panose="020B0604030504040204" pitchFamily="50" charset="-128"/>
                        </a:rPr>
                        <a:t>であることが望ましい。また、当該医療心理に携わる者は財団法人日本臨床心理士資格認定協会が認定する</a:t>
                      </a:r>
                      <a:r>
                        <a:rPr kumimoji="1" lang="ja-JP" altLang="en-US" sz="1200" u="sng" dirty="0">
                          <a:latin typeface="Meiryo UI" panose="020B0604030504040204" pitchFamily="50" charset="-128"/>
                          <a:ea typeface="Meiryo UI" panose="020B0604030504040204" pitchFamily="50" charset="-128"/>
                        </a:rPr>
                        <a:t>臨床心理士</a:t>
                      </a:r>
                      <a:r>
                        <a:rPr kumimoji="1" lang="ja-JP" altLang="en-US" sz="1200" dirty="0">
                          <a:latin typeface="Meiryo UI" panose="020B0604030504040204" pitchFamily="50" charset="-128"/>
                          <a:ea typeface="Meiryo UI" panose="020B0604030504040204" pitchFamily="50" charset="-128"/>
                        </a:rPr>
                        <a:t>であることが望ましい。</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（１）のエの（ア）に規定する緩和ケアチームに協力する</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薬剤師、医療心理に携わる者</a:t>
                      </a:r>
                      <a:r>
                        <a:rPr lang="ja-JP" altLang="ja-JP" sz="1200" u="sng"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及び相談支援に携わる者</a:t>
                      </a:r>
                      <a:r>
                        <a:rPr lang="ja-JP" altLang="ja-JP" sz="120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をそれぞれ１人以上配置することが望ましい。</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なお、</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当該薬剤師は</a:t>
                      </a:r>
                      <a:r>
                        <a:rPr lang="ja-JP" altLang="ja-JP" sz="1200" u="sng"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緩和薬物療法に関する専門資格を有する者</a:t>
                      </a:r>
                      <a:r>
                        <a:rPr lang="ja-JP" altLang="ja-JP" sz="120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であることが望ましい。また、</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当該医療心理に携わる者は</a:t>
                      </a:r>
                      <a:r>
                        <a:rPr lang="ja-JP" altLang="ja-JP" sz="1200" u="sng"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公認心理師又はそれに準ずる</a:t>
                      </a:r>
                      <a:r>
                        <a:rPr lang="ja-JP" altLang="ja-JP" sz="1200" u="sng" dirty="0" smtClean="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専門</a:t>
                      </a:r>
                      <a:r>
                        <a:rPr lang="ja-JP" altLang="ja-JP" sz="1200" u="sng"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資格を有する者</a:t>
                      </a:r>
                      <a:r>
                        <a:rPr lang="ja-JP" altLang="ja-JP" sz="120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であることが望ましい。</a:t>
                      </a:r>
                      <a:r>
                        <a:rPr lang="ja-JP" altLang="ja-JP" sz="1200" u="sng"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また、当該相談支援に携わる者については社会福祉士等であることが望ましい。</a:t>
                      </a:r>
                      <a:endParaRPr kumimoji="1" lang="ja-JP" altLang="en-US" sz="1200" u="sng"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緩和</a:t>
                      </a:r>
                      <a:r>
                        <a:rPr kumimoji="1" lang="ja-JP" altLang="en-US" sz="1200" b="1" u="sng" dirty="0">
                          <a:latin typeface="Meiryo UI" panose="020B0604030504040204" pitchFamily="50" charset="-128"/>
                          <a:ea typeface="Meiryo UI" panose="020B0604030504040204" pitchFamily="50" charset="-128"/>
                        </a:rPr>
                        <a:t>ケアチームに協力する相談支援に携わる者・資格について</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・国どおり、相談支援に携わる者の配置について、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新たに要件化し、望ましい規定としてはどうか。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73792000"/>
                  </a:ext>
                </a:extLst>
              </a:tr>
            </a:tbl>
          </a:graphicData>
        </a:graphic>
      </p:graphicFrame>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21</a:t>
            </a:fld>
            <a:endParaRPr kumimoji="1" lang="ja-JP" altLang="en-US" sz="1800" dirty="0"/>
          </a:p>
        </p:txBody>
      </p:sp>
    </p:spTree>
    <p:extLst>
      <p:ext uri="{BB962C8B-B14F-4D97-AF65-F5344CB8AC3E}">
        <p14:creationId xmlns:p14="http://schemas.microsoft.com/office/powerpoint/2010/main" val="269114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520347576"/>
              </p:ext>
            </p:extLst>
          </p:nvPr>
        </p:nvGraphicFramePr>
        <p:xfrm>
          <a:off x="49764" y="455925"/>
          <a:ext cx="9806472" cy="1835674"/>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8119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864651">
                <a:tc>
                  <a:txBody>
                    <a:bodyPr/>
                    <a:lstStyle/>
                    <a:p>
                      <a:r>
                        <a:rPr kumimoji="1" lang="en-US" altLang="ja-JP" sz="1200" dirty="0" smtClean="0">
                          <a:latin typeface="Meiryo UI" panose="020B0604030504040204" pitchFamily="50" charset="-128"/>
                          <a:ea typeface="Meiryo UI" panose="020B0604030504040204" pitchFamily="50" charset="-128"/>
                        </a:rPr>
                        <a:t>P14</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キ がん患者及びその家族が心の悩みや体験等を語り合うための場を</a:t>
                      </a:r>
                      <a:r>
                        <a:rPr kumimoji="1" lang="ja-JP" altLang="en-US" sz="1200" u="sng" dirty="0">
                          <a:latin typeface="Meiryo UI" panose="020B0604030504040204" pitchFamily="50" charset="-128"/>
                          <a:ea typeface="Meiryo UI" panose="020B0604030504040204" pitchFamily="50" charset="-128"/>
                        </a:rPr>
                        <a:t>設けること</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（キ） がん患者及びその家族が心の悩みや体験等を語り合うための場を</a:t>
                      </a:r>
                      <a:r>
                        <a:rPr kumimoji="1" lang="ja-JP" altLang="en-US" sz="1200" u="sng" dirty="0">
                          <a:latin typeface="Meiryo UI" panose="020B0604030504040204" pitchFamily="50" charset="-128"/>
                          <a:ea typeface="Meiryo UI" panose="020B0604030504040204" pitchFamily="50" charset="-128"/>
                        </a:rPr>
                        <a:t>設けることが望ましい</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just">
                        <a:lnSpc>
                          <a:spcPts val="1400"/>
                        </a:lnSpc>
                        <a:spcAft>
                          <a:spcPts val="0"/>
                        </a:spcAft>
                      </a:pP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（キ）がん患者及びその家族が心の悩みや体験等を語り合うための場を</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設ける</a:t>
                      </a:r>
                      <a:r>
                        <a:rPr lang="ja-JP" altLang="ja-JP" sz="12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こと</a:t>
                      </a:r>
                      <a:r>
                        <a:rPr lang="ja-JP" altLang="en-US" sz="12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語り合う</a:t>
                      </a:r>
                      <a:r>
                        <a:rPr kumimoji="1" lang="ja-JP" altLang="en-US" sz="1200" b="1" u="sng" dirty="0">
                          <a:latin typeface="Meiryo UI" panose="020B0604030504040204" pitchFamily="50" charset="-128"/>
                          <a:ea typeface="Meiryo UI" panose="020B0604030504040204" pitchFamily="50" charset="-128"/>
                        </a:rPr>
                        <a:t>場の設置について</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・国どおり、必須化してはどうか。</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（経過措置１年）</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＜参考＞府拠点病院での実施状況　</a:t>
                      </a:r>
                      <a:r>
                        <a:rPr kumimoji="1" lang="en-US" altLang="ja-JP" sz="1200" dirty="0" smtClean="0">
                          <a:latin typeface="Meiryo UI" panose="020B0604030504040204" pitchFamily="50" charset="-128"/>
                          <a:ea typeface="Meiryo UI" panose="020B0604030504040204" pitchFamily="50" charset="-128"/>
                        </a:rPr>
                        <a:t>40</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84263086"/>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医療施設</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22</a:t>
            </a:fld>
            <a:endParaRPr kumimoji="1" lang="ja-JP" altLang="en-US" sz="1800" dirty="0"/>
          </a:p>
        </p:txBody>
      </p:sp>
    </p:spTree>
    <p:extLst>
      <p:ext uri="{BB962C8B-B14F-4D97-AF65-F5344CB8AC3E}">
        <p14:creationId xmlns:p14="http://schemas.microsoft.com/office/powerpoint/2010/main" val="23346930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109651311"/>
              </p:ext>
            </p:extLst>
          </p:nvPr>
        </p:nvGraphicFramePr>
        <p:xfrm>
          <a:off x="49764" y="455925"/>
          <a:ext cx="9806472" cy="4030234"/>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8119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806164">
                <a:tc>
                  <a:txBody>
                    <a:bodyPr/>
                    <a:lstStyle/>
                    <a:p>
                      <a:r>
                        <a:rPr kumimoji="1" lang="en-US" altLang="ja-JP" sz="1200" dirty="0" smtClean="0">
                          <a:latin typeface="Meiryo UI" panose="020B0604030504040204" pitchFamily="50" charset="-128"/>
                          <a:ea typeface="Meiryo UI" panose="020B0604030504040204" pitchFamily="50" charset="-128"/>
                        </a:rPr>
                        <a:t>P14</a:t>
                      </a:r>
                    </a:p>
                    <a:p>
                      <a:r>
                        <a:rPr kumimoji="1" lang="ja-JP" altLang="en-US" sz="1200" dirty="0" smtClean="0">
                          <a:latin typeface="Meiryo UI" panose="020B0604030504040204" pitchFamily="50" charset="-128"/>
                          <a:ea typeface="Meiryo UI" panose="020B0604030504040204" pitchFamily="50" charset="-128"/>
                        </a:rPr>
                        <a:t>２ 診療実績</a:t>
                      </a:r>
                    </a:p>
                    <a:p>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１） ①または②を概ね満たすこと。なお、同一医療圏に複数の地域拠点病院を指定する場合は、①の項目を全て満たすこと。</a:t>
                      </a:r>
                    </a:p>
                    <a:p>
                      <a:r>
                        <a:rPr kumimoji="1" lang="ja-JP" altLang="en-US" sz="1200" dirty="0">
                          <a:latin typeface="Meiryo UI" panose="020B0604030504040204" pitchFamily="50" charset="-128"/>
                          <a:ea typeface="Meiryo UI" panose="020B0604030504040204" pitchFamily="50" charset="-128"/>
                        </a:rPr>
                        <a:t>① 以下の項目をそれぞれ満たすこと。</a:t>
                      </a:r>
                    </a:p>
                    <a:p>
                      <a:r>
                        <a:rPr kumimoji="1" lang="ja-JP" altLang="en-US" sz="1200" dirty="0">
                          <a:latin typeface="Meiryo UI" panose="020B0604030504040204" pitchFamily="50" charset="-128"/>
                          <a:ea typeface="Meiryo UI" panose="020B0604030504040204" pitchFamily="50" charset="-128"/>
                        </a:rPr>
                        <a:t>ア 院内がん登録数（入院、外来は問わない自施設初回治療分）年間５００件以上</a:t>
                      </a:r>
                    </a:p>
                    <a:p>
                      <a:r>
                        <a:rPr kumimoji="1" lang="ja-JP" altLang="en-US" sz="1200" dirty="0">
                          <a:latin typeface="Meiryo UI" panose="020B0604030504040204" pitchFamily="50" charset="-128"/>
                          <a:ea typeface="Meiryo UI" panose="020B0604030504040204" pitchFamily="50" charset="-128"/>
                        </a:rPr>
                        <a:t>イ 悪性腫瘍の手術件数 年間４００件以上</a:t>
                      </a:r>
                    </a:p>
                    <a:p>
                      <a:r>
                        <a:rPr kumimoji="1" lang="ja-JP" altLang="en-US" sz="1200" dirty="0">
                          <a:latin typeface="Meiryo UI" panose="020B0604030504040204" pitchFamily="50" charset="-128"/>
                          <a:ea typeface="Meiryo UI" panose="020B0604030504040204" pitchFamily="50" charset="-128"/>
                        </a:rPr>
                        <a:t>ウ がんに係る薬物療法のべ患者数 年間１０００人以上</a:t>
                      </a:r>
                    </a:p>
                    <a:p>
                      <a:r>
                        <a:rPr kumimoji="1" lang="ja-JP" altLang="en-US" sz="1200" dirty="0">
                          <a:latin typeface="Meiryo UI" panose="020B0604030504040204" pitchFamily="50" charset="-128"/>
                          <a:ea typeface="Meiryo UI" panose="020B0604030504040204" pitchFamily="50" charset="-128"/>
                        </a:rPr>
                        <a:t>エ 放射線治療のべ患者数 年間２００人以上</a:t>
                      </a: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オ </a:t>
                      </a:r>
                      <a:r>
                        <a:rPr kumimoji="1" lang="ja-JP" altLang="en-US" sz="1200" u="sng" dirty="0">
                          <a:latin typeface="Meiryo UI" panose="020B0604030504040204" pitchFamily="50" charset="-128"/>
                          <a:ea typeface="Meiryo UI" panose="020B0604030504040204" pitchFamily="50" charset="-128"/>
                        </a:rPr>
                        <a:t>緩和ケアチームの新規介入患者数 年間５０人</a:t>
                      </a:r>
                      <a:r>
                        <a:rPr kumimoji="1" lang="ja-JP" altLang="en-US" sz="1200" u="sng" dirty="0" smtClean="0">
                          <a:latin typeface="Meiryo UI" panose="020B0604030504040204" pitchFamily="50" charset="-128"/>
                          <a:ea typeface="Meiryo UI" panose="020B0604030504040204" pitchFamily="50" charset="-128"/>
                        </a:rPr>
                        <a:t>以上</a:t>
                      </a:r>
                      <a:r>
                        <a:rPr kumimoji="1" lang="en-US" altLang="ja-JP" sz="1200" u="none" dirty="0" smtClean="0">
                          <a:latin typeface="Meiryo UI" panose="020B0604030504040204" pitchFamily="50" charset="-128"/>
                          <a:ea typeface="Meiryo UI" panose="020B0604030504040204" pitchFamily="50" charset="-128"/>
                        </a:rPr>
                        <a:t>【</a:t>
                      </a:r>
                      <a:r>
                        <a:rPr kumimoji="1" lang="ja-JP" altLang="en-US" sz="1200" u="none" dirty="0" smtClean="0">
                          <a:latin typeface="Meiryo UI" panose="020B0604030504040204" pitchFamily="50" charset="-128"/>
                          <a:ea typeface="Meiryo UI" panose="020B0604030504040204" pitchFamily="50" charset="-128"/>
                        </a:rPr>
                        <a:t>新</a:t>
                      </a:r>
                      <a:r>
                        <a:rPr kumimoji="1" lang="en-US" altLang="ja-JP" sz="1200" u="none" dirty="0" smtClean="0">
                          <a:latin typeface="Meiryo UI" panose="020B0604030504040204" pitchFamily="50" charset="-128"/>
                          <a:ea typeface="Meiryo UI" panose="020B0604030504040204" pitchFamily="50" charset="-128"/>
                        </a:rPr>
                        <a:t>】</a:t>
                      </a:r>
                      <a:endParaRPr kumimoji="1" lang="ja-JP" altLang="en-US" sz="1200" u="none"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２　診療実績</a:t>
                      </a:r>
                    </a:p>
                    <a:p>
                      <a:r>
                        <a:rPr kumimoji="1" lang="ja-JP" altLang="en-US" sz="1200" dirty="0">
                          <a:latin typeface="Meiryo UI" panose="020B0604030504040204" pitchFamily="50" charset="-128"/>
                          <a:ea typeface="Meiryo UI" panose="020B0604030504040204" pitchFamily="50" charset="-128"/>
                        </a:rPr>
                        <a:t>ア　以下の項目をそれぞれ満たすこと。 </a:t>
                      </a:r>
                    </a:p>
                    <a:p>
                      <a:r>
                        <a:rPr kumimoji="1" lang="ja-JP" altLang="en-US" sz="1200" dirty="0">
                          <a:latin typeface="Meiryo UI" panose="020B0604030504040204" pitchFamily="50" charset="-128"/>
                          <a:ea typeface="Meiryo UI" panose="020B0604030504040204" pitchFamily="50" charset="-128"/>
                        </a:rPr>
                        <a:t>（ア）院内がん登録数（入院、外来は問わない自施設初回治療分）　年間２００件以上</a:t>
                      </a:r>
                    </a:p>
                    <a:p>
                      <a:r>
                        <a:rPr kumimoji="1" lang="ja-JP" altLang="en-US" sz="1200" dirty="0">
                          <a:latin typeface="Meiryo UI" panose="020B0604030504040204" pitchFamily="50" charset="-128"/>
                          <a:ea typeface="Meiryo UI" panose="020B0604030504040204" pitchFamily="50" charset="-128"/>
                        </a:rPr>
                        <a:t>（イ）悪性腫瘍の手術件数　年間２００件以上</a:t>
                      </a:r>
                    </a:p>
                    <a:p>
                      <a:r>
                        <a:rPr kumimoji="1" lang="ja-JP" altLang="en-US" sz="1200" dirty="0">
                          <a:latin typeface="Meiryo UI" panose="020B0604030504040204" pitchFamily="50" charset="-128"/>
                          <a:ea typeface="Meiryo UI" panose="020B0604030504040204" pitchFamily="50" charset="-128"/>
                        </a:rPr>
                        <a:t>（ウ） がんに係る化学療法のべ患者数　年間４００人以上</a:t>
                      </a:r>
                    </a:p>
                    <a:p>
                      <a:pPr algn="ct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２　診療実績</a:t>
                      </a:r>
                    </a:p>
                    <a:p>
                      <a:r>
                        <a:rPr kumimoji="1" lang="ja-JP" altLang="en-US" sz="1200" dirty="0">
                          <a:latin typeface="Meiryo UI" panose="020B0604030504040204" pitchFamily="50" charset="-128"/>
                          <a:ea typeface="Meiryo UI" panose="020B0604030504040204" pitchFamily="50" charset="-128"/>
                        </a:rPr>
                        <a:t>ア　以下の項目をそれぞれ満たすこと。 </a:t>
                      </a:r>
                    </a:p>
                    <a:p>
                      <a:r>
                        <a:rPr kumimoji="1" lang="ja-JP" altLang="en-US" sz="1200" dirty="0">
                          <a:latin typeface="Meiryo UI" panose="020B0604030504040204" pitchFamily="50" charset="-128"/>
                          <a:ea typeface="Meiryo UI" panose="020B0604030504040204" pitchFamily="50" charset="-128"/>
                        </a:rPr>
                        <a:t>（ア）院内がん登録数（入院、外来は問わない自施設初回治療分）　年間２００件以上</a:t>
                      </a:r>
                    </a:p>
                    <a:p>
                      <a:r>
                        <a:rPr kumimoji="1" lang="ja-JP" altLang="en-US" sz="1200" dirty="0">
                          <a:latin typeface="Meiryo UI" panose="020B0604030504040204" pitchFamily="50" charset="-128"/>
                          <a:ea typeface="Meiryo UI" panose="020B0604030504040204" pitchFamily="50" charset="-128"/>
                        </a:rPr>
                        <a:t>（イ）悪性腫瘍の手術件数　年間２００件以上</a:t>
                      </a:r>
                    </a:p>
                    <a:p>
                      <a:r>
                        <a:rPr kumimoji="1" lang="ja-JP" altLang="en-US" sz="1200" dirty="0">
                          <a:latin typeface="Meiryo UI" panose="020B0604030504040204" pitchFamily="50" charset="-128"/>
                          <a:ea typeface="Meiryo UI" panose="020B0604030504040204" pitchFamily="50" charset="-128"/>
                        </a:rPr>
                        <a:t>（ウ） がんに係る化学療法のべ患者数　年間４００人以上</a:t>
                      </a: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（エ）</a:t>
                      </a:r>
                      <a:r>
                        <a:rPr kumimoji="1" lang="ja-JP" altLang="en-US" sz="1200" u="sng" dirty="0">
                          <a:latin typeface="Meiryo UI" panose="020B0604030504040204" pitchFamily="50" charset="-128"/>
                          <a:ea typeface="Meiryo UI" panose="020B0604030504040204" pitchFamily="50" charset="-128"/>
                        </a:rPr>
                        <a:t>緩和ケアチームの新規介入患者数 </a:t>
                      </a:r>
                      <a:r>
                        <a:rPr kumimoji="1" lang="ja-JP" altLang="en-US" sz="1200" u="sng" dirty="0" smtClean="0">
                          <a:latin typeface="Meiryo UI" panose="020B0604030504040204" pitchFamily="50" charset="-128"/>
                          <a:ea typeface="Meiryo UI" panose="020B0604030504040204" pitchFamily="50" charset="-128"/>
                        </a:rPr>
                        <a:t>年間３５人</a:t>
                      </a:r>
                      <a:r>
                        <a:rPr kumimoji="1" lang="ja-JP" altLang="en-US" sz="1200" u="sng" dirty="0">
                          <a:latin typeface="Meiryo UI" panose="020B0604030504040204" pitchFamily="50" charset="-128"/>
                          <a:ea typeface="Meiryo UI" panose="020B0604030504040204" pitchFamily="50" charset="-128"/>
                        </a:rPr>
                        <a:t>以上</a:t>
                      </a:r>
                      <a:r>
                        <a:rPr kumimoji="1" lang="ja-JP" altLang="en-US" sz="1200" dirty="0">
                          <a:latin typeface="Meiryo UI" panose="020B0604030504040204" pitchFamily="50" charset="-128"/>
                          <a:ea typeface="Meiryo UI" panose="020B0604030504040204" pitchFamily="50" charset="-128"/>
                        </a:rPr>
                        <a:t> </a:t>
                      </a:r>
                    </a:p>
                    <a:p>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latin typeface="Meiryo UI" panose="020B0604030504040204" pitchFamily="50" charset="-128"/>
                          <a:ea typeface="Meiryo UI" panose="020B0604030504040204" pitchFamily="50" charset="-128"/>
                        </a:rPr>
                        <a:t>○</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緩和ケアチームの新規介入患者数について</a:t>
                      </a:r>
                      <a:endParaRPr kumimoji="1" lang="en-US" altLang="ja-JP" sz="1200" b="1" u="sng" dirty="0">
                        <a:latin typeface="Meiryo UI" panose="020B0604030504040204" pitchFamily="50" charset="-128"/>
                        <a:ea typeface="Meiryo UI" panose="020B0604030504040204" pitchFamily="50" charset="-128"/>
                      </a:endParaRPr>
                    </a:p>
                    <a:p>
                      <a:pPr marL="174625" indent="-174625"/>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・国どおり要件化することとし、患者数については、実績の少ない病院の底上げを図るため、国要件に満たない病院の実績を踏まえ、３５人以上としてはどうか。（経過措置２年</a:t>
                      </a:r>
                      <a:r>
                        <a:rPr kumimoji="1" lang="ja-JP" altLang="en-US"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＜参考＞府拠点病院での実施</a:t>
                      </a:r>
                      <a:r>
                        <a:rPr kumimoji="1" lang="ja-JP" altLang="en-US" sz="1200" dirty="0" smtClean="0">
                          <a:latin typeface="Meiryo UI" panose="020B0604030504040204" pitchFamily="50" charset="-128"/>
                          <a:ea typeface="Meiryo UI" panose="020B0604030504040204" pitchFamily="50" charset="-128"/>
                        </a:rPr>
                        <a:t>状況</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35</a:t>
                      </a:r>
                      <a:r>
                        <a:rPr kumimoji="1" lang="ja-JP" altLang="en-US" sz="1200" dirty="0" smtClean="0">
                          <a:latin typeface="Meiryo UI" panose="020B0604030504040204" pitchFamily="50" charset="-128"/>
                          <a:ea typeface="Meiryo UI" panose="020B0604030504040204" pitchFamily="50" charset="-128"/>
                        </a:rPr>
                        <a:t>人以上</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38</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r>
                        <a:rPr kumimoji="1" lang="ja-JP" altLang="en-US" sz="1000" dirty="0" smtClean="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診療実績</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23</a:t>
            </a:fld>
            <a:endParaRPr kumimoji="1" lang="ja-JP" altLang="en-US" sz="1800" dirty="0"/>
          </a:p>
        </p:txBody>
      </p:sp>
    </p:spTree>
    <p:extLst>
      <p:ext uri="{BB962C8B-B14F-4D97-AF65-F5344CB8AC3E}">
        <p14:creationId xmlns:p14="http://schemas.microsoft.com/office/powerpoint/2010/main" val="32171013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513756802"/>
              </p:ext>
            </p:extLst>
          </p:nvPr>
        </p:nvGraphicFramePr>
        <p:xfrm>
          <a:off x="49764" y="455924"/>
          <a:ext cx="9806472" cy="6060785"/>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92653">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5768132">
                <a:tc>
                  <a:txBody>
                    <a:bodyPr/>
                    <a:lstStyle/>
                    <a:p>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P15</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３ 研修</a:t>
                      </a:r>
                      <a:r>
                        <a:rPr kumimoji="1" lang="ja-JP" altLang="en-US" sz="1200" dirty="0">
                          <a:latin typeface="Meiryo UI" panose="020B0604030504040204" pitchFamily="50" charset="-128"/>
                          <a:ea typeface="Meiryo UI" panose="020B0604030504040204" pitchFamily="50" charset="-128"/>
                        </a:rPr>
                        <a:t>の実施体制</a:t>
                      </a:r>
                    </a:p>
                    <a:p>
                      <a:r>
                        <a:rPr kumimoji="1" lang="ja-JP" altLang="en-US" sz="1200" dirty="0">
                          <a:latin typeface="Meiryo UI" panose="020B0604030504040204" pitchFamily="50" charset="-128"/>
                          <a:ea typeface="Meiryo UI" panose="020B0604030504040204" pitchFamily="50" charset="-128"/>
                        </a:rPr>
                        <a:t>（１）「がん等の診療に携わる医師等に対する緩和ケア研修会の開催指針」（平成</a:t>
                      </a:r>
                      <a:r>
                        <a:rPr kumimoji="1" lang="en-US" altLang="ja-JP" sz="1200" dirty="0">
                          <a:latin typeface="Meiryo UI" panose="020B0604030504040204" pitchFamily="50" charset="-128"/>
                          <a:ea typeface="Meiryo UI" panose="020B0604030504040204" pitchFamily="50" charset="-128"/>
                        </a:rPr>
                        <a:t>29</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rPr>
                        <a:t>月１日付け健発</a:t>
                      </a:r>
                      <a:r>
                        <a:rPr kumimoji="1" lang="en-US" altLang="ja-JP" sz="1200" dirty="0">
                          <a:latin typeface="Meiryo UI" panose="020B0604030504040204" pitchFamily="50" charset="-128"/>
                          <a:ea typeface="Meiryo UI" panose="020B0604030504040204" pitchFamily="50" charset="-128"/>
                        </a:rPr>
                        <a:t>1201</a:t>
                      </a:r>
                      <a:r>
                        <a:rPr kumimoji="1" lang="ja-JP" altLang="en-US" sz="1200" dirty="0">
                          <a:latin typeface="Meiryo UI" panose="020B0604030504040204" pitchFamily="50" charset="-128"/>
                          <a:ea typeface="Meiryo UI" panose="020B0604030504040204" pitchFamily="50" charset="-128"/>
                        </a:rPr>
                        <a:t>第２号厚生労働省健康局長通知の別添）に準拠し、当該医療圏においてがん診療に携わる医師を対象とした緩和ケアに関する研修を、都道府県と協議の上、開催すること。</a:t>
                      </a:r>
                    </a:p>
                    <a:p>
                      <a:r>
                        <a:rPr kumimoji="1" lang="ja-JP" altLang="en-US" sz="1200" dirty="0">
                          <a:latin typeface="Meiryo UI" panose="020B0604030504040204" pitchFamily="50" charset="-128"/>
                          <a:ea typeface="Meiryo UI" panose="020B0604030504040204" pitchFamily="50" charset="-128"/>
                        </a:rPr>
                        <a:t>　また、自施設に所属する臨床研修医及び１年以上自施設に所属するがん診療に携わる医師・歯科医師が当該研修を修了する</a:t>
                      </a:r>
                      <a:r>
                        <a:rPr kumimoji="1" lang="ja-JP" altLang="en-US" sz="1200" u="sng" dirty="0">
                          <a:latin typeface="Meiryo UI" panose="020B0604030504040204" pitchFamily="50" charset="-128"/>
                          <a:ea typeface="Meiryo UI" panose="020B0604030504040204" pitchFamily="50" charset="-128"/>
                        </a:rPr>
                        <a:t>体制を整備し、受講率を現況報告において、報告すること</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ja-JP" altLang="en-US" sz="1200" u="sng" dirty="0" smtClean="0">
                          <a:latin typeface="Meiryo UI" panose="020B0604030504040204" pitchFamily="50" charset="-128"/>
                          <a:ea typeface="Meiryo UI" panose="020B0604030504040204" pitchFamily="50" charset="-128"/>
                        </a:rPr>
                        <a:t>また、医師・歯科医師と協働し、緩和ケアに従事するその他の診療従事者についても受講を促すことが望ましい。</a:t>
                      </a:r>
                      <a:endParaRPr kumimoji="1" lang="en-US" altLang="ja-JP" sz="1200" u="sng"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なお、研修修了者について、患者とその家族に対してわかりやすく情報提供すること</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修</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（２） </a:t>
                      </a:r>
                      <a:r>
                        <a:rPr kumimoji="1" lang="ja-JP" altLang="en-US" sz="1200" u="sng" dirty="0">
                          <a:latin typeface="Meiryo UI" panose="020B0604030504040204" pitchFamily="50" charset="-128"/>
                          <a:ea typeface="Meiryo UI" panose="020B0604030504040204" pitchFamily="50" charset="-128"/>
                        </a:rPr>
                        <a:t>連携する地域の医療施設におけるがん診療に携わる医師に対して、緩和ケアに関する研修の受講勧奨を行う</a:t>
                      </a:r>
                      <a:r>
                        <a:rPr kumimoji="1" lang="ja-JP" altLang="en-US" sz="1200" u="sng" dirty="0" smtClean="0">
                          <a:latin typeface="Meiryo UI" panose="020B0604030504040204" pitchFamily="50" charset="-128"/>
                          <a:ea typeface="Meiryo UI" panose="020B0604030504040204" pitchFamily="50" charset="-128"/>
                        </a:rPr>
                        <a:t>こと。</a:t>
                      </a:r>
                      <a:r>
                        <a:rPr kumimoji="1" lang="en-US" altLang="ja-JP" sz="1200" u="none" dirty="0" smtClean="0">
                          <a:latin typeface="Meiryo UI" panose="020B0604030504040204" pitchFamily="50" charset="-128"/>
                          <a:ea typeface="Meiryo UI" panose="020B0604030504040204" pitchFamily="50" charset="-128"/>
                        </a:rPr>
                        <a:t>【</a:t>
                      </a:r>
                      <a:r>
                        <a:rPr kumimoji="1" lang="ja-JP" altLang="en-US" sz="1200" u="none" dirty="0" smtClean="0">
                          <a:latin typeface="Meiryo UI" panose="020B0604030504040204" pitchFamily="50" charset="-128"/>
                          <a:ea typeface="Meiryo UI" panose="020B0604030504040204" pitchFamily="50" charset="-128"/>
                        </a:rPr>
                        <a:t>新</a:t>
                      </a:r>
                      <a:r>
                        <a:rPr kumimoji="1" lang="en-US" altLang="ja-JP" sz="1200" u="none" dirty="0" smtClean="0">
                          <a:latin typeface="Meiryo UI" panose="020B0604030504040204" pitchFamily="50" charset="-128"/>
                          <a:ea typeface="Meiryo UI" panose="020B0604030504040204" pitchFamily="50" charset="-128"/>
                        </a:rPr>
                        <a:t>】</a:t>
                      </a:r>
                      <a:endParaRPr kumimoji="1" lang="ja-JP" altLang="en-US" sz="1200" u="none"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３ </a:t>
                      </a:r>
                      <a:r>
                        <a:rPr kumimoji="1" lang="ja-JP" altLang="en-US" sz="1200" dirty="0">
                          <a:latin typeface="Meiryo UI" panose="020B0604030504040204" pitchFamily="50" charset="-128"/>
                          <a:ea typeface="Meiryo UI" panose="020B0604030504040204" pitchFamily="50" charset="-128"/>
                        </a:rPr>
                        <a:t>研修の実施体制</a:t>
                      </a:r>
                    </a:p>
                    <a:p>
                      <a:r>
                        <a:rPr kumimoji="1" lang="ja-JP" altLang="en-US" sz="1200" dirty="0">
                          <a:latin typeface="Meiryo UI" panose="020B0604030504040204" pitchFamily="50" charset="-128"/>
                          <a:ea typeface="Meiryo UI" panose="020B0604030504040204" pitchFamily="50" charset="-128"/>
                        </a:rPr>
                        <a:t>（１）国拠点病院等が実施するがん医療に携わる医師等を対象とした緩和ケアに関する研修に積極的に協力するとともに参加すること。</a:t>
                      </a:r>
                    </a:p>
                    <a:p>
                      <a:r>
                        <a:rPr kumimoji="1" lang="ja-JP" altLang="en-US" sz="1200" dirty="0">
                          <a:latin typeface="Meiryo UI" panose="020B0604030504040204" pitchFamily="50" charset="-128"/>
                          <a:ea typeface="Meiryo UI" panose="020B0604030504040204" pitchFamily="50" charset="-128"/>
                        </a:rPr>
                        <a:t>　施設に所属するがん医療に携わる医師が当該研修を修了する</a:t>
                      </a:r>
                      <a:r>
                        <a:rPr kumimoji="1" lang="ja-JP" altLang="en-US" sz="1200" u="sng" dirty="0">
                          <a:latin typeface="Meiryo UI" panose="020B0604030504040204" pitchFamily="50" charset="-128"/>
                          <a:ea typeface="Meiryo UI" panose="020B0604030504040204" pitchFamily="50" charset="-128"/>
                        </a:rPr>
                        <a:t>体制を整備することが望ましい</a:t>
                      </a:r>
                      <a:r>
                        <a:rPr kumimoji="1" lang="ja-JP" altLang="en-US" sz="1200" dirty="0">
                          <a:latin typeface="Meiryo UI" panose="020B0604030504040204" pitchFamily="50" charset="-128"/>
                          <a:ea typeface="Meiryo UI" panose="020B0604030504040204" pitchFamily="50" charset="-128"/>
                        </a:rPr>
                        <a:t>。また、施設に所属する初期臨床研修２年目から初期臨床研修修了後３年目までの全ての医師が当該研修を修了する体制を</a:t>
                      </a:r>
                      <a:r>
                        <a:rPr kumimoji="1" lang="ja-JP" altLang="en-US" sz="1200" u="sng" dirty="0">
                          <a:latin typeface="Meiryo UI" panose="020B0604030504040204" pitchFamily="50" charset="-128"/>
                          <a:ea typeface="Meiryo UI" panose="020B0604030504040204" pitchFamily="50" charset="-128"/>
                        </a:rPr>
                        <a:t>整備することが望ましい</a:t>
                      </a:r>
                      <a:r>
                        <a:rPr kumimoji="1" lang="ja-JP" altLang="en-US"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なお、研修修了者について、患者とその家族に対してわかりやすく情報提供すること。</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３ 研修の実施体制</a:t>
                      </a:r>
                    </a:p>
                    <a:p>
                      <a:r>
                        <a:rPr kumimoji="1" lang="ja-JP" altLang="en-US" sz="1200" dirty="0">
                          <a:latin typeface="Meiryo UI" panose="020B0604030504040204" pitchFamily="50" charset="-128"/>
                          <a:ea typeface="Meiryo UI" panose="020B0604030504040204" pitchFamily="50" charset="-128"/>
                        </a:rPr>
                        <a:t>（１）国拠点病院等が実施するがん医療に携わる医師等を対象とした緩和ケアに関する研修に積極的に協力するとともに参加すること。</a:t>
                      </a:r>
                    </a:p>
                    <a:p>
                      <a:pPr algn="just">
                        <a:lnSpc>
                          <a:spcPts val="1400"/>
                        </a:lnSpc>
                        <a:spcAft>
                          <a:spcPts val="0"/>
                        </a:spcAft>
                      </a:pPr>
                      <a:r>
                        <a:rPr kumimoji="1" lang="ja-JP" altLang="en-US" sz="1200" dirty="0">
                          <a:latin typeface="Meiryo UI" panose="020B0604030504040204" pitchFamily="50" charset="-128"/>
                          <a:ea typeface="Meiryo UI" panose="020B0604030504040204" pitchFamily="50" charset="-128"/>
                        </a:rPr>
                        <a:t>　</a:t>
                      </a:r>
                      <a:r>
                        <a:rPr lang="ja-JP" altLang="ja-JP" sz="1200" u="sng" kern="100" dirty="0">
                          <a:effectLst/>
                          <a:latin typeface="Meiryo UI" panose="020B0604030504040204" pitchFamily="50" charset="-128"/>
                          <a:ea typeface="Meiryo UI" panose="020B0604030504040204" pitchFamily="50" charset="-128"/>
                          <a:cs typeface="Times New Roman" panose="02020603050405020304" pitchFamily="18" charset="0"/>
                        </a:rPr>
                        <a:t>また、</a:t>
                      </a:r>
                      <a:r>
                        <a:rPr lang="ja-JP" altLang="ja-JP" sz="1200" u="sng"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自施設に所属する臨床研修医及び１年以上自施設に所属するがん診療に携わる医師・歯科医師が当該研修を修了する体制を整備し、受講率を現況報告において、報告すること。</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400"/>
                        </a:lnSpc>
                        <a:spcAft>
                          <a:spcPts val="0"/>
                        </a:spcAft>
                      </a:pPr>
                      <a:r>
                        <a:rPr lang="ja-JP" altLang="en-US" sz="1200" u="none"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　</a:t>
                      </a:r>
                      <a:r>
                        <a:rPr lang="ja-JP" altLang="ja-JP" sz="1200" u="sng" kern="0" dirty="0">
                          <a:solidFill>
                            <a:srgbClr val="000000"/>
                          </a:solidFill>
                          <a:effectLst/>
                          <a:latin typeface="Meiryo UI" panose="020B0604030504040204" pitchFamily="50" charset="-128"/>
                          <a:ea typeface="Meiryo UI" panose="020B0604030504040204" pitchFamily="50" charset="-128"/>
                          <a:cs typeface="ＭＳ 明朝" panose="02020609040205080304" pitchFamily="17" charset="-128"/>
                        </a:rPr>
                        <a:t>また、医師・歯科医師と協働し、緩和ケアに従事するその他の診療従事者についても受講を促すことが望ましい。</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p>
                      <a:r>
                        <a:rPr kumimoji="1" lang="ja-JP" altLang="en-US" sz="1200" dirty="0">
                          <a:latin typeface="Meiryo UI" panose="020B0604030504040204" pitchFamily="50" charset="-128"/>
                          <a:ea typeface="Meiryo UI" panose="020B0604030504040204" pitchFamily="50" charset="-128"/>
                        </a:rPr>
                        <a:t>　なお、研修修了者について、患者とその家族に対してわかりやすく情報提供すること</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（２</a:t>
                      </a:r>
                      <a:r>
                        <a:rPr kumimoji="1" lang="ja-JP" altLang="en-US" sz="1200" u="sng" dirty="0" smtClean="0">
                          <a:latin typeface="Meiryo UI" panose="020B0604030504040204" pitchFamily="50" charset="-128"/>
                          <a:ea typeface="Meiryo UI" panose="020B0604030504040204" pitchFamily="50" charset="-128"/>
                        </a:rPr>
                        <a:t>） 連携する地域の医療施設におけるがん診療に携わる医師に対して、緩和ケアに関する研修の受講勧奨を行うこと。</a:t>
                      </a:r>
                    </a:p>
                    <a:p>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医師</a:t>
                      </a:r>
                      <a:r>
                        <a:rPr kumimoji="1" lang="ja-JP" altLang="en-US" sz="1200" b="1" u="sng" dirty="0">
                          <a:latin typeface="Meiryo UI" panose="020B0604030504040204" pitchFamily="50" charset="-128"/>
                          <a:ea typeface="Meiryo UI" panose="020B0604030504040204" pitchFamily="50" charset="-128"/>
                        </a:rPr>
                        <a:t>及び歯科医師の研修を修了する体制整備・受講率報告等について</a:t>
                      </a: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・国どおり、必須化してはどうか。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（経過措置１年）</a:t>
                      </a: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p>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地域</a:t>
                      </a:r>
                      <a:r>
                        <a:rPr kumimoji="1" lang="ja-JP" altLang="en-US" sz="1200" b="1" u="sng" dirty="0">
                          <a:latin typeface="Meiryo UI" panose="020B0604030504040204" pitchFamily="50" charset="-128"/>
                          <a:ea typeface="Meiryo UI" panose="020B0604030504040204" pitchFamily="50" charset="-128"/>
                        </a:rPr>
                        <a:t>の医療施設における医師への受講勧奨について</a:t>
                      </a:r>
                      <a:endParaRPr kumimoji="1" lang="en-US" altLang="ja-JP" sz="1200" b="1" u="sng" dirty="0">
                        <a:latin typeface="Meiryo UI" panose="020B0604030504040204" pitchFamily="50" charset="-128"/>
                        <a:ea typeface="Meiryo UI" panose="020B0604030504040204" pitchFamily="50" charset="-128"/>
                      </a:endParaRPr>
                    </a:p>
                    <a:p>
                      <a:pPr marL="177800" indent="-177800"/>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・国どおり、新たに要件化し、必須化してはどうか。</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研修</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215054" y="6008622"/>
            <a:ext cx="2228850" cy="365125"/>
          </a:xfrm>
        </p:spPr>
        <p:txBody>
          <a:bodyPr/>
          <a:lstStyle/>
          <a:p>
            <a:fld id="{EC0037E2-9A40-45D7-BA86-38C7DB46788B}" type="slidenum">
              <a:rPr kumimoji="1" lang="ja-JP" altLang="en-US" sz="1800" smtClean="0"/>
              <a:t>24</a:t>
            </a:fld>
            <a:endParaRPr kumimoji="1" lang="ja-JP" altLang="en-US" sz="1800" dirty="0"/>
          </a:p>
        </p:txBody>
      </p:sp>
    </p:spTree>
    <p:extLst>
      <p:ext uri="{BB962C8B-B14F-4D97-AF65-F5344CB8AC3E}">
        <p14:creationId xmlns:p14="http://schemas.microsoft.com/office/powerpoint/2010/main" val="3898681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925688378"/>
              </p:ext>
            </p:extLst>
          </p:nvPr>
        </p:nvGraphicFramePr>
        <p:xfrm>
          <a:off x="49764" y="360610"/>
          <a:ext cx="9806472" cy="6332241"/>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7856">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3529919">
                <a:tc>
                  <a:txBody>
                    <a:bodyPr/>
                    <a:lstStyle/>
                    <a:p>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P16</a:t>
                      </a:r>
                      <a:endParaRPr kumimoji="1" lang="en-US" altLang="ja-JP" sz="1200" dirty="0">
                        <a:latin typeface="Meiryo UI" panose="020B0604030504040204" pitchFamily="50" charset="-128"/>
                        <a:ea typeface="Meiryo UI" panose="020B0604030504040204" pitchFamily="50" charset="-128"/>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④ 相談支援センター</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について周知するため、以下の</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体制を整備すること。</a:t>
                      </a: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ア 外来初診時等に主治医等から、がん患者及びその家族に対し、相談支援センターについて説明する等、診断初期の段階から相談支援センターの周知が図られる体制を整備すること。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修</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イ 地域の医療機関に対し、相談支援センターに関する広報を行うこと。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また、地域の医療機関からの相談依頼があった場合に受け入れ可能な体制を整備することが望ましい。</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エ 相談支援センター</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の機能について、主治医等から、がん患者及びその家族に対し、周知が図られる</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体制を整備すること。</a:t>
                      </a:r>
                    </a:p>
                    <a:p>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エ 相談支援センター</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について周知するため、以下の</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体制を整備すること。</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（ア） 外来初診時等に主治医等から、がん患者及びその家族に対し、相談支援センターについて説明する等、診断初期の段階から相談支援センターの周知が図られる体制を整備すること。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（イ）　地域の医療機関に対し、相談支援センターに関する広報を行うこと。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また、地域の医療機関からの相談依頼があった場合に受け入れ可能な体制を整備することが望ましい。</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相談支援センターの周知にかかる体制整備について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・診断初期段階からの周知にかかる体制整備について、国どおり、必須化してはどうか。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（経過措置１年）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相談支援センターの地域の医療機関への広報等について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・地域の医療機関への広報について、国どおり、必須化してはどうか。（経過措置１年）</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35</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また、地域の医療機関から相談依頼があった場合の受け入れ体制の整備について、国どおり、新たに要件化し、望ましい規定としてはどうか。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＜参考＞府拠点病院での実施状況　</a:t>
                      </a:r>
                      <a:r>
                        <a:rPr kumimoji="1" lang="en-US" altLang="ja-JP" sz="1200" dirty="0" smtClean="0">
                          <a:latin typeface="Meiryo UI" panose="020B0604030504040204" pitchFamily="50" charset="-128"/>
                          <a:ea typeface="Meiryo UI" panose="020B0604030504040204" pitchFamily="50" charset="-128"/>
                        </a:rPr>
                        <a:t>40</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r h="11607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⑥ 患者からの相談に対し、必要に応じて院内の医療従事者が対応できるように、相談支援センターと院内の医療従事者が協働すること。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カ </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患者からの相談に対し、必要に応じて院内の医療従事者が対応できるように、相談支援センターと院内の医療従事者が協働すること。</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相談支援センターと院内の医療従事者との協働について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・国どおり、新たに必須化してはどうか。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　　　　　　　　　　　　　　　　</a:t>
                      </a:r>
                      <a:r>
                        <a:rPr kumimoji="1" lang="ja-JP" altLang="en-US" sz="1200" u="none"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経過措置１年）</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44</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endParaRPr kumimoji="1" lang="en-US" altLang="ja-JP" sz="1200" b="1" u="sng" dirty="0" smtClean="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4847325"/>
                  </a:ext>
                </a:extLst>
              </a:tr>
              <a:tr h="13392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P17</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⑦ 相談支援センターの支援員は、Ⅳの２の（３）に規定する当該都道府県にある都道府県拠点病院が実施する相談支援に携わる者を対象とした研修を受講すること。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dk1"/>
                          </a:solidFill>
                          <a:effectLst/>
                          <a:latin typeface="Meiryo UI" panose="020B0604030504040204" pitchFamily="50" charset="-128"/>
                          <a:ea typeface="Meiryo UI" panose="020B0604030504040204" pitchFamily="50" charset="-128"/>
                          <a:cs typeface="+mn-cs"/>
                        </a:rPr>
                        <a:t>キ </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相談支援センターの支援員は、大阪府の都道府県拠点病院が実施する相談支援に携わる者を対象とした研修を受講すること。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相談支援センターの支援員の研修受講について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・国どおり、新たに必須化してはどうか。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（経過措置１年）</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37</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7087332"/>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相談支援センター</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330963" y="6389756"/>
            <a:ext cx="2228850" cy="365125"/>
          </a:xfrm>
        </p:spPr>
        <p:txBody>
          <a:bodyPr/>
          <a:lstStyle/>
          <a:p>
            <a:fld id="{EC0037E2-9A40-45D7-BA86-38C7DB46788B}" type="slidenum">
              <a:rPr kumimoji="1" lang="ja-JP" altLang="en-US" sz="1800" smtClean="0"/>
              <a:t>25</a:t>
            </a:fld>
            <a:endParaRPr kumimoji="1" lang="ja-JP" altLang="en-US" sz="1800" dirty="0"/>
          </a:p>
        </p:txBody>
      </p:sp>
    </p:spTree>
    <p:extLst>
      <p:ext uri="{BB962C8B-B14F-4D97-AF65-F5344CB8AC3E}">
        <p14:creationId xmlns:p14="http://schemas.microsoft.com/office/powerpoint/2010/main" val="22167722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087372994"/>
              </p:ext>
            </p:extLst>
          </p:nvPr>
        </p:nvGraphicFramePr>
        <p:xfrm>
          <a:off x="49764" y="455924"/>
          <a:ext cx="9806472" cy="5438736"/>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5372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7811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P17</a:t>
                      </a: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＜相談支援センターの業務＞ </a:t>
                      </a: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以下に示す項目については自施設において提供できるようにすること。</a:t>
                      </a: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イ がんの予防やがん検診等に関する一般的な情報の提供</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＜相談支援センターの業務＞ </a:t>
                      </a: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以下に示す項目については自施設において提供できるようにすること。</a:t>
                      </a: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イ がんの予防やがん検診等に関する一般的な情報の提供</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自施設でのがんの予防等に関する一般的な情報提供について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・国どおり、新たに必須化してはどうか。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（経過措置１年）</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37122698"/>
                  </a:ext>
                </a:extLst>
              </a:tr>
              <a:tr h="2960110">
                <a:tc>
                  <a:txBody>
                    <a:bodyPr/>
                    <a:lstStyle/>
                    <a:p>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P18</a:t>
                      </a:r>
                    </a:p>
                    <a:p>
                      <a:r>
                        <a:rPr kumimoji="1" lang="ja-JP" altLang="en-US" sz="1200" dirty="0" smtClean="0">
                          <a:latin typeface="Meiryo UI" panose="020B0604030504040204" pitchFamily="50" charset="-128"/>
                          <a:ea typeface="Meiryo UI" panose="020B0604030504040204" pitchFamily="50" charset="-128"/>
                        </a:rPr>
                        <a:t>＜相談支援センターの業務＞</a:t>
                      </a:r>
                      <a:endParaRPr kumimoji="1" lang="en-US" altLang="ja-JP" sz="1200" dirty="0">
                        <a:latin typeface="Meiryo UI" panose="020B0604030504040204" pitchFamily="50" charset="-128"/>
                        <a:ea typeface="Meiryo UI" panose="020B0604030504040204" pitchFamily="50" charset="-128"/>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以下に示す項目については自施設での提供が難しい場合には、適切な医療機関に紹介すること。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ス がんゲノム医療に関する相談</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セ 希少がんに関する相談</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 </a:t>
                      </a: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ソ ＡＹＡ世代にあるがん患者に対する治療療養や就学、就労支援に関する相談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タ がん治療に伴う生殖機能の影響や、生殖機能の温存に関する相談</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チ その他自施設では対応が困難である相談支援に関すること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＜相談支援センターの業務＞</a:t>
                      </a:r>
                      <a:endParaRPr kumimoji="1" lang="en-US" altLang="ja-JP" sz="1200" dirty="0" smtClean="0">
                        <a:latin typeface="Meiryo UI" panose="020B0604030504040204" pitchFamily="50" charset="-128"/>
                        <a:ea typeface="Meiryo UI" panose="020B0604030504040204" pitchFamily="50" charset="-128"/>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以下に示す項目については自施設での提供が難しい場合には、適切な医療機関に紹介すること。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ス がんゲノム医療に関する相談</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セ 希少がんに関する相談</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ソ ＡＹＡ世代にあるがん患者に対する治療療養や就学、就労支援に関する相談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タ がん治療に伴う生殖機能の影響や、生殖機能の温存に関する相談</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チ その他自施設では対応が困難である相談支援に関すること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自施設での提供が難しい場合の適切な医療機関への紹介について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・国どおり、新たに必須化してはどうか。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（経過措置１年）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自施設で対応又は適切な医療機関へ  </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の紹介（ス～チ）</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44</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相談</a:t>
            </a:r>
            <a:r>
              <a:rPr kumimoji="1" lang="ja-JP" altLang="en-US" sz="2000" dirty="0">
                <a:latin typeface="Meiryo UI" panose="020B0604030504040204" pitchFamily="50" charset="-128"/>
                <a:ea typeface="Meiryo UI" panose="020B0604030504040204" pitchFamily="50" charset="-128"/>
              </a:rPr>
              <a:t>支援センター</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26</a:t>
            </a:fld>
            <a:endParaRPr kumimoji="1" lang="ja-JP" altLang="en-US" sz="1800" dirty="0"/>
          </a:p>
        </p:txBody>
      </p:sp>
    </p:spTree>
    <p:extLst>
      <p:ext uri="{BB962C8B-B14F-4D97-AF65-F5344CB8AC3E}">
        <p14:creationId xmlns:p14="http://schemas.microsoft.com/office/powerpoint/2010/main" val="39496918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257434694"/>
              </p:ext>
            </p:extLst>
          </p:nvPr>
        </p:nvGraphicFramePr>
        <p:xfrm>
          <a:off x="49764" y="455927"/>
          <a:ext cx="9806472" cy="628811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73153">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729970">
                <a:tc>
                  <a:txBody>
                    <a:bodyPr/>
                    <a:lstStyle/>
                    <a:p>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P18</a:t>
                      </a:r>
                      <a:endParaRPr kumimoji="1" lang="en-US" altLang="ja-JP" sz="1200" dirty="0">
                        <a:latin typeface="Meiryo UI" panose="020B0604030504040204" pitchFamily="50" charset="-128"/>
                        <a:ea typeface="Meiryo UI" panose="020B0604030504040204" pitchFamily="50" charset="-128"/>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② 院内がん登録に係る実務に関する責任部署を明確にすること。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当該病院の管理者又はこれに準ずる者を長とし、医師、看護師及び診療情報管理士等から構成され、当該病院における院内がん登録の運用上の課題の評価及び活用に係る規定の策定等を行う機関を設置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イ 院内がん登録に係る実務に関する責任部署を明確にすること。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当該病院の管理者又はこれに準ずる者を長とし、医師、看護師及び診療情報管理士等から構成され、当該病院における院内がん登録の運用上の課題の評価及び活用に係る規定の策定等を行う機関を設置すること。</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院内がん登録の実務に関する責任部署の明確化等について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・国どおり、責任部署の明確化及び運用上の課題評価及び活用に係る規定の策定等を行う機関の設置について、新たに必須化してはどうか。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（経過措置１年）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＜参考＞責任部署の明確化　　</a:t>
                      </a:r>
                      <a:r>
                        <a:rPr kumimoji="1" lang="en-US" altLang="ja-JP" sz="1200" dirty="0" smtClean="0">
                          <a:latin typeface="Meiryo UI" panose="020B0604030504040204" pitchFamily="50" charset="-128"/>
                          <a:ea typeface="Meiryo UI" panose="020B0604030504040204" pitchFamily="50" charset="-128"/>
                        </a:rPr>
                        <a:t>43</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none" dirty="0" smtClean="0">
                          <a:latin typeface="Meiryo UI" panose="020B0604030504040204" pitchFamily="50" charset="-128"/>
                          <a:ea typeface="Meiryo UI" panose="020B0604030504040204" pitchFamily="50" charset="-128"/>
                        </a:rPr>
                        <a:t>　　　　　　</a:t>
                      </a:r>
                      <a:r>
                        <a:rPr kumimoji="1" lang="ja-JP" altLang="en-US" sz="1200" b="0" u="none" dirty="0" smtClean="0">
                          <a:latin typeface="Meiryo UI" panose="020B0604030504040204" pitchFamily="50" charset="-128"/>
                          <a:ea typeface="Meiryo UI" panose="020B0604030504040204" pitchFamily="50" charset="-128"/>
                        </a:rPr>
                        <a:t>機関の設置　　　　　　</a:t>
                      </a:r>
                      <a:r>
                        <a:rPr kumimoji="1" lang="ja-JP" altLang="en-US" sz="1200" b="0" u="none" baseline="0" dirty="0" smtClean="0">
                          <a:latin typeface="Meiryo UI" panose="020B0604030504040204" pitchFamily="50" charset="-128"/>
                          <a:ea typeface="Meiryo UI" panose="020B0604030504040204" pitchFamily="50" charset="-128"/>
                        </a:rPr>
                        <a:t> </a:t>
                      </a:r>
                      <a:r>
                        <a:rPr kumimoji="1" lang="en-US" altLang="ja-JP" sz="1200" b="0" u="none" dirty="0" smtClean="0">
                          <a:latin typeface="Meiryo UI" panose="020B0604030504040204" pitchFamily="50" charset="-128"/>
                          <a:ea typeface="Meiryo UI" panose="020B0604030504040204" pitchFamily="50" charset="-128"/>
                        </a:rPr>
                        <a:t>29</a:t>
                      </a:r>
                      <a:r>
                        <a:rPr kumimoji="1" lang="ja-JP" altLang="en-US" sz="1200" b="0" u="none" dirty="0" smtClean="0">
                          <a:latin typeface="Meiryo UI" panose="020B0604030504040204" pitchFamily="50" charset="-128"/>
                          <a:ea typeface="Meiryo UI" panose="020B0604030504040204" pitchFamily="50" charset="-128"/>
                        </a:rPr>
                        <a:t>／</a:t>
                      </a:r>
                      <a:r>
                        <a:rPr kumimoji="1" lang="en-US" altLang="ja-JP" sz="1200" b="0" u="none" dirty="0" smtClean="0">
                          <a:latin typeface="Meiryo UI" panose="020B0604030504040204" pitchFamily="50" charset="-128"/>
                          <a:ea typeface="Meiryo UI" panose="020B0604030504040204" pitchFamily="50" charset="-128"/>
                        </a:rPr>
                        <a:t>44</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r h="2276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P18</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③ 専従で、院内がん登録の実務を担う者として、国立がん研究センターが提供する研修で</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中級認定者の認定を受けている者を１人以上配置すること。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また、配置された者は国立がん研究センターが示すがん登録に係るマニュアルに習熟すること。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 </a:t>
                      </a:r>
                    </a:p>
                    <a:p>
                      <a:r>
                        <a:rPr kumimoji="1" lang="en-US" altLang="ja-JP" sz="1800" kern="1200" dirty="0" smtClean="0">
                          <a:solidFill>
                            <a:schemeClr val="dk1"/>
                          </a:solidFill>
                          <a:effectLst/>
                          <a:latin typeface="+mn-lt"/>
                          <a:ea typeface="+mn-ea"/>
                          <a:cs typeface="+mn-cs"/>
                        </a:rPr>
                        <a:t> </a:t>
                      </a:r>
                      <a:endParaRPr kumimoji="1" lang="ja-JP" altLang="ja-JP" sz="1800" kern="1200" dirty="0" smtClean="0">
                        <a:solidFill>
                          <a:schemeClr val="dk1"/>
                        </a:solidFill>
                        <a:effectLst/>
                        <a:latin typeface="+mn-lt"/>
                        <a:ea typeface="+mn-ea"/>
                        <a:cs typeface="+mn-cs"/>
                      </a:endParaRPr>
                    </a:p>
                    <a:p>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イ 専任の院内がん登録の実務を担う者を１人以上配置すること。</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当該職員は国立がん研究センターによる研修を修了していることが望ましい。</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dirty="0" smtClean="0">
                          <a:latin typeface="Meiryo UI" panose="020B0604030504040204" pitchFamily="50" charset="-128"/>
                          <a:ea typeface="Meiryo UI" panose="020B0604030504040204" pitchFamily="50" charset="-128"/>
                        </a:rPr>
                        <a:t>　　　　　　　　　　　　　　↓</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ウ 専任の院内がん登録の実務を担う者を１人以上配置すること。当該職員は国立がん研究センター</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が提供する研修で初級認定者の認定を受けていること。また、中級認定者の認定を受けていることが望ましい。</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なお、配置された者は国立がん研究センターが示すがん登録に係るマニュアルに習熟すること。</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専任の院内がん登録の実務を担う者の習熟度等について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・国要件改正では、中級認定者の認定資格について必須化されたが、府では初級認定者の認定資格について必須化し、中級認定者の認定資格については、望ましい規定としてはどうか。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・また、国立がん研究センターが示すがん登録に係るマニュアルの習熟について必須化してはどうか。　　　　　　　　　　　　　</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＜参考＞マニュアルの習熟　　　　</a:t>
                      </a:r>
                      <a:r>
                        <a:rPr kumimoji="1" lang="en-US" altLang="ja-JP" sz="1200" dirty="0" smtClean="0">
                          <a:latin typeface="Meiryo UI" panose="020B0604030504040204" pitchFamily="50" charset="-128"/>
                          <a:ea typeface="Meiryo UI" panose="020B0604030504040204" pitchFamily="50" charset="-128"/>
                        </a:rPr>
                        <a:t>44</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4333940"/>
                  </a:ext>
                </a:extLst>
              </a:tr>
              <a:tr h="1001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smtClean="0">
                          <a:latin typeface="Meiryo UI" panose="020B0604030504040204" pitchFamily="50" charset="-128"/>
                          <a:ea typeface="Meiryo UI" panose="020B0604030504040204" pitchFamily="50" charset="-128"/>
                        </a:rPr>
                        <a:t>P18</a:t>
                      </a: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④ 院内がん登録の登録様式については、国立がん研究センターが提示する院内がん登録に係る標準様式に準拠すること。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エ 院内がん登録の登録様式については、国立がん研究センターが提示する院内がん登録に係る標準様式に準拠すること。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院内がん登録の登録様式について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・国どおり、新たに必須化してはどうか。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44</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55531613"/>
                  </a:ext>
                </a:extLst>
              </a:tr>
              <a:tr h="9845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P19</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⑤ 適宜、登録対象者の生存の状況を確認すること。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u="sng"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オ 適宜、登録対象者の生存の状況を確認すること。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登録対象者の生存状況確認について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・国どおり、新たに必須化してはどうか。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29</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24622441"/>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院内がん登録</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433994" y="6454238"/>
            <a:ext cx="2228850" cy="365125"/>
          </a:xfrm>
        </p:spPr>
        <p:txBody>
          <a:bodyPr/>
          <a:lstStyle/>
          <a:p>
            <a:fld id="{EC0037E2-9A40-45D7-BA86-38C7DB46788B}" type="slidenum">
              <a:rPr kumimoji="1" lang="ja-JP" altLang="en-US" sz="1800" smtClean="0"/>
              <a:t>27</a:t>
            </a:fld>
            <a:endParaRPr kumimoji="1" lang="ja-JP" altLang="en-US" sz="1800" dirty="0"/>
          </a:p>
        </p:txBody>
      </p:sp>
    </p:spTree>
    <p:extLst>
      <p:ext uri="{BB962C8B-B14F-4D97-AF65-F5344CB8AC3E}">
        <p14:creationId xmlns:p14="http://schemas.microsoft.com/office/powerpoint/2010/main" val="40210740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2321431976"/>
              </p:ext>
            </p:extLst>
          </p:nvPr>
        </p:nvGraphicFramePr>
        <p:xfrm>
          <a:off x="49764" y="455925"/>
          <a:ext cx="9806472" cy="182880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901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3303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P19</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⑦ 院内がん情報を取り扱うに当たっては、情報セキュリティーに関する基本的な方針を定めることが望ましい。</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キ </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院内がん情報を取り扱うに当たっては、情報セキュリティーに関する基本的な方針を定めることが望ましい。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院内がん情報の取り扱いに係る情報セキュリティーに関する基本的な方針の策定について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・国どおり、新たに要件化し、望ましい規定としてはどうか。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34</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4333940"/>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院内がん登録</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28</a:t>
            </a:fld>
            <a:endParaRPr kumimoji="1" lang="ja-JP" altLang="en-US" sz="1800" dirty="0"/>
          </a:p>
        </p:txBody>
      </p:sp>
    </p:spTree>
    <p:extLst>
      <p:ext uri="{BB962C8B-B14F-4D97-AF65-F5344CB8AC3E}">
        <p14:creationId xmlns:p14="http://schemas.microsoft.com/office/powerpoint/2010/main" val="13177680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485564934"/>
              </p:ext>
            </p:extLst>
          </p:nvPr>
        </p:nvGraphicFramePr>
        <p:xfrm>
          <a:off x="49764" y="455925"/>
          <a:ext cx="9806472" cy="5098733"/>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901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2721293">
                <a:tc>
                  <a:txBody>
                    <a:bodyPr/>
                    <a:lstStyle/>
                    <a:p>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P19</a:t>
                      </a:r>
                      <a:endParaRPr kumimoji="1" lang="en-US" altLang="ja-JP" sz="1200" dirty="0">
                        <a:latin typeface="Meiryo UI" panose="020B0604030504040204" pitchFamily="50" charset="-128"/>
                        <a:ea typeface="Meiryo UI" panose="020B0604030504040204" pitchFamily="50" charset="-128"/>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① </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自施設で対応できるがんについて、提供可能な診療内容について</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病院ホームページ等でわかりやすく広報すること。</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修</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また、がんゲノム医療やＡＹＡ世代にあるがん患者への治療・支援についても、自施設で提供できる場合はその旨を広報すること。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ア 我が国に多いがん以外のがんについて、集学的治療等を提供する体制を有し、及び標準的治療等を提供している場合は、当該がんに対する診療内容について病院ホームページ等でわかりやすく広報すること。</a:t>
                      </a:r>
                    </a:p>
                    <a:p>
                      <a:r>
                        <a:rPr kumimoji="1" lang="ja-JP" altLang="en-US" sz="1200" dirty="0" smtClean="0">
                          <a:latin typeface="Meiryo UI" panose="020B0604030504040204" pitchFamily="50" charset="-128"/>
                          <a:ea typeface="Meiryo UI" panose="020B0604030504040204" pitchFamily="50" charset="-128"/>
                        </a:rPr>
                        <a:t>　　　　　　　　　　　　　↓</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ア </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自施設で対応できるがんについて、提供可能な診療内容について</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病院ホームページ等でわかりやすく広報すること。</a:t>
                      </a:r>
                    </a:p>
                    <a:p>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また、がんゲノム医療やＡＹＡ世代にあるがん患者への治療・支援についても、自施設で提供できる場合はその旨を広報すること。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修</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自施設で提供可能な診療内容に関する広報について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・国どおり、必須化してはどうか。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・また、自施設で提供できる場合のがんゲノム医療やＡＹＡ世代への治療・支援についての広報について、国どおり、必須化してはどうか。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（経過措置１年）</a:t>
                      </a:r>
                    </a:p>
                    <a:p>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r h="14810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P19</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⑤ がん教育について、当該医療圏における学校や職域より依頼があった際には、外部講師として医療従事者を派遣し、がんに関する正しい知識の普及啓発に努めることが望ましい。</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なお、学校でのがん教育を実施するに当たっては、児童・生徒へ十分な配慮を行うこと。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エ がん教育について、当該医療圏における学校や職域より依頼があった際には、外部講師として医療従事者を派遣し、がんに関する正しい知識の普及啓発に努めることが望ましい。</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なお 学校でのがん教育を実施するに当たっては、児童・生徒へ十分な配慮を行うこと。</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がん教育に関する外部講師の派遣及び正しい知識の普及啓発等について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・国どおり、新たに要件化し、望ましい規定としてはどうか。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30</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・また、がん教育を実施する場合の児童・生徒への十分な配慮について、国どおり、必須化してはどうか。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29</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4333940"/>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情報提供・普及啓発</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29</a:t>
            </a:fld>
            <a:endParaRPr kumimoji="1" lang="ja-JP" altLang="en-US" sz="1800"/>
          </a:p>
        </p:txBody>
      </p:sp>
    </p:spTree>
    <p:extLst>
      <p:ext uri="{BB962C8B-B14F-4D97-AF65-F5344CB8AC3E}">
        <p14:creationId xmlns:p14="http://schemas.microsoft.com/office/powerpoint/2010/main" val="703001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60608" y="850007"/>
            <a:ext cx="9221274" cy="973211"/>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本日</a:t>
            </a:r>
            <a:r>
              <a:rPr lang="ja-JP" altLang="en-US" sz="1400" dirty="0">
                <a:solidFill>
                  <a:prstClr val="black"/>
                </a:solidFill>
                <a:latin typeface="Meiryo UI" panose="020B0604030504040204" pitchFamily="50" charset="-128"/>
                <a:ea typeface="Meiryo UI" panose="020B0604030504040204" pitchFamily="50" charset="-128"/>
              </a:rPr>
              <a:t>、ご議論いただく府拠点病院の指定要件（案）のうち、緩和ケアにかかる部分については</a:t>
            </a:r>
            <a:r>
              <a:rPr lang="ja-JP" altLang="en-US" sz="1400" dirty="0" smtClean="0">
                <a:solidFill>
                  <a:prstClr val="black"/>
                </a:solidFill>
                <a:latin typeface="Meiryo UI" panose="020B0604030504040204" pitchFamily="50" charset="-128"/>
                <a:ea typeface="Meiryo UI" panose="020B0604030504040204" pitchFamily="50" charset="-128"/>
              </a:rPr>
              <a:t>、令和元年</a:t>
            </a:r>
            <a:r>
              <a:rPr lang="en-US" altLang="ja-JP" sz="1400" dirty="0" smtClean="0">
                <a:solidFill>
                  <a:prstClr val="black"/>
                </a:solidFill>
                <a:latin typeface="Meiryo UI" panose="020B0604030504040204" pitchFamily="50" charset="-128"/>
                <a:ea typeface="Meiryo UI" panose="020B0604030504040204" pitchFamily="50" charset="-128"/>
              </a:rPr>
              <a:t>7</a:t>
            </a:r>
            <a:r>
              <a:rPr lang="ja-JP" altLang="en-US" sz="1400" dirty="0" smtClean="0">
                <a:solidFill>
                  <a:prstClr val="black"/>
                </a:solidFill>
                <a:latin typeface="Meiryo UI" panose="020B0604030504040204" pitchFamily="50" charset="-128"/>
                <a:ea typeface="Meiryo UI" panose="020B0604030504040204" pitchFamily="50" charset="-128"/>
              </a:rPr>
              <a:t>月</a:t>
            </a:r>
            <a:r>
              <a:rPr lang="en-US" altLang="ja-JP" sz="1400" dirty="0" smtClean="0">
                <a:solidFill>
                  <a:prstClr val="black"/>
                </a:solidFill>
                <a:latin typeface="Meiryo UI" panose="020B0604030504040204" pitchFamily="50" charset="-128"/>
                <a:ea typeface="Meiryo UI" panose="020B0604030504040204" pitchFamily="50" charset="-128"/>
              </a:rPr>
              <a:t>26</a:t>
            </a:r>
            <a:r>
              <a:rPr lang="ja-JP" altLang="en-US" sz="1400" dirty="0" smtClean="0">
                <a:solidFill>
                  <a:prstClr val="black"/>
                </a:solidFill>
                <a:latin typeface="Meiryo UI" panose="020B0604030504040204" pitchFamily="50" charset="-128"/>
                <a:ea typeface="Meiryo UI" panose="020B0604030504040204" pitchFamily="50" charset="-128"/>
              </a:rPr>
              <a:t>日</a:t>
            </a:r>
            <a:endParaRPr lang="en-US" altLang="ja-JP" sz="1400" dirty="0" smtClean="0">
              <a:solidFill>
                <a:prstClr val="black"/>
              </a:solidFill>
              <a:latin typeface="Meiryo UI" panose="020B0604030504040204" pitchFamily="50" charset="-128"/>
              <a:ea typeface="Meiryo UI" panose="020B0604030504040204" pitchFamily="50" charset="-128"/>
            </a:endParaRPr>
          </a:p>
          <a:p>
            <a:pPr lvl="0"/>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　　</a:t>
            </a:r>
            <a:r>
              <a:rPr lang="en-US" altLang="ja-JP" sz="1400" dirty="0" smtClean="0">
                <a:solidFill>
                  <a:prstClr val="black"/>
                </a:solidFill>
                <a:latin typeface="Meiryo UI" panose="020B0604030504040204" pitchFamily="50" charset="-128"/>
                <a:ea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rPr>
              <a:t>金</a:t>
            </a:r>
            <a:r>
              <a:rPr lang="en-US" altLang="ja-JP" sz="1400" dirty="0" smtClean="0">
                <a:solidFill>
                  <a:prstClr val="black"/>
                </a:solidFill>
                <a:latin typeface="Meiryo UI" panose="020B0604030504040204" pitchFamily="50" charset="-128"/>
                <a:ea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rPr>
              <a:t>に本部会の「緩和ケア推進ワーキング」において、ご議論いただいた。</a:t>
            </a:r>
            <a:endParaRPr lang="en-US" altLang="ja-JP" sz="1400" dirty="0" smtClean="0">
              <a:solidFill>
                <a:prstClr val="black"/>
              </a:solidFill>
              <a:latin typeface="Meiryo UI" panose="020B0604030504040204" pitchFamily="50" charset="-128"/>
              <a:ea typeface="Meiryo UI" panose="020B0604030504040204" pitchFamily="50" charset="-128"/>
            </a:endParaRPr>
          </a:p>
          <a:p>
            <a:pPr lvl="0"/>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　 ・この緩和ケア推進ワーキングでいただいたご意見を踏まえ、事務局案としている。</a:t>
            </a:r>
            <a:r>
              <a:rPr lang="ja-JP" altLang="en-US" sz="1500" dirty="0" smtClean="0">
                <a:solidFill>
                  <a:prstClr val="black"/>
                </a:solidFill>
                <a:latin typeface="Meiryo UI" panose="020B0604030504040204" pitchFamily="50" charset="-128"/>
                <a:ea typeface="Meiryo UI" panose="020B0604030504040204" pitchFamily="50" charset="-128"/>
              </a:rPr>
              <a:t>　　　　　　　　　　　　　　　　　　　　　</a:t>
            </a:r>
            <a:endParaRPr lang="en-US" altLang="ja-JP" sz="1500" dirty="0" smtClean="0">
              <a:solidFill>
                <a:prstClr val="black"/>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3C7CFA4B-0D04-4C85-A3EF-D95E0A34AB5A}"/>
              </a:ext>
            </a:extLst>
          </p:cNvPr>
          <p:cNvSpPr/>
          <p:nvPr/>
        </p:nvSpPr>
        <p:spPr>
          <a:xfrm>
            <a:off x="0" y="0"/>
            <a:ext cx="9906000" cy="49452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緩和ケア推進ワーキング（</a:t>
            </a:r>
            <a:r>
              <a:rPr kumimoji="1" lang="en-US" altLang="ja-JP" sz="2000" dirty="0" smtClean="0">
                <a:latin typeface="Meiryo UI" panose="020B0604030504040204" pitchFamily="50" charset="-128"/>
                <a:ea typeface="Meiryo UI" panose="020B0604030504040204" pitchFamily="50" charset="-128"/>
              </a:rPr>
              <a:t>R1.7.26</a:t>
            </a:r>
            <a:r>
              <a:rPr kumimoji="1" lang="ja-JP" altLang="en-US" sz="2000" dirty="0" smtClean="0">
                <a:latin typeface="Meiryo UI" panose="020B0604030504040204" pitchFamily="50" charset="-128"/>
                <a:ea typeface="Meiryo UI" panose="020B0604030504040204" pitchFamily="50" charset="-128"/>
              </a:rPr>
              <a:t>開催）における主な意見</a:t>
            </a:r>
            <a:endParaRPr kumimoji="1" lang="ja-JP" altLang="en-US" sz="2000" dirty="0">
              <a:latin typeface="Meiryo UI" panose="020B0604030504040204" pitchFamily="50" charset="-128"/>
              <a:ea typeface="Meiryo UI" panose="020B0604030504040204" pitchFamily="50" charset="-128"/>
            </a:endParaRPr>
          </a:p>
        </p:txBody>
      </p:sp>
      <p:sp>
        <p:nvSpPr>
          <p:cNvPr id="3" name="正方形/長方形 2"/>
          <p:cNvSpPr/>
          <p:nvPr/>
        </p:nvSpPr>
        <p:spPr>
          <a:xfrm>
            <a:off x="256252" y="583613"/>
            <a:ext cx="2911951" cy="335951"/>
          </a:xfrm>
          <a:prstGeom prst="rect">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府指定要件（案）の検討</a:t>
            </a:r>
            <a:endParaRPr kumimoji="1" lang="ja-JP" altLang="en-US" sz="1400" b="1" dirty="0">
              <a:latin typeface="Meiryo UI" panose="020B0604030504040204" pitchFamily="50" charset="-128"/>
              <a:ea typeface="Meiryo UI" panose="020B0604030504040204" pitchFamily="50" charset="-128"/>
            </a:endParaRPr>
          </a:p>
        </p:txBody>
      </p:sp>
      <p:sp>
        <p:nvSpPr>
          <p:cNvPr id="8" name="角丸四角形 7"/>
          <p:cNvSpPr/>
          <p:nvPr/>
        </p:nvSpPr>
        <p:spPr>
          <a:xfrm>
            <a:off x="360608" y="2159935"/>
            <a:ext cx="9221274" cy="4549958"/>
          </a:xfrm>
          <a:prstGeom prst="roundRect">
            <a:avLst>
              <a:gd name="adj" fmla="val 5816"/>
            </a:avLst>
          </a:prstGeom>
          <a:solidFill>
            <a:schemeClr val="bg1"/>
          </a:solidFill>
          <a:ln w="28575">
            <a:solidFill>
              <a:srgbClr val="7030A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altLang="ja-JP" sz="1500" dirty="0">
              <a:solidFill>
                <a:prstClr val="black"/>
              </a:solidFill>
              <a:latin typeface="Meiryo UI" panose="020B0604030504040204" pitchFamily="50" charset="-128"/>
              <a:ea typeface="Meiryo UI" panose="020B0604030504040204" pitchFamily="50" charset="-128"/>
            </a:endParaRPr>
          </a:p>
          <a:p>
            <a:pPr lvl="0"/>
            <a:r>
              <a:rPr lang="ja-JP" altLang="en-US" sz="1500" dirty="0">
                <a:solidFill>
                  <a:prstClr val="black"/>
                </a:solidFill>
                <a:latin typeface="Meiryo UI" panose="020B0604030504040204" pitchFamily="50" charset="-128"/>
                <a:ea typeface="Meiryo UI" panose="020B0604030504040204" pitchFamily="50" charset="-128"/>
              </a:rPr>
              <a:t>　　　</a:t>
            </a:r>
            <a:endParaRPr lang="en-US" altLang="ja-JP" sz="1500" dirty="0">
              <a:solidFill>
                <a:prstClr val="black"/>
              </a:solidFill>
              <a:latin typeface="Meiryo UI" panose="020B0604030504040204" pitchFamily="50" charset="-128"/>
              <a:ea typeface="Meiryo UI" panose="020B0604030504040204" pitchFamily="50" charset="-128"/>
            </a:endParaRPr>
          </a:p>
        </p:txBody>
      </p:sp>
      <p:sp>
        <p:nvSpPr>
          <p:cNvPr id="9" name="正方形/長方形 8"/>
          <p:cNvSpPr/>
          <p:nvPr/>
        </p:nvSpPr>
        <p:spPr>
          <a:xfrm>
            <a:off x="256252" y="1928702"/>
            <a:ext cx="3723320" cy="368274"/>
          </a:xfrm>
          <a:prstGeom prst="rect">
            <a:avLst/>
          </a:prstGeom>
          <a:solidFill>
            <a:srgbClr val="7030A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緩和ケア推進ワーキングに</a:t>
            </a:r>
            <a:r>
              <a:rPr kumimoji="1" lang="ja-JP" altLang="en-US" sz="1400" b="1" dirty="0" smtClean="0">
                <a:latin typeface="Meiryo UI" panose="020B0604030504040204" pitchFamily="50" charset="-128"/>
                <a:ea typeface="Meiryo UI" panose="020B0604030504040204" pitchFamily="50" charset="-128"/>
              </a:rPr>
              <a:t>おける主な意見</a:t>
            </a:r>
            <a:endParaRPr kumimoji="1" lang="ja-JP" altLang="en-US" sz="1400" b="1" dirty="0">
              <a:latin typeface="Meiryo UI" panose="020B0604030504040204" pitchFamily="50" charset="-128"/>
              <a:ea typeface="Meiryo UI" panose="020B0604030504040204" pitchFamily="50" charset="-128"/>
            </a:endParaRPr>
          </a:p>
        </p:txBody>
      </p:sp>
      <p:sp>
        <p:nvSpPr>
          <p:cNvPr id="10" name="角丸四角形 9"/>
          <p:cNvSpPr/>
          <p:nvPr/>
        </p:nvSpPr>
        <p:spPr>
          <a:xfrm>
            <a:off x="511082" y="2704183"/>
            <a:ext cx="8712177" cy="604978"/>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a:t>
            </a:r>
            <a:r>
              <a:rPr lang="ja-JP" altLang="ja-JP" sz="1400" dirty="0" smtClean="0">
                <a:solidFill>
                  <a:schemeClr val="tx1"/>
                </a:solidFill>
                <a:latin typeface="Meiryo UI" panose="020B0604030504040204" pitchFamily="50" charset="-128"/>
                <a:ea typeface="Meiryo UI" panose="020B0604030504040204" pitchFamily="50" charset="-128"/>
              </a:rPr>
              <a:t>緩和ケアの</a:t>
            </a:r>
            <a:r>
              <a:rPr lang="ja-JP" altLang="en-US" sz="1400" dirty="0" smtClean="0">
                <a:solidFill>
                  <a:schemeClr val="tx1"/>
                </a:solidFill>
                <a:latin typeface="Meiryo UI" panose="020B0604030504040204" pitchFamily="50" charset="-128"/>
                <a:ea typeface="Meiryo UI" panose="020B0604030504040204" pitchFamily="50" charset="-128"/>
              </a:rPr>
              <a:t>提供</a:t>
            </a:r>
            <a:r>
              <a:rPr lang="ja-JP" altLang="ja-JP" sz="1400" dirty="0" smtClean="0">
                <a:solidFill>
                  <a:schemeClr val="tx1"/>
                </a:solidFill>
                <a:latin typeface="Meiryo UI" panose="020B0604030504040204" pitchFamily="50" charset="-128"/>
                <a:ea typeface="Meiryo UI" panose="020B0604030504040204" pitchFamily="50" charset="-128"/>
              </a:rPr>
              <a:t>体制</a:t>
            </a:r>
            <a:r>
              <a:rPr lang="ja-JP" altLang="ja-JP" sz="1400" dirty="0">
                <a:solidFill>
                  <a:schemeClr val="tx1"/>
                </a:solidFill>
                <a:latin typeface="Meiryo UI" panose="020B0604030504040204" pitchFamily="50" charset="-128"/>
                <a:ea typeface="Meiryo UI" panose="020B0604030504040204" pitchFamily="50" charset="-128"/>
              </a:rPr>
              <a:t>整備に関して、府独自に拠点病院等との連携を要件としているが、もう少し具体的な</a:t>
            </a:r>
            <a:r>
              <a:rPr lang="ja-JP" altLang="ja-JP" sz="1400" dirty="0" smtClean="0">
                <a:solidFill>
                  <a:schemeClr val="tx1"/>
                </a:solidFill>
                <a:latin typeface="Meiryo UI" panose="020B0604030504040204" pitchFamily="50" charset="-128"/>
                <a:ea typeface="Meiryo UI" panose="020B0604030504040204" pitchFamily="50" charset="-128"/>
              </a:rPr>
              <a:t>説明があった</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方がよい</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497539" y="2408349"/>
            <a:ext cx="4203249" cy="343384"/>
          </a:xfrm>
          <a:prstGeom prst="rect">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1400" b="1" dirty="0">
                <a:latin typeface="Meiryo UI" panose="020B0604030504040204" pitchFamily="50" charset="-128"/>
                <a:ea typeface="Meiryo UI" panose="020B0604030504040204" pitchFamily="50" charset="-128"/>
              </a:rPr>
              <a:t>拠点病院等との連携に</a:t>
            </a:r>
            <a:r>
              <a:rPr lang="ja-JP" altLang="ja-JP" sz="1400" b="1" dirty="0" smtClean="0">
                <a:latin typeface="Meiryo UI" panose="020B0604030504040204" pitchFamily="50" charset="-128"/>
                <a:ea typeface="Meiryo UI" panose="020B0604030504040204" pitchFamily="50" charset="-128"/>
              </a:rPr>
              <a:t>よる</a:t>
            </a:r>
            <a:r>
              <a:rPr lang="ja-JP" altLang="en-US" sz="1400" b="1" dirty="0" smtClean="0">
                <a:latin typeface="Meiryo UI" panose="020B0604030504040204" pitchFamily="50" charset="-128"/>
                <a:ea typeface="Meiryo UI" panose="020B0604030504040204" pitchFamily="50" charset="-128"/>
              </a:rPr>
              <a:t>緩和ケア</a:t>
            </a:r>
            <a:r>
              <a:rPr lang="ja-JP" altLang="ja-JP" sz="1400" b="1" dirty="0" smtClean="0">
                <a:latin typeface="Meiryo UI" panose="020B0604030504040204" pitchFamily="50" charset="-128"/>
                <a:ea typeface="Meiryo UI" panose="020B0604030504040204" pitchFamily="50" charset="-128"/>
              </a:rPr>
              <a:t>提供</a:t>
            </a:r>
            <a:r>
              <a:rPr lang="ja-JP" altLang="ja-JP" sz="1400" b="1" dirty="0">
                <a:latin typeface="Meiryo UI" panose="020B0604030504040204" pitchFamily="50" charset="-128"/>
                <a:ea typeface="Meiryo UI" panose="020B0604030504040204" pitchFamily="50" charset="-128"/>
              </a:rPr>
              <a:t>体制整備</a:t>
            </a:r>
            <a:endParaRPr kumimoji="1" lang="ja-JP" altLang="en-US" sz="1400" b="1" dirty="0">
              <a:latin typeface="Meiryo UI" panose="020B0604030504040204" pitchFamily="50" charset="-128"/>
              <a:ea typeface="Meiryo UI" panose="020B0604030504040204" pitchFamily="50" charset="-128"/>
            </a:endParaRPr>
          </a:p>
        </p:txBody>
      </p:sp>
      <p:sp>
        <p:nvSpPr>
          <p:cNvPr id="12" name="角丸四角形 11"/>
          <p:cNvSpPr/>
          <p:nvPr/>
        </p:nvSpPr>
        <p:spPr>
          <a:xfrm>
            <a:off x="523961" y="3682301"/>
            <a:ext cx="8712177" cy="778929"/>
          </a:xfrm>
          <a:prstGeom prst="roundRect">
            <a:avLst>
              <a:gd name="adj" fmla="val 5816"/>
            </a:avLst>
          </a:prstGeom>
          <a:solidFill>
            <a:schemeClr val="bg1"/>
          </a:solidFill>
          <a:ln w="28575">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ＡＣＰ</a:t>
            </a:r>
            <a:r>
              <a:rPr lang="ja-JP" altLang="ja-JP" sz="1400" dirty="0">
                <a:solidFill>
                  <a:schemeClr val="tx1"/>
                </a:solidFill>
                <a:latin typeface="Meiryo UI" panose="020B0604030504040204" pitchFamily="50" charset="-128"/>
                <a:ea typeface="Meiryo UI" panose="020B0604030504040204" pitchFamily="50" charset="-128"/>
              </a:rPr>
              <a:t>については、国も活発に地域や現場で実施するよう働きかけを実施している</a:t>
            </a:r>
            <a:r>
              <a:rPr lang="ja-JP" altLang="ja-JP"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a:p>
            <a:pPr lvl="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ja-JP" sz="1400" dirty="0" smtClean="0">
                <a:solidFill>
                  <a:schemeClr val="tx1"/>
                </a:solidFill>
                <a:latin typeface="Meiryo UI" panose="020B0604030504040204" pitchFamily="50" charset="-128"/>
                <a:ea typeface="Meiryo UI" panose="020B0604030504040204" pitchFamily="50" charset="-128"/>
              </a:rPr>
              <a:t>研修</a:t>
            </a:r>
            <a:r>
              <a:rPr lang="ja-JP" altLang="ja-JP" sz="1400" dirty="0">
                <a:solidFill>
                  <a:schemeClr val="tx1"/>
                </a:solidFill>
                <a:latin typeface="Meiryo UI" panose="020B0604030504040204" pitchFamily="50" charset="-128"/>
                <a:ea typeface="Meiryo UI" panose="020B0604030504040204" pitchFamily="50" charset="-128"/>
              </a:rPr>
              <a:t>実施及び患者･家族への周知について、府独自要件としたことは評価できる。特に専門職向けへの研修、</a:t>
            </a:r>
            <a:r>
              <a:rPr lang="ja-JP" altLang="ja-JP" sz="1400" dirty="0" smtClean="0">
                <a:solidFill>
                  <a:schemeClr val="tx1"/>
                </a:solidFill>
                <a:latin typeface="Meiryo UI" panose="020B0604030504040204" pitchFamily="50" charset="-128"/>
                <a:ea typeface="Meiryo UI" panose="020B0604030504040204" pitchFamily="50" charset="-128"/>
              </a:rPr>
              <a:t>市民</a:t>
            </a:r>
            <a:endParaRPr lang="en-US" altLang="ja-JP" sz="1400" dirty="0" smtClean="0">
              <a:solidFill>
                <a:schemeClr val="tx1"/>
              </a:solidFill>
              <a:latin typeface="Meiryo UI" panose="020B0604030504040204" pitchFamily="50" charset="-128"/>
              <a:ea typeface="Meiryo UI" panose="020B0604030504040204" pitchFamily="50" charset="-128"/>
            </a:endParaRPr>
          </a:p>
          <a:p>
            <a:pPr lvl="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の方々</a:t>
            </a:r>
            <a:r>
              <a:rPr lang="ja-JP" altLang="ja-JP" sz="1400" dirty="0">
                <a:solidFill>
                  <a:schemeClr val="tx1"/>
                </a:solidFill>
                <a:latin typeface="Meiryo UI" panose="020B0604030504040204" pitchFamily="50" charset="-128"/>
                <a:ea typeface="Meiryo UI" panose="020B0604030504040204" pitchFamily="50" charset="-128"/>
              </a:rPr>
              <a:t>への普及啓発というような意味では大変</a:t>
            </a:r>
            <a:r>
              <a:rPr lang="ja-JP" altLang="ja-JP" sz="1400" dirty="0" smtClean="0">
                <a:solidFill>
                  <a:schemeClr val="tx1"/>
                </a:solidFill>
                <a:latin typeface="Meiryo UI" panose="020B0604030504040204" pitchFamily="50" charset="-128"/>
                <a:ea typeface="Meiryo UI" panose="020B0604030504040204" pitchFamily="50" charset="-128"/>
              </a:rPr>
              <a:t>有効</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497540" y="3402861"/>
            <a:ext cx="5310831" cy="298648"/>
          </a:xfrm>
          <a:prstGeom prst="rect">
            <a:avLst/>
          </a:prstGeom>
          <a:solidFill>
            <a:schemeClr val="accent6">
              <a:lumMod val="5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1400" b="1" dirty="0">
                <a:latin typeface="Meiryo UI" panose="020B0604030504040204" pitchFamily="50" charset="-128"/>
                <a:ea typeface="Meiryo UI" panose="020B0604030504040204" pitchFamily="50" charset="-128"/>
              </a:rPr>
              <a:t>意思決定支援の提供体制整備、研修実施及び患者･家族への周知</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14" name="角丸四角形 13"/>
          <p:cNvSpPr/>
          <p:nvPr/>
        </p:nvSpPr>
        <p:spPr>
          <a:xfrm>
            <a:off x="523961" y="4797947"/>
            <a:ext cx="8736610" cy="614190"/>
          </a:xfrm>
          <a:prstGeom prst="roundRect">
            <a:avLst>
              <a:gd name="adj" fmla="val 5816"/>
            </a:avLst>
          </a:prstGeom>
          <a:solidFill>
            <a:schemeClr val="bg1"/>
          </a:solidFill>
          <a:ln w="28575">
            <a:solidFill>
              <a:srgbClr val="7030A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精神</a:t>
            </a:r>
            <a:r>
              <a:rPr lang="ja-JP" altLang="ja-JP" sz="1400" dirty="0">
                <a:solidFill>
                  <a:schemeClr val="tx1"/>
                </a:solidFill>
                <a:latin typeface="Meiryo UI" panose="020B0604030504040204" pitchFamily="50" charset="-128"/>
                <a:ea typeface="Meiryo UI" panose="020B0604030504040204" pitchFamily="50" charset="-128"/>
              </a:rPr>
              <a:t>症状担当医師の緩和ケアチームへの配置に</a:t>
            </a:r>
            <a:r>
              <a:rPr lang="ja-JP" altLang="ja-JP" sz="1400" dirty="0" smtClean="0">
                <a:solidFill>
                  <a:schemeClr val="tx1"/>
                </a:solidFill>
                <a:latin typeface="Meiryo UI" panose="020B0604030504040204" pitchFamily="50" charset="-128"/>
                <a:ea typeface="Meiryo UI" panose="020B0604030504040204" pitchFamily="50" charset="-128"/>
              </a:rPr>
              <a:t>ついて</a:t>
            </a:r>
            <a:r>
              <a:rPr lang="ja-JP" altLang="en-US" sz="1400" dirty="0">
                <a:solidFill>
                  <a:schemeClr val="tx1"/>
                </a:solidFill>
                <a:latin typeface="Meiryo UI" panose="020B0604030504040204" pitchFamily="50" charset="-128"/>
                <a:ea typeface="Meiryo UI" panose="020B0604030504040204" pitchFamily="50" charset="-128"/>
              </a:rPr>
              <a:t>は</a:t>
            </a:r>
            <a:r>
              <a:rPr lang="ja-JP" altLang="ja-JP" sz="1400" dirty="0" smtClean="0">
                <a:solidFill>
                  <a:schemeClr val="tx1"/>
                </a:solidFill>
                <a:latin typeface="Meiryo UI" panose="020B0604030504040204" pitchFamily="50" charset="-128"/>
                <a:ea typeface="Meiryo UI" panose="020B0604030504040204" pitchFamily="50" charset="-128"/>
              </a:rPr>
              <a:t>、現状</a:t>
            </a:r>
            <a:r>
              <a:rPr lang="ja-JP" altLang="ja-JP" sz="1400" dirty="0">
                <a:solidFill>
                  <a:schemeClr val="tx1"/>
                </a:solidFill>
                <a:latin typeface="Meiryo UI" panose="020B0604030504040204" pitchFamily="50" charset="-128"/>
                <a:ea typeface="Meiryo UI" panose="020B0604030504040204" pitchFamily="50" charset="-128"/>
              </a:rPr>
              <a:t>（配置状況、緩和ケア提供体制等）を</a:t>
            </a:r>
            <a:r>
              <a:rPr lang="ja-JP" altLang="ja-JP" sz="1400" dirty="0" smtClean="0">
                <a:solidFill>
                  <a:schemeClr val="tx1"/>
                </a:solidFill>
                <a:latin typeface="Meiryo UI" panose="020B0604030504040204" pitchFamily="50" charset="-128"/>
                <a:ea typeface="Meiryo UI" panose="020B0604030504040204" pitchFamily="50" charset="-128"/>
              </a:rPr>
              <a:t>鑑み、必</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須化すべき</a:t>
            </a:r>
            <a:endParaRPr lang="ja-JP" altLang="ja-JP" sz="1400" dirty="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497540" y="4584561"/>
            <a:ext cx="3108545" cy="268833"/>
          </a:xfrm>
          <a:prstGeom prst="rect">
            <a:avLst/>
          </a:prstGeom>
          <a:solidFill>
            <a:srgbClr val="7030A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1400" b="1" dirty="0">
                <a:latin typeface="Meiryo UI" panose="020B0604030504040204" pitchFamily="50" charset="-128"/>
                <a:ea typeface="Meiryo UI" panose="020B0604030504040204" pitchFamily="50" charset="-128"/>
              </a:rPr>
              <a:t>精神症状担当医師の配置要件</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16" name="角丸四角形 15"/>
          <p:cNvSpPr/>
          <p:nvPr/>
        </p:nvSpPr>
        <p:spPr>
          <a:xfrm>
            <a:off x="523961" y="5760762"/>
            <a:ext cx="8736610" cy="549766"/>
          </a:xfrm>
          <a:prstGeom prst="roundRect">
            <a:avLst>
              <a:gd name="adj" fmla="val 5816"/>
            </a:avLst>
          </a:prstGeom>
          <a:solidFill>
            <a:schemeClr val="bg1"/>
          </a:solidFill>
          <a:ln w="28575">
            <a:solidFill>
              <a:srgbClr val="7030A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ja-JP" sz="1400" dirty="0" smtClean="0">
                <a:solidFill>
                  <a:schemeClr val="tx1"/>
                </a:solidFill>
                <a:latin typeface="Meiryo UI" panose="020B0604030504040204" pitchFamily="50" charset="-128"/>
                <a:ea typeface="Meiryo UI" panose="020B0604030504040204" pitchFamily="50" charset="-128"/>
              </a:rPr>
              <a:t>専従</a:t>
            </a:r>
            <a:r>
              <a:rPr lang="ja-JP" altLang="ja-JP" sz="1400" dirty="0">
                <a:solidFill>
                  <a:schemeClr val="tx1"/>
                </a:solidFill>
                <a:latin typeface="Meiryo UI" panose="020B0604030504040204" pitchFamily="50" charset="-128"/>
                <a:ea typeface="Meiryo UI" panose="020B0604030504040204" pitchFamily="50" charset="-128"/>
              </a:rPr>
              <a:t>の常勤の看護師を必須化することについては、現在の人的資源（認定看護師･専門看護師の数）や</a:t>
            </a:r>
            <a:r>
              <a:rPr lang="ja-JP" altLang="ja-JP" sz="1400" dirty="0" smtClean="0">
                <a:solidFill>
                  <a:schemeClr val="tx1"/>
                </a:solidFill>
                <a:latin typeface="Meiryo UI" panose="020B0604030504040204" pitchFamily="50" charset="-128"/>
                <a:ea typeface="Meiryo UI" panose="020B0604030504040204" pitchFamily="50" charset="-128"/>
              </a:rPr>
              <a:t>新た</a:t>
            </a:r>
            <a:r>
              <a:rPr lang="ja-JP" altLang="en-US" sz="1400" dirty="0" smtClean="0">
                <a:solidFill>
                  <a:schemeClr val="tx1"/>
                </a:solidFill>
                <a:latin typeface="Meiryo UI" panose="020B0604030504040204" pitchFamily="50" charset="-128"/>
                <a:ea typeface="Meiryo UI" panose="020B0604030504040204" pitchFamily="50" charset="-128"/>
              </a:rPr>
              <a:t>に</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rPr>
              <a:t>研修</a:t>
            </a:r>
            <a:r>
              <a:rPr lang="ja-JP" altLang="ja-JP" sz="1400" dirty="0">
                <a:solidFill>
                  <a:schemeClr val="tx1"/>
                </a:solidFill>
                <a:latin typeface="Meiryo UI" panose="020B0604030504040204" pitchFamily="50" charset="-128"/>
                <a:ea typeface="Meiryo UI" panose="020B0604030504040204" pitchFamily="50" charset="-128"/>
              </a:rPr>
              <a:t>を受講する看護師等を鑑みると、２年間の経過措置期間で対応</a:t>
            </a:r>
            <a:r>
              <a:rPr lang="ja-JP" altLang="ja-JP" sz="1400" dirty="0" smtClean="0">
                <a:solidFill>
                  <a:schemeClr val="tx1"/>
                </a:solidFill>
                <a:latin typeface="Meiryo UI" panose="020B0604030504040204" pitchFamily="50" charset="-128"/>
                <a:ea typeface="Meiryo UI" panose="020B0604030504040204" pitchFamily="50" charset="-128"/>
              </a:rPr>
              <a:t>可能</a:t>
            </a:r>
            <a:endParaRPr lang="ja-JP" altLang="ja-JP" sz="1400"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497540" y="5504522"/>
            <a:ext cx="2271418" cy="277121"/>
          </a:xfrm>
          <a:prstGeom prst="rect">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看護師の配置要件</a:t>
            </a:r>
            <a:endParaRPr kumimoji="1" lang="ja-JP" altLang="en-US" sz="1400"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3</a:t>
            </a:fld>
            <a:endParaRPr kumimoji="1" lang="ja-JP" altLang="en-US" sz="1800" dirty="0"/>
          </a:p>
        </p:txBody>
      </p:sp>
    </p:spTree>
    <p:extLst>
      <p:ext uri="{BB962C8B-B14F-4D97-AF65-F5344CB8AC3E}">
        <p14:creationId xmlns:p14="http://schemas.microsoft.com/office/powerpoint/2010/main" val="12257770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103117279"/>
              </p:ext>
            </p:extLst>
          </p:nvPr>
        </p:nvGraphicFramePr>
        <p:xfrm>
          <a:off x="49764" y="369867"/>
          <a:ext cx="9806472" cy="6035040"/>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8085">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35028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P20</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（２）</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臨床研究を行う</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場合は、次に掲げる事項を実施すること。 </a:t>
                      </a: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① 治験を除く臨床研究を行うに当たっては、臨床研究法（平成</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29</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年法律第</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16</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号）に則った体制を整備すること。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②</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、③、④ 略</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⑤患者に対して</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治験も含めた臨床研究、先進医療、患者申出療養等に関する適切な情報提供を行うとともに、必要に応じて適切な医療機関に紹介すること。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修</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（２）</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臨床研究等を行っている</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場合は、次に掲げる事項を実施すること。</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ア、イ、ウ 略</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エ </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臨床研究・治験に対する普及啓発を進め、</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患者に対して</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臨床研究・治験に関する適切な情報提供に努めること。</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（２）</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臨床研究を行う</a:t>
                      </a: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場合は、次に掲げる事項を実施すること。</a:t>
                      </a:r>
                    </a:p>
                    <a:p>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ア 治験を除く臨床研究を行うに当たっては、臨床研究法（平成</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29</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年法律第</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16</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号）に則った体制を整備すること</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が望ましい</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イ</a:t>
                      </a:r>
                      <a:r>
                        <a:rPr kumimoji="1" lang="ja-JP" altLang="en-US" sz="1200" kern="1200" dirty="0" smtClean="0">
                          <a:solidFill>
                            <a:schemeClr val="dk1"/>
                          </a:solidFill>
                          <a:effectLst/>
                          <a:latin typeface="Meiryo UI" panose="020B0604030504040204" pitchFamily="50" charset="-128"/>
                          <a:ea typeface="Meiryo UI" panose="020B0604030504040204" pitchFamily="50" charset="-128"/>
                          <a:cs typeface="+mn-cs"/>
                        </a:rPr>
                        <a:t>、ウ、エ 略</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オ 患者に対して</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治験も含めた臨床研究、先進医療、患者申出療養等に関する適切な情報提供を行うとともに、必要に応じて適切な医療機関に紹介すること。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anose="020B0604030504040204" pitchFamily="50" charset="-128"/>
                          <a:ea typeface="Meiryo UI" panose="020B0604030504040204" pitchFamily="50" charset="-128"/>
                        </a:rPr>
                        <a:t>○</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新</a:t>
                      </a:r>
                      <a:r>
                        <a:rPr kumimoji="1" lang="en-US" altLang="ja-JP" sz="1200" b="1" u="sng" dirty="0" smtClean="0">
                          <a:latin typeface="Meiryo UI" panose="020B0604030504040204" pitchFamily="50" charset="-128"/>
                          <a:ea typeface="Meiryo UI" panose="020B0604030504040204" pitchFamily="50" charset="-128"/>
                        </a:rPr>
                        <a:t>】</a:t>
                      </a:r>
                      <a:r>
                        <a:rPr kumimoji="1" lang="ja-JP" altLang="en-US" sz="1200" b="1" u="sng" dirty="0" smtClean="0">
                          <a:latin typeface="Meiryo UI" panose="020B0604030504040204" pitchFamily="50" charset="-128"/>
                          <a:ea typeface="Meiryo UI" panose="020B0604030504040204" pitchFamily="50" charset="-128"/>
                        </a:rPr>
                        <a:t>臨床研究法に則った体制整備について</a:t>
                      </a:r>
                      <a:endParaRPr kumimoji="1" lang="en-US" altLang="ja-JP" sz="1200" b="1"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国要件改正では、治験を除く臨床研究を行う際に臨床研究法に則った体制整備が必須化されたが、府では望ましい規定としてはどうか。</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33</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修</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先進医療等に関する適切な情報提供及び医療機関への紹介について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・国どおり、患者に対し先進医療等に関する情報を提供すること及び必要に応じて適切な医療機関に紹介することについて必須化してはどうか。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38</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4333940"/>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臨床研究及び調査研究</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30</a:t>
            </a:fld>
            <a:endParaRPr kumimoji="1" lang="ja-JP" altLang="en-US" sz="1800" dirty="0"/>
          </a:p>
        </p:txBody>
      </p:sp>
    </p:spTree>
    <p:extLst>
      <p:ext uri="{BB962C8B-B14F-4D97-AF65-F5344CB8AC3E}">
        <p14:creationId xmlns:p14="http://schemas.microsoft.com/office/powerpoint/2010/main" val="33292128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892735397"/>
              </p:ext>
            </p:extLst>
          </p:nvPr>
        </p:nvGraphicFramePr>
        <p:xfrm>
          <a:off x="49764" y="369867"/>
          <a:ext cx="9806472" cy="3519553"/>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68085">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3245233">
                <a:tc>
                  <a:txBody>
                    <a:bodyPr/>
                    <a:lstStyle/>
                    <a:p>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P20</a:t>
                      </a:r>
                      <a:endParaRPr kumimoji="1" lang="en-US" altLang="ja-JP" sz="1200" dirty="0">
                        <a:latin typeface="Meiryo UI" panose="020B0604030504040204" pitchFamily="50" charset="-128"/>
                        <a:ea typeface="Meiryo UI" panose="020B0604030504040204" pitchFamily="50" charset="-128"/>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（１） 自施設の診療機能や診療実績、地域連携に関する実績や活動状況の他、がん患者の療養生活の質について把握・評価し、課題認識を院内の関係者で共有した上で、組織的な改善策を講じること。</a:t>
                      </a: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なお、その際には、</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Quality Indicator(</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以下「ＱＩ」という。</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の利用や、第三者による評価、拠点病院間の実地調査等を用いる等、工夫をすること。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（１） 自施設の診療機能や診療実績、地域連携に関する実績や活動状況の他、がん患者の療養生活の質について把握・評価し、課題認識を院内の関係者で共有した上で、組織的な改善策を講じること。</a:t>
                      </a:r>
                    </a:p>
                    <a:p>
                      <a:r>
                        <a:rPr kumimoji="1" lang="ja-JP" altLang="en-US" sz="1200" dirty="0" smtClean="0">
                          <a:latin typeface="Meiryo UI" panose="020B0604030504040204" pitchFamily="50" charset="-128"/>
                          <a:ea typeface="Meiryo UI" panose="020B0604030504040204" pitchFamily="50" charset="-128"/>
                        </a:rPr>
                        <a:t>　　　　　　　　　　　　　↓</a:t>
                      </a:r>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（１） 自施設の診療機能や診療実績、地域連携に関する実績や活動状況の他、がん患者の療養生活の質について把握・評価し、課題認識を院内の関係者で共有した上で、組織的な改善策を講じること。</a:t>
                      </a: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なお、その際には、</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Quality Indicator(</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以下「ＱＩ」という。</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の利用や、第三者による評価、拠点病院間の実地調査等を用いる等、工夫をすることが望ましい。</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自施設の診療機能や診療実績の把握・評価及び課題認識の共有等をする際の工夫について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rPr>
                        <a:t>自施設の診療機能や診療実績の把握・評価及び課題認識の共有等をする際の、ＱＩの利用や第三者による評価などの工夫</a:t>
                      </a:r>
                      <a:r>
                        <a:rPr kumimoji="1" lang="ja-JP" altLang="en-US" sz="1200" dirty="0" smtClean="0">
                          <a:solidFill>
                            <a:schemeClr val="tx1"/>
                          </a:solidFill>
                          <a:latin typeface="Meiryo UI" panose="020B0604030504040204" pitchFamily="50" charset="-128"/>
                          <a:ea typeface="Meiryo UI" panose="020B0604030504040204" pitchFamily="50" charset="-128"/>
                        </a:rPr>
                        <a:t>について、国においては、新たに必須化されたが、府では</a:t>
                      </a:r>
                      <a:r>
                        <a:rPr kumimoji="1" lang="ja-JP" altLang="en-US" sz="1200" dirty="0" smtClean="0">
                          <a:latin typeface="Meiryo UI" panose="020B0604030504040204" pitchFamily="50" charset="-128"/>
                          <a:ea typeface="Meiryo UI" panose="020B0604030504040204" pitchFamily="50" charset="-128"/>
                        </a:rPr>
                        <a:t>、望ましい規定としてはどうか。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ＰＤＣＡサイクル</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31</a:t>
            </a:fld>
            <a:endParaRPr kumimoji="1" lang="ja-JP" altLang="en-US" sz="1800" dirty="0"/>
          </a:p>
        </p:txBody>
      </p:sp>
    </p:spTree>
    <p:extLst>
      <p:ext uri="{BB962C8B-B14F-4D97-AF65-F5344CB8AC3E}">
        <p14:creationId xmlns:p14="http://schemas.microsoft.com/office/powerpoint/2010/main" val="18155500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3842209682"/>
              </p:ext>
            </p:extLst>
          </p:nvPr>
        </p:nvGraphicFramePr>
        <p:xfrm>
          <a:off x="49764" y="369867"/>
          <a:ext cx="9806472" cy="6108206"/>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476084">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5632122">
                <a:tc>
                  <a:txBody>
                    <a:bodyPr/>
                    <a:lstStyle/>
                    <a:p>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P20</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21</a:t>
                      </a:r>
                      <a:endParaRPr kumimoji="1" lang="en-US" altLang="ja-JP" sz="1200" dirty="0">
                        <a:latin typeface="Meiryo UI" panose="020B0604030504040204" pitchFamily="50" charset="-128"/>
                        <a:ea typeface="Meiryo UI" panose="020B0604030504040204" pitchFamily="50" charset="-128"/>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（１） 組織上明確に位置づけられた医療に係る安全管理を行う部門（以下「医療安全管理部門」という。）を設置し、病院一体として医療安全対策を講じること。また、当該部門の長として常勤の医師を配置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（２） 医療に係る安全管理を行う者（以下「医療安全管理者」という。）として（１）に規定する医師に加え、専任で常勤の薬剤師及び専従で常勤の看護師を配置すること。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（３） 医療安全管理者は、医療安全対策に係る研修を受講すること。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（４） 医療に係る安全管理の体制及び取り組み状況について、第三者による評価や拠点病院間での実地調査等を活用することが望ましい。</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800" u="none" strike="noStrike" kern="1200" dirty="0" smtClean="0">
                          <a:solidFill>
                            <a:schemeClr val="dk1"/>
                          </a:solidFill>
                          <a:effectLst/>
                          <a:latin typeface="+mn-lt"/>
                          <a:ea typeface="+mn-ea"/>
                          <a:cs typeface="+mn-cs"/>
                        </a:rPr>
                        <a:t> </a:t>
                      </a:r>
                      <a:endParaRPr kumimoji="1" lang="ja-JP" altLang="ja-JP" sz="1800" kern="1200" dirty="0" smtClean="0">
                        <a:solidFill>
                          <a:schemeClr val="dk1"/>
                        </a:solidFill>
                        <a:effectLst/>
                        <a:latin typeface="+mn-lt"/>
                        <a:ea typeface="+mn-ea"/>
                        <a:cs typeface="+mn-cs"/>
                      </a:endParaRPr>
                    </a:p>
                    <a:p>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１）組織上明確に位置づけられた医療に係る安全管理を行う部門（以下「医療安全管理部門」という。）を設置し、病院一体として医療安全対策を講じること。また、当該部門の長として常勤の医師を配置すること。</a:t>
                      </a: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（２）医療に係る安全管理を行う者（以下「医療安全管理者」という。）として（１）に規定する医師に加え、薬剤師や看護師を配置すること。</a:t>
                      </a:r>
                      <a:r>
                        <a:rPr kumimoji="1" lang="en-US" altLang="ja-JP" sz="1200"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なお、当該薬剤師又は看護師は専任で常勤であることが望ましい。</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（３）医療安全管理者は、医療安全対策に係る研修を受講すること。</a:t>
                      </a: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（４）医療に係る安全管理の体制及び取り組み状況について、第三者による評価や拠点病院間での実地調査等を活用することが望ましい。</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医療安全管理部門の設置等及び当該部門の人的配置について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・国どおり、医療安全部門の設置、病院一体としての医療安全対策及び当該部門の長としての常勤医師の配置について、新たに必須化してはどうか。　　　　　　　　　　　　　　　　</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　　　　　　　　　　　　　　　　　（経過措置２年）</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＜参考＞部門設置による医療安全対策</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44</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当該部門の長としての常勤医師配置</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39</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r>
                        <a:rPr kumimoji="1" lang="ja-JP" altLang="en-US" sz="1200" dirty="0" smtClean="0">
                          <a:latin typeface="Meiryo UI" panose="020B0604030504040204" pitchFamily="50" charset="-128"/>
                          <a:ea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国要件改正では、新たに当該部門に専任で常勤の薬剤師及び専従で常勤の看護師の配置が必須化されたが、府では薬剤師や看護師の配置を必須化し、当該薬剤師又は看護師は専任・常勤を望ましい規定としてはどうか。（経過措置２年）</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・国どおり、医療安全管理者の</a:t>
                      </a:r>
                      <a:r>
                        <a:rPr kumimoji="1" lang="ja-JP" altLang="ja-JP" sz="1200" u="none" kern="1200" dirty="0" smtClean="0">
                          <a:solidFill>
                            <a:schemeClr val="dk1"/>
                          </a:solidFill>
                          <a:effectLst/>
                          <a:latin typeface="Meiryo UI" panose="020B0604030504040204" pitchFamily="50" charset="-128"/>
                          <a:ea typeface="Meiryo UI" panose="020B0604030504040204" pitchFamily="50" charset="-128"/>
                          <a:cs typeface="+mn-cs"/>
                        </a:rPr>
                        <a:t>医療安全対策に係る研修受講</a:t>
                      </a:r>
                      <a:r>
                        <a:rPr kumimoji="1" lang="ja-JP" altLang="en-US" sz="1200" u="none" kern="1200" dirty="0" smtClean="0">
                          <a:solidFill>
                            <a:schemeClr val="dk1"/>
                          </a:solidFill>
                          <a:effectLst/>
                          <a:latin typeface="Meiryo UI" panose="020B0604030504040204" pitchFamily="50" charset="-128"/>
                          <a:ea typeface="Meiryo UI" panose="020B0604030504040204" pitchFamily="50" charset="-128"/>
                          <a:cs typeface="+mn-cs"/>
                        </a:rPr>
                        <a:t>について、新たに必須化してはどうか</a:t>
                      </a:r>
                      <a:r>
                        <a:rPr kumimoji="1" lang="ja-JP" altLang="ja-JP" sz="1200" u="none"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en-US" altLang="ja-JP" sz="1200" u="none"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　　　　　　　　　　　　　　　　 （経過措置</a:t>
                      </a:r>
                      <a:r>
                        <a:rPr kumimoji="1" lang="en-US" altLang="ja-JP" sz="1200" dirty="0" smtClean="0">
                          <a:solidFill>
                            <a:schemeClr val="tx1"/>
                          </a:solidFill>
                          <a:latin typeface="Meiryo UI" panose="020B0604030504040204" pitchFamily="50" charset="-128"/>
                          <a:ea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rPr>
                        <a:t>年）</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11</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none"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dk1"/>
                          </a:solidFill>
                          <a:effectLst/>
                          <a:latin typeface="Meiryo UI" panose="020B0604030504040204" pitchFamily="50" charset="-128"/>
                          <a:ea typeface="Meiryo UI" panose="020B0604030504040204" pitchFamily="50" charset="-128"/>
                          <a:cs typeface="+mn-cs"/>
                        </a:rPr>
                        <a:t>・国どおり、医療に係る安全管理体制等について、第三者評価等の活用について、新たに</a:t>
                      </a:r>
                      <a:r>
                        <a:rPr kumimoji="1" lang="ja-JP" altLang="en-US" sz="1200" dirty="0" smtClean="0">
                          <a:latin typeface="Meiryo UI" panose="020B0604030504040204" pitchFamily="50" charset="-128"/>
                          <a:ea typeface="Meiryo UI" panose="020B0604030504040204" pitchFamily="50" charset="-128"/>
                        </a:rPr>
                        <a:t>要件化し、望ましい規定としてはどうか。</a:t>
                      </a:r>
                      <a:r>
                        <a:rPr kumimoji="1" lang="ja-JP" altLang="en-US" sz="1200" dirty="0" smtClean="0">
                          <a:solidFill>
                            <a:schemeClr val="tx1"/>
                          </a:solidFill>
                          <a:latin typeface="Meiryo UI" panose="020B0604030504040204" pitchFamily="50" charset="-128"/>
                          <a:ea typeface="Meiryo UI" panose="020B0604030504040204" pitchFamily="50" charset="-128"/>
                        </a:rPr>
                        <a:t>（経過措置</a:t>
                      </a:r>
                      <a:r>
                        <a:rPr kumimoji="1" lang="en-US" altLang="ja-JP" sz="1200" dirty="0" smtClean="0">
                          <a:solidFill>
                            <a:schemeClr val="tx1"/>
                          </a:solidFill>
                          <a:latin typeface="Meiryo UI" panose="020B0604030504040204" pitchFamily="50" charset="-128"/>
                          <a:ea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rPr>
                        <a:t>年）</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39</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医療に係る安全管理</a:t>
            </a:r>
            <a:endParaRPr kumimoji="1" lang="ja-JP" altLang="en-US"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253691" y="6112948"/>
            <a:ext cx="2228850" cy="365125"/>
          </a:xfrm>
        </p:spPr>
        <p:txBody>
          <a:bodyPr/>
          <a:lstStyle/>
          <a:p>
            <a:fld id="{EC0037E2-9A40-45D7-BA86-38C7DB46788B}" type="slidenum">
              <a:rPr kumimoji="1" lang="ja-JP" altLang="en-US" sz="1800" smtClean="0"/>
              <a:t>32</a:t>
            </a:fld>
            <a:endParaRPr kumimoji="1" lang="ja-JP" altLang="en-US" sz="1800" dirty="0"/>
          </a:p>
        </p:txBody>
      </p:sp>
    </p:spTree>
    <p:extLst>
      <p:ext uri="{BB962C8B-B14F-4D97-AF65-F5344CB8AC3E}">
        <p14:creationId xmlns:p14="http://schemas.microsoft.com/office/powerpoint/2010/main" val="21756426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853801027"/>
              </p:ext>
            </p:extLst>
          </p:nvPr>
        </p:nvGraphicFramePr>
        <p:xfrm>
          <a:off x="49764" y="369867"/>
          <a:ext cx="9806472" cy="5459584"/>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559255">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国要件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3345849">
                <a:tc>
                  <a:txBody>
                    <a:bodyPr/>
                    <a:lstStyle/>
                    <a:p>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P21</a:t>
                      </a:r>
                      <a:endParaRPr kumimoji="1" lang="en-US" altLang="ja-JP" sz="1200" dirty="0">
                        <a:latin typeface="Meiryo UI" panose="020B0604030504040204" pitchFamily="50" charset="-128"/>
                        <a:ea typeface="Meiryo UI" panose="020B0604030504040204" pitchFamily="50" charset="-128"/>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（５） 当該施設で未承認新規医薬品の使用や承認薬の適応外使用を行う場合や高難度新規医療技術を用いた医療を提供する場合については、以下の体制を整備すること。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①当該医療の適応の安全性や妥当性、倫理性について検討するための組織（倫理審査委員会、薬事委員会等）を設置し、病院として事前に検討を行うこと。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 【</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②事前検討を行い、承認された医療を提供する際には、患者・家族に対し適切な説明を行い、書面での同意を得た上で提供すること。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③提供した医療について、事後評価を行うこと。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（５）当該施設で未承認新規医薬品の使用や承認薬の適応外使用を行う場合や高難度新規医療技術を用いた医療を提供する場合については、以下の体制を整備すること。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①当該医療の適応の安全性や妥当性、倫理性について検討するための組織（倫理審査委員会、薬事委員会等）を設置し、病院として事前に検討を行うこと。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②事前検討を行い、承認された医療を提供する際には、患者・家族に対し適切な説明を行い、書面での同意を得た上で提供すること。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en-US" altLang="ja-JP" sz="1200" u="none" strike="noStrike" kern="1200" dirty="0" smtClean="0">
                          <a:solidFill>
                            <a:schemeClr val="dk1"/>
                          </a:solidFill>
                          <a:effectLst/>
                          <a:latin typeface="Meiryo UI" panose="020B0604030504040204" pitchFamily="50" charset="-128"/>
                          <a:ea typeface="Meiryo UI" panose="020B0604030504040204" pitchFamily="50" charset="-128"/>
                          <a:cs typeface="+mn-cs"/>
                        </a:rPr>
                        <a:t> </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③提供した医療について、事後評価を行うこと。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当該施設において未承認新規医薬品の使用を行う場合等の体制整備について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　　　　　　　　　　　　　　　　　（経過措置</a:t>
                      </a:r>
                      <a:r>
                        <a:rPr kumimoji="1" lang="en-US" altLang="ja-JP" sz="1200" dirty="0" smtClean="0">
                          <a:solidFill>
                            <a:schemeClr val="tx1"/>
                          </a:solidFill>
                          <a:latin typeface="Meiryo UI" panose="020B0604030504040204" pitchFamily="50" charset="-128"/>
                          <a:ea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rPr>
                        <a:t>年）</a:t>
                      </a: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・国どおり、当該医療の安全性等を検討するための組織の設置及び事前に検討することを必須化してはどうか。　　　　　　　　　　　</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・国どおり、事前検討を行い、承認された医療を提供する際の患者・家族への適切な説明、書面での同意を得た上で提供について、必須化してはどうか。　</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・国どおり、提供した医療について、事後評価を行うことについて必須化してはどうか。　　　　　　　　　　　　　　</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r h="9667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P21</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（６） 医療安全のための患者窓口を設置し、患者からの苦情や相談に応じられる体制を確保すること。</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r>
                        <a:rPr kumimoji="1" lang="ja-JP" altLang="en-US" sz="1200" u="sng" kern="1200" dirty="0" smtClean="0">
                          <a:solidFill>
                            <a:schemeClr val="dk1"/>
                          </a:solidFill>
                          <a:effectLst/>
                          <a:latin typeface="Meiryo UI" panose="020B0604030504040204" pitchFamily="50" charset="-128"/>
                          <a:ea typeface="Meiryo UI" panose="020B0604030504040204" pitchFamily="50" charset="-128"/>
                          <a:cs typeface="+mn-cs"/>
                        </a:rPr>
                        <a:t>新</a:t>
                      </a:r>
                      <a:r>
                        <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rPr>
                        <a:t>】</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u="sng" kern="1200" dirty="0" smtClean="0">
                        <a:solidFill>
                          <a:schemeClr val="dk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u="sng" kern="1200" dirty="0" smtClean="0">
                          <a:solidFill>
                            <a:schemeClr val="dk1"/>
                          </a:solidFill>
                          <a:effectLst/>
                          <a:latin typeface="Meiryo UI" panose="020B0604030504040204" pitchFamily="50" charset="-128"/>
                          <a:ea typeface="Meiryo UI" panose="020B0604030504040204" pitchFamily="50" charset="-128"/>
                          <a:cs typeface="+mn-cs"/>
                        </a:rPr>
                        <a:t>（６） 医療安全のための患者窓口を設置し、患者からの苦情や相談に応じられる体制を確保すること。</a:t>
                      </a:r>
                      <a:endPar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endParaRPr>
                    </a:p>
                    <a:p>
                      <a:endParaRPr kumimoji="1" lang="ja-JP" altLang="ja-JP" sz="1200" kern="1200" dirty="0">
                        <a:solidFill>
                          <a:schemeClr val="dk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solidFill>
                            <a:schemeClr val="tx1"/>
                          </a:solidFill>
                          <a:latin typeface="Meiryo UI" panose="020B0604030504040204" pitchFamily="50" charset="-128"/>
                          <a:ea typeface="Meiryo UI" panose="020B0604030504040204" pitchFamily="50" charset="-128"/>
                        </a:rPr>
                        <a:t>○</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新</a:t>
                      </a:r>
                      <a:r>
                        <a:rPr kumimoji="1" lang="en-US" altLang="ja-JP" sz="1200" b="1" u="sng"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医療安全のための患者窓口の設置、苦情や相談に応じられる体制確保について</a:t>
                      </a:r>
                      <a:endParaRPr kumimoji="1" lang="en-US" altLang="ja-JP" sz="1200" b="1" u="sng"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rPr>
                        <a:t>・国どおり、新たに必須化してはどうか。</a:t>
                      </a: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（経過措置</a:t>
                      </a:r>
                      <a:r>
                        <a:rPr kumimoji="1" lang="en-US" altLang="ja-JP" sz="1200" dirty="0" smtClean="0">
                          <a:solidFill>
                            <a:schemeClr val="tx1"/>
                          </a:solidFill>
                          <a:latin typeface="Meiryo UI" panose="020B0604030504040204" pitchFamily="50" charset="-128"/>
                          <a:ea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rPr>
                        <a:t>年）</a:t>
                      </a: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＜参考＞府拠点病院での実施状況　</a:t>
                      </a:r>
                      <a:r>
                        <a:rPr kumimoji="1" lang="en-US" altLang="ja-JP" sz="1200" dirty="0" smtClean="0">
                          <a:latin typeface="Meiryo UI" panose="020B0604030504040204" pitchFamily="50" charset="-128"/>
                          <a:ea typeface="Meiryo UI" panose="020B0604030504040204" pitchFamily="50" charset="-128"/>
                        </a:rPr>
                        <a:t>43</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07362502"/>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医療に係る安全管理</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33</a:t>
            </a:fld>
            <a:endParaRPr kumimoji="1" lang="ja-JP" altLang="en-US" sz="1800" dirty="0"/>
          </a:p>
        </p:txBody>
      </p:sp>
    </p:spTree>
    <p:extLst>
      <p:ext uri="{BB962C8B-B14F-4D97-AF65-F5344CB8AC3E}">
        <p14:creationId xmlns:p14="http://schemas.microsoft.com/office/powerpoint/2010/main" val="3106412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1039324432"/>
              </p:ext>
            </p:extLst>
          </p:nvPr>
        </p:nvGraphicFramePr>
        <p:xfrm>
          <a:off x="49764" y="455925"/>
          <a:ext cx="9806472" cy="4395994"/>
        </p:xfrm>
        <a:graphic>
          <a:graphicData uri="http://schemas.openxmlformats.org/drawingml/2006/table">
            <a:tbl>
              <a:tblPr firstRow="1" bandRow="1">
                <a:tableStyleId>{5C22544A-7EE6-4342-B048-85BDC9FD1C3A}</a:tableStyleId>
              </a:tblPr>
              <a:tblGrid>
                <a:gridCol w="3307960">
                  <a:extLst>
                    <a:ext uri="{9D8B030D-6E8A-4147-A177-3AD203B41FA5}">
                      <a16:colId xmlns:a16="http://schemas.microsoft.com/office/drawing/2014/main" val="465073876"/>
                    </a:ext>
                  </a:extLst>
                </a:gridCol>
                <a:gridCol w="3269474">
                  <a:extLst>
                    <a:ext uri="{9D8B030D-6E8A-4147-A177-3AD203B41FA5}">
                      <a16:colId xmlns:a16="http://schemas.microsoft.com/office/drawing/2014/main" val="3642746718"/>
                    </a:ext>
                  </a:extLst>
                </a:gridCol>
                <a:gridCol w="3229038">
                  <a:extLst>
                    <a:ext uri="{9D8B030D-6E8A-4147-A177-3AD203B41FA5}">
                      <a16:colId xmlns:a16="http://schemas.microsoft.com/office/drawing/2014/main" val="93627630"/>
                    </a:ext>
                  </a:extLst>
                </a:gridCol>
              </a:tblGrid>
              <a:tr h="281194">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府（一般）要件（案）</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府（肺がん）要件</a:t>
                      </a:r>
                      <a:r>
                        <a:rPr kumimoji="1" lang="ja-JP" altLang="en-US" sz="1200" dirty="0">
                          <a:solidFill>
                            <a:schemeClr val="tx1"/>
                          </a:solidFill>
                          <a:latin typeface="Meiryo UI" panose="020B0604030504040204" pitchFamily="50" charset="-128"/>
                          <a:ea typeface="Meiryo UI" panose="020B0604030504040204" pitchFamily="50" charset="-128"/>
                        </a:rPr>
                        <a:t>（現行⇒改正案）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8061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P14</a:t>
                      </a:r>
                    </a:p>
                    <a:p>
                      <a:r>
                        <a:rPr kumimoji="1" lang="ja-JP" altLang="en-US" sz="1200" dirty="0" smtClean="0">
                          <a:latin typeface="Meiryo UI" panose="020B0604030504040204" pitchFamily="50" charset="-128"/>
                          <a:ea typeface="Meiryo UI" panose="020B0604030504040204" pitchFamily="50" charset="-128"/>
                        </a:rPr>
                        <a:t>２　診療実績</a:t>
                      </a:r>
                    </a:p>
                    <a:p>
                      <a:r>
                        <a:rPr kumimoji="1" lang="ja-JP" altLang="en-US" sz="1200" dirty="0" smtClean="0">
                          <a:latin typeface="Meiryo UI" panose="020B0604030504040204" pitchFamily="50" charset="-128"/>
                          <a:ea typeface="Meiryo UI" panose="020B0604030504040204" pitchFamily="50" charset="-128"/>
                        </a:rPr>
                        <a:t>ア　以下の項目をそれぞれ満たすこと。 </a:t>
                      </a:r>
                    </a:p>
                    <a:p>
                      <a:r>
                        <a:rPr kumimoji="1" lang="ja-JP" altLang="en-US" sz="1200" dirty="0" smtClean="0">
                          <a:latin typeface="Meiryo UI" panose="020B0604030504040204" pitchFamily="50" charset="-128"/>
                          <a:ea typeface="Meiryo UI" panose="020B0604030504040204" pitchFamily="50" charset="-128"/>
                        </a:rPr>
                        <a:t>（ア）院内がん登録数（入院、外来は問わない自施設初回治療分）　年間２００件以上</a:t>
                      </a:r>
                    </a:p>
                    <a:p>
                      <a:r>
                        <a:rPr kumimoji="1" lang="ja-JP" altLang="en-US" sz="1200" dirty="0" smtClean="0">
                          <a:latin typeface="Meiryo UI" panose="020B0604030504040204" pitchFamily="50" charset="-128"/>
                          <a:ea typeface="Meiryo UI" panose="020B0604030504040204" pitchFamily="50" charset="-128"/>
                        </a:rPr>
                        <a:t>（イ）悪性腫瘍の手術件数　年間２００件以上</a:t>
                      </a:r>
                    </a:p>
                    <a:p>
                      <a:r>
                        <a:rPr kumimoji="1" lang="ja-JP" altLang="en-US" sz="1200" dirty="0" smtClean="0">
                          <a:latin typeface="Meiryo UI" panose="020B0604030504040204" pitchFamily="50" charset="-128"/>
                          <a:ea typeface="Meiryo UI" panose="020B0604030504040204" pitchFamily="50" charset="-128"/>
                        </a:rPr>
                        <a:t>（ウ） がんに係る</a:t>
                      </a:r>
                      <a:r>
                        <a:rPr kumimoji="1" lang="ja-JP" altLang="en-US" sz="1200" u="sng" dirty="0" smtClean="0">
                          <a:latin typeface="Meiryo UI" panose="020B0604030504040204" pitchFamily="50" charset="-128"/>
                          <a:ea typeface="Meiryo UI" panose="020B0604030504040204" pitchFamily="50" charset="-128"/>
                        </a:rPr>
                        <a:t>化学療法</a:t>
                      </a:r>
                      <a:r>
                        <a:rPr kumimoji="1" lang="ja-JP" altLang="en-US" sz="1200" dirty="0" smtClean="0">
                          <a:latin typeface="Meiryo UI" panose="020B0604030504040204" pitchFamily="50" charset="-128"/>
                          <a:ea typeface="Meiryo UI" panose="020B0604030504040204" pitchFamily="50" charset="-128"/>
                        </a:rPr>
                        <a:t>のべ患者数　年間４００人以上</a:t>
                      </a:r>
                    </a:p>
                    <a:p>
                      <a:pPr algn="ctr"/>
                      <a:r>
                        <a:rPr kumimoji="1"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２　診療実績</a:t>
                      </a:r>
                    </a:p>
                    <a:p>
                      <a:r>
                        <a:rPr kumimoji="1" lang="ja-JP" altLang="en-US" sz="1200" dirty="0" smtClean="0">
                          <a:latin typeface="Meiryo UI" panose="020B0604030504040204" pitchFamily="50" charset="-128"/>
                          <a:ea typeface="Meiryo UI" panose="020B0604030504040204" pitchFamily="50" charset="-128"/>
                        </a:rPr>
                        <a:t>ア　以下の項目をそれぞれ満たすこと。 </a:t>
                      </a:r>
                    </a:p>
                    <a:p>
                      <a:r>
                        <a:rPr kumimoji="1" lang="ja-JP" altLang="en-US" sz="1200" dirty="0" smtClean="0">
                          <a:latin typeface="Meiryo UI" panose="020B0604030504040204" pitchFamily="50" charset="-128"/>
                          <a:ea typeface="Meiryo UI" panose="020B0604030504040204" pitchFamily="50" charset="-128"/>
                        </a:rPr>
                        <a:t>（ア）院内がん登録数（入院、外来は問わない自施設初回治療分）　年間２００件以上</a:t>
                      </a:r>
                    </a:p>
                    <a:p>
                      <a:r>
                        <a:rPr kumimoji="1" lang="ja-JP" altLang="en-US" sz="1200" dirty="0" smtClean="0">
                          <a:latin typeface="Meiryo UI" panose="020B0604030504040204" pitchFamily="50" charset="-128"/>
                          <a:ea typeface="Meiryo UI" panose="020B0604030504040204" pitchFamily="50" charset="-128"/>
                        </a:rPr>
                        <a:t>（イ）悪性腫瘍の手術件数　年間２００件以上</a:t>
                      </a:r>
                    </a:p>
                    <a:p>
                      <a:r>
                        <a:rPr kumimoji="1" lang="ja-JP" altLang="en-US" sz="1200" dirty="0" smtClean="0">
                          <a:latin typeface="Meiryo UI" panose="020B0604030504040204" pitchFamily="50" charset="-128"/>
                          <a:ea typeface="Meiryo UI" panose="020B0604030504040204" pitchFamily="50" charset="-128"/>
                        </a:rPr>
                        <a:t>（ウ） がんに係る</a:t>
                      </a:r>
                      <a:r>
                        <a:rPr kumimoji="1" lang="ja-JP" altLang="en-US" sz="1200" u="sng" dirty="0" smtClean="0">
                          <a:latin typeface="Meiryo UI" panose="020B0604030504040204" pitchFamily="50" charset="-128"/>
                          <a:ea typeface="Meiryo UI" panose="020B0604030504040204" pitchFamily="50" charset="-128"/>
                        </a:rPr>
                        <a:t>薬物療法</a:t>
                      </a:r>
                      <a:r>
                        <a:rPr kumimoji="1" lang="ja-JP" altLang="en-US" sz="1200" dirty="0" smtClean="0">
                          <a:latin typeface="Meiryo UI" panose="020B0604030504040204" pitchFamily="50" charset="-128"/>
                          <a:ea typeface="Meiryo UI" panose="020B0604030504040204" pitchFamily="50" charset="-128"/>
                        </a:rPr>
                        <a:t>のべ患者数　年間４００人以上</a:t>
                      </a: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（エ）</a:t>
                      </a:r>
                      <a:r>
                        <a:rPr kumimoji="1" lang="ja-JP" altLang="en-US" sz="1200" u="sng" dirty="0" smtClean="0">
                          <a:latin typeface="Meiryo UI" panose="020B0604030504040204" pitchFamily="50" charset="-128"/>
                          <a:ea typeface="Meiryo UI" panose="020B0604030504040204" pitchFamily="50" charset="-128"/>
                        </a:rPr>
                        <a:t>緩和ケアチームの新規介入患者数 年間３５人以上</a:t>
                      </a:r>
                      <a:r>
                        <a:rPr kumimoji="1" lang="ja-JP" altLang="en-US" sz="1200" dirty="0" smtClean="0">
                          <a:latin typeface="Meiryo UI" panose="020B0604030504040204" pitchFamily="50" charset="-128"/>
                          <a:ea typeface="Meiryo UI" panose="020B0604030504040204" pitchFamily="50" charset="-128"/>
                        </a:rPr>
                        <a:t> </a:t>
                      </a:r>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２　診療実績</a:t>
                      </a:r>
                    </a:p>
                    <a:p>
                      <a:r>
                        <a:rPr kumimoji="1" lang="ja-JP" altLang="en-US" sz="1200" dirty="0">
                          <a:latin typeface="Meiryo UI" panose="020B0604030504040204" pitchFamily="50" charset="-128"/>
                          <a:ea typeface="Meiryo UI" panose="020B0604030504040204" pitchFamily="50" charset="-128"/>
                        </a:rPr>
                        <a:t>ア　以下の項目をそれぞれ満たすこと。 </a:t>
                      </a:r>
                    </a:p>
                    <a:p>
                      <a:r>
                        <a:rPr kumimoji="1" lang="ja-JP" altLang="en-US" sz="1200" dirty="0">
                          <a:latin typeface="Meiryo UI" panose="020B0604030504040204" pitchFamily="50" charset="-128"/>
                          <a:ea typeface="Meiryo UI" panose="020B0604030504040204" pitchFamily="50" charset="-128"/>
                        </a:rPr>
                        <a:t>（ア</a:t>
                      </a:r>
                      <a:r>
                        <a:rPr kumimoji="1" lang="ja-JP" altLang="en-US" sz="1200"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肺がんに係る</a:t>
                      </a:r>
                      <a:r>
                        <a:rPr kumimoji="1" lang="ja-JP" altLang="en-US" sz="1200" dirty="0" smtClean="0">
                          <a:latin typeface="Meiryo UI" panose="020B0604030504040204" pitchFamily="50" charset="-128"/>
                          <a:ea typeface="Meiryo UI" panose="020B0604030504040204" pitchFamily="50" charset="-128"/>
                        </a:rPr>
                        <a:t>院内</a:t>
                      </a:r>
                      <a:r>
                        <a:rPr kumimoji="1" lang="ja-JP" altLang="en-US" sz="1200" dirty="0">
                          <a:latin typeface="Meiryo UI" panose="020B0604030504040204" pitchFamily="50" charset="-128"/>
                          <a:ea typeface="Meiryo UI" panose="020B0604030504040204" pitchFamily="50" charset="-128"/>
                        </a:rPr>
                        <a:t>がん登録数（入院、外来は問わない自施設初回治療分）　</a:t>
                      </a:r>
                      <a:r>
                        <a:rPr kumimoji="1" lang="ja-JP" altLang="en-US" sz="1200" dirty="0" smtClean="0">
                          <a:latin typeface="Meiryo UI" panose="020B0604030504040204" pitchFamily="50" charset="-128"/>
                          <a:ea typeface="Meiryo UI" panose="020B0604030504040204" pitchFamily="50" charset="-128"/>
                        </a:rPr>
                        <a:t>年間１５０件</a:t>
                      </a:r>
                      <a:r>
                        <a:rPr kumimoji="1" lang="ja-JP" altLang="en-US" sz="1200" dirty="0">
                          <a:latin typeface="Meiryo UI" panose="020B0604030504040204" pitchFamily="50" charset="-128"/>
                          <a:ea typeface="Meiryo UI" panose="020B0604030504040204" pitchFamily="50" charset="-128"/>
                        </a:rPr>
                        <a:t>以上</a:t>
                      </a:r>
                    </a:p>
                    <a:p>
                      <a:r>
                        <a:rPr kumimoji="1" lang="ja-JP" altLang="en-US" sz="1200" dirty="0">
                          <a:latin typeface="Meiryo UI" panose="020B0604030504040204" pitchFamily="50" charset="-128"/>
                          <a:ea typeface="Meiryo UI" panose="020B0604030504040204" pitchFamily="50" charset="-128"/>
                        </a:rPr>
                        <a:t>（イ</a:t>
                      </a:r>
                      <a:r>
                        <a:rPr kumimoji="1" lang="ja-JP" altLang="en-US" sz="1200"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肺がん</a:t>
                      </a:r>
                      <a:r>
                        <a:rPr kumimoji="1" lang="ja-JP" altLang="en-US" sz="1200" dirty="0" smtClean="0">
                          <a:latin typeface="Meiryo UI" panose="020B0604030504040204" pitchFamily="50" charset="-128"/>
                          <a:ea typeface="Meiryo UI" panose="020B0604030504040204" pitchFamily="50" charset="-128"/>
                        </a:rPr>
                        <a:t>の</a:t>
                      </a:r>
                      <a:r>
                        <a:rPr kumimoji="1" lang="ja-JP" altLang="en-US" sz="1200" dirty="0">
                          <a:latin typeface="Meiryo UI" panose="020B0604030504040204" pitchFamily="50" charset="-128"/>
                          <a:ea typeface="Meiryo UI" panose="020B0604030504040204" pitchFamily="50" charset="-128"/>
                        </a:rPr>
                        <a:t>手術件数　</a:t>
                      </a:r>
                      <a:r>
                        <a:rPr kumimoji="1" lang="ja-JP" altLang="en-US" sz="1200" dirty="0" smtClean="0">
                          <a:latin typeface="Meiryo UI" panose="020B0604030504040204" pitchFamily="50" charset="-128"/>
                          <a:ea typeface="Meiryo UI" panose="020B0604030504040204" pitchFamily="50" charset="-128"/>
                        </a:rPr>
                        <a:t>年間１００件</a:t>
                      </a:r>
                      <a:r>
                        <a:rPr kumimoji="1" lang="ja-JP" altLang="en-US" sz="1200" dirty="0">
                          <a:latin typeface="Meiryo UI" panose="020B0604030504040204" pitchFamily="50" charset="-128"/>
                          <a:ea typeface="Meiryo UI" panose="020B0604030504040204" pitchFamily="50" charset="-128"/>
                        </a:rPr>
                        <a:t>以上</a:t>
                      </a:r>
                    </a:p>
                    <a:p>
                      <a:r>
                        <a:rPr kumimoji="1" lang="ja-JP" altLang="en-US" sz="1200" dirty="0">
                          <a:latin typeface="Meiryo UI" panose="020B0604030504040204" pitchFamily="50" charset="-128"/>
                          <a:ea typeface="Meiryo UI" panose="020B0604030504040204" pitchFamily="50" charset="-128"/>
                        </a:rPr>
                        <a:t>（ウ</a:t>
                      </a:r>
                      <a:r>
                        <a:rPr kumimoji="1" lang="ja-JP" altLang="en-US" sz="1200"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肺がん</a:t>
                      </a:r>
                      <a:r>
                        <a:rPr kumimoji="1" lang="ja-JP" altLang="en-US" sz="1200" dirty="0" smtClean="0">
                          <a:latin typeface="Meiryo UI" panose="020B0604030504040204" pitchFamily="50" charset="-128"/>
                          <a:ea typeface="Meiryo UI" panose="020B0604030504040204" pitchFamily="50" charset="-128"/>
                        </a:rPr>
                        <a:t>に係る化学療法</a:t>
                      </a:r>
                      <a:r>
                        <a:rPr kumimoji="1" lang="ja-JP" altLang="en-US" sz="1200" dirty="0">
                          <a:latin typeface="Meiryo UI" panose="020B0604030504040204" pitchFamily="50" charset="-128"/>
                          <a:ea typeface="Meiryo UI" panose="020B0604030504040204" pitchFamily="50" charset="-128"/>
                        </a:rPr>
                        <a:t>のべ患者数　</a:t>
                      </a:r>
                      <a:r>
                        <a:rPr kumimoji="1" lang="ja-JP" altLang="en-US" sz="1200" dirty="0" smtClean="0">
                          <a:latin typeface="Meiryo UI" panose="020B0604030504040204" pitchFamily="50" charset="-128"/>
                          <a:ea typeface="Meiryo UI" panose="020B0604030504040204" pitchFamily="50" charset="-128"/>
                        </a:rPr>
                        <a:t>年間２５０人</a:t>
                      </a:r>
                      <a:r>
                        <a:rPr kumimoji="1" lang="ja-JP" altLang="en-US" sz="1200" dirty="0">
                          <a:latin typeface="Meiryo UI" panose="020B0604030504040204" pitchFamily="50" charset="-128"/>
                          <a:ea typeface="Meiryo UI" panose="020B0604030504040204" pitchFamily="50" charset="-128"/>
                        </a:rPr>
                        <a:t>以上</a:t>
                      </a:r>
                    </a:p>
                    <a:p>
                      <a:pPr algn="ct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２　診療実績</a:t>
                      </a:r>
                    </a:p>
                    <a:p>
                      <a:r>
                        <a:rPr kumimoji="1" lang="ja-JP" altLang="en-US" sz="1200" dirty="0" smtClean="0">
                          <a:latin typeface="Meiryo UI" panose="020B0604030504040204" pitchFamily="50" charset="-128"/>
                          <a:ea typeface="Meiryo UI" panose="020B0604030504040204" pitchFamily="50" charset="-128"/>
                        </a:rPr>
                        <a:t>ア　以下の項目をそれぞれ満たすこと。 </a:t>
                      </a:r>
                    </a:p>
                    <a:p>
                      <a:r>
                        <a:rPr kumimoji="1" lang="ja-JP" altLang="en-US" sz="1200" dirty="0" smtClean="0">
                          <a:latin typeface="Meiryo UI" panose="020B0604030504040204" pitchFamily="50" charset="-128"/>
                          <a:ea typeface="Meiryo UI" panose="020B0604030504040204" pitchFamily="50" charset="-128"/>
                        </a:rPr>
                        <a:t>（ア）</a:t>
                      </a:r>
                      <a:r>
                        <a:rPr kumimoji="1" lang="ja-JP" altLang="en-US" sz="1200" u="sng" dirty="0" smtClean="0">
                          <a:latin typeface="Meiryo UI" panose="020B0604030504040204" pitchFamily="50" charset="-128"/>
                          <a:ea typeface="Meiryo UI" panose="020B0604030504040204" pitchFamily="50" charset="-128"/>
                        </a:rPr>
                        <a:t>肺がんに係る</a:t>
                      </a:r>
                      <a:r>
                        <a:rPr kumimoji="1" lang="ja-JP" altLang="en-US" sz="1200" dirty="0" smtClean="0">
                          <a:latin typeface="Meiryo UI" panose="020B0604030504040204" pitchFamily="50" charset="-128"/>
                          <a:ea typeface="Meiryo UI" panose="020B0604030504040204" pitchFamily="50" charset="-128"/>
                        </a:rPr>
                        <a:t>院内がん登録数（入院、外来は問わない自施設初回治療分）　年間１５０件以上</a:t>
                      </a:r>
                    </a:p>
                    <a:p>
                      <a:r>
                        <a:rPr kumimoji="1" lang="ja-JP" altLang="en-US" sz="1200" dirty="0" smtClean="0">
                          <a:latin typeface="Meiryo UI" panose="020B0604030504040204" pitchFamily="50" charset="-128"/>
                          <a:ea typeface="Meiryo UI" panose="020B0604030504040204" pitchFamily="50" charset="-128"/>
                        </a:rPr>
                        <a:t>（イ）</a:t>
                      </a:r>
                      <a:r>
                        <a:rPr kumimoji="1" lang="ja-JP" altLang="en-US" sz="1200" u="sng" dirty="0" smtClean="0">
                          <a:latin typeface="Meiryo UI" panose="020B0604030504040204" pitchFamily="50" charset="-128"/>
                          <a:ea typeface="Meiryo UI" panose="020B0604030504040204" pitchFamily="50" charset="-128"/>
                        </a:rPr>
                        <a:t>肺がん</a:t>
                      </a:r>
                      <a:r>
                        <a:rPr kumimoji="1" lang="ja-JP" altLang="en-US" sz="1200" dirty="0" smtClean="0">
                          <a:latin typeface="Meiryo UI" panose="020B0604030504040204" pitchFamily="50" charset="-128"/>
                          <a:ea typeface="Meiryo UI" panose="020B0604030504040204" pitchFamily="50" charset="-128"/>
                        </a:rPr>
                        <a:t>の手術件数　年間１００件以上</a:t>
                      </a:r>
                    </a:p>
                    <a:p>
                      <a:r>
                        <a:rPr kumimoji="1" lang="ja-JP" altLang="en-US" sz="1200" dirty="0" smtClean="0">
                          <a:latin typeface="Meiryo UI" panose="020B0604030504040204" pitchFamily="50" charset="-128"/>
                          <a:ea typeface="Meiryo UI" panose="020B0604030504040204" pitchFamily="50" charset="-128"/>
                        </a:rPr>
                        <a:t>（ウ）</a:t>
                      </a:r>
                      <a:r>
                        <a:rPr kumimoji="1" lang="ja-JP" altLang="en-US" sz="1200" u="sng" dirty="0" smtClean="0">
                          <a:latin typeface="Meiryo UI" panose="020B0604030504040204" pitchFamily="50" charset="-128"/>
                          <a:ea typeface="Meiryo UI" panose="020B0604030504040204" pitchFamily="50" charset="-128"/>
                        </a:rPr>
                        <a:t>肺がん</a:t>
                      </a:r>
                      <a:r>
                        <a:rPr kumimoji="1" lang="ja-JP" altLang="en-US" sz="1200" dirty="0" smtClean="0">
                          <a:latin typeface="Meiryo UI" panose="020B0604030504040204" pitchFamily="50" charset="-128"/>
                          <a:ea typeface="Meiryo UI" panose="020B0604030504040204" pitchFamily="50" charset="-128"/>
                        </a:rPr>
                        <a:t>に係る化学療法のべ患者数　年間２５０人以上</a:t>
                      </a: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（エ）</a:t>
                      </a:r>
                      <a:r>
                        <a:rPr kumimoji="1" lang="ja-JP" altLang="en-US" sz="1200" u="sng" dirty="0">
                          <a:latin typeface="Meiryo UI" panose="020B0604030504040204" pitchFamily="50" charset="-128"/>
                          <a:ea typeface="Meiryo UI" panose="020B0604030504040204" pitchFamily="50" charset="-128"/>
                        </a:rPr>
                        <a:t>緩和ケアチームの新規介入患者数 </a:t>
                      </a:r>
                      <a:r>
                        <a:rPr kumimoji="1" lang="ja-JP" altLang="en-US" sz="1200" u="sng" dirty="0" smtClean="0">
                          <a:latin typeface="Meiryo UI" panose="020B0604030504040204" pitchFamily="50" charset="-128"/>
                          <a:ea typeface="Meiryo UI" panose="020B0604030504040204" pitchFamily="50" charset="-128"/>
                        </a:rPr>
                        <a:t>年間３５人</a:t>
                      </a:r>
                      <a:r>
                        <a:rPr kumimoji="1" lang="ja-JP" altLang="en-US" sz="1200" u="sng" dirty="0">
                          <a:latin typeface="Meiryo UI" panose="020B0604030504040204" pitchFamily="50" charset="-128"/>
                          <a:ea typeface="Meiryo UI" panose="020B0604030504040204" pitchFamily="50" charset="-128"/>
                        </a:rPr>
                        <a:t>以上</a:t>
                      </a:r>
                      <a:r>
                        <a:rPr kumimoji="1" lang="ja-JP" altLang="en-US" sz="1200" dirty="0">
                          <a:latin typeface="Meiryo UI" panose="020B0604030504040204" pitchFamily="50" charset="-128"/>
                          <a:ea typeface="Meiryo UI" panose="020B0604030504040204" pitchFamily="50" charset="-128"/>
                        </a:rPr>
                        <a:t> </a:t>
                      </a:r>
                    </a:p>
                    <a:p>
                      <a:endParaRPr kumimoji="1" lang="ja-JP" altLang="en-US"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latin typeface="Meiryo UI" panose="020B0604030504040204" pitchFamily="50" charset="-128"/>
                          <a:ea typeface="Meiryo UI" panose="020B0604030504040204" pitchFamily="50" charset="-128"/>
                        </a:rPr>
                        <a:t>○</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新</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緩和ケアチームの新規介入患者数について</a:t>
                      </a:r>
                      <a:endParaRPr kumimoji="1" lang="en-US" altLang="ja-JP" sz="1200" b="1" u="sng" dirty="0">
                        <a:latin typeface="Meiryo UI" panose="020B0604030504040204" pitchFamily="50" charset="-128"/>
                        <a:ea typeface="Meiryo UI" panose="020B0604030504040204" pitchFamily="50" charset="-128"/>
                      </a:endParaRPr>
                    </a:p>
                    <a:p>
                      <a:pPr marL="174625" indent="-174625"/>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・国及び府拠点病院（一般）案どおり要件化することとし、患者数については、府拠点病院（一般）案どおり、３５人以上としてはどうか。</a:t>
                      </a:r>
                      <a:endParaRPr kumimoji="1" lang="en-US" altLang="ja-JP" sz="1200" dirty="0" smtClean="0">
                        <a:latin typeface="Meiryo UI" panose="020B0604030504040204" pitchFamily="50" charset="-128"/>
                        <a:ea typeface="Meiryo UI" panose="020B0604030504040204" pitchFamily="50" charset="-128"/>
                      </a:endParaRPr>
                    </a:p>
                    <a:p>
                      <a:pPr marL="174625" indent="-174625"/>
                      <a:r>
                        <a:rPr kumimoji="1" lang="ja-JP" altLang="en-US" sz="1200" dirty="0" smtClean="0">
                          <a:latin typeface="Meiryo UI" panose="020B0604030504040204" pitchFamily="50" charset="-128"/>
                          <a:ea typeface="Meiryo UI" panose="020B0604030504040204" pitchFamily="50" charset="-128"/>
                        </a:rPr>
                        <a:t>　　　　　　　　　　　　　　　　　（経過措置２年</a:t>
                      </a:r>
                      <a:r>
                        <a:rPr kumimoji="1" lang="ja-JP" altLang="en-US"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＜参考＞府拠点病院での実施</a:t>
                      </a:r>
                      <a:r>
                        <a:rPr kumimoji="1" lang="ja-JP" altLang="en-US" sz="1200" dirty="0" smtClean="0">
                          <a:latin typeface="Meiryo UI" panose="020B0604030504040204" pitchFamily="50" charset="-128"/>
                          <a:ea typeface="Meiryo UI" panose="020B0604030504040204" pitchFamily="50" charset="-128"/>
                        </a:rPr>
                        <a:t>状況</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35</a:t>
                      </a:r>
                      <a:r>
                        <a:rPr kumimoji="1" lang="ja-JP" altLang="en-US" sz="1200" dirty="0" smtClean="0">
                          <a:latin typeface="Meiryo UI" panose="020B0604030504040204" pitchFamily="50" charset="-128"/>
                          <a:ea typeface="Meiryo UI" panose="020B0604030504040204" pitchFamily="50" charset="-128"/>
                        </a:rPr>
                        <a:t>人以上</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3</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3</a:t>
                      </a:r>
                      <a:r>
                        <a:rPr kumimoji="1" lang="ja-JP" altLang="en-US" sz="1000" dirty="0" smtClean="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095069"/>
                  </a:ext>
                </a:extLst>
              </a:tr>
            </a:tbl>
          </a:graphicData>
        </a:graphic>
      </p:graphicFrame>
      <p:sp>
        <p:nvSpPr>
          <p:cNvPr id="3" name="正方形/長方形 2">
            <a:extLst>
              <a:ext uri="{FF2B5EF4-FFF2-40B4-BE49-F238E27FC236}">
                <a16:creationId xmlns:a16="http://schemas.microsoft.com/office/drawing/2014/main" id="{538FBD30-880B-4339-97D1-6E0546A6EFEB}"/>
              </a:ext>
            </a:extLst>
          </p:cNvPr>
          <p:cNvSpPr/>
          <p:nvPr/>
        </p:nvSpPr>
        <p:spPr>
          <a:xfrm>
            <a:off x="0" y="0"/>
            <a:ext cx="9906000"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肺がん（診療実績）</a:t>
            </a:r>
          </a:p>
        </p:txBody>
      </p:sp>
      <p:sp>
        <p:nvSpPr>
          <p:cNvPr id="4" name="スライド番号プレースホルダー 3"/>
          <p:cNvSpPr>
            <a:spLocks noGrp="1"/>
          </p:cNvSpPr>
          <p:nvPr>
            <p:ph type="sldNum" sz="quarter" idx="12"/>
          </p:nvPr>
        </p:nvSpPr>
        <p:spPr/>
        <p:txBody>
          <a:bodyPr/>
          <a:lstStyle/>
          <a:p>
            <a:fld id="{EC0037E2-9A40-45D7-BA86-38C7DB46788B}" type="slidenum">
              <a:rPr kumimoji="1" lang="ja-JP" altLang="en-US" sz="1800" smtClean="0"/>
              <a:t>34</a:t>
            </a:fld>
            <a:endParaRPr kumimoji="1" lang="ja-JP" altLang="en-US" sz="1800" dirty="0"/>
          </a:p>
        </p:txBody>
      </p:sp>
    </p:spTree>
    <p:extLst>
      <p:ext uri="{BB962C8B-B14F-4D97-AF65-F5344CB8AC3E}">
        <p14:creationId xmlns:p14="http://schemas.microsoft.com/office/powerpoint/2010/main" val="25043388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a:extLst>
              <a:ext uri="{FF2B5EF4-FFF2-40B4-BE49-F238E27FC236}">
                <a16:creationId xmlns:a16="http://schemas.microsoft.com/office/drawing/2014/main" id="{B463905B-2675-4806-A91B-C62B1D1328C4}"/>
              </a:ext>
            </a:extLst>
          </p:cNvPr>
          <p:cNvSpPr/>
          <p:nvPr/>
        </p:nvSpPr>
        <p:spPr>
          <a:xfrm>
            <a:off x="2700502" y="676633"/>
            <a:ext cx="6952827" cy="20835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3872293E-6244-41F7-B5B7-C245AFE26C84}"/>
              </a:ext>
            </a:extLst>
          </p:cNvPr>
          <p:cNvSpPr/>
          <p:nvPr/>
        </p:nvSpPr>
        <p:spPr>
          <a:xfrm>
            <a:off x="0" y="0"/>
            <a:ext cx="9906000" cy="369786"/>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経過措置項目について</a:t>
            </a:r>
          </a:p>
        </p:txBody>
      </p:sp>
      <p:graphicFrame>
        <p:nvGraphicFramePr>
          <p:cNvPr id="6" name="表 5">
            <a:extLst>
              <a:ext uri="{FF2B5EF4-FFF2-40B4-BE49-F238E27FC236}">
                <a16:creationId xmlns:a16="http://schemas.microsoft.com/office/drawing/2014/main" id="{7ABD7D14-EDB0-4253-8C6D-F405DD667BFE}"/>
              </a:ext>
            </a:extLst>
          </p:cNvPr>
          <p:cNvGraphicFramePr>
            <a:graphicFrameLocks noGrp="1"/>
          </p:cNvGraphicFramePr>
          <p:nvPr>
            <p:extLst>
              <p:ext uri="{D42A27DB-BD31-4B8C-83A1-F6EECF244321}">
                <p14:modId xmlns:p14="http://schemas.microsoft.com/office/powerpoint/2010/main" val="4290257258"/>
              </p:ext>
            </p:extLst>
          </p:nvPr>
        </p:nvGraphicFramePr>
        <p:xfrm>
          <a:off x="181917" y="1791762"/>
          <a:ext cx="9567619" cy="4679550"/>
        </p:xfrm>
        <a:graphic>
          <a:graphicData uri="http://schemas.openxmlformats.org/drawingml/2006/table">
            <a:tbl>
              <a:tblPr firstRow="1" bandRow="1">
                <a:tableStyleId>{5C22544A-7EE6-4342-B048-85BDC9FD1C3A}</a:tableStyleId>
              </a:tblPr>
              <a:tblGrid>
                <a:gridCol w="1269909">
                  <a:extLst>
                    <a:ext uri="{9D8B030D-6E8A-4147-A177-3AD203B41FA5}">
                      <a16:colId xmlns:a16="http://schemas.microsoft.com/office/drawing/2014/main" val="209413482"/>
                    </a:ext>
                  </a:extLst>
                </a:gridCol>
                <a:gridCol w="4148855">
                  <a:extLst>
                    <a:ext uri="{9D8B030D-6E8A-4147-A177-3AD203B41FA5}">
                      <a16:colId xmlns:a16="http://schemas.microsoft.com/office/drawing/2014/main" val="817986567"/>
                    </a:ext>
                  </a:extLst>
                </a:gridCol>
                <a:gridCol w="4148855">
                  <a:extLst>
                    <a:ext uri="{9D8B030D-6E8A-4147-A177-3AD203B41FA5}">
                      <a16:colId xmlns:a16="http://schemas.microsoft.com/office/drawing/2014/main" val="556134098"/>
                    </a:ext>
                  </a:extLst>
                </a:gridCol>
              </a:tblGrid>
              <a:tr h="282009">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b="0" dirty="0">
                          <a:latin typeface="Meiryo UI" panose="020B0604030504040204" pitchFamily="50" charset="-128"/>
                          <a:ea typeface="Meiryo UI" panose="020B0604030504040204" pitchFamily="50" charset="-128"/>
                        </a:rPr>
                        <a:t>国要件</a:t>
                      </a:r>
                    </a:p>
                  </a:txBody>
                  <a:tcPr/>
                </a:tc>
                <a:tc>
                  <a:txBody>
                    <a:bodyPr/>
                    <a:lstStyle/>
                    <a:p>
                      <a:pPr algn="ctr"/>
                      <a:r>
                        <a:rPr kumimoji="1" lang="ja-JP" altLang="en-US" sz="1400" b="0" dirty="0">
                          <a:latin typeface="Meiryo UI" panose="020B0604030504040204" pitchFamily="50" charset="-128"/>
                          <a:ea typeface="Meiryo UI" panose="020B0604030504040204" pitchFamily="50" charset="-128"/>
                        </a:rPr>
                        <a:t>府要件</a:t>
                      </a:r>
                    </a:p>
                  </a:txBody>
                  <a:tcPr/>
                </a:tc>
                <a:extLst>
                  <a:ext uri="{0D108BD9-81ED-4DB2-BD59-A6C34878D82A}">
                    <a16:rowId xmlns:a16="http://schemas.microsoft.com/office/drawing/2014/main" val="1473942643"/>
                  </a:ext>
                </a:extLst>
              </a:tr>
              <a:tr h="3384105">
                <a:tc>
                  <a:txBody>
                    <a:bodyPr/>
                    <a:lstStyle/>
                    <a:p>
                      <a:r>
                        <a:rPr kumimoji="1" lang="ja-JP" altLang="en-US" sz="1400" dirty="0">
                          <a:latin typeface="Meiryo UI" panose="020B0604030504040204" pitchFamily="50" charset="-128"/>
                          <a:ea typeface="Meiryo UI" panose="020B0604030504040204" pitchFamily="50" charset="-128"/>
                        </a:rPr>
                        <a:t>人的要件</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１年間</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①専任の放射線診断に関する専門的知識及び技能を有す　</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ja-JP" altLang="en-US" sz="13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n-cs"/>
                        </a:rPr>
                        <a:t>る</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常勤の医師</a:t>
                      </a:r>
                      <a:endPar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②専従の薬物療法に関する専門的知識及び技能を有する</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常勤の医師</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③専任の身体症状の緩和に携わる</a:t>
                      </a:r>
                      <a:r>
                        <a:rPr kumimoji="0" lang="ja-JP" altLang="en-US" sz="13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常勤</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の医師 （専従望</a:t>
                      </a:r>
                      <a:r>
                        <a:rPr kumimoji="0" lang="ja-JP" altLang="en-US" sz="13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n-cs"/>
                        </a:rPr>
                        <a:t>ま</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しい、専門資格を有する者が望ましい）</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④精神症状の緩和に携わる</a:t>
                      </a:r>
                      <a:r>
                        <a:rPr kumimoji="0" lang="ja-JP" altLang="en-US" sz="1300"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常勤</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の医師 （専任望ましい）</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⑤専従の薬物療法に関する専門的知識及び技能を有する</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常勤の看護師</a:t>
                      </a:r>
                      <a:endPar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⑥専従の緩和に携わる常勤の看護師</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⑦緩和ケアチームに協力する薬剤師、医療心理、相談支援に携わる者の配置が望ましい（専門資格を有する者等が望ましい）</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２年間</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①専従の放射線治療に関する専門的知識及び技能を有する常勤の医師</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２年間</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①手術療法に携わる医師 </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原則常勤 ⇒常勤</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②放射線診断・治療に携わる医師</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配置又は協力体制確保⇒原則常勤又は協力体制確保</a:t>
                      </a:r>
                      <a:r>
                        <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③薬物療法に携わる医師</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常勤</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原則専任⇒常勤</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専任</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④身体症状の緩和に携わる医師 </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原則常勤</a:t>
                      </a:r>
                      <a:r>
                        <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専任望ましい⇒常勤</a:t>
                      </a:r>
                      <a:r>
                        <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専任･専門資格望ましい</a:t>
                      </a:r>
                      <a:r>
                        <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⑤精神症状の緩和に携わる医師</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配置望ましい⇒配置望ましい</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専任･常勤望ましい</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⑥薬物療法に携わる看護師</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専任</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専従望ましい</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⇒専従</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⑦緩和に携わる常勤の看護師</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専任</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専従望ましい</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⇒専従</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⑧医療安全部門の設置、当該部門の長として常勤医師</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配置</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⑨医療安全管理者として薬剤師や看護師の配置</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常勤</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専任望ましい</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1777015364"/>
                  </a:ext>
                </a:extLst>
              </a:tr>
              <a:tr h="717150">
                <a:tc>
                  <a:txBody>
                    <a:bodyPr/>
                    <a:lstStyle/>
                    <a:p>
                      <a:r>
                        <a:rPr kumimoji="1" lang="ja-JP" altLang="en-US" sz="1400" dirty="0">
                          <a:latin typeface="Meiryo UI" panose="020B0604030504040204" pitchFamily="50" charset="-128"/>
                          <a:ea typeface="Meiryo UI" panose="020B0604030504040204" pitchFamily="50" charset="-128"/>
                        </a:rPr>
                        <a:t>診療実績</a:t>
                      </a: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１年間</a:t>
                      </a:r>
                      <a:r>
                        <a:rPr kumimoji="0"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①緩和ケアの診療実績 </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２年間</a:t>
                      </a:r>
                      <a:r>
                        <a:rPr kumimoji="0"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①緩和ケアの診療</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実績</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0"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2229203060"/>
                  </a:ext>
                </a:extLst>
              </a:tr>
            </a:tbl>
          </a:graphicData>
        </a:graphic>
      </p:graphicFrame>
      <p:grpSp>
        <p:nvGrpSpPr>
          <p:cNvPr id="41" name="グループ化 40">
            <a:extLst>
              <a:ext uri="{FF2B5EF4-FFF2-40B4-BE49-F238E27FC236}">
                <a16:creationId xmlns:a16="http://schemas.microsoft.com/office/drawing/2014/main" id="{B724BC55-8E44-4C74-9692-CD3C53F3943C}"/>
              </a:ext>
            </a:extLst>
          </p:cNvPr>
          <p:cNvGrpSpPr/>
          <p:nvPr/>
        </p:nvGrpSpPr>
        <p:grpSpPr>
          <a:xfrm>
            <a:off x="322192" y="630508"/>
            <a:ext cx="9261613" cy="1104769"/>
            <a:chOff x="404325" y="503038"/>
            <a:chExt cx="9261613" cy="1104769"/>
          </a:xfrm>
        </p:grpSpPr>
        <p:cxnSp>
          <p:nvCxnSpPr>
            <p:cNvPr id="25" name="直線矢印コネクタ 24">
              <a:extLst>
                <a:ext uri="{FF2B5EF4-FFF2-40B4-BE49-F238E27FC236}">
                  <a16:creationId xmlns:a16="http://schemas.microsoft.com/office/drawing/2014/main" id="{AF6D3202-5332-48A9-BE55-4F830720D135}"/>
                </a:ext>
              </a:extLst>
            </p:cNvPr>
            <p:cNvCxnSpPr>
              <a:cxnSpLocks/>
            </p:cNvCxnSpPr>
            <p:nvPr/>
          </p:nvCxnSpPr>
          <p:spPr>
            <a:xfrm>
              <a:off x="7829938" y="1514288"/>
              <a:ext cx="1836000"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nvGrpSpPr>
            <p:cNvPr id="40" name="グループ化 39">
              <a:extLst>
                <a:ext uri="{FF2B5EF4-FFF2-40B4-BE49-F238E27FC236}">
                  <a16:creationId xmlns:a16="http://schemas.microsoft.com/office/drawing/2014/main" id="{BB85372F-D149-43C3-B353-A3A593249A27}"/>
                </a:ext>
              </a:extLst>
            </p:cNvPr>
            <p:cNvGrpSpPr/>
            <p:nvPr/>
          </p:nvGrpSpPr>
          <p:grpSpPr>
            <a:xfrm>
              <a:off x="404325" y="503038"/>
              <a:ext cx="9261613" cy="1104769"/>
              <a:chOff x="404325" y="503038"/>
              <a:chExt cx="9261613" cy="1104769"/>
            </a:xfrm>
          </p:grpSpPr>
          <p:cxnSp>
            <p:nvCxnSpPr>
              <p:cNvPr id="11" name="直線矢印コネクタ 10">
                <a:extLst>
                  <a:ext uri="{FF2B5EF4-FFF2-40B4-BE49-F238E27FC236}">
                    <a16:creationId xmlns:a16="http://schemas.microsoft.com/office/drawing/2014/main" id="{860F0FCA-53AF-4042-A864-010135DF4383}"/>
                  </a:ext>
                </a:extLst>
              </p:cNvPr>
              <p:cNvCxnSpPr>
                <a:cxnSpLocks/>
              </p:cNvCxnSpPr>
              <p:nvPr/>
            </p:nvCxnSpPr>
            <p:spPr>
              <a:xfrm>
                <a:off x="404325" y="793175"/>
                <a:ext cx="9261613" cy="0"/>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91FC45B5-C238-4262-86AD-4C7C6244BFFD}"/>
                  </a:ext>
                </a:extLst>
              </p:cNvPr>
              <p:cNvCxnSpPr/>
              <p:nvPr/>
            </p:nvCxnSpPr>
            <p:spPr>
              <a:xfrm>
                <a:off x="2752530" y="671807"/>
                <a:ext cx="0" cy="936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D6F92E84-3CD5-450C-873D-7B0BE3B728C5}"/>
                  </a:ext>
                </a:extLst>
              </p:cNvPr>
              <p:cNvCxnSpPr/>
              <p:nvPr/>
            </p:nvCxnSpPr>
            <p:spPr>
              <a:xfrm>
                <a:off x="5159829" y="671807"/>
                <a:ext cx="0" cy="936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35A79046-4DA6-41D8-8F7B-FC1B33AEF987}"/>
                  </a:ext>
                </a:extLst>
              </p:cNvPr>
              <p:cNvCxnSpPr/>
              <p:nvPr/>
            </p:nvCxnSpPr>
            <p:spPr>
              <a:xfrm>
                <a:off x="7697754" y="671807"/>
                <a:ext cx="0" cy="936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4DFB1289-65B6-4B49-9456-12E0575BEB1A}"/>
                  </a:ext>
                </a:extLst>
              </p:cNvPr>
              <p:cNvCxnSpPr/>
              <p:nvPr/>
            </p:nvCxnSpPr>
            <p:spPr>
              <a:xfrm>
                <a:off x="485192" y="1254019"/>
                <a:ext cx="2183363"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FFB64B34-8CB0-4D5B-A3DC-10111D33E444}"/>
                  </a:ext>
                </a:extLst>
              </p:cNvPr>
              <p:cNvCxnSpPr/>
              <p:nvPr/>
            </p:nvCxnSpPr>
            <p:spPr>
              <a:xfrm>
                <a:off x="2864497" y="1285544"/>
                <a:ext cx="2183363" cy="0"/>
              </a:xfrm>
              <a:prstGeom prst="straightConnector1">
                <a:avLst/>
              </a:prstGeom>
              <a:ln w="1905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CF844F12-DFF2-401A-ACF0-178B1D166C43}"/>
                  </a:ext>
                </a:extLst>
              </p:cNvPr>
              <p:cNvCxnSpPr>
                <a:cxnSpLocks/>
              </p:cNvCxnSpPr>
              <p:nvPr/>
            </p:nvCxnSpPr>
            <p:spPr>
              <a:xfrm>
                <a:off x="2864498" y="1528989"/>
                <a:ext cx="4833256" cy="0"/>
              </a:xfrm>
              <a:prstGeom prst="straightConnector1">
                <a:avLst/>
              </a:prstGeom>
              <a:ln w="19050">
                <a:prstDash val="lgDashDot"/>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8E134407-8983-44E6-81A2-E2023C4E185D}"/>
                  </a:ext>
                </a:extLst>
              </p:cNvPr>
              <p:cNvCxnSpPr>
                <a:cxnSpLocks/>
              </p:cNvCxnSpPr>
              <p:nvPr/>
            </p:nvCxnSpPr>
            <p:spPr>
              <a:xfrm>
                <a:off x="2864498" y="993162"/>
                <a:ext cx="6801440"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29E0800A-27D0-4D3B-A78B-CE85B1C3A974}"/>
                  </a:ext>
                </a:extLst>
              </p:cNvPr>
              <p:cNvCxnSpPr>
                <a:cxnSpLocks/>
              </p:cNvCxnSpPr>
              <p:nvPr/>
            </p:nvCxnSpPr>
            <p:spPr>
              <a:xfrm flipV="1">
                <a:off x="5281126" y="1257664"/>
                <a:ext cx="4384812" cy="11995"/>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8" name="四角形: 角を丸くする 27">
                <a:extLst>
                  <a:ext uri="{FF2B5EF4-FFF2-40B4-BE49-F238E27FC236}">
                    <a16:creationId xmlns:a16="http://schemas.microsoft.com/office/drawing/2014/main" id="{9F0E38D8-9E85-403D-97FD-7725541ACB33}"/>
                  </a:ext>
                </a:extLst>
              </p:cNvPr>
              <p:cNvSpPr/>
              <p:nvPr/>
            </p:nvSpPr>
            <p:spPr>
              <a:xfrm>
                <a:off x="3028439" y="880875"/>
                <a:ext cx="1908000" cy="180000"/>
              </a:xfrm>
              <a:prstGeom prst="roundRect">
                <a:avLst>
                  <a:gd name="adj" fmla="val 50000"/>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経過措置なし・更新４年間</a:t>
                </a:r>
              </a:p>
            </p:txBody>
          </p:sp>
          <p:sp>
            <p:nvSpPr>
              <p:cNvPr id="29" name="四角形: 角を丸くする 28">
                <a:extLst>
                  <a:ext uri="{FF2B5EF4-FFF2-40B4-BE49-F238E27FC236}">
                    <a16:creationId xmlns:a16="http://schemas.microsoft.com/office/drawing/2014/main" id="{3F291BED-B1B9-4A68-9F72-1C5774B0F328}"/>
                  </a:ext>
                </a:extLst>
              </p:cNvPr>
              <p:cNvSpPr/>
              <p:nvPr/>
            </p:nvSpPr>
            <p:spPr>
              <a:xfrm>
                <a:off x="3238164" y="1171425"/>
                <a:ext cx="1548000" cy="180000"/>
              </a:xfrm>
              <a:prstGeom prst="roundRect">
                <a:avLst>
                  <a:gd name="adj" fmla="val 50000"/>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経過措置・１年間</a:t>
                </a:r>
              </a:p>
            </p:txBody>
          </p:sp>
          <p:sp>
            <p:nvSpPr>
              <p:cNvPr id="30" name="四角形: 角を丸くする 29">
                <a:extLst>
                  <a:ext uri="{FF2B5EF4-FFF2-40B4-BE49-F238E27FC236}">
                    <a16:creationId xmlns:a16="http://schemas.microsoft.com/office/drawing/2014/main" id="{9B93F8E0-97A8-42DE-AB97-91CA67EEBA50}"/>
                  </a:ext>
                </a:extLst>
              </p:cNvPr>
              <p:cNvSpPr/>
              <p:nvPr/>
            </p:nvSpPr>
            <p:spPr>
              <a:xfrm>
                <a:off x="3238164" y="1425384"/>
                <a:ext cx="1548000" cy="180000"/>
              </a:xfrm>
              <a:prstGeom prst="roundRect">
                <a:avLst>
                  <a:gd name="adj" fmla="val 50000"/>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経過措置・２年間</a:t>
                </a:r>
              </a:p>
            </p:txBody>
          </p:sp>
          <p:sp>
            <p:nvSpPr>
              <p:cNvPr id="31" name="四角形: 角を丸くする 30">
                <a:extLst>
                  <a:ext uri="{FF2B5EF4-FFF2-40B4-BE49-F238E27FC236}">
                    <a16:creationId xmlns:a16="http://schemas.microsoft.com/office/drawing/2014/main" id="{F7AC4639-C394-4E75-B154-4321157287D9}"/>
                  </a:ext>
                </a:extLst>
              </p:cNvPr>
              <p:cNvSpPr/>
              <p:nvPr/>
            </p:nvSpPr>
            <p:spPr>
              <a:xfrm>
                <a:off x="5533493" y="1167664"/>
                <a:ext cx="1548000" cy="180000"/>
              </a:xfrm>
              <a:prstGeom prst="roundRect">
                <a:avLst>
                  <a:gd name="adj" fmla="val 50000"/>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更新３年間</a:t>
                </a:r>
              </a:p>
            </p:txBody>
          </p:sp>
          <p:sp>
            <p:nvSpPr>
              <p:cNvPr id="32" name="四角形: 角を丸くする 31">
                <a:extLst>
                  <a:ext uri="{FF2B5EF4-FFF2-40B4-BE49-F238E27FC236}">
                    <a16:creationId xmlns:a16="http://schemas.microsoft.com/office/drawing/2014/main" id="{9342B937-E222-4AB9-91C8-567AE8182195}"/>
                  </a:ext>
                </a:extLst>
              </p:cNvPr>
              <p:cNvSpPr/>
              <p:nvPr/>
            </p:nvSpPr>
            <p:spPr>
              <a:xfrm>
                <a:off x="7973938" y="1426079"/>
                <a:ext cx="1548000" cy="180000"/>
              </a:xfrm>
              <a:prstGeom prst="roundRect">
                <a:avLst>
                  <a:gd name="adj" fmla="val 50000"/>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100" dirty="0">
                    <a:solidFill>
                      <a:schemeClr val="tx1"/>
                    </a:solidFill>
                    <a:latin typeface="Meiryo UI" panose="020B0604030504040204" pitchFamily="50" charset="-128"/>
                    <a:ea typeface="Meiryo UI" panose="020B0604030504040204" pitchFamily="50" charset="-128"/>
                  </a:rPr>
                  <a:t>更新２年間</a:t>
                </a:r>
              </a:p>
            </p:txBody>
          </p:sp>
          <p:sp>
            <p:nvSpPr>
              <p:cNvPr id="36" name="テキスト ボックス 35">
                <a:extLst>
                  <a:ext uri="{FF2B5EF4-FFF2-40B4-BE49-F238E27FC236}">
                    <a16:creationId xmlns:a16="http://schemas.microsoft.com/office/drawing/2014/main" id="{19D2DCD0-53E7-40F7-A615-EB12F70D0146}"/>
                  </a:ext>
                </a:extLst>
              </p:cNvPr>
              <p:cNvSpPr txBox="1"/>
              <p:nvPr/>
            </p:nvSpPr>
            <p:spPr>
              <a:xfrm>
                <a:off x="951284" y="531072"/>
                <a:ext cx="1315613" cy="276999"/>
              </a:xfrm>
              <a:prstGeom prst="rect">
                <a:avLst/>
              </a:prstGeom>
              <a:noFill/>
            </p:spPr>
            <p:txBody>
              <a:bodyPr wrap="square" rtlCol="0">
                <a:spAutoFit/>
              </a:bodyPr>
              <a:lstStyle/>
              <a:p>
                <a:pPr algn="ctr"/>
                <a:r>
                  <a:rPr kumimoji="1" lang="en-US" altLang="ja-JP" sz="1200" dirty="0">
                    <a:latin typeface="Meiryo UI" panose="020B0604030504040204" pitchFamily="50" charset="-128"/>
                    <a:ea typeface="Meiryo UI" panose="020B0604030504040204" pitchFamily="50" charset="-128"/>
                  </a:rPr>
                  <a:t>2019</a:t>
                </a:r>
                <a:r>
                  <a:rPr kumimoji="1" lang="ja-JP" altLang="en-US" sz="1200" dirty="0">
                    <a:latin typeface="Meiryo UI" panose="020B0604030504040204" pitchFamily="50" charset="-128"/>
                    <a:ea typeface="Meiryo UI" panose="020B0604030504040204" pitchFamily="50" charset="-128"/>
                  </a:rPr>
                  <a:t>年度</a:t>
                </a:r>
              </a:p>
            </p:txBody>
          </p:sp>
          <p:sp>
            <p:nvSpPr>
              <p:cNvPr id="37" name="テキスト ボックス 36">
                <a:extLst>
                  <a:ext uri="{FF2B5EF4-FFF2-40B4-BE49-F238E27FC236}">
                    <a16:creationId xmlns:a16="http://schemas.microsoft.com/office/drawing/2014/main" id="{81658C04-730A-4CBC-B60A-BDE661E6758A}"/>
                  </a:ext>
                </a:extLst>
              </p:cNvPr>
              <p:cNvSpPr txBox="1"/>
              <p:nvPr/>
            </p:nvSpPr>
            <p:spPr>
              <a:xfrm>
                <a:off x="3298373" y="503038"/>
                <a:ext cx="1315613" cy="307777"/>
              </a:xfrm>
              <a:prstGeom prst="rect">
                <a:avLst/>
              </a:prstGeom>
              <a:noFill/>
            </p:spPr>
            <p:txBody>
              <a:bodyPr wrap="square" rtlCol="0">
                <a:spAutoFit/>
              </a:bodyPr>
              <a:lstStyle/>
              <a:p>
                <a:pPr algn="ctr"/>
                <a:r>
                  <a:rPr kumimoji="1" lang="en-US" altLang="ja-JP" sz="1400" dirty="0">
                    <a:latin typeface="Meiryo UI" panose="020B0604030504040204" pitchFamily="50" charset="-128"/>
                    <a:ea typeface="Meiryo UI" panose="020B0604030504040204" pitchFamily="50" charset="-128"/>
                  </a:rPr>
                  <a:t>2020</a:t>
                </a:r>
                <a:r>
                  <a:rPr kumimoji="1" lang="ja-JP" altLang="en-US" sz="1400" dirty="0">
                    <a:latin typeface="Meiryo UI" panose="020B0604030504040204" pitchFamily="50" charset="-128"/>
                    <a:ea typeface="Meiryo UI" panose="020B0604030504040204" pitchFamily="50" charset="-128"/>
                  </a:rPr>
                  <a:t>年度</a:t>
                </a:r>
              </a:p>
            </p:txBody>
          </p:sp>
          <p:sp>
            <p:nvSpPr>
              <p:cNvPr id="38" name="テキスト ボックス 37">
                <a:extLst>
                  <a:ext uri="{FF2B5EF4-FFF2-40B4-BE49-F238E27FC236}">
                    <a16:creationId xmlns:a16="http://schemas.microsoft.com/office/drawing/2014/main" id="{D58AF4C8-96EE-457A-A9B7-F6D988BDDBD2}"/>
                  </a:ext>
                </a:extLst>
              </p:cNvPr>
              <p:cNvSpPr txBox="1"/>
              <p:nvPr/>
            </p:nvSpPr>
            <p:spPr>
              <a:xfrm>
                <a:off x="5785557" y="503038"/>
                <a:ext cx="1315613" cy="307777"/>
              </a:xfrm>
              <a:prstGeom prst="rect">
                <a:avLst/>
              </a:prstGeom>
              <a:noFill/>
            </p:spPr>
            <p:txBody>
              <a:bodyPr wrap="square" rtlCol="0">
                <a:spAutoFit/>
              </a:bodyPr>
              <a:lstStyle/>
              <a:p>
                <a:pPr algn="ctr"/>
                <a:r>
                  <a:rPr kumimoji="1" lang="en-US" altLang="ja-JP" sz="1400" dirty="0">
                    <a:latin typeface="Meiryo UI" panose="020B0604030504040204" pitchFamily="50" charset="-128"/>
                    <a:ea typeface="Meiryo UI" panose="020B0604030504040204" pitchFamily="50" charset="-128"/>
                  </a:rPr>
                  <a:t>2021</a:t>
                </a:r>
                <a:r>
                  <a:rPr kumimoji="1" lang="ja-JP" altLang="en-US" sz="1400" dirty="0">
                    <a:latin typeface="Meiryo UI" panose="020B0604030504040204" pitchFamily="50" charset="-128"/>
                    <a:ea typeface="Meiryo UI" panose="020B0604030504040204" pitchFamily="50" charset="-128"/>
                  </a:rPr>
                  <a:t>年度</a:t>
                </a:r>
              </a:p>
            </p:txBody>
          </p:sp>
          <p:sp>
            <p:nvSpPr>
              <p:cNvPr id="39" name="テキスト ボックス 38">
                <a:extLst>
                  <a:ext uri="{FF2B5EF4-FFF2-40B4-BE49-F238E27FC236}">
                    <a16:creationId xmlns:a16="http://schemas.microsoft.com/office/drawing/2014/main" id="{32813067-51A1-4E95-95A2-3288FE04B540}"/>
                  </a:ext>
                </a:extLst>
              </p:cNvPr>
              <p:cNvSpPr txBox="1"/>
              <p:nvPr/>
            </p:nvSpPr>
            <p:spPr>
              <a:xfrm>
                <a:off x="7935335" y="510025"/>
                <a:ext cx="1315613" cy="307777"/>
              </a:xfrm>
              <a:prstGeom prst="rect">
                <a:avLst/>
              </a:prstGeom>
              <a:noFill/>
            </p:spPr>
            <p:txBody>
              <a:bodyPr wrap="square" rtlCol="0">
                <a:spAutoFit/>
              </a:bodyPr>
              <a:lstStyle/>
              <a:p>
                <a:pPr algn="ctr"/>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年度～</a:t>
                </a:r>
              </a:p>
            </p:txBody>
          </p:sp>
          <p:sp>
            <p:nvSpPr>
              <p:cNvPr id="34" name="テキスト ボックス 33">
                <a:extLst>
                  <a:ext uri="{FF2B5EF4-FFF2-40B4-BE49-F238E27FC236}">
                    <a16:creationId xmlns:a16="http://schemas.microsoft.com/office/drawing/2014/main" id="{81658C04-730A-4CBC-B60A-BDE661E6758A}"/>
                  </a:ext>
                </a:extLst>
              </p:cNvPr>
              <p:cNvSpPr txBox="1"/>
              <p:nvPr/>
            </p:nvSpPr>
            <p:spPr>
              <a:xfrm>
                <a:off x="2706658" y="503361"/>
                <a:ext cx="1315613"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新要件</a:t>
                </a:r>
                <a:endParaRPr kumimoji="1" lang="ja-JP" altLang="en-US" sz="1200" dirty="0">
                  <a:latin typeface="Meiryo UI" panose="020B0604030504040204" pitchFamily="50" charset="-128"/>
                  <a:ea typeface="Meiryo UI" panose="020B0604030504040204" pitchFamily="50" charset="-128"/>
                </a:endParaRPr>
              </a:p>
            </p:txBody>
          </p:sp>
        </p:grpSp>
      </p:grpSp>
      <p:sp>
        <p:nvSpPr>
          <p:cNvPr id="42" name="正方形/長方形 41">
            <a:extLst>
              <a:ext uri="{FF2B5EF4-FFF2-40B4-BE49-F238E27FC236}">
                <a16:creationId xmlns:a16="http://schemas.microsoft.com/office/drawing/2014/main" id="{E84AE27E-64F0-481A-92E3-BD180001FC66}"/>
              </a:ext>
            </a:extLst>
          </p:cNvPr>
          <p:cNvSpPr/>
          <p:nvPr/>
        </p:nvSpPr>
        <p:spPr>
          <a:xfrm>
            <a:off x="72502" y="426429"/>
            <a:ext cx="2628000" cy="2375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経過措置と指定期間の考え方</a:t>
            </a:r>
          </a:p>
        </p:txBody>
      </p:sp>
      <p:sp>
        <p:nvSpPr>
          <p:cNvPr id="2" name="テキスト ボックス 1"/>
          <p:cNvSpPr txBox="1"/>
          <p:nvPr/>
        </p:nvSpPr>
        <p:spPr>
          <a:xfrm>
            <a:off x="1180231" y="1183924"/>
            <a:ext cx="1266776"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▼要件改正</a:t>
            </a:r>
            <a:endParaRPr kumimoji="1" lang="ja-JP" altLang="en-US" sz="1100"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2762396" y="411829"/>
            <a:ext cx="6406419" cy="246221"/>
          </a:xfrm>
          <a:prstGeom prst="rect">
            <a:avLst/>
          </a:prstGeom>
          <a:noFill/>
        </p:spPr>
        <p:txBody>
          <a:bodyPr wrap="square" rtlCol="0">
            <a:spAutoFit/>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人的要件等</a:t>
            </a:r>
            <a:r>
              <a:rPr kumimoji="1" lang="en-US" altLang="ja-JP" sz="1000" dirty="0" smtClean="0">
                <a:latin typeface="Meiryo UI" panose="020B0604030504040204" pitchFamily="50" charset="-128"/>
                <a:ea typeface="Meiryo UI" panose="020B0604030504040204" pitchFamily="50" charset="-128"/>
              </a:rPr>
              <a:t>(2</a:t>
            </a:r>
            <a:r>
              <a:rPr kumimoji="1" lang="ja-JP" altLang="en-US" sz="1000" dirty="0" smtClean="0">
                <a:latin typeface="Meiryo UI" panose="020B0604030504040204" pitchFamily="50" charset="-128"/>
                <a:ea typeface="Meiryo UI" panose="020B0604030504040204" pitchFamily="50" charset="-128"/>
              </a:rPr>
              <a:t>年</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と体制整備等</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年</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の</a:t>
            </a:r>
            <a:r>
              <a:rPr kumimoji="1" lang="ja-JP" altLang="en-US" sz="1000" dirty="0">
                <a:latin typeface="Meiryo UI" panose="020B0604030504040204" pitchFamily="50" charset="-128"/>
                <a:ea typeface="Meiryo UI" panose="020B0604030504040204" pitchFamily="50" charset="-128"/>
              </a:rPr>
              <a:t>両方の要件を満たしていない場合は</a:t>
            </a:r>
            <a:r>
              <a:rPr kumimoji="1" lang="ja-JP" altLang="en-US" sz="1000" dirty="0" smtClean="0">
                <a:latin typeface="Meiryo UI" panose="020B0604030504040204" pitchFamily="50" charset="-128"/>
                <a:ea typeface="Meiryo UI" panose="020B0604030504040204" pitchFamily="50" charset="-128"/>
              </a:rPr>
              <a:t>、体制整備等を１年</a:t>
            </a:r>
            <a:r>
              <a:rPr kumimoji="1" lang="ja-JP" altLang="en-US" sz="1000" dirty="0">
                <a:latin typeface="Meiryo UI" panose="020B0604030504040204" pitchFamily="50" charset="-128"/>
                <a:ea typeface="Meiryo UI" panose="020B0604030504040204" pitchFamily="50" charset="-128"/>
              </a:rPr>
              <a:t>で充足する必要がある</a:t>
            </a:r>
          </a:p>
        </p:txBody>
      </p:sp>
      <p:sp>
        <p:nvSpPr>
          <p:cNvPr id="3" name="スライド番号プレースホルダー 2"/>
          <p:cNvSpPr>
            <a:spLocks noGrp="1"/>
          </p:cNvSpPr>
          <p:nvPr>
            <p:ph type="sldNum" sz="quarter" idx="12"/>
          </p:nvPr>
        </p:nvSpPr>
        <p:spPr/>
        <p:txBody>
          <a:bodyPr/>
          <a:lstStyle/>
          <a:p>
            <a:fld id="{EC0037E2-9A40-45D7-BA86-38C7DB46788B}" type="slidenum">
              <a:rPr kumimoji="1" lang="ja-JP" altLang="en-US" sz="1800" smtClean="0"/>
              <a:t>35</a:t>
            </a:fld>
            <a:endParaRPr kumimoji="1" lang="ja-JP" altLang="en-US" sz="1800" dirty="0"/>
          </a:p>
        </p:txBody>
      </p:sp>
    </p:spTree>
    <p:extLst>
      <p:ext uri="{BB962C8B-B14F-4D97-AF65-F5344CB8AC3E}">
        <p14:creationId xmlns:p14="http://schemas.microsoft.com/office/powerpoint/2010/main" val="15430693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872293E-6244-41F7-B5B7-C245AFE26C84}"/>
              </a:ext>
            </a:extLst>
          </p:cNvPr>
          <p:cNvSpPr/>
          <p:nvPr/>
        </p:nvSpPr>
        <p:spPr>
          <a:xfrm>
            <a:off x="0" y="0"/>
            <a:ext cx="9906000" cy="417354"/>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経過措置項目について</a:t>
            </a:r>
          </a:p>
        </p:txBody>
      </p:sp>
      <p:graphicFrame>
        <p:nvGraphicFramePr>
          <p:cNvPr id="6" name="表 5">
            <a:extLst>
              <a:ext uri="{FF2B5EF4-FFF2-40B4-BE49-F238E27FC236}">
                <a16:creationId xmlns:a16="http://schemas.microsoft.com/office/drawing/2014/main" id="{7ABD7D14-EDB0-4253-8C6D-F405DD667BFE}"/>
              </a:ext>
            </a:extLst>
          </p:cNvPr>
          <p:cNvGraphicFramePr>
            <a:graphicFrameLocks noGrp="1"/>
          </p:cNvGraphicFramePr>
          <p:nvPr>
            <p:extLst>
              <p:ext uri="{D42A27DB-BD31-4B8C-83A1-F6EECF244321}">
                <p14:modId xmlns:p14="http://schemas.microsoft.com/office/powerpoint/2010/main" val="1892317676"/>
              </p:ext>
            </p:extLst>
          </p:nvPr>
        </p:nvGraphicFramePr>
        <p:xfrm>
          <a:off x="169190" y="502276"/>
          <a:ext cx="9567619" cy="5854076"/>
        </p:xfrm>
        <a:graphic>
          <a:graphicData uri="http://schemas.openxmlformats.org/drawingml/2006/table">
            <a:tbl>
              <a:tblPr firstRow="1" bandRow="1">
                <a:tableStyleId>{5C22544A-7EE6-4342-B048-85BDC9FD1C3A}</a:tableStyleId>
              </a:tblPr>
              <a:tblGrid>
                <a:gridCol w="1269909">
                  <a:extLst>
                    <a:ext uri="{9D8B030D-6E8A-4147-A177-3AD203B41FA5}">
                      <a16:colId xmlns:a16="http://schemas.microsoft.com/office/drawing/2014/main" val="209413482"/>
                    </a:ext>
                  </a:extLst>
                </a:gridCol>
                <a:gridCol w="4148855">
                  <a:extLst>
                    <a:ext uri="{9D8B030D-6E8A-4147-A177-3AD203B41FA5}">
                      <a16:colId xmlns:a16="http://schemas.microsoft.com/office/drawing/2014/main" val="817986567"/>
                    </a:ext>
                  </a:extLst>
                </a:gridCol>
                <a:gridCol w="4148855">
                  <a:extLst>
                    <a:ext uri="{9D8B030D-6E8A-4147-A177-3AD203B41FA5}">
                      <a16:colId xmlns:a16="http://schemas.microsoft.com/office/drawing/2014/main" val="556134098"/>
                    </a:ext>
                  </a:extLst>
                </a:gridCol>
              </a:tblGrid>
              <a:tr h="365158">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b="0" dirty="0">
                          <a:latin typeface="Meiryo UI" panose="020B0604030504040204" pitchFamily="50" charset="-128"/>
                          <a:ea typeface="Meiryo UI" panose="020B0604030504040204" pitchFamily="50" charset="-128"/>
                        </a:rPr>
                        <a:t>国要件</a:t>
                      </a:r>
                    </a:p>
                  </a:txBody>
                  <a:tcPr/>
                </a:tc>
                <a:tc>
                  <a:txBody>
                    <a:bodyPr/>
                    <a:lstStyle/>
                    <a:p>
                      <a:pPr algn="ctr"/>
                      <a:r>
                        <a:rPr kumimoji="1" lang="ja-JP" altLang="en-US" sz="1400" b="0" dirty="0">
                          <a:latin typeface="Meiryo UI" panose="020B0604030504040204" pitchFamily="50" charset="-128"/>
                          <a:ea typeface="Meiryo UI" panose="020B0604030504040204" pitchFamily="50" charset="-128"/>
                        </a:rPr>
                        <a:t>府要件</a:t>
                      </a:r>
                    </a:p>
                  </a:txBody>
                  <a:tcPr/>
                </a:tc>
                <a:extLst>
                  <a:ext uri="{0D108BD9-81ED-4DB2-BD59-A6C34878D82A}">
                    <a16:rowId xmlns:a16="http://schemas.microsoft.com/office/drawing/2014/main" val="1473942643"/>
                  </a:ext>
                </a:extLst>
              </a:tr>
              <a:tr h="5488918">
                <a:tc>
                  <a:txBody>
                    <a:bodyPr/>
                    <a:lstStyle/>
                    <a:p>
                      <a:r>
                        <a:rPr kumimoji="1" lang="ja-JP" altLang="en-US" sz="1400" dirty="0">
                          <a:latin typeface="Meiryo UI" panose="020B0604030504040204" pitchFamily="50" charset="-128"/>
                          <a:ea typeface="Meiryo UI" panose="020B0604030504040204" pitchFamily="50" charset="-128"/>
                        </a:rPr>
                        <a:t>体制整備等</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１年間</a:t>
                      </a:r>
                      <a:r>
                        <a:rPr kumimoji="0"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①医療安全管理者の研修受講</a:t>
                      </a:r>
                      <a:r>
                        <a:rPr kumimoji="0"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１年間</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①生殖機能温存にかかる患者の希望確認等</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②放射線治療の品質管理</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③緩和的放射線治療の提供体制整備</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④化学療法室における苦痛のスクリーニング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⑤ＡＣＰを含めた意思決定支援の提供体制</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⑥がん患者家族が心の悩み等を語り合う場の設置</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望ましい　</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⇒必須化</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⑦緩和ケア研修を修了する体制整備</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望ましい⇒必須化</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⑧相談支援センターの周知にかかる体制整備</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修</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⑨相談支援センターの地域の医療機関への広報等</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⑩相談支援センターと院内医療従事者との協働</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⑪相談支援センターの支援員も研修受講</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⑫自施設でのがんの予防等に関する一般的な情報提供</a:t>
                      </a:r>
                      <a:r>
                        <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⑬自施設で提供が難しい場合の適切な医療機関への紹介</a:t>
                      </a:r>
                      <a:r>
                        <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（がんゲノム、希少がん、ＡＹＡ世代の治療療養・就学</a:t>
                      </a:r>
                      <a:r>
                        <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就</a:t>
                      </a:r>
                      <a:endPar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労、生殖機能温存等に関する相談）　</a:t>
                      </a:r>
                      <a:endPar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⑭院内がん登録の責任部署の明確化 </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⑮がんゲノム等</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自施設で提供可能な診療内容の広報</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修</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⑯医療安全管理者の研修受講</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⑰医療安全管理体制等の第三者評価等の活用（望まし　</a:t>
                      </a:r>
                      <a:endPar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ja-JP" altLang="en-US" sz="13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n-cs"/>
                        </a:rPr>
                        <a:t>い</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⑱未承認新規医薬品等使用の場合の体制整備</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（妥当性等検討組織、患者･家族への説明･同意、事後評価）</a:t>
                      </a:r>
                      <a:endPar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⑲患者窓口の設置、苦情・相談対応の体制整備</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txBody>
                  <a:tcPr anchor="ctr"/>
                </a:tc>
                <a:extLst>
                  <a:ext uri="{0D108BD9-81ED-4DB2-BD59-A6C34878D82A}">
                    <a16:rowId xmlns:a16="http://schemas.microsoft.com/office/drawing/2014/main" val="765643104"/>
                  </a:ext>
                </a:extLst>
              </a:tr>
            </a:tbl>
          </a:graphicData>
        </a:graphic>
      </p:graphicFrame>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36</a:t>
            </a:fld>
            <a:endParaRPr kumimoji="1" lang="ja-JP" altLang="en-US" sz="1800" dirty="0"/>
          </a:p>
        </p:txBody>
      </p:sp>
    </p:spTree>
    <p:extLst>
      <p:ext uri="{BB962C8B-B14F-4D97-AF65-F5344CB8AC3E}">
        <p14:creationId xmlns:p14="http://schemas.microsoft.com/office/powerpoint/2010/main" val="5494743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C7CFA4B-0D04-4C85-A3EF-D95E0A34AB5A}"/>
              </a:ext>
            </a:extLst>
          </p:cNvPr>
          <p:cNvSpPr/>
          <p:nvPr/>
        </p:nvSpPr>
        <p:spPr>
          <a:xfrm>
            <a:off x="0" y="0"/>
            <a:ext cx="9906000" cy="49452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府指定要件（案）の改正の主な</a:t>
            </a:r>
            <a:r>
              <a:rPr kumimoji="1" lang="ja-JP" altLang="en-US" sz="2000" dirty="0" smtClean="0">
                <a:latin typeface="Meiryo UI" panose="020B0604030504040204" pitchFamily="50" charset="-128"/>
                <a:ea typeface="Meiryo UI" panose="020B0604030504040204" pitchFamily="50" charset="-128"/>
              </a:rPr>
              <a:t>ポイント ①</a:t>
            </a:r>
            <a:endParaRPr kumimoji="1" lang="ja-JP" altLang="en-US" sz="2000" dirty="0">
              <a:latin typeface="Meiryo UI" panose="020B0604030504040204" pitchFamily="50" charset="-128"/>
              <a:ea typeface="Meiryo UI" panose="020B0604030504040204" pitchFamily="50" charset="-128"/>
            </a:endParaRPr>
          </a:p>
        </p:txBody>
      </p:sp>
      <p:sp>
        <p:nvSpPr>
          <p:cNvPr id="10" name="角丸四角形 9"/>
          <p:cNvSpPr/>
          <p:nvPr/>
        </p:nvSpPr>
        <p:spPr>
          <a:xfrm>
            <a:off x="185568" y="901521"/>
            <a:ext cx="9534864" cy="5357611"/>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800"/>
              </a:lnSpc>
            </a:pPr>
            <a:endParaRPr lang="en-US" altLang="ja-JP" sz="1600" b="1"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国新設（府新設・国どおり）</a:t>
            </a:r>
            <a:r>
              <a:rPr lang="en-US" altLang="ja-JP" sz="1600" b="1" dirty="0" smtClean="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 集学的治療等の情報の府への届け出</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他</a:t>
            </a:r>
            <a:r>
              <a:rPr lang="ja-JP" altLang="en-US" sz="1600" dirty="0">
                <a:solidFill>
                  <a:prstClr val="black"/>
                </a:solidFill>
                <a:latin typeface="Meiryo UI" panose="020B0604030504040204" pitchFamily="50" charset="-128"/>
                <a:ea typeface="Meiryo UI" panose="020B0604030504040204" pitchFamily="50" charset="-128"/>
              </a:rPr>
              <a:t>医療機関等との</a:t>
            </a:r>
            <a:r>
              <a:rPr lang="ja-JP" altLang="en-US" sz="1600" dirty="0" smtClean="0">
                <a:solidFill>
                  <a:prstClr val="black"/>
                </a:solidFill>
                <a:latin typeface="Meiryo UI" panose="020B0604030504040204" pitchFamily="50" charset="-128"/>
                <a:ea typeface="Meiryo UI" panose="020B0604030504040204" pitchFamily="50" charset="-128"/>
              </a:rPr>
              <a:t>連携</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（ＡＹＡ</a:t>
            </a:r>
            <a:r>
              <a:rPr lang="ja-JP" altLang="en-US" sz="1600" dirty="0">
                <a:solidFill>
                  <a:prstClr val="black"/>
                </a:solidFill>
                <a:latin typeface="Meiryo UI" panose="020B0604030504040204" pitchFamily="50" charset="-128"/>
                <a:ea typeface="Meiryo UI" panose="020B0604030504040204" pitchFamily="50" charset="-128"/>
              </a:rPr>
              <a:t>世代患者、小児がん患者、</a:t>
            </a:r>
            <a:r>
              <a:rPr lang="ja-JP" altLang="en-US" sz="1600" dirty="0" smtClean="0">
                <a:solidFill>
                  <a:prstClr val="black"/>
                </a:solidFill>
                <a:latin typeface="Meiryo UI" panose="020B0604030504040204" pitchFamily="50" charset="-128"/>
                <a:ea typeface="Meiryo UI" panose="020B0604030504040204" pitchFamily="50" charset="-128"/>
              </a:rPr>
              <a:t> 生殖機能の温存、高度な放射線治療 等）</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提供</a:t>
            </a:r>
            <a:r>
              <a:rPr lang="ja-JP" altLang="en-US" sz="1600" dirty="0">
                <a:solidFill>
                  <a:prstClr val="black"/>
                </a:solidFill>
                <a:latin typeface="Meiryo UI" panose="020B0604030504040204" pitchFamily="50" charset="-128"/>
                <a:ea typeface="Meiryo UI" panose="020B0604030504040204" pitchFamily="50" charset="-128"/>
              </a:rPr>
              <a:t>体制の</a:t>
            </a:r>
            <a:r>
              <a:rPr lang="ja-JP" altLang="en-US" sz="1600" dirty="0" smtClean="0">
                <a:solidFill>
                  <a:prstClr val="black"/>
                </a:solidFill>
                <a:latin typeface="Meiryo UI" panose="020B0604030504040204" pitchFamily="50" charset="-128"/>
                <a:ea typeface="Meiryo UI" panose="020B0604030504040204" pitchFamily="50" charset="-128"/>
              </a:rPr>
              <a:t>整備（緩和的放射線治療、ＡＣＰを含む意思決定支援）</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 </a:t>
            </a:r>
            <a:r>
              <a:rPr lang="ja-JP" altLang="en-US" sz="1600" dirty="0">
                <a:solidFill>
                  <a:prstClr val="black"/>
                </a:solidFill>
                <a:latin typeface="Meiryo UI" panose="020B0604030504040204" pitchFamily="50" charset="-128"/>
                <a:ea typeface="Meiryo UI" panose="020B0604030504040204" pitchFamily="50" charset="-128"/>
              </a:rPr>
              <a:t>精神症状の緩和に関して、医師のカンファレンス等への参加</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国既存（府新設・国どおり）</a:t>
            </a:r>
            <a:r>
              <a:rPr lang="en-US" altLang="ja-JP" sz="1600" b="1" dirty="0" smtClean="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他</a:t>
            </a:r>
            <a:r>
              <a:rPr lang="ja-JP" altLang="en-US" sz="1600" dirty="0">
                <a:solidFill>
                  <a:prstClr val="black"/>
                </a:solidFill>
                <a:latin typeface="Meiryo UI" panose="020B0604030504040204" pitchFamily="50" charset="-128"/>
                <a:ea typeface="Meiryo UI" panose="020B0604030504040204" pitchFamily="50" charset="-128"/>
              </a:rPr>
              <a:t>医療機関等との連携</a:t>
            </a:r>
            <a:r>
              <a:rPr lang="ja-JP" altLang="en-US" sz="1600" dirty="0" smtClean="0">
                <a:solidFill>
                  <a:prstClr val="black"/>
                </a:solidFill>
                <a:latin typeface="Meiryo UI" panose="020B0604030504040204" pitchFamily="50" charset="-128"/>
                <a:ea typeface="Meiryo UI" panose="020B0604030504040204" pitchFamily="50" charset="-128"/>
              </a:rPr>
              <a:t>（強度変調放射線治療）</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提供体制の整備（外来化学療法室におけるスクリーニング）</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放射線治療の品質管理</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国既存（府変更・国より緩和）</a:t>
            </a:r>
            <a:r>
              <a:rPr lang="en-US" altLang="ja-JP" sz="1600" b="1" dirty="0" smtClean="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緩和ケアの病棟ラウンド等　　国：週１回　⇒　府：月１回 → 週１回</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 身体症状の緩和</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indent="534988">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国：</a:t>
            </a:r>
            <a:r>
              <a:rPr lang="ja-JP" altLang="en-US" sz="1600" dirty="0">
                <a:solidFill>
                  <a:prstClr val="black"/>
                </a:solidFill>
                <a:latin typeface="Meiryo UI" panose="020B0604030504040204" pitchFamily="50" charset="-128"/>
                <a:ea typeface="Meiryo UI" panose="020B0604030504040204" pitchFamily="50" charset="-128"/>
              </a:rPr>
              <a:t>医師のカンファレンス等への</a:t>
            </a:r>
            <a:r>
              <a:rPr lang="ja-JP" altLang="en-US" sz="1600" dirty="0" smtClean="0">
                <a:solidFill>
                  <a:prstClr val="black"/>
                </a:solidFill>
                <a:latin typeface="Meiryo UI" panose="020B0604030504040204" pitchFamily="50" charset="-128"/>
                <a:ea typeface="Meiryo UI" panose="020B0604030504040204" pitchFamily="50" charset="-128"/>
              </a:rPr>
              <a:t>参加、診療</a:t>
            </a:r>
            <a:r>
              <a:rPr lang="ja-JP" altLang="en-US" sz="1600" dirty="0">
                <a:solidFill>
                  <a:prstClr val="black"/>
                </a:solidFill>
                <a:latin typeface="Meiryo UI" panose="020B0604030504040204" pitchFamily="50" charset="-128"/>
                <a:ea typeface="Meiryo UI" panose="020B0604030504040204" pitchFamily="50" charset="-128"/>
              </a:rPr>
              <a:t>計画の</a:t>
            </a:r>
            <a:r>
              <a:rPr lang="ja-JP" altLang="en-US" sz="1600" dirty="0" smtClean="0">
                <a:solidFill>
                  <a:prstClr val="black"/>
                </a:solidFill>
                <a:latin typeface="Meiryo UI" panose="020B0604030504040204" pitchFamily="50" charset="-128"/>
                <a:ea typeface="Meiryo UI" panose="020B0604030504040204" pitchFamily="50" charset="-128"/>
              </a:rPr>
              <a:t>立案（義務）</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　府：</a:t>
            </a:r>
            <a:r>
              <a:rPr lang="ja-JP" altLang="en-US" sz="1600" dirty="0">
                <a:solidFill>
                  <a:prstClr val="black"/>
                </a:solidFill>
                <a:latin typeface="Meiryo UI" panose="020B0604030504040204" pitchFamily="50" charset="-128"/>
                <a:ea typeface="Meiryo UI" panose="020B0604030504040204" pitchFamily="50" charset="-128"/>
              </a:rPr>
              <a:t>医師のカンファレンス等への</a:t>
            </a:r>
            <a:r>
              <a:rPr lang="ja-JP" altLang="en-US" sz="1600" dirty="0" smtClean="0">
                <a:solidFill>
                  <a:prstClr val="black"/>
                </a:solidFill>
                <a:latin typeface="Meiryo UI" panose="020B0604030504040204" pitchFamily="50" charset="-128"/>
                <a:ea typeface="Meiryo UI" panose="020B0604030504040204" pitchFamily="50" charset="-128"/>
              </a:rPr>
              <a:t>参加（望ましい）</a:t>
            </a: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医師のカンファレンス等への参加、診療計画の</a:t>
            </a:r>
            <a:r>
              <a:rPr lang="ja-JP" altLang="en-US" sz="1600" dirty="0" smtClean="0">
                <a:solidFill>
                  <a:prstClr val="black"/>
                </a:solidFill>
                <a:latin typeface="Meiryo UI" panose="020B0604030504040204" pitchFamily="50" charset="-128"/>
                <a:ea typeface="Meiryo UI" panose="020B0604030504040204" pitchFamily="50" charset="-128"/>
              </a:rPr>
              <a:t>立案（望ましい）</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府独自</a:t>
            </a:r>
            <a:r>
              <a:rPr lang="en-US" altLang="ja-JP" sz="1600" b="1" dirty="0" smtClean="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緩和ケア提供体制に関する国拠点病院との連携体制の構築（望ましい）</a:t>
            </a:r>
            <a:endParaRPr lang="en-US" altLang="ja-JP" sz="1600" dirty="0" smtClean="0">
              <a:solidFill>
                <a:prstClr val="black"/>
              </a:solidFill>
              <a:latin typeface="Meiryo UI" panose="020B0604030504040204" pitchFamily="50" charset="-128"/>
              <a:ea typeface="Meiryo UI" panose="020B0604030504040204" pitchFamily="50" charset="-128"/>
            </a:endParaRPr>
          </a:p>
          <a:p>
            <a:pPr>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意思決定支援の研修・患者家族への周知</a:t>
            </a:r>
            <a:r>
              <a:rPr lang="ja-JP" altLang="en-US" sz="1600" dirty="0">
                <a:solidFill>
                  <a:prstClr val="black"/>
                </a:solidFill>
                <a:latin typeface="Meiryo UI" panose="020B0604030504040204" pitchFamily="50" charset="-128"/>
                <a:ea typeface="Meiryo UI" panose="020B0604030504040204" pitchFamily="50" charset="-128"/>
              </a:rPr>
              <a:t>（望ましい）</a:t>
            </a: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1800"/>
              </a:lnSpc>
            </a:pPr>
            <a:endParaRPr lang="ja-JP" altLang="en-US" sz="1600" dirty="0">
              <a:solidFill>
                <a:prstClr val="black"/>
              </a:solidFill>
              <a:latin typeface="Meiryo UI" panose="020B0604030504040204" pitchFamily="50" charset="-128"/>
              <a:ea typeface="Meiryo UI" panose="020B0604030504040204" pitchFamily="50" charset="-128"/>
            </a:endParaRPr>
          </a:p>
        </p:txBody>
      </p:sp>
      <p:sp>
        <p:nvSpPr>
          <p:cNvPr id="7" name="正方形/長方形 6"/>
          <p:cNvSpPr/>
          <p:nvPr/>
        </p:nvSpPr>
        <p:spPr>
          <a:xfrm>
            <a:off x="300595" y="623919"/>
            <a:ext cx="2366682" cy="372220"/>
          </a:xfrm>
          <a:prstGeom prst="rect">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rPr>
              <a:t>診療機能</a:t>
            </a:r>
            <a:endParaRPr kumimoji="1" lang="ja-JP" altLang="en-US"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4</a:t>
            </a:fld>
            <a:endParaRPr kumimoji="1" lang="ja-JP" altLang="en-US" sz="1800" dirty="0"/>
          </a:p>
        </p:txBody>
      </p:sp>
    </p:spTree>
    <p:extLst>
      <p:ext uri="{BB962C8B-B14F-4D97-AF65-F5344CB8AC3E}">
        <p14:creationId xmlns:p14="http://schemas.microsoft.com/office/powerpoint/2010/main" val="21938233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C7CFA4B-0D04-4C85-A3EF-D95E0A34AB5A}"/>
              </a:ext>
            </a:extLst>
          </p:cNvPr>
          <p:cNvSpPr/>
          <p:nvPr/>
        </p:nvSpPr>
        <p:spPr>
          <a:xfrm>
            <a:off x="0" y="0"/>
            <a:ext cx="9906000" cy="49452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府指定要件（案）の改正の主な</a:t>
            </a:r>
            <a:r>
              <a:rPr kumimoji="1" lang="ja-JP" altLang="en-US" sz="2000" dirty="0" smtClean="0">
                <a:latin typeface="Meiryo UI" panose="020B0604030504040204" pitchFamily="50" charset="-128"/>
                <a:ea typeface="Meiryo UI" panose="020B0604030504040204" pitchFamily="50" charset="-128"/>
              </a:rPr>
              <a:t>ポイント ②</a:t>
            </a:r>
            <a:endParaRPr kumimoji="1" lang="ja-JP" altLang="en-US" sz="2000" dirty="0">
              <a:latin typeface="Meiryo UI" panose="020B0604030504040204" pitchFamily="50" charset="-128"/>
              <a:ea typeface="Meiryo UI" panose="020B0604030504040204" pitchFamily="50" charset="-128"/>
            </a:endParaRPr>
          </a:p>
        </p:txBody>
      </p:sp>
      <p:sp>
        <p:nvSpPr>
          <p:cNvPr id="10" name="角丸四角形 9"/>
          <p:cNvSpPr/>
          <p:nvPr/>
        </p:nvSpPr>
        <p:spPr>
          <a:xfrm>
            <a:off x="115574" y="816655"/>
            <a:ext cx="9534864" cy="5725813"/>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lang="en-US" altLang="ja-JP" sz="1600" b="1" dirty="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国変更（</a:t>
            </a:r>
            <a:r>
              <a:rPr lang="ja-JP" altLang="en-US" sz="1600" b="1" dirty="0" smtClean="0">
                <a:solidFill>
                  <a:prstClr val="black"/>
                </a:solidFill>
                <a:latin typeface="Meiryo UI" panose="020B0604030504040204" pitchFamily="50" charset="-128"/>
                <a:ea typeface="Meiryo UI" panose="020B0604030504040204" pitchFamily="50" charset="-128"/>
              </a:rPr>
              <a:t>府変更・</a:t>
            </a:r>
            <a:r>
              <a:rPr lang="ja-JP" altLang="en-US" sz="1600" b="1" dirty="0">
                <a:solidFill>
                  <a:prstClr val="black"/>
                </a:solidFill>
                <a:latin typeface="Meiryo UI" panose="020B0604030504040204" pitchFamily="50" charset="-128"/>
                <a:ea typeface="Meiryo UI" panose="020B0604030504040204" pitchFamily="50" charset="-128"/>
              </a:rPr>
              <a:t>国どおり）</a:t>
            </a:r>
            <a:r>
              <a:rPr lang="en-US" altLang="ja-JP" sz="1600" b="1" dirty="0">
                <a:solidFill>
                  <a:prstClr val="black"/>
                </a:solidFill>
                <a:latin typeface="Meiryo UI" panose="020B0604030504040204" pitchFamily="50" charset="-128"/>
                <a:ea typeface="Meiryo UI" panose="020B0604030504040204" pitchFamily="50" charset="-128"/>
              </a:rPr>
              <a:t>】</a:t>
            </a:r>
          </a:p>
          <a:p>
            <a:pPr marL="266700" lvl="0" indent="-266700">
              <a:lnSpc>
                <a:spcPts val="1800"/>
              </a:lnSpc>
            </a:pPr>
            <a:r>
              <a:rPr lang="ja-JP" altLang="en-US" sz="1600" dirty="0">
                <a:solidFill>
                  <a:prstClr val="black"/>
                </a:solidFill>
                <a:latin typeface="Meiryo UI" panose="020B0604030504040204" pitchFamily="50" charset="-128"/>
                <a:ea typeface="Meiryo UI" panose="020B0604030504040204" pitchFamily="50" charset="-128"/>
              </a:rPr>
              <a:t>　・ 緩和ケアチームに携わる者として薬剤師、医療心理に携わる者に加え、相談支援に携わる者（社会福祉士等が望ましい）を</a:t>
            </a:r>
            <a:r>
              <a:rPr lang="ja-JP" altLang="en-US" sz="1600" dirty="0" smtClean="0">
                <a:solidFill>
                  <a:prstClr val="black"/>
                </a:solidFill>
                <a:latin typeface="Meiryo UI" panose="020B0604030504040204" pitchFamily="50" charset="-128"/>
                <a:ea typeface="Meiryo UI" panose="020B0604030504040204" pitchFamily="50" charset="-128"/>
              </a:rPr>
              <a:t>追加</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 薬物療法担当看護師の配置</a:t>
            </a: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国：専任→専従　⇒　府：専任→専従</a:t>
            </a:r>
            <a:endParaRPr lang="en-US" altLang="ja-JP" sz="1600" dirty="0">
              <a:solidFill>
                <a:prstClr val="black"/>
              </a:solidFill>
              <a:latin typeface="Meiryo UI" panose="020B0604030504040204" pitchFamily="50" charset="-128"/>
              <a:ea typeface="Meiryo UI" panose="020B0604030504040204" pitchFamily="50" charset="-128"/>
            </a:endParaRPr>
          </a:p>
          <a:p>
            <a:pPr marL="266700" lvl="0" indent="-266700">
              <a:lnSpc>
                <a:spcPts val="1800"/>
              </a:lnSpc>
            </a:pPr>
            <a:endParaRPr lang="ja-JP" altLang="en-US" sz="1600" dirty="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国変更（府変更・国より緩和）</a:t>
            </a:r>
            <a:r>
              <a:rPr lang="en-US" altLang="ja-JP" sz="1600" b="1" dirty="0" smtClean="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放射線診断・治療担当</a:t>
            </a:r>
            <a:r>
              <a:rPr lang="ja-JP" altLang="en-US" sz="1600" dirty="0">
                <a:solidFill>
                  <a:prstClr val="black"/>
                </a:solidFill>
                <a:latin typeface="Meiryo UI" panose="020B0604030504040204" pitchFamily="50" charset="-128"/>
                <a:ea typeface="Meiryo UI" panose="020B0604030504040204" pitchFamily="50" charset="-128"/>
              </a:rPr>
              <a:t>医師の</a:t>
            </a:r>
            <a:r>
              <a:rPr lang="ja-JP" altLang="en-US" sz="1600" dirty="0" smtClean="0">
                <a:solidFill>
                  <a:prstClr val="black"/>
                </a:solidFill>
                <a:latin typeface="Meiryo UI" panose="020B0604030504040204" pitchFamily="50" charset="-128"/>
                <a:ea typeface="Meiryo UI" panose="020B0604030504040204" pitchFamily="50" charset="-128"/>
              </a:rPr>
              <a:t>配置</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国：原則常勤→常勤　⇒　府：配置又は協力体制構築→原則常勤又は協力体制構築</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薬物療法担当医師の配置</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国：原則専従→専従　⇒　府：原則専任→専任</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緩和ケアチーム医師（身体症状担当医師）の配置</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国：原則常勤→</a:t>
            </a:r>
            <a:r>
              <a:rPr lang="ja-JP" altLang="en-US" sz="1600" dirty="0">
                <a:solidFill>
                  <a:prstClr val="black"/>
                </a:solidFill>
                <a:latin typeface="Meiryo UI" panose="020B0604030504040204" pitchFamily="50" charset="-128"/>
                <a:ea typeface="Meiryo UI" panose="020B0604030504040204" pitchFamily="50" charset="-128"/>
              </a:rPr>
              <a:t>専門資格を有する</a:t>
            </a:r>
            <a:r>
              <a:rPr lang="ja-JP" altLang="en-US" sz="1600" dirty="0" smtClean="0">
                <a:solidFill>
                  <a:prstClr val="black"/>
                </a:solidFill>
                <a:latin typeface="Meiryo UI" panose="020B0604030504040204" pitchFamily="50" charset="-128"/>
                <a:ea typeface="Meiryo UI" panose="020B0604030504040204" pitchFamily="50" charset="-128"/>
              </a:rPr>
              <a:t>常勤　⇒　府：原則常勤→常勤、専門資格を有することが望ましい</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緩和</a:t>
            </a:r>
            <a:r>
              <a:rPr lang="ja-JP" altLang="en-US" sz="1600" dirty="0">
                <a:solidFill>
                  <a:prstClr val="black"/>
                </a:solidFill>
                <a:latin typeface="Meiryo UI" panose="020B0604030504040204" pitchFamily="50" charset="-128"/>
                <a:ea typeface="Meiryo UI" panose="020B0604030504040204" pitchFamily="50" charset="-128"/>
              </a:rPr>
              <a:t>ケアチーム医師</a:t>
            </a:r>
            <a:r>
              <a:rPr lang="ja-JP" altLang="en-US" sz="1600" dirty="0" smtClean="0">
                <a:solidFill>
                  <a:prstClr val="black"/>
                </a:solidFill>
                <a:latin typeface="Meiryo UI" panose="020B0604030504040204" pitchFamily="50" charset="-128"/>
                <a:ea typeface="Meiryo UI" panose="020B0604030504040204" pitchFamily="50" charset="-128"/>
              </a:rPr>
              <a:t>（精神症状担当医師）</a:t>
            </a:r>
            <a:r>
              <a:rPr lang="ja-JP" altLang="en-US" sz="1600" dirty="0">
                <a:solidFill>
                  <a:prstClr val="black"/>
                </a:solidFill>
                <a:latin typeface="Meiryo UI" panose="020B0604030504040204" pitchFamily="50" charset="-128"/>
                <a:ea typeface="Meiryo UI" panose="020B0604030504040204" pitchFamily="50" charset="-128"/>
              </a:rPr>
              <a:t>の配置</a:t>
            </a: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国：常勤が望ましい→常勤</a:t>
            </a:r>
            <a:r>
              <a:rPr lang="ja-JP" altLang="en-US" sz="1600" dirty="0">
                <a:solidFill>
                  <a:prstClr val="black"/>
                </a:solidFill>
                <a:latin typeface="Meiryo UI" panose="020B0604030504040204" pitchFamily="50" charset="-128"/>
                <a:ea typeface="Meiryo UI" panose="020B0604030504040204" pitchFamily="50" charset="-128"/>
              </a:rPr>
              <a:t>　⇒　府</a:t>
            </a:r>
            <a:r>
              <a:rPr lang="ja-JP" altLang="en-US" sz="1600" dirty="0" smtClean="0">
                <a:solidFill>
                  <a:prstClr val="black"/>
                </a:solidFill>
                <a:latin typeface="Meiryo UI" panose="020B0604030504040204" pitchFamily="50" charset="-128"/>
                <a:ea typeface="Meiryo UI" panose="020B0604030504040204" pitchFamily="50" charset="-128"/>
              </a:rPr>
              <a:t>：配置が望ましい→配置</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国既存（府変更・国どおり）</a:t>
            </a:r>
            <a:r>
              <a:rPr lang="en-US" altLang="ja-JP" sz="1600" b="1" dirty="0" smtClean="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手術療法担当医師の配置</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国：常勤　⇒　府：原則常勤 → 常勤</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緩和</a:t>
            </a:r>
            <a:r>
              <a:rPr lang="ja-JP" altLang="en-US" sz="1600" dirty="0">
                <a:solidFill>
                  <a:prstClr val="black"/>
                </a:solidFill>
                <a:latin typeface="Meiryo UI" panose="020B0604030504040204" pitchFamily="50" charset="-128"/>
                <a:ea typeface="Meiryo UI" panose="020B0604030504040204" pitchFamily="50" charset="-128"/>
              </a:rPr>
              <a:t>ケアチーム看護師の</a:t>
            </a:r>
            <a:r>
              <a:rPr lang="ja-JP" altLang="en-US" sz="1600" dirty="0" smtClean="0">
                <a:solidFill>
                  <a:prstClr val="black"/>
                </a:solidFill>
                <a:latin typeface="Meiryo UI" panose="020B0604030504040204" pitchFamily="50" charset="-128"/>
                <a:ea typeface="Meiryo UI" panose="020B0604030504040204" pitchFamily="50" charset="-128"/>
              </a:rPr>
              <a:t>配置</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国：専従常勤　⇒　府：専任常勤、専従が望ましい　→　専従常勤</a:t>
            </a: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7" name="正方形/長方形 6"/>
          <p:cNvSpPr/>
          <p:nvPr/>
        </p:nvSpPr>
        <p:spPr>
          <a:xfrm>
            <a:off x="300595" y="623919"/>
            <a:ext cx="2366682" cy="372220"/>
          </a:xfrm>
          <a:prstGeom prst="rect">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rPr>
              <a:t>診療従事者</a:t>
            </a:r>
            <a:endParaRPr kumimoji="1" lang="ja-JP" altLang="en-US"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08992" y="6177343"/>
            <a:ext cx="2228850" cy="365125"/>
          </a:xfrm>
        </p:spPr>
        <p:txBody>
          <a:bodyPr/>
          <a:lstStyle/>
          <a:p>
            <a:fld id="{EC0037E2-9A40-45D7-BA86-38C7DB46788B}" type="slidenum">
              <a:rPr kumimoji="1" lang="ja-JP" altLang="en-US" sz="1800" smtClean="0"/>
              <a:t>5</a:t>
            </a:fld>
            <a:endParaRPr kumimoji="1" lang="ja-JP" altLang="en-US" sz="1800" dirty="0"/>
          </a:p>
        </p:txBody>
      </p:sp>
    </p:spTree>
    <p:extLst>
      <p:ext uri="{BB962C8B-B14F-4D97-AF65-F5344CB8AC3E}">
        <p14:creationId xmlns:p14="http://schemas.microsoft.com/office/powerpoint/2010/main" val="49463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15574" y="4753314"/>
            <a:ext cx="9534864" cy="1785600"/>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800"/>
              </a:lnSpc>
            </a:pPr>
            <a:endParaRPr lang="en-US" altLang="ja-JP" sz="1600" b="1" dirty="0" smtClean="0">
              <a:solidFill>
                <a:prstClr val="black"/>
              </a:solidFill>
              <a:latin typeface="Meiryo UI" panose="020B0604030504040204" pitchFamily="50" charset="-128"/>
              <a:ea typeface="Meiryo UI" panose="020B0604030504040204" pitchFamily="50" charset="-128"/>
            </a:endParaRPr>
          </a:p>
          <a:p>
            <a:pPr>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国新設（</a:t>
            </a:r>
            <a:r>
              <a:rPr lang="ja-JP" altLang="en-US" sz="1600" b="1" dirty="0" smtClean="0">
                <a:solidFill>
                  <a:prstClr val="black"/>
                </a:solidFill>
                <a:latin typeface="Meiryo UI" panose="020B0604030504040204" pitchFamily="50" charset="-128"/>
                <a:ea typeface="Meiryo UI" panose="020B0604030504040204" pitchFamily="50" charset="-128"/>
              </a:rPr>
              <a:t>府新設・</a:t>
            </a:r>
            <a:r>
              <a:rPr lang="ja-JP" altLang="en-US" sz="1600" b="1" dirty="0">
                <a:solidFill>
                  <a:prstClr val="black"/>
                </a:solidFill>
                <a:latin typeface="Meiryo UI" panose="020B0604030504040204" pitchFamily="50" charset="-128"/>
                <a:ea typeface="Meiryo UI" panose="020B0604030504040204" pitchFamily="50" charset="-128"/>
              </a:rPr>
              <a:t>国どおり）</a:t>
            </a:r>
            <a:endParaRPr lang="en-US" altLang="ja-JP" sz="1600" b="1" dirty="0">
              <a:solidFill>
                <a:prstClr val="black"/>
              </a:solidFill>
              <a:latin typeface="Meiryo UI" panose="020B0604030504040204" pitchFamily="50" charset="-128"/>
              <a:ea typeface="Meiryo UI" panose="020B0604030504040204" pitchFamily="50" charset="-128"/>
            </a:endParaRPr>
          </a:p>
          <a:p>
            <a:pPr>
              <a:lnSpc>
                <a:spcPts val="1800"/>
              </a:lnSpc>
            </a:pPr>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連携施設の医師に対する緩和ケア研修の受講勧奨</a:t>
            </a: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1800"/>
              </a:lnSpc>
            </a:pPr>
            <a:endParaRPr lang="en-US" altLang="ja-JP" sz="1600" b="1"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国変更（府変更・国どおり）</a:t>
            </a:r>
            <a:r>
              <a:rPr lang="en-US" altLang="ja-JP" sz="1600" b="1" dirty="0" smtClean="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 緩和ケアに関する研修　　（対象）初期臨床研修２年目～初期臨床研修終了後３年目までのすべての医師</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indent="3319463">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臨床研修医及び１年以上自施設に所属する医師及び歯科医師</a:t>
            </a:r>
            <a:endParaRPr lang="en-US" altLang="ja-JP" sz="1600" dirty="0" smtClean="0">
              <a:solidFill>
                <a:prstClr val="black"/>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3C7CFA4B-0D04-4C85-A3EF-D95E0A34AB5A}"/>
              </a:ext>
            </a:extLst>
          </p:cNvPr>
          <p:cNvSpPr/>
          <p:nvPr/>
        </p:nvSpPr>
        <p:spPr>
          <a:xfrm>
            <a:off x="0" y="0"/>
            <a:ext cx="9906000" cy="49452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府指定要件（案）の改正の主な</a:t>
            </a:r>
            <a:r>
              <a:rPr kumimoji="1" lang="ja-JP" altLang="en-US" sz="2000" dirty="0" smtClean="0">
                <a:latin typeface="Meiryo UI" panose="020B0604030504040204" pitchFamily="50" charset="-128"/>
                <a:ea typeface="Meiryo UI" panose="020B0604030504040204" pitchFamily="50" charset="-128"/>
              </a:rPr>
              <a:t>ポイント ③</a:t>
            </a:r>
            <a:endParaRPr kumimoji="1" lang="ja-JP" altLang="en-US" sz="2000" dirty="0">
              <a:latin typeface="Meiryo UI" panose="020B0604030504040204" pitchFamily="50" charset="-128"/>
              <a:ea typeface="Meiryo UI" panose="020B0604030504040204" pitchFamily="50" charset="-128"/>
            </a:endParaRPr>
          </a:p>
        </p:txBody>
      </p:sp>
      <p:sp>
        <p:nvSpPr>
          <p:cNvPr id="10" name="角丸四角形 9"/>
          <p:cNvSpPr/>
          <p:nvPr/>
        </p:nvSpPr>
        <p:spPr>
          <a:xfrm>
            <a:off x="115574" y="816657"/>
            <a:ext cx="9534864" cy="888932"/>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ts val="1800"/>
              </a:lnSpc>
            </a:pPr>
            <a:endParaRPr lang="en-US" altLang="ja-JP" sz="1600" b="1"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国変更（</a:t>
            </a:r>
            <a:r>
              <a:rPr lang="ja-JP" altLang="en-US" sz="1600" b="1" dirty="0" smtClean="0">
                <a:solidFill>
                  <a:prstClr val="black"/>
                </a:solidFill>
                <a:latin typeface="Meiryo UI" panose="020B0604030504040204" pitchFamily="50" charset="-128"/>
                <a:ea typeface="Meiryo UI" panose="020B0604030504040204" pitchFamily="50" charset="-128"/>
              </a:rPr>
              <a:t>府変更・</a:t>
            </a:r>
            <a:r>
              <a:rPr lang="ja-JP" altLang="en-US" sz="1600" b="1" dirty="0">
                <a:solidFill>
                  <a:prstClr val="black"/>
                </a:solidFill>
                <a:latin typeface="Meiryo UI" panose="020B0604030504040204" pitchFamily="50" charset="-128"/>
                <a:ea typeface="Meiryo UI" panose="020B0604030504040204" pitchFamily="50" charset="-128"/>
              </a:rPr>
              <a:t>国どおり） </a:t>
            </a:r>
            <a:r>
              <a:rPr lang="en-US" altLang="ja-JP" sz="1600" b="1" dirty="0" smtClean="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 がん患者等が悩み等を語り合うための場の設置　　望ましい　→　必須</a:t>
            </a:r>
            <a:endParaRPr lang="ja-JP" altLang="en-US" sz="1600" dirty="0">
              <a:solidFill>
                <a:prstClr val="black"/>
              </a:solidFill>
              <a:latin typeface="Meiryo UI" panose="020B0604030504040204" pitchFamily="50" charset="-128"/>
              <a:ea typeface="Meiryo UI" panose="020B0604030504040204" pitchFamily="50" charset="-128"/>
            </a:endParaRPr>
          </a:p>
        </p:txBody>
      </p:sp>
      <p:sp>
        <p:nvSpPr>
          <p:cNvPr id="7" name="正方形/長方形 6"/>
          <p:cNvSpPr/>
          <p:nvPr/>
        </p:nvSpPr>
        <p:spPr>
          <a:xfrm>
            <a:off x="300595" y="623919"/>
            <a:ext cx="2366682" cy="372220"/>
          </a:xfrm>
          <a:prstGeom prst="rect">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rPr>
              <a:t>医療</a:t>
            </a:r>
            <a:r>
              <a:rPr lang="ja-JP" altLang="en-US" b="1" dirty="0">
                <a:latin typeface="Meiryo UI" panose="020B0604030504040204" pitchFamily="50" charset="-128"/>
                <a:ea typeface="Meiryo UI" panose="020B0604030504040204" pitchFamily="50" charset="-128"/>
              </a:rPr>
              <a:t>施設</a:t>
            </a:r>
            <a:endParaRPr lang="en-US" altLang="ja-JP" b="1" dirty="0" smtClean="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318085" y="6173789"/>
            <a:ext cx="2228850" cy="365125"/>
          </a:xfrm>
        </p:spPr>
        <p:txBody>
          <a:bodyPr/>
          <a:lstStyle/>
          <a:p>
            <a:fld id="{EC0037E2-9A40-45D7-BA86-38C7DB46788B}" type="slidenum">
              <a:rPr kumimoji="1" lang="ja-JP" altLang="en-US" sz="1800" smtClean="0"/>
              <a:t>6</a:t>
            </a:fld>
            <a:endParaRPr kumimoji="1" lang="ja-JP" altLang="en-US" sz="1800" dirty="0"/>
          </a:p>
        </p:txBody>
      </p:sp>
      <p:sp>
        <p:nvSpPr>
          <p:cNvPr id="6" name="角丸四角形 5"/>
          <p:cNvSpPr/>
          <p:nvPr/>
        </p:nvSpPr>
        <p:spPr>
          <a:xfrm>
            <a:off x="115574" y="2033464"/>
            <a:ext cx="9534864" cy="2295487"/>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ts val="1800"/>
              </a:lnSpc>
            </a:pP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国・府変更なし</a:t>
            </a:r>
            <a:r>
              <a:rPr lang="en-US" altLang="ja-JP" sz="1600" b="1" dirty="0" smtClean="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 院内がん登録数</a:t>
            </a:r>
            <a:r>
              <a:rPr lang="en-US" altLang="ja-JP" sz="1600" dirty="0" smtClean="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国：年間　　　５００件以上　　府：年間２００件以上</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悪性腫瘍の手術件数</a:t>
            </a:r>
            <a:r>
              <a:rPr lang="en-US" altLang="ja-JP" sz="1600" dirty="0" smtClean="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国：年間　　　４００件以上　　府：年間２００件以上</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薬物療法のべ患者数</a:t>
            </a:r>
            <a:r>
              <a:rPr lang="en-US" altLang="ja-JP" sz="1600" dirty="0" smtClean="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国：年間１，０００人以上　　府：年間４００件以上</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放射線治療のべ患者数</a:t>
            </a:r>
            <a:r>
              <a:rPr lang="en-US" altLang="ja-JP" sz="1600" dirty="0" smtClean="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国：年間　　　２００人以上</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endParaRPr lang="en-US" altLang="ja-JP" sz="1600" dirty="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国新設（</a:t>
            </a:r>
            <a:r>
              <a:rPr lang="ja-JP" altLang="en-US" sz="1600" b="1" dirty="0" smtClean="0">
                <a:solidFill>
                  <a:prstClr val="black"/>
                </a:solidFill>
                <a:latin typeface="Meiryo UI" panose="020B0604030504040204" pitchFamily="50" charset="-128"/>
                <a:ea typeface="Meiryo UI" panose="020B0604030504040204" pitchFamily="50" charset="-128"/>
              </a:rPr>
              <a:t>府新設・国より緩和）</a:t>
            </a:r>
            <a:r>
              <a:rPr lang="en-US" altLang="ja-JP" sz="1600" b="1" dirty="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 緩和ケアチーム新規介入患者数　</a:t>
            </a:r>
            <a:r>
              <a:rPr lang="en-US" altLang="ja-JP" sz="1600" dirty="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国：年間　　　　 ５０人以上　　府：年間３５人以上</a:t>
            </a:r>
          </a:p>
          <a:p>
            <a:pPr lvl="0">
              <a:lnSpc>
                <a:spcPts val="1800"/>
              </a:lnSpc>
            </a:pPr>
            <a:endParaRPr lang="en-US" altLang="ja-JP" sz="1600" b="1" dirty="0">
              <a:solidFill>
                <a:prstClr val="black"/>
              </a:solidFill>
              <a:latin typeface="Meiryo UI" panose="020B0604030504040204" pitchFamily="50" charset="-128"/>
              <a:ea typeface="Meiryo UI" panose="020B0604030504040204" pitchFamily="50" charset="-128"/>
            </a:endParaRPr>
          </a:p>
          <a:p>
            <a:pPr lvl="0">
              <a:lnSpc>
                <a:spcPts val="1800"/>
              </a:lnSpc>
            </a:pPr>
            <a:endParaRPr lang="en-US" altLang="ja-JP" sz="1600" dirty="0" smtClean="0">
              <a:solidFill>
                <a:prstClr val="black"/>
              </a:solidFill>
              <a:latin typeface="Meiryo UI" panose="020B0604030504040204" pitchFamily="50" charset="-128"/>
              <a:ea typeface="Meiryo UI" panose="020B0604030504040204" pitchFamily="50" charset="-128"/>
            </a:endParaRPr>
          </a:p>
        </p:txBody>
      </p:sp>
      <p:sp>
        <p:nvSpPr>
          <p:cNvPr id="8" name="正方形/長方形 7"/>
          <p:cNvSpPr/>
          <p:nvPr/>
        </p:nvSpPr>
        <p:spPr>
          <a:xfrm>
            <a:off x="300595" y="1873788"/>
            <a:ext cx="2366682" cy="372220"/>
          </a:xfrm>
          <a:prstGeom prst="rect">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rPr>
              <a:t>診療実績</a:t>
            </a:r>
            <a:endParaRPr kumimoji="1" lang="ja-JP" altLang="en-US"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300595" y="4511515"/>
            <a:ext cx="2366682" cy="356699"/>
          </a:xfrm>
          <a:prstGeom prst="rect">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rPr>
              <a:t>研　　修</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09612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C7CFA4B-0D04-4C85-A3EF-D95E0A34AB5A}"/>
              </a:ext>
            </a:extLst>
          </p:cNvPr>
          <p:cNvSpPr/>
          <p:nvPr/>
        </p:nvSpPr>
        <p:spPr>
          <a:xfrm>
            <a:off x="0" y="0"/>
            <a:ext cx="9906000" cy="49452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府指定要件（案）の改正の主な</a:t>
            </a:r>
            <a:r>
              <a:rPr kumimoji="1" lang="ja-JP" altLang="en-US" sz="2000" dirty="0" smtClean="0">
                <a:latin typeface="Meiryo UI" panose="020B0604030504040204" pitchFamily="50" charset="-128"/>
                <a:ea typeface="Meiryo UI" panose="020B0604030504040204" pitchFamily="50" charset="-128"/>
              </a:rPr>
              <a:t>ポイント </a:t>
            </a:r>
            <a:r>
              <a:rPr kumimoji="1" lang="ja-JP" altLang="en-US" sz="2000" dirty="0">
                <a:latin typeface="Meiryo UI" panose="020B0604030504040204" pitchFamily="50" charset="-128"/>
                <a:ea typeface="Meiryo UI" panose="020B0604030504040204" pitchFamily="50" charset="-128"/>
              </a:rPr>
              <a:t>④</a:t>
            </a:r>
          </a:p>
        </p:txBody>
      </p:sp>
      <p:sp>
        <p:nvSpPr>
          <p:cNvPr id="10" name="角丸四角形 9"/>
          <p:cNvSpPr/>
          <p:nvPr/>
        </p:nvSpPr>
        <p:spPr>
          <a:xfrm>
            <a:off x="115574" y="816656"/>
            <a:ext cx="9534864" cy="2377305"/>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ts val="1800"/>
              </a:lnSpc>
            </a:pPr>
            <a:endParaRPr lang="en-US" altLang="ja-JP" sz="1600" b="1"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国新設（府新設・国どおり）</a:t>
            </a:r>
            <a:r>
              <a:rPr lang="en-US" altLang="ja-JP" sz="1600" b="1" dirty="0" smtClean="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 診断初期段階から相談支援センターを周知する体制の整備</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地域の医療機関に対する</a:t>
            </a:r>
            <a:r>
              <a:rPr lang="ja-JP" altLang="en-US" sz="1600" dirty="0">
                <a:solidFill>
                  <a:prstClr val="black"/>
                </a:solidFill>
                <a:latin typeface="Meiryo UI" panose="020B0604030504040204" pitchFamily="50" charset="-128"/>
                <a:ea typeface="Meiryo UI" panose="020B0604030504040204" pitchFamily="50" charset="-128"/>
              </a:rPr>
              <a:t>相談支援</a:t>
            </a:r>
            <a:r>
              <a:rPr lang="ja-JP" altLang="en-US" sz="1600" dirty="0" smtClean="0">
                <a:solidFill>
                  <a:prstClr val="black"/>
                </a:solidFill>
                <a:latin typeface="Meiryo UI" panose="020B0604030504040204" pitchFamily="50" charset="-128"/>
                <a:ea typeface="Meiryo UI" panose="020B0604030504040204" pitchFamily="50" charset="-128"/>
              </a:rPr>
              <a:t>センターの広報等</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地域の医療機関からの受け入れ態勢の整備</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相談支援センターと院内従事者との協働</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支援員の研修受講の</a:t>
            </a:r>
            <a:r>
              <a:rPr lang="ja-JP" altLang="en-US" sz="1600" dirty="0">
                <a:solidFill>
                  <a:prstClr val="black"/>
                </a:solidFill>
                <a:latin typeface="Meiryo UI" panose="020B0604030504040204" pitchFamily="50" charset="-128"/>
                <a:ea typeface="Meiryo UI" panose="020B0604030504040204" pitchFamily="50" charset="-128"/>
              </a:rPr>
              <a:t>必須</a:t>
            </a:r>
            <a:r>
              <a:rPr lang="ja-JP" altLang="en-US" sz="1600" dirty="0" smtClean="0">
                <a:solidFill>
                  <a:prstClr val="black"/>
                </a:solidFill>
                <a:latin typeface="Meiryo UI" panose="020B0604030504040204" pitchFamily="50" charset="-128"/>
                <a:ea typeface="Meiryo UI" panose="020B0604030504040204" pitchFamily="50" charset="-128"/>
              </a:rPr>
              <a:t>化</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 自施設での提供が難しい場合の他医療機関への紹介</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（がんゲノム医療、希少がん、就学・就労、生殖機能の温存　等）</a:t>
            </a:r>
            <a:endParaRPr lang="ja-JP" altLang="en-US" sz="1600" dirty="0">
              <a:solidFill>
                <a:prstClr val="black"/>
              </a:solidFill>
              <a:latin typeface="Meiryo UI" panose="020B0604030504040204" pitchFamily="50" charset="-128"/>
              <a:ea typeface="Meiryo UI" panose="020B0604030504040204" pitchFamily="50" charset="-128"/>
            </a:endParaRPr>
          </a:p>
        </p:txBody>
      </p:sp>
      <p:sp>
        <p:nvSpPr>
          <p:cNvPr id="7" name="正方形/長方形 6"/>
          <p:cNvSpPr/>
          <p:nvPr/>
        </p:nvSpPr>
        <p:spPr>
          <a:xfrm>
            <a:off x="300595" y="623919"/>
            <a:ext cx="2366682" cy="372220"/>
          </a:xfrm>
          <a:prstGeom prst="rect">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rPr>
              <a:t>相談支援センター</a:t>
            </a:r>
            <a:endParaRPr kumimoji="1" lang="ja-JP" altLang="en-US"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7</a:t>
            </a:fld>
            <a:endParaRPr kumimoji="1" lang="ja-JP" altLang="en-US" sz="1800" dirty="0"/>
          </a:p>
        </p:txBody>
      </p:sp>
      <p:sp>
        <p:nvSpPr>
          <p:cNvPr id="6" name="角丸四角形 5"/>
          <p:cNvSpPr/>
          <p:nvPr/>
        </p:nvSpPr>
        <p:spPr>
          <a:xfrm>
            <a:off x="115574" y="3526468"/>
            <a:ext cx="9534864" cy="2706907"/>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ts val="1800"/>
              </a:lnSpc>
            </a:pPr>
            <a:endParaRPr lang="en-US" altLang="ja-JP" sz="1600" b="1"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国新設（府新設・国どおり）</a:t>
            </a:r>
            <a:r>
              <a:rPr lang="en-US" altLang="ja-JP" sz="1600" b="1" dirty="0" smtClean="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院内</a:t>
            </a:r>
            <a:r>
              <a:rPr lang="ja-JP" altLang="en-US" sz="1600" dirty="0">
                <a:solidFill>
                  <a:prstClr val="black"/>
                </a:solidFill>
                <a:latin typeface="Meiryo UI" panose="020B0604030504040204" pitchFamily="50" charset="-128"/>
                <a:ea typeface="Meiryo UI" panose="020B0604030504040204" pitchFamily="50" charset="-128"/>
              </a:rPr>
              <a:t>がん登録の実務に関する責任部署の明確化</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院内</a:t>
            </a:r>
            <a:r>
              <a:rPr lang="ja-JP" altLang="en-US" sz="1600" dirty="0">
                <a:solidFill>
                  <a:prstClr val="black"/>
                </a:solidFill>
                <a:latin typeface="Meiryo UI" panose="020B0604030504040204" pitchFamily="50" charset="-128"/>
                <a:ea typeface="Meiryo UI" panose="020B0604030504040204" pitchFamily="50" charset="-128"/>
              </a:rPr>
              <a:t>がん登録の標準様式の準拠</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登録</a:t>
            </a:r>
            <a:r>
              <a:rPr lang="ja-JP" altLang="en-US" sz="1600" dirty="0">
                <a:solidFill>
                  <a:prstClr val="black"/>
                </a:solidFill>
                <a:latin typeface="Meiryo UI" panose="020B0604030504040204" pitchFamily="50" charset="-128"/>
                <a:ea typeface="Meiryo UI" panose="020B0604030504040204" pitchFamily="50" charset="-128"/>
              </a:rPr>
              <a:t>対象者の生存状況確認</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情報</a:t>
            </a:r>
            <a:r>
              <a:rPr lang="ja-JP" altLang="en-US" sz="1600" dirty="0">
                <a:solidFill>
                  <a:prstClr val="black"/>
                </a:solidFill>
                <a:latin typeface="Meiryo UI" panose="020B0604030504040204" pitchFamily="50" charset="-128"/>
                <a:ea typeface="Meiryo UI" panose="020B0604030504040204" pitchFamily="50" charset="-128"/>
              </a:rPr>
              <a:t>セキュリティーに関する基本方針の</a:t>
            </a:r>
            <a:r>
              <a:rPr lang="ja-JP" altLang="en-US" sz="1600" dirty="0" smtClean="0">
                <a:solidFill>
                  <a:prstClr val="black"/>
                </a:solidFill>
                <a:latin typeface="Meiryo UI" panose="020B0604030504040204" pitchFamily="50" charset="-128"/>
                <a:ea typeface="Meiryo UI" panose="020B0604030504040204" pitchFamily="50" charset="-128"/>
              </a:rPr>
              <a:t>策定</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endParaRPr lang="en-US" altLang="ja-JP" sz="1600" dirty="0">
              <a:solidFill>
                <a:prstClr val="black"/>
              </a:solidFill>
              <a:latin typeface="Meiryo UI" panose="020B0604030504040204" pitchFamily="50" charset="-128"/>
              <a:ea typeface="Meiryo UI" panose="020B0604030504040204" pitchFamily="50" charset="-128"/>
            </a:endParaRPr>
          </a:p>
          <a:p>
            <a:pPr>
              <a:lnSpc>
                <a:spcPts val="1800"/>
              </a:lnSpc>
            </a:pPr>
            <a:r>
              <a:rPr lang="en-US" altLang="ja-JP" sz="1600" b="1" dirty="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国新設（</a:t>
            </a:r>
            <a:r>
              <a:rPr lang="ja-JP" altLang="en-US" sz="1600" b="1" dirty="0" smtClean="0">
                <a:solidFill>
                  <a:prstClr val="black"/>
                </a:solidFill>
                <a:latin typeface="Meiryo UI" panose="020B0604030504040204" pitchFamily="50" charset="-128"/>
                <a:ea typeface="Meiryo UI" panose="020B0604030504040204" pitchFamily="50" charset="-128"/>
              </a:rPr>
              <a:t>府新設・国より緩和）</a:t>
            </a:r>
            <a:r>
              <a:rPr lang="en-US" altLang="ja-JP" sz="1600" b="1" dirty="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 院内</a:t>
            </a:r>
            <a:r>
              <a:rPr lang="ja-JP" altLang="en-US" sz="1600" dirty="0">
                <a:solidFill>
                  <a:prstClr val="black"/>
                </a:solidFill>
                <a:latin typeface="Meiryo UI" panose="020B0604030504040204" pitchFamily="50" charset="-128"/>
                <a:ea typeface="Meiryo UI" panose="020B0604030504040204" pitchFamily="50" charset="-128"/>
              </a:rPr>
              <a:t>がん登録の</a:t>
            </a:r>
            <a:r>
              <a:rPr lang="ja-JP" altLang="en-US" sz="1600" dirty="0" smtClean="0">
                <a:solidFill>
                  <a:prstClr val="black"/>
                </a:solidFill>
                <a:latin typeface="Meiryo UI" panose="020B0604030504040204" pitchFamily="50" charset="-128"/>
                <a:ea typeface="Meiryo UI" panose="020B0604030504040204" pitchFamily="50" charset="-128"/>
              </a:rPr>
              <a:t>実務者習熟度等　　</a:t>
            </a:r>
            <a:endParaRPr lang="en-US" altLang="ja-JP" sz="1600" dirty="0" smtClean="0">
              <a:solidFill>
                <a:prstClr val="black"/>
              </a:solidFill>
              <a:latin typeface="Meiryo UI" panose="020B0604030504040204" pitchFamily="50" charset="-128"/>
              <a:ea typeface="Meiryo UI" panose="020B0604030504040204" pitchFamily="50" charset="-128"/>
            </a:endParaRPr>
          </a:p>
          <a:p>
            <a:pPr>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国：専従、中級認定者必須　→　府：専任、初級認定者必須</a:t>
            </a:r>
            <a:r>
              <a:rPr lang="ja-JP" altLang="en-US" sz="1600" dirty="0" smtClean="0">
                <a:solidFill>
                  <a:schemeClr val="tx1"/>
                </a:solidFill>
                <a:latin typeface="Meiryo UI" panose="020B0604030504040204" pitchFamily="50" charset="-128"/>
                <a:ea typeface="Meiryo UI" panose="020B0604030504040204" pitchFamily="50" charset="-128"/>
              </a:rPr>
              <a:t>（中級</a:t>
            </a:r>
            <a:r>
              <a:rPr lang="ja-JP" altLang="en-US" sz="1600" dirty="0">
                <a:solidFill>
                  <a:schemeClr val="tx1"/>
                </a:solidFill>
                <a:latin typeface="Meiryo UI" panose="020B0604030504040204" pitchFamily="50" charset="-128"/>
                <a:ea typeface="Meiryo UI" panose="020B0604030504040204" pitchFamily="50" charset="-128"/>
              </a:rPr>
              <a:t>認定者</a:t>
            </a:r>
            <a:r>
              <a:rPr lang="ja-JP" altLang="en-US" sz="1600" dirty="0" smtClean="0">
                <a:solidFill>
                  <a:schemeClr val="tx1"/>
                </a:solidFill>
                <a:latin typeface="Meiryo UI" panose="020B0604030504040204" pitchFamily="50" charset="-128"/>
                <a:ea typeface="Meiryo UI" panose="020B0604030504040204" pitchFamily="50" charset="-128"/>
              </a:rPr>
              <a:t>望ましい）</a:t>
            </a:r>
            <a:endParaRPr lang="ja-JP" altLang="en-US" sz="1600" dirty="0">
              <a:solidFill>
                <a:schemeClr val="tx1"/>
              </a:solidFill>
              <a:latin typeface="Meiryo UI" panose="020B0604030504040204" pitchFamily="50" charset="-128"/>
              <a:ea typeface="Meiryo UI" panose="020B0604030504040204" pitchFamily="50" charset="-128"/>
            </a:endParaRPr>
          </a:p>
          <a:p>
            <a:pPr lvl="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a:t>
            </a:r>
            <a:endParaRPr lang="ja-JP" altLang="en-US" sz="1600" dirty="0">
              <a:solidFill>
                <a:srgbClr val="FF0000"/>
              </a:solidFill>
              <a:latin typeface="Meiryo UI" panose="020B0604030504040204" pitchFamily="50" charset="-128"/>
              <a:ea typeface="Meiryo UI" panose="020B0604030504040204" pitchFamily="50" charset="-128"/>
            </a:endParaRPr>
          </a:p>
        </p:txBody>
      </p:sp>
      <p:sp>
        <p:nvSpPr>
          <p:cNvPr id="8" name="正方形/長方形 7"/>
          <p:cNvSpPr/>
          <p:nvPr/>
        </p:nvSpPr>
        <p:spPr>
          <a:xfrm>
            <a:off x="300595" y="3318104"/>
            <a:ext cx="2366682" cy="372220"/>
          </a:xfrm>
          <a:prstGeom prst="rect">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rPr>
              <a:t>院内がん登録</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6389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C7CFA4B-0D04-4C85-A3EF-D95E0A34AB5A}"/>
              </a:ext>
            </a:extLst>
          </p:cNvPr>
          <p:cNvSpPr/>
          <p:nvPr/>
        </p:nvSpPr>
        <p:spPr>
          <a:xfrm>
            <a:off x="0" y="0"/>
            <a:ext cx="9906000" cy="49452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府指定要件（案）の改正の主な</a:t>
            </a:r>
            <a:r>
              <a:rPr kumimoji="1" lang="ja-JP" altLang="en-US" sz="2000" dirty="0" smtClean="0">
                <a:latin typeface="Meiryo UI" panose="020B0604030504040204" pitchFamily="50" charset="-128"/>
                <a:ea typeface="Meiryo UI" panose="020B0604030504040204" pitchFamily="50" charset="-128"/>
              </a:rPr>
              <a:t>ポイント ⑤</a:t>
            </a:r>
            <a:endParaRPr kumimoji="1" lang="ja-JP" altLang="en-US" sz="2000" dirty="0">
              <a:latin typeface="Meiryo UI" panose="020B0604030504040204" pitchFamily="50" charset="-128"/>
              <a:ea typeface="Meiryo UI" panose="020B0604030504040204" pitchFamily="50" charset="-128"/>
            </a:endParaRPr>
          </a:p>
        </p:txBody>
      </p:sp>
      <p:sp>
        <p:nvSpPr>
          <p:cNvPr id="10" name="角丸四角形 9"/>
          <p:cNvSpPr/>
          <p:nvPr/>
        </p:nvSpPr>
        <p:spPr>
          <a:xfrm>
            <a:off x="115574" y="816656"/>
            <a:ext cx="9534864" cy="1183849"/>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ts val="1800"/>
              </a:lnSpc>
            </a:pPr>
            <a:endParaRPr lang="en-US" altLang="ja-JP" sz="1600" b="1"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国新設（府新設・国どおり）</a:t>
            </a:r>
            <a:r>
              <a:rPr lang="en-US" altLang="ja-JP" sz="1600" b="1" dirty="0" smtClean="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がん</a:t>
            </a:r>
            <a:r>
              <a:rPr lang="ja-JP" altLang="en-US" sz="1600" dirty="0">
                <a:solidFill>
                  <a:prstClr val="black"/>
                </a:solidFill>
                <a:latin typeface="Meiryo UI" panose="020B0604030504040204" pitchFamily="50" charset="-128"/>
                <a:ea typeface="Meiryo UI" panose="020B0604030504040204" pitchFamily="50" charset="-128"/>
              </a:rPr>
              <a:t>ゲノム医療やＡＹＡ世代への治療・</a:t>
            </a:r>
            <a:r>
              <a:rPr lang="ja-JP" altLang="en-US" sz="1600" dirty="0" smtClean="0">
                <a:solidFill>
                  <a:prstClr val="black"/>
                </a:solidFill>
                <a:latin typeface="Meiryo UI" panose="020B0604030504040204" pitchFamily="50" charset="-128"/>
                <a:ea typeface="Meiryo UI" panose="020B0604030504040204" pitchFamily="50" charset="-128"/>
              </a:rPr>
              <a:t>支援（</a:t>
            </a:r>
            <a:r>
              <a:rPr lang="ja-JP" altLang="en-US" sz="1600" dirty="0">
                <a:solidFill>
                  <a:prstClr val="black"/>
                </a:solidFill>
                <a:latin typeface="Meiryo UI" panose="020B0604030504040204" pitchFamily="50" charset="-128"/>
                <a:ea typeface="Meiryo UI" panose="020B0604030504040204" pitchFamily="50" charset="-128"/>
              </a:rPr>
              <a:t>自施設で</a:t>
            </a:r>
            <a:r>
              <a:rPr lang="ja-JP" altLang="en-US" sz="1600" dirty="0" smtClean="0">
                <a:solidFill>
                  <a:prstClr val="black"/>
                </a:solidFill>
                <a:latin typeface="Meiryo UI" panose="020B0604030504040204" pitchFamily="50" charset="-128"/>
                <a:ea typeface="Meiryo UI" panose="020B0604030504040204" pitchFamily="50" charset="-128"/>
              </a:rPr>
              <a:t>提供</a:t>
            </a:r>
            <a:r>
              <a:rPr lang="ja-JP" altLang="en-US" sz="1600" dirty="0">
                <a:solidFill>
                  <a:prstClr val="black"/>
                </a:solidFill>
                <a:latin typeface="Meiryo UI" panose="020B0604030504040204" pitchFamily="50" charset="-128"/>
                <a:ea typeface="Meiryo UI" panose="020B0604030504040204" pitchFamily="50" charset="-128"/>
              </a:rPr>
              <a:t>できる</a:t>
            </a:r>
            <a:r>
              <a:rPr lang="ja-JP" altLang="en-US" sz="1600" dirty="0" smtClean="0">
                <a:solidFill>
                  <a:prstClr val="black"/>
                </a:solidFill>
                <a:latin typeface="Meiryo UI" panose="020B0604030504040204" pitchFamily="50" charset="-128"/>
                <a:ea typeface="Meiryo UI" panose="020B0604030504040204" pitchFamily="50" charset="-128"/>
              </a:rPr>
              <a:t>場合）に</a:t>
            </a:r>
            <a:r>
              <a:rPr lang="ja-JP" altLang="en-US" sz="1600" dirty="0">
                <a:solidFill>
                  <a:prstClr val="black"/>
                </a:solidFill>
                <a:latin typeface="Meiryo UI" panose="020B0604030504040204" pitchFamily="50" charset="-128"/>
                <a:ea typeface="Meiryo UI" panose="020B0604030504040204" pitchFamily="50" charset="-128"/>
              </a:rPr>
              <a:t>ついての</a:t>
            </a:r>
            <a:r>
              <a:rPr lang="ja-JP" altLang="en-US" sz="1600" dirty="0" smtClean="0">
                <a:solidFill>
                  <a:prstClr val="black"/>
                </a:solidFill>
                <a:latin typeface="Meiryo UI" panose="020B0604030504040204" pitchFamily="50" charset="-128"/>
                <a:ea typeface="Meiryo UI" panose="020B0604030504040204" pitchFamily="50" charset="-128"/>
              </a:rPr>
              <a:t>広報</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がん教育に関する外部講師の派遣、普及啓発（望ましい）、実施の際の児童・生徒への配慮</a:t>
            </a:r>
            <a:endParaRPr lang="ja-JP" altLang="en-US" sz="1600" dirty="0">
              <a:solidFill>
                <a:prstClr val="black"/>
              </a:solidFill>
              <a:latin typeface="Meiryo UI" panose="020B0604030504040204" pitchFamily="50" charset="-128"/>
              <a:ea typeface="Meiryo UI" panose="020B0604030504040204" pitchFamily="50" charset="-128"/>
            </a:endParaRPr>
          </a:p>
        </p:txBody>
      </p:sp>
      <p:sp>
        <p:nvSpPr>
          <p:cNvPr id="7" name="正方形/長方形 6"/>
          <p:cNvSpPr/>
          <p:nvPr/>
        </p:nvSpPr>
        <p:spPr>
          <a:xfrm>
            <a:off x="300595" y="623919"/>
            <a:ext cx="2667456" cy="372220"/>
          </a:xfrm>
          <a:prstGeom prst="rect">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情報提供・普及啓発</a:t>
            </a:r>
            <a:endParaRPr kumimoji="1" lang="ja-JP" altLang="en-US"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8</a:t>
            </a:fld>
            <a:endParaRPr kumimoji="1" lang="ja-JP" altLang="en-US" sz="1800" dirty="0"/>
          </a:p>
        </p:txBody>
      </p:sp>
      <p:sp>
        <p:nvSpPr>
          <p:cNvPr id="9" name="角丸四角形 8"/>
          <p:cNvSpPr/>
          <p:nvPr/>
        </p:nvSpPr>
        <p:spPr>
          <a:xfrm>
            <a:off x="115574" y="2329025"/>
            <a:ext cx="9534864" cy="1772762"/>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ts val="1800"/>
              </a:lnSpc>
            </a:pPr>
            <a:endParaRPr lang="en-US" altLang="ja-JP" sz="1600" b="1"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国新設（府新設・国より緩和）</a:t>
            </a:r>
            <a:r>
              <a:rPr lang="en-US" altLang="ja-JP" sz="1600" b="1" dirty="0" smtClean="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治</a:t>
            </a:r>
            <a:r>
              <a:rPr lang="ja-JP" altLang="en-US" sz="1600" dirty="0">
                <a:solidFill>
                  <a:prstClr val="black"/>
                </a:solidFill>
                <a:latin typeface="Meiryo UI" panose="020B0604030504040204" pitchFamily="50" charset="-128"/>
                <a:ea typeface="Meiryo UI" panose="020B0604030504040204" pitchFamily="50" charset="-128"/>
              </a:rPr>
              <a:t>験を除く臨床研究を行う</a:t>
            </a:r>
            <a:r>
              <a:rPr lang="ja-JP" altLang="en-US" sz="1600" dirty="0" smtClean="0">
                <a:solidFill>
                  <a:prstClr val="black"/>
                </a:solidFill>
                <a:latin typeface="Meiryo UI" panose="020B0604030504040204" pitchFamily="50" charset="-128"/>
                <a:ea typeface="Meiryo UI" panose="020B0604030504040204" pitchFamily="50" charset="-128"/>
              </a:rPr>
              <a:t>に際の、</a:t>
            </a:r>
            <a:r>
              <a:rPr lang="ja-JP" altLang="en-US" sz="1600" dirty="0">
                <a:solidFill>
                  <a:prstClr val="black"/>
                </a:solidFill>
                <a:latin typeface="Meiryo UI" panose="020B0604030504040204" pitchFamily="50" charset="-128"/>
                <a:ea typeface="Meiryo UI" panose="020B0604030504040204" pitchFamily="50" charset="-128"/>
              </a:rPr>
              <a:t>臨床研究法に則った体制の</a:t>
            </a:r>
            <a:r>
              <a:rPr lang="ja-JP" altLang="en-US" sz="1600" dirty="0" smtClean="0">
                <a:solidFill>
                  <a:prstClr val="black"/>
                </a:solidFill>
                <a:latin typeface="Meiryo UI" panose="020B0604030504040204" pitchFamily="50" charset="-128"/>
                <a:ea typeface="Meiryo UI" panose="020B0604030504040204" pitchFamily="50" charset="-128"/>
              </a:rPr>
              <a:t>整備　　　国</a:t>
            </a:r>
            <a:r>
              <a:rPr lang="ja-JP" altLang="en-US" sz="1600" dirty="0">
                <a:solidFill>
                  <a:prstClr val="black"/>
                </a:solidFill>
                <a:latin typeface="Meiryo UI" panose="020B0604030504040204" pitchFamily="50" charset="-128"/>
                <a:ea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rPr>
              <a:t>必須　→　府</a:t>
            </a:r>
            <a:r>
              <a:rPr lang="ja-JP" altLang="en-US" sz="1600" dirty="0">
                <a:solidFill>
                  <a:prstClr val="black"/>
                </a:solidFill>
                <a:latin typeface="Meiryo UI" panose="020B0604030504040204" pitchFamily="50" charset="-128"/>
                <a:ea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rPr>
              <a:t>望ましい</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endParaRPr lang="en-US" altLang="ja-JP" sz="1600" dirty="0">
              <a:solidFill>
                <a:prstClr val="black"/>
              </a:solidFill>
              <a:latin typeface="Meiryo UI" panose="020B0604030504040204" pitchFamily="50" charset="-128"/>
              <a:ea typeface="Meiryo UI" panose="020B0604030504040204" pitchFamily="50" charset="-128"/>
            </a:endParaRPr>
          </a:p>
          <a:p>
            <a:pPr>
              <a:lnSpc>
                <a:spcPts val="1800"/>
              </a:lnSpc>
            </a:pPr>
            <a:r>
              <a:rPr lang="en-US" altLang="ja-JP" sz="1600" b="1" dirty="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国変更（</a:t>
            </a:r>
            <a:r>
              <a:rPr lang="ja-JP" altLang="en-US" sz="1600" b="1" dirty="0" smtClean="0">
                <a:solidFill>
                  <a:prstClr val="black"/>
                </a:solidFill>
                <a:latin typeface="Meiryo UI" panose="020B0604030504040204" pitchFamily="50" charset="-128"/>
                <a:ea typeface="Meiryo UI" panose="020B0604030504040204" pitchFamily="50" charset="-128"/>
              </a:rPr>
              <a:t>府変更・</a:t>
            </a:r>
            <a:r>
              <a:rPr lang="ja-JP" altLang="en-US" sz="1600" b="1" dirty="0">
                <a:solidFill>
                  <a:prstClr val="black"/>
                </a:solidFill>
                <a:latin typeface="Meiryo UI" panose="020B0604030504040204" pitchFamily="50" charset="-128"/>
                <a:ea typeface="Meiryo UI" panose="020B0604030504040204" pitchFamily="50" charset="-128"/>
              </a:rPr>
              <a:t>国どおり） </a:t>
            </a:r>
            <a:r>
              <a:rPr lang="en-US" altLang="ja-JP" sz="1600" b="1" dirty="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 臨床研究、治験に関する情報提供等　　努めること　→　必須</a:t>
            </a:r>
            <a:endParaRPr lang="ja-JP" altLang="en-US" sz="1600" dirty="0">
              <a:solidFill>
                <a:prstClr val="black"/>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00594" y="2136288"/>
            <a:ext cx="2667457" cy="372220"/>
          </a:xfrm>
          <a:prstGeom prst="rect">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臨床研究及び調査研究</a:t>
            </a:r>
            <a:endParaRPr kumimoji="1" lang="ja-JP" altLang="en-US" b="1" dirty="0">
              <a:latin typeface="Meiryo UI" panose="020B0604030504040204" pitchFamily="50" charset="-128"/>
              <a:ea typeface="Meiryo UI" panose="020B0604030504040204" pitchFamily="50" charset="-128"/>
            </a:endParaRPr>
          </a:p>
        </p:txBody>
      </p:sp>
      <p:sp>
        <p:nvSpPr>
          <p:cNvPr id="12" name="角丸四角形 11"/>
          <p:cNvSpPr/>
          <p:nvPr/>
        </p:nvSpPr>
        <p:spPr>
          <a:xfrm>
            <a:off x="115574" y="4358919"/>
            <a:ext cx="9534864" cy="1296804"/>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ts val="1800"/>
              </a:lnSpc>
            </a:pPr>
            <a:endParaRPr lang="en-US" altLang="ja-JP" sz="1600" b="1"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国新設（府新設・国より緩和）</a:t>
            </a:r>
            <a:r>
              <a:rPr lang="en-US" altLang="ja-JP" sz="1600" b="1" dirty="0" smtClean="0">
                <a:solidFill>
                  <a:prstClr val="black"/>
                </a:solidFill>
                <a:latin typeface="Meiryo UI" panose="020B0604030504040204" pitchFamily="50" charset="-128"/>
                <a:ea typeface="Meiryo UI" panose="020B0604030504040204" pitchFamily="50" charset="-128"/>
              </a:rPr>
              <a:t>】</a:t>
            </a:r>
          </a:p>
          <a:p>
            <a:pPr marL="269875" lvl="0" indent="-269875">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自施設</a:t>
            </a:r>
            <a:r>
              <a:rPr lang="ja-JP" altLang="en-US" sz="1600" dirty="0">
                <a:solidFill>
                  <a:prstClr val="black"/>
                </a:solidFill>
                <a:latin typeface="Meiryo UI" panose="020B0604030504040204" pitchFamily="50" charset="-128"/>
                <a:ea typeface="Meiryo UI" panose="020B0604030504040204" pitchFamily="50" charset="-128"/>
              </a:rPr>
              <a:t>の診療</a:t>
            </a:r>
            <a:r>
              <a:rPr lang="ja-JP" altLang="en-US" sz="1600" dirty="0" smtClean="0">
                <a:solidFill>
                  <a:prstClr val="black"/>
                </a:solidFill>
                <a:latin typeface="Meiryo UI" panose="020B0604030504040204" pitchFamily="50" charset="-128"/>
                <a:ea typeface="Meiryo UI" panose="020B0604030504040204" pitchFamily="50" charset="-128"/>
              </a:rPr>
              <a:t>機能等の</a:t>
            </a:r>
            <a:r>
              <a:rPr lang="ja-JP" altLang="en-US" sz="1600" dirty="0">
                <a:solidFill>
                  <a:prstClr val="black"/>
                </a:solidFill>
                <a:latin typeface="Meiryo UI" panose="020B0604030504040204" pitchFamily="50" charset="-128"/>
                <a:ea typeface="Meiryo UI" panose="020B0604030504040204" pitchFamily="50" charset="-128"/>
              </a:rPr>
              <a:t>把握・</a:t>
            </a:r>
            <a:r>
              <a:rPr lang="ja-JP" altLang="en-US" sz="1600" dirty="0" smtClean="0">
                <a:solidFill>
                  <a:prstClr val="black"/>
                </a:solidFill>
                <a:latin typeface="Meiryo UI" panose="020B0604030504040204" pitchFamily="50" charset="-128"/>
                <a:ea typeface="Meiryo UI" panose="020B0604030504040204" pitchFamily="50" charset="-128"/>
              </a:rPr>
              <a:t>評価等をする際の</a:t>
            </a:r>
            <a:r>
              <a:rPr lang="en-US" altLang="ja-JP" sz="1600" dirty="0" smtClean="0">
                <a:solidFill>
                  <a:prstClr val="black"/>
                </a:solidFill>
                <a:latin typeface="Meiryo UI" panose="020B0604030504040204" pitchFamily="50" charset="-128"/>
                <a:ea typeface="Meiryo UI" panose="020B0604030504040204" pitchFamily="50" charset="-128"/>
              </a:rPr>
              <a:t>Quality </a:t>
            </a:r>
            <a:r>
              <a:rPr lang="en-US" altLang="ja-JP" sz="1600" dirty="0" err="1">
                <a:solidFill>
                  <a:prstClr val="black"/>
                </a:solidFill>
                <a:latin typeface="Meiryo UI" panose="020B0604030504040204" pitchFamily="50" charset="-128"/>
                <a:ea typeface="Meiryo UI" panose="020B0604030504040204" pitchFamily="50" charset="-128"/>
              </a:rPr>
              <a:t>Ⅰndicator</a:t>
            </a:r>
            <a:r>
              <a:rPr lang="ja-JP" altLang="en-US" sz="1600" dirty="0">
                <a:solidFill>
                  <a:prstClr val="black"/>
                </a:solidFill>
                <a:latin typeface="Meiryo UI" panose="020B0604030504040204" pitchFamily="50" charset="-128"/>
                <a:ea typeface="Meiryo UI" panose="020B0604030504040204" pitchFamily="50" charset="-128"/>
              </a:rPr>
              <a:t>（「ＱＩ」）の利用</a:t>
            </a:r>
            <a:r>
              <a:rPr lang="ja-JP" altLang="en-US" sz="1600" dirty="0" smtClean="0">
                <a:solidFill>
                  <a:prstClr val="black"/>
                </a:solidFill>
                <a:latin typeface="Meiryo UI" panose="020B0604030504040204" pitchFamily="50" charset="-128"/>
                <a:ea typeface="Meiryo UI" panose="020B0604030504040204" pitchFamily="50" charset="-128"/>
              </a:rPr>
              <a:t>等の工夫</a:t>
            </a:r>
            <a:r>
              <a:rPr lang="en-US" altLang="ja-JP" sz="1600" dirty="0" smtClean="0">
                <a:solidFill>
                  <a:prstClr val="black"/>
                </a:solidFill>
                <a:latin typeface="Meiryo UI" panose="020B0604030504040204" pitchFamily="50" charset="-128"/>
                <a:ea typeface="Meiryo UI" panose="020B0604030504040204" pitchFamily="50" charset="-128"/>
              </a:rPr>
              <a:t/>
            </a:r>
            <a:br>
              <a:rPr lang="en-US" altLang="ja-JP" sz="1600" dirty="0" smtClean="0">
                <a:solidFill>
                  <a:prstClr val="black"/>
                </a:solidFill>
                <a:latin typeface="Meiryo UI" panose="020B0604030504040204" pitchFamily="50" charset="-128"/>
                <a:ea typeface="Meiryo UI" panose="020B0604030504040204" pitchFamily="50" charset="-128"/>
              </a:rPr>
            </a:br>
            <a:r>
              <a:rPr lang="ja-JP" altLang="en-US" sz="1600" dirty="0" smtClean="0">
                <a:solidFill>
                  <a:prstClr val="black"/>
                </a:solidFill>
                <a:latin typeface="Meiryo UI" panose="020B0604030504040204" pitchFamily="50" charset="-128"/>
                <a:ea typeface="Meiryo UI" panose="020B0604030504040204" pitchFamily="50" charset="-128"/>
              </a:rPr>
              <a:t>　　　国</a:t>
            </a:r>
            <a:r>
              <a:rPr lang="ja-JP" altLang="en-US" sz="1600" dirty="0">
                <a:solidFill>
                  <a:prstClr val="black"/>
                </a:solidFill>
                <a:latin typeface="Meiryo UI" panose="020B0604030504040204" pitchFamily="50" charset="-128"/>
                <a:ea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rPr>
              <a:t>必須　→　府</a:t>
            </a:r>
            <a:r>
              <a:rPr lang="ja-JP" altLang="en-US" sz="1600" dirty="0">
                <a:solidFill>
                  <a:prstClr val="black"/>
                </a:solidFill>
                <a:latin typeface="Meiryo UI" panose="020B0604030504040204" pitchFamily="50" charset="-128"/>
                <a:ea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rPr>
              <a:t>望ましい</a:t>
            </a:r>
            <a:endParaRPr lang="ja-JP" altLang="en-US" sz="1600" dirty="0">
              <a:solidFill>
                <a:prstClr val="black"/>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300594" y="4191940"/>
            <a:ext cx="2667457" cy="372220"/>
          </a:xfrm>
          <a:prstGeom prst="rect">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ＰＤＣＡサイクル</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81744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C7CFA4B-0D04-4C85-A3EF-D95E0A34AB5A}"/>
              </a:ext>
            </a:extLst>
          </p:cNvPr>
          <p:cNvSpPr/>
          <p:nvPr/>
        </p:nvSpPr>
        <p:spPr>
          <a:xfrm>
            <a:off x="0" y="0"/>
            <a:ext cx="9906000" cy="49452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府指定要件（案）の改正の主な</a:t>
            </a:r>
            <a:r>
              <a:rPr kumimoji="1" lang="ja-JP" altLang="en-US" sz="2000" dirty="0" smtClean="0">
                <a:latin typeface="Meiryo UI" panose="020B0604030504040204" pitchFamily="50" charset="-128"/>
                <a:ea typeface="Meiryo UI" panose="020B0604030504040204" pitchFamily="50" charset="-128"/>
              </a:rPr>
              <a:t>ポイント ⑥</a:t>
            </a:r>
            <a:endParaRPr kumimoji="1" lang="ja-JP" altLang="en-US" sz="2000" dirty="0">
              <a:latin typeface="Meiryo UI" panose="020B0604030504040204" pitchFamily="50" charset="-128"/>
              <a:ea typeface="Meiryo UI" panose="020B0604030504040204" pitchFamily="50" charset="-128"/>
            </a:endParaRPr>
          </a:p>
        </p:txBody>
      </p:sp>
      <p:sp>
        <p:nvSpPr>
          <p:cNvPr id="10" name="角丸四角形 9"/>
          <p:cNvSpPr/>
          <p:nvPr/>
        </p:nvSpPr>
        <p:spPr>
          <a:xfrm>
            <a:off x="115574" y="816657"/>
            <a:ext cx="9534864" cy="4347014"/>
          </a:xfrm>
          <a:prstGeom prst="roundRect">
            <a:avLst>
              <a:gd name="adj" fmla="val 5816"/>
            </a:avLst>
          </a:prstGeom>
          <a:solidFill>
            <a:schemeClr val="bg1"/>
          </a:solidFill>
          <a:ln w="28575"/>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ts val="1800"/>
              </a:lnSpc>
            </a:pPr>
            <a:endParaRPr lang="en-US" altLang="ja-JP" sz="1600" b="1"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国新設（府新設・国どおり）</a:t>
            </a:r>
            <a:r>
              <a:rPr lang="en-US" altLang="ja-JP" sz="1600" b="1" dirty="0" smtClean="0">
                <a:solidFill>
                  <a:prstClr val="black"/>
                </a:solidFill>
                <a:latin typeface="Meiryo UI" panose="020B0604030504040204" pitchFamily="50" charset="-128"/>
                <a:ea typeface="Meiryo UI" panose="020B0604030504040204" pitchFamily="50" charset="-128"/>
              </a:rPr>
              <a:t>】</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医療</a:t>
            </a:r>
            <a:r>
              <a:rPr lang="ja-JP" altLang="en-US" sz="1600" dirty="0">
                <a:solidFill>
                  <a:prstClr val="black"/>
                </a:solidFill>
                <a:latin typeface="Meiryo UI" panose="020B0604030504040204" pitchFamily="50" charset="-128"/>
                <a:ea typeface="Meiryo UI" panose="020B0604030504040204" pitchFamily="50" charset="-128"/>
              </a:rPr>
              <a:t>安全管理部門を設置して医療安全対策の実施</a:t>
            </a:r>
          </a:p>
          <a:p>
            <a:pPr lvl="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 部門</a:t>
            </a:r>
            <a:r>
              <a:rPr lang="ja-JP" altLang="en-US" sz="1600" dirty="0">
                <a:solidFill>
                  <a:prstClr val="black"/>
                </a:solidFill>
                <a:latin typeface="Meiryo UI" panose="020B0604030504040204" pitchFamily="50" charset="-128"/>
                <a:ea typeface="Meiryo UI" panose="020B0604030504040204" pitchFamily="50" charset="-128"/>
              </a:rPr>
              <a:t>長として常勤医師の配置</a:t>
            </a:r>
          </a:p>
          <a:p>
            <a:pPr lvl="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 医療</a:t>
            </a:r>
            <a:r>
              <a:rPr lang="ja-JP" altLang="en-US" sz="1600" dirty="0">
                <a:solidFill>
                  <a:prstClr val="black"/>
                </a:solidFill>
                <a:latin typeface="Meiryo UI" panose="020B0604030504040204" pitchFamily="50" charset="-128"/>
                <a:ea typeface="Meiryo UI" panose="020B0604030504040204" pitchFamily="50" charset="-128"/>
              </a:rPr>
              <a:t>安全に係る研修の受講</a:t>
            </a:r>
          </a:p>
          <a:p>
            <a:pPr marL="269875" lvl="0" indent="-269875">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医療</a:t>
            </a:r>
            <a:r>
              <a:rPr lang="ja-JP" altLang="en-US" sz="1600" dirty="0">
                <a:solidFill>
                  <a:prstClr val="black"/>
                </a:solidFill>
                <a:latin typeface="Meiryo UI" panose="020B0604030504040204" pitchFamily="50" charset="-128"/>
                <a:ea typeface="Meiryo UI" panose="020B0604030504040204" pitchFamily="50" charset="-128"/>
              </a:rPr>
              <a:t>安全管理</a:t>
            </a:r>
            <a:r>
              <a:rPr lang="ja-JP" altLang="en-US" sz="1600" dirty="0" smtClean="0">
                <a:solidFill>
                  <a:prstClr val="black"/>
                </a:solidFill>
                <a:latin typeface="Meiryo UI" panose="020B0604030504040204" pitchFamily="50" charset="-128"/>
                <a:ea typeface="Meiryo UI" panose="020B0604030504040204" pitchFamily="50" charset="-128"/>
              </a:rPr>
              <a:t>体制等に</a:t>
            </a:r>
            <a:r>
              <a:rPr lang="ja-JP" altLang="en-US" sz="1600" dirty="0">
                <a:solidFill>
                  <a:prstClr val="black"/>
                </a:solidFill>
                <a:latin typeface="Meiryo UI" panose="020B0604030504040204" pitchFamily="50" charset="-128"/>
                <a:ea typeface="Meiryo UI" panose="020B0604030504040204" pitchFamily="50" charset="-128"/>
              </a:rPr>
              <a:t>ついて、第三者</a:t>
            </a:r>
            <a:r>
              <a:rPr lang="ja-JP" altLang="en-US" sz="1600" dirty="0" smtClean="0">
                <a:solidFill>
                  <a:prstClr val="black"/>
                </a:solidFill>
                <a:latin typeface="Meiryo UI" panose="020B0604030504040204" pitchFamily="50" charset="-128"/>
                <a:ea typeface="Meiryo UI" panose="020B0604030504040204" pitchFamily="50" charset="-128"/>
              </a:rPr>
              <a:t>評価等を活用（</a:t>
            </a:r>
            <a:r>
              <a:rPr lang="ja-JP" altLang="en-US" sz="1600" dirty="0">
                <a:solidFill>
                  <a:prstClr val="black"/>
                </a:solidFill>
                <a:latin typeface="Meiryo UI" panose="020B0604030504040204" pitchFamily="50" charset="-128"/>
                <a:ea typeface="Meiryo UI" panose="020B0604030504040204" pitchFamily="50" charset="-128"/>
              </a:rPr>
              <a:t>望ましい）</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未承認</a:t>
            </a:r>
            <a:r>
              <a:rPr lang="ja-JP" altLang="en-US" sz="1600" dirty="0">
                <a:solidFill>
                  <a:prstClr val="black"/>
                </a:solidFill>
                <a:latin typeface="Meiryo UI" panose="020B0604030504040204" pitchFamily="50" charset="-128"/>
                <a:ea typeface="Meiryo UI" panose="020B0604030504040204" pitchFamily="50" charset="-128"/>
              </a:rPr>
              <a:t>新規医薬品等の</a:t>
            </a:r>
            <a:r>
              <a:rPr lang="ja-JP" altLang="en-US" sz="1600" dirty="0" smtClean="0">
                <a:solidFill>
                  <a:prstClr val="black"/>
                </a:solidFill>
                <a:latin typeface="Meiryo UI" panose="020B0604030504040204" pitchFamily="50" charset="-128"/>
                <a:ea typeface="Meiryo UI" panose="020B0604030504040204" pitchFamily="50" charset="-128"/>
              </a:rPr>
              <a:t>使用を行う場合等の体制に</a:t>
            </a:r>
            <a:r>
              <a:rPr lang="ja-JP" altLang="en-US" sz="1600" dirty="0">
                <a:solidFill>
                  <a:prstClr val="black"/>
                </a:solidFill>
                <a:latin typeface="Meiryo UI" panose="020B0604030504040204" pitchFamily="50" charset="-128"/>
                <a:ea typeface="Meiryo UI" panose="020B0604030504040204" pitchFamily="50" charset="-128"/>
              </a:rPr>
              <a:t>ついて、</a:t>
            </a:r>
          </a:p>
          <a:p>
            <a:pPr lvl="0">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① 当該</a:t>
            </a:r>
            <a:r>
              <a:rPr lang="ja-JP" altLang="en-US" sz="1600" dirty="0">
                <a:solidFill>
                  <a:prstClr val="black"/>
                </a:solidFill>
                <a:latin typeface="Meiryo UI" panose="020B0604030504040204" pitchFamily="50" charset="-128"/>
                <a:ea typeface="Meiryo UI" panose="020B0604030504040204" pitchFamily="50" charset="-128"/>
              </a:rPr>
              <a:t>医療の適応の安全性等を検討する組織の設置及び事前検討</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② 患者</a:t>
            </a:r>
            <a:r>
              <a:rPr lang="ja-JP" altLang="en-US" sz="1600" dirty="0">
                <a:solidFill>
                  <a:prstClr val="black"/>
                </a:solidFill>
                <a:latin typeface="Meiryo UI" panose="020B0604030504040204" pitchFamily="50" charset="-128"/>
                <a:ea typeface="Meiryo UI" panose="020B0604030504040204" pitchFamily="50" charset="-128"/>
              </a:rPr>
              <a:t>・家族への適切な説明、書面での同意の上での提供</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③ 提供</a:t>
            </a:r>
            <a:r>
              <a:rPr lang="ja-JP" altLang="en-US" sz="1600" dirty="0">
                <a:solidFill>
                  <a:prstClr val="black"/>
                </a:solidFill>
                <a:latin typeface="Meiryo UI" panose="020B0604030504040204" pitchFamily="50" charset="-128"/>
                <a:ea typeface="Meiryo UI" panose="020B0604030504040204" pitchFamily="50" charset="-128"/>
              </a:rPr>
              <a:t>した医療の事後評価</a:t>
            </a:r>
          </a:p>
          <a:p>
            <a:pPr lvl="0">
              <a:lnSpc>
                <a:spcPts val="18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医療</a:t>
            </a:r>
            <a:r>
              <a:rPr lang="ja-JP" altLang="en-US" sz="1600" dirty="0">
                <a:solidFill>
                  <a:prstClr val="black"/>
                </a:solidFill>
                <a:latin typeface="Meiryo UI" panose="020B0604030504040204" pitchFamily="50" charset="-128"/>
                <a:ea typeface="Meiryo UI" panose="020B0604030504040204" pitchFamily="50" charset="-128"/>
              </a:rPr>
              <a:t>安全の患者窓口の</a:t>
            </a:r>
            <a:r>
              <a:rPr lang="ja-JP" altLang="en-US" sz="1600" dirty="0" smtClean="0">
                <a:solidFill>
                  <a:prstClr val="black"/>
                </a:solidFill>
                <a:latin typeface="Meiryo UI" panose="020B0604030504040204" pitchFamily="50" charset="-128"/>
                <a:ea typeface="Meiryo UI" panose="020B0604030504040204" pitchFamily="50" charset="-128"/>
              </a:rPr>
              <a:t>設置</a:t>
            </a: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endParaRPr lang="en-US" altLang="ja-JP" sz="1600" dirty="0" smtClean="0">
              <a:solidFill>
                <a:prstClr val="black"/>
              </a:solidFill>
              <a:latin typeface="Meiryo UI" panose="020B0604030504040204" pitchFamily="50" charset="-128"/>
              <a:ea typeface="Meiryo UI" panose="020B0604030504040204" pitchFamily="50" charset="-128"/>
            </a:endParaRPr>
          </a:p>
          <a:p>
            <a:pPr lvl="0">
              <a:lnSpc>
                <a:spcPts val="1800"/>
              </a:lnSpc>
            </a:pPr>
            <a:r>
              <a:rPr lang="en-US" altLang="ja-JP" sz="1600" b="1" dirty="0">
                <a:solidFill>
                  <a:prstClr val="black"/>
                </a:solidFill>
                <a:latin typeface="Meiryo UI" panose="020B0604030504040204" pitchFamily="50" charset="-128"/>
                <a:ea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rPr>
              <a:t>国新設（</a:t>
            </a:r>
            <a:r>
              <a:rPr lang="ja-JP" altLang="en-US" sz="1600" b="1" dirty="0" smtClean="0">
                <a:solidFill>
                  <a:prstClr val="black"/>
                </a:solidFill>
                <a:latin typeface="Meiryo UI" panose="020B0604030504040204" pitchFamily="50" charset="-128"/>
                <a:ea typeface="Meiryo UI" panose="020B0604030504040204" pitchFamily="50" charset="-128"/>
              </a:rPr>
              <a:t>府新設・国より緩和）</a:t>
            </a:r>
            <a:r>
              <a:rPr lang="en-US" altLang="ja-JP" sz="1600" b="1" dirty="0">
                <a:solidFill>
                  <a:prstClr val="black"/>
                </a:solidFill>
                <a:latin typeface="Meiryo UI" panose="020B0604030504040204" pitchFamily="50" charset="-128"/>
                <a:ea typeface="Meiryo UI" panose="020B0604030504040204" pitchFamily="50" charset="-128"/>
              </a:rPr>
              <a:t>】</a:t>
            </a:r>
          </a:p>
          <a:p>
            <a:pPr marL="269875" lvl="0" indent="-269875">
              <a:lnSpc>
                <a:spcPts val="1800"/>
              </a:lnSpc>
            </a:pPr>
            <a:r>
              <a:rPr lang="ja-JP" altLang="en-US" sz="1600" dirty="0">
                <a:solidFill>
                  <a:prstClr val="black"/>
                </a:solidFill>
                <a:latin typeface="Meiryo UI" panose="020B0604030504040204" pitchFamily="50" charset="-128"/>
                <a:ea typeface="Meiryo UI" panose="020B0604030504040204" pitchFamily="50" charset="-128"/>
              </a:rPr>
              <a:t>　・医療安全管理部門における</a:t>
            </a:r>
            <a:r>
              <a:rPr lang="ja-JP" altLang="en-US" sz="1600" dirty="0" smtClean="0">
                <a:solidFill>
                  <a:prstClr val="black"/>
                </a:solidFill>
                <a:latin typeface="Meiryo UI" panose="020B0604030504040204" pitchFamily="50" charset="-128"/>
                <a:ea typeface="Meiryo UI" panose="020B0604030504040204" pitchFamily="50" charset="-128"/>
              </a:rPr>
              <a:t>薬剤師及び看護師</a:t>
            </a:r>
            <a:r>
              <a:rPr lang="ja-JP" altLang="en-US" sz="1600" dirty="0">
                <a:solidFill>
                  <a:prstClr val="black"/>
                </a:solidFill>
                <a:latin typeface="Meiryo UI" panose="020B0604030504040204" pitchFamily="50" charset="-128"/>
                <a:ea typeface="Meiryo UI" panose="020B0604030504040204" pitchFamily="50" charset="-128"/>
              </a:rPr>
              <a:t>の配置</a:t>
            </a:r>
          </a:p>
          <a:p>
            <a:pPr marL="269875" lvl="0" indent="-269875">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≪薬剤師≫　国：専任</a:t>
            </a:r>
            <a:r>
              <a:rPr lang="ja-JP" altLang="en-US" sz="1600" dirty="0">
                <a:solidFill>
                  <a:prstClr val="black"/>
                </a:solidFill>
                <a:latin typeface="Meiryo UI" panose="020B0604030504040204" pitchFamily="50" charset="-128"/>
                <a:ea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rPr>
              <a:t>常勤　→　府：専任</a:t>
            </a:r>
            <a:r>
              <a:rPr lang="ja-JP" altLang="en-US" sz="1600" dirty="0">
                <a:solidFill>
                  <a:prstClr val="black"/>
                </a:solidFill>
                <a:latin typeface="Meiryo UI" panose="020B0604030504040204" pitchFamily="50" charset="-128"/>
                <a:ea typeface="Meiryo UI" panose="020B0604030504040204" pitchFamily="50" charset="-128"/>
              </a:rPr>
              <a:t>・常勤が</a:t>
            </a:r>
            <a:r>
              <a:rPr lang="ja-JP" altLang="en-US" sz="1600" dirty="0" smtClean="0">
                <a:solidFill>
                  <a:prstClr val="black"/>
                </a:solidFill>
                <a:latin typeface="Meiryo UI" panose="020B0604030504040204" pitchFamily="50" charset="-128"/>
                <a:ea typeface="Meiryo UI" panose="020B0604030504040204" pitchFamily="50" charset="-128"/>
              </a:rPr>
              <a:t>望ましい</a:t>
            </a:r>
            <a:endParaRPr lang="ja-JP" altLang="en-US" sz="1600" dirty="0">
              <a:solidFill>
                <a:prstClr val="black"/>
              </a:solidFill>
              <a:latin typeface="Meiryo UI" panose="020B0604030504040204" pitchFamily="50" charset="-128"/>
              <a:ea typeface="Meiryo UI" panose="020B0604030504040204" pitchFamily="50" charset="-128"/>
            </a:endParaRPr>
          </a:p>
          <a:p>
            <a:pPr marL="269875" lvl="0" indent="-269875">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rPr>
              <a:t>　　　　≪看護師≫　国：専従</a:t>
            </a:r>
            <a:r>
              <a:rPr lang="ja-JP" altLang="en-US" sz="1600" dirty="0">
                <a:solidFill>
                  <a:prstClr val="black"/>
                </a:solidFill>
                <a:latin typeface="Meiryo UI" panose="020B0604030504040204" pitchFamily="50" charset="-128"/>
                <a:ea typeface="Meiryo UI" panose="020B0604030504040204" pitchFamily="50" charset="-128"/>
              </a:rPr>
              <a:t>・</a:t>
            </a:r>
            <a:r>
              <a:rPr lang="ja-JP" altLang="en-US" sz="1600" dirty="0" smtClean="0">
                <a:solidFill>
                  <a:prstClr val="black"/>
                </a:solidFill>
                <a:latin typeface="Meiryo UI" panose="020B0604030504040204" pitchFamily="50" charset="-128"/>
                <a:ea typeface="Meiryo UI" panose="020B0604030504040204" pitchFamily="50" charset="-128"/>
              </a:rPr>
              <a:t>常勤　→　府：専任</a:t>
            </a:r>
            <a:r>
              <a:rPr lang="ja-JP" altLang="en-US" sz="1600" dirty="0">
                <a:solidFill>
                  <a:prstClr val="black"/>
                </a:solidFill>
                <a:latin typeface="Meiryo UI" panose="020B0604030504040204" pitchFamily="50" charset="-128"/>
                <a:ea typeface="Meiryo UI" panose="020B0604030504040204" pitchFamily="50" charset="-128"/>
              </a:rPr>
              <a:t>・常勤が</a:t>
            </a:r>
            <a:r>
              <a:rPr lang="ja-JP" altLang="en-US" sz="1600" dirty="0" smtClean="0">
                <a:solidFill>
                  <a:prstClr val="black"/>
                </a:solidFill>
                <a:latin typeface="Meiryo UI" panose="020B0604030504040204" pitchFamily="50" charset="-128"/>
                <a:ea typeface="Meiryo UI" panose="020B0604030504040204" pitchFamily="50" charset="-128"/>
              </a:rPr>
              <a:t>望ましい</a:t>
            </a:r>
            <a:endParaRPr lang="ja-JP" altLang="en-US" sz="1600" dirty="0">
              <a:solidFill>
                <a:prstClr val="black"/>
              </a:solidFill>
              <a:latin typeface="Meiryo UI" panose="020B0604030504040204" pitchFamily="50" charset="-128"/>
              <a:ea typeface="Meiryo UI" panose="020B0604030504040204" pitchFamily="50" charset="-128"/>
            </a:endParaRPr>
          </a:p>
          <a:p>
            <a:pPr lvl="0">
              <a:lnSpc>
                <a:spcPts val="1800"/>
              </a:lnSpc>
            </a:pPr>
            <a:endParaRPr lang="ja-JP" altLang="en-US" sz="1600" dirty="0">
              <a:solidFill>
                <a:prstClr val="black"/>
              </a:solidFill>
              <a:latin typeface="Meiryo UI" panose="020B0604030504040204" pitchFamily="50" charset="-128"/>
              <a:ea typeface="Meiryo UI" panose="020B0604030504040204" pitchFamily="50" charset="-128"/>
            </a:endParaRPr>
          </a:p>
        </p:txBody>
      </p:sp>
      <p:sp>
        <p:nvSpPr>
          <p:cNvPr id="7" name="正方形/長方形 6"/>
          <p:cNvSpPr/>
          <p:nvPr/>
        </p:nvSpPr>
        <p:spPr>
          <a:xfrm>
            <a:off x="300595" y="623919"/>
            <a:ext cx="2667456" cy="372220"/>
          </a:xfrm>
          <a:prstGeom prst="rect">
            <a:avLst/>
          </a:prstGeom>
          <a:solidFill>
            <a:schemeClr val="accent1">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医療に係る安全管理</a:t>
            </a:r>
            <a:endParaRPr kumimoji="1" lang="ja-JP" altLang="en-US"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9</a:t>
            </a:fld>
            <a:endParaRPr kumimoji="1" lang="ja-JP" altLang="en-US" sz="1800" dirty="0"/>
          </a:p>
        </p:txBody>
      </p:sp>
    </p:spTree>
    <p:extLst>
      <p:ext uri="{BB962C8B-B14F-4D97-AF65-F5344CB8AC3E}">
        <p14:creationId xmlns:p14="http://schemas.microsoft.com/office/powerpoint/2010/main" val="3579326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4445</TotalTime>
  <Words>7100</Words>
  <Application>Microsoft Office PowerPoint</Application>
  <PresentationFormat>A4 210 x 297 mm</PresentationFormat>
  <Paragraphs>1110</Paragraphs>
  <Slides>36</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36</vt:i4>
      </vt:variant>
    </vt:vector>
  </HeadingPairs>
  <TitlesOfParts>
    <vt:vector size="46" baseType="lpstr">
      <vt:lpstr>Meiryo UI</vt:lpstr>
      <vt:lpstr>ＭＳ 明朝</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清水　邦彦</cp:lastModifiedBy>
  <cp:revision>483</cp:revision>
  <cp:lastPrinted>2019-09-04T00:52:45Z</cp:lastPrinted>
  <dcterms:created xsi:type="dcterms:W3CDTF">2019-06-22T16:01:03Z</dcterms:created>
  <dcterms:modified xsi:type="dcterms:W3CDTF">2019-09-10T10:03:47Z</dcterms:modified>
</cp:coreProperties>
</file>