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72" r:id="rId2"/>
    <p:sldId id="276" r:id="rId3"/>
    <p:sldId id="316" r:id="rId4"/>
    <p:sldId id="320" r:id="rId5"/>
    <p:sldId id="278" r:id="rId6"/>
    <p:sldId id="325" r:id="rId7"/>
    <p:sldId id="322" r:id="rId8"/>
    <p:sldId id="323" r:id="rId9"/>
    <p:sldId id="332" r:id="rId10"/>
    <p:sldId id="334" r:id="rId11"/>
    <p:sldId id="290" r:id="rId12"/>
    <p:sldId id="324" r:id="rId13"/>
    <p:sldId id="331" r:id="rId14"/>
    <p:sldId id="318" r:id="rId15"/>
    <p:sldId id="327" r:id="rId16"/>
    <p:sldId id="295" r:id="rId17"/>
    <p:sldId id="329" r:id="rId18"/>
    <p:sldId id="317"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1" d="100"/>
          <a:sy n="71" d="100"/>
        </p:scale>
        <p:origin x="1272" y="60"/>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2019/11/20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11</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12</a:t>
            </a:fld>
            <a:endParaRPr kumimoji="1" lang="ja-JP" altLang="en-US"/>
          </a:p>
        </p:txBody>
      </p:sp>
    </p:spTree>
    <p:extLst>
      <p:ext uri="{BB962C8B-B14F-4D97-AF65-F5344CB8AC3E}">
        <p14:creationId xmlns:p14="http://schemas.microsoft.com/office/powerpoint/2010/main" val="3144081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1337113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14</a:t>
            </a:fld>
            <a:endParaRPr kumimoji="1" lang="ja-JP" altLang="en-US"/>
          </a:p>
        </p:txBody>
      </p:sp>
    </p:spTree>
    <p:extLst>
      <p:ext uri="{BB962C8B-B14F-4D97-AF65-F5344CB8AC3E}">
        <p14:creationId xmlns:p14="http://schemas.microsoft.com/office/powerpoint/2010/main" val="6770669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15</a:t>
            </a:fld>
            <a:endParaRPr kumimoji="1" lang="ja-JP" altLang="en-US"/>
          </a:p>
        </p:txBody>
      </p:sp>
    </p:spTree>
    <p:extLst>
      <p:ext uri="{BB962C8B-B14F-4D97-AF65-F5344CB8AC3E}">
        <p14:creationId xmlns:p14="http://schemas.microsoft.com/office/powerpoint/2010/main" val="1894038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17</a:t>
            </a:fld>
            <a:endParaRPr kumimoji="1" lang="ja-JP" altLang="en-US"/>
          </a:p>
        </p:txBody>
      </p:sp>
    </p:spTree>
    <p:extLst>
      <p:ext uri="{BB962C8B-B14F-4D97-AF65-F5344CB8AC3E}">
        <p14:creationId xmlns:p14="http://schemas.microsoft.com/office/powerpoint/2010/main" val="1844429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18</a:t>
            </a:fld>
            <a:endParaRPr kumimoji="1" lang="ja-JP" altLang="en-US"/>
          </a:p>
        </p:txBody>
      </p:sp>
    </p:spTree>
    <p:extLst>
      <p:ext uri="{BB962C8B-B14F-4D97-AF65-F5344CB8AC3E}">
        <p14:creationId xmlns:p14="http://schemas.microsoft.com/office/powerpoint/2010/main" val="236334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3</a:t>
            </a:fld>
            <a:endParaRPr kumimoji="1" lang="ja-JP" altLang="en-US"/>
          </a:p>
        </p:txBody>
      </p:sp>
    </p:spTree>
    <p:extLst>
      <p:ext uri="{BB962C8B-B14F-4D97-AF65-F5344CB8AC3E}">
        <p14:creationId xmlns:p14="http://schemas.microsoft.com/office/powerpoint/2010/main" val="417368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473801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397237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1386837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247377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12900550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2101764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2019/11/20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2019/11/20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2019/11/20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2019/11/20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2019/11/20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2019/11/20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府</a:t>
            </a:r>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指定がん拠点病院の</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指定について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資料２</a:t>
            </a:r>
            <a:endParaRPr kumimoji="1" lang="ja-JP" altLang="en-US" dirty="0"/>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smtClean="0">
                <a:latin typeface="+mn-ea"/>
              </a:rPr>
              <a:t>第２回大阪府がん対策推進委員会</a:t>
            </a:r>
            <a:endParaRPr lang="en-US" altLang="ja-JP" sz="2400" b="1" dirty="0" smtClean="0">
              <a:latin typeface="+mn-ea"/>
            </a:endParaRPr>
          </a:p>
          <a:p>
            <a:pPr algn="ctr"/>
            <a:r>
              <a:rPr lang="ja-JP" altLang="en-US" sz="2400" b="1" dirty="0" smtClean="0">
                <a:latin typeface="+mn-ea"/>
              </a:rPr>
              <a:t>がん診療連携検討部会</a:t>
            </a:r>
            <a:endParaRPr lang="en-US" altLang="ja-JP" sz="2000" dirty="0">
              <a:latin typeface="+mn-ea"/>
            </a:endParaRPr>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79512" y="886895"/>
            <a:ext cx="8424936" cy="1834664"/>
          </a:xfrm>
          <a:prstGeom prst="roundRect">
            <a:avLst>
              <a:gd name="adj" fmla="val 5405"/>
            </a:avLst>
          </a:prstGeom>
          <a:solidFill>
            <a:schemeClr val="accent6">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500"/>
              </a:lnSpc>
            </a:pPr>
            <a:r>
              <a:rPr lang="ja-JP" altLang="en-US" sz="1600" dirty="0" smtClean="0">
                <a:solidFill>
                  <a:schemeClr val="tx1"/>
                </a:solidFill>
                <a:latin typeface="+mn-ea"/>
              </a:rPr>
              <a:t>　</a:t>
            </a:r>
            <a:endParaRPr lang="en-US" altLang="ja-JP" sz="1600" dirty="0" smtClean="0">
              <a:solidFill>
                <a:schemeClr val="tx1"/>
              </a:solidFill>
              <a:latin typeface="+mn-ea"/>
            </a:endParaRPr>
          </a:p>
          <a:p>
            <a:r>
              <a:rPr lang="ja-JP" altLang="en-US" sz="1600" dirty="0" smtClean="0">
                <a:solidFill>
                  <a:schemeClr val="tx1"/>
                </a:solidFill>
                <a:latin typeface="+mn-ea"/>
              </a:rPr>
              <a:t>　</a:t>
            </a:r>
            <a:r>
              <a:rPr lang="ja-JP" altLang="en-US" sz="1600" dirty="0">
                <a:solidFill>
                  <a:schemeClr val="tx1"/>
                </a:solidFill>
                <a:latin typeface="+mn-ea"/>
              </a:rPr>
              <a:t>２ 診療</a:t>
            </a:r>
            <a:r>
              <a:rPr lang="ja-JP" altLang="en-US" sz="1600" dirty="0" smtClean="0">
                <a:solidFill>
                  <a:schemeClr val="tx1"/>
                </a:solidFill>
                <a:latin typeface="+mn-ea"/>
              </a:rPr>
              <a:t>実績　</a:t>
            </a:r>
            <a:r>
              <a:rPr lang="ja-JP" altLang="en-US" sz="1600" dirty="0">
                <a:solidFill>
                  <a:schemeClr val="tx1"/>
                </a:solidFill>
                <a:latin typeface="+mn-ea"/>
              </a:rPr>
              <a:t> （対象期間：平成</a:t>
            </a:r>
            <a:r>
              <a:rPr lang="en-US" altLang="ja-JP" sz="1600" dirty="0">
                <a:solidFill>
                  <a:schemeClr val="tx1"/>
                </a:solidFill>
                <a:latin typeface="+mn-ea"/>
              </a:rPr>
              <a:t>30</a:t>
            </a:r>
            <a:r>
              <a:rPr lang="ja-JP" altLang="en-US" sz="1600" dirty="0">
                <a:solidFill>
                  <a:schemeClr val="tx1"/>
                </a:solidFill>
                <a:latin typeface="+mn-ea"/>
              </a:rPr>
              <a:t>年</a:t>
            </a:r>
            <a:r>
              <a:rPr lang="en-US" altLang="ja-JP" sz="1600" dirty="0">
                <a:solidFill>
                  <a:schemeClr val="tx1"/>
                </a:solidFill>
                <a:latin typeface="+mn-ea"/>
              </a:rPr>
              <a:t>1</a:t>
            </a:r>
            <a:r>
              <a:rPr lang="ja-JP" altLang="en-US" sz="1600" dirty="0">
                <a:solidFill>
                  <a:schemeClr val="tx1"/>
                </a:solidFill>
                <a:latin typeface="+mn-ea"/>
              </a:rPr>
              <a:t>月１日～</a:t>
            </a:r>
            <a:r>
              <a:rPr lang="en-US" altLang="ja-JP" sz="1600" dirty="0">
                <a:solidFill>
                  <a:schemeClr val="tx1"/>
                </a:solidFill>
                <a:latin typeface="+mn-ea"/>
              </a:rPr>
              <a:t>12</a:t>
            </a:r>
            <a:r>
              <a:rPr lang="ja-JP" altLang="en-US" sz="1600" dirty="0">
                <a:solidFill>
                  <a:schemeClr val="tx1"/>
                </a:solidFill>
                <a:latin typeface="+mn-ea"/>
              </a:rPr>
              <a:t>月</a:t>
            </a:r>
            <a:r>
              <a:rPr lang="en-US" altLang="ja-JP" sz="1600" dirty="0">
                <a:solidFill>
                  <a:schemeClr val="tx1"/>
                </a:solidFill>
                <a:latin typeface="+mn-ea"/>
              </a:rPr>
              <a:t>31</a:t>
            </a:r>
            <a:r>
              <a:rPr lang="ja-JP" altLang="en-US" sz="1600" dirty="0">
                <a:solidFill>
                  <a:schemeClr val="tx1"/>
                </a:solidFill>
                <a:latin typeface="+mn-ea"/>
              </a:rPr>
              <a:t>日）</a:t>
            </a:r>
            <a:endParaRPr lang="en-US" altLang="ja-JP" sz="1600" dirty="0">
              <a:solidFill>
                <a:schemeClr val="tx1"/>
              </a:solidFill>
              <a:latin typeface="+mn-ea"/>
            </a:endParaRPr>
          </a:p>
          <a:p>
            <a:pPr>
              <a:lnSpc>
                <a:spcPts val="500"/>
              </a:lnSpc>
            </a:pPr>
            <a:endParaRPr lang="en-US" altLang="ja-JP" sz="1400" dirty="0">
              <a:solidFill>
                <a:schemeClr val="tx1"/>
              </a:solidFill>
              <a:latin typeface="+mn-ea"/>
            </a:endParaRPr>
          </a:p>
          <a:p>
            <a:pPr marL="712788" indent="-712788"/>
            <a:r>
              <a:rPr lang="en-US" altLang="ja-JP" sz="1600" dirty="0">
                <a:solidFill>
                  <a:schemeClr val="tx1"/>
                </a:solidFill>
                <a:latin typeface="+mn-ea"/>
              </a:rPr>
              <a:t>  </a:t>
            </a:r>
            <a:r>
              <a:rPr lang="ja-JP" altLang="en-US" sz="1600" dirty="0">
                <a:solidFill>
                  <a:schemeClr val="tx1"/>
                </a:solidFill>
                <a:latin typeface="+mn-ea"/>
              </a:rPr>
              <a:t>　</a:t>
            </a:r>
            <a:r>
              <a:rPr lang="en-US" altLang="ja-JP" sz="1600" dirty="0">
                <a:solidFill>
                  <a:schemeClr val="tx1"/>
                </a:solidFill>
                <a:latin typeface="+mn-ea"/>
              </a:rPr>
              <a:t> </a:t>
            </a:r>
            <a:r>
              <a:rPr lang="en-US" altLang="ja-JP" sz="1600" dirty="0" smtClean="0">
                <a:solidFill>
                  <a:schemeClr val="tx1"/>
                </a:solidFill>
                <a:latin typeface="+mn-ea"/>
              </a:rPr>
              <a:t>(</a:t>
            </a:r>
            <a:r>
              <a:rPr lang="ja-JP" altLang="en-US" sz="1600" dirty="0" smtClean="0">
                <a:solidFill>
                  <a:schemeClr val="tx1"/>
                </a:solidFill>
                <a:latin typeface="+mn-ea"/>
              </a:rPr>
              <a:t>ウ</a:t>
            </a:r>
            <a:r>
              <a:rPr lang="en-US" altLang="ja-JP" sz="1600" dirty="0" smtClean="0">
                <a:solidFill>
                  <a:schemeClr val="tx1"/>
                </a:solidFill>
                <a:latin typeface="+mn-ea"/>
              </a:rPr>
              <a:t>) </a:t>
            </a:r>
            <a:r>
              <a:rPr lang="ja-JP" altLang="en-US" sz="1600" dirty="0" smtClean="0">
                <a:solidFill>
                  <a:schemeClr val="tx1"/>
                </a:solidFill>
                <a:latin typeface="+mn-ea"/>
              </a:rPr>
              <a:t>がんに係る</a:t>
            </a:r>
            <a:r>
              <a:rPr lang="ja-JP" altLang="en-US" sz="1600" b="1" u="sng" dirty="0" smtClean="0">
                <a:solidFill>
                  <a:schemeClr val="tx1"/>
                </a:solidFill>
                <a:latin typeface="+mn-ea"/>
              </a:rPr>
              <a:t>薬物療法のべ患者数</a:t>
            </a:r>
            <a:r>
              <a:rPr lang="ja-JP" altLang="en-US" sz="1600" b="1" dirty="0">
                <a:solidFill>
                  <a:schemeClr val="tx1"/>
                </a:solidFill>
                <a:latin typeface="+mn-ea"/>
              </a:rPr>
              <a:t>　</a:t>
            </a:r>
            <a:r>
              <a:rPr lang="ja-JP" altLang="en-US" sz="1600" b="1" u="sng" dirty="0" smtClean="0">
                <a:solidFill>
                  <a:schemeClr val="tx1"/>
                </a:solidFill>
                <a:latin typeface="+mn-ea"/>
              </a:rPr>
              <a:t>年間</a:t>
            </a:r>
            <a:r>
              <a:rPr lang="ja-JP" altLang="en-US" sz="1600" b="1" u="sng" dirty="0" smtClean="0">
                <a:solidFill>
                  <a:schemeClr val="tx1"/>
                </a:solidFill>
                <a:latin typeface="+mn-ea"/>
              </a:rPr>
              <a:t>４００人以上</a:t>
            </a:r>
            <a:endParaRPr lang="en-US" altLang="ja-JP" sz="1600" b="1" u="sng" dirty="0" smtClean="0">
              <a:solidFill>
                <a:schemeClr val="tx1"/>
              </a:solidFill>
              <a:latin typeface="+mn-ea"/>
            </a:endParaRPr>
          </a:p>
          <a:p>
            <a:pPr marL="712788" indent="-712788">
              <a:lnSpc>
                <a:spcPts val="500"/>
              </a:lnSpc>
            </a:pPr>
            <a:endParaRPr lang="en-US" altLang="ja-JP" sz="1600" b="1" u="sng" dirty="0" smtClean="0">
              <a:solidFill>
                <a:schemeClr val="tx1"/>
              </a:solidFill>
              <a:latin typeface="+mn-ea"/>
            </a:endParaRPr>
          </a:p>
          <a:p>
            <a:pPr marL="712788" indent="538163"/>
            <a:r>
              <a:rPr lang="en-US" altLang="ja-JP" sz="1600" dirty="0" smtClean="0">
                <a:solidFill>
                  <a:schemeClr val="tx1"/>
                </a:solidFill>
                <a:latin typeface="+mn-ea"/>
              </a:rPr>
              <a:t> 《</a:t>
            </a:r>
            <a:r>
              <a:rPr lang="ja-JP" altLang="en-US" sz="1600" dirty="0" smtClean="0">
                <a:solidFill>
                  <a:schemeClr val="tx1"/>
                </a:solidFill>
                <a:latin typeface="+mn-ea"/>
              </a:rPr>
              <a:t>参考</a:t>
            </a:r>
            <a:r>
              <a:rPr lang="en-US" altLang="ja-JP" sz="1600" dirty="0" smtClean="0">
                <a:solidFill>
                  <a:schemeClr val="tx1"/>
                </a:solidFill>
                <a:latin typeface="+mn-ea"/>
              </a:rPr>
              <a:t>》 </a:t>
            </a:r>
            <a:r>
              <a:rPr lang="ja-JP" altLang="en-US" sz="1600" dirty="0" smtClean="0">
                <a:solidFill>
                  <a:schemeClr val="tx1"/>
                </a:solidFill>
                <a:latin typeface="+mn-ea"/>
              </a:rPr>
              <a:t>国指定要件 ： 概ね年間</a:t>
            </a:r>
            <a:r>
              <a:rPr lang="en-US" altLang="ja-JP" sz="1600" dirty="0" smtClean="0">
                <a:solidFill>
                  <a:schemeClr val="tx1"/>
                </a:solidFill>
                <a:latin typeface="+mn-ea"/>
              </a:rPr>
              <a:t>1,000</a:t>
            </a:r>
            <a:r>
              <a:rPr lang="ja-JP" altLang="en-US" sz="1600" dirty="0" smtClean="0">
                <a:solidFill>
                  <a:schemeClr val="tx1"/>
                </a:solidFill>
                <a:latin typeface="+mn-ea"/>
              </a:rPr>
              <a:t>人以上</a:t>
            </a:r>
            <a:r>
              <a:rPr lang="ja-JP" altLang="en-US" sz="1100" dirty="0" smtClean="0">
                <a:solidFill>
                  <a:schemeClr val="tx1"/>
                </a:solidFill>
                <a:latin typeface="+mn-ea"/>
              </a:rPr>
              <a:t>（同一医療圏に複数拠点病院がある場合は、</a:t>
            </a:r>
            <a:endParaRPr lang="en-US" altLang="ja-JP" sz="1100" dirty="0" smtClean="0">
              <a:solidFill>
                <a:schemeClr val="tx1"/>
              </a:solidFill>
              <a:latin typeface="+mn-ea"/>
            </a:endParaRPr>
          </a:p>
          <a:p>
            <a:pPr marL="712788" indent="4483100" algn="r">
              <a:lnSpc>
                <a:spcPts val="1300"/>
              </a:lnSpc>
            </a:pPr>
            <a:r>
              <a:rPr lang="ja-JP" altLang="en-US" sz="1100" dirty="0" smtClean="0">
                <a:solidFill>
                  <a:schemeClr val="tx1"/>
                </a:solidFill>
                <a:latin typeface="+mn-ea"/>
              </a:rPr>
              <a:t>年間</a:t>
            </a:r>
            <a:r>
              <a:rPr lang="en-US" altLang="ja-JP" sz="1100" dirty="0" smtClean="0">
                <a:solidFill>
                  <a:schemeClr val="tx1"/>
                </a:solidFill>
                <a:latin typeface="+mn-ea"/>
              </a:rPr>
              <a:t>1,000</a:t>
            </a:r>
            <a:r>
              <a:rPr lang="ja-JP" altLang="en-US" sz="1100" dirty="0" smtClean="0">
                <a:solidFill>
                  <a:schemeClr val="tx1"/>
                </a:solidFill>
                <a:latin typeface="+mn-ea"/>
              </a:rPr>
              <a:t>人以上）</a:t>
            </a:r>
            <a:r>
              <a:rPr lang="ja-JP" altLang="en-US" sz="1600" dirty="0">
                <a:solidFill>
                  <a:schemeClr val="tx1"/>
                </a:solidFill>
                <a:latin typeface="+mn-ea"/>
              </a:rPr>
              <a:t>　</a:t>
            </a:r>
            <a:endParaRPr lang="en-US" altLang="ja-JP" sz="1600" dirty="0">
              <a:solidFill>
                <a:schemeClr val="tx1"/>
              </a:solidFill>
              <a:latin typeface="+mn-ea"/>
            </a:endParaRPr>
          </a:p>
          <a:p>
            <a:pPr marL="712788" indent="-712788"/>
            <a:r>
              <a:rPr lang="ja-JP" altLang="en-US" sz="1600" b="1" dirty="0">
                <a:solidFill>
                  <a:schemeClr val="tx1"/>
                </a:solidFill>
              </a:rPr>
              <a:t>　≪指定要件の改正≫</a:t>
            </a:r>
            <a:endParaRPr lang="en-US" altLang="ja-JP" sz="1600" b="1" dirty="0">
              <a:solidFill>
                <a:schemeClr val="tx1"/>
              </a:solidFill>
            </a:endParaRPr>
          </a:p>
          <a:p>
            <a:pPr marL="712788" indent="-174625"/>
            <a:r>
              <a:rPr lang="ja-JP" altLang="en-US" sz="1600" dirty="0">
                <a:solidFill>
                  <a:schemeClr val="tx1"/>
                </a:solidFill>
              </a:rPr>
              <a:t>な　し</a:t>
            </a: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９</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指定要件 未充足</a:t>
            </a:r>
            <a:r>
              <a:rPr lang="ja-JP" altLang="en-US" sz="2000" b="1" dirty="0">
                <a:solidFill>
                  <a:srgbClr val="FFFFFF"/>
                </a:solidFill>
                <a:latin typeface="+mn-ea"/>
                <a:cs typeface="Times New Roman"/>
              </a:rPr>
              <a:t>の病院　</a:t>
            </a:r>
            <a:r>
              <a:rPr lang="zh-CN" altLang="en-US" sz="2000" b="1" dirty="0">
                <a:solidFill>
                  <a:srgbClr val="FFFFFF"/>
                </a:solidFill>
                <a:latin typeface="ＭＳ Ｐゴシック" panose="020B0600070205080204" pitchFamily="50" charset="-128"/>
                <a:ea typeface="ＭＳ Ｐゴシック" panose="020B0600070205080204" pitchFamily="50" charset="-128"/>
                <a:cs typeface="Times New Roman"/>
              </a:rPr>
              <a:t>済生会泉尾病院 ≪大阪市圏域≫</a:t>
            </a:r>
            <a:endParaRPr lang="ja-JP" altLang="ja-JP" sz="2000" b="1" dirty="0">
              <a:latin typeface="+mn-ea"/>
              <a:cs typeface="ＭＳ Ｐゴシック"/>
            </a:endParaRPr>
          </a:p>
        </p:txBody>
      </p:sp>
      <p:sp>
        <p:nvSpPr>
          <p:cNvPr id="9" name="角丸四角形 8"/>
          <p:cNvSpPr/>
          <p:nvPr/>
        </p:nvSpPr>
        <p:spPr>
          <a:xfrm>
            <a:off x="180346" y="2987767"/>
            <a:ext cx="8424102" cy="882454"/>
          </a:xfrm>
          <a:prstGeom prst="roundRect">
            <a:avLst>
              <a:gd name="adj" fmla="val 7815"/>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latin typeface="+mn-ea"/>
            </a:endParaRPr>
          </a:p>
          <a:p>
            <a:pPr indent="268288"/>
            <a:r>
              <a:rPr lang="ja-JP" altLang="en-US" sz="1600" dirty="0" smtClean="0">
                <a:solidFill>
                  <a:schemeClr val="tx1"/>
                </a:solidFill>
                <a:latin typeface="+mn-ea"/>
              </a:rPr>
              <a:t>・長期安定患者が増加し、レジメンの変更が減少したため</a:t>
            </a:r>
            <a:r>
              <a:rPr kumimoji="1" lang="ja-JP" altLang="en-US" sz="1600" dirty="0" smtClean="0">
                <a:solidFill>
                  <a:schemeClr val="tx1"/>
                </a:solidFill>
                <a:latin typeface="+mn-ea"/>
              </a:rPr>
              <a:t>。</a:t>
            </a:r>
            <a:endParaRPr kumimoji="1" lang="en-US" altLang="ja-JP" sz="1600" dirty="0" smtClean="0">
              <a:solidFill>
                <a:schemeClr val="tx1"/>
              </a:solidFill>
              <a:latin typeface="+mn-ea"/>
            </a:endParaRPr>
          </a:p>
          <a:p>
            <a:pPr indent="268288"/>
            <a:r>
              <a:rPr lang="ja-JP" altLang="en-US" sz="1600" dirty="0" smtClean="0">
                <a:solidFill>
                  <a:schemeClr val="tx1"/>
                </a:solidFill>
                <a:latin typeface="+mn-ea"/>
              </a:rPr>
              <a:t>・呼吸器内科専門医の退職があったため。</a:t>
            </a:r>
            <a:endParaRPr kumimoji="1" lang="ja-JP" altLang="en-US" sz="1600" dirty="0">
              <a:solidFill>
                <a:schemeClr val="tx1"/>
              </a:solidFill>
            </a:endParaRPr>
          </a:p>
        </p:txBody>
      </p:sp>
      <p:sp>
        <p:nvSpPr>
          <p:cNvPr id="10" name="角丸四角形 9"/>
          <p:cNvSpPr/>
          <p:nvPr/>
        </p:nvSpPr>
        <p:spPr>
          <a:xfrm>
            <a:off x="185161" y="4189907"/>
            <a:ext cx="8401981" cy="2563723"/>
          </a:xfrm>
          <a:prstGeom prst="roundRect">
            <a:avLst>
              <a:gd name="adj" fmla="val 6141"/>
            </a:avLst>
          </a:prstGeom>
          <a:solidFill>
            <a:srgbClr val="FFFFCC"/>
          </a:solidFill>
          <a:ln cmpd="sng">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600" dirty="0" smtClean="0">
              <a:solidFill>
                <a:schemeClr val="tx1"/>
              </a:solidFill>
            </a:endParaRPr>
          </a:p>
          <a:p>
            <a:pPr marL="268288">
              <a:tabLst>
                <a:tab pos="8164513" algn="l"/>
              </a:tabLst>
            </a:pPr>
            <a:r>
              <a:rPr lang="ja-JP" altLang="en-US" sz="1600" dirty="0" smtClean="0">
                <a:solidFill>
                  <a:schemeClr val="tx1"/>
                </a:solidFill>
                <a:latin typeface="+mn-ea"/>
              </a:rPr>
              <a:t>・ 要件を満たしていないため、指定更新を認めることはできないのではないか。</a:t>
            </a:r>
            <a:endParaRPr lang="en-US" altLang="ja-JP" sz="1600" dirty="0" smtClean="0">
              <a:solidFill>
                <a:schemeClr val="tx1"/>
              </a:solidFill>
              <a:latin typeface="+mn-ea"/>
            </a:endParaRPr>
          </a:p>
          <a:p>
            <a:pPr marL="268288">
              <a:tabLst>
                <a:tab pos="8164513" algn="l"/>
              </a:tabLst>
            </a:pPr>
            <a:endParaRPr lang="en-US" altLang="ja-JP" sz="1000" dirty="0">
              <a:solidFill>
                <a:schemeClr val="tx1"/>
              </a:solidFill>
              <a:latin typeface="+mn-ea"/>
            </a:endParaRPr>
          </a:p>
          <a:p>
            <a:pPr marL="268288">
              <a:tabLst>
                <a:tab pos="8164513" algn="l"/>
              </a:tabLst>
            </a:pPr>
            <a:r>
              <a:rPr lang="en-US" altLang="ja-JP" sz="1600" dirty="0" smtClean="0">
                <a:solidFill>
                  <a:schemeClr val="tx1"/>
                </a:solidFill>
                <a:latin typeface="+mn-ea"/>
              </a:rPr>
              <a:t>【</a:t>
            </a:r>
            <a:r>
              <a:rPr lang="ja-JP" altLang="en-US" sz="1600" dirty="0" smtClean="0">
                <a:solidFill>
                  <a:schemeClr val="tx1"/>
                </a:solidFill>
                <a:latin typeface="+mn-ea"/>
              </a:rPr>
              <a:t>参考</a:t>
            </a:r>
            <a:r>
              <a:rPr lang="en-US" altLang="ja-JP" sz="1600" dirty="0" smtClean="0">
                <a:solidFill>
                  <a:schemeClr val="tx1"/>
                </a:solidFill>
                <a:latin typeface="+mn-ea"/>
              </a:rPr>
              <a:t>】</a:t>
            </a:r>
            <a:r>
              <a:rPr lang="ja-JP" altLang="en-US" sz="1600" dirty="0">
                <a:solidFill>
                  <a:schemeClr val="tx1"/>
                </a:solidFill>
                <a:latin typeface="+mn-ea"/>
              </a:rPr>
              <a:t>　</a:t>
            </a:r>
            <a:r>
              <a:rPr lang="ja-JP" altLang="en-US" sz="1600" dirty="0" smtClean="0">
                <a:solidFill>
                  <a:schemeClr val="tx1"/>
                </a:solidFill>
                <a:latin typeface="+mn-ea"/>
              </a:rPr>
              <a:t>過去の薬物療法のべ患者数</a:t>
            </a:r>
            <a:endParaRPr lang="en-US" altLang="ja-JP" sz="1600" dirty="0" smtClean="0">
              <a:solidFill>
                <a:schemeClr val="tx1"/>
              </a:solidFill>
              <a:latin typeface="+mn-ea"/>
            </a:endParaRPr>
          </a:p>
          <a:p>
            <a:pPr marL="268288">
              <a:tabLst>
                <a:tab pos="8164513" algn="l"/>
              </a:tabLst>
            </a:pPr>
            <a:endParaRPr lang="en-US" altLang="ja-JP" sz="1600" dirty="0">
              <a:solidFill>
                <a:schemeClr val="tx1"/>
              </a:solidFill>
              <a:latin typeface="+mn-ea"/>
            </a:endParaRPr>
          </a:p>
          <a:p>
            <a:pPr marL="268288">
              <a:tabLst>
                <a:tab pos="8164513" algn="l"/>
              </a:tabLst>
            </a:pPr>
            <a:endParaRPr lang="en-US" altLang="ja-JP" sz="1600" dirty="0" smtClean="0">
              <a:solidFill>
                <a:schemeClr val="tx1"/>
              </a:solidFill>
              <a:latin typeface="+mn-ea"/>
            </a:endParaRPr>
          </a:p>
          <a:p>
            <a:pPr marL="268288">
              <a:tabLst>
                <a:tab pos="8164513" algn="l"/>
              </a:tabLst>
            </a:pPr>
            <a:endParaRPr lang="en-US" altLang="ja-JP" sz="1600" dirty="0">
              <a:solidFill>
                <a:schemeClr val="tx1"/>
              </a:solidFill>
              <a:latin typeface="+mn-ea"/>
            </a:endParaRPr>
          </a:p>
          <a:p>
            <a:pPr marL="268288">
              <a:tabLst>
                <a:tab pos="8164513" algn="l"/>
              </a:tabLst>
            </a:pPr>
            <a:endParaRPr lang="en-US" altLang="ja-JP" sz="1600" dirty="0" smtClean="0">
              <a:solidFill>
                <a:schemeClr val="tx1"/>
              </a:solidFill>
              <a:latin typeface="+mn-ea"/>
            </a:endParaRPr>
          </a:p>
          <a:p>
            <a:pPr marL="268288">
              <a:tabLst>
                <a:tab pos="8164513" algn="l"/>
              </a:tabLst>
            </a:pPr>
            <a:r>
              <a:rPr lang="en-US" altLang="ja-JP" sz="1600" dirty="0" smtClean="0">
                <a:solidFill>
                  <a:schemeClr val="tx1"/>
                </a:solidFill>
                <a:latin typeface="+mn-ea"/>
              </a:rPr>
              <a:t>※ H30</a:t>
            </a:r>
            <a:r>
              <a:rPr lang="ja-JP" altLang="en-US" sz="1600" dirty="0" smtClean="0">
                <a:solidFill>
                  <a:schemeClr val="tx1"/>
                </a:solidFill>
                <a:latin typeface="+mn-ea"/>
              </a:rPr>
              <a:t>からカウントの考え方を統一（同一薬もしくは同じ薬の組み合わせは１人と数える。）</a:t>
            </a:r>
            <a:endParaRPr lang="en-US" altLang="ja-JP" sz="1600" dirty="0" smtClean="0">
              <a:solidFill>
                <a:schemeClr val="tx1"/>
              </a:solidFill>
              <a:latin typeface="+mn-ea"/>
            </a:endParaRPr>
          </a:p>
          <a:p>
            <a:pPr marL="268288" indent="271463">
              <a:tabLst>
                <a:tab pos="8164513" algn="l"/>
              </a:tabLst>
            </a:pPr>
            <a:r>
              <a:rPr lang="ja-JP" altLang="en-US" sz="1600" dirty="0" smtClean="0">
                <a:solidFill>
                  <a:schemeClr val="tx1"/>
                </a:solidFill>
                <a:latin typeface="+mn-ea"/>
              </a:rPr>
              <a:t>府拠点の全体平均は、</a:t>
            </a:r>
            <a:r>
              <a:rPr lang="en-US" altLang="ja-JP" sz="1600" dirty="0" smtClean="0">
                <a:solidFill>
                  <a:schemeClr val="tx1"/>
                </a:solidFill>
                <a:latin typeface="+mn-ea"/>
              </a:rPr>
              <a:t>H29</a:t>
            </a:r>
            <a:r>
              <a:rPr lang="ja-JP" altLang="en-US" sz="1600" dirty="0" smtClean="0">
                <a:solidFill>
                  <a:schemeClr val="tx1"/>
                </a:solidFill>
                <a:latin typeface="+mn-ea"/>
              </a:rPr>
              <a:t>：</a:t>
            </a:r>
            <a:r>
              <a:rPr lang="en-US" altLang="ja-JP" sz="1600" dirty="0" smtClean="0">
                <a:solidFill>
                  <a:schemeClr val="tx1"/>
                </a:solidFill>
                <a:latin typeface="+mn-ea"/>
              </a:rPr>
              <a:t>1,083</a:t>
            </a:r>
            <a:r>
              <a:rPr lang="ja-JP" altLang="en-US" sz="1600" dirty="0">
                <a:solidFill>
                  <a:schemeClr val="tx1"/>
                </a:solidFill>
                <a:latin typeface="+mn-ea"/>
              </a:rPr>
              <a:t>人</a:t>
            </a:r>
            <a:r>
              <a:rPr lang="ja-JP" altLang="en-US" sz="1600" dirty="0" smtClean="0">
                <a:solidFill>
                  <a:schemeClr val="tx1"/>
                </a:solidFill>
                <a:latin typeface="+mn-ea"/>
              </a:rPr>
              <a:t>　⇒　</a:t>
            </a:r>
            <a:r>
              <a:rPr lang="en-US" altLang="ja-JP" sz="1600" dirty="0" smtClean="0">
                <a:solidFill>
                  <a:schemeClr val="tx1"/>
                </a:solidFill>
                <a:latin typeface="+mn-ea"/>
              </a:rPr>
              <a:t>H30</a:t>
            </a:r>
            <a:r>
              <a:rPr lang="ja-JP" altLang="en-US" sz="1600" dirty="0" smtClean="0">
                <a:solidFill>
                  <a:schemeClr val="tx1"/>
                </a:solidFill>
                <a:latin typeface="+mn-ea"/>
              </a:rPr>
              <a:t>：</a:t>
            </a:r>
            <a:r>
              <a:rPr lang="en-US" altLang="ja-JP" sz="1600" dirty="0" smtClean="0">
                <a:solidFill>
                  <a:schemeClr val="tx1"/>
                </a:solidFill>
                <a:latin typeface="+mn-ea"/>
              </a:rPr>
              <a:t>935</a:t>
            </a:r>
            <a:r>
              <a:rPr lang="ja-JP" altLang="en-US" sz="1600" dirty="0">
                <a:solidFill>
                  <a:schemeClr val="tx1"/>
                </a:solidFill>
                <a:latin typeface="+mn-ea"/>
              </a:rPr>
              <a:t>人</a:t>
            </a:r>
            <a:r>
              <a:rPr lang="ja-JP" altLang="en-US" sz="1600" dirty="0" smtClean="0">
                <a:solidFill>
                  <a:schemeClr val="tx1"/>
                </a:solidFill>
                <a:latin typeface="+mn-ea"/>
              </a:rPr>
              <a:t>　⇒　</a:t>
            </a:r>
            <a:r>
              <a:rPr lang="en-US" altLang="ja-JP" sz="1600" dirty="0" smtClean="0">
                <a:solidFill>
                  <a:schemeClr val="tx1"/>
                </a:solidFill>
                <a:latin typeface="+mn-ea"/>
              </a:rPr>
              <a:t>R1</a:t>
            </a:r>
            <a:r>
              <a:rPr lang="ja-JP" altLang="en-US" sz="1600" dirty="0" smtClean="0">
                <a:solidFill>
                  <a:schemeClr val="tx1"/>
                </a:solidFill>
                <a:latin typeface="+mn-ea"/>
              </a:rPr>
              <a:t>：</a:t>
            </a:r>
            <a:r>
              <a:rPr lang="en-US" altLang="ja-JP" sz="1600" dirty="0" smtClean="0">
                <a:solidFill>
                  <a:schemeClr val="tx1"/>
                </a:solidFill>
                <a:latin typeface="+mn-ea"/>
              </a:rPr>
              <a:t>1,115</a:t>
            </a:r>
            <a:r>
              <a:rPr lang="ja-JP" altLang="en-US" sz="1600" dirty="0">
                <a:solidFill>
                  <a:schemeClr val="tx1"/>
                </a:solidFill>
                <a:latin typeface="+mn-ea"/>
              </a:rPr>
              <a:t>人</a:t>
            </a:r>
            <a:endParaRPr lang="en-US" altLang="ja-JP" sz="1600" dirty="0" smtClean="0">
              <a:solidFill>
                <a:schemeClr val="tx1"/>
              </a:solidFill>
              <a:latin typeface="+mn-ea"/>
            </a:endParaRPr>
          </a:p>
          <a:p>
            <a:pPr marL="268288">
              <a:tabLst>
                <a:tab pos="8164513" algn="l"/>
              </a:tabLst>
            </a:pPr>
            <a:endParaRPr lang="en-US" altLang="ja-JP" sz="1600" dirty="0" smtClean="0">
              <a:solidFill>
                <a:schemeClr val="tx1"/>
              </a:solidFill>
              <a:latin typeface="+mn-ea"/>
            </a:endParaRPr>
          </a:p>
          <a:p>
            <a:pPr marL="268288">
              <a:tabLst>
                <a:tab pos="8164513" algn="l"/>
              </a:tabLst>
            </a:pPr>
            <a:endParaRPr lang="ja-JP" altLang="en-US" sz="1600" dirty="0">
              <a:solidFill>
                <a:schemeClr val="tx1"/>
              </a:solidFill>
              <a:latin typeface="+mn-ea"/>
            </a:endParaRPr>
          </a:p>
        </p:txBody>
      </p:sp>
      <p:sp>
        <p:nvSpPr>
          <p:cNvPr id="11" name="角丸四角形 10"/>
          <p:cNvSpPr/>
          <p:nvPr/>
        </p:nvSpPr>
        <p:spPr>
          <a:xfrm>
            <a:off x="179512" y="692696"/>
            <a:ext cx="1476164" cy="388397"/>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未充足</a:t>
            </a:r>
            <a:r>
              <a:rPr lang="ja-JP" altLang="en-US" sz="1400" b="1" dirty="0">
                <a:solidFill>
                  <a:schemeClr val="bg1"/>
                </a:solidFill>
              </a:rPr>
              <a:t>項目</a:t>
            </a:r>
            <a:endParaRPr kumimoji="1" lang="ja-JP" altLang="en-US" sz="1400" b="1" dirty="0">
              <a:solidFill>
                <a:schemeClr val="bg1"/>
              </a:solidFill>
            </a:endParaRPr>
          </a:p>
        </p:txBody>
      </p:sp>
      <p:sp>
        <p:nvSpPr>
          <p:cNvPr id="12" name="角丸四角形 11"/>
          <p:cNvSpPr/>
          <p:nvPr/>
        </p:nvSpPr>
        <p:spPr>
          <a:xfrm>
            <a:off x="179512" y="2824272"/>
            <a:ext cx="1476164" cy="382927"/>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原　　因</a:t>
            </a:r>
            <a:endParaRPr kumimoji="1" lang="ja-JP" altLang="en-US" sz="1400" b="1" dirty="0">
              <a:solidFill>
                <a:schemeClr val="bg1"/>
              </a:solidFill>
            </a:endParaRPr>
          </a:p>
        </p:txBody>
      </p:sp>
      <p:sp>
        <p:nvSpPr>
          <p:cNvPr id="13" name="角丸四角形 12"/>
          <p:cNvSpPr/>
          <p:nvPr/>
        </p:nvSpPr>
        <p:spPr>
          <a:xfrm>
            <a:off x="185161" y="3995709"/>
            <a:ext cx="1476164" cy="415331"/>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対　　応</a:t>
            </a:r>
            <a:endParaRPr kumimoji="1" lang="ja-JP" altLang="en-US" sz="1400" b="1" dirty="0">
              <a:solidFill>
                <a:schemeClr val="bg1"/>
              </a:solidFill>
            </a:endParaRPr>
          </a:p>
        </p:txBody>
      </p:sp>
      <p:graphicFrame>
        <p:nvGraphicFramePr>
          <p:cNvPr id="3" name="表 2"/>
          <p:cNvGraphicFramePr>
            <a:graphicFrameLocks noGrp="1"/>
          </p:cNvGraphicFramePr>
          <p:nvPr>
            <p:extLst>
              <p:ext uri="{D42A27DB-BD31-4B8C-83A1-F6EECF244321}">
                <p14:modId xmlns:p14="http://schemas.microsoft.com/office/powerpoint/2010/main" val="1031666569"/>
              </p:ext>
            </p:extLst>
          </p:nvPr>
        </p:nvGraphicFramePr>
        <p:xfrm>
          <a:off x="1370825" y="5205332"/>
          <a:ext cx="6624736" cy="858510"/>
        </p:xfrm>
        <a:graphic>
          <a:graphicData uri="http://schemas.openxmlformats.org/drawingml/2006/table">
            <a:tbl>
              <a:tblPr firstRow="1" bandRow="1">
                <a:tableStyleId>{5C22544A-7EE6-4342-B048-85BDC9FD1C3A}</a:tableStyleId>
              </a:tblPr>
              <a:tblGrid>
                <a:gridCol w="1314503">
                  <a:extLst>
                    <a:ext uri="{9D8B030D-6E8A-4147-A177-3AD203B41FA5}">
                      <a16:colId xmlns:a16="http://schemas.microsoft.com/office/drawing/2014/main" val="2063801540"/>
                    </a:ext>
                  </a:extLst>
                </a:gridCol>
                <a:gridCol w="845737">
                  <a:extLst>
                    <a:ext uri="{9D8B030D-6E8A-4147-A177-3AD203B41FA5}">
                      <a16:colId xmlns:a16="http://schemas.microsoft.com/office/drawing/2014/main" val="4228128948"/>
                    </a:ext>
                  </a:extLst>
                </a:gridCol>
                <a:gridCol w="864096">
                  <a:extLst>
                    <a:ext uri="{9D8B030D-6E8A-4147-A177-3AD203B41FA5}">
                      <a16:colId xmlns:a16="http://schemas.microsoft.com/office/drawing/2014/main" val="2792531236"/>
                    </a:ext>
                  </a:extLst>
                </a:gridCol>
                <a:gridCol w="864096">
                  <a:extLst>
                    <a:ext uri="{9D8B030D-6E8A-4147-A177-3AD203B41FA5}">
                      <a16:colId xmlns:a16="http://schemas.microsoft.com/office/drawing/2014/main" val="1519719702"/>
                    </a:ext>
                  </a:extLst>
                </a:gridCol>
                <a:gridCol w="864096">
                  <a:extLst>
                    <a:ext uri="{9D8B030D-6E8A-4147-A177-3AD203B41FA5}">
                      <a16:colId xmlns:a16="http://schemas.microsoft.com/office/drawing/2014/main" val="2487599712"/>
                    </a:ext>
                  </a:extLst>
                </a:gridCol>
                <a:gridCol w="936104">
                  <a:extLst>
                    <a:ext uri="{9D8B030D-6E8A-4147-A177-3AD203B41FA5}">
                      <a16:colId xmlns:a16="http://schemas.microsoft.com/office/drawing/2014/main" val="3660887565"/>
                    </a:ext>
                  </a:extLst>
                </a:gridCol>
                <a:gridCol w="936104">
                  <a:extLst>
                    <a:ext uri="{9D8B030D-6E8A-4147-A177-3AD203B41FA5}">
                      <a16:colId xmlns:a16="http://schemas.microsoft.com/office/drawing/2014/main" val="1407999547"/>
                    </a:ext>
                  </a:extLst>
                </a:gridCol>
              </a:tblGrid>
              <a:tr h="396557">
                <a:tc>
                  <a:txBody>
                    <a:bodyPr/>
                    <a:lstStyle/>
                    <a:p>
                      <a:pPr algn="ctr"/>
                      <a:r>
                        <a:rPr kumimoji="1" lang="ja-JP" altLang="en-US" sz="1600" dirty="0" smtClean="0"/>
                        <a:t>年度</a:t>
                      </a:r>
                      <a:endParaRPr kumimoji="1" lang="ja-JP" altLang="en-US" sz="1600" dirty="0"/>
                    </a:p>
                  </a:txBody>
                  <a:tcPr/>
                </a:tc>
                <a:tc>
                  <a:txBody>
                    <a:bodyPr/>
                    <a:lstStyle/>
                    <a:p>
                      <a:pPr algn="ctr"/>
                      <a:r>
                        <a:rPr kumimoji="1" lang="en-US" altLang="ja-JP" sz="1600" dirty="0" smtClean="0">
                          <a:latin typeface="+mj-ea"/>
                          <a:ea typeface="+mj-ea"/>
                        </a:rPr>
                        <a:t>H26</a:t>
                      </a:r>
                      <a:endParaRPr kumimoji="1" lang="ja-JP" altLang="en-US" sz="1600" dirty="0">
                        <a:latin typeface="+mj-ea"/>
                        <a:ea typeface="+mj-ea"/>
                      </a:endParaRPr>
                    </a:p>
                  </a:txBody>
                  <a:tcPr/>
                </a:tc>
                <a:tc>
                  <a:txBody>
                    <a:bodyPr/>
                    <a:lstStyle/>
                    <a:p>
                      <a:pPr algn="ctr"/>
                      <a:r>
                        <a:rPr kumimoji="1" lang="en-US" altLang="ja-JP" sz="1600" dirty="0" smtClean="0">
                          <a:latin typeface="+mj-ea"/>
                          <a:ea typeface="+mj-ea"/>
                        </a:rPr>
                        <a:t>H27</a:t>
                      </a:r>
                      <a:endParaRPr kumimoji="1" lang="ja-JP" altLang="en-US" sz="1600" dirty="0">
                        <a:latin typeface="+mj-ea"/>
                        <a:ea typeface="+mj-ea"/>
                      </a:endParaRPr>
                    </a:p>
                  </a:txBody>
                  <a:tcPr/>
                </a:tc>
                <a:tc>
                  <a:txBody>
                    <a:bodyPr/>
                    <a:lstStyle/>
                    <a:p>
                      <a:pPr algn="ctr"/>
                      <a:r>
                        <a:rPr kumimoji="1" lang="en-US" altLang="ja-JP" sz="1600" dirty="0" smtClean="0">
                          <a:latin typeface="+mj-ea"/>
                          <a:ea typeface="+mj-ea"/>
                        </a:rPr>
                        <a:t>H28</a:t>
                      </a:r>
                      <a:endParaRPr kumimoji="1" lang="ja-JP" altLang="en-US" sz="1600" dirty="0">
                        <a:latin typeface="+mj-ea"/>
                        <a:ea typeface="+mj-ea"/>
                      </a:endParaRPr>
                    </a:p>
                  </a:txBody>
                  <a:tcPr/>
                </a:tc>
                <a:tc>
                  <a:txBody>
                    <a:bodyPr/>
                    <a:lstStyle/>
                    <a:p>
                      <a:pPr algn="ctr"/>
                      <a:r>
                        <a:rPr kumimoji="1" lang="en-US" altLang="ja-JP" sz="1600" dirty="0" smtClean="0">
                          <a:latin typeface="+mj-ea"/>
                          <a:ea typeface="+mj-ea"/>
                        </a:rPr>
                        <a:t>H29</a:t>
                      </a:r>
                      <a:endParaRPr kumimoji="1" lang="ja-JP" altLang="en-US" sz="1600" dirty="0">
                        <a:latin typeface="+mj-ea"/>
                        <a:ea typeface="+mj-ea"/>
                      </a:endParaRPr>
                    </a:p>
                  </a:txBody>
                  <a:tcPr>
                    <a:lnR w="57150" cap="flat" cmpd="sng" algn="ctr">
                      <a:solidFill>
                        <a:schemeClr val="bg1"/>
                      </a:solidFill>
                      <a:prstDash val="solid"/>
                      <a:round/>
                      <a:headEnd type="none" w="med" len="med"/>
                      <a:tailEnd type="none" w="med" len="med"/>
                    </a:lnR>
                  </a:tcPr>
                </a:tc>
                <a:tc>
                  <a:txBody>
                    <a:bodyPr/>
                    <a:lstStyle/>
                    <a:p>
                      <a:pPr algn="ctr"/>
                      <a:r>
                        <a:rPr kumimoji="1" lang="en-US" altLang="ja-JP" sz="1600" dirty="0" smtClean="0">
                          <a:latin typeface="+mj-ea"/>
                          <a:ea typeface="+mj-ea"/>
                        </a:rPr>
                        <a:t>H30</a:t>
                      </a:r>
                      <a:endParaRPr kumimoji="1" lang="ja-JP" altLang="en-US" sz="1600" dirty="0">
                        <a:latin typeface="+mj-ea"/>
                        <a:ea typeface="+mj-ea"/>
                      </a:endParaRPr>
                    </a:p>
                  </a:txBody>
                  <a:tcPr>
                    <a:lnL w="57150" cap="flat" cmpd="sng" algn="ctr">
                      <a:solidFill>
                        <a:schemeClr val="bg1"/>
                      </a:solidFill>
                      <a:prstDash val="solid"/>
                      <a:round/>
                      <a:headEnd type="none" w="med" len="med"/>
                      <a:tailEnd type="none" w="med" len="med"/>
                    </a:lnL>
                  </a:tcPr>
                </a:tc>
                <a:tc>
                  <a:txBody>
                    <a:bodyPr/>
                    <a:lstStyle/>
                    <a:p>
                      <a:pPr algn="ctr"/>
                      <a:r>
                        <a:rPr kumimoji="1" lang="en-US" altLang="ja-JP" sz="1600" dirty="0" smtClean="0">
                          <a:latin typeface="+mj-ea"/>
                          <a:ea typeface="+mj-ea"/>
                        </a:rPr>
                        <a:t>R</a:t>
                      </a:r>
                      <a:r>
                        <a:rPr kumimoji="1" lang="ja-JP" altLang="en-US" sz="1600" dirty="0" smtClean="0">
                          <a:latin typeface="+mj-ea"/>
                          <a:ea typeface="+mj-ea"/>
                        </a:rPr>
                        <a:t>１</a:t>
                      </a:r>
                      <a:endParaRPr kumimoji="1" lang="ja-JP" altLang="en-US" sz="1600" dirty="0">
                        <a:latin typeface="+mj-ea"/>
                        <a:ea typeface="+mj-ea"/>
                      </a:endParaRPr>
                    </a:p>
                  </a:txBody>
                  <a:tcPr/>
                </a:tc>
                <a:extLst>
                  <a:ext uri="{0D108BD9-81ED-4DB2-BD59-A6C34878D82A}">
                    <a16:rowId xmlns:a16="http://schemas.microsoft.com/office/drawing/2014/main" val="795394587"/>
                  </a:ext>
                </a:extLst>
              </a:tr>
              <a:tr h="461953">
                <a:tc>
                  <a:txBody>
                    <a:bodyPr/>
                    <a:lstStyle/>
                    <a:p>
                      <a:pPr algn="ctr"/>
                      <a:r>
                        <a:rPr kumimoji="1" lang="ja-JP" altLang="en-US" sz="1600" dirty="0" smtClean="0"/>
                        <a:t>のべ人数</a:t>
                      </a:r>
                      <a:endParaRPr kumimoji="1" lang="ja-JP" altLang="en-US" sz="1600" dirty="0"/>
                    </a:p>
                  </a:txBody>
                  <a:tcPr anchor="ctr"/>
                </a:tc>
                <a:tc>
                  <a:txBody>
                    <a:bodyPr/>
                    <a:lstStyle/>
                    <a:p>
                      <a:pPr algn="r"/>
                      <a:r>
                        <a:rPr kumimoji="1" lang="ja-JP" altLang="en-US" sz="1600" dirty="0" smtClean="0"/>
                        <a:t>５６２</a:t>
                      </a:r>
                      <a:r>
                        <a:rPr kumimoji="1" lang="ja-JP" altLang="en-US" sz="1200" dirty="0" smtClean="0"/>
                        <a:t>人</a:t>
                      </a:r>
                      <a:endParaRPr kumimoji="1" lang="ja-JP" altLang="en-US" sz="1200" dirty="0"/>
                    </a:p>
                  </a:txBody>
                  <a:tcPr anchor="ctr"/>
                </a:tc>
                <a:tc>
                  <a:txBody>
                    <a:bodyPr/>
                    <a:lstStyle/>
                    <a:p>
                      <a:pPr algn="r"/>
                      <a:r>
                        <a:rPr kumimoji="1" lang="ja-JP" altLang="en-US" sz="1600" dirty="0" smtClean="0"/>
                        <a:t>６０９</a:t>
                      </a:r>
                      <a:r>
                        <a:rPr kumimoji="1" lang="ja-JP" altLang="en-US" sz="1200" dirty="0" smtClean="0"/>
                        <a:t>人</a:t>
                      </a:r>
                      <a:endParaRPr kumimoji="1" lang="ja-JP" altLang="en-US" sz="1200" dirty="0"/>
                    </a:p>
                  </a:txBody>
                  <a:tcPr anchor="ctr"/>
                </a:tc>
                <a:tc>
                  <a:txBody>
                    <a:bodyPr/>
                    <a:lstStyle/>
                    <a:p>
                      <a:pPr algn="r"/>
                      <a:r>
                        <a:rPr kumimoji="1" lang="ja-JP" altLang="en-US" sz="1600" dirty="0" smtClean="0"/>
                        <a:t>６１５</a:t>
                      </a:r>
                      <a:r>
                        <a:rPr kumimoji="1" lang="ja-JP" altLang="en-US" sz="1200" dirty="0" smtClean="0"/>
                        <a:t>人</a:t>
                      </a:r>
                      <a:endParaRPr kumimoji="1" lang="ja-JP" altLang="en-US" sz="1600" dirty="0"/>
                    </a:p>
                  </a:txBody>
                  <a:tcPr anchor="ctr"/>
                </a:tc>
                <a:tc>
                  <a:txBody>
                    <a:bodyPr/>
                    <a:lstStyle/>
                    <a:p>
                      <a:pPr algn="r"/>
                      <a:r>
                        <a:rPr kumimoji="1" lang="ja-JP" altLang="en-US" sz="1600" dirty="0" smtClean="0"/>
                        <a:t>５０７</a:t>
                      </a:r>
                      <a:r>
                        <a:rPr kumimoji="1" lang="ja-JP" altLang="en-US" sz="1200" dirty="0" smtClean="0"/>
                        <a:t>人</a:t>
                      </a:r>
                      <a:endParaRPr kumimoji="1" lang="ja-JP" altLang="en-US" sz="1600" dirty="0"/>
                    </a:p>
                  </a:txBody>
                  <a:tcPr anchor="ctr">
                    <a:lnR w="57150" cap="flat" cmpd="sng" algn="ctr">
                      <a:solidFill>
                        <a:schemeClr val="bg1"/>
                      </a:solidFill>
                      <a:prstDash val="solid"/>
                      <a:round/>
                      <a:headEnd type="none" w="med" len="med"/>
                      <a:tailEnd type="none" w="med" len="med"/>
                    </a:lnR>
                  </a:tcPr>
                </a:tc>
                <a:tc>
                  <a:txBody>
                    <a:bodyPr/>
                    <a:lstStyle/>
                    <a:p>
                      <a:pPr algn="r"/>
                      <a:r>
                        <a:rPr kumimoji="1" lang="ja-JP" altLang="en-US" sz="1600" dirty="0" smtClean="0"/>
                        <a:t>２９１</a:t>
                      </a:r>
                      <a:r>
                        <a:rPr kumimoji="1" lang="ja-JP" altLang="en-US" sz="1200" dirty="0" smtClean="0"/>
                        <a:t>人</a:t>
                      </a:r>
                      <a:endParaRPr kumimoji="1" lang="ja-JP" altLang="en-US" sz="1600" dirty="0"/>
                    </a:p>
                  </a:txBody>
                  <a:tcPr anchor="ctr">
                    <a:lnL w="57150" cap="flat" cmpd="sng" algn="ctr">
                      <a:solidFill>
                        <a:schemeClr val="bg1"/>
                      </a:solidFill>
                      <a:prstDash val="solid"/>
                      <a:round/>
                      <a:headEnd type="none" w="med" len="med"/>
                      <a:tailEnd type="none" w="med" len="med"/>
                    </a:ln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t>３８５</a:t>
                      </a:r>
                      <a:r>
                        <a:rPr kumimoji="1" lang="ja-JP" altLang="en-US" sz="1200" dirty="0" smtClean="0"/>
                        <a:t>人</a:t>
                      </a:r>
                      <a:endParaRPr kumimoji="1" lang="ja-JP" altLang="en-US" sz="1600" dirty="0" smtClean="0"/>
                    </a:p>
                  </a:txBody>
                  <a:tcPr anchor="ctr"/>
                </a:tc>
                <a:extLst>
                  <a:ext uri="{0D108BD9-81ED-4DB2-BD59-A6C34878D82A}">
                    <a16:rowId xmlns:a16="http://schemas.microsoft.com/office/drawing/2014/main" val="1297206501"/>
                  </a:ext>
                </a:extLst>
              </a:tr>
            </a:tbl>
          </a:graphicData>
        </a:graphic>
      </p:graphicFrame>
    </p:spTree>
    <p:extLst>
      <p:ext uri="{BB962C8B-B14F-4D97-AF65-F5344CB8AC3E}">
        <p14:creationId xmlns:p14="http://schemas.microsoft.com/office/powerpoint/2010/main" val="14299570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802016"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10</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府</a:t>
            </a:r>
            <a:r>
              <a:rPr lang="ja-JP" altLang="en-US" sz="2000" b="1" dirty="0">
                <a:solidFill>
                  <a:srgbClr val="FFFFFF"/>
                </a:solidFill>
                <a:latin typeface="+mn-ea"/>
                <a:cs typeface="Times New Roman"/>
              </a:rPr>
              <a:t>がん診療拠点</a:t>
            </a:r>
            <a:r>
              <a:rPr lang="ja-JP" altLang="en-US" sz="2000" b="1" dirty="0" smtClean="0">
                <a:solidFill>
                  <a:srgbClr val="FFFFFF"/>
                </a:solidFill>
                <a:latin typeface="+mn-ea"/>
                <a:cs typeface="Times New Roman"/>
              </a:rPr>
              <a:t>病院（指定更新）の指定期間</a:t>
            </a:r>
            <a:endParaRPr lang="en-US" altLang="ja-JP" sz="2000" b="1" dirty="0" smtClean="0">
              <a:solidFill>
                <a:srgbClr val="FFFFFF"/>
              </a:solidFill>
              <a:latin typeface="+mn-ea"/>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854545564"/>
              </p:ext>
            </p:extLst>
          </p:nvPr>
        </p:nvGraphicFramePr>
        <p:xfrm>
          <a:off x="570313" y="738864"/>
          <a:ext cx="3768088" cy="5552902"/>
        </p:xfrm>
        <a:graphic>
          <a:graphicData uri="http://schemas.openxmlformats.org/drawingml/2006/table">
            <a:tbl>
              <a:tblPr firstRow="1" bandRow="1">
                <a:tableStyleId>{5C22544A-7EE6-4342-B048-85BDC9FD1C3A}</a:tableStyleId>
              </a:tblPr>
              <a:tblGrid>
                <a:gridCol w="619018">
                  <a:extLst>
                    <a:ext uri="{9D8B030D-6E8A-4147-A177-3AD203B41FA5}">
                      <a16:colId xmlns:a16="http://schemas.microsoft.com/office/drawing/2014/main" val="126320758"/>
                    </a:ext>
                  </a:extLst>
                </a:gridCol>
                <a:gridCol w="2212966">
                  <a:extLst>
                    <a:ext uri="{9D8B030D-6E8A-4147-A177-3AD203B41FA5}">
                      <a16:colId xmlns:a16="http://schemas.microsoft.com/office/drawing/2014/main" val="3304912249"/>
                    </a:ext>
                  </a:extLst>
                </a:gridCol>
                <a:gridCol w="936104">
                  <a:extLst>
                    <a:ext uri="{9D8B030D-6E8A-4147-A177-3AD203B41FA5}">
                      <a16:colId xmlns:a16="http://schemas.microsoft.com/office/drawing/2014/main" val="92452844"/>
                    </a:ext>
                  </a:extLst>
                </a:gridCol>
              </a:tblGrid>
              <a:tr h="142534">
                <a:tc>
                  <a:txBody>
                    <a:bodyPr/>
                    <a:lstStyle/>
                    <a:p>
                      <a:pPr algn="ctr"/>
                      <a:r>
                        <a:rPr kumimoji="1" lang="ja-JP" altLang="en-US" sz="1100" dirty="0" smtClean="0"/>
                        <a:t>圏域</a:t>
                      </a:r>
                      <a:endParaRPr kumimoji="1" lang="ja-JP" altLang="en-US" sz="1100" dirty="0"/>
                    </a:p>
                  </a:txBody>
                  <a:tcPr anchor="ctr"/>
                </a:tc>
                <a:tc>
                  <a:txBody>
                    <a:bodyPr/>
                    <a:lstStyle/>
                    <a:p>
                      <a:pPr algn="ctr"/>
                      <a:r>
                        <a:rPr kumimoji="1" lang="ja-JP" altLang="en-US" sz="1100" dirty="0" smtClean="0"/>
                        <a:t>病院名</a:t>
                      </a:r>
                      <a:endParaRPr kumimoji="1" lang="ja-JP" altLang="en-US" sz="1100" dirty="0"/>
                    </a:p>
                  </a:txBody>
                  <a:tcPr anchor="ctr"/>
                </a:tc>
                <a:tc>
                  <a:txBody>
                    <a:bodyPr/>
                    <a:lstStyle/>
                    <a:p>
                      <a:pPr algn="ctr"/>
                      <a:r>
                        <a:rPr kumimoji="1" lang="ja-JP" altLang="en-US" sz="1050" dirty="0" smtClean="0"/>
                        <a:t>指定期間等</a:t>
                      </a:r>
                      <a:endParaRPr kumimoji="1" lang="ja-JP" altLang="en-US" sz="1050" dirty="0"/>
                    </a:p>
                  </a:txBody>
                  <a:tcPr anchor="ctr"/>
                </a:tc>
                <a:extLst>
                  <a:ext uri="{0D108BD9-81ED-4DB2-BD59-A6C34878D82A}">
                    <a16:rowId xmlns:a16="http://schemas.microsoft.com/office/drawing/2014/main" val="611072067"/>
                  </a:ext>
                </a:extLst>
              </a:tr>
              <a:tr h="0">
                <a:tc rowSpan="5">
                  <a:txBody>
                    <a:bodyPr/>
                    <a:lstStyle/>
                    <a:p>
                      <a:pPr algn="ctr"/>
                      <a:r>
                        <a:rPr kumimoji="1" lang="ja-JP" altLang="en-US" sz="1050" b="1" dirty="0" smtClean="0"/>
                        <a:t>豊　能</a:t>
                      </a:r>
                      <a:endParaRPr kumimoji="1" lang="ja-JP" altLang="en-US" sz="1050" b="1" dirty="0"/>
                    </a:p>
                  </a:txBody>
                  <a:tcPr anchor="ctr">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市立池田病院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済生会吹田病院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市立吹田市民病院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済生会千里病院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箕面市立病院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171318590"/>
                  </a:ext>
                </a:extLst>
              </a:tr>
              <a:tr h="138322">
                <a:tc rowSpan="3">
                  <a:txBody>
                    <a:bodyPr/>
                    <a:lstStyle/>
                    <a:p>
                      <a:pPr algn="ctr"/>
                      <a:r>
                        <a:rPr kumimoji="1" lang="ja-JP" altLang="en-US" sz="1050" b="1" dirty="0" smtClean="0"/>
                        <a:t>三　島</a:t>
                      </a:r>
                      <a:endParaRPr kumimoji="1" lang="ja-JP" altLang="en-US" sz="1050" b="1" dirty="0"/>
                    </a:p>
                  </a:txBody>
                  <a:tcPr anchor="ctr">
                    <a:solidFill>
                      <a:schemeClr val="tx2">
                        <a:lumMod val="40000"/>
                        <a:lumOff val="60000"/>
                      </a:schemeClr>
                    </a:solidFill>
                  </a:tcPr>
                </a:tc>
                <a:tc>
                  <a:txBody>
                    <a:bodyPr/>
                    <a:lstStyle/>
                    <a:p>
                      <a:r>
                        <a:rPr kumimoji="1" lang="zh-TW" altLang="en-US" sz="1050" dirty="0" smtClean="0">
                          <a:latin typeface="ＭＳ Ｐゴシック" panose="020B0600070205080204" pitchFamily="50" charset="-128"/>
                          <a:ea typeface="ＭＳ Ｐゴシック" panose="020B0600070205080204" pitchFamily="50" charset="-128"/>
                        </a:rPr>
                        <a:t>愛仁会高槻病院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003116399"/>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北摂総合病院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高槻赤十字病院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130779194"/>
                  </a:ext>
                </a:extLst>
              </a:tr>
              <a:tr h="143266">
                <a:tc rowSpan="5">
                  <a:txBody>
                    <a:bodyPr/>
                    <a:lstStyle/>
                    <a:p>
                      <a:pPr algn="ctr"/>
                      <a:r>
                        <a:rPr kumimoji="1" lang="ja-JP" altLang="en-US" sz="1050" b="1" dirty="0" smtClean="0"/>
                        <a:t>北河内</a:t>
                      </a:r>
                      <a:endParaRPr kumimoji="1" lang="ja-JP" altLang="en-US" sz="1050" b="1" dirty="0"/>
                    </a:p>
                  </a:txBody>
                  <a:tcPr anchor="ctr">
                    <a:solidFill>
                      <a:schemeClr val="tx2">
                        <a:lumMod val="40000"/>
                        <a:lumOff val="60000"/>
                      </a:schemeClr>
                    </a:solidFill>
                  </a:tcPr>
                </a:tc>
                <a:tc>
                  <a:txBody>
                    <a:bodyPr/>
                    <a:lstStyle/>
                    <a:p>
                      <a:r>
                        <a:rPr kumimoji="1" lang="ja-JP" altLang="en-US" sz="1050" dirty="0" smtClean="0">
                          <a:latin typeface="ＭＳ Ｐゴシック" panose="020B0600070205080204" pitchFamily="50" charset="-128"/>
                          <a:ea typeface="+mn-ea"/>
                        </a:rPr>
                        <a:t>松下記念病院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ＪＣＨＯ星ヶ丘医療Ｃ</a:t>
                      </a:r>
                      <a:endParaRPr kumimoji="1" lang="ja-JP" altLang="en-US" sz="1050" dirty="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関西医科大学総合医療Ｃ</a:t>
                      </a:r>
                      <a:endParaRPr kumimoji="1" lang="ja-JP" altLang="en-US" sz="1050" dirty="0"/>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美杉会佐藤病院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市立ひらかた病院</a:t>
                      </a:r>
                      <a:endParaRPr kumimoji="1" lang="ja-JP" altLang="en-US" sz="1050" dirty="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3242756721"/>
                  </a:ext>
                </a:extLst>
              </a:tr>
              <a:tr h="121920">
                <a:tc rowSpan="4">
                  <a:txBody>
                    <a:bodyPr/>
                    <a:lstStyle/>
                    <a:p>
                      <a:pPr algn="ctr"/>
                      <a:r>
                        <a:rPr kumimoji="1" lang="ja-JP" altLang="en-US" sz="1050" b="1" dirty="0" smtClean="0"/>
                        <a:t>中河内</a:t>
                      </a:r>
                      <a:endParaRPr kumimoji="1" lang="ja-JP" altLang="en-US" sz="1050" b="1" dirty="0"/>
                    </a:p>
                  </a:txBody>
                  <a:tcPr anchor="ctr">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八尾徳洲会総合病院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若草第一病院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石切生喜病院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市立柏原病院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264985016"/>
                  </a:ext>
                </a:extLst>
              </a:tr>
              <a:tr h="0">
                <a:tc rowSpan="2">
                  <a:txBody>
                    <a:bodyPr/>
                    <a:lstStyle/>
                    <a:p>
                      <a:pPr algn="ctr"/>
                      <a:r>
                        <a:rPr kumimoji="1" lang="ja-JP" altLang="en-US" sz="1050" b="1" dirty="0" smtClean="0"/>
                        <a:t>南河内</a:t>
                      </a:r>
                      <a:endParaRPr kumimoji="1" lang="ja-JP" altLang="en-US" sz="1050" b="1" dirty="0"/>
                    </a:p>
                  </a:txBody>
                  <a:tcPr anchor="ctr">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済生会富田林病院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ＰＬ</a:t>
                      </a:r>
                      <a:r>
                        <a:rPr kumimoji="1" lang="zh-CN" altLang="en-US" sz="1050" dirty="0" smtClean="0">
                          <a:latin typeface="ＭＳ Ｐゴシック" panose="020B0600070205080204" pitchFamily="50" charset="-128"/>
                          <a:ea typeface="ＭＳ Ｐゴシック" panose="020B0600070205080204" pitchFamily="50" charset="-128"/>
                        </a:rPr>
                        <a:t>病院</a:t>
                      </a:r>
                    </a:p>
                  </a:txBody>
                  <a:tcPr anchor="ctr"/>
                </a:tc>
                <a:tc>
                  <a:txBody>
                    <a:bodyPr/>
                    <a:lstStyle/>
                    <a:p>
                      <a:pPr algn="ctr"/>
                      <a:r>
                        <a:rPr kumimoji="1" lang="ja-JP" altLang="en-US" sz="1050" dirty="0" smtClean="0"/>
                        <a:t>１年</a:t>
                      </a:r>
                      <a:endParaRPr kumimoji="1" lang="ja-JP" altLang="en-US" sz="1050" dirty="0">
                        <a:latin typeface="+mn-ea"/>
                        <a:ea typeface="+mn-ea"/>
                      </a:endParaRPr>
                    </a:p>
                  </a:txBody>
                  <a:tcPr anchor="ctr"/>
                </a:tc>
                <a:extLst>
                  <a:ext uri="{0D108BD9-81ED-4DB2-BD59-A6C34878D82A}">
                    <a16:rowId xmlns:a16="http://schemas.microsoft.com/office/drawing/2014/main" val="1541492277"/>
                  </a:ext>
                </a:extLst>
              </a:tr>
              <a:tr h="0">
                <a:tc rowSpan="2">
                  <a:txBody>
                    <a:bodyPr/>
                    <a:lstStyle/>
                    <a:p>
                      <a:pPr algn="ctr"/>
                      <a:r>
                        <a:rPr kumimoji="1" lang="ja-JP" altLang="en-US" sz="1050" b="1" dirty="0" smtClean="0"/>
                        <a:t>堺　市</a:t>
                      </a:r>
                      <a:endParaRPr kumimoji="1" lang="ja-JP" altLang="en-US" sz="1050" b="1" dirty="0"/>
                    </a:p>
                  </a:txBody>
                  <a:tcPr anchor="ctr">
                    <a:solidFill>
                      <a:schemeClr val="tx2">
                        <a:lumMod val="40000"/>
                        <a:lumOff val="60000"/>
                      </a:schemeClr>
                    </a:solidFill>
                  </a:tcPr>
                </a:tc>
                <a:tc>
                  <a:txBody>
                    <a:bodyPr/>
                    <a:lstStyle/>
                    <a:p>
                      <a:r>
                        <a:rPr kumimoji="1" lang="ja-JP" altLang="en-US" sz="1050" dirty="0" smtClean="0"/>
                        <a:t>ベルランド総合病院</a:t>
                      </a:r>
                    </a:p>
                  </a:txBody>
                  <a:tcPr anchor="ctr"/>
                </a:tc>
                <a:tc>
                  <a:txBody>
                    <a:bodyPr/>
                    <a:lstStyle/>
                    <a:p>
                      <a:pPr algn="ctr"/>
                      <a:r>
                        <a:rPr kumimoji="1" lang="ja-JP" altLang="en-US" sz="1050" dirty="0" smtClean="0"/>
                        <a:t>２年</a:t>
                      </a:r>
                      <a:endParaRPr kumimoji="1" lang="ja-JP" altLang="en-US" sz="1050" dirty="0"/>
                    </a:p>
                  </a:txBody>
                  <a:tcPr anchor="ctr"/>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耳原総合病院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589718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14098807"/>
              </p:ext>
            </p:extLst>
          </p:nvPr>
        </p:nvGraphicFramePr>
        <p:xfrm>
          <a:off x="4788024" y="714511"/>
          <a:ext cx="3750131" cy="6055822"/>
        </p:xfrm>
        <a:graphic>
          <a:graphicData uri="http://schemas.openxmlformats.org/drawingml/2006/table">
            <a:tbl>
              <a:tblPr firstRow="1" bandRow="1">
                <a:tableStyleId>{5C22544A-7EE6-4342-B048-85BDC9FD1C3A}</a:tableStyleId>
              </a:tblPr>
              <a:tblGrid>
                <a:gridCol w="619018">
                  <a:extLst>
                    <a:ext uri="{9D8B030D-6E8A-4147-A177-3AD203B41FA5}">
                      <a16:colId xmlns:a16="http://schemas.microsoft.com/office/drawing/2014/main" val="126320758"/>
                    </a:ext>
                  </a:extLst>
                </a:gridCol>
                <a:gridCol w="2203266">
                  <a:extLst>
                    <a:ext uri="{9D8B030D-6E8A-4147-A177-3AD203B41FA5}">
                      <a16:colId xmlns:a16="http://schemas.microsoft.com/office/drawing/2014/main" val="3304912249"/>
                    </a:ext>
                  </a:extLst>
                </a:gridCol>
                <a:gridCol w="927847">
                  <a:extLst>
                    <a:ext uri="{9D8B030D-6E8A-4147-A177-3AD203B41FA5}">
                      <a16:colId xmlns:a16="http://schemas.microsoft.com/office/drawing/2014/main" val="92452844"/>
                    </a:ext>
                  </a:extLst>
                </a:gridCol>
              </a:tblGrid>
              <a:tr h="142534">
                <a:tc>
                  <a:txBody>
                    <a:bodyPr/>
                    <a:lstStyle/>
                    <a:p>
                      <a:pPr algn="ctr"/>
                      <a:r>
                        <a:rPr kumimoji="1" lang="ja-JP" altLang="en-US" sz="1100" dirty="0" smtClean="0"/>
                        <a:t>圏域</a:t>
                      </a:r>
                      <a:endParaRPr kumimoji="1" lang="ja-JP" altLang="en-US" sz="1100" dirty="0"/>
                    </a:p>
                  </a:txBody>
                  <a:tcPr anchor="ctr"/>
                </a:tc>
                <a:tc>
                  <a:txBody>
                    <a:bodyPr/>
                    <a:lstStyle/>
                    <a:p>
                      <a:pPr algn="ctr"/>
                      <a:r>
                        <a:rPr kumimoji="1" lang="ja-JP" altLang="en-US" sz="1100" dirty="0" smtClean="0"/>
                        <a:t>病院名</a:t>
                      </a:r>
                      <a:endParaRPr kumimoji="1" lang="ja-JP" altLang="en-US" sz="1100" dirty="0"/>
                    </a:p>
                  </a:txBody>
                  <a:tcPr anchor="ctr"/>
                </a:tc>
                <a:tc>
                  <a:txBody>
                    <a:bodyPr/>
                    <a:lstStyle/>
                    <a:p>
                      <a:pPr algn="ctr"/>
                      <a:r>
                        <a:rPr kumimoji="1" lang="ja-JP" altLang="en-US" sz="1050" dirty="0" smtClean="0"/>
                        <a:t>指定期間等</a:t>
                      </a:r>
                      <a:endParaRPr kumimoji="1" lang="ja-JP" altLang="en-US" sz="1050" dirty="0"/>
                    </a:p>
                  </a:txBody>
                  <a:tcPr anchor="ctr"/>
                </a:tc>
                <a:extLst>
                  <a:ext uri="{0D108BD9-81ED-4DB2-BD59-A6C34878D82A}">
                    <a16:rowId xmlns:a16="http://schemas.microsoft.com/office/drawing/2014/main" val="611072067"/>
                  </a:ext>
                </a:extLst>
              </a:tr>
              <a:tr h="0">
                <a:tc rowSpan="6">
                  <a:txBody>
                    <a:bodyPr/>
                    <a:lstStyle/>
                    <a:p>
                      <a:pPr algn="ctr"/>
                      <a:r>
                        <a:rPr kumimoji="1" lang="ja-JP" altLang="en-US" sz="1050" b="1" dirty="0" smtClean="0"/>
                        <a:t>泉　州</a:t>
                      </a:r>
                      <a:endParaRPr kumimoji="1" lang="ja-JP" altLang="en-US" sz="1050" b="1" dirty="0"/>
                    </a:p>
                  </a:txBody>
                  <a:tcPr anchor="ctr">
                    <a:solidFill>
                      <a:schemeClr val="tx2">
                        <a:lumMod val="40000"/>
                        <a:lumOff val="60000"/>
                      </a:schemeClr>
                    </a:solidFill>
                  </a:tcPr>
                </a:tc>
                <a:tc>
                  <a:txBody>
                    <a:bodyPr/>
                    <a:lstStyle/>
                    <a:p>
                      <a:r>
                        <a:rPr kumimoji="1" lang="ja-JP" altLang="en-US" sz="1050" dirty="0" smtClean="0">
                          <a:latin typeface="ＭＳ Ｐゴシック" panose="020B0600070205080204" pitchFamily="50" charset="-128"/>
                          <a:ea typeface="+mn-ea"/>
                        </a:rPr>
                        <a:t>府中病院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りんくう総合医療Ｃ</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泉大津市立病院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endParaRPr kumimoji="1" lang="ja-JP" altLang="en-US" sz="1050" b="1" dirty="0"/>
                    </a:p>
                  </a:txBody>
                  <a:tcPr anchor="ctr"/>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和泉市立総合医療Ｃ</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市立貝塚病院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171318590"/>
                  </a:ext>
                </a:extLst>
              </a:tr>
              <a:tr h="138322">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岸和田徳洲会病院</a:t>
                      </a:r>
                      <a:endParaRPr kumimoji="1" lang="zh-TW" altLang="en-US" sz="1050" dirty="0" smtClean="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003116399"/>
                  </a:ext>
                </a:extLst>
              </a:tr>
              <a:tr h="0">
                <a:tc rowSpan="17">
                  <a:txBody>
                    <a:bodyPr/>
                    <a:lstStyle/>
                    <a:p>
                      <a:pPr algn="ctr"/>
                      <a:r>
                        <a:rPr kumimoji="1" lang="ja-JP" altLang="en-US" sz="1050" b="1" dirty="0" smtClean="0"/>
                        <a:t>大阪市</a:t>
                      </a:r>
                      <a:endParaRPr kumimoji="1" lang="ja-JP" altLang="en-US" sz="1050" b="1" dirty="0"/>
                    </a:p>
                  </a:txBody>
                  <a:tcPr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第二大阪警察病院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大阪警察病院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2130779194"/>
                  </a:ext>
                </a:extLst>
              </a:tr>
              <a:tr h="143266">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大手前病院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2302317572"/>
                  </a:ext>
                </a:extLst>
              </a:tr>
              <a:tr h="132501">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関西電力病院</a:t>
                      </a:r>
                      <a:endParaRPr kumimoji="1" lang="ja-JP" altLang="en-US" sz="1050" dirty="0"/>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北野病院</a:t>
                      </a:r>
                      <a:endParaRPr kumimoji="1" lang="ja-JP" altLang="en-US" sz="1050" dirty="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済生会中津病院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済生会野江病院</a:t>
                      </a:r>
                      <a:endParaRPr kumimoji="1" lang="ja-JP" altLang="en-US" sz="1050" dirty="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3242756721"/>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住友病院</a:t>
                      </a:r>
                      <a:endParaRPr kumimoji="1" lang="zh-CN" altLang="en-US" sz="1050" dirty="0" smtClean="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日本生命病院</a:t>
                      </a:r>
                      <a:endParaRPr kumimoji="1" lang="zh-CN" altLang="en-US" sz="1050" dirty="0" smtClean="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淀川キリスト教病院</a:t>
                      </a:r>
                      <a:endParaRPr kumimoji="1" lang="zh-CN" altLang="en-US" sz="1050" dirty="0" smtClean="0"/>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愛仁会千船病院</a:t>
                      </a:r>
                      <a:endParaRPr kumimoji="1" lang="zh-CN" altLang="en-US" sz="1050" dirty="0" smtClean="0"/>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2264985016"/>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ＪＣＨＯ大阪病院</a:t>
                      </a:r>
                      <a:endParaRPr kumimoji="1" lang="zh-CN" altLang="en-US" sz="1050" dirty="0" smtClean="0"/>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多根総合病院</a:t>
                      </a:r>
                    </a:p>
                  </a:txBody>
                  <a:tcPr anchor="ctr"/>
                </a:tc>
                <a:tc>
                  <a:txBody>
                    <a:bodyPr/>
                    <a:lstStyle/>
                    <a:p>
                      <a:pPr algn="ctr"/>
                      <a:r>
                        <a:rPr kumimoji="1" lang="ja-JP" altLang="en-US" sz="1050" dirty="0" smtClean="0"/>
                        <a:t>１年</a:t>
                      </a:r>
                      <a:endParaRPr kumimoji="1" lang="ja-JP" altLang="en-US" sz="1050" dirty="0"/>
                    </a:p>
                  </a:txBody>
                  <a:tcPr anchor="ctr"/>
                </a:tc>
                <a:extLst>
                  <a:ext uri="{0D108BD9-81ED-4DB2-BD59-A6C34878D82A}">
                    <a16:rowId xmlns:a16="http://schemas.microsoft.com/office/drawing/2014/main" val="154149227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南大阪病院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大阪鉄道病院</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t>１年</a:t>
                      </a:r>
                    </a:p>
                  </a:txBody>
                  <a:tcPr anchor="ctr"/>
                </a:tc>
                <a:extLst>
                  <a:ext uri="{0D108BD9-81ED-4DB2-BD59-A6C34878D82A}">
                    <a16:rowId xmlns:a16="http://schemas.microsoft.com/office/drawing/2014/main" val="158971874"/>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東住吉森本病院</a:t>
                      </a:r>
                    </a:p>
                  </a:txBody>
                  <a:tcPr anchor="ctr"/>
                </a:tc>
                <a:tc>
                  <a:txBody>
                    <a:bodyPr/>
                    <a:lstStyle/>
                    <a:p>
                      <a:pPr algn="ctr"/>
                      <a:r>
                        <a:rPr kumimoji="1" lang="ja-JP" altLang="en-US" sz="1050" dirty="0" smtClean="0"/>
                        <a:t>４年</a:t>
                      </a:r>
                      <a:endParaRPr kumimoji="1" lang="ja-JP" altLang="en-US" sz="1050" dirty="0"/>
                    </a:p>
                  </a:txBody>
                  <a:tcPr anchor="ctr"/>
                </a:tc>
                <a:extLst>
                  <a:ext uri="{0D108BD9-81ED-4DB2-BD59-A6C34878D82A}">
                    <a16:rowId xmlns:a16="http://schemas.microsoft.com/office/drawing/2014/main" val="184721444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済生会泉尾病院</a:t>
                      </a:r>
                      <a:endParaRPr kumimoji="1" lang="zh-CN" altLang="en-US" sz="1050" dirty="0" smtClean="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p>
                  </a:txBody>
                  <a:tcPr anchor="ctr"/>
                </a:tc>
                <a:extLst>
                  <a:ext uri="{0D108BD9-81ED-4DB2-BD59-A6C34878D82A}">
                    <a16:rowId xmlns:a16="http://schemas.microsoft.com/office/drawing/2014/main" val="2855079164"/>
                  </a:ext>
                </a:extLst>
              </a:tr>
            </a:tbl>
          </a:graphicData>
        </a:graphic>
      </p:graphicFrame>
      <p:sp>
        <p:nvSpPr>
          <p:cNvPr id="3" name="テキスト ボックス 2"/>
          <p:cNvSpPr txBox="1"/>
          <p:nvPr/>
        </p:nvSpPr>
        <p:spPr>
          <a:xfrm>
            <a:off x="83832" y="6351711"/>
            <a:ext cx="4632183" cy="461665"/>
          </a:xfrm>
          <a:prstGeom prst="rect">
            <a:avLst/>
          </a:prstGeom>
          <a:noFill/>
          <a:ln>
            <a:solidFill>
              <a:schemeClr val="tx1"/>
            </a:solidFill>
            <a:prstDash val="dash"/>
          </a:ln>
        </p:spPr>
        <p:txBody>
          <a:bodyPr wrap="square" rtlCol="0">
            <a:spAutoFit/>
          </a:bodyPr>
          <a:lstStyle/>
          <a:p>
            <a:pPr algn="ctr"/>
            <a:r>
              <a:rPr lang="ja-JP" altLang="en-US" sz="1200" b="1" dirty="0" smtClean="0"/>
              <a:t>４年間指定：１７病院　　</a:t>
            </a:r>
            <a:r>
              <a:rPr kumimoji="1" lang="ja-JP" altLang="en-US" sz="1200" b="1" dirty="0" smtClean="0"/>
              <a:t>２年間指定：１病院　　</a:t>
            </a:r>
            <a:r>
              <a:rPr lang="ja-JP" altLang="en-US" sz="1200" b="1" dirty="0" smtClean="0"/>
              <a:t>１年間指定：２４病院</a:t>
            </a:r>
            <a:endParaRPr lang="en-US" altLang="ja-JP" sz="1200" b="1" dirty="0" smtClean="0"/>
          </a:p>
          <a:p>
            <a:pPr algn="ctr"/>
            <a:r>
              <a:rPr lang="ja-JP" altLang="en-US" sz="1200" b="1" dirty="0" smtClean="0"/>
              <a:t>（ </a:t>
            </a:r>
            <a:r>
              <a:rPr kumimoji="1" lang="ja-JP" altLang="en-US" sz="1200" b="1" dirty="0" smtClean="0"/>
              <a:t>泉大津市民病院・済生会泉尾病院を除く ）</a:t>
            </a:r>
            <a:endParaRPr kumimoji="1" lang="ja-JP" altLang="en-US" sz="1200" b="1" dirty="0"/>
          </a:p>
        </p:txBody>
      </p:sp>
    </p:spTree>
    <p:extLst>
      <p:ext uri="{BB962C8B-B14F-4D97-AF65-F5344CB8AC3E}">
        <p14:creationId xmlns:p14="http://schemas.microsoft.com/office/powerpoint/2010/main" val="21061312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63937866"/>
              </p:ext>
            </p:extLst>
          </p:nvPr>
        </p:nvGraphicFramePr>
        <p:xfrm>
          <a:off x="51018" y="692245"/>
          <a:ext cx="9057486" cy="5761091"/>
        </p:xfrm>
        <a:graphic>
          <a:graphicData uri="http://schemas.openxmlformats.org/drawingml/2006/table">
            <a:tbl>
              <a:tblPr firstRow="1" bandRow="1">
                <a:tableStyleId>{5C22544A-7EE6-4342-B048-85BDC9FD1C3A}</a:tableStyleId>
              </a:tblPr>
              <a:tblGrid>
                <a:gridCol w="776566">
                  <a:extLst>
                    <a:ext uri="{9D8B030D-6E8A-4147-A177-3AD203B41FA5}">
                      <a16:colId xmlns:a16="http://schemas.microsoft.com/office/drawing/2014/main" val="1869896382"/>
                    </a:ext>
                  </a:extLst>
                </a:gridCol>
                <a:gridCol w="4104456">
                  <a:extLst>
                    <a:ext uri="{9D8B030D-6E8A-4147-A177-3AD203B41FA5}">
                      <a16:colId xmlns:a16="http://schemas.microsoft.com/office/drawing/2014/main" val="4066671750"/>
                    </a:ext>
                  </a:extLst>
                </a:gridCol>
                <a:gridCol w="4176464">
                  <a:extLst>
                    <a:ext uri="{9D8B030D-6E8A-4147-A177-3AD203B41FA5}">
                      <a16:colId xmlns:a16="http://schemas.microsoft.com/office/drawing/2014/main" val="1261396830"/>
                    </a:ext>
                  </a:extLst>
                </a:gridCol>
              </a:tblGrid>
              <a:tr h="360039">
                <a:tc>
                  <a:txBody>
                    <a:bodyPr/>
                    <a:lstStyle/>
                    <a:p>
                      <a:pPr algn="ctr"/>
                      <a:endParaRPr kumimoji="1" lang="ja-JP" altLang="en-US" sz="1800" b="1" dirty="0">
                        <a:solidFill>
                          <a:schemeClr val="bg1"/>
                        </a:solidFill>
                      </a:endParaRPr>
                    </a:p>
                  </a:txBody>
                  <a:tcPr vert="eaVert">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rPr>
                        <a:t>医療法人春秋会　</a:t>
                      </a:r>
                      <a:r>
                        <a:rPr kumimoji="1" lang="ja-JP" altLang="en-US" sz="1400" b="1" dirty="0" smtClean="0">
                          <a:solidFill>
                            <a:schemeClr val="bg1"/>
                          </a:solidFill>
                        </a:rPr>
                        <a:t>城山病院</a:t>
                      </a: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000" b="1" dirty="0" smtClean="0">
                          <a:solidFill>
                            <a:schemeClr val="bg1"/>
                          </a:solidFill>
                        </a:rPr>
                        <a:t>地方独立行政法人大阪市民病院機構　</a:t>
                      </a:r>
                      <a:r>
                        <a:rPr kumimoji="1" lang="ja-JP" altLang="en-US" sz="1400" b="1" dirty="0" smtClean="0">
                          <a:solidFill>
                            <a:schemeClr val="bg1"/>
                          </a:solidFill>
                        </a:rPr>
                        <a:t>大阪市立十三市民病院</a:t>
                      </a:r>
                      <a:endParaRPr kumimoji="1" lang="ja-JP" altLang="en-US" sz="1400" b="1" dirty="0">
                        <a:solidFill>
                          <a:schemeClr val="bg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9876661"/>
                  </a:ext>
                </a:extLst>
              </a:tr>
              <a:tr h="432500">
                <a:tc>
                  <a:txBody>
                    <a:bodyPr/>
                    <a:lstStyle/>
                    <a:p>
                      <a:pPr algn="ctr"/>
                      <a:r>
                        <a:rPr kumimoji="1" lang="ja-JP" altLang="en-US" sz="1400" b="1" dirty="0" smtClean="0">
                          <a:solidFill>
                            <a:schemeClr val="bg1"/>
                          </a:solidFill>
                        </a:rPr>
                        <a:t>所在地</a:t>
                      </a:r>
                      <a:endParaRPr kumimoji="1" lang="ja-JP" altLang="en-US" sz="1400" b="1" dirty="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400" b="1" dirty="0" smtClean="0">
                          <a:solidFill>
                            <a:schemeClr val="tx1"/>
                          </a:solidFill>
                        </a:rPr>
                        <a:t>羽曳野市はびきの</a:t>
                      </a:r>
                      <a:endParaRPr kumimoji="1" lang="ja-JP" altLang="en-US" sz="1400" b="1" dirty="0">
                        <a:solidFill>
                          <a:schemeClr val="tx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rPr>
                        <a:t>大阪市淀川区野中北</a:t>
                      </a:r>
                      <a:endParaRPr kumimoji="1" lang="ja-JP" altLang="en-US" sz="1400" b="1" dirty="0">
                        <a:solidFill>
                          <a:schemeClr val="tx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1646786"/>
                  </a:ext>
                </a:extLst>
              </a:tr>
              <a:tr h="271716">
                <a:tc>
                  <a:txBody>
                    <a:bodyPr/>
                    <a:lstStyle/>
                    <a:p>
                      <a:pPr algn="ctr"/>
                      <a:r>
                        <a:rPr kumimoji="1" lang="ja-JP" altLang="en-US" sz="1400" b="1" dirty="0" smtClean="0">
                          <a:solidFill>
                            <a:schemeClr val="bg1"/>
                          </a:solidFill>
                        </a:rPr>
                        <a:t>常勤</a:t>
                      </a:r>
                      <a:endParaRPr kumimoji="1" lang="en-US" altLang="ja-JP" sz="1400" b="1" dirty="0" smtClean="0">
                        <a:solidFill>
                          <a:schemeClr val="bg1"/>
                        </a:solidFill>
                      </a:endParaRPr>
                    </a:p>
                    <a:p>
                      <a:pPr algn="ctr"/>
                      <a:r>
                        <a:rPr kumimoji="1" lang="ja-JP" altLang="en-US" sz="1400" b="1" dirty="0" smtClean="0">
                          <a:solidFill>
                            <a:schemeClr val="bg1"/>
                          </a:solidFill>
                        </a:rPr>
                        <a:t>職員数</a:t>
                      </a:r>
                      <a:endParaRPr kumimoji="1" lang="ja-JP" altLang="en-US" sz="1400" b="1" dirty="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総数６１５人</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rPr>
                        <a:t>（医師</a:t>
                      </a:r>
                      <a:r>
                        <a:rPr kumimoji="1" lang="en-US" altLang="ja-JP" sz="1100" b="1" dirty="0" smtClean="0">
                          <a:solidFill>
                            <a:schemeClr val="tx1"/>
                          </a:solidFill>
                        </a:rPr>
                        <a:t>56</a:t>
                      </a:r>
                      <a:r>
                        <a:rPr kumimoji="1" lang="ja-JP" altLang="en-US" sz="1100" b="1" dirty="0" smtClean="0">
                          <a:solidFill>
                            <a:schemeClr val="tx1"/>
                          </a:solidFill>
                        </a:rPr>
                        <a:t>人　薬剤師</a:t>
                      </a:r>
                      <a:r>
                        <a:rPr kumimoji="1" lang="en-US" altLang="ja-JP" sz="1100" b="1" dirty="0" smtClean="0">
                          <a:solidFill>
                            <a:schemeClr val="tx1"/>
                          </a:solidFill>
                        </a:rPr>
                        <a:t>17</a:t>
                      </a:r>
                      <a:r>
                        <a:rPr kumimoji="1" lang="ja-JP" altLang="en-US" sz="1100" b="1" dirty="0" smtClean="0">
                          <a:solidFill>
                            <a:schemeClr val="tx1"/>
                          </a:solidFill>
                        </a:rPr>
                        <a:t>人　看護師</a:t>
                      </a:r>
                      <a:r>
                        <a:rPr kumimoji="1" lang="en-US" altLang="ja-JP" sz="1100" b="1" dirty="0" smtClean="0">
                          <a:solidFill>
                            <a:schemeClr val="tx1"/>
                          </a:solidFill>
                        </a:rPr>
                        <a:t>262</a:t>
                      </a:r>
                      <a:r>
                        <a:rPr kumimoji="1" lang="ja-JP" altLang="en-US" sz="1100" b="1" dirty="0" smtClean="0">
                          <a:solidFill>
                            <a:schemeClr val="tx1"/>
                          </a:solidFill>
                        </a:rPr>
                        <a:t>人　診療放射線技師</a:t>
                      </a:r>
                      <a:r>
                        <a:rPr kumimoji="1" lang="en-US" altLang="ja-JP" sz="1100" b="1" dirty="0" smtClean="0">
                          <a:solidFill>
                            <a:schemeClr val="tx1"/>
                          </a:solidFill>
                        </a:rPr>
                        <a:t>23</a:t>
                      </a:r>
                      <a:r>
                        <a:rPr kumimoji="1" lang="ja-JP" altLang="en-US" sz="1100" b="1" dirty="0" smtClean="0">
                          <a:solidFill>
                            <a:schemeClr val="tx1"/>
                          </a:solidFill>
                        </a:rPr>
                        <a:t>人）</a:t>
                      </a:r>
                      <a:endParaRPr kumimoji="1" lang="en-US" altLang="ja-JP" sz="1100" b="1" dirty="0" smtClean="0">
                        <a:solidFill>
                          <a:schemeClr val="tx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rPr>
                        <a:t>総数３２８人</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rPr>
                        <a:t>（医師</a:t>
                      </a:r>
                      <a:r>
                        <a:rPr kumimoji="1" lang="en-US" altLang="ja-JP" sz="1100" b="1" dirty="0" smtClean="0">
                          <a:solidFill>
                            <a:schemeClr val="tx1"/>
                          </a:solidFill>
                        </a:rPr>
                        <a:t>50</a:t>
                      </a:r>
                      <a:r>
                        <a:rPr kumimoji="1" lang="ja-JP" altLang="en-US" sz="1100" b="1" dirty="0" smtClean="0">
                          <a:solidFill>
                            <a:schemeClr val="tx1"/>
                          </a:solidFill>
                        </a:rPr>
                        <a:t>人　薬剤師</a:t>
                      </a:r>
                      <a:r>
                        <a:rPr kumimoji="1" lang="en-US" altLang="ja-JP" sz="1100" b="1" dirty="0" smtClean="0">
                          <a:solidFill>
                            <a:schemeClr val="tx1"/>
                          </a:solidFill>
                        </a:rPr>
                        <a:t>11</a:t>
                      </a:r>
                      <a:r>
                        <a:rPr kumimoji="1" lang="ja-JP" altLang="en-US" sz="1100" b="1" dirty="0" smtClean="0">
                          <a:solidFill>
                            <a:schemeClr val="tx1"/>
                          </a:solidFill>
                        </a:rPr>
                        <a:t>人　看護師</a:t>
                      </a:r>
                      <a:r>
                        <a:rPr kumimoji="1" lang="en-US" altLang="ja-JP" sz="1100" b="1" dirty="0" smtClean="0">
                          <a:solidFill>
                            <a:schemeClr val="tx1"/>
                          </a:solidFill>
                        </a:rPr>
                        <a:t>157</a:t>
                      </a:r>
                      <a:r>
                        <a:rPr kumimoji="1" lang="ja-JP" altLang="en-US" sz="1100" b="1" dirty="0" smtClean="0">
                          <a:solidFill>
                            <a:schemeClr val="tx1"/>
                          </a:solidFill>
                        </a:rPr>
                        <a:t>人　診療放射線技師</a:t>
                      </a:r>
                      <a:r>
                        <a:rPr kumimoji="1" lang="en-US" altLang="ja-JP" sz="1100" b="1" dirty="0" smtClean="0">
                          <a:solidFill>
                            <a:schemeClr val="tx1"/>
                          </a:solidFill>
                        </a:rPr>
                        <a:t>7</a:t>
                      </a:r>
                      <a:r>
                        <a:rPr kumimoji="1" lang="ja-JP" altLang="en-US" sz="1100" b="1" dirty="0" smtClean="0">
                          <a:solidFill>
                            <a:schemeClr val="tx1"/>
                          </a:solidFill>
                        </a:rPr>
                        <a:t>人）</a:t>
                      </a: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2111224"/>
                  </a:ext>
                </a:extLst>
              </a:tr>
              <a:tr h="417944">
                <a:tc>
                  <a:txBody>
                    <a:bodyPr/>
                    <a:lstStyle/>
                    <a:p>
                      <a:pPr algn="ctr"/>
                      <a:r>
                        <a:rPr kumimoji="1" lang="ja-JP" altLang="en-US" sz="1400" b="1" dirty="0" smtClean="0">
                          <a:solidFill>
                            <a:schemeClr val="bg1"/>
                          </a:solidFill>
                        </a:rPr>
                        <a:t>病床数</a:t>
                      </a:r>
                      <a:endParaRPr kumimoji="1" lang="ja-JP" altLang="en-US" sz="1400" b="1" dirty="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kumimoji="1" lang="ja-JP" altLang="en-US" sz="1400" b="1" dirty="0" smtClean="0">
                          <a:solidFill>
                            <a:schemeClr val="tx1"/>
                          </a:solidFill>
                        </a:rPr>
                        <a:t>２９９床</a:t>
                      </a:r>
                      <a:endParaRPr kumimoji="1" lang="ja-JP" altLang="en-US" sz="1400" b="1" dirty="0">
                        <a:solidFill>
                          <a:schemeClr val="tx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rPr>
                        <a:t>２６３床</a:t>
                      </a:r>
                      <a:endParaRPr kumimoji="1" lang="ja-JP" altLang="en-US" sz="1400" b="1" dirty="0">
                        <a:solidFill>
                          <a:schemeClr val="tx1"/>
                        </a:solidFill>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0403672"/>
                  </a:ext>
                </a:extLst>
              </a:tr>
              <a:tr h="0">
                <a:tc>
                  <a:txBody>
                    <a:bodyPr/>
                    <a:lstStyle/>
                    <a:p>
                      <a:pPr algn="ctr"/>
                      <a:r>
                        <a:rPr kumimoji="1" lang="ja-JP" altLang="en-US" sz="1400" b="1" dirty="0" smtClean="0">
                          <a:solidFill>
                            <a:schemeClr val="bg1"/>
                          </a:solidFill>
                        </a:rPr>
                        <a:t>診療科</a:t>
                      </a:r>
                      <a:endParaRPr kumimoji="1" lang="ja-JP" altLang="en-US" sz="1400" b="1" dirty="0">
                        <a:solidFill>
                          <a:schemeClr val="bg1"/>
                        </a:solidFill>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l"/>
                      <a:r>
                        <a:rPr kumimoji="1" lang="ja-JP" altLang="en-US" sz="1200" b="0" dirty="0" smtClean="0">
                          <a:solidFill>
                            <a:schemeClr val="tx1"/>
                          </a:solidFill>
                          <a:latin typeface="+mn-ea"/>
                          <a:ea typeface="+mn-ea"/>
                        </a:rPr>
                        <a:t>脳・脊髄・神経センター、心臓血管センター、消化器・乳腺センター、一般内科、血液内科、整形外科、形成外科・美容外科、肛門外科、乳腺外科、泌尿器科、皮膚科、人工透析室・腎臓内科、眼科、耳鼻咽喉科、リハビリテーション科、救急救命科、麻酔科、放射線科、中央検診センター</a:t>
                      </a:r>
                      <a:endParaRPr kumimoji="1" lang="ja-JP" altLang="en-US" sz="1200" b="0" dirty="0">
                        <a:solidFill>
                          <a:schemeClr val="tx1"/>
                        </a:solidFill>
                        <a:latin typeface="+mn-ea"/>
                        <a:ea typeface="+mn-ea"/>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latin typeface="+mn-ea"/>
                          <a:ea typeface="+mn-ea"/>
                        </a:rPr>
                        <a:t>総合診療科、糖尿病・内分泌内科、呼吸器内科、循環器内科、消化器内科、内視鏡センター、外科・消化器外科、整形外科、皮膚科、泌尿器科、産婦人科、小児科、女性専用外来、助産師外来、病理診断科、眼科、耳鼻咽喉科、リハビリテーション科、放射線科、麻酔科</a:t>
                      </a:r>
                      <a:endParaRPr kumimoji="1" lang="ja-JP" altLang="en-US" sz="1200" b="0" dirty="0">
                        <a:solidFill>
                          <a:schemeClr val="tx1"/>
                        </a:solidFill>
                        <a:latin typeface="+mn-ea"/>
                        <a:ea typeface="+mn-ea"/>
                      </a:endParaRPr>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1156182"/>
                  </a:ext>
                </a:extLst>
              </a:tr>
              <a:tr h="3026608">
                <a:tc>
                  <a:txBody>
                    <a:bodyPr/>
                    <a:lstStyle/>
                    <a:p>
                      <a:r>
                        <a:rPr kumimoji="1" lang="ja-JP" altLang="en-US" sz="1400" b="1" dirty="0" smtClean="0">
                          <a:solidFill>
                            <a:schemeClr val="bg1"/>
                          </a:solidFill>
                        </a:rPr>
                        <a:t>各医療圏の指定状況</a:t>
                      </a:r>
                      <a:endParaRPr kumimoji="1" lang="ja-JP" altLang="en-US" sz="1400" b="1" dirty="0">
                        <a:solidFill>
                          <a:schemeClr val="bg1"/>
                        </a:solidFill>
                      </a:endParaRPr>
                    </a:p>
                  </a:txBody>
                  <a:tcPr vert="eaVert"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l"/>
                      <a:endParaRPr kumimoji="1" lang="ja-JP" altLang="en-US" dirty="0"/>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nchor="ctr" anchorCtr="1">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3502241"/>
                  </a:ext>
                </a:extLst>
              </a:tr>
            </a:tbl>
          </a:graphicData>
        </a:graphic>
      </p:graphicFrame>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11</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rgbClr val="FFFFFF"/>
                </a:solidFill>
                <a:latin typeface="+mn-ea"/>
                <a:cs typeface="Times New Roman"/>
              </a:rPr>
              <a:t>府がん診療拠点病院　新規指定応募病院の概要</a:t>
            </a:r>
            <a:endParaRPr lang="ja-JP" altLang="en-US" sz="2000" b="1" dirty="0">
              <a:solidFill>
                <a:schemeClr val="bg1"/>
              </a:solidFill>
              <a:latin typeface="+mn-ea"/>
              <a:cs typeface="Meiryo UI" panose="020B0604030504040204" pitchFamily="50" charset="-128"/>
            </a:endParaRPr>
          </a:p>
        </p:txBody>
      </p:sp>
      <p:sp>
        <p:nvSpPr>
          <p:cNvPr id="42" name="テキスト ボックス 41"/>
          <p:cNvSpPr txBox="1"/>
          <p:nvPr/>
        </p:nvSpPr>
        <p:spPr>
          <a:xfrm>
            <a:off x="935424" y="5166010"/>
            <a:ext cx="1492349" cy="1138773"/>
          </a:xfrm>
          <a:prstGeom prst="rect">
            <a:avLst/>
          </a:prstGeom>
          <a:noFill/>
        </p:spPr>
        <p:txBody>
          <a:bodyPr wrap="square" rtlCol="0">
            <a:spAutoFit/>
          </a:bodyPr>
          <a:lstStyle/>
          <a:p>
            <a:r>
              <a:rPr kumimoji="1" lang="ja-JP" altLang="en-US" sz="1050" b="1" dirty="0" smtClean="0"/>
              <a:t>★ 城山病院</a:t>
            </a:r>
            <a:endParaRPr kumimoji="1" lang="en-US" altLang="ja-JP" sz="1050" b="1" dirty="0" smtClean="0"/>
          </a:p>
          <a:p>
            <a:endParaRPr kumimoji="1" lang="en-US" altLang="ja-JP" sz="500" dirty="0" smtClean="0"/>
          </a:p>
          <a:p>
            <a:r>
              <a:rPr kumimoji="1" lang="ja-JP" altLang="en-US" sz="1050" dirty="0" smtClean="0"/>
              <a:t>❶ </a:t>
            </a:r>
            <a:r>
              <a:rPr lang="ja-JP" altLang="en-US" sz="1050" dirty="0" smtClean="0"/>
              <a:t>近畿</a:t>
            </a:r>
            <a:r>
              <a:rPr lang="ja-JP" altLang="en-US" sz="1050" dirty="0"/>
              <a:t>大学病院</a:t>
            </a:r>
          </a:p>
          <a:p>
            <a:r>
              <a:rPr lang="ja-JP" altLang="en-US" sz="1050" dirty="0" smtClean="0"/>
              <a:t>❷ 大阪南医療Ｃ</a:t>
            </a:r>
            <a:endParaRPr lang="ja-JP" altLang="en-US" sz="1050" dirty="0"/>
          </a:p>
          <a:p>
            <a:r>
              <a:rPr lang="ja-JP" altLang="en-US" sz="1050" b="1" dirty="0" smtClean="0"/>
              <a:t>③</a:t>
            </a:r>
            <a:r>
              <a:rPr lang="en-US" altLang="ja-JP" sz="1050" dirty="0" smtClean="0"/>
              <a:t> </a:t>
            </a:r>
            <a:r>
              <a:rPr lang="ja-JP" altLang="en-US" sz="1050" dirty="0"/>
              <a:t>済生会富田林病院</a:t>
            </a:r>
          </a:p>
          <a:p>
            <a:r>
              <a:rPr lang="ja-JP" altLang="en-US" sz="1050" b="1" dirty="0" smtClean="0"/>
              <a:t>④</a:t>
            </a:r>
            <a:r>
              <a:rPr lang="en-US" altLang="ja-JP" sz="1050" dirty="0" smtClean="0"/>
              <a:t> </a:t>
            </a:r>
            <a:r>
              <a:rPr lang="ja-JP" altLang="en-US" sz="1050" dirty="0"/>
              <a:t>ＰＬ病院</a:t>
            </a:r>
          </a:p>
          <a:p>
            <a:r>
              <a:rPr lang="ja-JP" altLang="en-US" sz="1050" b="1" dirty="0" smtClean="0"/>
              <a:t>⑸</a:t>
            </a:r>
            <a:r>
              <a:rPr lang="en-US" altLang="ja-JP" sz="1050" dirty="0" smtClean="0"/>
              <a:t> </a:t>
            </a:r>
            <a:r>
              <a:rPr lang="ja-JP" altLang="en-US" sz="1050" dirty="0"/>
              <a:t>大阪はびきの</a:t>
            </a:r>
            <a:r>
              <a:rPr lang="ja-JP" altLang="en-US" sz="1050" dirty="0" smtClean="0"/>
              <a:t>医療Ｃ</a:t>
            </a:r>
            <a:endParaRPr kumimoji="1" lang="ja-JP" altLang="en-US" sz="1050" dirty="0"/>
          </a:p>
        </p:txBody>
      </p:sp>
      <p:grpSp>
        <p:nvGrpSpPr>
          <p:cNvPr id="5" name="グループ化 4"/>
          <p:cNvGrpSpPr/>
          <p:nvPr/>
        </p:nvGrpSpPr>
        <p:grpSpPr>
          <a:xfrm>
            <a:off x="2662747" y="3528798"/>
            <a:ext cx="2386275" cy="2859405"/>
            <a:chOff x="683568" y="3875286"/>
            <a:chExt cx="2386275" cy="2859405"/>
          </a:xfrm>
        </p:grpSpPr>
        <p:grpSp>
          <p:nvGrpSpPr>
            <p:cNvPr id="4" name="グループ化 3"/>
            <p:cNvGrpSpPr/>
            <p:nvPr/>
          </p:nvGrpSpPr>
          <p:grpSpPr>
            <a:xfrm>
              <a:off x="683568" y="3875286"/>
              <a:ext cx="2026920" cy="2859405"/>
              <a:chOff x="683568" y="3875286"/>
              <a:chExt cx="2026920" cy="2859405"/>
            </a:xfrm>
          </p:grpSpPr>
          <p:pic>
            <p:nvPicPr>
              <p:cNvPr id="11" name="図 10"/>
              <p:cNvPicPr>
                <a:picLocks noChangeAspect="1"/>
              </p:cNvPicPr>
              <p:nvPr/>
            </p:nvPicPr>
            <p:blipFill>
              <a:blip r:embed="rId3"/>
              <a:stretch>
                <a:fillRect/>
              </a:stretch>
            </p:blipFill>
            <p:spPr>
              <a:xfrm>
                <a:off x="683568" y="3875286"/>
                <a:ext cx="2026920" cy="2859405"/>
              </a:xfrm>
              <a:prstGeom prst="rect">
                <a:avLst/>
              </a:prstGeom>
            </p:spPr>
          </p:pic>
          <p:sp>
            <p:nvSpPr>
              <p:cNvPr id="28" name="テキスト ボックス 27"/>
              <p:cNvSpPr txBox="1"/>
              <p:nvPr/>
            </p:nvSpPr>
            <p:spPr>
              <a:xfrm>
                <a:off x="1180751" y="5006171"/>
                <a:ext cx="508194" cy="338554"/>
              </a:xfrm>
              <a:prstGeom prst="rect">
                <a:avLst/>
              </a:prstGeom>
              <a:noFill/>
            </p:spPr>
            <p:txBody>
              <a:bodyPr wrap="square" rtlCol="0">
                <a:spAutoFit/>
              </a:bodyPr>
              <a:lstStyle/>
              <a:p>
                <a:r>
                  <a:rPr kumimoji="1" lang="ja-JP" altLang="en-US" sz="1600" dirty="0" smtClean="0"/>
                  <a:t>❶</a:t>
                </a:r>
                <a:endParaRPr kumimoji="1" lang="ja-JP" altLang="en-US" sz="800" dirty="0"/>
              </a:p>
            </p:txBody>
          </p:sp>
          <p:sp>
            <p:nvSpPr>
              <p:cNvPr id="29" name="テキスト ボックス 28"/>
              <p:cNvSpPr txBox="1"/>
              <p:nvPr/>
            </p:nvSpPr>
            <p:spPr>
              <a:xfrm>
                <a:off x="1367234" y="5219821"/>
                <a:ext cx="508194" cy="338554"/>
              </a:xfrm>
              <a:prstGeom prst="rect">
                <a:avLst/>
              </a:prstGeom>
              <a:noFill/>
            </p:spPr>
            <p:txBody>
              <a:bodyPr wrap="square" rtlCol="0">
                <a:spAutoFit/>
              </a:bodyPr>
              <a:lstStyle/>
              <a:p>
                <a:r>
                  <a:rPr kumimoji="1" lang="ja-JP" altLang="en-US" sz="1600" dirty="0" smtClean="0"/>
                  <a:t>❷</a:t>
                </a:r>
                <a:endParaRPr kumimoji="1" lang="ja-JP" altLang="en-US" sz="800" dirty="0"/>
              </a:p>
            </p:txBody>
          </p:sp>
          <p:sp>
            <p:nvSpPr>
              <p:cNvPr id="30" name="テキスト ボックス 29"/>
              <p:cNvSpPr txBox="1"/>
              <p:nvPr/>
            </p:nvSpPr>
            <p:spPr>
              <a:xfrm>
                <a:off x="1489399" y="4840699"/>
                <a:ext cx="508194" cy="338554"/>
              </a:xfrm>
              <a:prstGeom prst="rect">
                <a:avLst/>
              </a:prstGeom>
              <a:noFill/>
            </p:spPr>
            <p:txBody>
              <a:bodyPr wrap="square" rtlCol="0">
                <a:spAutoFit/>
              </a:bodyPr>
              <a:lstStyle/>
              <a:p>
                <a:r>
                  <a:rPr kumimoji="1" lang="ja-JP" altLang="en-US" sz="1600" b="1" dirty="0" smtClean="0"/>
                  <a:t>③</a:t>
                </a:r>
                <a:endParaRPr kumimoji="1" lang="ja-JP" altLang="en-US" sz="1600" b="1" dirty="0"/>
              </a:p>
            </p:txBody>
          </p:sp>
          <p:sp>
            <p:nvSpPr>
              <p:cNvPr id="31" name="テキスト ボックス 30"/>
              <p:cNvSpPr txBox="1"/>
              <p:nvPr/>
            </p:nvSpPr>
            <p:spPr>
              <a:xfrm>
                <a:off x="1649716" y="4681132"/>
                <a:ext cx="508194" cy="338554"/>
              </a:xfrm>
              <a:prstGeom prst="rect">
                <a:avLst/>
              </a:prstGeom>
              <a:noFill/>
            </p:spPr>
            <p:txBody>
              <a:bodyPr wrap="square" rtlCol="0">
                <a:spAutoFit/>
              </a:bodyPr>
              <a:lstStyle/>
              <a:p>
                <a:r>
                  <a:rPr kumimoji="1" lang="ja-JP" altLang="en-US" sz="1600" b="1" dirty="0" smtClean="0"/>
                  <a:t>④</a:t>
                </a:r>
                <a:endParaRPr kumimoji="1" lang="ja-JP" altLang="en-US" sz="800" b="1" dirty="0"/>
              </a:p>
            </p:txBody>
          </p:sp>
          <p:sp>
            <p:nvSpPr>
              <p:cNvPr id="32" name="テキスト ボックス 31"/>
              <p:cNvSpPr txBox="1"/>
              <p:nvPr/>
            </p:nvSpPr>
            <p:spPr>
              <a:xfrm>
                <a:off x="1579656" y="4330320"/>
                <a:ext cx="508194" cy="338554"/>
              </a:xfrm>
              <a:prstGeom prst="rect">
                <a:avLst/>
              </a:prstGeom>
              <a:noFill/>
            </p:spPr>
            <p:txBody>
              <a:bodyPr wrap="square" rtlCol="0">
                <a:spAutoFit/>
              </a:bodyPr>
              <a:lstStyle/>
              <a:p>
                <a:r>
                  <a:rPr kumimoji="1" lang="ja-JP" altLang="en-US" sz="1600" b="1" dirty="0" smtClean="0"/>
                  <a:t>⑸</a:t>
                </a:r>
                <a:endParaRPr kumimoji="1" lang="ja-JP" altLang="en-US" sz="800" b="1" dirty="0"/>
              </a:p>
            </p:txBody>
          </p:sp>
          <p:sp>
            <p:nvSpPr>
              <p:cNvPr id="33" name="テキスト ボックス 32"/>
              <p:cNvSpPr txBox="1"/>
              <p:nvPr/>
            </p:nvSpPr>
            <p:spPr>
              <a:xfrm>
                <a:off x="1771887" y="4272769"/>
                <a:ext cx="508194" cy="369332"/>
              </a:xfrm>
              <a:prstGeom prst="rect">
                <a:avLst/>
              </a:prstGeom>
              <a:noFill/>
            </p:spPr>
            <p:txBody>
              <a:bodyPr wrap="square" rtlCol="0">
                <a:spAutoFit/>
              </a:bodyPr>
              <a:lstStyle/>
              <a:p>
                <a:r>
                  <a:rPr kumimoji="1" lang="ja-JP" altLang="en-US" dirty="0" smtClean="0"/>
                  <a:t>★</a:t>
                </a:r>
                <a:endParaRPr kumimoji="1" lang="ja-JP" altLang="en-US" sz="900" dirty="0"/>
              </a:p>
            </p:txBody>
          </p:sp>
        </p:grpSp>
        <p:sp>
          <p:nvSpPr>
            <p:cNvPr id="14" name="テキスト ボックス 13"/>
            <p:cNvSpPr txBox="1"/>
            <p:nvPr/>
          </p:nvSpPr>
          <p:spPr>
            <a:xfrm>
              <a:off x="1705969" y="4960415"/>
              <a:ext cx="338554" cy="739001"/>
            </a:xfrm>
            <a:prstGeom prst="rect">
              <a:avLst/>
            </a:prstGeom>
            <a:noFill/>
          </p:spPr>
          <p:txBody>
            <a:bodyPr vert="eaVert" wrap="square" rtlCol="0">
              <a:spAutoFit/>
            </a:bodyPr>
            <a:lstStyle/>
            <a:p>
              <a:r>
                <a:rPr kumimoji="1" lang="ja-JP" altLang="en-US" sz="1000" dirty="0" smtClean="0"/>
                <a:t>富田林市</a:t>
              </a:r>
              <a:endParaRPr kumimoji="1" lang="ja-JP" altLang="en-US" sz="1000" dirty="0"/>
            </a:p>
          </p:txBody>
        </p:sp>
        <p:sp>
          <p:nvSpPr>
            <p:cNvPr id="15" name="テキスト ボックス 14"/>
            <p:cNvSpPr txBox="1"/>
            <p:nvPr/>
          </p:nvSpPr>
          <p:spPr>
            <a:xfrm>
              <a:off x="1175082" y="5799712"/>
              <a:ext cx="966760" cy="246221"/>
            </a:xfrm>
            <a:prstGeom prst="rect">
              <a:avLst/>
            </a:prstGeom>
            <a:noFill/>
          </p:spPr>
          <p:txBody>
            <a:bodyPr wrap="square" rtlCol="0">
              <a:spAutoFit/>
            </a:bodyPr>
            <a:lstStyle/>
            <a:p>
              <a:pPr algn="ctr"/>
              <a:r>
                <a:rPr kumimoji="1" lang="ja-JP" altLang="en-US" sz="1000" dirty="0" smtClean="0"/>
                <a:t>河内長野市</a:t>
              </a:r>
              <a:endParaRPr kumimoji="1" lang="ja-JP" altLang="en-US" sz="1000" dirty="0"/>
            </a:p>
          </p:txBody>
        </p:sp>
        <p:sp>
          <p:nvSpPr>
            <p:cNvPr id="16" name="テキスト ボックス 15"/>
            <p:cNvSpPr txBox="1"/>
            <p:nvPr/>
          </p:nvSpPr>
          <p:spPr>
            <a:xfrm>
              <a:off x="1908853" y="5463482"/>
              <a:ext cx="966760" cy="246221"/>
            </a:xfrm>
            <a:prstGeom prst="rect">
              <a:avLst/>
            </a:prstGeom>
            <a:noFill/>
          </p:spPr>
          <p:txBody>
            <a:bodyPr wrap="square" rtlCol="0">
              <a:spAutoFit/>
            </a:bodyPr>
            <a:lstStyle/>
            <a:p>
              <a:r>
                <a:rPr kumimoji="1" lang="ja-JP" altLang="en-US" sz="1000" dirty="0" smtClean="0"/>
                <a:t>千早赤阪村</a:t>
              </a:r>
              <a:endParaRPr kumimoji="1" lang="ja-JP" altLang="en-US" sz="1000" dirty="0"/>
            </a:p>
          </p:txBody>
        </p:sp>
        <p:sp>
          <p:nvSpPr>
            <p:cNvPr id="17" name="テキスト ボックス 16"/>
            <p:cNvSpPr txBox="1"/>
            <p:nvPr/>
          </p:nvSpPr>
          <p:spPr>
            <a:xfrm>
              <a:off x="2041745" y="5036600"/>
              <a:ext cx="966760" cy="246221"/>
            </a:xfrm>
            <a:prstGeom prst="rect">
              <a:avLst/>
            </a:prstGeom>
            <a:noFill/>
          </p:spPr>
          <p:txBody>
            <a:bodyPr wrap="square" rtlCol="0">
              <a:spAutoFit/>
            </a:bodyPr>
            <a:lstStyle/>
            <a:p>
              <a:r>
                <a:rPr kumimoji="1" lang="ja-JP" altLang="en-US" sz="1000" dirty="0" smtClean="0"/>
                <a:t>河南町</a:t>
              </a:r>
              <a:endParaRPr kumimoji="1" lang="ja-JP" altLang="en-US" sz="1000" dirty="0"/>
            </a:p>
          </p:txBody>
        </p:sp>
        <p:sp>
          <p:nvSpPr>
            <p:cNvPr id="18" name="テキスト ボックス 17"/>
            <p:cNvSpPr txBox="1"/>
            <p:nvPr/>
          </p:nvSpPr>
          <p:spPr>
            <a:xfrm>
              <a:off x="2039460" y="4650558"/>
              <a:ext cx="966760" cy="246221"/>
            </a:xfrm>
            <a:prstGeom prst="rect">
              <a:avLst/>
            </a:prstGeom>
            <a:noFill/>
          </p:spPr>
          <p:txBody>
            <a:bodyPr wrap="square" rtlCol="0">
              <a:spAutoFit/>
            </a:bodyPr>
            <a:lstStyle/>
            <a:p>
              <a:r>
                <a:rPr kumimoji="1" lang="ja-JP" altLang="en-US" sz="1000" dirty="0" smtClean="0"/>
                <a:t>太子町</a:t>
              </a:r>
              <a:endParaRPr kumimoji="1" lang="ja-JP" altLang="en-US" sz="1000" dirty="0"/>
            </a:p>
          </p:txBody>
        </p:sp>
        <p:sp>
          <p:nvSpPr>
            <p:cNvPr id="19" name="テキスト ボックス 18"/>
            <p:cNvSpPr txBox="1"/>
            <p:nvPr/>
          </p:nvSpPr>
          <p:spPr>
            <a:xfrm>
              <a:off x="2103083" y="4286111"/>
              <a:ext cx="966760" cy="246221"/>
            </a:xfrm>
            <a:prstGeom prst="rect">
              <a:avLst/>
            </a:prstGeom>
            <a:noFill/>
          </p:spPr>
          <p:txBody>
            <a:bodyPr wrap="square" rtlCol="0">
              <a:spAutoFit/>
            </a:bodyPr>
            <a:lstStyle/>
            <a:p>
              <a:r>
                <a:rPr kumimoji="1" lang="ja-JP" altLang="en-US" sz="1000" dirty="0" smtClean="0"/>
                <a:t>羽曳野市</a:t>
              </a:r>
              <a:endParaRPr kumimoji="1" lang="ja-JP" altLang="en-US" sz="1000" dirty="0"/>
            </a:p>
          </p:txBody>
        </p:sp>
        <p:sp>
          <p:nvSpPr>
            <p:cNvPr id="20" name="テキスト ボックス 19"/>
            <p:cNvSpPr txBox="1"/>
            <p:nvPr/>
          </p:nvSpPr>
          <p:spPr>
            <a:xfrm>
              <a:off x="1743135" y="4033455"/>
              <a:ext cx="966760" cy="246221"/>
            </a:xfrm>
            <a:prstGeom prst="rect">
              <a:avLst/>
            </a:prstGeom>
            <a:noFill/>
          </p:spPr>
          <p:txBody>
            <a:bodyPr wrap="square" rtlCol="0">
              <a:spAutoFit/>
            </a:bodyPr>
            <a:lstStyle/>
            <a:p>
              <a:r>
                <a:rPr kumimoji="1" lang="ja-JP" altLang="en-US" sz="1000" dirty="0" smtClean="0"/>
                <a:t>藤井寺市</a:t>
              </a:r>
              <a:endParaRPr kumimoji="1" lang="ja-JP" altLang="en-US" sz="1000" dirty="0"/>
            </a:p>
          </p:txBody>
        </p:sp>
        <p:sp>
          <p:nvSpPr>
            <p:cNvPr id="21" name="テキスト ボックス 20"/>
            <p:cNvSpPr txBox="1"/>
            <p:nvPr/>
          </p:nvSpPr>
          <p:spPr>
            <a:xfrm>
              <a:off x="691702" y="3979924"/>
              <a:ext cx="966760" cy="246221"/>
            </a:xfrm>
            <a:prstGeom prst="rect">
              <a:avLst/>
            </a:prstGeom>
            <a:noFill/>
          </p:spPr>
          <p:txBody>
            <a:bodyPr wrap="square" rtlCol="0">
              <a:spAutoFit/>
            </a:bodyPr>
            <a:lstStyle/>
            <a:p>
              <a:pPr algn="r"/>
              <a:r>
                <a:rPr kumimoji="1" lang="ja-JP" altLang="en-US" sz="1000" dirty="0" smtClean="0"/>
                <a:t>松原市</a:t>
              </a:r>
              <a:endParaRPr kumimoji="1" lang="ja-JP" altLang="en-US" sz="1000" dirty="0"/>
            </a:p>
          </p:txBody>
        </p:sp>
        <p:sp>
          <p:nvSpPr>
            <p:cNvPr id="22" name="テキスト ボックス 21"/>
            <p:cNvSpPr txBox="1"/>
            <p:nvPr/>
          </p:nvSpPr>
          <p:spPr>
            <a:xfrm>
              <a:off x="949540" y="4662465"/>
              <a:ext cx="338554" cy="940932"/>
            </a:xfrm>
            <a:prstGeom prst="rect">
              <a:avLst/>
            </a:prstGeom>
            <a:noFill/>
          </p:spPr>
          <p:txBody>
            <a:bodyPr vert="eaVert" wrap="square" rtlCol="0">
              <a:spAutoFit/>
            </a:bodyPr>
            <a:lstStyle/>
            <a:p>
              <a:r>
                <a:rPr kumimoji="1" lang="ja-JP" altLang="en-US" sz="1000" dirty="0" smtClean="0"/>
                <a:t>大阪狭山市</a:t>
              </a:r>
              <a:endParaRPr kumimoji="1" lang="ja-JP" altLang="en-US" sz="1000" dirty="0"/>
            </a:p>
          </p:txBody>
        </p:sp>
      </p:grpSp>
      <p:grpSp>
        <p:nvGrpSpPr>
          <p:cNvPr id="9" name="グループ化 8"/>
          <p:cNvGrpSpPr/>
          <p:nvPr/>
        </p:nvGrpSpPr>
        <p:grpSpPr>
          <a:xfrm>
            <a:off x="6071148" y="3556825"/>
            <a:ext cx="3019425" cy="2600325"/>
            <a:chOff x="4572000" y="3781003"/>
            <a:chExt cx="3019425" cy="2600325"/>
          </a:xfrm>
        </p:grpSpPr>
        <p:pic>
          <p:nvPicPr>
            <p:cNvPr id="13" name="図 12"/>
            <p:cNvPicPr>
              <a:picLocks noChangeAspect="1"/>
            </p:cNvPicPr>
            <p:nvPr/>
          </p:nvPicPr>
          <p:blipFill>
            <a:blip r:embed="rId4"/>
            <a:stretch>
              <a:fillRect/>
            </a:stretch>
          </p:blipFill>
          <p:spPr>
            <a:xfrm>
              <a:off x="4572000" y="3781003"/>
              <a:ext cx="3019425" cy="2600325"/>
            </a:xfrm>
            <a:prstGeom prst="rect">
              <a:avLst/>
            </a:prstGeom>
          </p:spPr>
        </p:pic>
        <p:sp>
          <p:nvSpPr>
            <p:cNvPr id="23" name="テキスト ボックス 22"/>
            <p:cNvSpPr txBox="1"/>
            <p:nvPr/>
          </p:nvSpPr>
          <p:spPr>
            <a:xfrm>
              <a:off x="5128265" y="4703151"/>
              <a:ext cx="966760" cy="246221"/>
            </a:xfrm>
            <a:prstGeom prst="rect">
              <a:avLst/>
            </a:prstGeom>
            <a:noFill/>
          </p:spPr>
          <p:txBody>
            <a:bodyPr wrap="square" rtlCol="0">
              <a:spAutoFit/>
            </a:bodyPr>
            <a:lstStyle/>
            <a:p>
              <a:pPr algn="ctr"/>
              <a:r>
                <a:rPr kumimoji="1" lang="ja-JP" altLang="en-US" sz="1000" dirty="0" smtClean="0"/>
                <a:t>淀川区</a:t>
              </a:r>
              <a:endParaRPr kumimoji="1" lang="ja-JP" altLang="en-US" sz="1000" dirty="0"/>
            </a:p>
          </p:txBody>
        </p:sp>
        <p:sp>
          <p:nvSpPr>
            <p:cNvPr id="24" name="テキスト ボックス 23"/>
            <p:cNvSpPr txBox="1"/>
            <p:nvPr/>
          </p:nvSpPr>
          <p:spPr>
            <a:xfrm>
              <a:off x="5495575" y="5793988"/>
              <a:ext cx="966760" cy="246221"/>
            </a:xfrm>
            <a:prstGeom prst="rect">
              <a:avLst/>
            </a:prstGeom>
            <a:noFill/>
          </p:spPr>
          <p:txBody>
            <a:bodyPr wrap="square" rtlCol="0">
              <a:spAutoFit/>
            </a:bodyPr>
            <a:lstStyle/>
            <a:p>
              <a:pPr algn="ctr"/>
              <a:r>
                <a:rPr kumimoji="1" lang="ja-JP" altLang="en-US" sz="1000" dirty="0" smtClean="0"/>
                <a:t>北区</a:t>
              </a:r>
              <a:endParaRPr kumimoji="1" lang="ja-JP" altLang="en-US" sz="1000" dirty="0"/>
            </a:p>
          </p:txBody>
        </p:sp>
        <p:sp>
          <p:nvSpPr>
            <p:cNvPr id="25" name="テキスト ボックス 24"/>
            <p:cNvSpPr txBox="1"/>
            <p:nvPr/>
          </p:nvSpPr>
          <p:spPr>
            <a:xfrm>
              <a:off x="6150199" y="4558021"/>
              <a:ext cx="966760" cy="246221"/>
            </a:xfrm>
            <a:prstGeom prst="rect">
              <a:avLst/>
            </a:prstGeom>
            <a:noFill/>
          </p:spPr>
          <p:txBody>
            <a:bodyPr wrap="square" rtlCol="0">
              <a:spAutoFit/>
            </a:bodyPr>
            <a:lstStyle/>
            <a:p>
              <a:pPr algn="ctr"/>
              <a:r>
                <a:rPr kumimoji="1" lang="ja-JP" altLang="en-US" sz="1000" dirty="0" smtClean="0"/>
                <a:t>東淀川区</a:t>
              </a:r>
              <a:endParaRPr kumimoji="1" lang="ja-JP" altLang="en-US" sz="1000" dirty="0"/>
            </a:p>
          </p:txBody>
        </p:sp>
        <p:sp>
          <p:nvSpPr>
            <p:cNvPr id="26" name="テキスト ボックス 25"/>
            <p:cNvSpPr txBox="1"/>
            <p:nvPr/>
          </p:nvSpPr>
          <p:spPr>
            <a:xfrm>
              <a:off x="6602678" y="5096710"/>
              <a:ext cx="966760" cy="246221"/>
            </a:xfrm>
            <a:prstGeom prst="rect">
              <a:avLst/>
            </a:prstGeom>
            <a:noFill/>
          </p:spPr>
          <p:txBody>
            <a:bodyPr wrap="square" rtlCol="0">
              <a:spAutoFit/>
            </a:bodyPr>
            <a:lstStyle/>
            <a:p>
              <a:pPr algn="ctr"/>
              <a:r>
                <a:rPr kumimoji="1" lang="ja-JP" altLang="en-US" sz="1000" dirty="0" smtClean="0"/>
                <a:t>旭区</a:t>
              </a:r>
              <a:endParaRPr kumimoji="1" lang="ja-JP" altLang="en-US" sz="1000" dirty="0"/>
            </a:p>
          </p:txBody>
        </p:sp>
        <p:sp>
          <p:nvSpPr>
            <p:cNvPr id="27" name="テキスト ボックス 26"/>
            <p:cNvSpPr txBox="1"/>
            <p:nvPr/>
          </p:nvSpPr>
          <p:spPr>
            <a:xfrm>
              <a:off x="6150199" y="5377566"/>
              <a:ext cx="966760" cy="246221"/>
            </a:xfrm>
            <a:prstGeom prst="rect">
              <a:avLst/>
            </a:prstGeom>
            <a:noFill/>
          </p:spPr>
          <p:txBody>
            <a:bodyPr wrap="square" rtlCol="0">
              <a:spAutoFit/>
            </a:bodyPr>
            <a:lstStyle/>
            <a:p>
              <a:pPr algn="ctr"/>
              <a:r>
                <a:rPr kumimoji="1" lang="ja-JP" altLang="en-US" sz="1000" dirty="0" smtClean="0"/>
                <a:t>都島区</a:t>
              </a:r>
              <a:endParaRPr kumimoji="1" lang="ja-JP" altLang="en-US" sz="1000" dirty="0"/>
            </a:p>
          </p:txBody>
        </p:sp>
        <p:sp>
          <p:nvSpPr>
            <p:cNvPr id="35" name="テキスト ボックス 34"/>
            <p:cNvSpPr txBox="1"/>
            <p:nvPr/>
          </p:nvSpPr>
          <p:spPr>
            <a:xfrm>
              <a:off x="5241478" y="4925365"/>
              <a:ext cx="508194" cy="369332"/>
            </a:xfrm>
            <a:prstGeom prst="rect">
              <a:avLst/>
            </a:prstGeom>
            <a:noFill/>
          </p:spPr>
          <p:txBody>
            <a:bodyPr wrap="square" rtlCol="0">
              <a:spAutoFit/>
            </a:bodyPr>
            <a:lstStyle/>
            <a:p>
              <a:r>
                <a:rPr kumimoji="1" lang="ja-JP" altLang="en-US" dirty="0" smtClean="0"/>
                <a:t>★</a:t>
              </a:r>
              <a:endParaRPr kumimoji="1" lang="ja-JP" altLang="en-US" sz="900" dirty="0"/>
            </a:p>
          </p:txBody>
        </p:sp>
        <p:sp>
          <p:nvSpPr>
            <p:cNvPr id="36" name="テキスト ボックス 35"/>
            <p:cNvSpPr txBox="1"/>
            <p:nvPr/>
          </p:nvSpPr>
          <p:spPr>
            <a:xfrm>
              <a:off x="6349316" y="5569279"/>
              <a:ext cx="508194" cy="338554"/>
            </a:xfrm>
            <a:prstGeom prst="rect">
              <a:avLst/>
            </a:prstGeom>
            <a:noFill/>
          </p:spPr>
          <p:txBody>
            <a:bodyPr wrap="square" rtlCol="0">
              <a:spAutoFit/>
            </a:bodyPr>
            <a:lstStyle/>
            <a:p>
              <a:r>
                <a:rPr kumimoji="1" lang="ja-JP" altLang="en-US" sz="1600" dirty="0" smtClean="0"/>
                <a:t>❶</a:t>
              </a:r>
              <a:endParaRPr kumimoji="1" lang="ja-JP" altLang="en-US" sz="800" dirty="0"/>
            </a:p>
          </p:txBody>
        </p:sp>
        <p:sp>
          <p:nvSpPr>
            <p:cNvPr id="37" name="テキスト ボックス 36"/>
            <p:cNvSpPr txBox="1"/>
            <p:nvPr/>
          </p:nvSpPr>
          <p:spPr>
            <a:xfrm>
              <a:off x="5878443" y="5492151"/>
              <a:ext cx="508194" cy="338554"/>
            </a:xfrm>
            <a:prstGeom prst="rect">
              <a:avLst/>
            </a:prstGeom>
            <a:noFill/>
          </p:spPr>
          <p:txBody>
            <a:bodyPr wrap="square" rtlCol="0">
              <a:spAutoFit/>
            </a:bodyPr>
            <a:lstStyle/>
            <a:p>
              <a:r>
                <a:rPr kumimoji="1" lang="ja-JP" altLang="en-US" sz="1600" b="1" dirty="0" smtClean="0"/>
                <a:t>②</a:t>
              </a:r>
              <a:endParaRPr kumimoji="1" lang="ja-JP" altLang="en-US" sz="800" dirty="0"/>
            </a:p>
          </p:txBody>
        </p:sp>
        <p:sp>
          <p:nvSpPr>
            <p:cNvPr id="38" name="テキスト ボックス 37"/>
            <p:cNvSpPr txBox="1"/>
            <p:nvPr/>
          </p:nvSpPr>
          <p:spPr>
            <a:xfrm>
              <a:off x="5596637" y="5557648"/>
              <a:ext cx="508194" cy="338554"/>
            </a:xfrm>
            <a:prstGeom prst="rect">
              <a:avLst/>
            </a:prstGeom>
            <a:noFill/>
          </p:spPr>
          <p:txBody>
            <a:bodyPr wrap="square" rtlCol="0">
              <a:spAutoFit/>
            </a:bodyPr>
            <a:lstStyle/>
            <a:p>
              <a:r>
                <a:rPr kumimoji="1" lang="ja-JP" altLang="en-US" sz="1600" b="1" dirty="0" smtClean="0"/>
                <a:t>③</a:t>
              </a:r>
              <a:endParaRPr kumimoji="1" lang="ja-JP" altLang="en-US" sz="800" dirty="0"/>
            </a:p>
          </p:txBody>
        </p:sp>
        <p:sp>
          <p:nvSpPr>
            <p:cNvPr id="39" name="テキスト ボックス 38"/>
            <p:cNvSpPr txBox="1"/>
            <p:nvPr/>
          </p:nvSpPr>
          <p:spPr>
            <a:xfrm>
              <a:off x="5272739" y="6020194"/>
              <a:ext cx="508194" cy="338554"/>
            </a:xfrm>
            <a:prstGeom prst="rect">
              <a:avLst/>
            </a:prstGeom>
            <a:noFill/>
          </p:spPr>
          <p:txBody>
            <a:bodyPr wrap="square" rtlCol="0">
              <a:spAutoFit/>
            </a:bodyPr>
            <a:lstStyle/>
            <a:p>
              <a:r>
                <a:rPr kumimoji="1" lang="ja-JP" altLang="en-US" sz="1600" b="1" dirty="0" smtClean="0"/>
                <a:t>④</a:t>
              </a:r>
              <a:endParaRPr kumimoji="1" lang="ja-JP" altLang="en-US" sz="800" dirty="0"/>
            </a:p>
          </p:txBody>
        </p:sp>
        <p:sp>
          <p:nvSpPr>
            <p:cNvPr id="40" name="テキスト ボックス 39"/>
            <p:cNvSpPr txBox="1"/>
            <p:nvPr/>
          </p:nvSpPr>
          <p:spPr>
            <a:xfrm>
              <a:off x="6066214" y="4911888"/>
              <a:ext cx="508194" cy="338554"/>
            </a:xfrm>
            <a:prstGeom prst="rect">
              <a:avLst/>
            </a:prstGeom>
            <a:noFill/>
          </p:spPr>
          <p:txBody>
            <a:bodyPr wrap="square" rtlCol="0">
              <a:spAutoFit/>
            </a:bodyPr>
            <a:lstStyle/>
            <a:p>
              <a:r>
                <a:rPr kumimoji="1" lang="ja-JP" altLang="en-US" sz="1600" b="1" dirty="0" smtClean="0"/>
                <a:t>⑤</a:t>
              </a:r>
              <a:endParaRPr kumimoji="1" lang="ja-JP" altLang="en-US" sz="800" dirty="0"/>
            </a:p>
          </p:txBody>
        </p:sp>
      </p:grpSp>
      <p:sp>
        <p:nvSpPr>
          <p:cNvPr id="43" name="テキスト ボックス 42"/>
          <p:cNvSpPr txBox="1"/>
          <p:nvPr/>
        </p:nvSpPr>
        <p:spPr>
          <a:xfrm>
            <a:off x="4985399" y="5276498"/>
            <a:ext cx="1724982" cy="1154162"/>
          </a:xfrm>
          <a:prstGeom prst="rect">
            <a:avLst/>
          </a:prstGeom>
          <a:noFill/>
        </p:spPr>
        <p:txBody>
          <a:bodyPr wrap="square" rtlCol="0">
            <a:spAutoFit/>
          </a:bodyPr>
          <a:lstStyle/>
          <a:p>
            <a:r>
              <a:rPr kumimoji="1" lang="ja-JP" altLang="en-US" sz="1050" b="1" dirty="0" smtClean="0"/>
              <a:t>★ 大阪市立十三市民病院</a:t>
            </a:r>
            <a:endParaRPr kumimoji="1" lang="en-US" altLang="ja-JP" sz="1050" b="1" dirty="0" smtClean="0"/>
          </a:p>
          <a:p>
            <a:endParaRPr kumimoji="1" lang="en-US" altLang="ja-JP" sz="500" dirty="0" smtClean="0"/>
          </a:p>
          <a:p>
            <a:r>
              <a:rPr lang="ja-JP" altLang="en-US" sz="1050" dirty="0" smtClean="0"/>
              <a:t>❶ 大阪</a:t>
            </a:r>
            <a:r>
              <a:rPr lang="ja-JP" altLang="en-US" sz="1050" dirty="0"/>
              <a:t>市立総合</a:t>
            </a:r>
            <a:r>
              <a:rPr lang="ja-JP" altLang="en-US" sz="1050" dirty="0" smtClean="0"/>
              <a:t>医療Ｃ</a:t>
            </a:r>
            <a:r>
              <a:rPr lang="ja-JP" altLang="en-US" sz="1050" dirty="0"/>
              <a:t>　</a:t>
            </a:r>
            <a:r>
              <a:rPr lang="ja-JP" altLang="en-US" sz="1050" b="1" dirty="0" smtClean="0"/>
              <a:t>②</a:t>
            </a:r>
            <a:r>
              <a:rPr lang="en-US" altLang="ja-JP" sz="1050" dirty="0" smtClean="0"/>
              <a:t> </a:t>
            </a:r>
            <a:r>
              <a:rPr lang="ja-JP" altLang="en-US" sz="1050" dirty="0"/>
              <a:t>北野病院</a:t>
            </a:r>
          </a:p>
          <a:p>
            <a:r>
              <a:rPr lang="ja-JP" altLang="en-US" sz="1050" b="1" dirty="0" smtClean="0"/>
              <a:t>③</a:t>
            </a:r>
            <a:r>
              <a:rPr lang="en-US" altLang="ja-JP" sz="1050" dirty="0" smtClean="0"/>
              <a:t> </a:t>
            </a:r>
            <a:r>
              <a:rPr lang="ja-JP" altLang="en-US" sz="1050" dirty="0"/>
              <a:t>済生会中津病院</a:t>
            </a:r>
          </a:p>
          <a:p>
            <a:r>
              <a:rPr lang="ja-JP" altLang="en-US" sz="1050" b="1" dirty="0" smtClean="0"/>
              <a:t>④</a:t>
            </a:r>
            <a:r>
              <a:rPr lang="en-US" altLang="ja-JP" sz="1050" dirty="0" smtClean="0"/>
              <a:t> </a:t>
            </a:r>
            <a:r>
              <a:rPr lang="ja-JP" altLang="en-US" sz="1050" dirty="0"/>
              <a:t>住友病院</a:t>
            </a:r>
          </a:p>
          <a:p>
            <a:r>
              <a:rPr lang="ja-JP" altLang="en-US" sz="1050" b="1" dirty="0" smtClean="0"/>
              <a:t>⑤</a:t>
            </a:r>
            <a:r>
              <a:rPr lang="en-US" altLang="ja-JP" sz="1050" dirty="0" smtClean="0"/>
              <a:t> </a:t>
            </a:r>
            <a:r>
              <a:rPr lang="ja-JP" altLang="en-US" sz="1050" dirty="0"/>
              <a:t>淀川キリスト教病院</a:t>
            </a:r>
          </a:p>
        </p:txBody>
      </p:sp>
      <p:sp>
        <p:nvSpPr>
          <p:cNvPr id="10" name="テキスト ボックス 9"/>
          <p:cNvSpPr txBox="1"/>
          <p:nvPr/>
        </p:nvSpPr>
        <p:spPr>
          <a:xfrm>
            <a:off x="923778" y="3562486"/>
            <a:ext cx="1646639" cy="369332"/>
          </a:xfrm>
          <a:prstGeom prst="rect">
            <a:avLst/>
          </a:prstGeom>
          <a:solidFill>
            <a:schemeClr val="accent6">
              <a:lumMod val="75000"/>
            </a:schemeClr>
          </a:solidFill>
          <a:ln>
            <a:noFill/>
          </a:ln>
        </p:spPr>
        <p:txBody>
          <a:bodyPr wrap="square" rtlCol="0" anchor="ctr" anchorCtr="0">
            <a:spAutoFit/>
          </a:bodyPr>
          <a:lstStyle/>
          <a:p>
            <a:pPr algn="ctr"/>
            <a:r>
              <a:rPr kumimoji="1" lang="ja-JP" altLang="en-US" b="1" dirty="0" smtClean="0">
                <a:solidFill>
                  <a:schemeClr val="bg1"/>
                </a:solidFill>
              </a:rPr>
              <a:t>南河内</a:t>
            </a:r>
            <a:endParaRPr kumimoji="1" lang="ja-JP" altLang="en-US" b="1" dirty="0">
              <a:solidFill>
                <a:schemeClr val="bg1"/>
              </a:solidFill>
            </a:endParaRPr>
          </a:p>
        </p:txBody>
      </p:sp>
      <p:sp>
        <p:nvSpPr>
          <p:cNvPr id="41" name="テキスト ボックス 40"/>
          <p:cNvSpPr txBox="1"/>
          <p:nvPr/>
        </p:nvSpPr>
        <p:spPr>
          <a:xfrm>
            <a:off x="5049062" y="3556825"/>
            <a:ext cx="1648799" cy="369332"/>
          </a:xfrm>
          <a:prstGeom prst="rect">
            <a:avLst/>
          </a:prstGeom>
          <a:solidFill>
            <a:schemeClr val="accent6">
              <a:lumMod val="75000"/>
            </a:schemeClr>
          </a:solidFill>
          <a:ln>
            <a:noFill/>
          </a:ln>
        </p:spPr>
        <p:txBody>
          <a:bodyPr wrap="square" rtlCol="0" anchor="ctr" anchorCtr="0">
            <a:spAutoFit/>
          </a:bodyPr>
          <a:lstStyle/>
          <a:p>
            <a:pPr algn="ctr"/>
            <a:r>
              <a:rPr lang="ja-JP" altLang="en-US" b="1" dirty="0">
                <a:solidFill>
                  <a:schemeClr val="bg1"/>
                </a:solidFill>
              </a:rPr>
              <a:t>大阪市（北部）</a:t>
            </a:r>
          </a:p>
        </p:txBody>
      </p:sp>
    </p:spTree>
    <p:extLst>
      <p:ext uri="{BB962C8B-B14F-4D97-AF65-F5344CB8AC3E}">
        <p14:creationId xmlns:p14="http://schemas.microsoft.com/office/powerpoint/2010/main" val="2481042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12</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n-ea"/>
                <a:cs typeface="Times New Roman"/>
              </a:rPr>
              <a:t>府がん診療拠点病院（新規指定）における指定</a:t>
            </a:r>
            <a:r>
              <a:rPr lang="ja-JP" altLang="en-US" sz="2000" b="1" dirty="0" smtClean="0">
                <a:solidFill>
                  <a:srgbClr val="FFFFFF"/>
                </a:solidFill>
                <a:latin typeface="+mn-ea"/>
                <a:cs typeface="Times New Roman"/>
              </a:rPr>
              <a:t>要件 充足状況</a:t>
            </a:r>
            <a:endParaRPr lang="ja-JP" altLang="ja-JP" sz="2000" b="1" dirty="0">
              <a:latin typeface="+mn-ea"/>
              <a:cs typeface="ＭＳ Ｐゴシック"/>
            </a:endParaRPr>
          </a:p>
        </p:txBody>
      </p:sp>
      <p:graphicFrame>
        <p:nvGraphicFramePr>
          <p:cNvPr id="2" name="表 1"/>
          <p:cNvGraphicFramePr>
            <a:graphicFrameLocks noGrp="1"/>
          </p:cNvGraphicFramePr>
          <p:nvPr>
            <p:extLst>
              <p:ext uri="{D42A27DB-BD31-4B8C-83A1-F6EECF244321}">
                <p14:modId xmlns:p14="http://schemas.microsoft.com/office/powerpoint/2010/main" val="1279903898"/>
              </p:ext>
            </p:extLst>
          </p:nvPr>
        </p:nvGraphicFramePr>
        <p:xfrm>
          <a:off x="179512" y="1052736"/>
          <a:ext cx="8712968" cy="2151102"/>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1570583595"/>
                    </a:ext>
                  </a:extLst>
                </a:gridCol>
                <a:gridCol w="2304256">
                  <a:extLst>
                    <a:ext uri="{9D8B030D-6E8A-4147-A177-3AD203B41FA5}">
                      <a16:colId xmlns:a16="http://schemas.microsoft.com/office/drawing/2014/main" val="2718033045"/>
                    </a:ext>
                  </a:extLst>
                </a:gridCol>
                <a:gridCol w="924103">
                  <a:extLst>
                    <a:ext uri="{9D8B030D-6E8A-4147-A177-3AD203B41FA5}">
                      <a16:colId xmlns:a16="http://schemas.microsoft.com/office/drawing/2014/main" val="2187736178"/>
                    </a:ext>
                  </a:extLst>
                </a:gridCol>
                <a:gridCol w="924102">
                  <a:extLst>
                    <a:ext uri="{9D8B030D-6E8A-4147-A177-3AD203B41FA5}">
                      <a16:colId xmlns:a16="http://schemas.microsoft.com/office/drawing/2014/main" val="4070143979"/>
                    </a:ext>
                  </a:extLst>
                </a:gridCol>
                <a:gridCol w="924103">
                  <a:extLst>
                    <a:ext uri="{9D8B030D-6E8A-4147-A177-3AD203B41FA5}">
                      <a16:colId xmlns:a16="http://schemas.microsoft.com/office/drawing/2014/main" val="2284801985"/>
                    </a:ext>
                  </a:extLst>
                </a:gridCol>
                <a:gridCol w="924103">
                  <a:extLst>
                    <a:ext uri="{9D8B030D-6E8A-4147-A177-3AD203B41FA5}">
                      <a16:colId xmlns:a16="http://schemas.microsoft.com/office/drawing/2014/main" val="3502019661"/>
                    </a:ext>
                  </a:extLst>
                </a:gridCol>
                <a:gridCol w="924102">
                  <a:extLst>
                    <a:ext uri="{9D8B030D-6E8A-4147-A177-3AD203B41FA5}">
                      <a16:colId xmlns:a16="http://schemas.microsoft.com/office/drawing/2014/main" val="3766677225"/>
                    </a:ext>
                  </a:extLst>
                </a:gridCol>
                <a:gridCol w="924103">
                  <a:extLst>
                    <a:ext uri="{9D8B030D-6E8A-4147-A177-3AD203B41FA5}">
                      <a16:colId xmlns:a16="http://schemas.microsoft.com/office/drawing/2014/main" val="1593390846"/>
                    </a:ext>
                  </a:extLst>
                </a:gridCol>
              </a:tblGrid>
              <a:tr h="185420">
                <a:tc rowSpan="2">
                  <a:txBody>
                    <a:bodyPr/>
                    <a:lstStyle/>
                    <a:p>
                      <a:pPr algn="ctr"/>
                      <a:r>
                        <a:rPr kumimoji="1" lang="ja-JP" altLang="en-US" sz="1400" dirty="0" smtClean="0">
                          <a:latin typeface="+mn-ea"/>
                          <a:ea typeface="+mn-ea"/>
                        </a:rPr>
                        <a:t>圏域</a:t>
                      </a:r>
                      <a:endParaRPr kumimoji="1" lang="ja-JP" altLang="en-US" sz="1400" dirty="0">
                        <a:latin typeface="+mn-ea"/>
                        <a:ea typeface="+mn-ea"/>
                      </a:endParaRP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pPr algn="ctr"/>
                      <a:r>
                        <a:rPr kumimoji="1" lang="ja-JP" altLang="en-US" sz="1400" dirty="0" smtClean="0">
                          <a:latin typeface="+mn-ea"/>
                          <a:ea typeface="+mn-ea"/>
                        </a:rPr>
                        <a:t>病院名</a:t>
                      </a:r>
                      <a:endParaRPr kumimoji="1" lang="ja-JP" altLang="en-US" sz="140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6">
                  <a:txBody>
                    <a:bodyPr/>
                    <a:lstStyle/>
                    <a:p>
                      <a:pPr algn="ctr"/>
                      <a:r>
                        <a:rPr kumimoji="1" lang="ja-JP" altLang="en-US" sz="1400" dirty="0" smtClean="0">
                          <a:latin typeface="+mn-ea"/>
                          <a:ea typeface="+mn-ea"/>
                        </a:rPr>
                        <a:t>指定要件</a:t>
                      </a:r>
                      <a:endParaRPr kumimoji="1" lang="ja-JP" altLang="en-US" sz="1400" dirty="0">
                        <a:latin typeface="+mn-ea"/>
                        <a:ea typeface="+mn-ea"/>
                      </a:endParaRPr>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5026866"/>
                  </a:ext>
                </a:extLst>
              </a:tr>
              <a:tr h="18542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400" b="1" dirty="0" smtClean="0">
                          <a:solidFill>
                            <a:schemeClr val="bg1"/>
                          </a:solidFill>
                          <a:latin typeface="+mn-ea"/>
                          <a:ea typeface="+mn-ea"/>
                        </a:rPr>
                        <a:t>院内がん登録</a:t>
                      </a:r>
                      <a:endParaRPr kumimoji="1" lang="en-US" altLang="ja-JP" sz="1400" b="1" dirty="0" smtClean="0">
                        <a:solidFill>
                          <a:schemeClr val="bg1"/>
                        </a:solidFill>
                        <a:latin typeface="+mn-ea"/>
                        <a:ea typeface="+mn-ea"/>
                      </a:endParaRPr>
                    </a:p>
                    <a:p>
                      <a:pPr algn="ctr"/>
                      <a:r>
                        <a:rPr kumimoji="1" lang="ja-JP" altLang="en-US" sz="1050" b="1" dirty="0" smtClean="0">
                          <a:solidFill>
                            <a:schemeClr val="bg1"/>
                          </a:solidFill>
                          <a:latin typeface="+mn-ea"/>
                          <a:ea typeface="+mn-ea"/>
                        </a:rPr>
                        <a:t>（</a:t>
                      </a:r>
                      <a:r>
                        <a:rPr kumimoji="1" lang="en-US" altLang="ja-JP" sz="1050" b="1" dirty="0" smtClean="0">
                          <a:solidFill>
                            <a:schemeClr val="bg1"/>
                          </a:solidFill>
                          <a:latin typeface="+mn-ea"/>
                          <a:ea typeface="+mn-ea"/>
                        </a:rPr>
                        <a:t>200</a:t>
                      </a:r>
                      <a:r>
                        <a:rPr kumimoji="1" lang="ja-JP" altLang="en-US" sz="1050" b="1" dirty="0" smtClean="0">
                          <a:solidFill>
                            <a:schemeClr val="bg1"/>
                          </a:solidFill>
                          <a:latin typeface="+mn-ea"/>
                          <a:ea typeface="+mn-ea"/>
                        </a:rPr>
                        <a:t>件以上）</a:t>
                      </a:r>
                      <a:endParaRPr kumimoji="1" lang="ja-JP" altLang="en-US" sz="1050" b="1" dirty="0">
                        <a:solidFill>
                          <a:schemeClr val="bg1"/>
                        </a:solidFill>
                        <a:latin typeface="+mn-ea"/>
                        <a:ea typeface="+mn-ea"/>
                      </a:endParaRPr>
                    </a:p>
                  </a:txBody>
                  <a:tcPr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手術件数</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200</a:t>
                      </a: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薬物療法のべ人数</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緩和ケア新規介入</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35</a:t>
                      </a:r>
                      <a:r>
                        <a:rPr kumimoji="1" lang="ja-JP" altLang="en-US" sz="105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診療従事者の配置要件</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400" b="1" dirty="0" smtClean="0">
                          <a:solidFill>
                            <a:schemeClr val="bg1"/>
                          </a:solidFill>
                          <a:latin typeface="+mn-ea"/>
                          <a:ea typeface="+mn-ea"/>
                        </a:rPr>
                        <a:t>その他</a:t>
                      </a:r>
                      <a:endParaRPr kumimoji="1" lang="ja-JP" altLang="en-US" sz="1400" b="1" dirty="0">
                        <a:solidFill>
                          <a:schemeClr val="bg1"/>
                        </a:solidFill>
                        <a:latin typeface="+mn-ea"/>
                        <a:ea typeface="+mn-ea"/>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538718">
                <a:tc>
                  <a:txBody>
                    <a:bodyPr/>
                    <a:lstStyle/>
                    <a:p>
                      <a:pPr algn="ctr"/>
                      <a:r>
                        <a:rPr kumimoji="1" lang="ja-JP" altLang="en-US" sz="1400" dirty="0" smtClean="0">
                          <a:latin typeface="+mn-ea"/>
                          <a:ea typeface="+mn-ea"/>
                        </a:rPr>
                        <a:t>南河内</a:t>
                      </a:r>
                      <a:endParaRPr kumimoji="1" lang="ja-JP" altLang="en-US" sz="1400" dirty="0">
                        <a:latin typeface="+mn-ea"/>
                        <a:ea typeface="+mn-ea"/>
                      </a:endParaRPr>
                    </a:p>
                  </a:txBody>
                  <a:tcPr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gn="l"/>
                      <a:r>
                        <a:rPr kumimoji="1" lang="zh-CN" altLang="en-US" sz="1400" dirty="0" smtClean="0">
                          <a:latin typeface="ＭＳ Ｐゴシック" panose="020B0600070205080204" pitchFamily="50" charset="-128"/>
                          <a:ea typeface="ＭＳ Ｐゴシック" panose="020B0600070205080204" pitchFamily="50" charset="-128"/>
                        </a:rPr>
                        <a:t>城山病院</a:t>
                      </a:r>
                      <a:endParaRPr kumimoji="1" lang="ja-JP" altLang="en-US" sz="1400" dirty="0">
                        <a:latin typeface="ＭＳ Ｐゴシック" panose="020B0600070205080204" pitchFamily="50" charset="-128"/>
                        <a:ea typeface="ＭＳ Ｐゴシック" panose="020B060007020508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n-ea"/>
                          <a:ea typeface="+mn-ea"/>
                        </a:rPr>
                        <a:t>377</a:t>
                      </a:r>
                      <a:r>
                        <a:rPr kumimoji="1" lang="ja-JP" altLang="en-US" sz="1400" dirty="0" smtClean="0">
                          <a:latin typeface="+mn-ea"/>
                          <a:ea typeface="+mn-ea"/>
                        </a:rPr>
                        <a:t>件</a:t>
                      </a:r>
                      <a:endParaRPr kumimoji="1" lang="ja-JP" altLang="en-US" sz="1400" dirty="0">
                        <a:latin typeface="+mn-ea"/>
                        <a:ea typeface="+mn-ea"/>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n-ea"/>
                          <a:ea typeface="+mn-ea"/>
                        </a:rPr>
                        <a:t>296</a:t>
                      </a:r>
                      <a:r>
                        <a:rPr kumimoji="1" lang="ja-JP" altLang="en-US" sz="1400" dirty="0" smtClean="0">
                          <a:latin typeface="+mn-ea"/>
                          <a:ea typeface="+mn-ea"/>
                        </a:rPr>
                        <a:t>件</a:t>
                      </a:r>
                      <a:endParaRPr kumimoji="1" lang="ja-JP" altLang="en-US" sz="140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n-ea"/>
                          <a:ea typeface="+mn-ea"/>
                        </a:rPr>
                        <a:t>408</a:t>
                      </a:r>
                      <a:r>
                        <a:rPr kumimoji="1" lang="ja-JP" altLang="en-US" sz="1400" dirty="0" smtClean="0">
                          <a:latin typeface="+mn-ea"/>
                          <a:ea typeface="+mn-ea"/>
                        </a:rPr>
                        <a:t>件</a:t>
                      </a:r>
                      <a:endParaRPr kumimoji="1" lang="ja-JP" altLang="en-US" sz="140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400" dirty="0" smtClean="0">
                          <a:latin typeface="+mn-ea"/>
                          <a:ea typeface="+mn-ea"/>
                        </a:rPr>
                        <a:t>45</a:t>
                      </a:r>
                      <a:r>
                        <a:rPr kumimoji="1" lang="ja-JP" altLang="en-US" sz="1400" dirty="0" smtClean="0">
                          <a:latin typeface="+mn-ea"/>
                          <a:ea typeface="+mn-ea"/>
                        </a:rPr>
                        <a:t>件</a:t>
                      </a:r>
                      <a:endParaRPr kumimoji="1" lang="ja-JP" altLang="en-US" sz="140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01649214"/>
                  </a:ext>
                </a:extLst>
              </a:tr>
              <a:tr h="576064">
                <a:tc>
                  <a:txBody>
                    <a:bodyPr/>
                    <a:lstStyle/>
                    <a:p>
                      <a:pPr algn="ctr"/>
                      <a:r>
                        <a:rPr kumimoji="1" lang="ja-JP" altLang="en-US" sz="1400" dirty="0" smtClean="0">
                          <a:latin typeface="+mn-ea"/>
                          <a:ea typeface="+mn-ea"/>
                        </a:rPr>
                        <a:t>大阪市</a:t>
                      </a:r>
                      <a:endParaRPr kumimoji="1" lang="ja-JP" altLang="en-US" sz="1400" dirty="0">
                        <a:latin typeface="+mn-ea"/>
                        <a:ea typeface="+mn-ea"/>
                      </a:endParaRPr>
                    </a:p>
                  </a:txBody>
                  <a:tcPr anchor="ctr">
                    <a:lnR w="1270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gn="l"/>
                      <a:r>
                        <a:rPr kumimoji="1" lang="ja-JP" altLang="en-US" sz="1400" dirty="0" smtClean="0">
                          <a:latin typeface="+mn-ea"/>
                          <a:ea typeface="+mn-ea"/>
                        </a:rPr>
                        <a:t>大阪市立十三市民病院</a:t>
                      </a:r>
                      <a:endParaRPr kumimoji="1" lang="ja-JP" altLang="en-US" sz="140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r>
                        <a:rPr kumimoji="1" lang="en-US" altLang="ja-JP" sz="1400" dirty="0" smtClean="0">
                          <a:latin typeface="+mn-ea"/>
                          <a:ea typeface="+mn-ea"/>
                        </a:rPr>
                        <a:t>294</a:t>
                      </a:r>
                      <a:r>
                        <a:rPr kumimoji="1" lang="ja-JP" altLang="en-US" sz="1400" dirty="0" smtClean="0">
                          <a:latin typeface="+mn-ea"/>
                          <a:ea typeface="+mn-ea"/>
                        </a:rPr>
                        <a:t>件</a:t>
                      </a:r>
                      <a:endParaRPr kumimoji="1" lang="ja-JP" altLang="en-US" sz="1400" dirty="0">
                        <a:latin typeface="+mn-ea"/>
                        <a:ea typeface="+mn-ea"/>
                      </a:endParaRPr>
                    </a:p>
                  </a:txBody>
                  <a:tcPr anchor="ctr">
                    <a:lnL w="38100" cap="flat" cmpd="sng" algn="ctr">
                      <a:solidFill>
                        <a:schemeClr val="bg1"/>
                      </a:solidFill>
                      <a:prstDash val="solid"/>
                      <a:round/>
                      <a:headEnd type="none" w="med" len="med"/>
                      <a:tailEnd type="none" w="med" len="med"/>
                    </a:lnL>
                  </a:tcPr>
                </a:tc>
                <a:tc>
                  <a:txBody>
                    <a:bodyPr/>
                    <a:lstStyle/>
                    <a:p>
                      <a:pPr algn="ctr"/>
                      <a:r>
                        <a:rPr kumimoji="1" lang="en-US" altLang="ja-JP" sz="1400" dirty="0" smtClean="0">
                          <a:latin typeface="+mn-ea"/>
                          <a:ea typeface="+mn-ea"/>
                        </a:rPr>
                        <a:t>295</a:t>
                      </a:r>
                      <a:r>
                        <a:rPr kumimoji="1" lang="ja-JP" altLang="en-US" sz="1400" dirty="0" smtClean="0">
                          <a:latin typeface="+mn-ea"/>
                          <a:ea typeface="+mn-ea"/>
                        </a:rPr>
                        <a:t>件</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668</a:t>
                      </a:r>
                      <a:r>
                        <a:rPr kumimoji="1" lang="ja-JP" altLang="en-US" sz="1400" dirty="0" smtClean="0">
                          <a:latin typeface="+mn-ea"/>
                          <a:ea typeface="+mn-ea"/>
                        </a:rPr>
                        <a:t>件</a:t>
                      </a:r>
                      <a:endParaRPr kumimoji="1" lang="ja-JP" altLang="en-US" sz="1400" dirty="0">
                        <a:latin typeface="+mn-ea"/>
                        <a:ea typeface="+mn-ea"/>
                      </a:endParaRPr>
                    </a:p>
                  </a:txBody>
                  <a:tcPr anchor="ctr"/>
                </a:tc>
                <a:tc>
                  <a:txBody>
                    <a:bodyPr/>
                    <a:lstStyle/>
                    <a:p>
                      <a:pPr algn="ctr"/>
                      <a:r>
                        <a:rPr kumimoji="1" lang="en-US" altLang="ja-JP" sz="1400" dirty="0" smtClean="0">
                          <a:latin typeface="+mn-ea"/>
                          <a:ea typeface="+mn-ea"/>
                        </a:rPr>
                        <a:t>81</a:t>
                      </a:r>
                      <a:r>
                        <a:rPr kumimoji="1" lang="ja-JP" altLang="en-US" sz="1400" dirty="0" smtClean="0">
                          <a:latin typeface="+mn-ea"/>
                          <a:ea typeface="+mn-ea"/>
                        </a:rPr>
                        <a:t>件</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anchor="ct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anchor="ctr"/>
                </a:tc>
                <a:extLst>
                  <a:ext uri="{0D108BD9-81ED-4DB2-BD59-A6C34878D82A}">
                    <a16:rowId xmlns:a16="http://schemas.microsoft.com/office/drawing/2014/main" val="4265644266"/>
                  </a:ext>
                </a:extLst>
              </a:tr>
            </a:tbl>
          </a:graphicData>
        </a:graphic>
      </p:graphicFrame>
    </p:spTree>
    <p:extLst>
      <p:ext uri="{BB962C8B-B14F-4D97-AF65-F5344CB8AC3E}">
        <p14:creationId xmlns:p14="http://schemas.microsoft.com/office/powerpoint/2010/main" val="32047102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13</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chemeClr val="bg1"/>
                </a:solidFill>
                <a:latin typeface="+mn-ea"/>
                <a:cs typeface="Meiryo UI" panose="020B0604030504040204" pitchFamily="50" charset="-128"/>
              </a:rPr>
              <a:t>３　府がん診療拠点病院（肺がん）の</a:t>
            </a:r>
            <a:r>
              <a:rPr lang="ja-JP" altLang="en-US" sz="2000" b="1" dirty="0" smtClean="0">
                <a:solidFill>
                  <a:schemeClr val="bg1"/>
                </a:solidFill>
                <a:latin typeface="+mn-ea"/>
                <a:cs typeface="Meiryo UI" panose="020B0604030504040204" pitchFamily="50" charset="-128"/>
              </a:rPr>
              <a:t>指定更新</a:t>
            </a:r>
            <a:endParaRPr lang="ja-JP" altLang="en-US" sz="2000" b="1" dirty="0">
              <a:solidFill>
                <a:schemeClr val="bg1"/>
              </a:solidFill>
              <a:latin typeface="+mn-ea"/>
              <a:cs typeface="Meiryo UI" panose="020B0604030504040204" pitchFamily="50" charset="-128"/>
            </a:endParaRPr>
          </a:p>
        </p:txBody>
      </p:sp>
      <p:sp>
        <p:nvSpPr>
          <p:cNvPr id="8" name="角丸四角形 7"/>
          <p:cNvSpPr/>
          <p:nvPr/>
        </p:nvSpPr>
        <p:spPr>
          <a:xfrm>
            <a:off x="151269" y="1144156"/>
            <a:ext cx="8714293" cy="3508980"/>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31"/>
              </a:lnSpc>
            </a:pPr>
            <a:endParaRPr lang="en-US" altLang="ja-JP" sz="1662" dirty="0">
              <a:solidFill>
                <a:schemeClr val="tx1"/>
              </a:solidFill>
            </a:endParaRPr>
          </a:p>
          <a:p>
            <a:pPr marL="285750" indent="-285750">
              <a:lnSpc>
                <a:spcPts val="2031"/>
              </a:lnSpc>
              <a:buFont typeface="Wingdings" panose="05000000000000000000" pitchFamily="2" charset="2"/>
              <a:buChar char="Ø"/>
            </a:pPr>
            <a:r>
              <a:rPr lang="ja-JP" altLang="en-US" sz="1477" dirty="0" smtClean="0">
                <a:solidFill>
                  <a:schemeClr val="tx1"/>
                </a:solidFill>
              </a:rPr>
              <a:t>基本的に府のがん診療拠点病院の指定要件と同じものである</a:t>
            </a:r>
            <a:r>
              <a:rPr lang="ja-JP" altLang="en-US" sz="1477" dirty="0">
                <a:solidFill>
                  <a:schemeClr val="tx1"/>
                </a:solidFill>
              </a:rPr>
              <a:t>。</a:t>
            </a:r>
            <a:endParaRPr lang="en-US" altLang="ja-JP" sz="1477" dirty="0">
              <a:solidFill>
                <a:schemeClr val="tx1"/>
              </a:solidFill>
            </a:endParaRPr>
          </a:p>
          <a:p>
            <a:pPr marL="285750" indent="-285750">
              <a:lnSpc>
                <a:spcPts val="2031"/>
              </a:lnSpc>
              <a:buFont typeface="Wingdings" panose="05000000000000000000" pitchFamily="2" charset="2"/>
              <a:buChar char="Ø"/>
            </a:pPr>
            <a:r>
              <a:rPr lang="ja-JP" altLang="en-US" sz="1477" dirty="0" smtClean="0">
                <a:solidFill>
                  <a:schemeClr val="tx1"/>
                </a:solidFill>
              </a:rPr>
              <a:t>診療</a:t>
            </a:r>
            <a:r>
              <a:rPr lang="ja-JP" altLang="en-US" sz="1477" dirty="0">
                <a:solidFill>
                  <a:schemeClr val="tx1"/>
                </a:solidFill>
              </a:rPr>
              <a:t>実績</a:t>
            </a:r>
            <a:r>
              <a:rPr lang="ja-JP" altLang="en-US" sz="1477" dirty="0" smtClean="0">
                <a:solidFill>
                  <a:schemeClr val="tx1"/>
                </a:solidFill>
              </a:rPr>
              <a:t>は次のとおり。</a:t>
            </a:r>
            <a:endParaRPr lang="en-US" altLang="ja-JP" sz="1477" dirty="0">
              <a:solidFill>
                <a:schemeClr val="tx1"/>
              </a:solidFill>
            </a:endParaRPr>
          </a:p>
          <a:p>
            <a:pPr marL="285750" indent="-285750">
              <a:lnSpc>
                <a:spcPts val="2031"/>
              </a:lnSpc>
              <a:buFont typeface="Wingdings" panose="05000000000000000000" pitchFamily="2" charset="2"/>
              <a:buChar char="Ø"/>
            </a:pPr>
            <a:endParaRPr lang="en-US" altLang="ja-JP" sz="1477" dirty="0" smtClean="0">
              <a:solidFill>
                <a:schemeClr val="tx1"/>
              </a:solidFill>
            </a:endParaRPr>
          </a:p>
          <a:p>
            <a:pPr marL="285750" indent="-285750">
              <a:lnSpc>
                <a:spcPts val="2031"/>
              </a:lnSpc>
              <a:buFont typeface="Wingdings" panose="05000000000000000000" pitchFamily="2" charset="2"/>
              <a:buChar char="Ø"/>
            </a:pPr>
            <a:endParaRPr lang="en-US" altLang="ja-JP" sz="1477" dirty="0" smtClean="0">
              <a:solidFill>
                <a:schemeClr val="tx1"/>
              </a:solidFill>
            </a:endParaRPr>
          </a:p>
          <a:p>
            <a:pPr marL="285750" indent="-285750">
              <a:lnSpc>
                <a:spcPts val="2031"/>
              </a:lnSpc>
              <a:buFont typeface="Wingdings" panose="05000000000000000000" pitchFamily="2" charset="2"/>
              <a:buChar char="Ø"/>
            </a:pPr>
            <a:endParaRPr lang="en-US" altLang="ja-JP" sz="1477" dirty="0" smtClean="0">
              <a:solidFill>
                <a:schemeClr val="tx1"/>
              </a:solidFill>
            </a:endParaRPr>
          </a:p>
          <a:p>
            <a:pPr marL="285750" indent="-285750">
              <a:lnSpc>
                <a:spcPts val="2031"/>
              </a:lnSpc>
              <a:buFont typeface="Wingdings" panose="05000000000000000000" pitchFamily="2" charset="2"/>
              <a:buChar char="Ø"/>
            </a:pPr>
            <a:endParaRPr lang="en-US" altLang="ja-JP" sz="1477" dirty="0" smtClean="0">
              <a:solidFill>
                <a:schemeClr val="tx1"/>
              </a:solidFill>
            </a:endParaRPr>
          </a:p>
          <a:p>
            <a:pPr marL="285750" indent="-285750">
              <a:lnSpc>
                <a:spcPts val="2031"/>
              </a:lnSpc>
              <a:buFont typeface="Wingdings" panose="05000000000000000000" pitchFamily="2" charset="2"/>
              <a:buChar char="Ø"/>
            </a:pPr>
            <a:endParaRPr lang="en-US" altLang="ja-JP" sz="1477" dirty="0">
              <a:solidFill>
                <a:schemeClr val="tx1"/>
              </a:solidFill>
            </a:endParaRPr>
          </a:p>
          <a:p>
            <a:pPr marL="285750" indent="-285750">
              <a:lnSpc>
                <a:spcPts val="2031"/>
              </a:lnSpc>
              <a:buFont typeface="Wingdings" panose="05000000000000000000" pitchFamily="2" charset="2"/>
              <a:buChar char="Ø"/>
            </a:pPr>
            <a:endParaRPr lang="en-US" altLang="ja-JP" sz="1477" dirty="0" smtClean="0">
              <a:solidFill>
                <a:schemeClr val="tx1"/>
              </a:solidFill>
            </a:endParaRPr>
          </a:p>
          <a:p>
            <a:pPr marL="285750" indent="-285750">
              <a:lnSpc>
                <a:spcPts val="2031"/>
              </a:lnSpc>
              <a:buFont typeface="Wingdings" panose="05000000000000000000" pitchFamily="2" charset="2"/>
              <a:buChar char="Ø"/>
            </a:pPr>
            <a:endParaRPr lang="en-US" altLang="ja-JP" sz="1477" dirty="0">
              <a:solidFill>
                <a:schemeClr val="tx1"/>
              </a:solidFill>
            </a:endParaRPr>
          </a:p>
          <a:p>
            <a:pPr marL="631825" indent="-187325">
              <a:lnSpc>
                <a:spcPts val="2031"/>
              </a:lnSpc>
              <a:buFont typeface="Arial" panose="020B0604020202020204" pitchFamily="34" charset="0"/>
              <a:buChar char="•"/>
            </a:pPr>
            <a:endParaRPr lang="en-US" altLang="ja-JP" sz="1477" dirty="0" smtClean="0">
              <a:solidFill>
                <a:schemeClr val="tx1"/>
              </a:solidFill>
            </a:endParaRPr>
          </a:p>
          <a:p>
            <a:pPr marL="631825" indent="-187325">
              <a:buFont typeface="Arial" panose="020B0604020202020204" pitchFamily="34" charset="0"/>
              <a:buChar char="•"/>
            </a:pPr>
            <a:endParaRPr lang="en-US" altLang="ja-JP" sz="1600" dirty="0" smtClean="0">
              <a:solidFill>
                <a:schemeClr val="tx1"/>
              </a:solidFill>
            </a:endParaRPr>
          </a:p>
          <a:p>
            <a:pPr algn="r">
              <a:lnSpc>
                <a:spcPts val="2031"/>
              </a:lnSpc>
            </a:pPr>
            <a:r>
              <a:rPr lang="en-US" altLang="ja-JP" sz="1400" dirty="0" smtClean="0">
                <a:solidFill>
                  <a:schemeClr val="tx1"/>
                </a:solidFill>
              </a:rPr>
              <a:t>※ </a:t>
            </a:r>
            <a:r>
              <a:rPr lang="ja-JP" altLang="en-US" sz="1400" dirty="0" smtClean="0">
                <a:solidFill>
                  <a:schemeClr val="tx1"/>
                </a:solidFill>
              </a:rPr>
              <a:t>大阪府がん対策推進委員会　がん診療連携部会において決定済（</a:t>
            </a:r>
            <a:r>
              <a:rPr lang="en-US" altLang="ja-JP" sz="1400" dirty="0" smtClean="0">
                <a:solidFill>
                  <a:schemeClr val="tx1"/>
                </a:solidFill>
              </a:rPr>
              <a:t>R1.9.11</a:t>
            </a:r>
            <a:r>
              <a:rPr lang="ja-JP" altLang="en-US" sz="1400" dirty="0" smtClean="0">
                <a:solidFill>
                  <a:schemeClr val="tx1"/>
                </a:solidFill>
              </a:rPr>
              <a:t>）</a:t>
            </a:r>
            <a:endParaRPr lang="ja-JP" altLang="en-US" sz="1400" dirty="0">
              <a:solidFill>
                <a:schemeClr val="tx1"/>
              </a:solidFill>
            </a:endParaRPr>
          </a:p>
        </p:txBody>
      </p:sp>
      <p:sp>
        <p:nvSpPr>
          <p:cNvPr id="4" name="角丸四角形 3"/>
          <p:cNvSpPr/>
          <p:nvPr/>
        </p:nvSpPr>
        <p:spPr>
          <a:xfrm>
            <a:off x="151268" y="946132"/>
            <a:ext cx="2305581" cy="39604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指定要件改正のポイント</a:t>
            </a:r>
            <a:endParaRPr kumimoji="1" lang="ja-JP" altLang="en-US" sz="1500" b="1" dirty="0">
              <a:solidFill>
                <a:schemeClr val="tx1"/>
              </a:solidFill>
            </a:endParaRPr>
          </a:p>
        </p:txBody>
      </p:sp>
      <p:sp>
        <p:nvSpPr>
          <p:cNvPr id="10" name="正方形/長方形 9"/>
          <p:cNvSpPr/>
          <p:nvPr/>
        </p:nvSpPr>
        <p:spPr>
          <a:xfrm>
            <a:off x="1403648" y="5091164"/>
            <a:ext cx="7344816" cy="11461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t>　</a:t>
            </a:r>
            <a:r>
              <a:rPr kumimoji="1" lang="en-US" altLang="ja-JP" b="1" dirty="0" smtClean="0"/>
              <a:t>【</a:t>
            </a:r>
            <a:r>
              <a:rPr kumimoji="1" lang="ja-JP" altLang="en-US" b="1" dirty="0" smtClean="0"/>
              <a:t>指定希望</a:t>
            </a:r>
            <a:r>
              <a:rPr kumimoji="1" lang="en-US" altLang="ja-JP" b="1" dirty="0" smtClean="0"/>
              <a:t>】</a:t>
            </a:r>
          </a:p>
          <a:p>
            <a:endParaRPr kumimoji="1" lang="en-US" altLang="ja-JP" sz="600" b="1" dirty="0" smtClean="0"/>
          </a:p>
          <a:p>
            <a:pPr algn="ctr"/>
            <a:r>
              <a:rPr lang="ja-JP" altLang="en-US" sz="1700" b="1" dirty="0" smtClean="0"/>
              <a:t>大阪刀根山医療ｾﾝﾀｰ</a:t>
            </a:r>
            <a:r>
              <a:rPr lang="zh-CN" altLang="en-US" sz="1700" b="1" dirty="0" smtClean="0">
                <a:latin typeface="ＭＳ Ｐゴシック" panose="020B0600070205080204" pitchFamily="50" charset="-128"/>
                <a:ea typeface="ＭＳ Ｐゴシック" panose="020B0600070205080204" pitchFamily="50" charset="-128"/>
              </a:rPr>
              <a:t> </a:t>
            </a:r>
            <a:r>
              <a:rPr lang="ja-JP" altLang="en-US" sz="1700" b="1" dirty="0" smtClean="0"/>
              <a:t>・ 大阪はびきの医療ｾﾝﾀｰ ・ 近畿中央呼吸器ｾﾝﾀｰ</a:t>
            </a:r>
            <a:endParaRPr kumimoji="1" lang="ja-JP" altLang="en-US" sz="1400" b="1" dirty="0"/>
          </a:p>
        </p:txBody>
      </p:sp>
      <p:sp>
        <p:nvSpPr>
          <p:cNvPr id="12" name="ストライプ矢印 11"/>
          <p:cNvSpPr/>
          <p:nvPr/>
        </p:nvSpPr>
        <p:spPr>
          <a:xfrm>
            <a:off x="323528" y="5151181"/>
            <a:ext cx="898775" cy="10261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1523339818"/>
              </p:ext>
            </p:extLst>
          </p:nvPr>
        </p:nvGraphicFramePr>
        <p:xfrm>
          <a:off x="1013442" y="2151368"/>
          <a:ext cx="7405148" cy="1727200"/>
        </p:xfrm>
        <a:graphic>
          <a:graphicData uri="http://schemas.openxmlformats.org/drawingml/2006/table">
            <a:tbl>
              <a:tblPr firstRow="1" bandRow="1">
                <a:tableStyleId>{5C22544A-7EE6-4342-B048-85BDC9FD1C3A}</a:tableStyleId>
              </a:tblPr>
              <a:tblGrid>
                <a:gridCol w="2896097">
                  <a:extLst>
                    <a:ext uri="{9D8B030D-6E8A-4147-A177-3AD203B41FA5}">
                      <a16:colId xmlns:a16="http://schemas.microsoft.com/office/drawing/2014/main" val="2014094071"/>
                    </a:ext>
                  </a:extLst>
                </a:gridCol>
                <a:gridCol w="1556723">
                  <a:extLst>
                    <a:ext uri="{9D8B030D-6E8A-4147-A177-3AD203B41FA5}">
                      <a16:colId xmlns:a16="http://schemas.microsoft.com/office/drawing/2014/main" val="1777907704"/>
                    </a:ext>
                  </a:extLst>
                </a:gridCol>
                <a:gridCol w="1584176">
                  <a:extLst>
                    <a:ext uri="{9D8B030D-6E8A-4147-A177-3AD203B41FA5}">
                      <a16:colId xmlns:a16="http://schemas.microsoft.com/office/drawing/2014/main" val="1368087644"/>
                    </a:ext>
                  </a:extLst>
                </a:gridCol>
                <a:gridCol w="1368152">
                  <a:extLst>
                    <a:ext uri="{9D8B030D-6E8A-4147-A177-3AD203B41FA5}">
                      <a16:colId xmlns:a16="http://schemas.microsoft.com/office/drawing/2014/main" val="1857815880"/>
                    </a:ext>
                  </a:extLst>
                </a:gridCol>
              </a:tblGrid>
              <a:tr h="0">
                <a:tc>
                  <a:txBody>
                    <a:bodyPr/>
                    <a:lstStyle/>
                    <a:p>
                      <a:pPr>
                        <a:lnSpc>
                          <a:spcPts val="2000"/>
                        </a:lnSpc>
                      </a:pPr>
                      <a:endParaRPr kumimoji="1" lang="ja-JP" altLang="en-US" sz="1480" dirty="0"/>
                    </a:p>
                  </a:txBody>
                  <a:tcPr anchor="ctr"/>
                </a:tc>
                <a:tc>
                  <a:txBody>
                    <a:bodyPr/>
                    <a:lstStyle/>
                    <a:p>
                      <a:pPr algn="ctr">
                        <a:lnSpc>
                          <a:spcPts val="2000"/>
                        </a:lnSpc>
                      </a:pPr>
                      <a:r>
                        <a:rPr kumimoji="1" lang="ja-JP" altLang="en-US" sz="1480" dirty="0" smtClean="0"/>
                        <a:t>府（肺がん）</a:t>
                      </a:r>
                    </a:p>
                  </a:txBody>
                  <a:tcPr anchor="ctr"/>
                </a:tc>
                <a:tc>
                  <a:txBody>
                    <a:bodyPr/>
                    <a:lstStyle/>
                    <a:p>
                      <a:pPr algn="ctr">
                        <a:lnSpc>
                          <a:spcPts val="2000"/>
                        </a:lnSpc>
                      </a:pPr>
                      <a:r>
                        <a:rPr kumimoji="1" lang="ja-JP" altLang="en-US" sz="1480" dirty="0" smtClean="0"/>
                        <a:t>府（一般）</a:t>
                      </a:r>
                      <a:endParaRPr kumimoji="1" lang="ja-JP" altLang="en-US" sz="1480" dirty="0"/>
                    </a:p>
                  </a:txBody>
                  <a:tcPr anchor="ctr"/>
                </a:tc>
                <a:tc>
                  <a:txBody>
                    <a:bodyPr/>
                    <a:lstStyle/>
                    <a:p>
                      <a:pPr algn="ctr">
                        <a:lnSpc>
                          <a:spcPts val="2000"/>
                        </a:lnSpc>
                      </a:pPr>
                      <a:r>
                        <a:rPr kumimoji="1" lang="ja-JP" altLang="en-US" sz="1480" dirty="0" smtClean="0"/>
                        <a:t>備　考</a:t>
                      </a:r>
                      <a:endParaRPr kumimoji="1" lang="ja-JP" altLang="en-US" sz="1480" dirty="0"/>
                    </a:p>
                  </a:txBody>
                  <a:tcPr anchor="ctr"/>
                </a:tc>
                <a:extLst>
                  <a:ext uri="{0D108BD9-81ED-4DB2-BD59-A6C34878D82A}">
                    <a16:rowId xmlns:a16="http://schemas.microsoft.com/office/drawing/2014/main" val="4275217561"/>
                  </a:ext>
                </a:extLst>
              </a:tr>
              <a:tr h="145037">
                <a:tc>
                  <a:txBody>
                    <a:bodyPr/>
                    <a:lstStyle/>
                    <a:p>
                      <a:pPr>
                        <a:lnSpc>
                          <a:spcPts val="2000"/>
                        </a:lnSpc>
                      </a:pPr>
                      <a:r>
                        <a:rPr kumimoji="1" lang="ja-JP" altLang="en-US" sz="1480" dirty="0" smtClean="0"/>
                        <a:t>院内がん登録数</a:t>
                      </a:r>
                      <a:endParaRPr kumimoji="1" lang="ja-JP" altLang="en-US" sz="1480" dirty="0"/>
                    </a:p>
                  </a:txBody>
                  <a:tcPr anchor="ctr"/>
                </a:tc>
                <a:tc>
                  <a:txBody>
                    <a:bodyPr/>
                    <a:lstStyle/>
                    <a:p>
                      <a:pPr algn="r">
                        <a:lnSpc>
                          <a:spcPts val="2000"/>
                        </a:lnSpc>
                      </a:pPr>
                      <a:r>
                        <a:rPr kumimoji="1" lang="ja-JP" altLang="en-US" sz="1480" dirty="0" smtClean="0"/>
                        <a:t>年１５０件以上</a:t>
                      </a:r>
                      <a:endParaRPr kumimoji="1" lang="ja-JP" altLang="en-US" sz="1480" dirty="0"/>
                    </a:p>
                  </a:txBody>
                  <a:tcPr anchor="ctr"/>
                </a:tc>
                <a:tc>
                  <a:txBody>
                    <a:bodyPr/>
                    <a:lstStyle/>
                    <a:p>
                      <a:pPr algn="r">
                        <a:lnSpc>
                          <a:spcPts val="2000"/>
                        </a:lnSpc>
                      </a:pPr>
                      <a:r>
                        <a:rPr kumimoji="1" lang="ja-JP" altLang="en-US" sz="1480" dirty="0" smtClean="0"/>
                        <a:t>年２００件以上</a:t>
                      </a:r>
                      <a:endParaRPr kumimoji="1" lang="ja-JP" altLang="en-US" sz="1480" dirty="0"/>
                    </a:p>
                  </a:txBody>
                  <a:tcPr anchor="ctr"/>
                </a:tc>
                <a:tc>
                  <a:txBody>
                    <a:bodyPr/>
                    <a:lstStyle/>
                    <a:p>
                      <a:pPr algn="ctr">
                        <a:lnSpc>
                          <a:spcPts val="2000"/>
                        </a:lnSpc>
                      </a:pPr>
                      <a:r>
                        <a:rPr kumimoji="1" lang="ja-JP" altLang="en-US" sz="1480" dirty="0" smtClean="0"/>
                        <a:t>変更なし</a:t>
                      </a:r>
                      <a:endParaRPr kumimoji="1" lang="ja-JP" altLang="en-US" sz="1480" dirty="0"/>
                    </a:p>
                  </a:txBody>
                  <a:tcPr anchor="ctr"/>
                </a:tc>
                <a:extLst>
                  <a:ext uri="{0D108BD9-81ED-4DB2-BD59-A6C34878D82A}">
                    <a16:rowId xmlns:a16="http://schemas.microsoft.com/office/drawing/2014/main" val="4202076724"/>
                  </a:ext>
                </a:extLst>
              </a:tr>
              <a:tr h="0">
                <a:tc>
                  <a:txBody>
                    <a:bodyPr/>
                    <a:lstStyle/>
                    <a:p>
                      <a:pPr>
                        <a:lnSpc>
                          <a:spcPts val="2000"/>
                        </a:lnSpc>
                      </a:pPr>
                      <a:r>
                        <a:rPr kumimoji="1" lang="ja-JP" altLang="en-US" sz="1480" dirty="0" smtClean="0"/>
                        <a:t>肺がんの手術件数</a:t>
                      </a:r>
                      <a:endParaRPr kumimoji="1" lang="ja-JP" altLang="en-US" sz="1480" dirty="0"/>
                    </a:p>
                  </a:txBody>
                  <a:tcPr anchor="ctr"/>
                </a:tc>
                <a:tc>
                  <a:txBody>
                    <a:bodyPr/>
                    <a:lstStyle/>
                    <a:p>
                      <a:pPr algn="r">
                        <a:lnSpc>
                          <a:spcPts val="2000"/>
                        </a:lnSpc>
                      </a:pPr>
                      <a:r>
                        <a:rPr kumimoji="1" lang="ja-JP" altLang="en-US" sz="1480" dirty="0" smtClean="0"/>
                        <a:t>年１００件以上</a:t>
                      </a:r>
                      <a:endParaRPr kumimoji="1" lang="ja-JP" altLang="en-US" sz="1480" dirty="0"/>
                    </a:p>
                  </a:txBody>
                  <a:tcPr anchor="ctr"/>
                </a:tc>
                <a:tc>
                  <a:txBody>
                    <a:bodyPr/>
                    <a:lstStyle/>
                    <a:p>
                      <a:pPr algn="r">
                        <a:lnSpc>
                          <a:spcPts val="2000"/>
                        </a:lnSpc>
                      </a:pPr>
                      <a:r>
                        <a:rPr kumimoji="1" lang="ja-JP" altLang="en-US" sz="1480" dirty="0" smtClean="0"/>
                        <a:t>年２００件以上</a:t>
                      </a:r>
                      <a:endParaRPr kumimoji="1" lang="ja-JP" altLang="en-US" sz="1480" dirty="0"/>
                    </a:p>
                  </a:txBody>
                  <a:tcPr anchor="ctr"/>
                </a:tc>
                <a:tc>
                  <a:txBody>
                    <a:bodyPr/>
                    <a:lstStyle/>
                    <a:p>
                      <a:pPr algn="ctr">
                        <a:lnSpc>
                          <a:spcPts val="2000"/>
                        </a:lnSpc>
                      </a:pPr>
                      <a:r>
                        <a:rPr kumimoji="1" lang="ja-JP" altLang="en-US" sz="1480" dirty="0" smtClean="0"/>
                        <a:t>変更なし</a:t>
                      </a:r>
                      <a:endParaRPr kumimoji="1" lang="ja-JP" altLang="en-US" sz="1480" dirty="0"/>
                    </a:p>
                  </a:txBody>
                  <a:tcPr anchor="ctr"/>
                </a:tc>
                <a:extLst>
                  <a:ext uri="{0D108BD9-81ED-4DB2-BD59-A6C34878D82A}">
                    <a16:rowId xmlns:a16="http://schemas.microsoft.com/office/drawing/2014/main" val="3197290296"/>
                  </a:ext>
                </a:extLst>
              </a:tr>
              <a:tr h="137281">
                <a:tc>
                  <a:txBody>
                    <a:bodyPr/>
                    <a:lstStyle/>
                    <a:p>
                      <a:pPr>
                        <a:lnSpc>
                          <a:spcPts val="2000"/>
                        </a:lnSpc>
                      </a:pPr>
                      <a:r>
                        <a:rPr kumimoji="1" lang="ja-JP" altLang="en-US" sz="1480" dirty="0" smtClean="0"/>
                        <a:t>薬物療法のべ患者数</a:t>
                      </a:r>
                      <a:endParaRPr kumimoji="1" lang="ja-JP" altLang="en-US" sz="1480" dirty="0"/>
                    </a:p>
                  </a:txBody>
                  <a:tcPr anchor="ctr"/>
                </a:tc>
                <a:tc>
                  <a:txBody>
                    <a:bodyPr/>
                    <a:lstStyle/>
                    <a:p>
                      <a:pPr algn="r">
                        <a:lnSpc>
                          <a:spcPts val="2000"/>
                        </a:lnSpc>
                      </a:pPr>
                      <a:r>
                        <a:rPr kumimoji="1" lang="ja-JP" altLang="en-US" sz="1480" dirty="0" smtClean="0"/>
                        <a:t>年２５０人以上</a:t>
                      </a:r>
                      <a:endParaRPr kumimoji="1" lang="ja-JP" altLang="en-US" sz="1480" dirty="0"/>
                    </a:p>
                  </a:txBody>
                  <a:tcPr anchor="ctr"/>
                </a:tc>
                <a:tc>
                  <a:txBody>
                    <a:bodyPr/>
                    <a:lstStyle/>
                    <a:p>
                      <a:pPr algn="r">
                        <a:lnSpc>
                          <a:spcPts val="2000"/>
                        </a:lnSpc>
                      </a:pPr>
                      <a:r>
                        <a:rPr kumimoji="1" lang="ja-JP" altLang="en-US" sz="1480" dirty="0" smtClean="0"/>
                        <a:t>年４００人以上</a:t>
                      </a:r>
                      <a:endParaRPr kumimoji="1" lang="ja-JP" altLang="en-US" sz="1480" dirty="0"/>
                    </a:p>
                  </a:txBody>
                  <a:tcPr anchor="ctr"/>
                </a:tc>
                <a:tc>
                  <a:txBody>
                    <a:bodyPr/>
                    <a:lstStyle/>
                    <a:p>
                      <a:pPr algn="ctr">
                        <a:lnSpc>
                          <a:spcPts val="2000"/>
                        </a:lnSpc>
                      </a:pPr>
                      <a:r>
                        <a:rPr kumimoji="1" lang="ja-JP" altLang="en-US" sz="1480" dirty="0" smtClean="0"/>
                        <a:t>変更なし</a:t>
                      </a:r>
                      <a:endParaRPr kumimoji="1" lang="ja-JP" altLang="en-US" sz="1480" dirty="0"/>
                    </a:p>
                  </a:txBody>
                  <a:tcPr anchor="ctr"/>
                </a:tc>
                <a:extLst>
                  <a:ext uri="{0D108BD9-81ED-4DB2-BD59-A6C34878D82A}">
                    <a16:rowId xmlns:a16="http://schemas.microsoft.com/office/drawing/2014/main" val="3475904205"/>
                  </a:ext>
                </a:extLst>
              </a:tr>
              <a:tr h="0">
                <a:tc>
                  <a:txBody>
                    <a:bodyPr/>
                    <a:lstStyle/>
                    <a:p>
                      <a:pPr>
                        <a:lnSpc>
                          <a:spcPts val="2000"/>
                        </a:lnSpc>
                      </a:pPr>
                      <a:r>
                        <a:rPr kumimoji="1" lang="ja-JP" altLang="en-US" sz="1480" dirty="0" smtClean="0"/>
                        <a:t>緩和ケアチーム新規介入患者数</a:t>
                      </a:r>
                    </a:p>
                  </a:txBody>
                  <a:tcPr anchor="ctr"/>
                </a:tc>
                <a:tc>
                  <a:txBody>
                    <a:bodyPr/>
                    <a:lstStyle/>
                    <a:p>
                      <a:pPr algn="r">
                        <a:lnSpc>
                          <a:spcPts val="2000"/>
                        </a:lnSpc>
                      </a:pPr>
                      <a:r>
                        <a:rPr kumimoji="1" lang="ja-JP" altLang="en-US" sz="1480" dirty="0" smtClean="0"/>
                        <a:t>年３５人以上</a:t>
                      </a:r>
                      <a:endParaRPr kumimoji="1" lang="ja-JP" altLang="en-US" sz="1480" dirty="0"/>
                    </a:p>
                  </a:txBody>
                  <a:tcPr anchor="ctr"/>
                </a:tc>
                <a:tc>
                  <a:txBody>
                    <a:bodyPr/>
                    <a:lstStyle/>
                    <a:p>
                      <a:pPr algn="r">
                        <a:lnSpc>
                          <a:spcPts val="2000"/>
                        </a:lnSpc>
                      </a:pPr>
                      <a:r>
                        <a:rPr kumimoji="1" lang="ja-JP" altLang="en-US" sz="1480" dirty="0" smtClean="0"/>
                        <a:t>年３５人以上</a:t>
                      </a:r>
                      <a:endParaRPr kumimoji="1" lang="ja-JP" altLang="en-US" sz="1480" dirty="0"/>
                    </a:p>
                  </a:txBody>
                  <a:tcPr anchor="ctr"/>
                </a:tc>
                <a:tc>
                  <a:txBody>
                    <a:bodyPr/>
                    <a:lstStyle/>
                    <a:p>
                      <a:pPr algn="ctr">
                        <a:lnSpc>
                          <a:spcPts val="2000"/>
                        </a:lnSpc>
                      </a:pPr>
                      <a:r>
                        <a:rPr kumimoji="1" lang="ja-JP" altLang="en-US" sz="1480" dirty="0" smtClean="0"/>
                        <a:t>新規</a:t>
                      </a:r>
                      <a:endParaRPr kumimoji="1" lang="ja-JP" altLang="en-US" sz="1480" dirty="0"/>
                    </a:p>
                  </a:txBody>
                  <a:tcPr anchor="ctr"/>
                </a:tc>
                <a:extLst>
                  <a:ext uri="{0D108BD9-81ED-4DB2-BD59-A6C34878D82A}">
                    <a16:rowId xmlns:a16="http://schemas.microsoft.com/office/drawing/2014/main" val="2710140406"/>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9844907"/>
              </p:ext>
            </p:extLst>
          </p:nvPr>
        </p:nvGraphicFramePr>
        <p:xfrm>
          <a:off x="3923928" y="2151368"/>
          <a:ext cx="1548617" cy="1727200"/>
        </p:xfrm>
        <a:graphic>
          <a:graphicData uri="http://schemas.openxmlformats.org/drawingml/2006/table">
            <a:tbl>
              <a:tblPr/>
              <a:tblGrid>
                <a:gridCol w="1548617">
                  <a:extLst>
                    <a:ext uri="{9D8B030D-6E8A-4147-A177-3AD203B41FA5}">
                      <a16:colId xmlns:a16="http://schemas.microsoft.com/office/drawing/2014/main" val="785125021"/>
                    </a:ext>
                  </a:extLst>
                </a:gridCol>
              </a:tblGrid>
              <a:tr h="1727200">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437227390"/>
                  </a:ext>
                </a:extLst>
              </a:tr>
            </a:tbl>
          </a:graphicData>
        </a:graphic>
      </p:graphicFrame>
    </p:spTree>
    <p:extLst>
      <p:ext uri="{BB962C8B-B14F-4D97-AF65-F5344CB8AC3E}">
        <p14:creationId xmlns:p14="http://schemas.microsoft.com/office/powerpoint/2010/main" val="3268948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14</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smtClean="0">
                <a:solidFill>
                  <a:schemeClr val="bg1"/>
                </a:solidFill>
                <a:latin typeface="+mn-ea"/>
                <a:cs typeface="Meiryo UI" panose="020B0604030504040204" pitchFamily="50" charset="-128"/>
              </a:rPr>
              <a:t>府</a:t>
            </a:r>
            <a:r>
              <a:rPr lang="ja-JP" altLang="en-US" sz="2000" b="1" dirty="0">
                <a:solidFill>
                  <a:schemeClr val="bg1"/>
                </a:solidFill>
                <a:latin typeface="+mn-ea"/>
                <a:cs typeface="Meiryo UI" panose="020B0604030504040204" pitchFamily="50" charset="-128"/>
              </a:rPr>
              <a:t>がん診療拠点病院（肺がん）</a:t>
            </a:r>
            <a:r>
              <a:rPr lang="ja-JP" altLang="en-US" sz="2000" b="1" dirty="0" smtClean="0">
                <a:solidFill>
                  <a:schemeClr val="bg1"/>
                </a:solidFill>
                <a:latin typeface="+mn-ea"/>
                <a:cs typeface="Meiryo UI" panose="020B0604030504040204" pitchFamily="50" charset="-128"/>
              </a:rPr>
              <a:t>の</a:t>
            </a:r>
            <a:r>
              <a:rPr lang="ja-JP" altLang="en-US" sz="2000" b="1" dirty="0" smtClean="0">
                <a:solidFill>
                  <a:srgbClr val="FFFFFF"/>
                </a:solidFill>
                <a:latin typeface="+mn-ea"/>
                <a:cs typeface="Times New Roman"/>
              </a:rPr>
              <a:t>指定要件 充足状況</a:t>
            </a:r>
            <a:endParaRPr lang="ja-JP" altLang="en-US" sz="2000" b="1" dirty="0">
              <a:solidFill>
                <a:schemeClr val="bg1"/>
              </a:solidFill>
              <a:latin typeface="+mn-ea"/>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768079047"/>
              </p:ext>
            </p:extLst>
          </p:nvPr>
        </p:nvGraphicFramePr>
        <p:xfrm>
          <a:off x="179512" y="3789812"/>
          <a:ext cx="8712968" cy="2514657"/>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1006890607"/>
                    </a:ext>
                  </a:extLst>
                </a:gridCol>
                <a:gridCol w="1067127">
                  <a:extLst>
                    <a:ext uri="{9D8B030D-6E8A-4147-A177-3AD203B41FA5}">
                      <a16:colId xmlns:a16="http://schemas.microsoft.com/office/drawing/2014/main" val="2300398087"/>
                    </a:ext>
                  </a:extLst>
                </a:gridCol>
                <a:gridCol w="1116105">
                  <a:extLst>
                    <a:ext uri="{9D8B030D-6E8A-4147-A177-3AD203B41FA5}">
                      <a16:colId xmlns:a16="http://schemas.microsoft.com/office/drawing/2014/main" val="284760410"/>
                    </a:ext>
                  </a:extLst>
                </a:gridCol>
                <a:gridCol w="1102659">
                  <a:extLst>
                    <a:ext uri="{9D8B030D-6E8A-4147-A177-3AD203B41FA5}">
                      <a16:colId xmlns:a16="http://schemas.microsoft.com/office/drawing/2014/main" val="3871713410"/>
                    </a:ext>
                  </a:extLst>
                </a:gridCol>
                <a:gridCol w="1116106">
                  <a:extLst>
                    <a:ext uri="{9D8B030D-6E8A-4147-A177-3AD203B41FA5}">
                      <a16:colId xmlns:a16="http://schemas.microsoft.com/office/drawing/2014/main" val="2890797786"/>
                    </a:ext>
                  </a:extLst>
                </a:gridCol>
                <a:gridCol w="1116106">
                  <a:extLst>
                    <a:ext uri="{9D8B030D-6E8A-4147-A177-3AD203B41FA5}">
                      <a16:colId xmlns:a16="http://schemas.microsoft.com/office/drawing/2014/main" val="1303030940"/>
                    </a:ext>
                  </a:extLst>
                </a:gridCol>
                <a:gridCol w="1106633">
                  <a:extLst>
                    <a:ext uri="{9D8B030D-6E8A-4147-A177-3AD203B41FA5}">
                      <a16:colId xmlns:a16="http://schemas.microsoft.com/office/drawing/2014/main" val="3075502576"/>
                    </a:ext>
                  </a:extLst>
                </a:gridCol>
              </a:tblGrid>
              <a:tr h="0">
                <a:tc rowSpan="3">
                  <a:txBody>
                    <a:bodyPr/>
                    <a:lstStyle/>
                    <a:p>
                      <a:pPr algn="ctr">
                        <a:lnSpc>
                          <a:spcPct val="100000"/>
                        </a:lnSpc>
                      </a:pPr>
                      <a:r>
                        <a:rPr kumimoji="1" lang="ja-JP" altLang="en-US" sz="1400" dirty="0" smtClean="0"/>
                        <a:t>病院名</a:t>
                      </a:r>
                      <a:endParaRPr kumimoji="1" lang="ja-JP" altLang="en-US" sz="1400" dirty="0"/>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400" dirty="0" smtClean="0"/>
                        <a:t>経過措置に該当した項目</a:t>
                      </a:r>
                      <a:endParaRPr kumimoji="1" lang="ja-JP" altLang="en-US" sz="1400" dirty="0"/>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a:lnSpc>
                          <a:spcPct val="100000"/>
                        </a:lnSpc>
                      </a:pPr>
                      <a:r>
                        <a:rPr kumimoji="1" lang="ja-JP" altLang="en-US" sz="1400" dirty="0" smtClean="0"/>
                        <a:t>指定期間</a:t>
                      </a:r>
                      <a:endParaRPr kumimoji="1" lang="ja-JP" altLang="en-US" sz="1400" dirty="0"/>
                    </a:p>
                  </a:txBody>
                  <a:tcPr anchor="ctr">
                    <a:lnL w="3810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02888974"/>
                  </a:ext>
                </a:extLst>
              </a:tr>
              <a:tr h="137160">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400" b="1" dirty="0" smtClean="0">
                          <a:solidFill>
                            <a:schemeClr val="bg1"/>
                          </a:solidFill>
                        </a:rPr>
                        <a:t>経過措置が１年の項目</a:t>
                      </a:r>
                      <a:endParaRPr kumimoji="1" lang="ja-JP" altLang="en-US" sz="1400" b="1" dirty="0">
                        <a:solidFill>
                          <a:schemeClr val="bg1"/>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400" b="1" dirty="0" smtClean="0">
                          <a:solidFill>
                            <a:schemeClr val="bg1"/>
                          </a:solidFill>
                        </a:rPr>
                        <a:t>経過措置が２年の項目</a:t>
                      </a:r>
                      <a:endParaRPr kumimoji="1" lang="ja-JP" altLang="en-US" sz="1400" b="1" dirty="0">
                        <a:solidFill>
                          <a:schemeClr val="bg1"/>
                        </a:solidFill>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pPr>
                        <a:lnSpc>
                          <a:spcPts val="1200"/>
                        </a:lnSpc>
                      </a:pPr>
                      <a:endParaRPr kumimoji="1" lang="ja-JP" altLang="en-US" sz="1400" dirty="0"/>
                    </a:p>
                  </a:txBody>
                  <a:tcPr anchor="ctr"/>
                </a:tc>
                <a:extLst>
                  <a:ext uri="{0D108BD9-81ED-4DB2-BD59-A6C34878D82A}">
                    <a16:rowId xmlns:a16="http://schemas.microsoft.com/office/drawing/2014/main" val="347311116"/>
                  </a:ext>
                </a:extLst>
              </a:tr>
              <a:tr h="137160">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40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40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40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40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40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a:t>
                      </a:r>
                      <a:r>
                        <a:rPr kumimoji="1" lang="zh-TW" altLang="en-US" sz="1400" b="1" i="0" u="none" strike="noStrike" kern="1200" dirty="0" smtClean="0">
                          <a:solidFill>
                            <a:srgbClr val="FFFFFF"/>
                          </a:solidFill>
                          <a:effectLst/>
                          <a:latin typeface="ＭＳ ゴシック" panose="020B0609070205080204" pitchFamily="49" charset="-128"/>
                          <a:ea typeface="ＭＳ ゴシック" panose="020B0609070205080204" pitchFamily="49" charset="-128"/>
                        </a:rPr>
                        <a:t>安全</a:t>
                      </a:r>
                      <a:endParaRPr kumimoji="1" lang="en-US" altLang="zh-TW" sz="1400" b="1" i="0" u="none" strike="noStrike" kern="1200" dirty="0" smtClean="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400" b="1" i="0" u="none" strike="noStrike" kern="1200" dirty="0" smtClean="0">
                          <a:solidFill>
                            <a:srgbClr val="FFFFFF"/>
                          </a:solidFill>
                          <a:effectLst/>
                          <a:latin typeface="ＭＳ ゴシック" panose="020B0609070205080204" pitchFamily="49" charset="-128"/>
                          <a:ea typeface="ＭＳ ゴシック" panose="020B0609070205080204" pitchFamily="49" charset="-128"/>
                        </a:rPr>
                        <a:t>研修</a:t>
                      </a:r>
                      <a:r>
                        <a:rPr kumimoji="1" lang="zh-TW" altLang="en-US" sz="1400" b="1" i="0" u="none" strike="noStrike" kern="1200" dirty="0">
                          <a:solidFill>
                            <a:srgbClr val="FFFFFF"/>
                          </a:solidFill>
                          <a:effectLst/>
                          <a:latin typeface="ＭＳ ゴシック" panose="020B0609070205080204" pitchFamily="49" charset="-128"/>
                          <a:ea typeface="ＭＳ ゴシック" panose="020B0609070205080204" pitchFamily="49" charset="-128"/>
                        </a:rPr>
                        <a:t>受講</a:t>
                      </a:r>
                      <a:endParaRPr lang="zh-TW" altLang="en-US" sz="140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400" b="1" dirty="0" smtClean="0">
                          <a:solidFill>
                            <a:schemeClr val="bg1"/>
                          </a:solidFill>
                        </a:rPr>
                        <a:t>緩和ケア</a:t>
                      </a:r>
                      <a:endParaRPr kumimoji="1" lang="en-US" altLang="ja-JP" sz="1400" b="1" dirty="0" smtClean="0">
                        <a:solidFill>
                          <a:schemeClr val="bg1"/>
                        </a:solidFill>
                      </a:endParaRPr>
                    </a:p>
                    <a:p>
                      <a:pPr marL="0" indent="0" algn="ctr">
                        <a:lnSpc>
                          <a:spcPct val="100000"/>
                        </a:lnSpc>
                        <a:tabLst>
                          <a:tab pos="268288" algn="l"/>
                        </a:tabLst>
                      </a:pPr>
                      <a:r>
                        <a:rPr kumimoji="1" lang="ja-JP" altLang="en-US" sz="1400" b="1" dirty="0" smtClean="0">
                          <a:solidFill>
                            <a:schemeClr val="bg1"/>
                          </a:solidFill>
                        </a:rPr>
                        <a:t>専従看護師</a:t>
                      </a:r>
                      <a:endParaRPr kumimoji="1" lang="ja-JP" altLang="en-US" sz="1400" b="1" dirty="0">
                        <a:solidFill>
                          <a:schemeClr val="bg1"/>
                        </a:solidFill>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200" b="1" dirty="0" smtClean="0">
                          <a:solidFill>
                            <a:schemeClr val="bg1"/>
                          </a:solidFill>
                        </a:rPr>
                        <a:t>外来化学療法室専従看護師</a:t>
                      </a:r>
                      <a:endParaRPr kumimoji="1" lang="ja-JP" altLang="en-US" sz="1200" b="1"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400" b="1" dirty="0" smtClean="0">
                          <a:solidFill>
                            <a:schemeClr val="bg1"/>
                          </a:solidFill>
                        </a:rPr>
                        <a:t>精神担当</a:t>
                      </a:r>
                      <a:endParaRPr kumimoji="1" lang="en-US" altLang="ja-JP" sz="1400" b="1" dirty="0" smtClean="0">
                        <a:solidFill>
                          <a:schemeClr val="bg1"/>
                        </a:solidFill>
                      </a:endParaRPr>
                    </a:p>
                    <a:p>
                      <a:pPr algn="ctr">
                        <a:lnSpc>
                          <a:spcPct val="100000"/>
                        </a:lnSpc>
                      </a:pPr>
                      <a:r>
                        <a:rPr kumimoji="1" lang="ja-JP" altLang="en-US" sz="1400" b="1" dirty="0" smtClean="0">
                          <a:solidFill>
                            <a:schemeClr val="bg1"/>
                          </a:solidFill>
                        </a:rPr>
                        <a:t>医師配置</a:t>
                      </a:r>
                      <a:endParaRPr kumimoji="1" lang="ja-JP" altLang="en-US" sz="1400" b="1" dirty="0">
                        <a:solidFill>
                          <a:schemeClr val="bg1"/>
                        </a:solidFill>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tc>
                <a:extLst>
                  <a:ext uri="{0D108BD9-81ED-4DB2-BD59-A6C34878D82A}">
                    <a16:rowId xmlns:a16="http://schemas.microsoft.com/office/drawing/2014/main" val="3593676592"/>
                  </a:ext>
                </a:extLst>
              </a:tr>
              <a:tr h="460521">
                <a:tc>
                  <a:txBody>
                    <a:bodyPr/>
                    <a:lstStyle/>
                    <a:p>
                      <a:pPr>
                        <a:lnSpc>
                          <a:spcPct val="100000"/>
                        </a:lnSpc>
                      </a:pPr>
                      <a:r>
                        <a:rPr kumimoji="1" lang="ja-JP" altLang="en-US" sz="1480" smtClean="0"/>
                        <a:t>大阪刀根山医療Ｃ</a:t>
                      </a:r>
                      <a:endParaRPr kumimoji="1" lang="ja-JP" altLang="en-US" sz="1480" dirty="0"/>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smtClean="0"/>
                        <a:t>●</a:t>
                      </a: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80" dirty="0" smtClean="0"/>
                        <a:t>●</a:t>
                      </a: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smtClean="0"/>
                        <a:t>●</a:t>
                      </a: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smtClean="0">
                          <a:solidFill>
                            <a:schemeClr val="tx1"/>
                          </a:solidFill>
                        </a:rPr>
                        <a:t>１年</a:t>
                      </a:r>
                      <a:endParaRPr kumimoji="1" lang="ja-JP" altLang="en-US" sz="1480" dirty="0">
                        <a:solidFill>
                          <a:schemeClr val="tx1"/>
                        </a:solidFill>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0594710"/>
                  </a:ext>
                </a:extLst>
              </a:tr>
              <a:tr h="432048">
                <a:tc>
                  <a:txBody>
                    <a:bodyPr/>
                    <a:lstStyle/>
                    <a:p>
                      <a:pPr>
                        <a:lnSpc>
                          <a:spcPct val="100000"/>
                        </a:lnSpc>
                      </a:pPr>
                      <a:r>
                        <a:rPr kumimoji="1" lang="ja-JP" altLang="en-US" sz="1480" dirty="0" smtClean="0"/>
                        <a:t>大阪はびきの医療Ｃ</a:t>
                      </a:r>
                      <a:endParaRPr kumimoji="1" lang="ja-JP" altLang="en-US" sz="1480" dirty="0"/>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t>●</a:t>
                      </a: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t>●</a:t>
                      </a: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t>●</a:t>
                      </a: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solidFill>
                            <a:schemeClr val="tx1"/>
                          </a:solidFill>
                        </a:rPr>
                        <a:t>１年</a:t>
                      </a:r>
                      <a:endParaRPr kumimoji="1" lang="ja-JP" altLang="en-US" sz="1480" dirty="0">
                        <a:solidFill>
                          <a:schemeClr val="tx1"/>
                        </a:solidFill>
                      </a:endParaRPr>
                    </a:p>
                  </a:txBody>
                  <a:tcPr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30033101"/>
                  </a:ext>
                </a:extLst>
              </a:tr>
              <a:tr h="432048">
                <a:tc>
                  <a:txBody>
                    <a:bodyPr/>
                    <a:lstStyle/>
                    <a:p>
                      <a:pPr>
                        <a:lnSpc>
                          <a:spcPct val="100000"/>
                        </a:lnSpc>
                      </a:pPr>
                      <a:r>
                        <a:rPr kumimoji="1" lang="ja-JP" altLang="en-US" sz="1480" dirty="0" smtClean="0"/>
                        <a:t>近畿中央呼吸器Ｃ</a:t>
                      </a:r>
                      <a:endParaRPr kumimoji="1" lang="ja-JP" altLang="en-US" sz="1480" dirty="0"/>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t>●</a:t>
                      </a: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smtClean="0">
                          <a:solidFill>
                            <a:schemeClr val="tx1"/>
                          </a:solidFill>
                        </a:rPr>
                        <a:t>１年</a:t>
                      </a:r>
                      <a:endParaRPr kumimoji="1" lang="ja-JP" altLang="en-US" sz="1480" dirty="0">
                        <a:solidFill>
                          <a:schemeClr val="tx1"/>
                        </a:solidFill>
                      </a:endParaRPr>
                    </a:p>
                  </a:txBody>
                  <a:tcPr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648851102"/>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2484673342"/>
              </p:ext>
            </p:extLst>
          </p:nvPr>
        </p:nvGraphicFramePr>
        <p:xfrm>
          <a:off x="179512" y="852338"/>
          <a:ext cx="8712968" cy="2705824"/>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718033045"/>
                    </a:ext>
                  </a:extLst>
                </a:gridCol>
                <a:gridCol w="1071201">
                  <a:extLst>
                    <a:ext uri="{9D8B030D-6E8A-4147-A177-3AD203B41FA5}">
                      <a16:colId xmlns:a16="http://schemas.microsoft.com/office/drawing/2014/main" val="2187736178"/>
                    </a:ext>
                  </a:extLst>
                </a:gridCol>
                <a:gridCol w="1108364">
                  <a:extLst>
                    <a:ext uri="{9D8B030D-6E8A-4147-A177-3AD203B41FA5}">
                      <a16:colId xmlns:a16="http://schemas.microsoft.com/office/drawing/2014/main" val="4070143979"/>
                    </a:ext>
                  </a:extLst>
                </a:gridCol>
                <a:gridCol w="1108364">
                  <a:extLst>
                    <a:ext uri="{9D8B030D-6E8A-4147-A177-3AD203B41FA5}">
                      <a16:colId xmlns:a16="http://schemas.microsoft.com/office/drawing/2014/main" val="2284801985"/>
                    </a:ext>
                  </a:extLst>
                </a:gridCol>
                <a:gridCol w="1122218">
                  <a:extLst>
                    <a:ext uri="{9D8B030D-6E8A-4147-A177-3AD203B41FA5}">
                      <a16:colId xmlns:a16="http://schemas.microsoft.com/office/drawing/2014/main" val="3502019661"/>
                    </a:ext>
                  </a:extLst>
                </a:gridCol>
                <a:gridCol w="1108364">
                  <a:extLst>
                    <a:ext uri="{9D8B030D-6E8A-4147-A177-3AD203B41FA5}">
                      <a16:colId xmlns:a16="http://schemas.microsoft.com/office/drawing/2014/main" val="3766677225"/>
                    </a:ext>
                  </a:extLst>
                </a:gridCol>
                <a:gridCol w="1106225">
                  <a:extLst>
                    <a:ext uri="{9D8B030D-6E8A-4147-A177-3AD203B41FA5}">
                      <a16:colId xmlns:a16="http://schemas.microsoft.com/office/drawing/2014/main" val="1593390846"/>
                    </a:ext>
                  </a:extLst>
                </a:gridCol>
              </a:tblGrid>
              <a:tr h="185420">
                <a:tc rowSpan="2">
                  <a:txBody>
                    <a:bodyPr/>
                    <a:lstStyle/>
                    <a:p>
                      <a:pPr algn="ctr"/>
                      <a:r>
                        <a:rPr kumimoji="1" lang="ja-JP" altLang="en-US" sz="1400" dirty="0" smtClean="0">
                          <a:latin typeface="+mn-ea"/>
                          <a:ea typeface="+mn-ea"/>
                        </a:rPr>
                        <a:t>病院名</a:t>
                      </a:r>
                      <a:endParaRPr kumimoji="1" lang="ja-JP" altLang="en-US" sz="140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6">
                  <a:txBody>
                    <a:bodyPr/>
                    <a:lstStyle/>
                    <a:p>
                      <a:pPr algn="ctr"/>
                      <a:r>
                        <a:rPr kumimoji="1" lang="ja-JP" altLang="en-US" sz="1400" dirty="0" smtClean="0">
                          <a:latin typeface="+mn-ea"/>
                          <a:ea typeface="+mn-ea"/>
                        </a:rPr>
                        <a:t>指定要件</a:t>
                      </a:r>
                      <a:endParaRPr kumimoji="1" lang="ja-JP" altLang="en-US" sz="1400" dirty="0">
                        <a:latin typeface="+mn-ea"/>
                        <a:ea typeface="+mn-ea"/>
                      </a:endParaRPr>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5026866"/>
                  </a:ext>
                </a:extLst>
              </a:tr>
              <a:tr h="185420">
                <a:tc vMerge="1">
                  <a:txBody>
                    <a:bodyPr/>
                    <a:lstStyle/>
                    <a:p>
                      <a:endParaRPr kumimoji="1" lang="ja-JP" altLang="en-US"/>
                    </a:p>
                  </a:txBody>
                  <a:tcPr/>
                </a:tc>
                <a:tc>
                  <a:txBody>
                    <a:bodyPr/>
                    <a:lstStyle/>
                    <a:p>
                      <a:pPr algn="ctr"/>
                      <a:r>
                        <a:rPr kumimoji="1" lang="ja-JP" altLang="en-US" sz="1400" b="1" dirty="0" smtClean="0">
                          <a:solidFill>
                            <a:schemeClr val="bg1"/>
                          </a:solidFill>
                          <a:latin typeface="+mn-ea"/>
                          <a:ea typeface="+mn-ea"/>
                        </a:rPr>
                        <a:t>院内がん</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登録</a:t>
                      </a:r>
                      <a:endParaRPr kumimoji="1" lang="en-US" altLang="ja-JP" sz="1400" b="1" dirty="0" smtClean="0">
                        <a:solidFill>
                          <a:schemeClr val="bg1"/>
                        </a:solidFill>
                        <a:latin typeface="+mn-ea"/>
                        <a:ea typeface="+mn-ea"/>
                      </a:endParaRPr>
                    </a:p>
                    <a:p>
                      <a:pPr algn="ctr"/>
                      <a:r>
                        <a:rPr kumimoji="1" lang="ja-JP" altLang="en-US" sz="1200" b="1" dirty="0" smtClean="0">
                          <a:solidFill>
                            <a:schemeClr val="bg1"/>
                          </a:solidFill>
                          <a:latin typeface="+mn-ea"/>
                          <a:ea typeface="+mn-ea"/>
                        </a:rPr>
                        <a:t>（</a:t>
                      </a:r>
                      <a:r>
                        <a:rPr kumimoji="1" lang="en-US" altLang="ja-JP" sz="1200" b="1" dirty="0" smtClean="0">
                          <a:solidFill>
                            <a:schemeClr val="bg1"/>
                          </a:solidFill>
                          <a:latin typeface="+mn-ea"/>
                          <a:ea typeface="+mn-ea"/>
                        </a:rPr>
                        <a:t>150</a:t>
                      </a:r>
                      <a:r>
                        <a:rPr kumimoji="1" lang="ja-JP" altLang="en-US" sz="1200" b="1" dirty="0" smtClean="0">
                          <a:solidFill>
                            <a:schemeClr val="bg1"/>
                          </a:solidFill>
                          <a:latin typeface="+mn-ea"/>
                          <a:ea typeface="+mn-ea"/>
                        </a:rPr>
                        <a:t>件以上）</a:t>
                      </a:r>
                      <a:endParaRPr kumimoji="1" lang="ja-JP" altLang="en-US" sz="1200" b="1" dirty="0">
                        <a:solidFill>
                          <a:schemeClr val="bg1"/>
                        </a:solidFill>
                        <a:latin typeface="+mn-ea"/>
                        <a:ea typeface="+mn-ea"/>
                      </a:endParaRPr>
                    </a:p>
                  </a:txBody>
                  <a:tcPr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手術件数</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100</a:t>
                      </a: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2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薬物療法</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のべ人数</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250</a:t>
                      </a: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2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緩和ケア</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新規介入</a:t>
                      </a:r>
                      <a:endParaRPr kumimoji="1" lang="en-US" altLang="ja-JP"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35</a:t>
                      </a:r>
                      <a:r>
                        <a:rPr kumimoji="1" lang="ja-JP" altLang="en-US" sz="12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件以上）</a:t>
                      </a:r>
                      <a:endParaRPr kumimoji="1" lang="ja-JP" altLang="en-US" sz="12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診療従事者の配置要件</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400" b="1" dirty="0" smtClean="0">
                          <a:solidFill>
                            <a:schemeClr val="bg1"/>
                          </a:solidFill>
                          <a:latin typeface="+mn-ea"/>
                          <a:ea typeface="+mn-ea"/>
                        </a:rPr>
                        <a:t>その他</a:t>
                      </a:r>
                      <a:endParaRPr kumimoji="1" lang="ja-JP" altLang="en-US" sz="1400" b="1" dirty="0">
                        <a:solidFill>
                          <a:schemeClr val="bg1"/>
                        </a:solidFill>
                        <a:latin typeface="+mn-ea"/>
                        <a:ea typeface="+mn-ea"/>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547856">
                <a:tc>
                  <a:txBody>
                    <a:bodyPr/>
                    <a:lstStyle/>
                    <a:p>
                      <a:pPr algn="l"/>
                      <a:r>
                        <a:rPr kumimoji="1" lang="ja-JP" altLang="en-US" sz="1480" dirty="0" smtClean="0">
                          <a:latin typeface="ＭＳ Ｐゴシック" panose="020B0600070205080204" pitchFamily="50" charset="-128"/>
                          <a:ea typeface="+mn-ea"/>
                        </a:rPr>
                        <a:t>大阪刀根山医療Ｃ</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r"/>
                      <a:r>
                        <a:rPr kumimoji="1" lang="en-US" altLang="ja-JP" sz="1480" dirty="0" smtClean="0">
                          <a:latin typeface="+mn-ea"/>
                          <a:ea typeface="+mn-ea"/>
                        </a:rPr>
                        <a:t>370</a:t>
                      </a:r>
                      <a:r>
                        <a:rPr kumimoji="1" lang="ja-JP" altLang="en-US" sz="1480" dirty="0" smtClean="0">
                          <a:latin typeface="+mn-ea"/>
                          <a:ea typeface="+mn-ea"/>
                        </a:rPr>
                        <a:t>件</a:t>
                      </a:r>
                      <a:endParaRPr kumimoji="1" lang="ja-JP" altLang="en-US" sz="1480" dirty="0">
                        <a:latin typeface="+mn-ea"/>
                        <a:ea typeface="+mn-ea"/>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a:r>
                        <a:rPr kumimoji="1" lang="en-US" altLang="ja-JP" sz="1480" dirty="0" smtClean="0">
                          <a:latin typeface="+mn-ea"/>
                          <a:ea typeface="+mn-ea"/>
                        </a:rPr>
                        <a:t>136</a:t>
                      </a:r>
                      <a:r>
                        <a:rPr kumimoji="1" lang="ja-JP" altLang="en-US" sz="1480" dirty="0" smtClean="0">
                          <a:latin typeface="+mn-ea"/>
                          <a:ea typeface="+mn-ea"/>
                        </a:rPr>
                        <a:t>件</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1480" dirty="0" smtClean="0">
                          <a:latin typeface="+mn-ea"/>
                          <a:ea typeface="+mn-ea"/>
                        </a:rPr>
                        <a:t>862</a:t>
                      </a:r>
                      <a:r>
                        <a:rPr kumimoji="1" lang="ja-JP" altLang="en-US" sz="1480" dirty="0" smtClean="0">
                          <a:latin typeface="+mn-ea"/>
                          <a:ea typeface="+mn-ea"/>
                        </a:rPr>
                        <a:t>件</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r"/>
                      <a:r>
                        <a:rPr kumimoji="1" lang="en-US" altLang="ja-JP" sz="1480" dirty="0" smtClean="0">
                          <a:latin typeface="+mn-ea"/>
                          <a:ea typeface="+mn-ea"/>
                        </a:rPr>
                        <a:t>74</a:t>
                      </a:r>
                      <a:r>
                        <a:rPr kumimoji="1" lang="ja-JP" altLang="en-US" sz="1480" dirty="0" smtClean="0">
                          <a:latin typeface="+mn-ea"/>
                          <a:ea typeface="+mn-ea"/>
                        </a:rPr>
                        <a:t>件</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01649214"/>
                  </a:ext>
                </a:extLst>
              </a:tr>
              <a:tr h="585202">
                <a:tc>
                  <a:txBody>
                    <a:bodyPr/>
                    <a:lstStyle/>
                    <a:p>
                      <a:pPr algn="l"/>
                      <a:r>
                        <a:rPr kumimoji="1" lang="ja-JP" altLang="en-US" sz="1480" dirty="0" smtClean="0">
                          <a:latin typeface="+mn-ea"/>
                          <a:ea typeface="+mn-ea"/>
                        </a:rPr>
                        <a:t>大阪はびきの医療Ｃ</a:t>
                      </a:r>
                      <a:endParaRPr kumimoji="1" lang="ja-JP" altLang="en-US" sz="148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r"/>
                      <a:r>
                        <a:rPr kumimoji="1" lang="en-US" altLang="ja-JP" sz="1480" dirty="0" smtClean="0">
                          <a:latin typeface="+mn-ea"/>
                          <a:ea typeface="+mn-ea"/>
                        </a:rPr>
                        <a:t>347</a:t>
                      </a:r>
                      <a:r>
                        <a:rPr kumimoji="1" lang="ja-JP" altLang="en-US" sz="1480" dirty="0" smtClean="0">
                          <a:latin typeface="+mn-ea"/>
                          <a:ea typeface="+mn-ea"/>
                        </a:rPr>
                        <a:t>件</a:t>
                      </a:r>
                      <a:endParaRPr kumimoji="1" lang="ja-JP" altLang="en-US" sz="1480" dirty="0">
                        <a:latin typeface="+mn-ea"/>
                        <a:ea typeface="+mn-ea"/>
                      </a:endParaRPr>
                    </a:p>
                  </a:txBody>
                  <a:tcPr anchor="ctr">
                    <a:lnL w="38100" cap="flat" cmpd="sng" algn="ctr">
                      <a:solidFill>
                        <a:schemeClr val="bg1"/>
                      </a:solidFill>
                      <a:prstDash val="solid"/>
                      <a:round/>
                      <a:headEnd type="none" w="med" len="med"/>
                      <a:tailEnd type="none" w="med" len="med"/>
                    </a:lnL>
                  </a:tcPr>
                </a:tc>
                <a:tc>
                  <a:txBody>
                    <a:bodyPr/>
                    <a:lstStyle/>
                    <a:p>
                      <a:pPr algn="r"/>
                      <a:r>
                        <a:rPr kumimoji="1" lang="en-US" altLang="ja-JP" sz="1480" dirty="0" smtClean="0">
                          <a:latin typeface="+mn-ea"/>
                          <a:ea typeface="+mn-ea"/>
                        </a:rPr>
                        <a:t>150</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r"/>
                      <a:r>
                        <a:rPr kumimoji="1" lang="en-US" altLang="ja-JP" sz="1480" dirty="0" smtClean="0">
                          <a:latin typeface="+mn-ea"/>
                          <a:ea typeface="+mn-ea"/>
                        </a:rPr>
                        <a:t>586</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r"/>
                      <a:r>
                        <a:rPr kumimoji="1" lang="en-US" altLang="ja-JP" sz="1480" dirty="0" smtClean="0">
                          <a:latin typeface="+mn-ea"/>
                          <a:ea typeface="+mn-ea"/>
                        </a:rPr>
                        <a:t>66</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extLst>
                  <a:ext uri="{0D108BD9-81ED-4DB2-BD59-A6C34878D82A}">
                    <a16:rowId xmlns:a16="http://schemas.microsoft.com/office/drawing/2014/main" val="4265644266"/>
                  </a:ext>
                </a:extLst>
              </a:tr>
              <a:tr h="566926">
                <a:tc>
                  <a:txBody>
                    <a:bodyPr/>
                    <a:lstStyle/>
                    <a:p>
                      <a:pPr algn="l"/>
                      <a:r>
                        <a:rPr kumimoji="1" lang="ja-JP" altLang="en-US" sz="1480" dirty="0" smtClean="0">
                          <a:latin typeface="+mn-ea"/>
                          <a:ea typeface="+mn-ea"/>
                        </a:rPr>
                        <a:t>近畿中央呼吸器Ｃ</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r"/>
                      <a:r>
                        <a:rPr kumimoji="1" lang="en-US" altLang="ja-JP" sz="1480" dirty="0" smtClean="0">
                          <a:latin typeface="+mn-ea"/>
                          <a:ea typeface="+mn-ea"/>
                        </a:rPr>
                        <a:t>546</a:t>
                      </a:r>
                      <a:r>
                        <a:rPr kumimoji="1" lang="ja-JP" altLang="en-US" sz="1480" dirty="0" smtClean="0">
                          <a:latin typeface="+mn-ea"/>
                          <a:ea typeface="+mn-ea"/>
                        </a:rPr>
                        <a:t>件</a:t>
                      </a:r>
                      <a:endParaRPr kumimoji="1" lang="ja-JP" altLang="en-US" sz="1480" dirty="0">
                        <a:latin typeface="+mn-ea"/>
                        <a:ea typeface="+mn-ea"/>
                      </a:endParaRPr>
                    </a:p>
                  </a:txBody>
                  <a:tcPr anchor="ctr">
                    <a:lnL w="38100" cap="flat" cmpd="sng" algn="ctr">
                      <a:solidFill>
                        <a:schemeClr val="bg1"/>
                      </a:solidFill>
                      <a:prstDash val="solid"/>
                      <a:round/>
                      <a:headEnd type="none" w="med" len="med"/>
                      <a:tailEnd type="none" w="med" len="med"/>
                    </a:lnL>
                  </a:tcPr>
                </a:tc>
                <a:tc>
                  <a:txBody>
                    <a:bodyPr/>
                    <a:lstStyle/>
                    <a:p>
                      <a:pPr algn="r"/>
                      <a:r>
                        <a:rPr kumimoji="1" lang="en-US" altLang="ja-JP" sz="1480" dirty="0" smtClean="0">
                          <a:latin typeface="+mn-ea"/>
                          <a:ea typeface="+mn-ea"/>
                        </a:rPr>
                        <a:t>166</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r"/>
                      <a:r>
                        <a:rPr kumimoji="1" lang="en-US" altLang="ja-JP" sz="1480" dirty="0" smtClean="0">
                          <a:latin typeface="+mn-ea"/>
                          <a:ea typeface="+mn-ea"/>
                        </a:rPr>
                        <a:t>1,364</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r"/>
                      <a:r>
                        <a:rPr kumimoji="1" lang="en-US" altLang="ja-JP" sz="1480" dirty="0" smtClean="0">
                          <a:latin typeface="+mn-ea"/>
                          <a:ea typeface="+mn-ea"/>
                        </a:rPr>
                        <a:t>398</a:t>
                      </a:r>
                      <a:r>
                        <a:rPr kumimoji="1" lang="ja-JP" altLang="en-US" sz="1480" dirty="0" smtClean="0">
                          <a:latin typeface="+mn-ea"/>
                          <a:ea typeface="+mn-ea"/>
                        </a:rPr>
                        <a:t>件</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extLst>
                  <a:ext uri="{0D108BD9-81ED-4DB2-BD59-A6C34878D82A}">
                    <a16:rowId xmlns:a16="http://schemas.microsoft.com/office/drawing/2014/main" val="3229664582"/>
                  </a:ext>
                </a:extLst>
              </a:tr>
            </a:tbl>
          </a:graphicData>
        </a:graphic>
      </p:graphicFrame>
    </p:spTree>
    <p:extLst>
      <p:ext uri="{BB962C8B-B14F-4D97-AF65-F5344CB8AC3E}">
        <p14:creationId xmlns:p14="http://schemas.microsoft.com/office/powerpoint/2010/main" val="4091883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15</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chemeClr val="bg1"/>
                </a:solidFill>
                <a:latin typeface="+mn-ea"/>
                <a:cs typeface="Meiryo UI" panose="020B0604030504040204" pitchFamily="50" charset="-128"/>
              </a:rPr>
              <a:t>４　府小児がん拠点病院の指定</a:t>
            </a:r>
          </a:p>
        </p:txBody>
      </p:sp>
      <p:sp>
        <p:nvSpPr>
          <p:cNvPr id="8" name="角丸四角形 7"/>
          <p:cNvSpPr/>
          <p:nvPr/>
        </p:nvSpPr>
        <p:spPr>
          <a:xfrm>
            <a:off x="179512" y="1185144"/>
            <a:ext cx="8714293" cy="3179959"/>
          </a:xfrm>
          <a:prstGeom prst="roundRect">
            <a:avLst>
              <a:gd name="adj" fmla="val 654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31"/>
              </a:lnSpc>
            </a:pPr>
            <a:endParaRPr lang="en-US" altLang="ja-JP" sz="1662"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基本的</a:t>
            </a:r>
            <a:r>
              <a:rPr lang="ja-JP" altLang="en-US" sz="1477" dirty="0">
                <a:solidFill>
                  <a:schemeClr val="tx1"/>
                </a:solidFill>
              </a:rPr>
              <a:t>に国の指定要件に準じたものとしている。</a:t>
            </a:r>
            <a:endParaRPr lang="en-US" altLang="ja-JP" sz="1477"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診療</a:t>
            </a:r>
            <a:r>
              <a:rPr lang="ja-JP" altLang="en-US" sz="1477" dirty="0">
                <a:solidFill>
                  <a:schemeClr val="tx1"/>
                </a:solidFill>
              </a:rPr>
              <a:t>実績は国要件と同等程度を求める。（新規症例数　国：３０例以上 ⇒ 府：３０例程度）</a:t>
            </a:r>
            <a:endParaRPr lang="en-US" altLang="ja-JP" sz="1477"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ＡＹＡ</a:t>
            </a:r>
            <a:r>
              <a:rPr lang="ja-JP" altLang="en-US" sz="1477" dirty="0">
                <a:solidFill>
                  <a:schemeClr val="tx1"/>
                </a:solidFill>
              </a:rPr>
              <a:t>世代のがん患者に対応するため、成人の国・府拠点病院との連携を強化。</a:t>
            </a:r>
            <a:endParaRPr lang="en-US" altLang="ja-JP" sz="1477"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生殖</a:t>
            </a:r>
            <a:r>
              <a:rPr lang="ja-JP" altLang="en-US" sz="1477" dirty="0">
                <a:solidFill>
                  <a:schemeClr val="tx1"/>
                </a:solidFill>
              </a:rPr>
              <a:t>機能の温存について、必要とする患者へ情報提供や相談が確実に行われるよう支援体制を整備。</a:t>
            </a:r>
            <a:endParaRPr lang="en-US" altLang="ja-JP" sz="1477"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放射</a:t>
            </a:r>
            <a:r>
              <a:rPr lang="ja-JP" altLang="en-US" sz="1477" dirty="0">
                <a:solidFill>
                  <a:schemeClr val="tx1"/>
                </a:solidFill>
              </a:rPr>
              <a:t>線療法</a:t>
            </a:r>
            <a:r>
              <a:rPr lang="ja-JP" altLang="en-US" sz="1477" dirty="0" smtClean="0">
                <a:solidFill>
                  <a:schemeClr val="tx1"/>
                </a:solidFill>
              </a:rPr>
              <a:t>に重粒子線治療が含まれることを明記し、大阪</a:t>
            </a:r>
            <a:r>
              <a:rPr lang="ja-JP" altLang="en-US" sz="1477" dirty="0">
                <a:solidFill>
                  <a:schemeClr val="tx1"/>
                </a:solidFill>
              </a:rPr>
              <a:t>重粒子線センターとの連携を促進。</a:t>
            </a:r>
            <a:endParaRPr lang="en-US" altLang="ja-JP" sz="1477" dirty="0">
              <a:solidFill>
                <a:schemeClr val="tx1"/>
              </a:solidFill>
            </a:endParaRPr>
          </a:p>
          <a:p>
            <a:pPr marL="285750" indent="-285750">
              <a:lnSpc>
                <a:spcPct val="150000"/>
              </a:lnSpc>
              <a:buFont typeface="Wingdings" panose="05000000000000000000" pitchFamily="2" charset="2"/>
              <a:buChar char="Ø"/>
            </a:pPr>
            <a:r>
              <a:rPr lang="ja-JP" altLang="en-US" sz="1477" dirty="0" smtClean="0">
                <a:solidFill>
                  <a:schemeClr val="tx1"/>
                </a:solidFill>
              </a:rPr>
              <a:t>国の「</a:t>
            </a:r>
            <a:r>
              <a:rPr lang="ja-JP" altLang="en-US" sz="1477" dirty="0">
                <a:solidFill>
                  <a:schemeClr val="tx1"/>
                </a:solidFill>
              </a:rPr>
              <a:t>小児がん連携病院</a:t>
            </a:r>
            <a:r>
              <a:rPr lang="ja-JP" altLang="en-US" sz="1477" dirty="0" smtClean="0">
                <a:solidFill>
                  <a:schemeClr val="tx1"/>
                </a:solidFill>
              </a:rPr>
              <a:t>」の指定を受けていること。</a:t>
            </a:r>
            <a:endParaRPr lang="en-US" altLang="ja-JP" sz="1477" dirty="0" smtClean="0">
              <a:solidFill>
                <a:schemeClr val="tx1"/>
              </a:solidFill>
            </a:endParaRPr>
          </a:p>
          <a:p>
            <a:pPr marL="285750" indent="-285750">
              <a:lnSpc>
                <a:spcPct val="150000"/>
              </a:lnSpc>
              <a:buFont typeface="Wingdings" panose="05000000000000000000" pitchFamily="2" charset="2"/>
              <a:buChar char="Ø"/>
            </a:pPr>
            <a:endParaRPr lang="en-US" altLang="ja-JP" sz="1477" dirty="0" smtClean="0">
              <a:solidFill>
                <a:schemeClr val="tx1"/>
              </a:solidFill>
            </a:endParaRPr>
          </a:p>
          <a:p>
            <a:pPr algn="r">
              <a:lnSpc>
                <a:spcPct val="150000"/>
              </a:lnSpc>
            </a:pPr>
            <a:r>
              <a:rPr lang="en-US" altLang="ja-JP" sz="1400" dirty="0" smtClean="0">
                <a:solidFill>
                  <a:schemeClr val="tx1"/>
                </a:solidFill>
              </a:rPr>
              <a:t>※ </a:t>
            </a:r>
            <a:r>
              <a:rPr lang="ja-JP" altLang="en-US" sz="1400" dirty="0" smtClean="0">
                <a:solidFill>
                  <a:schemeClr val="tx1"/>
                </a:solidFill>
              </a:rPr>
              <a:t>大阪府がん対策推進委員会　がん診療連携部会において決定済（</a:t>
            </a:r>
            <a:r>
              <a:rPr lang="en-US" altLang="ja-JP" sz="1400" dirty="0" smtClean="0">
                <a:solidFill>
                  <a:schemeClr val="tx1"/>
                </a:solidFill>
              </a:rPr>
              <a:t>R1.9.11</a:t>
            </a:r>
            <a:r>
              <a:rPr lang="ja-JP" altLang="en-US" sz="1400" dirty="0" smtClean="0">
                <a:solidFill>
                  <a:schemeClr val="tx1"/>
                </a:solidFill>
              </a:rPr>
              <a:t>）</a:t>
            </a:r>
            <a:endParaRPr lang="ja-JP" altLang="en-US" sz="1400" dirty="0">
              <a:solidFill>
                <a:schemeClr val="tx1"/>
              </a:solidFill>
            </a:endParaRPr>
          </a:p>
        </p:txBody>
      </p:sp>
      <p:sp>
        <p:nvSpPr>
          <p:cNvPr id="4" name="角丸四角形 3"/>
          <p:cNvSpPr/>
          <p:nvPr/>
        </p:nvSpPr>
        <p:spPr>
          <a:xfrm>
            <a:off x="179512" y="987121"/>
            <a:ext cx="2088232" cy="39604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指定要件のポイント</a:t>
            </a:r>
            <a:endParaRPr kumimoji="1" lang="ja-JP" altLang="en-US" sz="1500" b="1" dirty="0">
              <a:solidFill>
                <a:schemeClr val="tx1"/>
              </a:solidFill>
            </a:endParaRPr>
          </a:p>
        </p:txBody>
      </p:sp>
      <p:sp>
        <p:nvSpPr>
          <p:cNvPr id="10" name="正方形/長方形 9"/>
          <p:cNvSpPr/>
          <p:nvPr/>
        </p:nvSpPr>
        <p:spPr>
          <a:xfrm>
            <a:off x="1763688" y="4817226"/>
            <a:ext cx="6701226" cy="11320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t>　</a:t>
            </a:r>
            <a:r>
              <a:rPr kumimoji="1" lang="en-US" altLang="ja-JP" b="1" dirty="0" smtClean="0"/>
              <a:t>【</a:t>
            </a:r>
            <a:r>
              <a:rPr kumimoji="1" lang="ja-JP" altLang="en-US" b="1" dirty="0" smtClean="0"/>
              <a:t>指定希望</a:t>
            </a:r>
            <a:r>
              <a:rPr kumimoji="1" lang="en-US" altLang="ja-JP" b="1" dirty="0" smtClean="0"/>
              <a:t>】</a:t>
            </a:r>
          </a:p>
          <a:p>
            <a:endParaRPr kumimoji="1" lang="en-US" altLang="ja-JP" sz="600" b="1" dirty="0" smtClean="0"/>
          </a:p>
          <a:p>
            <a:pPr algn="ctr"/>
            <a:r>
              <a:rPr lang="ja-JP" altLang="en-US" b="1" dirty="0" smtClean="0"/>
              <a:t>大阪</a:t>
            </a:r>
            <a:r>
              <a:rPr lang="zh-CN" altLang="en-US" b="1" dirty="0" smtClean="0">
                <a:latin typeface="ＭＳ Ｐゴシック" panose="020B0600070205080204" pitchFamily="50" charset="-128"/>
                <a:ea typeface="ＭＳ Ｐゴシック" panose="020B0600070205080204" pitchFamily="50" charset="-128"/>
              </a:rPr>
              <a:t>大学医</a:t>
            </a:r>
            <a:r>
              <a:rPr lang="zh-CN" altLang="en-US" b="1" dirty="0">
                <a:latin typeface="ＭＳ Ｐゴシック" panose="020B0600070205080204" pitchFamily="50" charset="-128"/>
                <a:ea typeface="ＭＳ Ｐゴシック" panose="020B0600070205080204" pitchFamily="50" charset="-128"/>
              </a:rPr>
              <a:t>学部附属</a:t>
            </a:r>
            <a:r>
              <a:rPr lang="zh-CN" altLang="en-US" b="1" dirty="0" smtClean="0">
                <a:latin typeface="ＭＳ Ｐゴシック" panose="020B0600070205080204" pitchFamily="50" charset="-128"/>
                <a:ea typeface="ＭＳ Ｐゴシック" panose="020B0600070205080204" pitchFamily="50" charset="-128"/>
              </a:rPr>
              <a:t>病院</a:t>
            </a:r>
            <a:r>
              <a:rPr lang="ja-JP" altLang="en-US" b="1" dirty="0" smtClean="0"/>
              <a:t>　・　大阪</a:t>
            </a:r>
            <a:r>
              <a:rPr lang="ja-JP" altLang="en-US" b="1" dirty="0"/>
              <a:t>母子医療</a:t>
            </a:r>
            <a:r>
              <a:rPr lang="ja-JP" altLang="en-US" b="1" dirty="0" smtClean="0"/>
              <a:t>センター</a:t>
            </a:r>
            <a:endParaRPr kumimoji="1" lang="ja-JP" altLang="en-US" sz="1400" b="1" dirty="0"/>
          </a:p>
        </p:txBody>
      </p:sp>
      <p:sp>
        <p:nvSpPr>
          <p:cNvPr id="12" name="ストライプ矢印 11"/>
          <p:cNvSpPr/>
          <p:nvPr/>
        </p:nvSpPr>
        <p:spPr>
          <a:xfrm>
            <a:off x="688050" y="4870197"/>
            <a:ext cx="898775" cy="1026113"/>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31141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16</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chemeClr val="bg1"/>
                </a:solidFill>
                <a:latin typeface="+mn-ea"/>
                <a:cs typeface="Meiryo UI" panose="020B0604030504040204" pitchFamily="50" charset="-128"/>
              </a:rPr>
              <a:t>府小児がん拠点病院の</a:t>
            </a:r>
            <a:r>
              <a:rPr lang="ja-JP" altLang="en-US" sz="2000" b="1" dirty="0">
                <a:solidFill>
                  <a:srgbClr val="FFFFFF"/>
                </a:solidFill>
                <a:latin typeface="+mn-ea"/>
                <a:cs typeface="Times New Roman"/>
              </a:rPr>
              <a:t>指定</a:t>
            </a:r>
            <a:r>
              <a:rPr lang="ja-JP" altLang="en-US" sz="2000" b="1" dirty="0" smtClean="0">
                <a:solidFill>
                  <a:srgbClr val="FFFFFF"/>
                </a:solidFill>
                <a:latin typeface="+mn-ea"/>
                <a:cs typeface="Times New Roman"/>
              </a:rPr>
              <a:t>要件 充足</a:t>
            </a:r>
            <a:r>
              <a:rPr lang="ja-JP" altLang="en-US" sz="2000" b="1" dirty="0">
                <a:solidFill>
                  <a:srgbClr val="FFFFFF"/>
                </a:solidFill>
                <a:latin typeface="+mn-ea"/>
                <a:cs typeface="Times New Roman"/>
              </a:rPr>
              <a:t>状況</a:t>
            </a:r>
            <a:endParaRPr lang="ja-JP" altLang="en-US" sz="2000" b="1" dirty="0">
              <a:solidFill>
                <a:schemeClr val="bg1"/>
              </a:solidFill>
              <a:latin typeface="+mn-ea"/>
              <a:cs typeface="Meiryo UI" panose="020B0604030504040204" pitchFamily="50" charset="-128"/>
            </a:endParaRPr>
          </a:p>
        </p:txBody>
      </p:sp>
      <p:sp>
        <p:nvSpPr>
          <p:cNvPr id="11" name="角丸四角形 10"/>
          <p:cNvSpPr/>
          <p:nvPr/>
        </p:nvSpPr>
        <p:spPr>
          <a:xfrm>
            <a:off x="159060" y="4149080"/>
            <a:ext cx="2376264" cy="936105"/>
          </a:xfrm>
          <a:prstGeom prst="roundRect">
            <a:avLst>
              <a:gd name="adj" fmla="val 9485"/>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smtClean="0">
                <a:solidFill>
                  <a:schemeClr val="tx1"/>
                </a:solidFill>
              </a:rPr>
              <a:t>国</a:t>
            </a:r>
            <a:r>
              <a:rPr kumimoji="1" lang="ja-JP" altLang="en-US" sz="1400" b="1" dirty="0" smtClean="0">
                <a:solidFill>
                  <a:schemeClr val="tx1"/>
                </a:solidFill>
              </a:rPr>
              <a:t>拠点病院</a:t>
            </a:r>
            <a:r>
              <a:rPr kumimoji="1" lang="en-US" altLang="ja-JP" sz="1400" b="1" dirty="0" smtClean="0">
                <a:solidFill>
                  <a:schemeClr val="tx1"/>
                </a:solidFill>
              </a:rPr>
              <a:t>】</a:t>
            </a:r>
          </a:p>
          <a:p>
            <a:pPr algn="ctr"/>
            <a:endParaRPr lang="en-US" altLang="ja-JP" sz="800" b="1" dirty="0">
              <a:solidFill>
                <a:schemeClr val="tx1"/>
              </a:solidFill>
            </a:endParaRPr>
          </a:p>
          <a:p>
            <a:r>
              <a:rPr kumimoji="1" lang="ja-JP" altLang="en-US" sz="1400" b="1" dirty="0" smtClean="0">
                <a:solidFill>
                  <a:schemeClr val="tx1"/>
                </a:solidFill>
              </a:rPr>
              <a:t>　・ 大阪市立総合医療ｾﾝﾀｰ</a:t>
            </a:r>
            <a:endParaRPr kumimoji="1" lang="ja-JP" altLang="en-US" sz="1400" b="1" dirty="0">
              <a:solidFill>
                <a:schemeClr val="tx1"/>
              </a:solidFill>
            </a:endParaRPr>
          </a:p>
        </p:txBody>
      </p:sp>
      <p:sp>
        <p:nvSpPr>
          <p:cNvPr id="13" name="角丸四角形 12"/>
          <p:cNvSpPr/>
          <p:nvPr/>
        </p:nvSpPr>
        <p:spPr>
          <a:xfrm>
            <a:off x="2843808" y="4149080"/>
            <a:ext cx="6048672" cy="1718194"/>
          </a:xfrm>
          <a:prstGeom prst="roundRect">
            <a:avLst>
              <a:gd name="adj" fmla="val 8404"/>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2959100"/>
            <a:endParaRPr lang="en-US" altLang="ja-JP" sz="1400" b="1" dirty="0" smtClean="0">
              <a:solidFill>
                <a:schemeClr val="tx1"/>
              </a:solidFill>
            </a:endParaRPr>
          </a:p>
          <a:p>
            <a:pPr indent="2959100"/>
            <a:r>
              <a:rPr lang="en-US" altLang="ja-JP" sz="1400" b="1" dirty="0" smtClean="0">
                <a:solidFill>
                  <a:schemeClr val="tx1"/>
                </a:solidFill>
              </a:rPr>
              <a:t>【</a:t>
            </a:r>
            <a:r>
              <a:rPr lang="ja-JP" altLang="en-US" sz="1400" b="1" dirty="0" smtClean="0">
                <a:solidFill>
                  <a:schemeClr val="tx1"/>
                </a:solidFill>
              </a:rPr>
              <a:t>国</a:t>
            </a:r>
            <a:r>
              <a:rPr kumimoji="1" lang="ja-JP" altLang="en-US" sz="1400" b="1" dirty="0" smtClean="0">
                <a:solidFill>
                  <a:schemeClr val="tx1"/>
                </a:solidFill>
              </a:rPr>
              <a:t>連携病院</a:t>
            </a:r>
            <a:r>
              <a:rPr kumimoji="1" lang="en-US" altLang="ja-JP" sz="1400" b="1" dirty="0" smtClean="0">
                <a:solidFill>
                  <a:schemeClr val="tx1"/>
                </a:solidFill>
              </a:rPr>
              <a:t>】</a:t>
            </a:r>
          </a:p>
          <a:p>
            <a:pPr indent="2959100"/>
            <a:endParaRPr lang="en-US" altLang="ja-JP" sz="800" b="1" dirty="0">
              <a:solidFill>
                <a:schemeClr val="tx1"/>
              </a:solidFill>
            </a:endParaRPr>
          </a:p>
          <a:p>
            <a:pPr indent="2863850"/>
            <a:r>
              <a:rPr kumimoji="1" lang="ja-JP" altLang="en-US" sz="1400" b="1" dirty="0" smtClean="0">
                <a:solidFill>
                  <a:schemeClr val="tx1"/>
                </a:solidFill>
              </a:rPr>
              <a:t>　・ 大阪市立大学医学部附属病院</a:t>
            </a:r>
            <a:endParaRPr kumimoji="1" lang="en-US" altLang="ja-JP" sz="1400" b="1" dirty="0" smtClean="0">
              <a:solidFill>
                <a:schemeClr val="tx1"/>
              </a:solidFill>
            </a:endParaRPr>
          </a:p>
          <a:p>
            <a:pPr indent="2863850"/>
            <a:r>
              <a:rPr lang="ja-JP" altLang="en-US" sz="1400" b="1" dirty="0" smtClean="0">
                <a:solidFill>
                  <a:schemeClr val="tx1"/>
                </a:solidFill>
              </a:rPr>
              <a:t>　・ 近畿大学病院</a:t>
            </a:r>
            <a:endParaRPr lang="en-US" altLang="ja-JP" sz="1400" b="1" dirty="0" smtClean="0">
              <a:solidFill>
                <a:schemeClr val="tx1"/>
              </a:solidFill>
            </a:endParaRPr>
          </a:p>
          <a:p>
            <a:pPr indent="2863850"/>
            <a:r>
              <a:rPr kumimoji="1" lang="ja-JP" altLang="en-US" sz="1400" b="1" dirty="0" smtClean="0">
                <a:solidFill>
                  <a:schemeClr val="tx1"/>
                </a:solidFill>
              </a:rPr>
              <a:t>　・ 大阪赤十字病院</a:t>
            </a:r>
            <a:endParaRPr kumimoji="1" lang="en-US" altLang="ja-JP" sz="1400" b="1" dirty="0" smtClean="0">
              <a:solidFill>
                <a:schemeClr val="tx1"/>
              </a:solidFill>
            </a:endParaRPr>
          </a:p>
          <a:p>
            <a:pPr indent="2863850"/>
            <a:r>
              <a:rPr lang="ja-JP" altLang="en-US" sz="1400" b="1" dirty="0" smtClean="0">
                <a:solidFill>
                  <a:schemeClr val="tx1"/>
                </a:solidFill>
              </a:rPr>
              <a:t>　・ 北野病院</a:t>
            </a:r>
            <a:endParaRPr lang="en-US" altLang="ja-JP" sz="1400" b="1" dirty="0" smtClean="0">
              <a:solidFill>
                <a:schemeClr val="tx1"/>
              </a:solidFill>
            </a:endParaRPr>
          </a:p>
          <a:p>
            <a:pPr indent="2863850"/>
            <a:r>
              <a:rPr kumimoji="1" lang="ja-JP" altLang="en-US" sz="1400" b="1" dirty="0" smtClean="0">
                <a:solidFill>
                  <a:schemeClr val="tx1"/>
                </a:solidFill>
              </a:rPr>
              <a:t>　・ </a:t>
            </a:r>
            <a:r>
              <a:rPr kumimoji="1" lang="ja-JP" altLang="en-US" sz="1400" dirty="0" smtClean="0">
                <a:solidFill>
                  <a:schemeClr val="tx1"/>
                </a:solidFill>
              </a:rPr>
              <a:t>大阪医科大学附属病院（ｵﾌﾞｻﾞｰﾊﾞ）</a:t>
            </a:r>
            <a:endParaRPr kumimoji="1" lang="ja-JP" altLang="en-US" sz="1400" dirty="0">
              <a:solidFill>
                <a:schemeClr val="tx1"/>
              </a:solidFill>
            </a:endParaRPr>
          </a:p>
        </p:txBody>
      </p:sp>
      <p:sp>
        <p:nvSpPr>
          <p:cNvPr id="14" name="角丸四角形 13"/>
          <p:cNvSpPr/>
          <p:nvPr/>
        </p:nvSpPr>
        <p:spPr>
          <a:xfrm>
            <a:off x="2987824" y="4264290"/>
            <a:ext cx="2664296" cy="998114"/>
          </a:xfrm>
          <a:prstGeom prst="roundRect">
            <a:avLst>
              <a:gd name="adj" fmla="val 9197"/>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bg1"/>
                </a:solidFill>
              </a:rPr>
              <a:t>【</a:t>
            </a:r>
            <a:r>
              <a:rPr lang="ja-JP" altLang="en-US" sz="1400" b="1" dirty="0" smtClean="0">
                <a:solidFill>
                  <a:schemeClr val="bg1"/>
                </a:solidFill>
              </a:rPr>
              <a:t>府拠点</a:t>
            </a:r>
            <a:r>
              <a:rPr kumimoji="1" lang="ja-JP" altLang="en-US" sz="1400" b="1" dirty="0" smtClean="0">
                <a:solidFill>
                  <a:schemeClr val="bg1"/>
                </a:solidFill>
              </a:rPr>
              <a:t>病院</a:t>
            </a:r>
            <a:r>
              <a:rPr kumimoji="1" lang="en-US" altLang="ja-JP" sz="1400" b="1" dirty="0" smtClean="0">
                <a:solidFill>
                  <a:schemeClr val="bg1"/>
                </a:solidFill>
              </a:rPr>
              <a:t>】</a:t>
            </a:r>
          </a:p>
          <a:p>
            <a:pPr algn="ctr"/>
            <a:endParaRPr lang="en-US" altLang="ja-JP" sz="800" b="1" dirty="0">
              <a:solidFill>
                <a:schemeClr val="bg1"/>
              </a:solidFill>
            </a:endParaRPr>
          </a:p>
          <a:p>
            <a:r>
              <a:rPr lang="ja-JP" altLang="en-US" sz="1400" b="1" dirty="0" smtClean="0">
                <a:solidFill>
                  <a:schemeClr val="bg1"/>
                </a:solidFill>
              </a:rPr>
              <a:t>　・ 大阪</a:t>
            </a:r>
            <a:r>
              <a:rPr lang="ja-JP" altLang="en-US" sz="1400" b="1" dirty="0">
                <a:solidFill>
                  <a:schemeClr val="bg1"/>
                </a:solidFill>
              </a:rPr>
              <a:t>大学医学部附属</a:t>
            </a:r>
            <a:r>
              <a:rPr lang="ja-JP" altLang="en-US" sz="1400" b="1" dirty="0" smtClean="0">
                <a:solidFill>
                  <a:schemeClr val="bg1"/>
                </a:solidFill>
              </a:rPr>
              <a:t>病院</a:t>
            </a:r>
            <a:endParaRPr lang="en-US" altLang="ja-JP" sz="1400" b="1" dirty="0" smtClean="0">
              <a:solidFill>
                <a:schemeClr val="bg1"/>
              </a:solidFill>
            </a:endParaRPr>
          </a:p>
          <a:p>
            <a:r>
              <a:rPr lang="ja-JP" altLang="en-US" sz="1400" b="1" dirty="0">
                <a:solidFill>
                  <a:schemeClr val="bg1"/>
                </a:solidFill>
              </a:rPr>
              <a:t>　</a:t>
            </a:r>
            <a:r>
              <a:rPr lang="ja-JP" altLang="en-US" sz="1400" b="1" dirty="0" smtClean="0">
                <a:solidFill>
                  <a:schemeClr val="bg1"/>
                </a:solidFill>
              </a:rPr>
              <a:t>・ 大阪</a:t>
            </a:r>
            <a:r>
              <a:rPr lang="ja-JP" altLang="en-US" sz="1400" b="1" dirty="0">
                <a:solidFill>
                  <a:schemeClr val="bg1"/>
                </a:solidFill>
              </a:rPr>
              <a:t>母子医療センター</a:t>
            </a:r>
            <a:endParaRPr kumimoji="1" lang="ja-JP" altLang="en-US" sz="1400" b="1" dirty="0">
              <a:solidFill>
                <a:schemeClr val="bg1"/>
              </a:solidFill>
            </a:endParaRPr>
          </a:p>
        </p:txBody>
      </p:sp>
      <p:sp>
        <p:nvSpPr>
          <p:cNvPr id="15" name="二方向矢印 14"/>
          <p:cNvSpPr/>
          <p:nvPr/>
        </p:nvSpPr>
        <p:spPr>
          <a:xfrm rot="5400000">
            <a:off x="1555486" y="4722970"/>
            <a:ext cx="796895" cy="163573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solidFill>
                <a:schemeClr val="tx1"/>
              </a:solidFill>
            </a:endParaRPr>
          </a:p>
        </p:txBody>
      </p:sp>
      <p:sp>
        <p:nvSpPr>
          <p:cNvPr id="16" name="テキスト ボックス 15"/>
          <p:cNvSpPr txBox="1"/>
          <p:nvPr/>
        </p:nvSpPr>
        <p:spPr>
          <a:xfrm>
            <a:off x="1615190" y="5270557"/>
            <a:ext cx="716251" cy="369332"/>
          </a:xfrm>
          <a:prstGeom prst="rect">
            <a:avLst/>
          </a:prstGeom>
          <a:noFill/>
        </p:spPr>
        <p:txBody>
          <a:bodyPr wrap="square" rtlCol="0">
            <a:spAutoFit/>
          </a:bodyPr>
          <a:lstStyle/>
          <a:p>
            <a:pPr algn="ctr"/>
            <a:r>
              <a:rPr kumimoji="1" lang="ja-JP" altLang="en-US" b="1" dirty="0" smtClean="0"/>
              <a:t>連携</a:t>
            </a:r>
            <a:endParaRPr kumimoji="1" lang="ja-JP" altLang="en-US" b="1" dirty="0"/>
          </a:p>
        </p:txBody>
      </p:sp>
      <p:graphicFrame>
        <p:nvGraphicFramePr>
          <p:cNvPr id="17" name="表 16"/>
          <p:cNvGraphicFramePr>
            <a:graphicFrameLocks noGrp="1"/>
          </p:cNvGraphicFramePr>
          <p:nvPr>
            <p:extLst>
              <p:ext uri="{D42A27DB-BD31-4B8C-83A1-F6EECF244321}">
                <p14:modId xmlns:p14="http://schemas.microsoft.com/office/powerpoint/2010/main" val="1520958805"/>
              </p:ext>
            </p:extLst>
          </p:nvPr>
        </p:nvGraphicFramePr>
        <p:xfrm>
          <a:off x="145740" y="1138466"/>
          <a:ext cx="8864655" cy="2169378"/>
        </p:xfrm>
        <a:graphic>
          <a:graphicData uri="http://schemas.openxmlformats.org/drawingml/2006/table">
            <a:tbl>
              <a:tblPr firstRow="1" bandRow="1">
                <a:tableStyleId>{5C22544A-7EE6-4342-B048-85BDC9FD1C3A}</a:tableStyleId>
              </a:tblPr>
              <a:tblGrid>
                <a:gridCol w="2376263">
                  <a:extLst>
                    <a:ext uri="{9D8B030D-6E8A-4147-A177-3AD203B41FA5}">
                      <a16:colId xmlns:a16="http://schemas.microsoft.com/office/drawing/2014/main" val="2718033045"/>
                    </a:ext>
                  </a:extLst>
                </a:gridCol>
                <a:gridCol w="1436096">
                  <a:extLst>
                    <a:ext uri="{9D8B030D-6E8A-4147-A177-3AD203B41FA5}">
                      <a16:colId xmlns:a16="http://schemas.microsoft.com/office/drawing/2014/main" val="2187736178"/>
                    </a:ext>
                  </a:extLst>
                </a:gridCol>
                <a:gridCol w="1436096">
                  <a:extLst>
                    <a:ext uri="{9D8B030D-6E8A-4147-A177-3AD203B41FA5}">
                      <a16:colId xmlns:a16="http://schemas.microsoft.com/office/drawing/2014/main" val="1893630985"/>
                    </a:ext>
                  </a:extLst>
                </a:gridCol>
                <a:gridCol w="1436096">
                  <a:extLst>
                    <a:ext uri="{9D8B030D-6E8A-4147-A177-3AD203B41FA5}">
                      <a16:colId xmlns:a16="http://schemas.microsoft.com/office/drawing/2014/main" val="2120762696"/>
                    </a:ext>
                  </a:extLst>
                </a:gridCol>
                <a:gridCol w="1094509">
                  <a:extLst>
                    <a:ext uri="{9D8B030D-6E8A-4147-A177-3AD203B41FA5}">
                      <a16:colId xmlns:a16="http://schemas.microsoft.com/office/drawing/2014/main" val="3766677225"/>
                    </a:ext>
                  </a:extLst>
                </a:gridCol>
                <a:gridCol w="1085595">
                  <a:extLst>
                    <a:ext uri="{9D8B030D-6E8A-4147-A177-3AD203B41FA5}">
                      <a16:colId xmlns:a16="http://schemas.microsoft.com/office/drawing/2014/main" val="1593390846"/>
                    </a:ext>
                  </a:extLst>
                </a:gridCol>
              </a:tblGrid>
              <a:tr h="185420">
                <a:tc rowSpan="2">
                  <a:txBody>
                    <a:bodyPr/>
                    <a:lstStyle/>
                    <a:p>
                      <a:pPr algn="ctr"/>
                      <a:r>
                        <a:rPr kumimoji="1" lang="ja-JP" altLang="en-US" sz="1400" dirty="0" smtClean="0">
                          <a:latin typeface="+mn-ea"/>
                          <a:ea typeface="+mn-ea"/>
                        </a:rPr>
                        <a:t>病院名</a:t>
                      </a:r>
                      <a:endParaRPr kumimoji="1" lang="ja-JP" altLang="en-US" sz="140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r>
                        <a:rPr kumimoji="1" lang="ja-JP" altLang="en-US" sz="1400" dirty="0" smtClean="0">
                          <a:latin typeface="+mn-ea"/>
                          <a:ea typeface="+mn-ea"/>
                        </a:rPr>
                        <a:t>指定要件</a:t>
                      </a:r>
                      <a:endParaRPr kumimoji="1" lang="ja-JP" altLang="en-US" sz="1400" dirty="0">
                        <a:latin typeface="+mn-ea"/>
                        <a:ea typeface="+mn-ea"/>
                      </a:endParaRPr>
                    </a:p>
                  </a:txBody>
                  <a:tcPr anchor="ctr">
                    <a:lnL w="381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5026866"/>
                  </a:ext>
                </a:extLst>
              </a:tr>
              <a:tr h="185420">
                <a:tc vMerge="1">
                  <a:txBody>
                    <a:bodyPr/>
                    <a:lstStyle/>
                    <a:p>
                      <a:endParaRPr kumimoji="1" lang="ja-JP" altLang="en-US"/>
                    </a:p>
                  </a:txBody>
                  <a:tcPr/>
                </a:tc>
                <a:tc>
                  <a:txBody>
                    <a:bodyPr/>
                    <a:lstStyle/>
                    <a:p>
                      <a:pPr algn="ctr"/>
                      <a:r>
                        <a:rPr kumimoji="1" lang="ja-JP" altLang="en-US" sz="1400" b="1" dirty="0" smtClean="0">
                          <a:solidFill>
                            <a:schemeClr val="bg1"/>
                          </a:solidFill>
                          <a:latin typeface="+mn-ea"/>
                          <a:ea typeface="+mn-ea"/>
                        </a:rPr>
                        <a:t>小児がん</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年間新規症例数</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a:t>
                      </a:r>
                      <a:r>
                        <a:rPr kumimoji="1" lang="en-US" altLang="ja-JP" sz="1400" b="1" dirty="0" smtClean="0">
                          <a:solidFill>
                            <a:schemeClr val="bg1"/>
                          </a:solidFill>
                          <a:latin typeface="+mn-ea"/>
                          <a:ea typeface="+mn-ea"/>
                        </a:rPr>
                        <a:t>30</a:t>
                      </a:r>
                      <a:r>
                        <a:rPr kumimoji="1" lang="ja-JP" altLang="en-US" sz="1400" b="1" dirty="0" smtClean="0">
                          <a:solidFill>
                            <a:schemeClr val="bg1"/>
                          </a:solidFill>
                          <a:latin typeface="+mn-ea"/>
                          <a:ea typeface="+mn-ea"/>
                        </a:rPr>
                        <a:t>例程度）</a:t>
                      </a:r>
                      <a:endParaRPr kumimoji="1" lang="ja-JP" altLang="en-US" sz="1400" b="1" dirty="0">
                        <a:solidFill>
                          <a:schemeClr val="bg1"/>
                        </a:solidFill>
                        <a:latin typeface="+mn-ea"/>
                        <a:ea typeface="+mn-ea"/>
                      </a:endParaRPr>
                    </a:p>
                  </a:txBody>
                  <a:tcPr anchor="ctr">
                    <a:lnL w="381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400" b="1" dirty="0" smtClean="0">
                          <a:solidFill>
                            <a:schemeClr val="bg1"/>
                          </a:solidFill>
                          <a:latin typeface="+mn-ea"/>
                          <a:ea typeface="+mn-ea"/>
                        </a:rPr>
                        <a:t>固形腫瘍</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年間新規症例数</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a:t>
                      </a:r>
                      <a:r>
                        <a:rPr kumimoji="1" lang="en-US" altLang="ja-JP" sz="1400" b="1" dirty="0" smtClean="0">
                          <a:solidFill>
                            <a:schemeClr val="bg1"/>
                          </a:solidFill>
                          <a:latin typeface="+mn-ea"/>
                          <a:ea typeface="+mn-ea"/>
                        </a:rPr>
                        <a:t>10</a:t>
                      </a:r>
                      <a:r>
                        <a:rPr kumimoji="1" lang="ja-JP" altLang="en-US" sz="1400" b="1" dirty="0" smtClean="0">
                          <a:solidFill>
                            <a:schemeClr val="bg1"/>
                          </a:solidFill>
                          <a:latin typeface="+mn-ea"/>
                          <a:ea typeface="+mn-ea"/>
                        </a:rPr>
                        <a:t>例程度）</a:t>
                      </a:r>
                      <a:endParaRPr kumimoji="1" lang="ja-JP" altLang="en-US" sz="1400" b="1" dirty="0">
                        <a:solidFill>
                          <a:schemeClr val="bg1"/>
                        </a:solidFill>
                        <a:latin typeface="+mn-ea"/>
                        <a:ea typeface="+mn-ea"/>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400" b="1" dirty="0" smtClean="0">
                          <a:solidFill>
                            <a:schemeClr val="bg1"/>
                          </a:solidFill>
                          <a:latin typeface="+mn-ea"/>
                          <a:ea typeface="+mn-ea"/>
                        </a:rPr>
                        <a:t>造血器腫瘍</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年間新規症例数</a:t>
                      </a:r>
                      <a:endParaRPr kumimoji="1" lang="en-US" altLang="ja-JP" sz="1400" b="1" dirty="0" smtClean="0">
                        <a:solidFill>
                          <a:schemeClr val="bg1"/>
                        </a:solidFill>
                        <a:latin typeface="+mn-ea"/>
                        <a:ea typeface="+mn-ea"/>
                      </a:endParaRPr>
                    </a:p>
                    <a:p>
                      <a:pPr algn="ctr"/>
                      <a:r>
                        <a:rPr kumimoji="1" lang="ja-JP" altLang="en-US" sz="1400" b="1" dirty="0" smtClean="0">
                          <a:solidFill>
                            <a:schemeClr val="bg1"/>
                          </a:solidFill>
                          <a:latin typeface="+mn-ea"/>
                          <a:ea typeface="+mn-ea"/>
                        </a:rPr>
                        <a:t>（</a:t>
                      </a:r>
                      <a:r>
                        <a:rPr kumimoji="1" lang="en-US" altLang="ja-JP" sz="1400" b="1" dirty="0" smtClean="0">
                          <a:solidFill>
                            <a:schemeClr val="bg1"/>
                          </a:solidFill>
                          <a:latin typeface="+mn-ea"/>
                          <a:ea typeface="+mn-ea"/>
                        </a:rPr>
                        <a:t>10</a:t>
                      </a:r>
                      <a:r>
                        <a:rPr kumimoji="1" lang="ja-JP" altLang="en-US" sz="1400" b="1" dirty="0" smtClean="0">
                          <a:solidFill>
                            <a:schemeClr val="bg1"/>
                          </a:solidFill>
                          <a:latin typeface="+mn-ea"/>
                          <a:ea typeface="+mn-ea"/>
                        </a:rPr>
                        <a:t>例程度）</a:t>
                      </a:r>
                      <a:endParaRPr kumimoji="1" lang="ja-JP" altLang="en-US" sz="1400" b="1" dirty="0">
                        <a:solidFill>
                          <a:schemeClr val="bg1"/>
                        </a:solidFill>
                        <a:latin typeface="+mn-ea"/>
                        <a:ea typeface="+mn-ea"/>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診療従事者の配置要件</a:t>
                      </a:r>
                      <a:endParaRPr kumimoji="1" lang="ja-JP" altLang="en-US" sz="105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400" b="1" dirty="0" smtClean="0">
                          <a:solidFill>
                            <a:schemeClr val="bg1"/>
                          </a:solidFill>
                          <a:latin typeface="+mn-ea"/>
                          <a:ea typeface="+mn-ea"/>
                        </a:rPr>
                        <a:t>その他</a:t>
                      </a:r>
                      <a:endParaRPr kumimoji="1" lang="ja-JP" altLang="en-US" sz="1400" b="1" dirty="0">
                        <a:solidFill>
                          <a:schemeClr val="bg1"/>
                        </a:solidFill>
                        <a:latin typeface="+mn-ea"/>
                        <a:ea typeface="+mn-ea"/>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619061258"/>
                  </a:ext>
                </a:extLst>
              </a:tr>
              <a:tr h="547856">
                <a:tc>
                  <a:txBody>
                    <a:bodyPr/>
                    <a:lstStyle/>
                    <a:p>
                      <a:pPr algn="l"/>
                      <a:r>
                        <a:rPr kumimoji="1" lang="zh-CN" altLang="en-US" sz="1480" dirty="0" smtClean="0">
                          <a:latin typeface="ＭＳ Ｐゴシック" panose="020B0600070205080204" pitchFamily="50" charset="-128"/>
                          <a:ea typeface="ＭＳ Ｐゴシック" panose="020B0600070205080204" pitchFamily="50" charset="-128"/>
                        </a:rPr>
                        <a:t>大阪大学医学部附属病院</a:t>
                      </a:r>
                      <a:endParaRPr kumimoji="1" lang="ja-JP" altLang="en-US" sz="1480" dirty="0" smtClean="0">
                        <a:latin typeface="ＭＳ Ｐゴシック" panose="020B0600070205080204" pitchFamily="50" charset="-128"/>
                        <a:ea typeface="ＭＳ Ｐゴシック" panose="020B0600070205080204" pitchFamily="50"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r"/>
                      <a:r>
                        <a:rPr kumimoji="1" lang="ja-JP" altLang="en-US" sz="1480" dirty="0" smtClean="0">
                          <a:latin typeface="+mn-ea"/>
                          <a:ea typeface="+mn-ea"/>
                        </a:rPr>
                        <a:t>３７件</a:t>
                      </a:r>
                      <a:endParaRPr kumimoji="1" lang="ja-JP" altLang="en-US" sz="1480" dirty="0">
                        <a:latin typeface="+mn-ea"/>
                        <a:ea typeface="+mn-ea"/>
                      </a:endParaRPr>
                    </a:p>
                  </a:txBody>
                  <a:tcPr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a:r>
                        <a:rPr kumimoji="1" lang="ja-JP" altLang="en-US" sz="1480" dirty="0" smtClean="0">
                          <a:latin typeface="+mn-ea"/>
                          <a:ea typeface="+mn-ea"/>
                        </a:rPr>
                        <a:t>２４件</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r"/>
                      <a:r>
                        <a:rPr kumimoji="1" lang="ja-JP" altLang="en-US" sz="1480" dirty="0" smtClean="0">
                          <a:latin typeface="+mn-ea"/>
                          <a:ea typeface="+mn-ea"/>
                        </a:rPr>
                        <a:t>１３件</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801649214"/>
                  </a:ext>
                </a:extLst>
              </a:tr>
              <a:tr h="585202">
                <a:tc>
                  <a:txBody>
                    <a:bodyPr/>
                    <a:lstStyle/>
                    <a:p>
                      <a:pPr algn="l"/>
                      <a:r>
                        <a:rPr kumimoji="1" lang="ja-JP" altLang="en-US" sz="1480" dirty="0" smtClean="0">
                          <a:latin typeface="+mn-ea"/>
                          <a:ea typeface="+mn-ea"/>
                        </a:rPr>
                        <a:t>大阪母子医療センター</a:t>
                      </a:r>
                      <a:endParaRPr kumimoji="1" lang="ja-JP" altLang="en-US" sz="1480" dirty="0">
                        <a:latin typeface="+mn-ea"/>
                        <a:ea typeface="+mn-ea"/>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r"/>
                      <a:r>
                        <a:rPr kumimoji="1" lang="ja-JP" altLang="en-US" sz="1480" dirty="0" smtClean="0">
                          <a:latin typeface="+mn-ea"/>
                          <a:ea typeface="+mn-ea"/>
                        </a:rPr>
                        <a:t>５０件</a:t>
                      </a:r>
                      <a:endParaRPr kumimoji="1" lang="ja-JP" altLang="en-US" sz="1480" dirty="0">
                        <a:latin typeface="+mn-ea"/>
                        <a:ea typeface="+mn-ea"/>
                      </a:endParaRPr>
                    </a:p>
                  </a:txBody>
                  <a:tcPr anchor="ctr">
                    <a:lnL w="38100" cap="flat" cmpd="sng" algn="ctr">
                      <a:solidFill>
                        <a:schemeClr val="bg1"/>
                      </a:solidFill>
                      <a:prstDash val="solid"/>
                      <a:round/>
                      <a:headEnd type="none" w="med" len="med"/>
                      <a:tailEnd type="none" w="med" len="med"/>
                    </a:lnL>
                  </a:tcPr>
                </a:tc>
                <a:tc>
                  <a:txBody>
                    <a:bodyPr/>
                    <a:lstStyle/>
                    <a:p>
                      <a:pPr algn="r"/>
                      <a:r>
                        <a:rPr kumimoji="1" lang="ja-JP" altLang="en-US" sz="1480" dirty="0" smtClean="0">
                          <a:latin typeface="+mn-ea"/>
                          <a:ea typeface="+mn-ea"/>
                        </a:rPr>
                        <a:t>２５件</a:t>
                      </a:r>
                      <a:endParaRPr kumimoji="1" lang="ja-JP" altLang="en-US" sz="1480" dirty="0">
                        <a:latin typeface="+mn-ea"/>
                        <a:ea typeface="+mn-ea"/>
                      </a:endParaRPr>
                    </a:p>
                  </a:txBody>
                  <a:tcPr anchor="ctr"/>
                </a:tc>
                <a:tc>
                  <a:txBody>
                    <a:bodyPr/>
                    <a:lstStyle/>
                    <a:p>
                      <a:pPr algn="r"/>
                      <a:r>
                        <a:rPr kumimoji="1" lang="ja-JP" altLang="en-US" sz="1480" dirty="0" smtClean="0">
                          <a:latin typeface="+mn-ea"/>
                          <a:ea typeface="+mn-ea"/>
                        </a:rPr>
                        <a:t>２５件</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tc>
                  <a:txBody>
                    <a:bodyPr/>
                    <a:lstStyle/>
                    <a:p>
                      <a:pPr algn="ctr"/>
                      <a:r>
                        <a:rPr kumimoji="1" lang="ja-JP" altLang="en-US" sz="1480" dirty="0" smtClean="0">
                          <a:latin typeface="+mn-ea"/>
                          <a:ea typeface="+mn-ea"/>
                        </a:rPr>
                        <a:t>○</a:t>
                      </a:r>
                      <a:endParaRPr kumimoji="1" lang="ja-JP" altLang="en-US" sz="1480" dirty="0">
                        <a:latin typeface="+mn-ea"/>
                        <a:ea typeface="+mn-ea"/>
                      </a:endParaRPr>
                    </a:p>
                  </a:txBody>
                  <a:tcPr anchor="ctr"/>
                </a:tc>
                <a:extLst>
                  <a:ext uri="{0D108BD9-81ED-4DB2-BD59-A6C34878D82A}">
                    <a16:rowId xmlns:a16="http://schemas.microsoft.com/office/drawing/2014/main" val="4265644266"/>
                  </a:ext>
                </a:extLst>
              </a:tr>
            </a:tbl>
          </a:graphicData>
        </a:graphic>
      </p:graphicFrame>
    </p:spTree>
    <p:extLst>
      <p:ext uri="{BB962C8B-B14F-4D97-AF65-F5344CB8AC3E}">
        <p14:creationId xmlns:p14="http://schemas.microsoft.com/office/powerpoint/2010/main" val="30006430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b="1" dirty="0" smtClean="0"/>
              <a:t>17</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５　府</a:t>
            </a:r>
            <a:r>
              <a:rPr lang="ja-JP" altLang="en-US" sz="2000" b="1" dirty="0">
                <a:solidFill>
                  <a:srgbClr val="FFFFFF"/>
                </a:solidFill>
                <a:latin typeface="+mn-ea"/>
                <a:cs typeface="Times New Roman"/>
              </a:rPr>
              <a:t>指定</a:t>
            </a:r>
            <a:r>
              <a:rPr lang="ja-JP" altLang="ja-JP" sz="2000" b="1" dirty="0">
                <a:solidFill>
                  <a:srgbClr val="FFFFFF"/>
                </a:solidFill>
                <a:latin typeface="+mn-ea"/>
                <a:cs typeface="Times New Roman"/>
              </a:rPr>
              <a:t>がん拠点病院の</a:t>
            </a:r>
            <a:r>
              <a:rPr lang="ja-JP" altLang="en-US" sz="2000" b="1" dirty="0" smtClean="0">
                <a:solidFill>
                  <a:srgbClr val="FFFFFF"/>
                </a:solidFill>
                <a:latin typeface="+mn-ea"/>
                <a:cs typeface="Times New Roman"/>
              </a:rPr>
              <a:t>指定（まとめ）</a:t>
            </a:r>
            <a:endParaRPr lang="ja-JP" altLang="ja-JP" sz="2000" b="1" dirty="0">
              <a:latin typeface="+mn-ea"/>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942747102"/>
              </p:ext>
            </p:extLst>
          </p:nvPr>
        </p:nvGraphicFramePr>
        <p:xfrm>
          <a:off x="251042" y="1785356"/>
          <a:ext cx="8568953" cy="4392488"/>
        </p:xfrm>
        <a:graphic>
          <a:graphicData uri="http://schemas.openxmlformats.org/drawingml/2006/table">
            <a:tbl>
              <a:tblPr firstRow="1" bandRow="1">
                <a:tableStyleId>{5C22544A-7EE6-4342-B048-85BDC9FD1C3A}</a:tableStyleId>
              </a:tblPr>
              <a:tblGrid>
                <a:gridCol w="3168353">
                  <a:extLst>
                    <a:ext uri="{9D8B030D-6E8A-4147-A177-3AD203B41FA5}">
                      <a16:colId xmlns:a16="http://schemas.microsoft.com/office/drawing/2014/main" val="3239185066"/>
                    </a:ext>
                  </a:extLst>
                </a:gridCol>
                <a:gridCol w="1584176">
                  <a:extLst>
                    <a:ext uri="{9D8B030D-6E8A-4147-A177-3AD203B41FA5}">
                      <a16:colId xmlns:a16="http://schemas.microsoft.com/office/drawing/2014/main" val="1733396972"/>
                    </a:ext>
                  </a:extLst>
                </a:gridCol>
                <a:gridCol w="1800200">
                  <a:extLst>
                    <a:ext uri="{9D8B030D-6E8A-4147-A177-3AD203B41FA5}">
                      <a16:colId xmlns:a16="http://schemas.microsoft.com/office/drawing/2014/main" val="843428356"/>
                    </a:ext>
                  </a:extLst>
                </a:gridCol>
                <a:gridCol w="2016224">
                  <a:extLst>
                    <a:ext uri="{9D8B030D-6E8A-4147-A177-3AD203B41FA5}">
                      <a16:colId xmlns:a16="http://schemas.microsoft.com/office/drawing/2014/main" val="3621117918"/>
                    </a:ext>
                  </a:extLst>
                </a:gridCol>
              </a:tblGrid>
              <a:tr h="648072">
                <a:tc>
                  <a:txBody>
                    <a:bodyPr/>
                    <a:lstStyle/>
                    <a:p>
                      <a:endParaRPr kumimoji="1" lang="ja-JP" altLang="en-US" sz="1800" dirty="0"/>
                    </a:p>
                  </a:txBody>
                  <a:tcPr anchor="ct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a:txBody>
                    <a:bodyPr/>
                    <a:lstStyle/>
                    <a:p>
                      <a:pPr algn="ctr"/>
                      <a:r>
                        <a:rPr kumimoji="1" lang="en-US" altLang="ja-JP" sz="1800" b="1" dirty="0" smtClean="0">
                          <a:solidFill>
                            <a:schemeClr val="bg1"/>
                          </a:solidFill>
                          <a:latin typeface="+mj-ea"/>
                          <a:ea typeface="+mj-ea"/>
                        </a:rPr>
                        <a:t>H31.4.1</a:t>
                      </a:r>
                      <a:endParaRPr kumimoji="1" lang="ja-JP" altLang="en-US" sz="1800" b="1" dirty="0">
                        <a:solidFill>
                          <a:schemeClr val="bg1"/>
                        </a:solidFill>
                        <a:latin typeface="+mj-ea"/>
                        <a:ea typeface="+mj-ea"/>
                      </a:endParaRPr>
                    </a:p>
                  </a:txBody>
                  <a:tcPr anchor="ctr">
                    <a:lnR w="38100" cap="flat" cmpd="sng" algn="ctr">
                      <a:solidFill>
                        <a:srgbClr val="FF0000"/>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1" dirty="0" smtClean="0">
                          <a:solidFill>
                            <a:schemeClr val="bg1"/>
                          </a:solidFill>
                          <a:latin typeface="+mj-ea"/>
                          <a:ea typeface="+mj-ea"/>
                        </a:rPr>
                        <a:t>R2.4.1</a:t>
                      </a:r>
                      <a:endParaRPr kumimoji="1" lang="ja-JP" altLang="en-US" sz="1800" b="1" dirty="0" smtClean="0">
                        <a:solidFill>
                          <a:schemeClr val="bg1"/>
                        </a:solidFill>
                        <a:latin typeface="+mj-ea"/>
                        <a:ea typeface="+mj-ea"/>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rPr>
                        <a:t>備　　考</a:t>
                      </a:r>
                    </a:p>
                  </a:txBody>
                  <a:tcPr anchor="ctr">
                    <a:lnL w="38100" cap="flat" cmpd="sng" algn="ctr">
                      <a:solidFill>
                        <a:srgbClr val="FF0000"/>
                      </a:solidFill>
                      <a:prstDash val="solid"/>
                      <a:round/>
                      <a:headEnd type="none" w="med" len="med"/>
                      <a:tailEnd type="none" w="med" len="med"/>
                    </a:lnL>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037789185"/>
                  </a:ext>
                </a:extLst>
              </a:tr>
              <a:tr h="720080">
                <a:tc>
                  <a:txBody>
                    <a:bodyPr/>
                    <a:lstStyle/>
                    <a:p>
                      <a:r>
                        <a:rPr kumimoji="1" lang="ja-JP" altLang="en-US" sz="1800" b="1" dirty="0" smtClean="0"/>
                        <a:t>府がん診療拠点病院</a:t>
                      </a:r>
                      <a:endParaRPr kumimoji="1" lang="ja-JP" altLang="en-US" sz="1800" b="1" dirty="0"/>
                    </a:p>
                  </a:txBody>
                  <a:tcPr anchor="ctr">
                    <a:lnT w="57150" cap="flat" cmpd="sng" algn="ctr">
                      <a:solidFill>
                        <a:schemeClr val="bg1"/>
                      </a:solidFill>
                      <a:prstDash val="solid"/>
                      <a:round/>
                      <a:headEnd type="none" w="med" len="med"/>
                      <a:tailEnd type="none" w="med" len="med"/>
                    </a:lnT>
                  </a:tcPr>
                </a:tc>
                <a:tc>
                  <a:txBody>
                    <a:bodyPr/>
                    <a:lstStyle/>
                    <a:p>
                      <a:pPr algn="r">
                        <a:tabLst>
                          <a:tab pos="1789113" algn="l"/>
                          <a:tab pos="1882775" algn="l"/>
                        </a:tabLst>
                      </a:pPr>
                      <a:r>
                        <a:rPr kumimoji="1" lang="ja-JP" altLang="en-US" sz="1800" dirty="0" smtClean="0"/>
                        <a:t>４４ </a:t>
                      </a:r>
                      <a:r>
                        <a:rPr kumimoji="1" lang="ja-JP" altLang="en-US" sz="1400" dirty="0" smtClean="0"/>
                        <a:t>病院</a:t>
                      </a:r>
                      <a:endParaRPr kumimoji="1" lang="ja-JP" altLang="en-US" sz="1400" dirty="0"/>
                    </a:p>
                  </a:txBody>
                  <a:tcPr marR="360000" anchor="ctr">
                    <a:lnR w="38100" cap="flat" cmpd="sng" algn="ctr">
                      <a:solidFill>
                        <a:srgbClr val="FF0000"/>
                      </a:solidFill>
                      <a:prstDash val="solid"/>
                      <a:round/>
                      <a:headEnd type="none" w="med" len="med"/>
                      <a:tailEnd type="none" w="med" len="med"/>
                    </a:lnR>
                    <a:lnT w="57150" cap="flat" cmpd="sng" algn="ctr">
                      <a:solidFill>
                        <a:schemeClr val="bg1"/>
                      </a:solidFill>
                      <a:prstDash val="solid"/>
                      <a:round/>
                      <a:headEnd type="none" w="med" len="med"/>
                      <a:tailEnd type="none" w="med" len="med"/>
                    </a:lnT>
                  </a:tcPr>
                </a:tc>
                <a:tc>
                  <a:txBody>
                    <a:bodyPr/>
                    <a:lstStyle/>
                    <a:p>
                      <a:pPr algn="r">
                        <a:tabLst>
                          <a:tab pos="1789113" algn="l"/>
                          <a:tab pos="1882775" algn="l"/>
                        </a:tabLst>
                      </a:pPr>
                      <a:r>
                        <a:rPr kumimoji="1" lang="ja-JP" altLang="en-US" sz="1400" b="1" dirty="0" smtClean="0"/>
                        <a:t>病院</a:t>
                      </a:r>
                      <a:endParaRPr kumimoji="1" lang="ja-JP" altLang="en-US" sz="1400" b="1"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bg1"/>
                      </a:solidFill>
                      <a:prstDash val="solid"/>
                      <a:round/>
                      <a:headEnd type="none" w="med" len="med"/>
                      <a:tailEnd type="none" w="med" len="med"/>
                    </a:lnT>
                  </a:tcPr>
                </a:tc>
                <a:tc>
                  <a:txBody>
                    <a:bodyPr/>
                    <a:lstStyle/>
                    <a:p>
                      <a:pPr algn="ctr">
                        <a:tabLst>
                          <a:tab pos="1789113" algn="l"/>
                          <a:tab pos="1882775" algn="l"/>
                        </a:tabLst>
                      </a:pPr>
                      <a:endParaRPr kumimoji="1" lang="ja-JP" altLang="en-US" sz="1400" b="1" dirty="0"/>
                    </a:p>
                  </a:txBody>
                  <a:tcPr anchor="ctr">
                    <a:lnL w="38100" cap="flat" cmpd="sng" algn="ctr">
                      <a:solidFill>
                        <a:srgbClr val="FF0000"/>
                      </a:solidFill>
                      <a:prstDash val="solid"/>
                      <a:round/>
                      <a:headEnd type="none" w="med" len="med"/>
                      <a:tailEnd type="none" w="med" len="med"/>
                    </a:lnL>
                    <a:lnT w="571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46508937"/>
                  </a:ext>
                </a:extLst>
              </a:tr>
              <a:tr h="442848">
                <a:tc>
                  <a:txBody>
                    <a:bodyPr/>
                    <a:lstStyle/>
                    <a:p>
                      <a:pPr marL="0" indent="363538" algn="l"/>
                      <a:r>
                        <a:rPr kumimoji="1" lang="ja-JP" altLang="en-US" sz="1800" b="0" dirty="0" smtClean="0"/>
                        <a:t>指定更新</a:t>
                      </a:r>
                      <a:endParaRPr kumimoji="1" lang="ja-JP" altLang="en-US" sz="1800" b="0" dirty="0"/>
                    </a:p>
                  </a:txBody>
                  <a:tcPr anchor="ctr"/>
                </a:tc>
                <a:tc>
                  <a:txBody>
                    <a:bodyPr/>
                    <a:lstStyle/>
                    <a:p>
                      <a:pPr algn="r"/>
                      <a:r>
                        <a:rPr kumimoji="1" lang="ja-JP" altLang="en-US" sz="1800" dirty="0" smtClean="0"/>
                        <a:t>４４ </a:t>
                      </a:r>
                      <a:r>
                        <a:rPr kumimoji="1" lang="ja-JP" altLang="en-US" sz="1400" dirty="0" smtClean="0"/>
                        <a:t>病院</a:t>
                      </a:r>
                      <a:endParaRPr kumimoji="1" lang="ja-JP" altLang="en-US" sz="1400" dirty="0"/>
                    </a:p>
                  </a:txBody>
                  <a:tcPr marR="360000" anchor="ctr">
                    <a:lnR w="38100" cap="flat" cmpd="sng" algn="ctr">
                      <a:solidFill>
                        <a:srgbClr val="FF0000"/>
                      </a:solidFill>
                      <a:prstDash val="solid"/>
                      <a:round/>
                      <a:headEnd type="none" w="med" len="med"/>
                      <a:tailEnd type="none" w="med" len="med"/>
                    </a:lnR>
                  </a:tcPr>
                </a:tc>
                <a:tc>
                  <a:txBody>
                    <a:bodyPr/>
                    <a:lstStyle/>
                    <a:p>
                      <a:pPr algn="r"/>
                      <a:r>
                        <a:rPr kumimoji="1" lang="ja-JP" altLang="en-US" sz="1400" b="0" dirty="0" smtClean="0"/>
                        <a:t>病院</a:t>
                      </a:r>
                      <a:endParaRPr kumimoji="1" lang="ja-JP" altLang="en-US" sz="1400" b="0"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lnSpc>
                          <a:spcPts val="1100"/>
                        </a:lnSpc>
                      </a:pPr>
                      <a:r>
                        <a:rPr kumimoji="1" lang="ja-JP" altLang="en-US" sz="1100" b="0" dirty="0" smtClean="0"/>
                        <a:t>４年間指定：　　　病院</a:t>
                      </a:r>
                      <a:endParaRPr kumimoji="1" lang="en-US" altLang="ja-JP" sz="1100" b="0" dirty="0" smtClean="0"/>
                    </a:p>
                    <a:p>
                      <a:pPr algn="ctr">
                        <a:lnSpc>
                          <a:spcPts val="1100"/>
                        </a:lnSpc>
                      </a:pPr>
                      <a:r>
                        <a:rPr kumimoji="1" lang="ja-JP" altLang="en-US" sz="1100" b="0" dirty="0" smtClean="0"/>
                        <a:t>２年間指定：　　　病院</a:t>
                      </a:r>
                      <a:endParaRPr kumimoji="1" lang="en-US" altLang="ja-JP" sz="1100" b="0" dirty="0" smtClean="0"/>
                    </a:p>
                    <a:p>
                      <a:pPr algn="ctr">
                        <a:lnSpc>
                          <a:spcPts val="1100"/>
                        </a:lnSpc>
                      </a:pPr>
                      <a:r>
                        <a:rPr kumimoji="1" lang="ja-JP" altLang="en-US" sz="1100" b="0" dirty="0" smtClean="0"/>
                        <a:t>１年間指定：　　　病院</a:t>
                      </a:r>
                      <a:endParaRPr kumimoji="1" lang="ja-JP" altLang="en-US" sz="1100" b="0"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3590504553"/>
                  </a:ext>
                </a:extLst>
              </a:tr>
              <a:tr h="493256">
                <a:tc>
                  <a:txBody>
                    <a:bodyPr/>
                    <a:lstStyle/>
                    <a:p>
                      <a:pPr marL="0" indent="363538" algn="l"/>
                      <a:r>
                        <a:rPr kumimoji="1" lang="ja-JP" altLang="en-US" sz="1800" b="0" dirty="0" smtClean="0"/>
                        <a:t>新規</a:t>
                      </a:r>
                      <a:r>
                        <a:rPr kumimoji="1" lang="ja-JP" altLang="en-US" sz="1800" b="0" kern="1200" dirty="0" smtClean="0">
                          <a:solidFill>
                            <a:schemeClr val="dk1"/>
                          </a:solidFill>
                          <a:latin typeface="+mn-lt"/>
                          <a:ea typeface="+mn-ea"/>
                          <a:cs typeface="+mn-cs"/>
                        </a:rPr>
                        <a:t>指定</a:t>
                      </a:r>
                      <a:endParaRPr kumimoji="1" lang="ja-JP" altLang="en-US" sz="1800" b="0" kern="1200" dirty="0">
                        <a:solidFill>
                          <a:schemeClr val="dk1"/>
                        </a:solidFill>
                        <a:latin typeface="+mn-lt"/>
                        <a:ea typeface="+mn-ea"/>
                        <a:cs typeface="+mn-cs"/>
                      </a:endParaRPr>
                    </a:p>
                  </a:txBody>
                  <a:tcPr anchor="ctr">
                    <a:lnB w="28575" cap="flat" cmpd="sng" algn="ctr">
                      <a:solidFill>
                        <a:schemeClr val="bg1"/>
                      </a:solidFill>
                      <a:prstDash val="solid"/>
                      <a:round/>
                      <a:headEnd type="none" w="med" len="med"/>
                      <a:tailEnd type="none" w="med" len="med"/>
                    </a:lnB>
                  </a:tcPr>
                </a:tc>
                <a:tc>
                  <a:txBody>
                    <a:bodyPr/>
                    <a:lstStyle/>
                    <a:p>
                      <a:pPr algn="ctr"/>
                      <a:r>
                        <a:rPr kumimoji="1" lang="en-US" altLang="ja-JP" sz="1800" dirty="0" smtClean="0"/>
                        <a:t>―</a:t>
                      </a:r>
                      <a:endParaRPr kumimoji="1" lang="ja-JP" altLang="en-US" sz="1800" dirty="0"/>
                    </a:p>
                  </a:txBody>
                  <a:tcPr marR="72000" marT="72000" anchor="ctr">
                    <a:lnR w="38100" cap="flat" cmpd="sng" algn="ctr">
                      <a:solidFill>
                        <a:srgbClr val="FF0000"/>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r"/>
                      <a:r>
                        <a:rPr kumimoji="1" lang="ja-JP" altLang="en-US" sz="1800" b="0" dirty="0" smtClean="0"/>
                        <a:t>　</a:t>
                      </a:r>
                      <a:r>
                        <a:rPr kumimoji="1" lang="ja-JP" altLang="en-US" sz="1400" b="0" dirty="0" smtClean="0"/>
                        <a:t>病院</a:t>
                      </a:r>
                      <a:endParaRPr kumimoji="1" lang="ja-JP" altLang="en-US" sz="1400" b="0"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algn="ctr">
                        <a:lnSpc>
                          <a:spcPts val="1100"/>
                        </a:lnSpc>
                      </a:pPr>
                      <a:r>
                        <a:rPr kumimoji="1" lang="ja-JP" altLang="en-US" sz="1100" b="0" dirty="0" smtClean="0">
                          <a:solidFill>
                            <a:schemeClr val="tx1"/>
                          </a:solidFill>
                        </a:rPr>
                        <a:t>４年間指定：</a:t>
                      </a:r>
                      <a:r>
                        <a:rPr kumimoji="1" lang="ja-JP" altLang="en-US" sz="1100" b="0" dirty="0" smtClean="0">
                          <a:solidFill>
                            <a:schemeClr val="bg1">
                              <a:lumMod val="65000"/>
                            </a:schemeClr>
                          </a:solidFill>
                        </a:rPr>
                        <a:t>　　　</a:t>
                      </a:r>
                      <a:r>
                        <a:rPr kumimoji="1" lang="ja-JP" altLang="en-US" sz="1100" b="0" dirty="0" smtClean="0"/>
                        <a:t>病院</a:t>
                      </a:r>
                      <a:endParaRPr kumimoji="1" lang="ja-JP" altLang="en-US" sz="1100" b="0" dirty="0"/>
                    </a:p>
                  </a:txBody>
                  <a:tcPr anchor="ctr">
                    <a:lnL w="38100" cap="flat" cmpd="sng" algn="ctr">
                      <a:solidFill>
                        <a:srgbClr val="FF0000"/>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917638899"/>
                  </a:ext>
                </a:extLst>
              </a:tr>
              <a:tr h="648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t>府がん診療拠点病院（肺がん）</a:t>
                      </a: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r>
                        <a:rPr kumimoji="1" lang="ja-JP" altLang="en-US" sz="1800" dirty="0" smtClean="0"/>
                        <a:t>　３ </a:t>
                      </a:r>
                      <a:r>
                        <a:rPr kumimoji="1" lang="ja-JP" altLang="en-US" sz="1400" dirty="0" smtClean="0"/>
                        <a:t>病院</a:t>
                      </a:r>
                      <a:endParaRPr kumimoji="1" lang="ja-JP" altLang="en-US" sz="1400" dirty="0"/>
                    </a:p>
                  </a:txBody>
                  <a:tcPr marR="360000" anchor="ctr">
                    <a:lnR w="38100" cap="flat" cmpd="sng" algn="ctr">
                      <a:solidFill>
                        <a:srgbClr val="FF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r"/>
                      <a:r>
                        <a:rPr kumimoji="1" lang="ja-JP" altLang="en-US" sz="1800" b="1" dirty="0" smtClean="0"/>
                        <a:t>　</a:t>
                      </a:r>
                      <a:r>
                        <a:rPr kumimoji="1" lang="ja-JP" altLang="en-US" sz="1400" b="1" dirty="0" smtClean="0"/>
                        <a:t>病院</a:t>
                      </a:r>
                      <a:endParaRPr kumimoji="1" lang="ja-JP" altLang="en-US" sz="1400" b="1"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lnSpc>
                          <a:spcPts val="1100"/>
                        </a:lnSpc>
                      </a:pPr>
                      <a:r>
                        <a:rPr kumimoji="1" lang="ja-JP" altLang="en-US" sz="1100" b="0" dirty="0" smtClean="0"/>
                        <a:t>１年間</a:t>
                      </a:r>
                      <a:r>
                        <a:rPr kumimoji="1" lang="ja-JP" altLang="en-US" sz="1100" b="0" dirty="0" smtClean="0">
                          <a:solidFill>
                            <a:schemeClr val="tx1"/>
                          </a:solidFill>
                        </a:rPr>
                        <a:t>指定：</a:t>
                      </a:r>
                      <a:r>
                        <a:rPr kumimoji="1" lang="ja-JP" altLang="en-US" sz="1100" b="0" dirty="0" smtClean="0">
                          <a:solidFill>
                            <a:schemeClr val="bg1">
                              <a:lumMod val="65000"/>
                            </a:schemeClr>
                          </a:solidFill>
                        </a:rPr>
                        <a:t>　　　</a:t>
                      </a:r>
                      <a:r>
                        <a:rPr kumimoji="1" lang="ja-JP" altLang="en-US" sz="1100" b="0" dirty="0" smtClean="0">
                          <a:solidFill>
                            <a:schemeClr val="tx1"/>
                          </a:solidFill>
                        </a:rPr>
                        <a:t>病院</a:t>
                      </a:r>
                      <a:endParaRPr kumimoji="1" lang="ja-JP" altLang="en-US" sz="1100" b="1" dirty="0">
                        <a:solidFill>
                          <a:schemeClr val="tx1"/>
                        </a:solidFill>
                      </a:endParaRPr>
                    </a:p>
                  </a:txBody>
                  <a:tcPr anchor="ctr">
                    <a:lnL w="38100" cap="flat" cmpd="sng" algn="ctr">
                      <a:solidFill>
                        <a:srgbClr val="FF0000"/>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5597177"/>
                  </a:ext>
                </a:extLst>
              </a:tr>
              <a:tr h="648072">
                <a:tc>
                  <a:txBody>
                    <a:bodyPr/>
                    <a:lstStyle/>
                    <a:p>
                      <a:r>
                        <a:rPr kumimoji="1" lang="ja-JP" altLang="en-US" sz="1800" b="1" dirty="0" smtClean="0"/>
                        <a:t>府小児がん拠点病院</a:t>
                      </a:r>
                      <a:endParaRPr kumimoji="1" lang="ja-JP" altLang="en-US" sz="1800" b="1" dirty="0"/>
                    </a:p>
                  </a:txBody>
                  <a:tcPr anchor="ctr">
                    <a:lnT w="28575"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r>
                        <a:rPr kumimoji="1" lang="en-US" altLang="ja-JP" sz="1800" dirty="0" smtClean="0"/>
                        <a:t>―</a:t>
                      </a:r>
                      <a:endParaRPr kumimoji="1" lang="ja-JP" altLang="en-US" sz="1800" dirty="0"/>
                    </a:p>
                  </a:txBody>
                  <a:tcPr marR="72000" marT="72000" anchor="ctr">
                    <a:lnR w="38100" cap="flat" cmpd="sng" algn="ctr">
                      <a:solidFill>
                        <a:srgbClr val="FF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r"/>
                      <a:r>
                        <a:rPr kumimoji="1" lang="ja-JP" altLang="en-US" sz="1800" b="1" dirty="0" smtClean="0"/>
                        <a:t>　</a:t>
                      </a:r>
                      <a:r>
                        <a:rPr kumimoji="1" lang="ja-JP" altLang="en-US" sz="1400" b="1" dirty="0" smtClean="0"/>
                        <a:t>病院</a:t>
                      </a:r>
                      <a:endParaRPr kumimoji="1" lang="ja-JP" altLang="en-US" sz="1400" b="1"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28575"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tc>
                  <a:txBody>
                    <a:bodyPr/>
                    <a:lstStyle/>
                    <a:p>
                      <a:pPr algn="ctr">
                        <a:lnSpc>
                          <a:spcPts val="1100"/>
                        </a:lnSpc>
                      </a:pPr>
                      <a:r>
                        <a:rPr kumimoji="1" lang="ja-JP" altLang="en-US" sz="1100" b="0" dirty="0" smtClean="0"/>
                        <a:t>４年間</a:t>
                      </a:r>
                      <a:r>
                        <a:rPr kumimoji="1" lang="ja-JP" altLang="en-US" sz="1100" b="0" dirty="0" smtClean="0">
                          <a:solidFill>
                            <a:schemeClr val="tx1"/>
                          </a:solidFill>
                        </a:rPr>
                        <a:t>指定：</a:t>
                      </a:r>
                      <a:r>
                        <a:rPr kumimoji="1" lang="ja-JP" altLang="en-US" sz="1100" b="0" dirty="0" smtClean="0">
                          <a:solidFill>
                            <a:schemeClr val="bg1">
                              <a:lumMod val="65000"/>
                            </a:schemeClr>
                          </a:solidFill>
                        </a:rPr>
                        <a:t>　　　</a:t>
                      </a:r>
                      <a:r>
                        <a:rPr kumimoji="1" lang="ja-JP" altLang="en-US" sz="1100" b="0" dirty="0" smtClean="0">
                          <a:solidFill>
                            <a:schemeClr val="tx1"/>
                          </a:solidFill>
                        </a:rPr>
                        <a:t>病</a:t>
                      </a:r>
                      <a:r>
                        <a:rPr kumimoji="1" lang="ja-JP" altLang="en-US" sz="1100" b="0" dirty="0" smtClean="0"/>
                        <a:t>院</a:t>
                      </a:r>
                      <a:endParaRPr kumimoji="1" lang="ja-JP" altLang="en-US" sz="1100" b="1" dirty="0"/>
                    </a:p>
                  </a:txBody>
                  <a:tcPr anchor="ctr">
                    <a:lnL w="38100" cap="flat" cmpd="sng" algn="ctr">
                      <a:solidFill>
                        <a:srgbClr val="FF0000"/>
                      </a:solidFill>
                      <a:prstDash val="solid"/>
                      <a:round/>
                      <a:headEnd type="none" w="med" len="med"/>
                      <a:tailEnd type="none" w="med" len="med"/>
                    </a:lnL>
                    <a:lnT w="28575"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980703642"/>
                  </a:ext>
                </a:extLst>
              </a:tr>
              <a:tr h="724396">
                <a:tc>
                  <a:txBody>
                    <a:bodyPr/>
                    <a:lstStyle/>
                    <a:p>
                      <a:pPr algn="ctr"/>
                      <a:r>
                        <a:rPr kumimoji="1" lang="ja-JP" altLang="en-US" sz="1800" b="1" dirty="0" smtClean="0"/>
                        <a:t>合　　計</a:t>
                      </a:r>
                      <a:endParaRPr kumimoji="1" lang="ja-JP" altLang="en-US" sz="1800" b="1" dirty="0"/>
                    </a:p>
                  </a:txBody>
                  <a:tcPr anchor="ctr">
                    <a:lnT w="57150" cap="flat" cmpd="sng" algn="ctr">
                      <a:solidFill>
                        <a:schemeClr val="bg1"/>
                      </a:solidFill>
                      <a:prstDash val="solid"/>
                      <a:round/>
                      <a:headEnd type="none" w="med" len="med"/>
                      <a:tailEnd type="none" w="med" len="med"/>
                    </a:lnT>
                    <a:solidFill>
                      <a:srgbClr val="FFFF00"/>
                    </a:solidFill>
                  </a:tcPr>
                </a:tc>
                <a:tc>
                  <a:txBody>
                    <a:bodyPr/>
                    <a:lstStyle/>
                    <a:p>
                      <a:pPr algn="r"/>
                      <a:r>
                        <a:rPr kumimoji="1" lang="ja-JP" altLang="en-US" sz="1800" b="0" dirty="0" smtClean="0"/>
                        <a:t>４７ </a:t>
                      </a:r>
                      <a:r>
                        <a:rPr kumimoji="1" lang="ja-JP" altLang="en-US" sz="1400" b="0" dirty="0" smtClean="0"/>
                        <a:t>病院</a:t>
                      </a:r>
                      <a:endParaRPr kumimoji="1" lang="ja-JP" altLang="en-US" sz="1400" b="0" dirty="0"/>
                    </a:p>
                  </a:txBody>
                  <a:tcPr marR="360000" anchor="ctr">
                    <a:lnR w="38100" cap="flat" cmpd="sng" algn="ctr">
                      <a:solidFill>
                        <a:srgbClr val="FF0000"/>
                      </a:solidFill>
                      <a:prstDash val="solid"/>
                      <a:round/>
                      <a:headEnd type="none" w="med" len="med"/>
                      <a:tailEnd type="none" w="med" len="med"/>
                    </a:lnR>
                    <a:lnT w="57150" cap="flat" cmpd="sng" algn="ctr">
                      <a:solidFill>
                        <a:schemeClr val="bg1"/>
                      </a:solidFill>
                      <a:prstDash val="solid"/>
                      <a:round/>
                      <a:headEnd type="none" w="med" len="med"/>
                      <a:tailEnd type="none" w="med" len="med"/>
                    </a:lnT>
                    <a:solidFill>
                      <a:srgbClr val="FFFF00"/>
                    </a:solidFill>
                  </a:tcPr>
                </a:tc>
                <a:tc>
                  <a:txBody>
                    <a:bodyPr/>
                    <a:lstStyle/>
                    <a:p>
                      <a:pPr algn="r"/>
                      <a:r>
                        <a:rPr kumimoji="1" lang="ja-JP" altLang="en-US" sz="1400" b="1" dirty="0" smtClean="0"/>
                        <a:t>病院</a:t>
                      </a:r>
                      <a:endParaRPr kumimoji="1" lang="ja-JP" altLang="en-US" sz="1400" b="1" dirty="0"/>
                    </a:p>
                  </a:txBody>
                  <a:tcPr marR="360000"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5715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FFFF00"/>
                    </a:solidFill>
                  </a:tcPr>
                </a:tc>
                <a:tc>
                  <a:txBody>
                    <a:bodyPr/>
                    <a:lstStyle/>
                    <a:p>
                      <a:pPr algn="l"/>
                      <a:endParaRPr kumimoji="1" lang="ja-JP" altLang="en-US" sz="1400" b="1" dirty="0"/>
                    </a:p>
                  </a:txBody>
                  <a:tcPr anchor="ctr">
                    <a:lnL w="38100" cap="flat" cmpd="sng" algn="ctr">
                      <a:solidFill>
                        <a:srgbClr val="FF0000"/>
                      </a:solidFill>
                      <a:prstDash val="solid"/>
                      <a:round/>
                      <a:headEnd type="none" w="med" len="med"/>
                      <a:tailEnd type="none" w="med" len="med"/>
                    </a:lnL>
                    <a:lnT w="57150" cap="flat" cmpd="sng" algn="ctr">
                      <a:solidFill>
                        <a:schemeClr val="bg1"/>
                      </a:solidFill>
                      <a:prstDash val="solid"/>
                      <a:round/>
                      <a:headEnd type="none" w="med" len="med"/>
                      <a:tailEnd type="none" w="med" len="med"/>
                    </a:lnT>
                    <a:solidFill>
                      <a:srgbClr val="FFFF00"/>
                    </a:solidFill>
                  </a:tcPr>
                </a:tc>
                <a:extLst>
                  <a:ext uri="{0D108BD9-81ED-4DB2-BD59-A6C34878D82A}">
                    <a16:rowId xmlns:a16="http://schemas.microsoft.com/office/drawing/2014/main" val="2451469950"/>
                  </a:ext>
                </a:extLst>
              </a:tr>
            </a:tbl>
          </a:graphicData>
        </a:graphic>
      </p:graphicFrame>
      <p:sp>
        <p:nvSpPr>
          <p:cNvPr id="8" name="角丸四角形 7"/>
          <p:cNvSpPr/>
          <p:nvPr/>
        </p:nvSpPr>
        <p:spPr>
          <a:xfrm>
            <a:off x="395536" y="962522"/>
            <a:ext cx="8279967" cy="612476"/>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74625" algn="ctr"/>
            <a:r>
              <a:rPr lang="ja-JP" altLang="en-US" b="1" dirty="0" smtClean="0">
                <a:solidFill>
                  <a:sysClr val="windowText" lastClr="000000"/>
                </a:solidFill>
                <a:latin typeface="+mn-ea"/>
                <a:cs typeface="Arial" panose="020B0604020202020204" pitchFamily="34" charset="0"/>
              </a:rPr>
              <a:t>府がん拠点病院は、　　病院増の　　病院</a:t>
            </a:r>
            <a:r>
              <a:rPr lang="ja-JP" altLang="en-US" b="1" dirty="0">
                <a:solidFill>
                  <a:sysClr val="windowText" lastClr="000000"/>
                </a:solidFill>
                <a:latin typeface="+mn-ea"/>
                <a:cs typeface="Arial" panose="020B0604020202020204" pitchFamily="34" charset="0"/>
              </a:rPr>
              <a:t>を令和２年４月１日付けで指定</a:t>
            </a:r>
            <a:r>
              <a:rPr lang="ja-JP" altLang="en-US" b="1" dirty="0" smtClean="0">
                <a:solidFill>
                  <a:sysClr val="windowText" lastClr="000000"/>
                </a:solidFill>
                <a:latin typeface="+mn-ea"/>
                <a:cs typeface="Arial" panose="020B0604020202020204" pitchFamily="34" charset="0"/>
              </a:rPr>
              <a:t>する。 </a:t>
            </a:r>
            <a:endParaRPr kumimoji="1" lang="ja-JP" altLang="en-US" b="1" dirty="0">
              <a:solidFill>
                <a:sysClr val="windowText" lastClr="000000"/>
              </a:solidFill>
              <a:latin typeface="+mn-ea"/>
              <a:cs typeface="Arial" panose="020B0604020202020204" pitchFamily="34" charset="0"/>
            </a:endParaRPr>
          </a:p>
        </p:txBody>
      </p:sp>
    </p:spTree>
    <p:extLst>
      <p:ext uri="{BB962C8B-B14F-4D97-AF65-F5344CB8AC3E}">
        <p14:creationId xmlns:p14="http://schemas.microsoft.com/office/powerpoint/2010/main" val="2634580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府</a:t>
            </a:r>
            <a:r>
              <a:rPr lang="ja-JP" altLang="en-US" sz="2000" b="1" dirty="0" smtClean="0">
                <a:solidFill>
                  <a:srgbClr val="FFFFFF"/>
                </a:solidFill>
                <a:effectLst/>
                <a:latin typeface="+mn-ea"/>
                <a:cs typeface="Times New Roman"/>
              </a:rPr>
              <a:t>指定</a:t>
            </a:r>
            <a:r>
              <a:rPr lang="ja-JP" sz="2000" b="1" dirty="0" smtClean="0">
                <a:solidFill>
                  <a:srgbClr val="FFFFFF"/>
                </a:solidFill>
                <a:effectLst/>
                <a:latin typeface="+mn-ea"/>
                <a:cs typeface="Times New Roman"/>
              </a:rPr>
              <a:t>がん拠点病院の</a:t>
            </a:r>
            <a:r>
              <a:rPr lang="ja-JP" altLang="en-US" sz="2000" b="1" dirty="0" smtClean="0">
                <a:solidFill>
                  <a:srgbClr val="FFFFFF"/>
                </a:solidFill>
                <a:latin typeface="+mn-ea"/>
                <a:cs typeface="Times New Roman"/>
              </a:rPr>
              <a:t>指定</a:t>
            </a:r>
            <a:endParaRPr lang="ja-JP" b="1" dirty="0">
              <a:effectLst/>
              <a:latin typeface="+mn-ea"/>
              <a:cs typeface="ＭＳ Ｐゴシック"/>
            </a:endParaRPr>
          </a:p>
        </p:txBody>
      </p:sp>
      <p:sp>
        <p:nvSpPr>
          <p:cNvPr id="10" name="テキスト ボックス 9"/>
          <p:cNvSpPr txBox="1"/>
          <p:nvPr/>
        </p:nvSpPr>
        <p:spPr>
          <a:xfrm>
            <a:off x="1097614" y="1772816"/>
            <a:ext cx="7020780" cy="3515560"/>
          </a:xfrm>
          <a:prstGeom prst="rect">
            <a:avLst/>
          </a:prstGeom>
          <a:noFill/>
          <a:ln>
            <a:noFill/>
          </a:ln>
        </p:spPr>
        <p:txBody>
          <a:bodyPr wrap="square" lIns="144000" tIns="144000" rtlCol="0">
            <a:spAutoFit/>
          </a:bodyPr>
          <a:lstStyle/>
          <a:p>
            <a:r>
              <a:rPr lang="ja-JP" altLang="en-US" sz="2400" dirty="0" smtClean="0"/>
              <a:t>１　府指定がん拠点病院の募集方針</a:t>
            </a:r>
            <a:endParaRPr lang="en-US" altLang="ja-JP" sz="2400" dirty="0" smtClean="0"/>
          </a:p>
          <a:p>
            <a:endParaRPr lang="en-US" altLang="ja-JP" sz="2400" dirty="0"/>
          </a:p>
          <a:p>
            <a:r>
              <a:rPr lang="ja-JP" altLang="en-US" sz="2400" dirty="0" smtClean="0"/>
              <a:t>２</a:t>
            </a:r>
            <a:r>
              <a:rPr lang="ja-JP" altLang="en-US" sz="2400" dirty="0"/>
              <a:t>　</a:t>
            </a:r>
            <a:r>
              <a:rPr lang="ja-JP" altLang="en-US" sz="2400" dirty="0" smtClean="0"/>
              <a:t>府</a:t>
            </a:r>
            <a:r>
              <a:rPr lang="ja-JP" altLang="en-US" sz="2400" dirty="0"/>
              <a:t>がん診療拠点</a:t>
            </a:r>
            <a:r>
              <a:rPr lang="ja-JP" altLang="en-US" sz="2400" dirty="0" smtClean="0"/>
              <a:t>病院の指定（更新・新規）</a:t>
            </a:r>
            <a:endParaRPr lang="en-US" altLang="ja-JP" sz="2400" dirty="0" smtClean="0"/>
          </a:p>
          <a:p>
            <a:endParaRPr lang="en-US" altLang="ja-JP" sz="2400" dirty="0" smtClean="0"/>
          </a:p>
          <a:p>
            <a:r>
              <a:rPr lang="ja-JP" altLang="en-US" sz="2400" dirty="0" smtClean="0"/>
              <a:t>３　府がん診療拠点病院（肺がん）の指定更新</a:t>
            </a:r>
            <a:endParaRPr lang="en-US" altLang="ja-JP" sz="2400" dirty="0" smtClean="0"/>
          </a:p>
          <a:p>
            <a:endParaRPr lang="en-US" altLang="ja-JP" sz="2400" dirty="0" smtClean="0"/>
          </a:p>
          <a:p>
            <a:r>
              <a:rPr lang="ja-JP" altLang="en-US" sz="2400" dirty="0" smtClean="0">
                <a:latin typeface="+mn-ea"/>
              </a:rPr>
              <a:t>４</a:t>
            </a:r>
            <a:r>
              <a:rPr lang="ja-JP" altLang="en-US" sz="2400" dirty="0">
                <a:latin typeface="+mn-ea"/>
              </a:rPr>
              <a:t>　</a:t>
            </a:r>
            <a:r>
              <a:rPr lang="ja-JP" altLang="en-US" sz="2400" dirty="0" smtClean="0">
                <a:latin typeface="+mn-ea"/>
              </a:rPr>
              <a:t>府小児がん拠点病院の指定</a:t>
            </a:r>
            <a:endParaRPr lang="en-US" altLang="ja-JP" sz="2400" dirty="0" smtClean="0">
              <a:latin typeface="+mn-ea"/>
            </a:endParaRPr>
          </a:p>
          <a:p>
            <a:endParaRPr lang="en-US" altLang="ja-JP" sz="2400" dirty="0">
              <a:latin typeface="+mn-ea"/>
            </a:endParaRPr>
          </a:p>
          <a:p>
            <a:r>
              <a:rPr lang="ja-JP" altLang="en-US" sz="2400" dirty="0" smtClean="0">
                <a:latin typeface="+mn-ea"/>
              </a:rPr>
              <a:t>５　</a:t>
            </a:r>
            <a:r>
              <a:rPr lang="ja-JP" altLang="en-US" sz="2400" dirty="0"/>
              <a:t>府指定がん拠点病院</a:t>
            </a:r>
            <a:r>
              <a:rPr lang="ja-JP" altLang="en-US" sz="2400" dirty="0" smtClean="0"/>
              <a:t>のまとめ</a:t>
            </a:r>
            <a:endParaRPr lang="en-US" altLang="ja-JP" sz="2400" dirty="0">
              <a:latin typeface="+mn-ea"/>
            </a:endParaRPr>
          </a:p>
        </p:txBody>
      </p:sp>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１</a:t>
            </a:r>
            <a:endParaRPr lang="ja-JP" altLang="en-US" sz="1800" b="1" dirty="0"/>
          </a:p>
        </p:txBody>
      </p:sp>
    </p:spTree>
    <p:extLst>
      <p:ext uri="{BB962C8B-B14F-4D97-AF65-F5344CB8AC3E}">
        <p14:creationId xmlns:p14="http://schemas.microsoft.com/office/powerpoint/2010/main" val="2388610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06406" y="772852"/>
            <a:ext cx="8712968" cy="5885439"/>
          </a:xfrm>
          <a:prstGeom prst="rect">
            <a:avLst/>
          </a:prstGeom>
          <a:noFill/>
          <a:ln>
            <a:noFill/>
          </a:ln>
        </p:spPr>
        <p:txBody>
          <a:bodyPr wrap="square" lIns="144000" tIns="144000" rtlCol="0">
            <a:spAutoFit/>
          </a:bodyPr>
          <a:lstStyle/>
          <a:p>
            <a:pPr marL="712788"/>
            <a:r>
              <a:rPr lang="ja-JP" altLang="en-US" sz="2000" b="1" dirty="0" smtClean="0"/>
              <a:t>大阪府がん診療拠点病院に関する募集は、新たな指定要件に基づき、次のとおりとすることをがん</a:t>
            </a:r>
            <a:r>
              <a:rPr lang="ja-JP" altLang="en-US" sz="2000" b="1" dirty="0"/>
              <a:t>診療連携検討</a:t>
            </a:r>
            <a:r>
              <a:rPr lang="ja-JP" altLang="en-US" sz="2000" b="1" dirty="0" smtClean="0"/>
              <a:t>部会において決定。</a:t>
            </a:r>
            <a:endParaRPr lang="en-US" altLang="ja-JP" sz="2000" b="1" dirty="0" smtClean="0"/>
          </a:p>
          <a:p>
            <a:pPr indent="5203825">
              <a:tabLst>
                <a:tab pos="5567363" algn="l"/>
                <a:tab pos="7531100" algn="l"/>
                <a:tab pos="7624763" algn="l"/>
                <a:tab pos="7718425" algn="l"/>
              </a:tabLst>
            </a:pPr>
            <a:r>
              <a:rPr lang="ja-JP" altLang="en-US" b="1" dirty="0" smtClean="0"/>
              <a:t>（令和</a:t>
            </a:r>
            <a:r>
              <a:rPr lang="ja-JP" altLang="en-US" b="1" dirty="0"/>
              <a:t>元年９月１１日）</a:t>
            </a:r>
          </a:p>
          <a:p>
            <a:endParaRPr lang="en-US" altLang="ja-JP" sz="1100" b="1" dirty="0" smtClean="0"/>
          </a:p>
          <a:p>
            <a:r>
              <a:rPr lang="ja-JP" altLang="en-US" sz="2000" b="1" dirty="0" smtClean="0"/>
              <a:t>◆</a:t>
            </a:r>
            <a:r>
              <a:rPr lang="ja-JP" altLang="en-US" sz="2000" b="1" dirty="0"/>
              <a:t>　</a:t>
            </a:r>
            <a:r>
              <a:rPr lang="ja-JP" altLang="en-US" sz="2000" b="1" dirty="0" smtClean="0"/>
              <a:t>府がん診療拠点病院の指定更新・新規募集</a:t>
            </a:r>
            <a:endParaRPr lang="en-US" altLang="ja-JP" sz="2000" b="1" dirty="0" smtClean="0"/>
          </a:p>
          <a:p>
            <a:endParaRPr lang="en-US" altLang="ja-JP" sz="1000" dirty="0" smtClean="0"/>
          </a:p>
          <a:p>
            <a:pPr marL="444500" indent="187325"/>
            <a:r>
              <a:rPr lang="ja-JP" altLang="en-US" dirty="0" smtClean="0"/>
              <a:t>・ 現在指定している全病院（４４病院）を対象に指定の更新を行う。</a:t>
            </a:r>
            <a:endParaRPr lang="en-US" altLang="ja-JP" dirty="0" smtClean="0"/>
          </a:p>
          <a:p>
            <a:pPr marL="444500" indent="187325"/>
            <a:r>
              <a:rPr lang="ja-JP" altLang="en-US" sz="1700" dirty="0" smtClean="0"/>
              <a:t>・ 新規募集は、全圏域を対象として募集。</a:t>
            </a:r>
            <a:endParaRPr lang="en-US" altLang="ja-JP" sz="1700" dirty="0" smtClean="0"/>
          </a:p>
          <a:p>
            <a:pPr marL="444500" indent="187325"/>
            <a:r>
              <a:rPr lang="ja-JP" altLang="en-US" sz="1700" dirty="0"/>
              <a:t>・ 指定期間は、基本的に令和２年４月１日から令和６年３月３１日までの４年間</a:t>
            </a:r>
            <a:r>
              <a:rPr lang="ja-JP" altLang="en-US" sz="1700" dirty="0" smtClean="0"/>
              <a:t>。</a:t>
            </a:r>
            <a:endParaRPr lang="en-US" altLang="ja-JP" sz="1700" dirty="0" smtClean="0"/>
          </a:p>
          <a:p>
            <a:pPr marL="444500" indent="1706563"/>
            <a:r>
              <a:rPr lang="ja-JP" altLang="en-US" sz="1400" dirty="0" smtClean="0"/>
              <a:t>（既指定病院には、２年間又は１年間の経過措置あり。）</a:t>
            </a:r>
            <a:endParaRPr lang="en-US" altLang="ja-JP" sz="1400" dirty="0"/>
          </a:p>
          <a:p>
            <a:pPr marL="1252538" indent="-271463"/>
            <a:endParaRPr lang="en-US" altLang="ja-JP" sz="1600" dirty="0" smtClean="0"/>
          </a:p>
          <a:p>
            <a:r>
              <a:rPr lang="ja-JP" altLang="en-US" sz="2000" dirty="0" smtClean="0">
                <a:latin typeface="+mn-ea"/>
              </a:rPr>
              <a:t>◆</a:t>
            </a:r>
            <a:r>
              <a:rPr lang="ja-JP" altLang="en-US" sz="2000" dirty="0">
                <a:latin typeface="+mn-ea"/>
              </a:rPr>
              <a:t>　</a:t>
            </a:r>
            <a:r>
              <a:rPr lang="ja-JP" altLang="en-US" sz="2000" b="1" dirty="0"/>
              <a:t>府がん診療拠点</a:t>
            </a:r>
            <a:r>
              <a:rPr lang="ja-JP" altLang="en-US" sz="2000" b="1" dirty="0" smtClean="0"/>
              <a:t>病院（肺がん）の指定更新</a:t>
            </a:r>
            <a:r>
              <a:rPr lang="ja-JP" altLang="en-US" sz="2000" b="1" dirty="0"/>
              <a:t>・</a:t>
            </a:r>
            <a:r>
              <a:rPr lang="ja-JP" altLang="en-US" sz="2000" b="1" dirty="0" smtClean="0"/>
              <a:t>新規募集</a:t>
            </a:r>
            <a:endParaRPr lang="en-US" altLang="ja-JP" sz="2000" b="1" dirty="0" smtClean="0">
              <a:latin typeface="+mn-ea"/>
            </a:endParaRPr>
          </a:p>
          <a:p>
            <a:endParaRPr lang="en-US" altLang="ja-JP" sz="1000" b="1" dirty="0" smtClean="0">
              <a:latin typeface="+mn-ea"/>
            </a:endParaRPr>
          </a:p>
          <a:p>
            <a:pPr marL="444500" indent="187325"/>
            <a:r>
              <a:rPr lang="ja-JP" altLang="en-US" dirty="0"/>
              <a:t>・ 現在指定している全病院</a:t>
            </a:r>
            <a:r>
              <a:rPr lang="ja-JP" altLang="en-US" dirty="0" smtClean="0"/>
              <a:t>（３病院</a:t>
            </a:r>
            <a:r>
              <a:rPr lang="ja-JP" altLang="en-US" dirty="0"/>
              <a:t>）を対象に指定の更新を行う。</a:t>
            </a:r>
            <a:endParaRPr lang="en-US" altLang="ja-JP" dirty="0"/>
          </a:p>
          <a:p>
            <a:pPr marL="444500" indent="187325"/>
            <a:r>
              <a:rPr lang="ja-JP" altLang="en-US" dirty="0"/>
              <a:t>・ 新規募集は、全圏域を対象として募集。</a:t>
            </a:r>
            <a:endParaRPr lang="en-US" altLang="ja-JP" dirty="0"/>
          </a:p>
          <a:p>
            <a:pPr marL="444500" indent="187325"/>
            <a:r>
              <a:rPr lang="ja-JP" altLang="en-US" dirty="0"/>
              <a:t>・ 指定期間は、基本的に令和２年４月１日から令和６年３月３１日までの４年間</a:t>
            </a:r>
            <a:r>
              <a:rPr lang="ja-JP" altLang="en-US" dirty="0" smtClean="0"/>
              <a:t>。</a:t>
            </a:r>
            <a:endParaRPr lang="en-US" altLang="ja-JP" dirty="0" smtClean="0"/>
          </a:p>
          <a:p>
            <a:pPr marL="444500" indent="1706563">
              <a:tabLst>
                <a:tab pos="2151063" algn="l"/>
              </a:tabLst>
            </a:pPr>
            <a:r>
              <a:rPr lang="ja-JP" altLang="en-US" sz="1400" dirty="0"/>
              <a:t>（既指定病院には</a:t>
            </a:r>
            <a:r>
              <a:rPr lang="ja-JP" altLang="en-US" sz="1400" dirty="0" smtClean="0"/>
              <a:t>、２年間</a:t>
            </a:r>
            <a:r>
              <a:rPr lang="ja-JP" altLang="en-US" sz="1400" dirty="0"/>
              <a:t>又</a:t>
            </a:r>
            <a:r>
              <a:rPr lang="ja-JP" altLang="en-US" sz="1400" dirty="0" smtClean="0"/>
              <a:t>は１年間</a:t>
            </a:r>
            <a:r>
              <a:rPr lang="ja-JP" altLang="en-US" sz="1400" dirty="0"/>
              <a:t>の経過措置あり。）</a:t>
            </a:r>
            <a:endParaRPr lang="en-US" altLang="ja-JP" sz="1400" dirty="0"/>
          </a:p>
          <a:p>
            <a:pPr marL="1252538" indent="-271463"/>
            <a:endParaRPr lang="en-US" altLang="ja-JP" dirty="0"/>
          </a:p>
          <a:p>
            <a:pPr marL="1252538" indent="-1252538"/>
            <a:r>
              <a:rPr lang="ja-JP" altLang="en-US" sz="2000" dirty="0" smtClean="0">
                <a:latin typeface="+mn-ea"/>
              </a:rPr>
              <a:t>◆　</a:t>
            </a:r>
            <a:r>
              <a:rPr lang="ja-JP" altLang="en-US" sz="2000" b="1" dirty="0" smtClean="0"/>
              <a:t>府小児がん拠点病院の新規募集</a:t>
            </a:r>
            <a:endParaRPr lang="en-US" altLang="ja-JP" sz="2000" b="1" dirty="0" smtClean="0">
              <a:latin typeface="+mn-ea"/>
            </a:endParaRPr>
          </a:p>
          <a:p>
            <a:endParaRPr lang="en-US" altLang="ja-JP" sz="1000" dirty="0" smtClean="0">
              <a:latin typeface="+mn-ea"/>
            </a:endParaRPr>
          </a:p>
          <a:p>
            <a:pPr marL="444500" indent="187325"/>
            <a:r>
              <a:rPr lang="ja-JP" altLang="en-US" dirty="0" smtClean="0"/>
              <a:t>・ </a:t>
            </a:r>
            <a:r>
              <a:rPr lang="ja-JP" altLang="en-US" dirty="0"/>
              <a:t>新規募集は、全圏域を対象として募集。</a:t>
            </a:r>
            <a:endParaRPr lang="en-US" altLang="ja-JP" dirty="0"/>
          </a:p>
          <a:p>
            <a:pPr marL="444500" indent="187325"/>
            <a:r>
              <a:rPr lang="ja-JP" altLang="en-US" dirty="0"/>
              <a:t>・ 指定期間は</a:t>
            </a:r>
            <a:r>
              <a:rPr lang="ja-JP" altLang="en-US" dirty="0" smtClean="0"/>
              <a:t>、令和</a:t>
            </a:r>
            <a:r>
              <a:rPr lang="ja-JP" altLang="en-US" dirty="0"/>
              <a:t>２年４月１日から令和６年３月３１日までの４年間。</a:t>
            </a:r>
            <a:endParaRPr lang="en-US" altLang="ja-JP" dirty="0"/>
          </a:p>
        </p:txBody>
      </p:sp>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２</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１ 府</a:t>
            </a:r>
            <a:r>
              <a:rPr lang="ja-JP" altLang="en-US" sz="2000" b="1" dirty="0">
                <a:solidFill>
                  <a:srgbClr val="FFFFFF"/>
                </a:solidFill>
                <a:latin typeface="+mn-ea"/>
                <a:cs typeface="Times New Roman"/>
              </a:rPr>
              <a:t>指定がん拠点病院の募集方針</a:t>
            </a:r>
            <a:endParaRPr lang="ja-JP" b="1" dirty="0">
              <a:effectLst/>
              <a:latin typeface="+mn-ea"/>
              <a:cs typeface="ＭＳ Ｐゴシック"/>
            </a:endParaRPr>
          </a:p>
        </p:txBody>
      </p:sp>
    </p:spTree>
    <p:extLst>
      <p:ext uri="{BB962C8B-B14F-4D97-AF65-F5344CB8AC3E}">
        <p14:creationId xmlns:p14="http://schemas.microsoft.com/office/powerpoint/2010/main" val="3521654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３</a:t>
            </a:r>
            <a:endParaRPr lang="ja-JP" altLang="en-US" sz="1800" b="1" dirty="0"/>
          </a:p>
        </p:txBody>
      </p:sp>
      <p:sp>
        <p:nvSpPr>
          <p:cNvPr id="6"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r>
              <a:rPr lang="ja-JP" altLang="en-US" sz="2000" b="1" dirty="0">
                <a:solidFill>
                  <a:schemeClr val="bg1"/>
                </a:solidFill>
                <a:latin typeface="+mn-ea"/>
                <a:cs typeface="Meiryo UI" panose="020B0604030504040204" pitchFamily="50" charset="-128"/>
              </a:rPr>
              <a:t>２</a:t>
            </a:r>
            <a:r>
              <a:rPr lang="ja-JP" altLang="en-US" sz="2000" b="1" dirty="0" smtClean="0">
                <a:solidFill>
                  <a:schemeClr val="bg1"/>
                </a:solidFill>
                <a:latin typeface="+mn-ea"/>
                <a:cs typeface="Meiryo UI" panose="020B0604030504040204" pitchFamily="50" charset="-128"/>
              </a:rPr>
              <a:t> 府</a:t>
            </a:r>
            <a:r>
              <a:rPr lang="ja-JP" altLang="en-US" sz="2000" b="1" dirty="0">
                <a:solidFill>
                  <a:schemeClr val="bg1"/>
                </a:solidFill>
                <a:latin typeface="+mn-ea"/>
                <a:cs typeface="Meiryo UI" panose="020B0604030504040204" pitchFamily="50" charset="-128"/>
              </a:rPr>
              <a:t>がん診療拠点</a:t>
            </a:r>
            <a:r>
              <a:rPr lang="ja-JP" altLang="en-US" sz="2000" b="1" dirty="0" smtClean="0">
                <a:solidFill>
                  <a:schemeClr val="bg1"/>
                </a:solidFill>
                <a:latin typeface="+mn-ea"/>
                <a:cs typeface="Meiryo UI" panose="020B0604030504040204" pitchFamily="50" charset="-128"/>
              </a:rPr>
              <a:t>病院の指定（肺がん拠点病院を除く）</a:t>
            </a:r>
            <a:endParaRPr lang="ja-JP" altLang="en-US" sz="2000" b="1" dirty="0">
              <a:solidFill>
                <a:schemeClr val="bg1"/>
              </a:solidFill>
              <a:latin typeface="+mn-ea"/>
              <a:cs typeface="Meiryo UI" panose="020B0604030504040204" pitchFamily="50" charset="-128"/>
            </a:endParaRPr>
          </a:p>
        </p:txBody>
      </p:sp>
      <p:sp>
        <p:nvSpPr>
          <p:cNvPr id="8" name="角丸四角形 7"/>
          <p:cNvSpPr/>
          <p:nvPr/>
        </p:nvSpPr>
        <p:spPr>
          <a:xfrm>
            <a:off x="178187" y="962726"/>
            <a:ext cx="8714293" cy="5490609"/>
          </a:xfrm>
          <a:prstGeom prst="roundRect">
            <a:avLst>
              <a:gd name="adj" fmla="val 370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31"/>
              </a:lnSpc>
            </a:pPr>
            <a:endParaRPr lang="en-US" altLang="ja-JP" sz="1662" dirty="0">
              <a:solidFill>
                <a:schemeClr val="tx1"/>
              </a:solidFill>
            </a:endParaRPr>
          </a:p>
          <a:p>
            <a:pPr marL="93663" indent="174625">
              <a:lnSpc>
                <a:spcPts val="2031"/>
              </a:lnSpc>
              <a:tabLst>
                <a:tab pos="8162925" algn="l"/>
              </a:tabLst>
            </a:pPr>
            <a:r>
              <a:rPr lang="ja-JP" altLang="en-US" sz="1477" dirty="0" smtClean="0">
                <a:solidFill>
                  <a:schemeClr val="tx1"/>
                </a:solidFill>
              </a:rPr>
              <a:t>基本的</a:t>
            </a:r>
            <a:r>
              <a:rPr lang="ja-JP" altLang="en-US" sz="1477" dirty="0">
                <a:solidFill>
                  <a:schemeClr val="tx1"/>
                </a:solidFill>
              </a:rPr>
              <a:t>に国の指定要件に準じたものとしているが、拠点病院として求められる診療</a:t>
            </a:r>
            <a:r>
              <a:rPr lang="ja-JP" altLang="en-US" sz="1477" dirty="0" smtClean="0">
                <a:solidFill>
                  <a:schemeClr val="tx1"/>
                </a:solidFill>
              </a:rPr>
              <a:t>機能等</a:t>
            </a:r>
            <a:r>
              <a:rPr lang="ja-JP" altLang="en-US" sz="1477" dirty="0">
                <a:solidFill>
                  <a:schemeClr val="tx1"/>
                </a:solidFill>
              </a:rPr>
              <a:t>は一定水準を維持しつつ、国拠点病院との規模の違いを考慮し、診療実績や医療</a:t>
            </a:r>
            <a:r>
              <a:rPr lang="ja-JP" altLang="en-US" sz="1477" dirty="0" smtClean="0">
                <a:solidFill>
                  <a:schemeClr val="tx1"/>
                </a:solidFill>
              </a:rPr>
              <a:t>従事者の</a:t>
            </a:r>
            <a:r>
              <a:rPr lang="ja-JP" altLang="en-US" sz="1477" dirty="0">
                <a:solidFill>
                  <a:schemeClr val="tx1"/>
                </a:solidFill>
              </a:rPr>
              <a:t>配置要件を一部緩和した要件としている</a:t>
            </a:r>
            <a:r>
              <a:rPr lang="ja-JP" altLang="en-US" sz="1477" dirty="0" smtClean="0">
                <a:solidFill>
                  <a:schemeClr val="tx1"/>
                </a:solidFill>
              </a:rPr>
              <a:t>。</a:t>
            </a:r>
            <a:endParaRPr lang="en-US" altLang="ja-JP" sz="1477" dirty="0" smtClean="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en-US" altLang="ja-JP" sz="1477" dirty="0">
              <a:solidFill>
                <a:schemeClr val="tx1"/>
              </a:solidFill>
            </a:endParaRPr>
          </a:p>
          <a:p>
            <a:pPr>
              <a:lnSpc>
                <a:spcPts val="2031"/>
              </a:lnSpc>
            </a:pPr>
            <a:endParaRPr lang="en-US" altLang="ja-JP" sz="1477" dirty="0" smtClean="0">
              <a:solidFill>
                <a:schemeClr val="tx1"/>
              </a:solidFill>
            </a:endParaRPr>
          </a:p>
          <a:p>
            <a:pPr>
              <a:lnSpc>
                <a:spcPts val="2031"/>
              </a:lnSpc>
            </a:pPr>
            <a:endParaRPr lang="ja-JP" altLang="en-US" sz="1477" dirty="0">
              <a:solidFill>
                <a:schemeClr val="tx1"/>
              </a:solidFill>
            </a:endParaRPr>
          </a:p>
          <a:p>
            <a:pPr>
              <a:lnSpc>
                <a:spcPts val="2031"/>
              </a:lnSpc>
            </a:pPr>
            <a:endParaRPr lang="en-US" altLang="ja-JP" sz="1477" dirty="0" err="1">
              <a:solidFill>
                <a:schemeClr val="tx1"/>
              </a:solidFill>
            </a:endParaRPr>
          </a:p>
          <a:p>
            <a:pPr>
              <a:lnSpc>
                <a:spcPts val="2031"/>
              </a:lnSpc>
            </a:pPr>
            <a:endParaRPr lang="en-US" altLang="ja-JP" sz="1477" dirty="0">
              <a:solidFill>
                <a:schemeClr val="tx1"/>
              </a:solidFill>
            </a:endParaRPr>
          </a:p>
          <a:p>
            <a:pPr algn="r">
              <a:lnSpc>
                <a:spcPts val="2031"/>
              </a:lnSpc>
            </a:pPr>
            <a:r>
              <a:rPr lang="en-US" altLang="ja-JP" sz="1400" dirty="0" smtClean="0">
                <a:solidFill>
                  <a:schemeClr val="tx1"/>
                </a:solidFill>
              </a:rPr>
              <a:t>※ </a:t>
            </a:r>
            <a:r>
              <a:rPr lang="ja-JP" altLang="en-US" sz="1400" dirty="0" smtClean="0">
                <a:solidFill>
                  <a:schemeClr val="tx1"/>
                </a:solidFill>
              </a:rPr>
              <a:t>大阪府がん対策推進委員会　がん診療連携部会において決定済（</a:t>
            </a:r>
            <a:r>
              <a:rPr lang="en-US" altLang="ja-JP" sz="1400" dirty="0" smtClean="0">
                <a:solidFill>
                  <a:schemeClr val="tx1"/>
                </a:solidFill>
              </a:rPr>
              <a:t>R1.9.11</a:t>
            </a:r>
            <a:r>
              <a:rPr lang="ja-JP" altLang="en-US" sz="1400" dirty="0" smtClean="0">
                <a:solidFill>
                  <a:schemeClr val="tx1"/>
                </a:solidFill>
              </a:rPr>
              <a:t>）</a:t>
            </a:r>
            <a:endParaRPr lang="ja-JP" altLang="en-US" sz="1400" dirty="0">
              <a:solidFill>
                <a:schemeClr val="tx1"/>
              </a:solidFill>
            </a:endParaRPr>
          </a:p>
        </p:txBody>
      </p:sp>
      <p:sp>
        <p:nvSpPr>
          <p:cNvPr id="4" name="角丸四角形 3"/>
          <p:cNvSpPr/>
          <p:nvPr/>
        </p:nvSpPr>
        <p:spPr>
          <a:xfrm>
            <a:off x="178186" y="764704"/>
            <a:ext cx="2305581" cy="396045"/>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指定要件改正のポイント</a:t>
            </a:r>
            <a:endParaRPr kumimoji="1" lang="ja-JP" altLang="en-US" sz="1500" b="1" dirty="0">
              <a:solidFill>
                <a:schemeClr val="tx1"/>
              </a:solidFill>
            </a:endParaRPr>
          </a:p>
        </p:txBody>
      </p:sp>
      <p:sp>
        <p:nvSpPr>
          <p:cNvPr id="9" name="テキスト ボックス 8"/>
          <p:cNvSpPr txBox="1"/>
          <p:nvPr/>
        </p:nvSpPr>
        <p:spPr>
          <a:xfrm>
            <a:off x="358869" y="2204864"/>
            <a:ext cx="8352928" cy="3736407"/>
          </a:xfrm>
          <a:prstGeom prst="rect">
            <a:avLst/>
          </a:prstGeom>
          <a:noFill/>
          <a:ln>
            <a:solidFill>
              <a:schemeClr val="tx1"/>
            </a:solidFill>
            <a:prstDash val="dash"/>
          </a:ln>
        </p:spPr>
        <p:txBody>
          <a:bodyPr wrap="square" rtlCol="0">
            <a:spAutoFit/>
          </a:bodyPr>
          <a:lstStyle/>
          <a:p>
            <a:pPr marL="285750" indent="-285750">
              <a:buFont typeface="Wingdings" panose="05000000000000000000" pitchFamily="2" charset="2"/>
              <a:buChar char="u"/>
            </a:pPr>
            <a:r>
              <a:rPr lang="ja-JP" altLang="en-US" sz="1480" dirty="0" smtClean="0">
                <a:latin typeface="+mn-ea"/>
              </a:rPr>
              <a:t>診療</a:t>
            </a:r>
            <a:r>
              <a:rPr lang="ja-JP" altLang="en-US" sz="1480" dirty="0">
                <a:latin typeface="+mn-ea"/>
              </a:rPr>
              <a:t>機能</a:t>
            </a:r>
          </a:p>
          <a:p>
            <a:pPr marL="631825" indent="-268288">
              <a:buFont typeface="Wingdings" panose="05000000000000000000" pitchFamily="2" charset="2"/>
              <a:buChar char="Ø"/>
            </a:pPr>
            <a:r>
              <a:rPr lang="ja-JP" altLang="en-US" sz="1480" dirty="0" smtClean="0">
                <a:latin typeface="+mn-ea"/>
              </a:rPr>
              <a:t>他</a:t>
            </a:r>
            <a:r>
              <a:rPr lang="ja-JP" altLang="en-US" sz="1480" dirty="0">
                <a:latin typeface="+mn-ea"/>
              </a:rPr>
              <a:t>医療機関等との連携（</a:t>
            </a:r>
            <a:r>
              <a:rPr lang="en-US" altLang="ja-JP" sz="1480" dirty="0">
                <a:latin typeface="+mn-ea"/>
              </a:rPr>
              <a:t>AYA</a:t>
            </a:r>
            <a:r>
              <a:rPr lang="ja-JP" altLang="en-US" sz="1480" dirty="0">
                <a:latin typeface="+mn-ea"/>
              </a:rPr>
              <a:t>世代患者</a:t>
            </a:r>
            <a:r>
              <a:rPr lang="en-US" altLang="ja-JP" sz="1480" dirty="0">
                <a:latin typeface="+mn-ea"/>
              </a:rPr>
              <a:t>､</a:t>
            </a:r>
            <a:r>
              <a:rPr lang="ja-JP" altLang="en-US" sz="1480" dirty="0">
                <a:latin typeface="+mn-ea"/>
              </a:rPr>
              <a:t>小児がん患者</a:t>
            </a:r>
            <a:r>
              <a:rPr lang="en-US" altLang="ja-JP" sz="1480" dirty="0">
                <a:latin typeface="+mn-ea"/>
              </a:rPr>
              <a:t>､</a:t>
            </a:r>
            <a:r>
              <a:rPr lang="ja-JP" altLang="en-US" sz="1480" dirty="0">
                <a:latin typeface="+mn-ea"/>
              </a:rPr>
              <a:t>生殖機能の温存</a:t>
            </a:r>
            <a:r>
              <a:rPr lang="en-US" altLang="ja-JP" sz="1480" dirty="0">
                <a:latin typeface="+mn-ea"/>
              </a:rPr>
              <a:t>､</a:t>
            </a:r>
            <a:r>
              <a:rPr lang="ja-JP" altLang="en-US" sz="1480" dirty="0">
                <a:latin typeface="+mn-ea"/>
              </a:rPr>
              <a:t>高度な放射線治療等）    </a:t>
            </a:r>
          </a:p>
          <a:p>
            <a:pPr marL="631825" indent="-268288">
              <a:buFont typeface="Wingdings" panose="05000000000000000000" pitchFamily="2" charset="2"/>
              <a:buChar char="Ø"/>
            </a:pPr>
            <a:r>
              <a:rPr lang="ja-JP" altLang="en-US" sz="1480" dirty="0" smtClean="0">
                <a:latin typeface="+mn-ea"/>
              </a:rPr>
              <a:t>提供</a:t>
            </a:r>
            <a:r>
              <a:rPr lang="ja-JP" altLang="en-US" sz="1480" dirty="0">
                <a:latin typeface="+mn-ea"/>
              </a:rPr>
              <a:t>体制の整備（緩和的放射線治療</a:t>
            </a:r>
            <a:r>
              <a:rPr lang="en-US" altLang="ja-JP" sz="1480" dirty="0">
                <a:latin typeface="+mn-ea"/>
              </a:rPr>
              <a:t>､ ACP</a:t>
            </a:r>
            <a:r>
              <a:rPr lang="ja-JP" altLang="en-US" sz="1480" dirty="0">
                <a:latin typeface="+mn-ea"/>
              </a:rPr>
              <a:t>を含む意思決定支援 等）　 </a:t>
            </a:r>
          </a:p>
          <a:p>
            <a:pPr marL="631825" indent="-268288">
              <a:buFont typeface="Wingdings" panose="05000000000000000000" pitchFamily="2" charset="2"/>
              <a:buChar char="Ø"/>
            </a:pPr>
            <a:r>
              <a:rPr lang="ja-JP" altLang="en-US" sz="1480" dirty="0" smtClean="0">
                <a:latin typeface="+mn-ea"/>
              </a:rPr>
              <a:t>放射</a:t>
            </a:r>
            <a:r>
              <a:rPr lang="ja-JP" altLang="en-US" sz="1480" dirty="0">
                <a:latin typeface="+mn-ea"/>
              </a:rPr>
              <a:t>線治療の品質管理</a:t>
            </a:r>
            <a:r>
              <a:rPr lang="en-US" altLang="ja-JP" sz="1480" dirty="0">
                <a:latin typeface="+mn-ea"/>
              </a:rPr>
              <a:t>､</a:t>
            </a:r>
            <a:r>
              <a:rPr lang="ja-JP" altLang="en-US" sz="1480" dirty="0">
                <a:latin typeface="+mn-ea"/>
              </a:rPr>
              <a:t>集学的治療等情報の府への届出　など</a:t>
            </a:r>
          </a:p>
          <a:p>
            <a:pPr marL="285750" indent="-285750">
              <a:buFont typeface="Wingdings" panose="05000000000000000000" pitchFamily="2" charset="2"/>
              <a:buChar char="u"/>
            </a:pPr>
            <a:r>
              <a:rPr lang="ja-JP" altLang="en-US" sz="1480" dirty="0" smtClean="0">
                <a:latin typeface="+mn-ea"/>
              </a:rPr>
              <a:t>診療</a:t>
            </a:r>
            <a:r>
              <a:rPr lang="ja-JP" altLang="en-US" sz="1480" dirty="0">
                <a:latin typeface="+mn-ea"/>
              </a:rPr>
              <a:t>従事者</a:t>
            </a:r>
          </a:p>
          <a:p>
            <a:pPr marL="631825" indent="-268288">
              <a:buFont typeface="Wingdings" panose="05000000000000000000" pitchFamily="2" charset="2"/>
              <a:buChar char="Ø"/>
            </a:pPr>
            <a:r>
              <a:rPr lang="ja-JP" altLang="en-US" sz="1480" dirty="0" smtClean="0">
                <a:latin typeface="+mn-ea"/>
              </a:rPr>
              <a:t>医師</a:t>
            </a:r>
            <a:r>
              <a:rPr lang="ja-JP" altLang="en-US" sz="1480" dirty="0">
                <a:latin typeface="+mn-ea"/>
              </a:rPr>
              <a:t>配置を強化（手術療法担当</a:t>
            </a:r>
            <a:r>
              <a:rPr lang="en-US" altLang="ja-JP" sz="1480" dirty="0">
                <a:latin typeface="+mn-ea"/>
              </a:rPr>
              <a:t>､</a:t>
            </a:r>
            <a:r>
              <a:rPr lang="ja-JP" altLang="en-US" sz="1480" dirty="0">
                <a:latin typeface="+mn-ea"/>
              </a:rPr>
              <a:t>薬物療法担当</a:t>
            </a:r>
            <a:r>
              <a:rPr lang="en-US" altLang="ja-JP" sz="1480" dirty="0">
                <a:latin typeface="+mn-ea"/>
              </a:rPr>
              <a:t>､</a:t>
            </a:r>
            <a:r>
              <a:rPr lang="ja-JP" altLang="en-US" sz="1480" dirty="0">
                <a:latin typeface="+mn-ea"/>
              </a:rPr>
              <a:t>放射線診断･治療担当</a:t>
            </a:r>
            <a:r>
              <a:rPr lang="en-US" altLang="ja-JP" sz="1480" dirty="0">
                <a:latin typeface="+mn-ea"/>
              </a:rPr>
              <a:t>､</a:t>
            </a:r>
            <a:r>
              <a:rPr lang="ja-JP" altLang="en-US" sz="1480" dirty="0">
                <a:latin typeface="+mn-ea"/>
              </a:rPr>
              <a:t>緩和ケアチーム 等） </a:t>
            </a:r>
          </a:p>
          <a:p>
            <a:pPr marL="631825" indent="-268288">
              <a:buFont typeface="Wingdings" panose="05000000000000000000" pitchFamily="2" charset="2"/>
              <a:buChar char="Ø"/>
            </a:pPr>
            <a:r>
              <a:rPr lang="ja-JP" altLang="en-US" sz="1480" dirty="0" smtClean="0">
                <a:latin typeface="+mn-ea"/>
              </a:rPr>
              <a:t>看護師</a:t>
            </a:r>
            <a:r>
              <a:rPr lang="ja-JP" altLang="en-US" sz="1480" dirty="0">
                <a:latin typeface="+mn-ea"/>
              </a:rPr>
              <a:t>配置を強化（薬物療法担当</a:t>
            </a:r>
            <a:r>
              <a:rPr lang="en-US" altLang="ja-JP" sz="1480" dirty="0">
                <a:latin typeface="+mn-ea"/>
              </a:rPr>
              <a:t>､</a:t>
            </a:r>
            <a:r>
              <a:rPr lang="ja-JP" altLang="en-US" sz="1480" dirty="0">
                <a:latin typeface="+mn-ea"/>
              </a:rPr>
              <a:t>緩和ケアチーム 等） など</a:t>
            </a:r>
          </a:p>
          <a:p>
            <a:pPr marL="285750" indent="-285750">
              <a:buFont typeface="Wingdings" panose="05000000000000000000" pitchFamily="2" charset="2"/>
              <a:buChar char="u"/>
            </a:pPr>
            <a:r>
              <a:rPr lang="ja-JP" altLang="en-US" sz="1480" dirty="0" smtClean="0">
                <a:latin typeface="+mn-ea"/>
              </a:rPr>
              <a:t>診療</a:t>
            </a:r>
            <a:r>
              <a:rPr lang="ja-JP" altLang="en-US" sz="1480" dirty="0">
                <a:latin typeface="+mn-ea"/>
              </a:rPr>
              <a:t>実績</a:t>
            </a:r>
          </a:p>
          <a:p>
            <a:pPr marL="631825" indent="-268288">
              <a:buFont typeface="Wingdings" panose="05000000000000000000" pitchFamily="2" charset="2"/>
              <a:buChar char="Ø"/>
            </a:pPr>
            <a:r>
              <a:rPr lang="ja-JP" altLang="en-US" sz="1480" dirty="0" smtClean="0">
                <a:latin typeface="+mn-ea"/>
              </a:rPr>
              <a:t>緩和</a:t>
            </a:r>
            <a:r>
              <a:rPr lang="ja-JP" altLang="en-US" sz="1480" dirty="0">
                <a:latin typeface="+mn-ea"/>
              </a:rPr>
              <a:t>ケアチーム新規介入患者数（年間</a:t>
            </a:r>
            <a:r>
              <a:rPr lang="en-US" altLang="ja-JP" sz="1480" dirty="0">
                <a:latin typeface="+mn-ea"/>
              </a:rPr>
              <a:t>35</a:t>
            </a:r>
            <a:r>
              <a:rPr lang="ja-JP" altLang="en-US" sz="1480" dirty="0">
                <a:latin typeface="+mn-ea"/>
              </a:rPr>
              <a:t>人以上）を追加 </a:t>
            </a:r>
          </a:p>
          <a:p>
            <a:pPr marL="285750" indent="-285750">
              <a:buFont typeface="Wingdings" panose="05000000000000000000" pitchFamily="2" charset="2"/>
              <a:buChar char="u"/>
            </a:pPr>
            <a:r>
              <a:rPr lang="ja-JP" altLang="en-US" sz="1480" dirty="0" smtClean="0">
                <a:latin typeface="+mn-ea"/>
              </a:rPr>
              <a:t>医療</a:t>
            </a:r>
            <a:r>
              <a:rPr lang="ja-JP" altLang="en-US" sz="1480" dirty="0">
                <a:latin typeface="+mn-ea"/>
              </a:rPr>
              <a:t>に係る安全管理</a:t>
            </a:r>
          </a:p>
          <a:p>
            <a:pPr marL="631825" indent="-268288">
              <a:buFont typeface="Wingdings" panose="05000000000000000000" pitchFamily="2" charset="2"/>
              <a:buChar char="Ø"/>
            </a:pPr>
            <a:r>
              <a:rPr lang="ja-JP" altLang="en-US" sz="1480" dirty="0" smtClean="0">
                <a:latin typeface="+mn-ea"/>
              </a:rPr>
              <a:t>医療</a:t>
            </a:r>
            <a:r>
              <a:rPr lang="ja-JP" altLang="en-US" sz="1480" dirty="0">
                <a:latin typeface="+mn-ea"/>
              </a:rPr>
              <a:t>安全管理部門の設置</a:t>
            </a:r>
            <a:r>
              <a:rPr lang="en-US" altLang="ja-JP" sz="1480" dirty="0">
                <a:latin typeface="+mn-ea"/>
              </a:rPr>
              <a:t>､</a:t>
            </a:r>
            <a:r>
              <a:rPr lang="ja-JP" altLang="en-US" sz="1480" dirty="0">
                <a:latin typeface="+mn-ea"/>
              </a:rPr>
              <a:t>当該部門に医師</a:t>
            </a:r>
            <a:r>
              <a:rPr lang="en-US" altLang="ja-JP" sz="1480" dirty="0">
                <a:latin typeface="+mn-ea"/>
              </a:rPr>
              <a:t>(</a:t>
            </a:r>
            <a:r>
              <a:rPr lang="ja-JP" altLang="en-US" sz="1480" dirty="0">
                <a:latin typeface="+mn-ea"/>
              </a:rPr>
              <a:t>部門長</a:t>
            </a:r>
            <a:r>
              <a:rPr lang="en-US" altLang="ja-JP" sz="1480" dirty="0">
                <a:latin typeface="+mn-ea"/>
              </a:rPr>
              <a:t>)､</a:t>
            </a:r>
            <a:r>
              <a:rPr lang="ja-JP" altLang="en-US" sz="1480" dirty="0">
                <a:latin typeface="+mn-ea"/>
              </a:rPr>
              <a:t>薬剤師</a:t>
            </a:r>
            <a:r>
              <a:rPr lang="en-US" altLang="ja-JP" sz="1480" dirty="0">
                <a:latin typeface="+mn-ea"/>
              </a:rPr>
              <a:t>､</a:t>
            </a:r>
            <a:r>
              <a:rPr lang="ja-JP" altLang="en-US" sz="1480" dirty="0">
                <a:latin typeface="+mn-ea"/>
              </a:rPr>
              <a:t>看護師を配置</a:t>
            </a:r>
            <a:r>
              <a:rPr lang="en-US" altLang="ja-JP" sz="1480" dirty="0">
                <a:latin typeface="+mn-ea"/>
              </a:rPr>
              <a:t>､</a:t>
            </a:r>
            <a:r>
              <a:rPr lang="ja-JP" altLang="en-US" sz="1480" dirty="0">
                <a:latin typeface="+mn-ea"/>
              </a:rPr>
              <a:t>研修の受講</a:t>
            </a:r>
          </a:p>
          <a:p>
            <a:pPr marL="631825" indent="-268288">
              <a:buFont typeface="Wingdings" panose="05000000000000000000" pitchFamily="2" charset="2"/>
              <a:buChar char="Ø"/>
            </a:pPr>
            <a:r>
              <a:rPr lang="ja-JP" altLang="en-US" sz="1480" dirty="0" smtClean="0">
                <a:latin typeface="+mn-ea"/>
              </a:rPr>
              <a:t>未承認</a:t>
            </a:r>
            <a:r>
              <a:rPr lang="ja-JP" altLang="en-US" sz="1480" dirty="0">
                <a:latin typeface="+mn-ea"/>
              </a:rPr>
              <a:t>新規医薬品等使用を行う場合の体制整備（検討組織の設置</a:t>
            </a:r>
            <a:r>
              <a:rPr lang="en-US" altLang="ja-JP" sz="1480" dirty="0">
                <a:latin typeface="+mn-ea"/>
              </a:rPr>
              <a:t>､</a:t>
            </a:r>
            <a:r>
              <a:rPr lang="ja-JP" altLang="en-US" sz="1480" dirty="0">
                <a:latin typeface="+mn-ea"/>
              </a:rPr>
              <a:t>事前検討 等）など </a:t>
            </a:r>
          </a:p>
          <a:p>
            <a:pPr marL="285750" indent="-285750">
              <a:buFont typeface="Wingdings" panose="05000000000000000000" pitchFamily="2" charset="2"/>
              <a:buChar char="u"/>
            </a:pPr>
            <a:r>
              <a:rPr lang="ja-JP" altLang="en-US" sz="1480" dirty="0" smtClean="0">
                <a:latin typeface="+mn-ea"/>
              </a:rPr>
              <a:t>その他</a:t>
            </a:r>
            <a:r>
              <a:rPr lang="ja-JP" altLang="en-US" sz="1480" dirty="0">
                <a:latin typeface="+mn-ea"/>
              </a:rPr>
              <a:t>主なもの</a:t>
            </a:r>
          </a:p>
          <a:p>
            <a:pPr marL="631825" indent="-268288">
              <a:buFont typeface="Wingdings" panose="05000000000000000000" pitchFamily="2" charset="2"/>
              <a:buChar char="Ø"/>
            </a:pPr>
            <a:r>
              <a:rPr lang="ja-JP" altLang="en-US" sz="1480" dirty="0" smtClean="0">
                <a:latin typeface="+mn-ea"/>
              </a:rPr>
              <a:t>がん</a:t>
            </a:r>
            <a:r>
              <a:rPr lang="ja-JP" altLang="en-US" sz="1480" dirty="0">
                <a:latin typeface="+mn-ea"/>
              </a:rPr>
              <a:t>患者等が悩み等を語り合うための場の設置（設置又は連携）</a:t>
            </a:r>
          </a:p>
          <a:p>
            <a:pPr marL="631825" indent="-268288">
              <a:buFont typeface="Wingdings" panose="05000000000000000000" pitchFamily="2" charset="2"/>
              <a:buChar char="Ø"/>
            </a:pPr>
            <a:r>
              <a:rPr lang="ja-JP" altLang="en-US" sz="1480" dirty="0" smtClean="0">
                <a:latin typeface="+mn-ea"/>
              </a:rPr>
              <a:t>相談</a:t>
            </a:r>
            <a:r>
              <a:rPr lang="ja-JP" altLang="en-US" sz="1480" dirty="0">
                <a:latin typeface="+mn-ea"/>
              </a:rPr>
              <a:t>支援センターの強化（地域の医療機関への広報</a:t>
            </a:r>
            <a:r>
              <a:rPr lang="en-US" altLang="ja-JP" sz="1480" dirty="0">
                <a:latin typeface="+mn-ea"/>
              </a:rPr>
              <a:t>､</a:t>
            </a:r>
            <a:r>
              <a:rPr lang="ja-JP" altLang="en-US" sz="1480" dirty="0">
                <a:latin typeface="+mn-ea"/>
              </a:rPr>
              <a:t>支援員の研修受講 等）</a:t>
            </a:r>
          </a:p>
          <a:p>
            <a:pPr marL="631825" indent="-268288">
              <a:buFont typeface="Wingdings" panose="05000000000000000000" pitchFamily="2" charset="2"/>
              <a:buChar char="Ø"/>
            </a:pPr>
            <a:r>
              <a:rPr lang="ja-JP" altLang="en-US" sz="1480" dirty="0" smtClean="0">
                <a:latin typeface="+mn-ea"/>
              </a:rPr>
              <a:t>院内</a:t>
            </a:r>
            <a:r>
              <a:rPr lang="ja-JP" altLang="en-US" sz="1480" dirty="0">
                <a:latin typeface="+mn-ea"/>
              </a:rPr>
              <a:t>がん登録の業務（実務に関する責任部署の明確化</a:t>
            </a:r>
            <a:r>
              <a:rPr lang="en-US" altLang="ja-JP" sz="1480" dirty="0">
                <a:latin typeface="+mn-ea"/>
              </a:rPr>
              <a:t>､</a:t>
            </a:r>
            <a:r>
              <a:rPr lang="ja-JP" altLang="en-US" sz="1480" dirty="0">
                <a:latin typeface="+mn-ea"/>
              </a:rPr>
              <a:t>実務者習熟度 等）など </a:t>
            </a:r>
          </a:p>
        </p:txBody>
      </p:sp>
    </p:spTree>
    <p:extLst>
      <p:ext uri="{BB962C8B-B14F-4D97-AF65-F5344CB8AC3E}">
        <p14:creationId xmlns:p14="http://schemas.microsoft.com/office/powerpoint/2010/main" val="27419071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４</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府</a:t>
            </a:r>
            <a:r>
              <a:rPr lang="ja-JP" altLang="en-US" sz="2000" b="1" dirty="0">
                <a:solidFill>
                  <a:srgbClr val="FFFFFF"/>
                </a:solidFill>
                <a:latin typeface="+mn-ea"/>
                <a:cs typeface="Times New Roman"/>
              </a:rPr>
              <a:t>がん診療拠点病院</a:t>
            </a:r>
            <a:r>
              <a:rPr lang="ja-JP" altLang="en-US" sz="2000" b="1" dirty="0" smtClean="0">
                <a:solidFill>
                  <a:srgbClr val="FFFFFF"/>
                </a:solidFill>
                <a:latin typeface="+mn-ea"/>
                <a:cs typeface="Times New Roman"/>
              </a:rPr>
              <a:t>の応募状況</a:t>
            </a:r>
            <a:endParaRPr lang="ja-JP" altLang="ja-JP" sz="2000" b="1" dirty="0">
              <a:latin typeface="+mn-ea"/>
              <a:cs typeface="ＭＳ Ｐゴシック"/>
            </a:endParaRPr>
          </a:p>
        </p:txBody>
      </p:sp>
      <p:graphicFrame>
        <p:nvGraphicFramePr>
          <p:cNvPr id="2" name="表 1"/>
          <p:cNvGraphicFramePr>
            <a:graphicFrameLocks noGrp="1"/>
          </p:cNvGraphicFramePr>
          <p:nvPr>
            <p:extLst>
              <p:ext uri="{D42A27DB-BD31-4B8C-83A1-F6EECF244321}">
                <p14:modId xmlns:p14="http://schemas.microsoft.com/office/powerpoint/2010/main" val="1221812069"/>
              </p:ext>
            </p:extLst>
          </p:nvPr>
        </p:nvGraphicFramePr>
        <p:xfrm>
          <a:off x="989602" y="1814734"/>
          <a:ext cx="7092788" cy="4566594"/>
        </p:xfrm>
        <a:graphic>
          <a:graphicData uri="http://schemas.openxmlformats.org/drawingml/2006/table">
            <a:tbl>
              <a:tblPr firstRow="1" bandRow="1">
                <a:tableStyleId>{5C22544A-7EE6-4342-B048-85BDC9FD1C3A}</a:tableStyleId>
              </a:tblPr>
              <a:tblGrid>
                <a:gridCol w="1644352">
                  <a:extLst>
                    <a:ext uri="{9D8B030D-6E8A-4147-A177-3AD203B41FA5}">
                      <a16:colId xmlns:a16="http://schemas.microsoft.com/office/drawing/2014/main" val="4066292868"/>
                    </a:ext>
                  </a:extLst>
                </a:gridCol>
                <a:gridCol w="1776028">
                  <a:extLst>
                    <a:ext uri="{9D8B030D-6E8A-4147-A177-3AD203B41FA5}">
                      <a16:colId xmlns:a16="http://schemas.microsoft.com/office/drawing/2014/main" val="4145853141"/>
                    </a:ext>
                  </a:extLst>
                </a:gridCol>
                <a:gridCol w="1728192">
                  <a:extLst>
                    <a:ext uri="{9D8B030D-6E8A-4147-A177-3AD203B41FA5}">
                      <a16:colId xmlns:a16="http://schemas.microsoft.com/office/drawing/2014/main" val="2439222508"/>
                    </a:ext>
                  </a:extLst>
                </a:gridCol>
                <a:gridCol w="1944216">
                  <a:extLst>
                    <a:ext uri="{9D8B030D-6E8A-4147-A177-3AD203B41FA5}">
                      <a16:colId xmlns:a16="http://schemas.microsoft.com/office/drawing/2014/main" val="4135527126"/>
                    </a:ext>
                  </a:extLst>
                </a:gridCol>
              </a:tblGrid>
              <a:tr h="534146">
                <a:tc>
                  <a:txBody>
                    <a:bodyPr/>
                    <a:lstStyle/>
                    <a:p>
                      <a:pPr algn="ctr"/>
                      <a:r>
                        <a:rPr kumimoji="1" lang="ja-JP" altLang="en-US" b="1" dirty="0" smtClean="0">
                          <a:solidFill>
                            <a:schemeClr val="bg1"/>
                          </a:solidFill>
                        </a:rPr>
                        <a:t>圏　域</a:t>
                      </a:r>
                      <a:endParaRPr kumimoji="1" lang="ja-JP" altLang="en-US" b="1" dirty="0">
                        <a:solidFill>
                          <a:schemeClr val="bg1"/>
                        </a:solidFill>
                      </a:endParaRP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b="1" dirty="0" smtClean="0">
                          <a:solidFill>
                            <a:schemeClr val="bg1"/>
                          </a:solidFill>
                        </a:rPr>
                        <a:t>既指定病院</a:t>
                      </a:r>
                      <a:endParaRPr kumimoji="1" lang="ja-JP" altLang="en-US" sz="1600" b="1" dirty="0">
                        <a:solidFill>
                          <a:schemeClr val="bg1"/>
                        </a:solidFill>
                      </a:endParaRPr>
                    </a:p>
                  </a:txBody>
                  <a:tcPr anchor="ctr">
                    <a:lnR w="38100" cap="flat" cmpd="sng" algn="ctr">
                      <a:solidFill>
                        <a:srgbClr val="FF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b="1" dirty="0" smtClean="0">
                          <a:solidFill>
                            <a:schemeClr val="bg1"/>
                          </a:solidFill>
                        </a:rPr>
                        <a:t>応募状況</a:t>
                      </a:r>
                      <a:endParaRPr kumimoji="1" lang="ja-JP" altLang="en-US" b="1" dirty="0">
                        <a:solidFill>
                          <a:schemeClr val="bg1"/>
                        </a:solidFill>
                      </a:endParaRPr>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b="1" dirty="0" smtClean="0">
                          <a:solidFill>
                            <a:schemeClr val="bg1"/>
                          </a:solidFill>
                        </a:rPr>
                        <a:t>増減</a:t>
                      </a:r>
                      <a:endParaRPr kumimoji="1" lang="ja-JP" altLang="en-US" b="1" dirty="0">
                        <a:solidFill>
                          <a:schemeClr val="bg1"/>
                        </a:solidFill>
                      </a:endParaRPr>
                    </a:p>
                  </a:txBody>
                  <a:tcPr anchor="ctr">
                    <a:lnL w="38100" cap="flat" cmpd="sng" algn="ctr">
                      <a:solidFill>
                        <a:srgbClr val="FF0000"/>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690650909"/>
                  </a:ext>
                </a:extLst>
              </a:tr>
              <a:tr h="432048">
                <a:tc>
                  <a:txBody>
                    <a:bodyPr/>
                    <a:lstStyle/>
                    <a:p>
                      <a:pPr algn="ctr"/>
                      <a:r>
                        <a:rPr kumimoji="1" lang="ja-JP" altLang="en-US" dirty="0" smtClean="0"/>
                        <a:t>豊　能</a:t>
                      </a:r>
                      <a:endParaRPr kumimoji="1" lang="ja-JP" altLang="en-US" dirty="0"/>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dirty="0" smtClean="0"/>
                        <a:t>　５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kumimoji="1" lang="ja-JP" altLang="en-US" b="1" dirty="0" smtClean="0"/>
                        <a:t>　５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390856470"/>
                  </a:ext>
                </a:extLst>
              </a:tr>
              <a:tr h="432048">
                <a:tc>
                  <a:txBody>
                    <a:bodyPr/>
                    <a:lstStyle/>
                    <a:p>
                      <a:pPr algn="ctr"/>
                      <a:r>
                        <a:rPr kumimoji="1" lang="ja-JP" altLang="en-US" dirty="0" smtClean="0"/>
                        <a:t>三　島</a:t>
                      </a:r>
                      <a:endParaRPr kumimoji="1" lang="ja-JP" altLang="en-US" dirty="0"/>
                    </a:p>
                  </a:txBody>
                  <a:tcPr anchor="ctr"/>
                </a:tc>
                <a:tc>
                  <a:txBody>
                    <a:bodyPr/>
                    <a:lstStyle/>
                    <a:p>
                      <a:pPr algn="ctr"/>
                      <a:r>
                        <a:rPr kumimoji="1" lang="ja-JP" altLang="en-US" dirty="0" smtClean="0"/>
                        <a:t>　３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３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3651197440"/>
                  </a:ext>
                </a:extLst>
              </a:tr>
              <a:tr h="432048">
                <a:tc>
                  <a:txBody>
                    <a:bodyPr/>
                    <a:lstStyle/>
                    <a:p>
                      <a:pPr algn="ctr"/>
                      <a:r>
                        <a:rPr kumimoji="1" lang="ja-JP" altLang="en-US" dirty="0" smtClean="0"/>
                        <a:t>北河内</a:t>
                      </a:r>
                      <a:endParaRPr kumimoji="1" lang="ja-JP" altLang="en-US" dirty="0"/>
                    </a:p>
                  </a:txBody>
                  <a:tcPr anchor="ctr"/>
                </a:tc>
                <a:tc>
                  <a:txBody>
                    <a:bodyPr/>
                    <a:lstStyle/>
                    <a:p>
                      <a:pPr algn="ctr"/>
                      <a:r>
                        <a:rPr kumimoji="1" lang="ja-JP" altLang="en-US" dirty="0" smtClean="0"/>
                        <a:t>　５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５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3207427539"/>
                  </a:ext>
                </a:extLst>
              </a:tr>
              <a:tr h="432048">
                <a:tc>
                  <a:txBody>
                    <a:bodyPr/>
                    <a:lstStyle/>
                    <a:p>
                      <a:pPr algn="ctr"/>
                      <a:r>
                        <a:rPr kumimoji="1" lang="ja-JP" altLang="en-US" dirty="0" smtClean="0"/>
                        <a:t>中河内</a:t>
                      </a:r>
                      <a:endParaRPr kumimoji="1" lang="ja-JP" altLang="en-US" dirty="0"/>
                    </a:p>
                  </a:txBody>
                  <a:tcPr anchor="ctr"/>
                </a:tc>
                <a:tc>
                  <a:txBody>
                    <a:bodyPr/>
                    <a:lstStyle/>
                    <a:p>
                      <a:pPr algn="ctr"/>
                      <a:r>
                        <a:rPr kumimoji="1" lang="ja-JP" altLang="en-US" dirty="0" smtClean="0"/>
                        <a:t>　４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４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934636805"/>
                  </a:ext>
                </a:extLst>
              </a:tr>
              <a:tr h="432048">
                <a:tc>
                  <a:txBody>
                    <a:bodyPr/>
                    <a:lstStyle/>
                    <a:p>
                      <a:pPr algn="ctr"/>
                      <a:r>
                        <a:rPr kumimoji="1" lang="ja-JP" altLang="en-US" dirty="0" smtClean="0"/>
                        <a:t>南河内</a:t>
                      </a:r>
                      <a:endParaRPr kumimoji="1" lang="ja-JP" altLang="en-US" dirty="0"/>
                    </a:p>
                  </a:txBody>
                  <a:tcPr anchor="ctr"/>
                </a:tc>
                <a:tc>
                  <a:txBody>
                    <a:bodyPr/>
                    <a:lstStyle/>
                    <a:p>
                      <a:pPr algn="ctr"/>
                      <a:r>
                        <a:rPr kumimoji="1" lang="ja-JP" altLang="en-US" dirty="0" smtClean="0"/>
                        <a:t>　２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３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ja-JP" altLang="en-US" dirty="0" smtClean="0"/>
                        <a:t>＋１</a:t>
                      </a:r>
                      <a:r>
                        <a:rPr kumimoji="1" lang="ja-JP" altLang="en-US" sz="1400" dirty="0" smtClean="0"/>
                        <a:t>病院</a:t>
                      </a:r>
                      <a:r>
                        <a:rPr kumimoji="1" lang="ja-JP" altLang="en-US" dirty="0" smtClean="0"/>
                        <a:t>（新規）</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1911751971"/>
                  </a:ext>
                </a:extLst>
              </a:tr>
              <a:tr h="432048">
                <a:tc>
                  <a:txBody>
                    <a:bodyPr/>
                    <a:lstStyle/>
                    <a:p>
                      <a:pPr algn="ctr"/>
                      <a:r>
                        <a:rPr kumimoji="1" lang="ja-JP" altLang="en-US" dirty="0" smtClean="0"/>
                        <a:t>堺　市</a:t>
                      </a:r>
                      <a:endParaRPr kumimoji="1" lang="ja-JP" altLang="en-US" dirty="0"/>
                    </a:p>
                  </a:txBody>
                  <a:tcPr anchor="ctr"/>
                </a:tc>
                <a:tc>
                  <a:txBody>
                    <a:bodyPr/>
                    <a:lstStyle/>
                    <a:p>
                      <a:pPr algn="ctr"/>
                      <a:r>
                        <a:rPr kumimoji="1" lang="ja-JP" altLang="en-US" dirty="0" smtClean="0"/>
                        <a:t>　２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２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783079287"/>
                  </a:ext>
                </a:extLst>
              </a:tr>
              <a:tr h="432048">
                <a:tc>
                  <a:txBody>
                    <a:bodyPr/>
                    <a:lstStyle/>
                    <a:p>
                      <a:pPr algn="ctr"/>
                      <a:r>
                        <a:rPr kumimoji="1" lang="ja-JP" altLang="en-US" dirty="0" smtClean="0"/>
                        <a:t>泉　州</a:t>
                      </a:r>
                      <a:endParaRPr kumimoji="1" lang="ja-JP" altLang="en-US" dirty="0"/>
                    </a:p>
                  </a:txBody>
                  <a:tcPr anchor="ctr"/>
                </a:tc>
                <a:tc>
                  <a:txBody>
                    <a:bodyPr/>
                    <a:lstStyle/>
                    <a:p>
                      <a:pPr algn="ctr"/>
                      <a:r>
                        <a:rPr kumimoji="1" lang="ja-JP" altLang="en-US" dirty="0" smtClean="0"/>
                        <a:t>　６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tcPr>
                </a:tc>
                <a:tc>
                  <a:txBody>
                    <a:bodyPr/>
                    <a:lstStyle/>
                    <a:p>
                      <a:pPr algn="ctr"/>
                      <a:r>
                        <a:rPr kumimoji="1" lang="ja-JP" altLang="en-US" b="1" dirty="0" smtClean="0"/>
                        <a:t>　６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tcPr>
                </a:tc>
                <a:tc>
                  <a:txBody>
                    <a:bodyPr/>
                    <a:lstStyle/>
                    <a:p>
                      <a:pPr algn="ctr"/>
                      <a:r>
                        <a:rPr kumimoji="1" lang="en-US" altLang="ja-JP" dirty="0" smtClean="0"/>
                        <a:t>―</a:t>
                      </a:r>
                      <a:endParaRPr kumimoji="1" lang="ja-JP" altLang="en-US" dirty="0"/>
                    </a:p>
                  </a:txBody>
                  <a:tcPr anchor="ctr">
                    <a:lnL w="38100" cap="flat" cmpd="sng" algn="ctr">
                      <a:solidFill>
                        <a:srgbClr val="FF0000"/>
                      </a:solidFill>
                      <a:prstDash val="solid"/>
                      <a:round/>
                      <a:headEnd type="none" w="med" len="med"/>
                      <a:tailEnd type="none" w="med" len="med"/>
                    </a:lnL>
                  </a:tcPr>
                </a:tc>
                <a:extLst>
                  <a:ext uri="{0D108BD9-81ED-4DB2-BD59-A6C34878D82A}">
                    <a16:rowId xmlns:a16="http://schemas.microsoft.com/office/drawing/2014/main" val="1169518791"/>
                  </a:ext>
                </a:extLst>
              </a:tr>
              <a:tr h="432048">
                <a:tc>
                  <a:txBody>
                    <a:bodyPr/>
                    <a:lstStyle/>
                    <a:p>
                      <a:pPr algn="ctr"/>
                      <a:r>
                        <a:rPr kumimoji="1" lang="ja-JP" altLang="en-US" dirty="0" smtClean="0"/>
                        <a:t>大阪市</a:t>
                      </a:r>
                      <a:endParaRPr kumimoji="1" lang="ja-JP" altLang="en-US" dirty="0"/>
                    </a:p>
                  </a:txBody>
                  <a:tcPr anchor="ctr">
                    <a:lnB w="38100" cap="flat" cmpd="sng" algn="ctr">
                      <a:solidFill>
                        <a:schemeClr val="bg1"/>
                      </a:solidFill>
                      <a:prstDash val="solid"/>
                      <a:round/>
                      <a:headEnd type="none" w="med" len="med"/>
                      <a:tailEnd type="none" w="med" len="med"/>
                    </a:lnB>
                  </a:tcPr>
                </a:tc>
                <a:tc>
                  <a:txBody>
                    <a:bodyPr/>
                    <a:lstStyle/>
                    <a:p>
                      <a:pPr algn="ctr"/>
                      <a:r>
                        <a:rPr kumimoji="1" lang="ja-JP" altLang="en-US" dirty="0" smtClean="0"/>
                        <a:t>１７ </a:t>
                      </a:r>
                      <a:r>
                        <a:rPr kumimoji="1" lang="ja-JP" altLang="en-US" sz="1400" dirty="0" smtClean="0"/>
                        <a:t>病院</a:t>
                      </a:r>
                      <a:endParaRPr kumimoji="1" lang="ja-JP" altLang="en-US" sz="1400" dirty="0"/>
                    </a:p>
                  </a:txBody>
                  <a:tcPr anchor="ctr">
                    <a:lnR w="38100" cap="flat" cmpd="sng" algn="ctr">
                      <a:solidFill>
                        <a:srgbClr val="FF0000"/>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r>
                        <a:rPr kumimoji="1" lang="ja-JP" altLang="en-US" b="1" dirty="0" smtClean="0"/>
                        <a:t>１８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a:txBody>
                    <a:bodyPr/>
                    <a:lstStyle/>
                    <a:p>
                      <a:pPr algn="ctr"/>
                      <a:r>
                        <a:rPr kumimoji="1" lang="ja-JP" altLang="en-US" dirty="0" smtClean="0"/>
                        <a:t>＋１</a:t>
                      </a:r>
                      <a:r>
                        <a:rPr kumimoji="1" lang="ja-JP" altLang="en-US" sz="1400" dirty="0" smtClean="0"/>
                        <a:t>病院</a:t>
                      </a:r>
                      <a:r>
                        <a:rPr kumimoji="1" lang="ja-JP" altLang="en-US" dirty="0" smtClean="0"/>
                        <a:t>（新規）</a:t>
                      </a:r>
                      <a:endParaRPr kumimoji="1" lang="ja-JP" altLang="en-US" dirty="0"/>
                    </a:p>
                  </a:txBody>
                  <a:tcPr anchor="ctr">
                    <a:lnL w="38100" cap="flat" cmpd="sng" algn="ctr">
                      <a:solidFill>
                        <a:srgbClr val="FF0000"/>
                      </a:solidFill>
                      <a:prstDash val="solid"/>
                      <a:round/>
                      <a:headEnd type="none" w="med" len="med"/>
                      <a:tailEnd type="none" w="med" len="med"/>
                    </a:lnL>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806103322"/>
                  </a:ext>
                </a:extLst>
              </a:tr>
              <a:tr h="576064">
                <a:tc>
                  <a:txBody>
                    <a:bodyPr/>
                    <a:lstStyle/>
                    <a:p>
                      <a:pPr algn="ctr"/>
                      <a:r>
                        <a:rPr kumimoji="1" lang="ja-JP" altLang="en-US" b="1" dirty="0" smtClean="0"/>
                        <a:t>合　計</a:t>
                      </a:r>
                      <a:endParaRPr kumimoji="1" lang="ja-JP" altLang="en-US" b="1" dirty="0"/>
                    </a:p>
                  </a:txBody>
                  <a:tcPr anchor="ctr">
                    <a:lnT w="38100" cap="flat" cmpd="sng" algn="ctr">
                      <a:solidFill>
                        <a:schemeClr val="bg1"/>
                      </a:solidFill>
                      <a:prstDash val="solid"/>
                      <a:round/>
                      <a:headEnd type="none" w="med" len="med"/>
                      <a:tailEnd type="none" w="med" len="med"/>
                    </a:lnT>
                    <a:solidFill>
                      <a:srgbClr val="FFFF00"/>
                    </a:solidFill>
                  </a:tcPr>
                </a:tc>
                <a:tc>
                  <a:txBody>
                    <a:bodyPr/>
                    <a:lstStyle/>
                    <a:p>
                      <a:pPr algn="ctr"/>
                      <a:r>
                        <a:rPr kumimoji="1" lang="ja-JP" altLang="en-US" b="0" dirty="0" smtClean="0"/>
                        <a:t>４４ </a:t>
                      </a:r>
                      <a:r>
                        <a:rPr kumimoji="1" lang="ja-JP" altLang="en-US" sz="1400" b="0" dirty="0" smtClean="0"/>
                        <a:t>病院</a:t>
                      </a:r>
                      <a:endParaRPr kumimoji="1" lang="ja-JP" altLang="en-US" sz="1400" b="0" dirty="0"/>
                    </a:p>
                  </a:txBody>
                  <a:tcPr anchor="ctr">
                    <a:lnR w="38100" cap="flat" cmpd="sng" algn="ctr">
                      <a:solidFill>
                        <a:srgbClr val="FF0000"/>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FFF00"/>
                    </a:solidFill>
                  </a:tcPr>
                </a:tc>
                <a:tc>
                  <a:txBody>
                    <a:bodyPr/>
                    <a:lstStyle/>
                    <a:p>
                      <a:pPr algn="ctr"/>
                      <a:r>
                        <a:rPr kumimoji="1" lang="ja-JP" altLang="en-US" b="1" dirty="0" smtClean="0"/>
                        <a:t>４６ </a:t>
                      </a:r>
                      <a:r>
                        <a:rPr kumimoji="1" lang="ja-JP" altLang="en-US" sz="1400" b="1" dirty="0" smtClean="0"/>
                        <a:t>病院</a:t>
                      </a:r>
                      <a:endParaRPr kumimoji="1" lang="ja-JP" altLang="en-US" sz="1400" b="1" dirty="0"/>
                    </a:p>
                  </a:txBody>
                  <a:tcPr anchor="ctr">
                    <a:lnL w="38100" cap="flat" cmpd="sng" algn="ctr">
                      <a:solidFill>
                        <a:srgbClr val="FF0000"/>
                      </a:solidFill>
                      <a:prstDash val="solid"/>
                      <a:round/>
                      <a:headEnd type="none" w="med" len="med"/>
                      <a:tailEnd type="none" w="med" len="med"/>
                    </a:lnL>
                    <a:lnR w="38100" cap="flat" cmpd="sng" algn="ctr">
                      <a:solidFill>
                        <a:srgbClr val="FF0000"/>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rgbClr val="FF0000"/>
                      </a:solidFill>
                      <a:prstDash val="solid"/>
                      <a:round/>
                      <a:headEnd type="none" w="med" len="med"/>
                      <a:tailEnd type="none" w="med" len="med"/>
                    </a:lnB>
                    <a:solidFill>
                      <a:srgbClr val="FFFF00"/>
                    </a:solidFill>
                  </a:tcPr>
                </a:tc>
                <a:tc>
                  <a:txBody>
                    <a:bodyPr/>
                    <a:lstStyle/>
                    <a:p>
                      <a:pPr algn="ctr"/>
                      <a:r>
                        <a:rPr kumimoji="1" lang="ja-JP" altLang="en-US" b="0" dirty="0" smtClean="0"/>
                        <a:t>＋２</a:t>
                      </a:r>
                      <a:r>
                        <a:rPr kumimoji="1" lang="ja-JP" altLang="en-US" sz="1400" b="0" dirty="0" smtClean="0"/>
                        <a:t>病院</a:t>
                      </a:r>
                      <a:r>
                        <a:rPr kumimoji="1" lang="ja-JP" altLang="en-US" b="0" dirty="0" smtClean="0"/>
                        <a:t>（新規）</a:t>
                      </a:r>
                      <a:endParaRPr kumimoji="1" lang="ja-JP" altLang="en-US" b="0" dirty="0"/>
                    </a:p>
                  </a:txBody>
                  <a:tcPr anchor="ctr">
                    <a:lnL w="38100" cap="flat" cmpd="sng" algn="ctr">
                      <a:solidFill>
                        <a:srgbClr val="FF0000"/>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rgbClr val="FFFF00"/>
                    </a:solidFill>
                  </a:tcPr>
                </a:tc>
                <a:extLst>
                  <a:ext uri="{0D108BD9-81ED-4DB2-BD59-A6C34878D82A}">
                    <a16:rowId xmlns:a16="http://schemas.microsoft.com/office/drawing/2014/main" val="3794072071"/>
                  </a:ext>
                </a:extLst>
              </a:tr>
            </a:tbl>
          </a:graphicData>
        </a:graphic>
      </p:graphicFrame>
      <p:sp>
        <p:nvSpPr>
          <p:cNvPr id="5" name="角丸四角形 4"/>
          <p:cNvSpPr/>
          <p:nvPr/>
        </p:nvSpPr>
        <p:spPr>
          <a:xfrm>
            <a:off x="791580" y="839254"/>
            <a:ext cx="7488832" cy="756913"/>
          </a:xfrm>
          <a:prstGeom prst="roundRect">
            <a:avLst/>
          </a:prstGeom>
          <a:solidFill>
            <a:schemeClr val="accent6">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74625"/>
            <a:r>
              <a:rPr lang="ja-JP" altLang="en-US" b="1" dirty="0" smtClean="0">
                <a:solidFill>
                  <a:sysClr val="windowText" lastClr="000000"/>
                </a:solidFill>
                <a:latin typeface="+mn-ea"/>
                <a:cs typeface="Arial" panose="020B0604020202020204" pitchFamily="34" charset="0"/>
              </a:rPr>
              <a:t>全ての既指定（</a:t>
            </a:r>
            <a:r>
              <a:rPr lang="ja-JP" altLang="en-US" b="1" dirty="0" smtClean="0">
                <a:solidFill>
                  <a:schemeClr val="tx1"/>
                </a:solidFill>
                <a:latin typeface="+mn-ea"/>
                <a:cs typeface="Arial" panose="020B0604020202020204" pitchFamily="34" charset="0"/>
              </a:rPr>
              <a:t>４４病院）に加え、新たに２病院から指定希望があり、</a:t>
            </a:r>
            <a:endParaRPr lang="en-US" altLang="ja-JP" b="1" dirty="0" smtClean="0">
              <a:solidFill>
                <a:schemeClr val="tx1"/>
              </a:solidFill>
              <a:latin typeface="+mn-ea"/>
              <a:cs typeface="Arial" panose="020B0604020202020204" pitchFamily="34" charset="0"/>
            </a:endParaRPr>
          </a:p>
          <a:p>
            <a:pPr indent="174625"/>
            <a:r>
              <a:rPr lang="ja-JP" altLang="en-US" b="1" dirty="0" smtClean="0">
                <a:solidFill>
                  <a:schemeClr val="tx1"/>
                </a:solidFill>
                <a:latin typeface="+mn-ea"/>
                <a:cs typeface="Arial" panose="020B0604020202020204" pitchFamily="34" charset="0"/>
              </a:rPr>
              <a:t>合計４６病院から応募があった。 </a:t>
            </a:r>
            <a:endParaRPr kumimoji="1" lang="ja-JP" altLang="en-US" b="1" dirty="0">
              <a:solidFill>
                <a:schemeClr val="tx1"/>
              </a:solidFill>
              <a:latin typeface="+mn-ea"/>
              <a:cs typeface="Arial" panose="020B0604020202020204" pitchFamily="34" charset="0"/>
            </a:endParaRPr>
          </a:p>
        </p:txBody>
      </p:sp>
    </p:spTree>
    <p:extLst>
      <p:ext uri="{BB962C8B-B14F-4D97-AF65-F5344CB8AC3E}">
        <p14:creationId xmlns:p14="http://schemas.microsoft.com/office/powerpoint/2010/main" val="2492026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５</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府</a:t>
            </a:r>
            <a:r>
              <a:rPr lang="ja-JP" altLang="en-US" sz="2000" b="1" dirty="0">
                <a:solidFill>
                  <a:srgbClr val="FFFFFF"/>
                </a:solidFill>
                <a:latin typeface="+mn-ea"/>
                <a:cs typeface="Times New Roman"/>
              </a:rPr>
              <a:t>がん診療拠点</a:t>
            </a:r>
            <a:r>
              <a:rPr lang="ja-JP" altLang="en-US" sz="2000" b="1" dirty="0" smtClean="0">
                <a:solidFill>
                  <a:srgbClr val="FFFFFF"/>
                </a:solidFill>
                <a:latin typeface="+mn-ea"/>
                <a:cs typeface="Times New Roman"/>
              </a:rPr>
              <a:t>病院（指定更新）の診療実績</a:t>
            </a:r>
            <a:endParaRPr lang="en-US" altLang="ja-JP" sz="2000" b="1" dirty="0" smtClean="0">
              <a:solidFill>
                <a:srgbClr val="FFFFFF"/>
              </a:solidFill>
              <a:latin typeface="+mn-ea"/>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2810811141"/>
              </p:ext>
            </p:extLst>
          </p:nvPr>
        </p:nvGraphicFramePr>
        <p:xfrm>
          <a:off x="35496" y="649738"/>
          <a:ext cx="4254570" cy="5918662"/>
        </p:xfrm>
        <a:graphic>
          <a:graphicData uri="http://schemas.openxmlformats.org/drawingml/2006/table">
            <a:tbl>
              <a:tblPr firstRow="1" bandRow="1">
                <a:tableStyleId>{5C22544A-7EE6-4342-B048-85BDC9FD1C3A}</a:tableStyleId>
              </a:tblPr>
              <a:tblGrid>
                <a:gridCol w="311704">
                  <a:extLst>
                    <a:ext uri="{9D8B030D-6E8A-4147-A177-3AD203B41FA5}">
                      <a16:colId xmlns:a16="http://schemas.microsoft.com/office/drawing/2014/main" val="126320758"/>
                    </a:ext>
                  </a:extLst>
                </a:gridCol>
                <a:gridCol w="1656184">
                  <a:extLst>
                    <a:ext uri="{9D8B030D-6E8A-4147-A177-3AD203B41FA5}">
                      <a16:colId xmlns:a16="http://schemas.microsoft.com/office/drawing/2014/main" val="3304912249"/>
                    </a:ext>
                  </a:extLst>
                </a:gridCol>
                <a:gridCol w="571670">
                  <a:extLst>
                    <a:ext uri="{9D8B030D-6E8A-4147-A177-3AD203B41FA5}">
                      <a16:colId xmlns:a16="http://schemas.microsoft.com/office/drawing/2014/main" val="92452844"/>
                    </a:ext>
                  </a:extLst>
                </a:gridCol>
                <a:gridCol w="571671">
                  <a:extLst>
                    <a:ext uri="{9D8B030D-6E8A-4147-A177-3AD203B41FA5}">
                      <a16:colId xmlns:a16="http://schemas.microsoft.com/office/drawing/2014/main" val="628559963"/>
                    </a:ext>
                  </a:extLst>
                </a:gridCol>
                <a:gridCol w="571671">
                  <a:extLst>
                    <a:ext uri="{9D8B030D-6E8A-4147-A177-3AD203B41FA5}">
                      <a16:colId xmlns:a16="http://schemas.microsoft.com/office/drawing/2014/main" val="1621440348"/>
                    </a:ext>
                  </a:extLst>
                </a:gridCol>
                <a:gridCol w="571670">
                  <a:extLst>
                    <a:ext uri="{9D8B030D-6E8A-4147-A177-3AD203B41FA5}">
                      <a16:colId xmlns:a16="http://schemas.microsoft.com/office/drawing/2014/main" val="2626464041"/>
                    </a:ext>
                  </a:extLst>
                </a:gridCol>
              </a:tblGrid>
              <a:tr h="182880">
                <a:tc>
                  <a:txBody>
                    <a:bodyPr/>
                    <a:lstStyle/>
                    <a:p>
                      <a:pPr algn="ctr"/>
                      <a:endParaRPr kumimoji="1" lang="ja-JP" altLang="en-US" sz="11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1100" dirty="0" smtClean="0"/>
                        <a:t>病院名</a:t>
                      </a:r>
                      <a:endParaRPr kumimoji="1" lang="ja-JP" altLang="en-US" sz="1100" dirty="0"/>
                    </a:p>
                  </a:txBody>
                  <a:tcPr anchor="ctr">
                    <a:lnB w="28575" cap="flat" cmpd="sng" algn="ctr">
                      <a:solidFill>
                        <a:schemeClr val="bg1"/>
                      </a:solidFill>
                      <a:prstDash val="solid"/>
                      <a:round/>
                      <a:headEnd type="none" w="med" len="med"/>
                      <a:tailEnd type="none" w="med" len="med"/>
                    </a:lnB>
                  </a:tcPr>
                </a:tc>
                <a:tc>
                  <a:txBody>
                    <a:bodyPr/>
                    <a:lstStyle/>
                    <a:p>
                      <a:pPr marL="0" indent="0" algn="ctr"/>
                      <a:r>
                        <a:rPr kumimoji="1" lang="ja-JP" altLang="en-US" sz="900" dirty="0" smtClean="0"/>
                        <a:t>院内がん登録</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手術</a:t>
                      </a:r>
                      <a:endParaRPr kumimoji="1" lang="en-US" altLang="ja-JP" sz="900" dirty="0" smtClean="0"/>
                    </a:p>
                    <a:p>
                      <a:pPr algn="ctr"/>
                      <a:r>
                        <a:rPr kumimoji="1" lang="ja-JP" altLang="en-US" sz="900" dirty="0" smtClean="0"/>
                        <a:t>件数</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薬物</a:t>
                      </a:r>
                      <a:endParaRPr kumimoji="1" lang="en-US" altLang="ja-JP" sz="900" dirty="0" smtClean="0"/>
                    </a:p>
                    <a:p>
                      <a:pPr algn="ctr"/>
                      <a:r>
                        <a:rPr kumimoji="1" lang="ja-JP" altLang="en-US" sz="900" dirty="0" smtClean="0"/>
                        <a:t>療法</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緩和</a:t>
                      </a:r>
                      <a:endParaRPr kumimoji="1" lang="en-US" altLang="ja-JP" sz="900" dirty="0" smtClean="0"/>
                    </a:p>
                    <a:p>
                      <a:pPr algn="ctr"/>
                      <a:r>
                        <a:rPr kumimoji="1" lang="ja-JP" altLang="en-US" sz="900" dirty="0" smtClean="0"/>
                        <a:t>ケア</a:t>
                      </a:r>
                      <a:endParaRPr kumimoji="1" lang="ja-JP" altLang="en-US" sz="900" dirty="0"/>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072067"/>
                  </a:ext>
                </a:extLst>
              </a:tr>
              <a:tr h="182880">
                <a:tc>
                  <a:txBody>
                    <a:bodyPr/>
                    <a:lstStyle/>
                    <a:p>
                      <a:pPr algn="ctr"/>
                      <a:endParaRPr kumimoji="1" lang="ja-JP" altLang="en-US" sz="1100"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rPr>
                        <a:t>指定要件</a:t>
                      </a:r>
                      <a:endParaRPr kumimoji="1" lang="ja-JP" altLang="en-US" sz="110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r"/>
                      <a:r>
                        <a:rPr kumimoji="1" lang="en-US" altLang="ja-JP" sz="1050" b="1" dirty="0" smtClean="0">
                          <a:solidFill>
                            <a:schemeClr val="bg1"/>
                          </a:solidFill>
                        </a:rPr>
                        <a:t>200</a:t>
                      </a:r>
                      <a:endParaRPr kumimoji="1" lang="ja-JP" altLang="en-US" sz="105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r"/>
                      <a:r>
                        <a:rPr kumimoji="1" lang="en-US" altLang="ja-JP" sz="1050" b="1" dirty="0" smtClean="0">
                          <a:solidFill>
                            <a:schemeClr val="bg1"/>
                          </a:solidFill>
                        </a:rPr>
                        <a:t>200</a:t>
                      </a:r>
                      <a:endParaRPr kumimoji="1" lang="ja-JP" altLang="en-US" sz="105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r"/>
                      <a:r>
                        <a:rPr kumimoji="1" lang="en-US" altLang="ja-JP" sz="1050" b="1" dirty="0" smtClean="0">
                          <a:solidFill>
                            <a:schemeClr val="bg1"/>
                          </a:solidFill>
                        </a:rPr>
                        <a:t>400</a:t>
                      </a:r>
                      <a:endParaRPr kumimoji="1" lang="ja-JP" altLang="en-US" sz="105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r"/>
                      <a:r>
                        <a:rPr kumimoji="1" lang="en-US" altLang="ja-JP" sz="1050" b="1" dirty="0" smtClean="0">
                          <a:solidFill>
                            <a:schemeClr val="bg1"/>
                          </a:solidFill>
                        </a:rPr>
                        <a:t>35</a:t>
                      </a:r>
                      <a:endParaRPr kumimoji="1" lang="ja-JP" altLang="en-US" sz="1050" b="1" dirty="0">
                        <a:solidFill>
                          <a:schemeClr val="bg1"/>
                        </a:solidFill>
                      </a:endParaRPr>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4227299570"/>
                  </a:ext>
                </a:extLst>
              </a:tr>
              <a:tr h="0">
                <a:tc rowSpan="5">
                  <a:txBody>
                    <a:bodyPr/>
                    <a:lstStyle/>
                    <a:p>
                      <a:pPr algn="ctr"/>
                      <a:r>
                        <a:rPr kumimoji="1" lang="ja-JP" altLang="en-US" sz="1050" b="1" dirty="0" smtClean="0"/>
                        <a:t>豊　能</a:t>
                      </a:r>
                      <a:endParaRPr kumimoji="1" lang="ja-JP" altLang="en-US" sz="1050" b="1" dirty="0"/>
                    </a:p>
                  </a:txBody>
                  <a:tcPr vert="eaVert" anchor="ct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市立池田病院</a:t>
                      </a:r>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981</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817</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1,014</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230</a:t>
                      </a:r>
                      <a:endParaRPr kumimoji="1" lang="ja-JP" altLang="en-US" sz="1050" dirty="0"/>
                    </a:p>
                  </a:txBody>
                  <a:tcPr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済生会吹田病院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1,195</a:t>
                      </a:r>
                      <a:endParaRPr kumimoji="1" lang="ja-JP" altLang="en-US" sz="1050" dirty="0"/>
                    </a:p>
                  </a:txBody>
                  <a:tcPr anchor="ctr"/>
                </a:tc>
                <a:tc>
                  <a:txBody>
                    <a:bodyPr/>
                    <a:lstStyle/>
                    <a:p>
                      <a:pPr algn="r"/>
                      <a:r>
                        <a:rPr kumimoji="1" lang="en-US" altLang="ja-JP" sz="1050" dirty="0" smtClean="0"/>
                        <a:t>813</a:t>
                      </a:r>
                      <a:endParaRPr kumimoji="1" lang="ja-JP" altLang="en-US" sz="1050" dirty="0"/>
                    </a:p>
                  </a:txBody>
                  <a:tcPr anchor="ctr"/>
                </a:tc>
                <a:tc>
                  <a:txBody>
                    <a:bodyPr/>
                    <a:lstStyle/>
                    <a:p>
                      <a:pPr algn="r"/>
                      <a:r>
                        <a:rPr kumimoji="1" lang="en-US" altLang="ja-JP" sz="1050" dirty="0" smtClean="0"/>
                        <a:t>1,434</a:t>
                      </a:r>
                      <a:endParaRPr kumimoji="1" lang="ja-JP" altLang="en-US" sz="1050" dirty="0"/>
                    </a:p>
                  </a:txBody>
                  <a:tcPr anchor="ctr"/>
                </a:tc>
                <a:tc>
                  <a:txBody>
                    <a:bodyPr/>
                    <a:lstStyle/>
                    <a:p>
                      <a:pPr algn="r"/>
                      <a:r>
                        <a:rPr kumimoji="1" lang="en-US" altLang="ja-JP" sz="1050" dirty="0" smtClean="0"/>
                        <a:t>135</a:t>
                      </a:r>
                      <a:endParaRPr kumimoji="1" lang="ja-JP" altLang="en-US" sz="1050" dirty="0"/>
                    </a:p>
                  </a:txBody>
                  <a:tcPr anchor="ctr"/>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市立吹田市民病院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786</a:t>
                      </a:r>
                      <a:endParaRPr kumimoji="1" lang="ja-JP" altLang="en-US" sz="1050" dirty="0"/>
                    </a:p>
                  </a:txBody>
                  <a:tcPr anchor="ctr"/>
                </a:tc>
                <a:tc>
                  <a:txBody>
                    <a:bodyPr/>
                    <a:lstStyle/>
                    <a:p>
                      <a:pPr algn="r"/>
                      <a:r>
                        <a:rPr kumimoji="1" lang="en-US" altLang="ja-JP" sz="1050" dirty="0" smtClean="0"/>
                        <a:t>395</a:t>
                      </a:r>
                      <a:endParaRPr kumimoji="1" lang="ja-JP" altLang="en-US" sz="1050" dirty="0"/>
                    </a:p>
                  </a:txBody>
                  <a:tcPr anchor="ctr"/>
                </a:tc>
                <a:tc>
                  <a:txBody>
                    <a:bodyPr/>
                    <a:lstStyle/>
                    <a:p>
                      <a:pPr algn="r"/>
                      <a:r>
                        <a:rPr kumimoji="1" lang="en-US" altLang="ja-JP" sz="1050" dirty="0" smtClean="0"/>
                        <a:t>785</a:t>
                      </a:r>
                      <a:endParaRPr kumimoji="1" lang="ja-JP" altLang="en-US" sz="1050" dirty="0"/>
                    </a:p>
                  </a:txBody>
                  <a:tcPr anchor="ctr"/>
                </a:tc>
                <a:tc>
                  <a:txBody>
                    <a:bodyPr/>
                    <a:lstStyle/>
                    <a:p>
                      <a:pPr algn="r"/>
                      <a:r>
                        <a:rPr kumimoji="1" lang="en-US" altLang="ja-JP" sz="1050" dirty="0" smtClean="0"/>
                        <a:t>127</a:t>
                      </a:r>
                      <a:endParaRPr kumimoji="1" lang="ja-JP" altLang="en-US" sz="1050" dirty="0"/>
                    </a:p>
                  </a:txBody>
                  <a:tcPr anchor="ctr"/>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済生会千里病院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637</a:t>
                      </a:r>
                      <a:endParaRPr kumimoji="1" lang="ja-JP" altLang="en-US" sz="1050" dirty="0"/>
                    </a:p>
                  </a:txBody>
                  <a:tcPr anchor="ctr"/>
                </a:tc>
                <a:tc>
                  <a:txBody>
                    <a:bodyPr/>
                    <a:lstStyle/>
                    <a:p>
                      <a:pPr algn="r"/>
                      <a:r>
                        <a:rPr kumimoji="1" lang="en-US" altLang="ja-JP" sz="1050" dirty="0" smtClean="0"/>
                        <a:t>346</a:t>
                      </a:r>
                      <a:endParaRPr kumimoji="1" lang="ja-JP" altLang="en-US" sz="1050" dirty="0"/>
                    </a:p>
                  </a:txBody>
                  <a:tcPr anchor="ctr"/>
                </a:tc>
                <a:tc>
                  <a:txBody>
                    <a:bodyPr/>
                    <a:lstStyle/>
                    <a:p>
                      <a:pPr algn="r"/>
                      <a:r>
                        <a:rPr kumimoji="1" lang="en-US" altLang="ja-JP" sz="1050" dirty="0" smtClean="0"/>
                        <a:t>529</a:t>
                      </a:r>
                      <a:endParaRPr kumimoji="1" lang="ja-JP" altLang="en-US" sz="1050" dirty="0"/>
                    </a:p>
                  </a:txBody>
                  <a:tcPr anchor="ctr"/>
                </a:tc>
                <a:tc>
                  <a:txBody>
                    <a:bodyPr/>
                    <a:lstStyle/>
                    <a:p>
                      <a:pPr algn="r"/>
                      <a:r>
                        <a:rPr kumimoji="1" lang="en-US" altLang="ja-JP" sz="1050" dirty="0" smtClean="0"/>
                        <a:t>94</a:t>
                      </a:r>
                      <a:endParaRPr kumimoji="1" lang="ja-JP" altLang="en-US" sz="1050" dirty="0"/>
                    </a:p>
                  </a:txBody>
                  <a:tcPr anchor="ctr"/>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箕面市立病院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788</a:t>
                      </a:r>
                      <a:endParaRPr kumimoji="1" lang="ja-JP" altLang="en-US" sz="1050" dirty="0"/>
                    </a:p>
                  </a:txBody>
                  <a:tcPr anchor="ctr"/>
                </a:tc>
                <a:tc>
                  <a:txBody>
                    <a:bodyPr/>
                    <a:lstStyle/>
                    <a:p>
                      <a:pPr algn="r"/>
                      <a:r>
                        <a:rPr kumimoji="1" lang="en-US" altLang="ja-JP" sz="1050" dirty="0" smtClean="0"/>
                        <a:t>679</a:t>
                      </a:r>
                      <a:endParaRPr kumimoji="1" lang="ja-JP" altLang="en-US" sz="1050" dirty="0"/>
                    </a:p>
                  </a:txBody>
                  <a:tcPr anchor="ctr"/>
                </a:tc>
                <a:tc>
                  <a:txBody>
                    <a:bodyPr/>
                    <a:lstStyle/>
                    <a:p>
                      <a:pPr algn="r"/>
                      <a:r>
                        <a:rPr kumimoji="1" lang="en-US" altLang="ja-JP" sz="1050" dirty="0" smtClean="0"/>
                        <a:t>537</a:t>
                      </a:r>
                      <a:endParaRPr kumimoji="1" lang="ja-JP" altLang="en-US" sz="1050" dirty="0"/>
                    </a:p>
                  </a:txBody>
                  <a:tcPr anchor="ctr"/>
                </a:tc>
                <a:tc>
                  <a:txBody>
                    <a:bodyPr/>
                    <a:lstStyle/>
                    <a:p>
                      <a:pPr algn="r"/>
                      <a:r>
                        <a:rPr kumimoji="1" lang="en-US" altLang="ja-JP" sz="1050" dirty="0" smtClean="0"/>
                        <a:t>196</a:t>
                      </a:r>
                      <a:endParaRPr kumimoji="1" lang="ja-JP" altLang="en-US" sz="1050" dirty="0"/>
                    </a:p>
                  </a:txBody>
                  <a:tcPr anchor="ctr"/>
                </a:tc>
                <a:extLst>
                  <a:ext uri="{0D108BD9-81ED-4DB2-BD59-A6C34878D82A}">
                    <a16:rowId xmlns:a16="http://schemas.microsoft.com/office/drawing/2014/main" val="1171318590"/>
                  </a:ext>
                </a:extLst>
              </a:tr>
              <a:tr h="138322">
                <a:tc rowSpan="3">
                  <a:txBody>
                    <a:bodyPr/>
                    <a:lstStyle/>
                    <a:p>
                      <a:pPr algn="ctr"/>
                      <a:r>
                        <a:rPr kumimoji="1" lang="ja-JP" altLang="en-US" sz="1050" b="1" dirty="0" smtClean="0"/>
                        <a:t>三　島</a:t>
                      </a:r>
                      <a:endParaRPr kumimoji="1" lang="ja-JP" altLang="en-US" sz="1050" b="1" dirty="0"/>
                    </a:p>
                  </a:txBody>
                  <a:tcPr vert="eaVert" anchor="ctr">
                    <a:solidFill>
                      <a:schemeClr val="tx2">
                        <a:lumMod val="40000"/>
                        <a:lumOff val="60000"/>
                      </a:schemeClr>
                    </a:solidFill>
                  </a:tcPr>
                </a:tc>
                <a:tc>
                  <a:txBody>
                    <a:bodyPr/>
                    <a:lstStyle/>
                    <a:p>
                      <a:r>
                        <a:rPr kumimoji="1" lang="zh-TW" altLang="en-US" sz="1050" dirty="0" smtClean="0">
                          <a:latin typeface="ＭＳ Ｐゴシック" panose="020B0600070205080204" pitchFamily="50" charset="-128"/>
                          <a:ea typeface="ＭＳ Ｐゴシック" panose="020B0600070205080204" pitchFamily="50" charset="-128"/>
                        </a:rPr>
                        <a:t>愛仁会高槻病院</a:t>
                      </a:r>
                    </a:p>
                  </a:txBody>
                  <a:tcPr anchor="ctr"/>
                </a:tc>
                <a:tc>
                  <a:txBody>
                    <a:bodyPr/>
                    <a:lstStyle/>
                    <a:p>
                      <a:pPr algn="r"/>
                      <a:r>
                        <a:rPr kumimoji="1" lang="en-US" altLang="ja-JP" sz="1050" dirty="0" smtClean="0"/>
                        <a:t>672</a:t>
                      </a:r>
                      <a:endParaRPr kumimoji="1" lang="ja-JP" altLang="en-US" sz="1050" dirty="0"/>
                    </a:p>
                  </a:txBody>
                  <a:tcPr anchor="ctr"/>
                </a:tc>
                <a:tc>
                  <a:txBody>
                    <a:bodyPr/>
                    <a:lstStyle/>
                    <a:p>
                      <a:pPr algn="r"/>
                      <a:r>
                        <a:rPr kumimoji="1" lang="en-US" altLang="ja-JP" sz="1050" dirty="0" smtClean="0"/>
                        <a:t>611</a:t>
                      </a:r>
                      <a:endParaRPr kumimoji="1" lang="ja-JP" altLang="en-US" sz="1050" dirty="0"/>
                    </a:p>
                  </a:txBody>
                  <a:tcPr anchor="ctr"/>
                </a:tc>
                <a:tc>
                  <a:txBody>
                    <a:bodyPr/>
                    <a:lstStyle/>
                    <a:p>
                      <a:pPr algn="r"/>
                      <a:r>
                        <a:rPr kumimoji="1" lang="en-US" altLang="ja-JP" sz="1050" dirty="0" smtClean="0"/>
                        <a:t>2,154</a:t>
                      </a:r>
                      <a:endParaRPr kumimoji="1" lang="ja-JP" altLang="en-US" sz="1050" dirty="0"/>
                    </a:p>
                  </a:txBody>
                  <a:tcPr anchor="ctr"/>
                </a:tc>
                <a:tc>
                  <a:txBody>
                    <a:bodyPr/>
                    <a:lstStyle/>
                    <a:p>
                      <a:pPr algn="r"/>
                      <a:r>
                        <a:rPr kumimoji="1" lang="en-US" altLang="ja-JP" sz="1050" dirty="0" smtClean="0"/>
                        <a:t>101</a:t>
                      </a:r>
                      <a:endParaRPr kumimoji="1" lang="ja-JP" altLang="en-US" sz="1050" dirty="0"/>
                    </a:p>
                  </a:txBody>
                  <a:tcPr anchor="ctr"/>
                </a:tc>
                <a:extLst>
                  <a:ext uri="{0D108BD9-81ED-4DB2-BD59-A6C34878D82A}">
                    <a16:rowId xmlns:a16="http://schemas.microsoft.com/office/drawing/2014/main" val="1003116399"/>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北摂総合病院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325</a:t>
                      </a:r>
                      <a:endParaRPr kumimoji="1" lang="ja-JP" altLang="en-US" sz="1050" dirty="0"/>
                    </a:p>
                  </a:txBody>
                  <a:tcPr anchor="ctr"/>
                </a:tc>
                <a:tc>
                  <a:txBody>
                    <a:bodyPr/>
                    <a:lstStyle/>
                    <a:p>
                      <a:pPr algn="r"/>
                      <a:r>
                        <a:rPr kumimoji="1" lang="en-US" altLang="ja-JP" sz="1050" dirty="0" smtClean="0"/>
                        <a:t>304</a:t>
                      </a:r>
                      <a:endParaRPr kumimoji="1" lang="ja-JP" altLang="en-US" sz="1050" dirty="0"/>
                    </a:p>
                  </a:txBody>
                  <a:tcPr anchor="ctr"/>
                </a:tc>
                <a:tc>
                  <a:txBody>
                    <a:bodyPr/>
                    <a:lstStyle/>
                    <a:p>
                      <a:pPr algn="r"/>
                      <a:r>
                        <a:rPr kumimoji="1" lang="en-US" altLang="ja-JP" sz="1050" dirty="0" smtClean="0"/>
                        <a:t>407</a:t>
                      </a:r>
                      <a:endParaRPr kumimoji="1" lang="ja-JP" altLang="en-US" sz="1050" dirty="0"/>
                    </a:p>
                  </a:txBody>
                  <a:tcPr anchor="ctr"/>
                </a:tc>
                <a:tc>
                  <a:txBody>
                    <a:bodyPr/>
                    <a:lstStyle/>
                    <a:p>
                      <a:pPr algn="r"/>
                      <a:r>
                        <a:rPr kumimoji="1" lang="en-US" altLang="ja-JP" sz="1050" dirty="0" smtClean="0"/>
                        <a:t>84</a:t>
                      </a:r>
                      <a:endParaRPr kumimoji="1" lang="ja-JP" altLang="en-US" sz="1050" dirty="0"/>
                    </a:p>
                  </a:txBody>
                  <a:tcPr anchor="ctr"/>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高槻赤十字病院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618</a:t>
                      </a:r>
                      <a:endParaRPr kumimoji="1" lang="ja-JP" altLang="en-US" sz="1050" dirty="0"/>
                    </a:p>
                  </a:txBody>
                  <a:tcPr anchor="ctr"/>
                </a:tc>
                <a:tc>
                  <a:txBody>
                    <a:bodyPr/>
                    <a:lstStyle/>
                    <a:p>
                      <a:pPr algn="r"/>
                      <a:r>
                        <a:rPr kumimoji="1" lang="en-US" altLang="ja-JP" sz="1050" dirty="0" smtClean="0"/>
                        <a:t>426</a:t>
                      </a:r>
                      <a:endParaRPr kumimoji="1" lang="ja-JP" altLang="en-US" sz="1050" dirty="0"/>
                    </a:p>
                  </a:txBody>
                  <a:tcPr anchor="ctr"/>
                </a:tc>
                <a:tc>
                  <a:txBody>
                    <a:bodyPr/>
                    <a:lstStyle/>
                    <a:p>
                      <a:pPr algn="r"/>
                      <a:r>
                        <a:rPr kumimoji="1" lang="en-US" altLang="ja-JP" sz="1050" dirty="0" smtClean="0"/>
                        <a:t>1,140</a:t>
                      </a:r>
                      <a:endParaRPr kumimoji="1" lang="ja-JP" altLang="en-US" sz="1050" dirty="0"/>
                    </a:p>
                  </a:txBody>
                  <a:tcPr anchor="ctr"/>
                </a:tc>
                <a:tc>
                  <a:txBody>
                    <a:bodyPr/>
                    <a:lstStyle/>
                    <a:p>
                      <a:pPr algn="r"/>
                      <a:r>
                        <a:rPr kumimoji="1" lang="en-US" altLang="ja-JP" sz="1050" dirty="0" smtClean="0"/>
                        <a:t>213</a:t>
                      </a:r>
                      <a:endParaRPr kumimoji="1" lang="ja-JP" altLang="en-US" sz="1050" dirty="0"/>
                    </a:p>
                  </a:txBody>
                  <a:tcPr anchor="ctr"/>
                </a:tc>
                <a:extLst>
                  <a:ext uri="{0D108BD9-81ED-4DB2-BD59-A6C34878D82A}">
                    <a16:rowId xmlns:a16="http://schemas.microsoft.com/office/drawing/2014/main" val="2130779194"/>
                  </a:ext>
                </a:extLst>
              </a:tr>
              <a:tr h="143266">
                <a:tc rowSpan="5">
                  <a:txBody>
                    <a:bodyPr/>
                    <a:lstStyle/>
                    <a:p>
                      <a:pPr algn="ctr"/>
                      <a:r>
                        <a:rPr kumimoji="1" lang="ja-JP" altLang="en-US" sz="1050" b="1" dirty="0" smtClean="0"/>
                        <a:t>北河内</a:t>
                      </a:r>
                      <a:endParaRPr kumimoji="1" lang="ja-JP" altLang="en-US" sz="1050" b="1" dirty="0"/>
                    </a:p>
                  </a:txBody>
                  <a:tcPr vert="eaVert" anchor="ctr">
                    <a:solidFill>
                      <a:schemeClr val="tx2">
                        <a:lumMod val="40000"/>
                        <a:lumOff val="60000"/>
                      </a:schemeClr>
                    </a:solidFill>
                  </a:tcPr>
                </a:tc>
                <a:tc>
                  <a:txBody>
                    <a:bodyPr/>
                    <a:lstStyle/>
                    <a:p>
                      <a:r>
                        <a:rPr kumimoji="1" lang="ja-JP" altLang="en-US" sz="1050" dirty="0" smtClean="0">
                          <a:latin typeface="ＭＳ Ｐゴシック" panose="020B0600070205080204" pitchFamily="50" charset="-128"/>
                          <a:ea typeface="+mn-ea"/>
                        </a:rPr>
                        <a:t>松下記念病院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857</a:t>
                      </a:r>
                      <a:endParaRPr kumimoji="1" lang="ja-JP" altLang="en-US" sz="1050" dirty="0"/>
                    </a:p>
                  </a:txBody>
                  <a:tcPr anchor="ctr"/>
                </a:tc>
                <a:tc>
                  <a:txBody>
                    <a:bodyPr/>
                    <a:lstStyle/>
                    <a:p>
                      <a:pPr algn="r"/>
                      <a:r>
                        <a:rPr kumimoji="1" lang="en-US" altLang="ja-JP" sz="1050" dirty="0" smtClean="0"/>
                        <a:t>441</a:t>
                      </a:r>
                      <a:endParaRPr kumimoji="1" lang="ja-JP" altLang="en-US" sz="1050" dirty="0"/>
                    </a:p>
                  </a:txBody>
                  <a:tcPr anchor="ctr"/>
                </a:tc>
                <a:tc>
                  <a:txBody>
                    <a:bodyPr/>
                    <a:lstStyle/>
                    <a:p>
                      <a:pPr algn="r"/>
                      <a:r>
                        <a:rPr kumimoji="1" lang="en-US" altLang="ja-JP" sz="1050" dirty="0" smtClean="0"/>
                        <a:t>1,032</a:t>
                      </a:r>
                      <a:endParaRPr kumimoji="1" lang="ja-JP" altLang="en-US" sz="1050" dirty="0"/>
                    </a:p>
                  </a:txBody>
                  <a:tcPr anchor="ctr"/>
                </a:tc>
                <a:tc>
                  <a:txBody>
                    <a:bodyPr/>
                    <a:lstStyle/>
                    <a:p>
                      <a:pPr algn="r"/>
                      <a:r>
                        <a:rPr kumimoji="1" lang="en-US" altLang="ja-JP" sz="1050" dirty="0" smtClean="0"/>
                        <a:t>67</a:t>
                      </a:r>
                      <a:endParaRPr kumimoji="1" lang="ja-JP" altLang="en-US" sz="1050" dirty="0"/>
                    </a:p>
                  </a:txBody>
                  <a:tcPr anchor="ctr"/>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ＭＳ Ｐゴシック" panose="020B0600070205080204" pitchFamily="50" charset="-128"/>
                          <a:ea typeface="+mn-ea"/>
                        </a:rPr>
                        <a:t>JCHO</a:t>
                      </a:r>
                      <a:r>
                        <a:rPr kumimoji="1" lang="ja-JP" altLang="en-US" sz="1050" dirty="0" smtClean="0">
                          <a:latin typeface="ＭＳ Ｐゴシック" panose="020B0600070205080204" pitchFamily="50" charset="-128"/>
                          <a:ea typeface="+mn-ea"/>
                        </a:rPr>
                        <a:t>星ヶ丘医療Ｃ</a:t>
                      </a:r>
                      <a:endParaRPr kumimoji="1" lang="ja-JP" altLang="en-US" sz="1050" dirty="0"/>
                    </a:p>
                  </a:txBody>
                  <a:tcPr anchor="ctr"/>
                </a:tc>
                <a:tc>
                  <a:txBody>
                    <a:bodyPr/>
                    <a:lstStyle/>
                    <a:p>
                      <a:pPr algn="r"/>
                      <a:r>
                        <a:rPr kumimoji="1" lang="en-US" altLang="ja-JP" sz="1050" dirty="0" smtClean="0"/>
                        <a:t>414</a:t>
                      </a:r>
                      <a:endParaRPr kumimoji="1" lang="ja-JP" altLang="en-US" sz="1050" dirty="0"/>
                    </a:p>
                  </a:txBody>
                  <a:tcPr anchor="ctr"/>
                </a:tc>
                <a:tc>
                  <a:txBody>
                    <a:bodyPr/>
                    <a:lstStyle/>
                    <a:p>
                      <a:pPr algn="r"/>
                      <a:r>
                        <a:rPr kumimoji="1" lang="en-US" altLang="ja-JP" sz="1050" dirty="0" smtClean="0"/>
                        <a:t>308</a:t>
                      </a:r>
                      <a:endParaRPr kumimoji="1" lang="ja-JP" altLang="en-US" sz="1050" dirty="0"/>
                    </a:p>
                  </a:txBody>
                  <a:tcPr anchor="ctr"/>
                </a:tc>
                <a:tc>
                  <a:txBody>
                    <a:bodyPr/>
                    <a:lstStyle/>
                    <a:p>
                      <a:pPr algn="r"/>
                      <a:r>
                        <a:rPr kumimoji="1" lang="en-US" altLang="ja-JP" sz="1050" dirty="0" smtClean="0"/>
                        <a:t>442</a:t>
                      </a:r>
                      <a:endParaRPr kumimoji="1" lang="ja-JP" altLang="en-US" sz="1050" dirty="0"/>
                    </a:p>
                  </a:txBody>
                  <a:tcPr anchor="ctr"/>
                </a:tc>
                <a:tc>
                  <a:txBody>
                    <a:bodyPr/>
                    <a:lstStyle/>
                    <a:p>
                      <a:pPr algn="r"/>
                      <a:r>
                        <a:rPr kumimoji="1" lang="en-US" altLang="ja-JP" sz="1050" dirty="0" smtClean="0"/>
                        <a:t>260</a:t>
                      </a:r>
                      <a:endParaRPr kumimoji="1" lang="ja-JP" altLang="en-US" sz="1050" dirty="0"/>
                    </a:p>
                  </a:txBody>
                  <a:tcPr anchor="ctr"/>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関西医科大学総合医療Ｃ</a:t>
                      </a:r>
                      <a:endParaRPr kumimoji="1" lang="ja-JP" altLang="en-US" sz="1050" dirty="0"/>
                    </a:p>
                  </a:txBody>
                  <a:tcPr anchor="ctr"/>
                </a:tc>
                <a:tc>
                  <a:txBody>
                    <a:bodyPr/>
                    <a:lstStyle/>
                    <a:p>
                      <a:pPr algn="r"/>
                      <a:r>
                        <a:rPr kumimoji="1" lang="en-US" altLang="ja-JP" sz="1050" dirty="0" smtClean="0"/>
                        <a:t>1,422</a:t>
                      </a:r>
                      <a:endParaRPr kumimoji="1" lang="ja-JP" altLang="en-US" sz="1050" dirty="0"/>
                    </a:p>
                  </a:txBody>
                  <a:tcPr anchor="ctr"/>
                </a:tc>
                <a:tc>
                  <a:txBody>
                    <a:bodyPr/>
                    <a:lstStyle/>
                    <a:p>
                      <a:pPr algn="r"/>
                      <a:r>
                        <a:rPr kumimoji="1" lang="en-US" altLang="ja-JP" sz="1050" dirty="0" smtClean="0"/>
                        <a:t>775</a:t>
                      </a:r>
                      <a:endParaRPr kumimoji="1" lang="ja-JP" altLang="en-US" sz="1050" dirty="0"/>
                    </a:p>
                  </a:txBody>
                  <a:tcPr anchor="ctr"/>
                </a:tc>
                <a:tc>
                  <a:txBody>
                    <a:bodyPr/>
                    <a:lstStyle/>
                    <a:p>
                      <a:pPr algn="r"/>
                      <a:r>
                        <a:rPr kumimoji="1" lang="en-US" altLang="ja-JP" sz="1050" dirty="0" smtClean="0"/>
                        <a:t>7,253</a:t>
                      </a:r>
                      <a:endParaRPr kumimoji="1" lang="ja-JP" altLang="en-US" sz="1050" dirty="0"/>
                    </a:p>
                  </a:txBody>
                  <a:tcPr anchor="ctr"/>
                </a:tc>
                <a:tc>
                  <a:txBody>
                    <a:bodyPr/>
                    <a:lstStyle/>
                    <a:p>
                      <a:pPr algn="r"/>
                      <a:r>
                        <a:rPr kumimoji="1" lang="en-US" altLang="ja-JP" sz="1050" dirty="0" smtClean="0"/>
                        <a:t>161</a:t>
                      </a:r>
                      <a:endParaRPr kumimoji="1" lang="ja-JP" altLang="en-US" sz="1050" dirty="0"/>
                    </a:p>
                  </a:txBody>
                  <a:tcPr anchor="ctr"/>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美杉会佐藤病院</a:t>
                      </a:r>
                    </a:p>
                  </a:txBody>
                  <a:tcPr anchor="ctr"/>
                </a:tc>
                <a:tc>
                  <a:txBody>
                    <a:bodyPr/>
                    <a:lstStyle/>
                    <a:p>
                      <a:pPr algn="r"/>
                      <a:r>
                        <a:rPr kumimoji="1" lang="en-US" altLang="ja-JP" sz="1050" dirty="0" smtClean="0"/>
                        <a:t>433</a:t>
                      </a:r>
                      <a:endParaRPr kumimoji="1" lang="ja-JP" altLang="en-US" sz="1050" dirty="0"/>
                    </a:p>
                  </a:txBody>
                  <a:tcPr anchor="ctr"/>
                </a:tc>
                <a:tc>
                  <a:txBody>
                    <a:bodyPr/>
                    <a:lstStyle/>
                    <a:p>
                      <a:pPr algn="r"/>
                      <a:r>
                        <a:rPr kumimoji="1" lang="en-US" altLang="ja-JP" sz="1050" dirty="0" smtClean="0"/>
                        <a:t>212</a:t>
                      </a:r>
                      <a:endParaRPr kumimoji="1" lang="ja-JP" altLang="en-US" sz="1050" dirty="0"/>
                    </a:p>
                  </a:txBody>
                  <a:tcPr anchor="ctr"/>
                </a:tc>
                <a:tc>
                  <a:txBody>
                    <a:bodyPr/>
                    <a:lstStyle/>
                    <a:p>
                      <a:pPr algn="r"/>
                      <a:r>
                        <a:rPr kumimoji="1" lang="en-US" altLang="ja-JP" sz="1050" dirty="0" smtClean="0"/>
                        <a:t>411</a:t>
                      </a:r>
                      <a:endParaRPr kumimoji="1" lang="ja-JP" altLang="en-US" sz="1050" dirty="0"/>
                    </a:p>
                  </a:txBody>
                  <a:tcPr anchor="ctr"/>
                </a:tc>
                <a:tc>
                  <a:txBody>
                    <a:bodyPr/>
                    <a:lstStyle/>
                    <a:p>
                      <a:pPr algn="r"/>
                      <a:r>
                        <a:rPr kumimoji="1" lang="en-US" altLang="ja-JP" sz="1050" dirty="0" smtClean="0"/>
                        <a:t>60</a:t>
                      </a:r>
                      <a:endParaRPr kumimoji="1" lang="ja-JP" altLang="en-US" sz="1050" dirty="0"/>
                    </a:p>
                  </a:txBody>
                  <a:tcPr anchor="ctr"/>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市立ひらかた病院</a:t>
                      </a:r>
                      <a:endParaRPr kumimoji="1" lang="ja-JP" altLang="en-US" sz="1050" dirty="0"/>
                    </a:p>
                  </a:txBody>
                  <a:tcPr anchor="ctr"/>
                </a:tc>
                <a:tc>
                  <a:txBody>
                    <a:bodyPr/>
                    <a:lstStyle/>
                    <a:p>
                      <a:pPr algn="r"/>
                      <a:r>
                        <a:rPr kumimoji="1" lang="en-US" altLang="ja-JP" sz="1050" dirty="0" smtClean="0"/>
                        <a:t>530</a:t>
                      </a:r>
                      <a:endParaRPr kumimoji="1" lang="ja-JP" altLang="en-US" sz="1050" dirty="0"/>
                    </a:p>
                  </a:txBody>
                  <a:tcPr anchor="ctr"/>
                </a:tc>
                <a:tc>
                  <a:txBody>
                    <a:bodyPr/>
                    <a:lstStyle/>
                    <a:p>
                      <a:pPr algn="r"/>
                      <a:r>
                        <a:rPr kumimoji="1" lang="en-US" altLang="ja-JP" sz="1050" dirty="0" smtClean="0"/>
                        <a:t>411</a:t>
                      </a:r>
                      <a:endParaRPr kumimoji="1" lang="ja-JP" altLang="en-US" sz="1050" dirty="0"/>
                    </a:p>
                  </a:txBody>
                  <a:tcPr anchor="ctr"/>
                </a:tc>
                <a:tc>
                  <a:txBody>
                    <a:bodyPr/>
                    <a:lstStyle/>
                    <a:p>
                      <a:pPr algn="r"/>
                      <a:r>
                        <a:rPr kumimoji="1" lang="en-US" altLang="ja-JP" sz="1050" dirty="0" smtClean="0"/>
                        <a:t>476</a:t>
                      </a:r>
                      <a:endParaRPr kumimoji="1" lang="ja-JP" altLang="en-US" sz="1050" dirty="0"/>
                    </a:p>
                  </a:txBody>
                  <a:tcPr anchor="ctr"/>
                </a:tc>
                <a:tc>
                  <a:txBody>
                    <a:bodyPr/>
                    <a:lstStyle/>
                    <a:p>
                      <a:pPr algn="r"/>
                      <a:r>
                        <a:rPr kumimoji="1" lang="en-US" altLang="ja-JP" sz="1050" dirty="0" smtClean="0"/>
                        <a:t>53</a:t>
                      </a:r>
                      <a:endParaRPr kumimoji="1" lang="ja-JP" altLang="en-US" sz="1050" dirty="0"/>
                    </a:p>
                  </a:txBody>
                  <a:tcPr anchor="ctr"/>
                </a:tc>
                <a:extLst>
                  <a:ext uri="{0D108BD9-81ED-4DB2-BD59-A6C34878D82A}">
                    <a16:rowId xmlns:a16="http://schemas.microsoft.com/office/drawing/2014/main" val="3242756721"/>
                  </a:ext>
                </a:extLst>
              </a:tr>
              <a:tr h="121920">
                <a:tc rowSpan="4">
                  <a:txBody>
                    <a:bodyPr/>
                    <a:lstStyle/>
                    <a:p>
                      <a:pPr algn="ctr"/>
                      <a:r>
                        <a:rPr kumimoji="1" lang="ja-JP" altLang="en-US" sz="1050" b="1" dirty="0" smtClean="0"/>
                        <a:t>中河内</a:t>
                      </a:r>
                      <a:endParaRPr kumimoji="1" lang="ja-JP" altLang="en-US" sz="1050" b="1" dirty="0"/>
                    </a:p>
                  </a:txBody>
                  <a:tcPr vert="eaVert" anchor="ctr">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八尾徳洲会総合病院</a:t>
                      </a:r>
                    </a:p>
                  </a:txBody>
                  <a:tcPr anchor="ctr"/>
                </a:tc>
                <a:tc>
                  <a:txBody>
                    <a:bodyPr/>
                    <a:lstStyle/>
                    <a:p>
                      <a:pPr algn="r"/>
                      <a:r>
                        <a:rPr kumimoji="1" lang="en-US" altLang="ja-JP" sz="1050" dirty="0" smtClean="0"/>
                        <a:t>861</a:t>
                      </a:r>
                      <a:endParaRPr kumimoji="1" lang="ja-JP" altLang="en-US" sz="1050" dirty="0"/>
                    </a:p>
                  </a:txBody>
                  <a:tcPr anchor="ctr"/>
                </a:tc>
                <a:tc>
                  <a:txBody>
                    <a:bodyPr/>
                    <a:lstStyle/>
                    <a:p>
                      <a:pPr algn="r"/>
                      <a:r>
                        <a:rPr kumimoji="1" lang="en-US" altLang="ja-JP" sz="1050" dirty="0" smtClean="0"/>
                        <a:t>627</a:t>
                      </a:r>
                      <a:endParaRPr kumimoji="1" lang="ja-JP" altLang="en-US" sz="1050" dirty="0"/>
                    </a:p>
                  </a:txBody>
                  <a:tcPr anchor="ctr"/>
                </a:tc>
                <a:tc>
                  <a:txBody>
                    <a:bodyPr/>
                    <a:lstStyle/>
                    <a:p>
                      <a:pPr algn="r"/>
                      <a:r>
                        <a:rPr kumimoji="1" lang="en-US" altLang="ja-JP" sz="1050" dirty="0" smtClean="0"/>
                        <a:t>754</a:t>
                      </a:r>
                      <a:endParaRPr kumimoji="1" lang="ja-JP" altLang="en-US" sz="1050" dirty="0"/>
                    </a:p>
                  </a:txBody>
                  <a:tcPr anchor="ctr"/>
                </a:tc>
                <a:tc>
                  <a:txBody>
                    <a:bodyPr/>
                    <a:lstStyle/>
                    <a:p>
                      <a:pPr algn="r"/>
                      <a:r>
                        <a:rPr kumimoji="1" lang="en-US" altLang="ja-JP" sz="1050" dirty="0" smtClean="0"/>
                        <a:t>72</a:t>
                      </a:r>
                      <a:endParaRPr kumimoji="1" lang="ja-JP" altLang="en-US" sz="1050" dirty="0"/>
                    </a:p>
                  </a:txBody>
                  <a:tcPr anchor="ctr"/>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若草第一病院</a:t>
                      </a:r>
                    </a:p>
                  </a:txBody>
                  <a:tcPr anchor="ctr"/>
                </a:tc>
                <a:tc>
                  <a:txBody>
                    <a:bodyPr/>
                    <a:lstStyle/>
                    <a:p>
                      <a:pPr algn="r"/>
                      <a:r>
                        <a:rPr kumimoji="1" lang="en-US" altLang="ja-JP" sz="1050" dirty="0" smtClean="0"/>
                        <a:t>278</a:t>
                      </a:r>
                      <a:endParaRPr kumimoji="1" lang="ja-JP" altLang="en-US" sz="1050" dirty="0"/>
                    </a:p>
                  </a:txBody>
                  <a:tcPr anchor="ctr"/>
                </a:tc>
                <a:tc>
                  <a:txBody>
                    <a:bodyPr/>
                    <a:lstStyle/>
                    <a:p>
                      <a:pPr algn="r"/>
                      <a:r>
                        <a:rPr kumimoji="1" lang="en-US" altLang="ja-JP" sz="1050" dirty="0" smtClean="0"/>
                        <a:t>256</a:t>
                      </a:r>
                      <a:endParaRPr kumimoji="1" lang="ja-JP" altLang="en-US" sz="1050" dirty="0"/>
                    </a:p>
                  </a:txBody>
                  <a:tcPr anchor="ctr"/>
                </a:tc>
                <a:tc>
                  <a:txBody>
                    <a:bodyPr/>
                    <a:lstStyle/>
                    <a:p>
                      <a:pPr algn="r"/>
                      <a:r>
                        <a:rPr kumimoji="1" lang="en-US" altLang="ja-JP" sz="1050" dirty="0" smtClean="0"/>
                        <a:t>405</a:t>
                      </a:r>
                      <a:endParaRPr kumimoji="1" lang="ja-JP" altLang="en-US" sz="1050" dirty="0"/>
                    </a:p>
                  </a:txBody>
                  <a:tcPr anchor="ctr"/>
                </a:tc>
                <a:tc>
                  <a:txBody>
                    <a:bodyPr/>
                    <a:lstStyle/>
                    <a:p>
                      <a:pPr algn="r"/>
                      <a:r>
                        <a:rPr kumimoji="1" lang="en-US" altLang="ja-JP" sz="1050" dirty="0" smtClean="0"/>
                        <a:t>45</a:t>
                      </a:r>
                      <a:endParaRPr kumimoji="1" lang="ja-JP" altLang="en-US" sz="1050" dirty="0"/>
                    </a:p>
                  </a:txBody>
                  <a:tcPr anchor="ctr"/>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石切生喜病院</a:t>
                      </a:r>
                    </a:p>
                  </a:txBody>
                  <a:tcPr anchor="ctr"/>
                </a:tc>
                <a:tc>
                  <a:txBody>
                    <a:bodyPr/>
                    <a:lstStyle/>
                    <a:p>
                      <a:pPr algn="r"/>
                      <a:r>
                        <a:rPr kumimoji="1" lang="en-US" altLang="ja-JP" sz="1050" dirty="0" smtClean="0"/>
                        <a:t>931</a:t>
                      </a:r>
                      <a:endParaRPr kumimoji="1" lang="ja-JP" altLang="en-US" sz="1050" dirty="0"/>
                    </a:p>
                  </a:txBody>
                  <a:tcPr anchor="ctr"/>
                </a:tc>
                <a:tc>
                  <a:txBody>
                    <a:bodyPr/>
                    <a:lstStyle/>
                    <a:p>
                      <a:pPr algn="r"/>
                      <a:r>
                        <a:rPr kumimoji="1" lang="en-US" altLang="ja-JP" sz="1050" dirty="0" smtClean="0"/>
                        <a:t>404</a:t>
                      </a:r>
                      <a:endParaRPr kumimoji="1" lang="ja-JP" altLang="en-US" sz="1050" dirty="0"/>
                    </a:p>
                  </a:txBody>
                  <a:tcPr anchor="ctr"/>
                </a:tc>
                <a:tc>
                  <a:txBody>
                    <a:bodyPr/>
                    <a:lstStyle/>
                    <a:p>
                      <a:pPr algn="r"/>
                      <a:r>
                        <a:rPr kumimoji="1" lang="en-US" altLang="ja-JP" sz="1050" dirty="0" smtClean="0"/>
                        <a:t>665</a:t>
                      </a:r>
                      <a:endParaRPr kumimoji="1" lang="ja-JP" altLang="en-US" sz="1050" dirty="0"/>
                    </a:p>
                  </a:txBody>
                  <a:tcPr anchor="ctr"/>
                </a:tc>
                <a:tc>
                  <a:txBody>
                    <a:bodyPr/>
                    <a:lstStyle/>
                    <a:p>
                      <a:pPr algn="r"/>
                      <a:r>
                        <a:rPr kumimoji="1" lang="en-US" altLang="ja-JP" sz="1050" dirty="0" smtClean="0"/>
                        <a:t>135</a:t>
                      </a:r>
                      <a:endParaRPr kumimoji="1" lang="ja-JP" altLang="en-US" sz="1050" dirty="0"/>
                    </a:p>
                  </a:txBody>
                  <a:tcPr anchor="ctr"/>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市立柏原病院</a:t>
                      </a:r>
                    </a:p>
                  </a:txBody>
                  <a:tcPr anchor="ctr"/>
                </a:tc>
                <a:tc>
                  <a:txBody>
                    <a:bodyPr/>
                    <a:lstStyle/>
                    <a:p>
                      <a:pPr algn="r"/>
                      <a:r>
                        <a:rPr kumimoji="1" lang="en-US" altLang="ja-JP" sz="1050" dirty="0" smtClean="0"/>
                        <a:t>285</a:t>
                      </a:r>
                      <a:endParaRPr kumimoji="1" lang="ja-JP" altLang="en-US" sz="1050" dirty="0"/>
                    </a:p>
                  </a:txBody>
                  <a:tcPr anchor="ctr"/>
                </a:tc>
                <a:tc>
                  <a:txBody>
                    <a:bodyPr/>
                    <a:lstStyle/>
                    <a:p>
                      <a:pPr algn="r"/>
                      <a:r>
                        <a:rPr kumimoji="1" lang="en-US" altLang="ja-JP" sz="1050" dirty="0" smtClean="0"/>
                        <a:t>203</a:t>
                      </a:r>
                      <a:endParaRPr kumimoji="1" lang="ja-JP" altLang="en-US" sz="1050" dirty="0"/>
                    </a:p>
                  </a:txBody>
                  <a:tcPr anchor="ctr"/>
                </a:tc>
                <a:tc>
                  <a:txBody>
                    <a:bodyPr/>
                    <a:lstStyle/>
                    <a:p>
                      <a:pPr algn="r"/>
                      <a:r>
                        <a:rPr kumimoji="1" lang="en-US" altLang="ja-JP" sz="1050" dirty="0" smtClean="0"/>
                        <a:t>421</a:t>
                      </a:r>
                      <a:endParaRPr kumimoji="1" lang="ja-JP" altLang="en-US" sz="1050" dirty="0"/>
                    </a:p>
                  </a:txBody>
                  <a:tcPr anchor="ctr"/>
                </a:tc>
                <a:tc>
                  <a:txBody>
                    <a:bodyPr/>
                    <a:lstStyle/>
                    <a:p>
                      <a:pPr algn="r"/>
                      <a:r>
                        <a:rPr kumimoji="1" lang="en-US" altLang="ja-JP" sz="1050" dirty="0" smtClean="0"/>
                        <a:t>52</a:t>
                      </a:r>
                      <a:endParaRPr kumimoji="1" lang="ja-JP" altLang="en-US" sz="1050" dirty="0"/>
                    </a:p>
                  </a:txBody>
                  <a:tcPr anchor="ctr"/>
                </a:tc>
                <a:extLst>
                  <a:ext uri="{0D108BD9-81ED-4DB2-BD59-A6C34878D82A}">
                    <a16:rowId xmlns:a16="http://schemas.microsoft.com/office/drawing/2014/main" val="2264985016"/>
                  </a:ext>
                </a:extLst>
              </a:tr>
              <a:tr h="0">
                <a:tc rowSpan="2">
                  <a:txBody>
                    <a:bodyPr/>
                    <a:lstStyle/>
                    <a:p>
                      <a:pPr algn="ctr"/>
                      <a:r>
                        <a:rPr kumimoji="1" lang="ja-JP" altLang="en-US" sz="1050" b="1" dirty="0" smtClean="0"/>
                        <a:t>南河内</a:t>
                      </a:r>
                      <a:endParaRPr kumimoji="1" lang="ja-JP" altLang="en-US" sz="1050" b="1" dirty="0"/>
                    </a:p>
                  </a:txBody>
                  <a:tcPr vert="eaVert" anchor="ctr">
                    <a:solidFill>
                      <a:schemeClr val="tx2">
                        <a:lumMod val="40000"/>
                        <a:lumOff val="60000"/>
                      </a:schemeClr>
                    </a:solidFill>
                  </a:tcPr>
                </a:tc>
                <a:tc>
                  <a:txBody>
                    <a:bodyPr/>
                    <a:lstStyle/>
                    <a:p>
                      <a:r>
                        <a:rPr kumimoji="1" lang="zh-CN" altLang="en-US" sz="1050" dirty="0" smtClean="0">
                          <a:latin typeface="ＭＳ Ｐゴシック" panose="020B0600070205080204" pitchFamily="50" charset="-128"/>
                          <a:ea typeface="ＭＳ Ｐゴシック" panose="020B0600070205080204" pitchFamily="50" charset="-128"/>
                        </a:rPr>
                        <a:t>済生会富田林病院</a:t>
                      </a:r>
                    </a:p>
                  </a:txBody>
                  <a:tcPr anchor="ctr"/>
                </a:tc>
                <a:tc>
                  <a:txBody>
                    <a:bodyPr/>
                    <a:lstStyle/>
                    <a:p>
                      <a:pPr algn="r"/>
                      <a:r>
                        <a:rPr kumimoji="1" lang="en-US" altLang="ja-JP" sz="1050" dirty="0" smtClean="0"/>
                        <a:t>498</a:t>
                      </a:r>
                      <a:endParaRPr kumimoji="1" lang="ja-JP" altLang="en-US" sz="1050" dirty="0"/>
                    </a:p>
                  </a:txBody>
                  <a:tcPr anchor="ctr"/>
                </a:tc>
                <a:tc>
                  <a:txBody>
                    <a:bodyPr/>
                    <a:lstStyle/>
                    <a:p>
                      <a:pPr algn="r"/>
                      <a:r>
                        <a:rPr kumimoji="1" lang="en-US" altLang="ja-JP" sz="1050" dirty="0" smtClean="0"/>
                        <a:t>488</a:t>
                      </a:r>
                      <a:endParaRPr kumimoji="1" lang="ja-JP" altLang="en-US" sz="1050" dirty="0"/>
                    </a:p>
                  </a:txBody>
                  <a:tcPr anchor="ctr"/>
                </a:tc>
                <a:tc>
                  <a:txBody>
                    <a:bodyPr/>
                    <a:lstStyle/>
                    <a:p>
                      <a:pPr algn="r"/>
                      <a:r>
                        <a:rPr kumimoji="1" lang="en-US" altLang="ja-JP" sz="1050" dirty="0" smtClean="0"/>
                        <a:t>1,624</a:t>
                      </a:r>
                      <a:endParaRPr kumimoji="1" lang="ja-JP" altLang="en-US" sz="1050" dirty="0"/>
                    </a:p>
                  </a:txBody>
                  <a:tcPr anchor="ctr"/>
                </a:tc>
                <a:tc>
                  <a:txBody>
                    <a:bodyPr/>
                    <a:lstStyle/>
                    <a:p>
                      <a:pPr algn="r"/>
                      <a:r>
                        <a:rPr kumimoji="1" lang="en-US" altLang="ja-JP" sz="1050" dirty="0" smtClean="0"/>
                        <a:t>60</a:t>
                      </a:r>
                      <a:endParaRPr kumimoji="1" lang="ja-JP" altLang="en-US" sz="1050" dirty="0"/>
                    </a:p>
                  </a:txBody>
                  <a:tcPr anchor="ctr"/>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n-ea"/>
                          <a:ea typeface="+mn-ea"/>
                        </a:rPr>
                        <a:t>ＰＬ</a:t>
                      </a:r>
                      <a:r>
                        <a:rPr kumimoji="1" lang="zh-CN" altLang="en-US" sz="1050" dirty="0" smtClean="0">
                          <a:latin typeface="ＭＳ Ｐゴシック" panose="020B0600070205080204" pitchFamily="50" charset="-128"/>
                          <a:ea typeface="ＭＳ Ｐゴシック" panose="020B0600070205080204" pitchFamily="50" charset="-128"/>
                        </a:rPr>
                        <a:t>病院</a:t>
                      </a:r>
                    </a:p>
                  </a:txBody>
                  <a:tcPr anchor="ctr"/>
                </a:tc>
                <a:tc>
                  <a:txBody>
                    <a:bodyPr/>
                    <a:lstStyle/>
                    <a:p>
                      <a:pPr algn="r"/>
                      <a:r>
                        <a:rPr kumimoji="1" lang="en-US" altLang="ja-JP" sz="1050" dirty="0" smtClean="0">
                          <a:latin typeface="+mn-ea"/>
                          <a:ea typeface="+mn-ea"/>
                        </a:rPr>
                        <a:t>471</a:t>
                      </a:r>
                      <a:endParaRPr kumimoji="1" lang="ja-JP" altLang="en-US" sz="1050" dirty="0">
                        <a:latin typeface="+mn-ea"/>
                        <a:ea typeface="+mn-ea"/>
                      </a:endParaRPr>
                    </a:p>
                  </a:txBody>
                  <a:tcPr anchor="ctr"/>
                </a:tc>
                <a:tc>
                  <a:txBody>
                    <a:bodyPr/>
                    <a:lstStyle/>
                    <a:p>
                      <a:pPr algn="r"/>
                      <a:r>
                        <a:rPr kumimoji="1" lang="en-US" altLang="ja-JP" sz="1050" dirty="0" smtClean="0">
                          <a:latin typeface="+mn-ea"/>
                          <a:ea typeface="+mn-ea"/>
                        </a:rPr>
                        <a:t>306</a:t>
                      </a:r>
                      <a:endParaRPr kumimoji="1" lang="ja-JP" altLang="en-US" sz="1050" dirty="0">
                        <a:latin typeface="+mn-ea"/>
                        <a:ea typeface="+mn-ea"/>
                      </a:endParaRPr>
                    </a:p>
                  </a:txBody>
                  <a:tcPr anchor="ctr"/>
                </a:tc>
                <a:tc>
                  <a:txBody>
                    <a:bodyPr/>
                    <a:lstStyle/>
                    <a:p>
                      <a:pPr algn="r"/>
                      <a:r>
                        <a:rPr kumimoji="1" lang="en-US" altLang="ja-JP" sz="1050" dirty="0" smtClean="0">
                          <a:latin typeface="+mn-ea"/>
                          <a:ea typeface="+mn-ea"/>
                        </a:rPr>
                        <a:t>470</a:t>
                      </a:r>
                      <a:endParaRPr kumimoji="1" lang="ja-JP" altLang="en-US" sz="1050" dirty="0">
                        <a:latin typeface="+mn-ea"/>
                        <a:ea typeface="+mn-ea"/>
                      </a:endParaRPr>
                    </a:p>
                  </a:txBody>
                  <a:tcPr anchor="ctr"/>
                </a:tc>
                <a:tc>
                  <a:txBody>
                    <a:bodyPr/>
                    <a:lstStyle/>
                    <a:p>
                      <a:pPr algn="r"/>
                      <a:r>
                        <a:rPr kumimoji="1" lang="en-US" altLang="ja-JP" sz="1050" dirty="0" smtClean="0">
                          <a:latin typeface="+mn-ea"/>
                          <a:ea typeface="+mn-ea"/>
                        </a:rPr>
                        <a:t>43</a:t>
                      </a:r>
                      <a:endParaRPr kumimoji="1" lang="ja-JP" altLang="en-US" sz="1050" dirty="0">
                        <a:latin typeface="+mn-ea"/>
                        <a:ea typeface="+mn-ea"/>
                      </a:endParaRPr>
                    </a:p>
                  </a:txBody>
                  <a:tcPr anchor="ctr"/>
                </a:tc>
                <a:extLst>
                  <a:ext uri="{0D108BD9-81ED-4DB2-BD59-A6C34878D82A}">
                    <a16:rowId xmlns:a16="http://schemas.microsoft.com/office/drawing/2014/main" val="1541492277"/>
                  </a:ext>
                </a:extLst>
              </a:tr>
              <a:tr h="0">
                <a:tc rowSpan="2">
                  <a:txBody>
                    <a:bodyPr/>
                    <a:lstStyle/>
                    <a:p>
                      <a:pPr algn="ctr"/>
                      <a:r>
                        <a:rPr kumimoji="1" lang="ja-JP" altLang="en-US" sz="1050" b="1" dirty="0" smtClean="0"/>
                        <a:t>堺　市</a:t>
                      </a:r>
                      <a:endParaRPr kumimoji="1" lang="ja-JP" altLang="en-US" sz="1050" b="1" dirty="0"/>
                    </a:p>
                  </a:txBody>
                  <a:tcPr vert="eaVert" anchor="ctr">
                    <a:solidFill>
                      <a:schemeClr val="tx2">
                        <a:lumMod val="40000"/>
                        <a:lumOff val="60000"/>
                      </a:schemeClr>
                    </a:solidFill>
                  </a:tcPr>
                </a:tc>
                <a:tc>
                  <a:txBody>
                    <a:bodyPr/>
                    <a:lstStyle/>
                    <a:p>
                      <a:r>
                        <a:rPr kumimoji="1" lang="ja-JP" altLang="en-US" sz="1050" dirty="0" smtClean="0"/>
                        <a:t>ベルランド総合病院</a:t>
                      </a:r>
                    </a:p>
                  </a:txBody>
                  <a:tcPr anchor="ctr"/>
                </a:tc>
                <a:tc>
                  <a:txBody>
                    <a:bodyPr/>
                    <a:lstStyle/>
                    <a:p>
                      <a:pPr algn="r"/>
                      <a:r>
                        <a:rPr kumimoji="1" lang="en-US" altLang="ja-JP" sz="1050" dirty="0" smtClean="0"/>
                        <a:t>1,106</a:t>
                      </a:r>
                      <a:endParaRPr kumimoji="1" lang="ja-JP" altLang="en-US" sz="1050" dirty="0"/>
                    </a:p>
                  </a:txBody>
                  <a:tcPr anchor="ctr"/>
                </a:tc>
                <a:tc>
                  <a:txBody>
                    <a:bodyPr/>
                    <a:lstStyle/>
                    <a:p>
                      <a:pPr algn="r"/>
                      <a:r>
                        <a:rPr kumimoji="1" lang="en-US" altLang="ja-JP" sz="1050" dirty="0" smtClean="0"/>
                        <a:t>673</a:t>
                      </a:r>
                      <a:endParaRPr kumimoji="1" lang="ja-JP" altLang="en-US" sz="1050" dirty="0"/>
                    </a:p>
                  </a:txBody>
                  <a:tcPr anchor="ctr"/>
                </a:tc>
                <a:tc>
                  <a:txBody>
                    <a:bodyPr/>
                    <a:lstStyle/>
                    <a:p>
                      <a:pPr algn="r"/>
                      <a:r>
                        <a:rPr kumimoji="1" lang="en-US" altLang="ja-JP" sz="1050" dirty="0" smtClean="0"/>
                        <a:t>1,049</a:t>
                      </a:r>
                      <a:endParaRPr kumimoji="1" lang="ja-JP" altLang="en-US" sz="1050" dirty="0"/>
                    </a:p>
                  </a:txBody>
                  <a:tcPr anchor="ctr"/>
                </a:tc>
                <a:tc>
                  <a:txBody>
                    <a:bodyPr/>
                    <a:lstStyle/>
                    <a:p>
                      <a:pPr algn="r"/>
                      <a:r>
                        <a:rPr kumimoji="1" lang="en-US" altLang="ja-JP" sz="1050" dirty="0" smtClean="0"/>
                        <a:t>83</a:t>
                      </a:r>
                      <a:endParaRPr kumimoji="1" lang="ja-JP" altLang="en-US" sz="1050" dirty="0"/>
                    </a:p>
                  </a:txBody>
                  <a:tcPr anchor="ctr"/>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t>耳原総合病院</a:t>
                      </a:r>
                    </a:p>
                  </a:txBody>
                  <a:tcPr anchor="ctr"/>
                </a:tc>
                <a:tc>
                  <a:txBody>
                    <a:bodyPr/>
                    <a:lstStyle/>
                    <a:p>
                      <a:pPr algn="r"/>
                      <a:r>
                        <a:rPr kumimoji="1" lang="en-US" altLang="ja-JP" sz="1050" dirty="0" smtClean="0"/>
                        <a:t>507</a:t>
                      </a:r>
                      <a:endParaRPr kumimoji="1" lang="ja-JP" altLang="en-US" sz="1050" dirty="0"/>
                    </a:p>
                  </a:txBody>
                  <a:tcPr anchor="ctr"/>
                </a:tc>
                <a:tc>
                  <a:txBody>
                    <a:bodyPr/>
                    <a:lstStyle/>
                    <a:p>
                      <a:pPr algn="r"/>
                      <a:r>
                        <a:rPr kumimoji="1" lang="en-US" altLang="ja-JP" sz="1050" dirty="0" smtClean="0"/>
                        <a:t>413</a:t>
                      </a:r>
                      <a:endParaRPr kumimoji="1" lang="ja-JP" altLang="en-US" sz="1050" dirty="0"/>
                    </a:p>
                  </a:txBody>
                  <a:tcPr anchor="ctr"/>
                </a:tc>
                <a:tc>
                  <a:txBody>
                    <a:bodyPr/>
                    <a:lstStyle/>
                    <a:p>
                      <a:pPr algn="r"/>
                      <a:r>
                        <a:rPr kumimoji="1" lang="en-US" altLang="ja-JP" sz="1050" dirty="0" smtClean="0"/>
                        <a:t>408</a:t>
                      </a:r>
                      <a:endParaRPr kumimoji="1" lang="ja-JP" altLang="en-US" sz="1050" dirty="0"/>
                    </a:p>
                  </a:txBody>
                  <a:tcPr anchor="ctr"/>
                </a:tc>
                <a:tc>
                  <a:txBody>
                    <a:bodyPr/>
                    <a:lstStyle/>
                    <a:p>
                      <a:pPr algn="r"/>
                      <a:r>
                        <a:rPr kumimoji="1" lang="en-US" altLang="ja-JP" sz="1050" dirty="0" smtClean="0"/>
                        <a:t>38</a:t>
                      </a:r>
                      <a:endParaRPr kumimoji="1" lang="ja-JP" altLang="en-US" sz="1050" dirty="0"/>
                    </a:p>
                  </a:txBody>
                  <a:tcPr anchor="ctr"/>
                </a:tc>
                <a:extLst>
                  <a:ext uri="{0D108BD9-81ED-4DB2-BD59-A6C34878D82A}">
                    <a16:rowId xmlns:a16="http://schemas.microsoft.com/office/drawing/2014/main" val="1589718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040896046"/>
              </p:ext>
            </p:extLst>
          </p:nvPr>
        </p:nvGraphicFramePr>
        <p:xfrm>
          <a:off x="4427984" y="650874"/>
          <a:ext cx="4248473" cy="6215842"/>
        </p:xfrm>
        <a:graphic>
          <a:graphicData uri="http://schemas.openxmlformats.org/drawingml/2006/table">
            <a:tbl>
              <a:tblPr firstRow="1" bandRow="1">
                <a:tableStyleId>{5C22544A-7EE6-4342-B048-85BDC9FD1C3A}</a:tableStyleId>
              </a:tblPr>
              <a:tblGrid>
                <a:gridCol w="311704">
                  <a:extLst>
                    <a:ext uri="{9D8B030D-6E8A-4147-A177-3AD203B41FA5}">
                      <a16:colId xmlns:a16="http://schemas.microsoft.com/office/drawing/2014/main" val="126320758"/>
                    </a:ext>
                  </a:extLst>
                </a:gridCol>
                <a:gridCol w="1650087">
                  <a:extLst>
                    <a:ext uri="{9D8B030D-6E8A-4147-A177-3AD203B41FA5}">
                      <a16:colId xmlns:a16="http://schemas.microsoft.com/office/drawing/2014/main" val="3304912249"/>
                    </a:ext>
                  </a:extLst>
                </a:gridCol>
                <a:gridCol w="571670">
                  <a:extLst>
                    <a:ext uri="{9D8B030D-6E8A-4147-A177-3AD203B41FA5}">
                      <a16:colId xmlns:a16="http://schemas.microsoft.com/office/drawing/2014/main" val="92452844"/>
                    </a:ext>
                  </a:extLst>
                </a:gridCol>
                <a:gridCol w="571671">
                  <a:extLst>
                    <a:ext uri="{9D8B030D-6E8A-4147-A177-3AD203B41FA5}">
                      <a16:colId xmlns:a16="http://schemas.microsoft.com/office/drawing/2014/main" val="2295585637"/>
                    </a:ext>
                  </a:extLst>
                </a:gridCol>
                <a:gridCol w="571671">
                  <a:extLst>
                    <a:ext uri="{9D8B030D-6E8A-4147-A177-3AD203B41FA5}">
                      <a16:colId xmlns:a16="http://schemas.microsoft.com/office/drawing/2014/main" val="808503140"/>
                    </a:ext>
                  </a:extLst>
                </a:gridCol>
                <a:gridCol w="571670">
                  <a:extLst>
                    <a:ext uri="{9D8B030D-6E8A-4147-A177-3AD203B41FA5}">
                      <a16:colId xmlns:a16="http://schemas.microsoft.com/office/drawing/2014/main" val="4242206483"/>
                    </a:ext>
                  </a:extLst>
                </a:gridCol>
              </a:tblGrid>
              <a:tr h="142534">
                <a:tc>
                  <a:txBody>
                    <a:bodyPr/>
                    <a:lstStyle/>
                    <a:p>
                      <a:pPr algn="ctr"/>
                      <a:endParaRPr kumimoji="1" lang="ja-JP" altLang="en-US" sz="11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1100" dirty="0" smtClean="0"/>
                        <a:t>病院名</a:t>
                      </a:r>
                      <a:endParaRPr kumimoji="1" lang="ja-JP" altLang="en-US" sz="1100" dirty="0"/>
                    </a:p>
                  </a:txBody>
                  <a:tcPr anchor="ctr">
                    <a:lnB w="28575" cap="flat" cmpd="sng" algn="ctr">
                      <a:solidFill>
                        <a:schemeClr val="bg1"/>
                      </a:solidFill>
                      <a:prstDash val="solid"/>
                      <a:round/>
                      <a:headEnd type="none" w="med" len="med"/>
                      <a:tailEnd type="none" w="med" len="med"/>
                    </a:lnB>
                  </a:tcPr>
                </a:tc>
                <a:tc>
                  <a:txBody>
                    <a:bodyPr/>
                    <a:lstStyle/>
                    <a:p>
                      <a:pPr marL="0" indent="0" algn="ctr"/>
                      <a:r>
                        <a:rPr kumimoji="1" lang="ja-JP" altLang="en-US" sz="900" dirty="0" smtClean="0"/>
                        <a:t>院内がん登録</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手術</a:t>
                      </a:r>
                      <a:endParaRPr kumimoji="1" lang="en-US" altLang="ja-JP" sz="900" dirty="0" smtClean="0"/>
                    </a:p>
                    <a:p>
                      <a:pPr algn="ctr"/>
                      <a:r>
                        <a:rPr kumimoji="1" lang="ja-JP" altLang="en-US" sz="900" dirty="0" smtClean="0"/>
                        <a:t>件数</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薬物</a:t>
                      </a:r>
                      <a:endParaRPr kumimoji="1" lang="en-US" altLang="ja-JP" sz="900" dirty="0" smtClean="0"/>
                    </a:p>
                    <a:p>
                      <a:pPr algn="ctr"/>
                      <a:r>
                        <a:rPr kumimoji="1" lang="ja-JP" altLang="en-US" sz="900" dirty="0" smtClean="0"/>
                        <a:t>療法</a:t>
                      </a:r>
                      <a:endParaRPr kumimoji="1" lang="ja-JP" altLang="en-US" sz="900" dirty="0"/>
                    </a:p>
                  </a:txBody>
                  <a:tcPr anchor="ctr">
                    <a:lnB w="28575" cap="flat" cmpd="sng" algn="ctr">
                      <a:solidFill>
                        <a:schemeClr val="bg1"/>
                      </a:solidFill>
                      <a:prstDash val="solid"/>
                      <a:round/>
                      <a:headEnd type="none" w="med" len="med"/>
                      <a:tailEnd type="none" w="med" len="med"/>
                    </a:lnB>
                  </a:tcPr>
                </a:tc>
                <a:tc>
                  <a:txBody>
                    <a:bodyPr/>
                    <a:lstStyle/>
                    <a:p>
                      <a:pPr algn="ctr"/>
                      <a:r>
                        <a:rPr kumimoji="1" lang="ja-JP" altLang="en-US" sz="900" dirty="0" smtClean="0"/>
                        <a:t>緩和</a:t>
                      </a:r>
                      <a:endParaRPr kumimoji="1" lang="en-US" altLang="ja-JP" sz="900" dirty="0" smtClean="0"/>
                    </a:p>
                    <a:p>
                      <a:pPr algn="ctr"/>
                      <a:r>
                        <a:rPr kumimoji="1" lang="ja-JP" altLang="en-US" sz="900" dirty="0" smtClean="0"/>
                        <a:t>ケア</a:t>
                      </a:r>
                      <a:endParaRPr kumimoji="1" lang="ja-JP" altLang="en-US" sz="900" dirty="0"/>
                    </a:p>
                  </a:txBody>
                  <a:tcPr anchor="ctr">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072067"/>
                  </a:ext>
                </a:extLst>
              </a:tr>
              <a:tr h="0">
                <a:tc rowSpan="6">
                  <a:txBody>
                    <a:bodyPr/>
                    <a:lstStyle/>
                    <a:p>
                      <a:pPr algn="ctr"/>
                      <a:r>
                        <a:rPr kumimoji="1" lang="ja-JP" altLang="en-US" sz="1050" b="1" dirty="0" smtClean="0"/>
                        <a:t>泉　州</a:t>
                      </a:r>
                      <a:endParaRPr kumimoji="1" lang="ja-JP" altLang="en-US" sz="1050" b="1" dirty="0"/>
                    </a:p>
                  </a:txBody>
                  <a:tcPr vert="eaVert" anchor="ct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ja-JP" altLang="en-US" sz="1050" dirty="0" smtClean="0">
                          <a:latin typeface="ＭＳ Ｐゴシック" panose="020B0600070205080204" pitchFamily="50" charset="-128"/>
                          <a:ea typeface="+mn-ea"/>
                        </a:rPr>
                        <a:t>府中病院</a:t>
                      </a:r>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1,012</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482</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539</a:t>
                      </a:r>
                      <a:endParaRPr kumimoji="1" lang="ja-JP" altLang="en-US" sz="1050" dirty="0"/>
                    </a:p>
                  </a:txBody>
                  <a:tcPr anchor="ctr">
                    <a:lnT w="28575" cap="flat" cmpd="sng" algn="ctr">
                      <a:solidFill>
                        <a:schemeClr val="bg1"/>
                      </a:solidFill>
                      <a:prstDash val="solid"/>
                      <a:round/>
                      <a:headEnd type="none" w="med" len="med"/>
                      <a:tailEnd type="none" w="med" len="med"/>
                    </a:lnT>
                  </a:tcPr>
                </a:tc>
                <a:tc>
                  <a:txBody>
                    <a:bodyPr/>
                    <a:lstStyle/>
                    <a:p>
                      <a:pPr algn="r"/>
                      <a:r>
                        <a:rPr kumimoji="1" lang="en-US" altLang="ja-JP" sz="1050" dirty="0" smtClean="0"/>
                        <a:t>103</a:t>
                      </a:r>
                      <a:endParaRPr kumimoji="1" lang="ja-JP" altLang="en-US" sz="1050" dirty="0"/>
                    </a:p>
                  </a:txBody>
                  <a:tcPr anchor="ct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りんくう総合医療Ｃ</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798</a:t>
                      </a:r>
                      <a:endParaRPr kumimoji="1" lang="ja-JP" altLang="en-US" sz="1050" dirty="0"/>
                    </a:p>
                  </a:txBody>
                  <a:tcPr anchor="ctr"/>
                </a:tc>
                <a:tc>
                  <a:txBody>
                    <a:bodyPr/>
                    <a:lstStyle/>
                    <a:p>
                      <a:pPr algn="r"/>
                      <a:r>
                        <a:rPr kumimoji="1" lang="en-US" altLang="ja-JP" sz="1050" dirty="0" smtClean="0"/>
                        <a:t>760</a:t>
                      </a:r>
                      <a:endParaRPr kumimoji="1" lang="ja-JP" altLang="en-US" sz="1050" dirty="0"/>
                    </a:p>
                  </a:txBody>
                  <a:tcPr anchor="ctr"/>
                </a:tc>
                <a:tc>
                  <a:txBody>
                    <a:bodyPr/>
                    <a:lstStyle/>
                    <a:p>
                      <a:pPr algn="r"/>
                      <a:r>
                        <a:rPr kumimoji="1" lang="en-US" altLang="ja-JP" sz="1050" dirty="0" smtClean="0"/>
                        <a:t>900</a:t>
                      </a:r>
                      <a:endParaRPr kumimoji="1" lang="ja-JP" altLang="en-US" sz="1050" dirty="0"/>
                    </a:p>
                  </a:txBody>
                  <a:tcPr anchor="ctr"/>
                </a:tc>
                <a:tc>
                  <a:txBody>
                    <a:bodyPr/>
                    <a:lstStyle/>
                    <a:p>
                      <a:pPr algn="r"/>
                      <a:r>
                        <a:rPr kumimoji="1" lang="en-US" altLang="ja-JP" sz="1050" dirty="0" smtClean="0"/>
                        <a:t>100</a:t>
                      </a:r>
                      <a:endParaRPr kumimoji="1" lang="ja-JP" altLang="en-US" sz="1050" dirty="0"/>
                    </a:p>
                  </a:txBody>
                  <a:tcPr anchor="ctr"/>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泉大津市立病院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277</a:t>
                      </a:r>
                      <a:endParaRPr kumimoji="1" lang="ja-JP" altLang="en-US" sz="1050" dirty="0"/>
                    </a:p>
                  </a:txBody>
                  <a:tcPr anchor="ctr"/>
                </a:tc>
                <a:tc>
                  <a:txBody>
                    <a:bodyPr/>
                    <a:lstStyle/>
                    <a:p>
                      <a:pPr algn="r"/>
                      <a:r>
                        <a:rPr kumimoji="1" lang="en-US" altLang="ja-JP" sz="1050" dirty="0" smtClean="0"/>
                        <a:t>299</a:t>
                      </a:r>
                      <a:endParaRPr kumimoji="1" lang="ja-JP" altLang="en-US" sz="1050" dirty="0"/>
                    </a:p>
                  </a:txBody>
                  <a:tcPr anchor="ctr"/>
                </a:tc>
                <a:tc>
                  <a:txBody>
                    <a:bodyPr/>
                    <a:lstStyle/>
                    <a:p>
                      <a:pPr algn="r"/>
                      <a:r>
                        <a:rPr kumimoji="1" lang="en-US" altLang="ja-JP" sz="1050" dirty="0" smtClean="0"/>
                        <a:t>1,489</a:t>
                      </a:r>
                      <a:endParaRPr kumimoji="1" lang="ja-JP" altLang="en-US" sz="1050" dirty="0"/>
                    </a:p>
                  </a:txBody>
                  <a:tcPr anchor="ctr"/>
                </a:tc>
                <a:tc>
                  <a:txBody>
                    <a:bodyPr/>
                    <a:lstStyle/>
                    <a:p>
                      <a:pPr algn="r"/>
                      <a:r>
                        <a:rPr kumimoji="1" lang="en-US" altLang="ja-JP" sz="1050" dirty="0" smtClean="0"/>
                        <a:t>37</a:t>
                      </a:r>
                      <a:endParaRPr kumimoji="1" lang="ja-JP" altLang="en-US" sz="1050" dirty="0"/>
                    </a:p>
                  </a:txBody>
                  <a:tcPr anchor="ctr"/>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和泉市立総合医療Ｃ</a:t>
                      </a:r>
                    </a:p>
                  </a:txBody>
                  <a:tcPr anchor="ctr"/>
                </a:tc>
                <a:tc>
                  <a:txBody>
                    <a:bodyPr/>
                    <a:lstStyle/>
                    <a:p>
                      <a:pPr algn="r"/>
                      <a:r>
                        <a:rPr kumimoji="1" lang="en-US" altLang="ja-JP" sz="1050" dirty="0" smtClean="0"/>
                        <a:t>860</a:t>
                      </a:r>
                      <a:endParaRPr kumimoji="1" lang="ja-JP" altLang="en-US" sz="1050" dirty="0"/>
                    </a:p>
                  </a:txBody>
                  <a:tcPr anchor="ctr"/>
                </a:tc>
                <a:tc>
                  <a:txBody>
                    <a:bodyPr/>
                    <a:lstStyle/>
                    <a:p>
                      <a:pPr algn="r"/>
                      <a:r>
                        <a:rPr kumimoji="1" lang="en-US" altLang="ja-JP" sz="1050" dirty="0" smtClean="0"/>
                        <a:t>510</a:t>
                      </a:r>
                      <a:endParaRPr kumimoji="1" lang="ja-JP" altLang="en-US" sz="1050" dirty="0"/>
                    </a:p>
                  </a:txBody>
                  <a:tcPr anchor="ctr"/>
                </a:tc>
                <a:tc>
                  <a:txBody>
                    <a:bodyPr/>
                    <a:lstStyle/>
                    <a:p>
                      <a:pPr algn="r"/>
                      <a:r>
                        <a:rPr kumimoji="1" lang="en-US" altLang="ja-JP" sz="1050" dirty="0" smtClean="0"/>
                        <a:t>1,021</a:t>
                      </a:r>
                      <a:endParaRPr kumimoji="1" lang="ja-JP" altLang="en-US" sz="1050" dirty="0"/>
                    </a:p>
                  </a:txBody>
                  <a:tcPr anchor="ctr"/>
                </a:tc>
                <a:tc>
                  <a:txBody>
                    <a:bodyPr/>
                    <a:lstStyle/>
                    <a:p>
                      <a:pPr algn="r"/>
                      <a:r>
                        <a:rPr kumimoji="1" lang="en-US" altLang="ja-JP" sz="1050" dirty="0" smtClean="0"/>
                        <a:t>57</a:t>
                      </a:r>
                      <a:endParaRPr kumimoji="1" lang="ja-JP" altLang="en-US" sz="1050" dirty="0"/>
                    </a:p>
                  </a:txBody>
                  <a:tcPr anchor="ctr"/>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市立貝塚病院</a:t>
                      </a:r>
                    </a:p>
                  </a:txBody>
                  <a:tcPr anchor="ctr"/>
                </a:tc>
                <a:tc>
                  <a:txBody>
                    <a:bodyPr/>
                    <a:lstStyle/>
                    <a:p>
                      <a:pPr algn="r"/>
                      <a:r>
                        <a:rPr kumimoji="1" lang="en-US" altLang="ja-JP" sz="1050" dirty="0" smtClean="0"/>
                        <a:t>608</a:t>
                      </a:r>
                      <a:endParaRPr kumimoji="1" lang="ja-JP" altLang="en-US" sz="1050" dirty="0"/>
                    </a:p>
                  </a:txBody>
                  <a:tcPr anchor="ctr"/>
                </a:tc>
                <a:tc>
                  <a:txBody>
                    <a:bodyPr/>
                    <a:lstStyle/>
                    <a:p>
                      <a:pPr algn="r"/>
                      <a:r>
                        <a:rPr kumimoji="1" lang="en-US" altLang="ja-JP" sz="1050" dirty="0" smtClean="0"/>
                        <a:t>639</a:t>
                      </a:r>
                      <a:endParaRPr kumimoji="1" lang="ja-JP" altLang="en-US" sz="1050" dirty="0"/>
                    </a:p>
                  </a:txBody>
                  <a:tcPr anchor="ctr"/>
                </a:tc>
                <a:tc>
                  <a:txBody>
                    <a:bodyPr/>
                    <a:lstStyle/>
                    <a:p>
                      <a:pPr algn="r"/>
                      <a:r>
                        <a:rPr kumimoji="1" lang="en-US" altLang="ja-JP" sz="1050" dirty="0" smtClean="0"/>
                        <a:t>803</a:t>
                      </a:r>
                      <a:endParaRPr kumimoji="1" lang="ja-JP" altLang="en-US" sz="1050" dirty="0"/>
                    </a:p>
                  </a:txBody>
                  <a:tcPr anchor="ctr"/>
                </a:tc>
                <a:tc>
                  <a:txBody>
                    <a:bodyPr/>
                    <a:lstStyle/>
                    <a:p>
                      <a:pPr algn="r"/>
                      <a:r>
                        <a:rPr kumimoji="1" lang="en-US" altLang="ja-JP" sz="1050" dirty="0" smtClean="0"/>
                        <a:t>149</a:t>
                      </a:r>
                      <a:endParaRPr kumimoji="1" lang="ja-JP" altLang="en-US" sz="1050" dirty="0"/>
                    </a:p>
                  </a:txBody>
                  <a:tcPr anchor="ctr"/>
                </a:tc>
                <a:extLst>
                  <a:ext uri="{0D108BD9-81ED-4DB2-BD59-A6C34878D82A}">
                    <a16:rowId xmlns:a16="http://schemas.microsoft.com/office/drawing/2014/main" val="1171318590"/>
                  </a:ext>
                </a:extLst>
              </a:tr>
              <a:tr h="138322">
                <a:tc vMerge="1">
                  <a:txBody>
                    <a:bodyPr/>
                    <a:lstStyle/>
                    <a:p>
                      <a:pPr algn="ctr"/>
                      <a:endParaRPr kumimoji="1" lang="ja-JP" altLang="en-US" sz="1050" dirty="0"/>
                    </a:p>
                  </a:txBody>
                  <a:tcPr anchor="ctr"/>
                </a:tc>
                <a:tc>
                  <a:txBody>
                    <a:bodyPr/>
                    <a:lstStyle/>
                    <a:p>
                      <a:r>
                        <a:rPr kumimoji="1" lang="ja-JP" altLang="en-US" sz="1050" dirty="0" smtClean="0">
                          <a:latin typeface="ＭＳ Ｐゴシック" panose="020B0600070205080204" pitchFamily="50" charset="-128"/>
                          <a:ea typeface="+mn-ea"/>
                        </a:rPr>
                        <a:t>岸和田徳洲会病院</a:t>
                      </a:r>
                      <a:endParaRPr kumimoji="1" lang="zh-TW" altLang="en-US" sz="1050" dirty="0" smtClean="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998</a:t>
                      </a:r>
                      <a:endParaRPr kumimoji="1" lang="ja-JP" altLang="en-US" sz="1050" dirty="0"/>
                    </a:p>
                  </a:txBody>
                  <a:tcPr anchor="ctr"/>
                </a:tc>
                <a:tc>
                  <a:txBody>
                    <a:bodyPr/>
                    <a:lstStyle/>
                    <a:p>
                      <a:pPr algn="r"/>
                      <a:r>
                        <a:rPr kumimoji="1" lang="en-US" altLang="ja-JP" sz="1050" dirty="0" smtClean="0"/>
                        <a:t>957</a:t>
                      </a:r>
                      <a:endParaRPr kumimoji="1" lang="ja-JP" altLang="en-US" sz="1050" dirty="0"/>
                    </a:p>
                  </a:txBody>
                  <a:tcPr anchor="ctr"/>
                </a:tc>
                <a:tc>
                  <a:txBody>
                    <a:bodyPr/>
                    <a:lstStyle/>
                    <a:p>
                      <a:pPr algn="r"/>
                      <a:r>
                        <a:rPr kumimoji="1" lang="en-US" altLang="ja-JP" sz="1050" dirty="0" smtClean="0"/>
                        <a:t>622</a:t>
                      </a:r>
                      <a:endParaRPr kumimoji="1" lang="ja-JP" altLang="en-US" sz="1050" dirty="0"/>
                    </a:p>
                  </a:txBody>
                  <a:tcPr anchor="ctr"/>
                </a:tc>
                <a:tc>
                  <a:txBody>
                    <a:bodyPr/>
                    <a:lstStyle/>
                    <a:p>
                      <a:pPr algn="r"/>
                      <a:r>
                        <a:rPr kumimoji="1" lang="en-US" altLang="ja-JP" sz="1050" dirty="0" smtClean="0"/>
                        <a:t>94</a:t>
                      </a:r>
                      <a:endParaRPr kumimoji="1" lang="ja-JP" altLang="en-US" sz="1050" dirty="0"/>
                    </a:p>
                  </a:txBody>
                  <a:tcPr anchor="ctr"/>
                </a:tc>
                <a:extLst>
                  <a:ext uri="{0D108BD9-81ED-4DB2-BD59-A6C34878D82A}">
                    <a16:rowId xmlns:a16="http://schemas.microsoft.com/office/drawing/2014/main" val="1003116399"/>
                  </a:ext>
                </a:extLst>
              </a:tr>
              <a:tr h="0">
                <a:tc rowSpan="17">
                  <a:txBody>
                    <a:bodyPr/>
                    <a:lstStyle/>
                    <a:p>
                      <a:pPr algn="ctr"/>
                      <a:r>
                        <a:rPr kumimoji="1" lang="ja-JP" altLang="en-US" sz="1050" b="1" dirty="0" smtClean="0"/>
                        <a:t>大阪市</a:t>
                      </a:r>
                      <a:endParaRPr kumimoji="1" lang="ja-JP" altLang="en-US" sz="1050" b="1" dirty="0"/>
                    </a:p>
                  </a:txBody>
                  <a:tcPr vert="eaVert" anchor="ctr">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第二大阪警察病院</a:t>
                      </a:r>
                    </a:p>
                  </a:txBody>
                  <a:tcPr anchor="ctr"/>
                </a:tc>
                <a:tc>
                  <a:txBody>
                    <a:bodyPr/>
                    <a:lstStyle/>
                    <a:p>
                      <a:pPr algn="r"/>
                      <a:r>
                        <a:rPr kumimoji="1" lang="en-US" altLang="ja-JP" sz="1050" dirty="0" smtClean="0"/>
                        <a:t>612</a:t>
                      </a:r>
                      <a:endParaRPr kumimoji="1" lang="ja-JP" altLang="en-US" sz="1050" dirty="0"/>
                    </a:p>
                  </a:txBody>
                  <a:tcPr anchor="ctr"/>
                </a:tc>
                <a:tc>
                  <a:txBody>
                    <a:bodyPr/>
                    <a:lstStyle/>
                    <a:p>
                      <a:pPr algn="r"/>
                      <a:r>
                        <a:rPr kumimoji="1" lang="en-US" altLang="ja-JP" sz="1050" dirty="0" smtClean="0"/>
                        <a:t>485</a:t>
                      </a:r>
                      <a:endParaRPr kumimoji="1" lang="ja-JP" altLang="en-US" sz="1050" dirty="0"/>
                    </a:p>
                  </a:txBody>
                  <a:tcPr anchor="ctr"/>
                </a:tc>
                <a:tc>
                  <a:txBody>
                    <a:bodyPr/>
                    <a:lstStyle/>
                    <a:p>
                      <a:pPr algn="r"/>
                      <a:r>
                        <a:rPr kumimoji="1" lang="en-US" altLang="ja-JP" sz="1050" dirty="0" smtClean="0"/>
                        <a:t>811</a:t>
                      </a:r>
                      <a:endParaRPr kumimoji="1" lang="ja-JP" altLang="en-US" sz="1050" dirty="0"/>
                    </a:p>
                  </a:txBody>
                  <a:tcPr anchor="ctr"/>
                </a:tc>
                <a:tc>
                  <a:txBody>
                    <a:bodyPr/>
                    <a:lstStyle/>
                    <a:p>
                      <a:pPr algn="r"/>
                      <a:r>
                        <a:rPr kumimoji="1" lang="en-US" altLang="ja-JP" sz="1050" dirty="0" smtClean="0"/>
                        <a:t>37</a:t>
                      </a:r>
                      <a:endParaRPr kumimoji="1" lang="ja-JP" altLang="en-US" sz="1050" dirty="0"/>
                    </a:p>
                  </a:txBody>
                  <a:tcPr anchor="ctr"/>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大阪警察病院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1,555</a:t>
                      </a:r>
                      <a:endParaRPr kumimoji="1" lang="ja-JP" altLang="en-US" sz="1050" dirty="0"/>
                    </a:p>
                  </a:txBody>
                  <a:tcPr anchor="ctr"/>
                </a:tc>
                <a:tc>
                  <a:txBody>
                    <a:bodyPr/>
                    <a:lstStyle/>
                    <a:p>
                      <a:pPr algn="r"/>
                      <a:r>
                        <a:rPr kumimoji="1" lang="en-US" altLang="ja-JP" sz="1050" dirty="0" smtClean="0"/>
                        <a:t>1,660</a:t>
                      </a:r>
                      <a:endParaRPr kumimoji="1" lang="ja-JP" altLang="en-US" sz="1050" dirty="0"/>
                    </a:p>
                  </a:txBody>
                  <a:tcPr anchor="ctr"/>
                </a:tc>
                <a:tc>
                  <a:txBody>
                    <a:bodyPr/>
                    <a:lstStyle/>
                    <a:p>
                      <a:pPr algn="r"/>
                      <a:r>
                        <a:rPr kumimoji="1" lang="en-US" altLang="ja-JP" sz="1050" dirty="0" smtClean="0"/>
                        <a:t>2,230</a:t>
                      </a:r>
                      <a:endParaRPr kumimoji="1" lang="ja-JP" altLang="en-US" sz="1050" dirty="0"/>
                    </a:p>
                  </a:txBody>
                  <a:tcPr anchor="ctr"/>
                </a:tc>
                <a:tc>
                  <a:txBody>
                    <a:bodyPr/>
                    <a:lstStyle/>
                    <a:p>
                      <a:pPr algn="r"/>
                      <a:r>
                        <a:rPr kumimoji="1" lang="en-US" altLang="ja-JP" sz="1050" dirty="0" smtClean="0"/>
                        <a:t>393</a:t>
                      </a:r>
                      <a:endParaRPr kumimoji="1" lang="ja-JP" altLang="en-US" sz="1050" dirty="0"/>
                    </a:p>
                  </a:txBody>
                  <a:tcPr anchor="ctr"/>
                </a:tc>
                <a:extLst>
                  <a:ext uri="{0D108BD9-81ED-4DB2-BD59-A6C34878D82A}">
                    <a16:rowId xmlns:a16="http://schemas.microsoft.com/office/drawing/2014/main" val="2130779194"/>
                  </a:ext>
                </a:extLst>
              </a:tr>
              <a:tr h="143266">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大手前病院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tc>
                <a:tc>
                  <a:txBody>
                    <a:bodyPr/>
                    <a:lstStyle/>
                    <a:p>
                      <a:pPr algn="r"/>
                      <a:r>
                        <a:rPr kumimoji="1" lang="en-US" altLang="ja-JP" sz="1050" dirty="0" smtClean="0"/>
                        <a:t>479</a:t>
                      </a:r>
                      <a:endParaRPr kumimoji="1" lang="ja-JP" altLang="en-US" sz="1050" dirty="0"/>
                    </a:p>
                  </a:txBody>
                  <a:tcPr anchor="ctr"/>
                </a:tc>
                <a:tc>
                  <a:txBody>
                    <a:bodyPr/>
                    <a:lstStyle/>
                    <a:p>
                      <a:pPr algn="r"/>
                      <a:r>
                        <a:rPr kumimoji="1" lang="en-US" altLang="ja-JP" sz="1050" dirty="0" smtClean="0"/>
                        <a:t>425</a:t>
                      </a:r>
                      <a:endParaRPr kumimoji="1" lang="ja-JP" altLang="en-US" sz="1050" dirty="0"/>
                    </a:p>
                  </a:txBody>
                  <a:tcPr anchor="ctr"/>
                </a:tc>
                <a:tc>
                  <a:txBody>
                    <a:bodyPr/>
                    <a:lstStyle/>
                    <a:p>
                      <a:pPr algn="r"/>
                      <a:r>
                        <a:rPr kumimoji="1" lang="en-US" altLang="ja-JP" sz="1050" dirty="0" smtClean="0"/>
                        <a:t>578</a:t>
                      </a:r>
                      <a:endParaRPr kumimoji="1" lang="ja-JP" altLang="en-US" sz="1050" dirty="0"/>
                    </a:p>
                  </a:txBody>
                  <a:tcPr anchor="ctr"/>
                </a:tc>
                <a:tc>
                  <a:txBody>
                    <a:bodyPr/>
                    <a:lstStyle/>
                    <a:p>
                      <a:pPr algn="r"/>
                      <a:r>
                        <a:rPr kumimoji="1" lang="en-US" altLang="ja-JP" sz="1050" dirty="0" smtClean="0"/>
                        <a:t>119</a:t>
                      </a:r>
                      <a:endParaRPr kumimoji="1" lang="ja-JP" altLang="en-US" sz="1050" dirty="0"/>
                    </a:p>
                  </a:txBody>
                  <a:tcPr anchor="ctr"/>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関西電力病院</a:t>
                      </a:r>
                      <a:endParaRPr kumimoji="1" lang="ja-JP" altLang="en-US" sz="1050" dirty="0"/>
                    </a:p>
                  </a:txBody>
                  <a:tcPr anchor="ctr"/>
                </a:tc>
                <a:tc>
                  <a:txBody>
                    <a:bodyPr/>
                    <a:lstStyle/>
                    <a:p>
                      <a:pPr algn="r"/>
                      <a:r>
                        <a:rPr kumimoji="1" lang="en-US" altLang="ja-JP" sz="1050" dirty="0" smtClean="0"/>
                        <a:t>1,102</a:t>
                      </a:r>
                      <a:endParaRPr kumimoji="1" lang="ja-JP" altLang="en-US" sz="1050" dirty="0"/>
                    </a:p>
                  </a:txBody>
                  <a:tcPr anchor="ctr"/>
                </a:tc>
                <a:tc>
                  <a:txBody>
                    <a:bodyPr/>
                    <a:lstStyle/>
                    <a:p>
                      <a:pPr algn="r"/>
                      <a:r>
                        <a:rPr kumimoji="1" lang="en-US" altLang="ja-JP" sz="1050" dirty="0" smtClean="0"/>
                        <a:t>521</a:t>
                      </a:r>
                      <a:endParaRPr kumimoji="1" lang="ja-JP" altLang="en-US" sz="1050" dirty="0"/>
                    </a:p>
                  </a:txBody>
                  <a:tcPr anchor="ctr"/>
                </a:tc>
                <a:tc>
                  <a:txBody>
                    <a:bodyPr/>
                    <a:lstStyle/>
                    <a:p>
                      <a:pPr algn="r"/>
                      <a:r>
                        <a:rPr kumimoji="1" lang="en-US" altLang="ja-JP" sz="1050" dirty="0" smtClean="0"/>
                        <a:t>1,222</a:t>
                      </a:r>
                      <a:endParaRPr kumimoji="1" lang="ja-JP" altLang="en-US" sz="1050" dirty="0"/>
                    </a:p>
                  </a:txBody>
                  <a:tcPr anchor="ctr"/>
                </a:tc>
                <a:tc>
                  <a:txBody>
                    <a:bodyPr/>
                    <a:lstStyle/>
                    <a:p>
                      <a:pPr algn="r"/>
                      <a:r>
                        <a:rPr kumimoji="1" lang="en-US" altLang="ja-JP" sz="1050" dirty="0" smtClean="0"/>
                        <a:t>86</a:t>
                      </a:r>
                      <a:endParaRPr kumimoji="1" lang="ja-JP" altLang="en-US" sz="1050" dirty="0"/>
                    </a:p>
                  </a:txBody>
                  <a:tcPr anchor="ctr"/>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北野病院</a:t>
                      </a:r>
                      <a:endParaRPr kumimoji="1" lang="ja-JP" altLang="en-US" sz="1050" dirty="0"/>
                    </a:p>
                  </a:txBody>
                  <a:tcPr anchor="ctr"/>
                </a:tc>
                <a:tc>
                  <a:txBody>
                    <a:bodyPr/>
                    <a:lstStyle/>
                    <a:p>
                      <a:pPr algn="r"/>
                      <a:r>
                        <a:rPr kumimoji="1" lang="en-US" altLang="ja-JP" sz="1050" dirty="0" smtClean="0"/>
                        <a:t>1,414</a:t>
                      </a:r>
                      <a:endParaRPr kumimoji="1" lang="ja-JP" altLang="en-US" sz="1050" dirty="0"/>
                    </a:p>
                  </a:txBody>
                  <a:tcPr anchor="ctr"/>
                </a:tc>
                <a:tc>
                  <a:txBody>
                    <a:bodyPr/>
                    <a:lstStyle/>
                    <a:p>
                      <a:pPr algn="r"/>
                      <a:r>
                        <a:rPr kumimoji="1" lang="en-US" altLang="ja-JP" sz="1050" dirty="0" smtClean="0"/>
                        <a:t>1,278</a:t>
                      </a:r>
                      <a:endParaRPr kumimoji="1" lang="ja-JP" altLang="en-US" sz="1050" dirty="0"/>
                    </a:p>
                  </a:txBody>
                  <a:tcPr anchor="ctr"/>
                </a:tc>
                <a:tc>
                  <a:txBody>
                    <a:bodyPr/>
                    <a:lstStyle/>
                    <a:p>
                      <a:pPr algn="r"/>
                      <a:r>
                        <a:rPr kumimoji="1" lang="en-US" altLang="ja-JP" sz="1050" dirty="0" smtClean="0"/>
                        <a:t>2,529</a:t>
                      </a:r>
                      <a:endParaRPr kumimoji="1" lang="ja-JP" altLang="en-US" sz="1050" dirty="0"/>
                    </a:p>
                  </a:txBody>
                  <a:tcPr anchor="ctr"/>
                </a:tc>
                <a:tc>
                  <a:txBody>
                    <a:bodyPr/>
                    <a:lstStyle/>
                    <a:p>
                      <a:pPr algn="r"/>
                      <a:r>
                        <a:rPr kumimoji="1" lang="en-US" altLang="ja-JP" sz="1050" dirty="0" smtClean="0"/>
                        <a:t>237</a:t>
                      </a:r>
                      <a:endParaRPr kumimoji="1" lang="ja-JP" altLang="en-US" sz="1050" dirty="0"/>
                    </a:p>
                  </a:txBody>
                  <a:tcPr anchor="ctr"/>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済生会中津病院</a:t>
                      </a:r>
                    </a:p>
                  </a:txBody>
                  <a:tcPr anchor="ctr"/>
                </a:tc>
                <a:tc>
                  <a:txBody>
                    <a:bodyPr/>
                    <a:lstStyle/>
                    <a:p>
                      <a:pPr algn="r"/>
                      <a:r>
                        <a:rPr kumimoji="1" lang="en-US" altLang="ja-JP" sz="1050" dirty="0" smtClean="0"/>
                        <a:t>1,781</a:t>
                      </a:r>
                      <a:endParaRPr kumimoji="1" lang="ja-JP" altLang="en-US" sz="1050" dirty="0"/>
                    </a:p>
                  </a:txBody>
                  <a:tcPr anchor="ctr"/>
                </a:tc>
                <a:tc>
                  <a:txBody>
                    <a:bodyPr/>
                    <a:lstStyle/>
                    <a:p>
                      <a:pPr algn="r"/>
                      <a:r>
                        <a:rPr kumimoji="1" lang="en-US" altLang="ja-JP" sz="1050" dirty="0" smtClean="0"/>
                        <a:t>1,008</a:t>
                      </a:r>
                      <a:endParaRPr kumimoji="1" lang="ja-JP" altLang="en-US" sz="1050" dirty="0"/>
                    </a:p>
                  </a:txBody>
                  <a:tcPr anchor="ctr"/>
                </a:tc>
                <a:tc>
                  <a:txBody>
                    <a:bodyPr/>
                    <a:lstStyle/>
                    <a:p>
                      <a:pPr algn="r"/>
                      <a:r>
                        <a:rPr kumimoji="1" lang="en-US" altLang="ja-JP" sz="1050" dirty="0" smtClean="0"/>
                        <a:t>1,270</a:t>
                      </a:r>
                      <a:endParaRPr kumimoji="1" lang="ja-JP" altLang="en-US" sz="1050" dirty="0"/>
                    </a:p>
                  </a:txBody>
                  <a:tcPr anchor="ctr"/>
                </a:tc>
                <a:tc>
                  <a:txBody>
                    <a:bodyPr/>
                    <a:lstStyle/>
                    <a:p>
                      <a:pPr algn="r"/>
                      <a:r>
                        <a:rPr kumimoji="1" lang="en-US" altLang="ja-JP" sz="1050" dirty="0" smtClean="0"/>
                        <a:t>57</a:t>
                      </a:r>
                      <a:endParaRPr kumimoji="1" lang="ja-JP" altLang="en-US" sz="1050" dirty="0"/>
                    </a:p>
                  </a:txBody>
                  <a:tcPr anchor="ctr"/>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済生会野江病院</a:t>
                      </a:r>
                      <a:endParaRPr kumimoji="1" lang="ja-JP" altLang="en-US" sz="1050" dirty="0"/>
                    </a:p>
                  </a:txBody>
                  <a:tcPr anchor="ctr"/>
                </a:tc>
                <a:tc>
                  <a:txBody>
                    <a:bodyPr/>
                    <a:lstStyle/>
                    <a:p>
                      <a:pPr algn="r"/>
                      <a:r>
                        <a:rPr kumimoji="1" lang="en-US" altLang="ja-JP" sz="1050" dirty="0" smtClean="0"/>
                        <a:t>1,039</a:t>
                      </a:r>
                      <a:endParaRPr kumimoji="1" lang="ja-JP" altLang="en-US" sz="1050" dirty="0"/>
                    </a:p>
                  </a:txBody>
                  <a:tcPr anchor="ctr"/>
                </a:tc>
                <a:tc>
                  <a:txBody>
                    <a:bodyPr/>
                    <a:lstStyle/>
                    <a:p>
                      <a:pPr algn="r"/>
                      <a:r>
                        <a:rPr kumimoji="1" lang="en-US" altLang="ja-JP" sz="1050" dirty="0" smtClean="0"/>
                        <a:t>491</a:t>
                      </a:r>
                      <a:endParaRPr kumimoji="1" lang="ja-JP" altLang="en-US" sz="1050" dirty="0"/>
                    </a:p>
                  </a:txBody>
                  <a:tcPr anchor="ctr"/>
                </a:tc>
                <a:tc>
                  <a:txBody>
                    <a:bodyPr/>
                    <a:lstStyle/>
                    <a:p>
                      <a:pPr algn="r"/>
                      <a:r>
                        <a:rPr kumimoji="1" lang="en-US" altLang="ja-JP" sz="1050" dirty="0" smtClean="0"/>
                        <a:t>816</a:t>
                      </a:r>
                      <a:endParaRPr kumimoji="1" lang="ja-JP" altLang="en-US" sz="1050" dirty="0"/>
                    </a:p>
                  </a:txBody>
                  <a:tcPr anchor="ctr"/>
                </a:tc>
                <a:tc>
                  <a:txBody>
                    <a:bodyPr/>
                    <a:lstStyle/>
                    <a:p>
                      <a:pPr algn="r"/>
                      <a:r>
                        <a:rPr kumimoji="1" lang="en-US" altLang="ja-JP" sz="1050" dirty="0" smtClean="0"/>
                        <a:t>149</a:t>
                      </a:r>
                      <a:endParaRPr kumimoji="1" lang="ja-JP" altLang="en-US" sz="1050" dirty="0"/>
                    </a:p>
                  </a:txBody>
                  <a:tcPr anchor="ctr"/>
                </a:tc>
                <a:extLst>
                  <a:ext uri="{0D108BD9-81ED-4DB2-BD59-A6C34878D82A}">
                    <a16:rowId xmlns:a16="http://schemas.microsoft.com/office/drawing/2014/main" val="3242756721"/>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住友病院</a:t>
                      </a:r>
                      <a:endParaRPr kumimoji="1" lang="zh-CN" altLang="en-US" sz="1050" dirty="0" smtClean="0"/>
                    </a:p>
                  </a:txBody>
                  <a:tcPr anchor="ctr"/>
                </a:tc>
                <a:tc>
                  <a:txBody>
                    <a:bodyPr/>
                    <a:lstStyle/>
                    <a:p>
                      <a:pPr algn="r"/>
                      <a:r>
                        <a:rPr kumimoji="1" lang="en-US" altLang="ja-JP" sz="1050" dirty="0" smtClean="0"/>
                        <a:t>1,025</a:t>
                      </a:r>
                      <a:endParaRPr kumimoji="1" lang="ja-JP" altLang="en-US" sz="1050" dirty="0"/>
                    </a:p>
                  </a:txBody>
                  <a:tcPr anchor="ctr"/>
                </a:tc>
                <a:tc>
                  <a:txBody>
                    <a:bodyPr/>
                    <a:lstStyle/>
                    <a:p>
                      <a:pPr algn="r"/>
                      <a:r>
                        <a:rPr kumimoji="1" lang="en-US" altLang="ja-JP" sz="1050" dirty="0" smtClean="0"/>
                        <a:t>743</a:t>
                      </a:r>
                      <a:endParaRPr kumimoji="1" lang="ja-JP" altLang="en-US" sz="1050" dirty="0"/>
                    </a:p>
                  </a:txBody>
                  <a:tcPr anchor="ctr"/>
                </a:tc>
                <a:tc>
                  <a:txBody>
                    <a:bodyPr/>
                    <a:lstStyle/>
                    <a:p>
                      <a:pPr algn="r"/>
                      <a:r>
                        <a:rPr kumimoji="1" lang="en-US" altLang="ja-JP" sz="1050" dirty="0" smtClean="0"/>
                        <a:t>1,077</a:t>
                      </a:r>
                      <a:endParaRPr kumimoji="1" lang="ja-JP" altLang="en-US" sz="1050" dirty="0"/>
                    </a:p>
                  </a:txBody>
                  <a:tcPr anchor="ctr"/>
                </a:tc>
                <a:tc>
                  <a:txBody>
                    <a:bodyPr/>
                    <a:lstStyle/>
                    <a:p>
                      <a:pPr algn="r"/>
                      <a:r>
                        <a:rPr kumimoji="1" lang="en-US" altLang="ja-JP" sz="1050" dirty="0" smtClean="0"/>
                        <a:t>177</a:t>
                      </a:r>
                      <a:endParaRPr kumimoji="1" lang="ja-JP" altLang="en-US" sz="1050" dirty="0"/>
                    </a:p>
                  </a:txBody>
                  <a:tcPr anchor="ctr"/>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日本生命病院</a:t>
                      </a:r>
                      <a:endParaRPr kumimoji="1" lang="zh-CN" altLang="en-US" sz="1050" dirty="0" smtClean="0"/>
                    </a:p>
                  </a:txBody>
                  <a:tcPr anchor="ctr"/>
                </a:tc>
                <a:tc>
                  <a:txBody>
                    <a:bodyPr/>
                    <a:lstStyle/>
                    <a:p>
                      <a:pPr algn="r"/>
                      <a:r>
                        <a:rPr kumimoji="1" lang="en-US" altLang="ja-JP" sz="1050" dirty="0" smtClean="0"/>
                        <a:t>595</a:t>
                      </a:r>
                      <a:endParaRPr kumimoji="1" lang="ja-JP" altLang="en-US" sz="1050" dirty="0"/>
                    </a:p>
                  </a:txBody>
                  <a:tcPr anchor="ctr"/>
                </a:tc>
                <a:tc>
                  <a:txBody>
                    <a:bodyPr/>
                    <a:lstStyle/>
                    <a:p>
                      <a:pPr algn="r"/>
                      <a:r>
                        <a:rPr kumimoji="1" lang="en-US" altLang="ja-JP" sz="1050" dirty="0" smtClean="0"/>
                        <a:t>524</a:t>
                      </a:r>
                      <a:endParaRPr kumimoji="1" lang="ja-JP" altLang="en-US" sz="1050" dirty="0"/>
                    </a:p>
                  </a:txBody>
                  <a:tcPr anchor="ctr"/>
                </a:tc>
                <a:tc>
                  <a:txBody>
                    <a:bodyPr/>
                    <a:lstStyle/>
                    <a:p>
                      <a:pPr algn="r"/>
                      <a:r>
                        <a:rPr kumimoji="1" lang="en-US" altLang="ja-JP" sz="1050" dirty="0" smtClean="0"/>
                        <a:t>854</a:t>
                      </a:r>
                      <a:endParaRPr kumimoji="1" lang="ja-JP" altLang="en-US" sz="1050" dirty="0"/>
                    </a:p>
                  </a:txBody>
                  <a:tcPr anchor="ctr"/>
                </a:tc>
                <a:tc>
                  <a:txBody>
                    <a:bodyPr/>
                    <a:lstStyle/>
                    <a:p>
                      <a:pPr algn="r"/>
                      <a:r>
                        <a:rPr kumimoji="1" lang="en-US" altLang="ja-JP" sz="1050" dirty="0" smtClean="0"/>
                        <a:t>146</a:t>
                      </a:r>
                      <a:endParaRPr kumimoji="1" lang="ja-JP" altLang="en-US" sz="1050" dirty="0"/>
                    </a:p>
                  </a:txBody>
                  <a:tcPr anchor="ctr"/>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淀川キリスト教病院</a:t>
                      </a:r>
                      <a:endParaRPr kumimoji="1" lang="zh-CN" altLang="en-US" sz="1050" dirty="0" smtClean="0"/>
                    </a:p>
                  </a:txBody>
                  <a:tcPr anchor="ctr"/>
                </a:tc>
                <a:tc>
                  <a:txBody>
                    <a:bodyPr/>
                    <a:lstStyle/>
                    <a:p>
                      <a:pPr algn="r"/>
                      <a:r>
                        <a:rPr kumimoji="1" lang="en-US" altLang="ja-JP" sz="1050" dirty="0" smtClean="0"/>
                        <a:t>1,487</a:t>
                      </a:r>
                      <a:endParaRPr kumimoji="1" lang="ja-JP" altLang="en-US" sz="1050" dirty="0"/>
                    </a:p>
                  </a:txBody>
                  <a:tcPr anchor="ctr"/>
                </a:tc>
                <a:tc>
                  <a:txBody>
                    <a:bodyPr/>
                    <a:lstStyle/>
                    <a:p>
                      <a:pPr algn="r"/>
                      <a:r>
                        <a:rPr kumimoji="1" lang="en-US" altLang="ja-JP" sz="1050" dirty="0" smtClean="0"/>
                        <a:t>1,270</a:t>
                      </a:r>
                      <a:endParaRPr kumimoji="1" lang="ja-JP" altLang="en-US" sz="1050" dirty="0"/>
                    </a:p>
                  </a:txBody>
                  <a:tcPr anchor="ctr"/>
                </a:tc>
                <a:tc>
                  <a:txBody>
                    <a:bodyPr/>
                    <a:lstStyle/>
                    <a:p>
                      <a:pPr algn="r"/>
                      <a:r>
                        <a:rPr kumimoji="1" lang="en-US" altLang="ja-JP" sz="1050" dirty="0" smtClean="0"/>
                        <a:t>2,237</a:t>
                      </a:r>
                      <a:endParaRPr kumimoji="1" lang="ja-JP" altLang="en-US" sz="1050" dirty="0"/>
                    </a:p>
                  </a:txBody>
                  <a:tcPr anchor="ctr"/>
                </a:tc>
                <a:tc>
                  <a:txBody>
                    <a:bodyPr/>
                    <a:lstStyle/>
                    <a:p>
                      <a:pPr algn="r"/>
                      <a:r>
                        <a:rPr kumimoji="1" lang="en-US" altLang="ja-JP" sz="1050" dirty="0" smtClean="0"/>
                        <a:t>346</a:t>
                      </a:r>
                      <a:endParaRPr kumimoji="1" lang="ja-JP" altLang="en-US" sz="1050" dirty="0"/>
                    </a:p>
                  </a:txBody>
                  <a:tcPr anchor="ctr"/>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愛仁会千船病院</a:t>
                      </a:r>
                      <a:endParaRPr kumimoji="1" lang="zh-CN" altLang="en-US" sz="1050" dirty="0" smtClean="0"/>
                    </a:p>
                  </a:txBody>
                  <a:tcPr anchor="ctr"/>
                </a:tc>
                <a:tc>
                  <a:txBody>
                    <a:bodyPr/>
                    <a:lstStyle/>
                    <a:p>
                      <a:pPr algn="r"/>
                      <a:r>
                        <a:rPr kumimoji="1" lang="en-US" altLang="ja-JP" sz="1050" dirty="0" smtClean="0"/>
                        <a:t>351</a:t>
                      </a:r>
                      <a:endParaRPr kumimoji="1" lang="ja-JP" altLang="en-US" sz="1050" dirty="0"/>
                    </a:p>
                  </a:txBody>
                  <a:tcPr anchor="ctr"/>
                </a:tc>
                <a:tc>
                  <a:txBody>
                    <a:bodyPr/>
                    <a:lstStyle/>
                    <a:p>
                      <a:pPr algn="r"/>
                      <a:r>
                        <a:rPr kumimoji="1" lang="en-US" altLang="ja-JP" sz="1050" dirty="0" smtClean="0"/>
                        <a:t>335</a:t>
                      </a:r>
                      <a:endParaRPr kumimoji="1" lang="ja-JP" altLang="en-US" sz="1050" dirty="0"/>
                    </a:p>
                  </a:txBody>
                  <a:tcPr anchor="ctr"/>
                </a:tc>
                <a:tc>
                  <a:txBody>
                    <a:bodyPr/>
                    <a:lstStyle/>
                    <a:p>
                      <a:pPr algn="r"/>
                      <a:r>
                        <a:rPr kumimoji="1" lang="en-US" altLang="ja-JP" sz="1050" dirty="0" smtClean="0"/>
                        <a:t>1,286</a:t>
                      </a:r>
                      <a:endParaRPr kumimoji="1" lang="ja-JP" altLang="en-US" sz="1050" dirty="0"/>
                    </a:p>
                  </a:txBody>
                  <a:tcPr anchor="ctr"/>
                </a:tc>
                <a:tc>
                  <a:txBody>
                    <a:bodyPr/>
                    <a:lstStyle/>
                    <a:p>
                      <a:pPr algn="r"/>
                      <a:r>
                        <a:rPr kumimoji="1" lang="en-US" altLang="ja-JP" sz="1050" dirty="0" smtClean="0"/>
                        <a:t>81</a:t>
                      </a:r>
                      <a:endParaRPr kumimoji="1" lang="ja-JP" altLang="en-US" sz="1050" dirty="0"/>
                    </a:p>
                  </a:txBody>
                  <a:tcPr anchor="ctr"/>
                </a:tc>
                <a:extLst>
                  <a:ext uri="{0D108BD9-81ED-4DB2-BD59-A6C34878D82A}">
                    <a16:rowId xmlns:a16="http://schemas.microsoft.com/office/drawing/2014/main" val="2264985016"/>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latin typeface="ＭＳ Ｐゴシック" panose="020B0600070205080204" pitchFamily="50" charset="-128"/>
                          <a:ea typeface="+mn-ea"/>
                        </a:rPr>
                        <a:t>JCHO</a:t>
                      </a:r>
                      <a:r>
                        <a:rPr kumimoji="1" lang="ja-JP" altLang="en-US" sz="1050" dirty="0" smtClean="0">
                          <a:latin typeface="ＭＳ Ｐゴシック" panose="020B0600070205080204" pitchFamily="50" charset="-128"/>
                          <a:ea typeface="+mn-ea"/>
                        </a:rPr>
                        <a:t>大阪病院</a:t>
                      </a:r>
                      <a:endParaRPr kumimoji="1" lang="zh-CN" altLang="en-US" sz="1050" dirty="0" smtClean="0"/>
                    </a:p>
                  </a:txBody>
                  <a:tcPr anchor="ctr"/>
                </a:tc>
                <a:tc>
                  <a:txBody>
                    <a:bodyPr/>
                    <a:lstStyle/>
                    <a:p>
                      <a:pPr algn="r"/>
                      <a:r>
                        <a:rPr kumimoji="1" lang="en-US" altLang="ja-JP" sz="1050" dirty="0" smtClean="0"/>
                        <a:t>819</a:t>
                      </a:r>
                      <a:endParaRPr kumimoji="1" lang="ja-JP" altLang="en-US" sz="1050" dirty="0"/>
                    </a:p>
                  </a:txBody>
                  <a:tcPr anchor="ctr"/>
                </a:tc>
                <a:tc>
                  <a:txBody>
                    <a:bodyPr/>
                    <a:lstStyle/>
                    <a:p>
                      <a:pPr algn="r"/>
                      <a:r>
                        <a:rPr kumimoji="1" lang="en-US" altLang="ja-JP" sz="1050" dirty="0" smtClean="0"/>
                        <a:t>664</a:t>
                      </a:r>
                      <a:endParaRPr kumimoji="1" lang="ja-JP" altLang="en-US" sz="1050" dirty="0"/>
                    </a:p>
                  </a:txBody>
                  <a:tcPr anchor="ctr"/>
                </a:tc>
                <a:tc>
                  <a:txBody>
                    <a:bodyPr/>
                    <a:lstStyle/>
                    <a:p>
                      <a:pPr algn="r"/>
                      <a:r>
                        <a:rPr kumimoji="1" lang="en-US" altLang="ja-JP" sz="1050" dirty="0" smtClean="0"/>
                        <a:t>1,476</a:t>
                      </a:r>
                      <a:endParaRPr kumimoji="1" lang="ja-JP" altLang="en-US" sz="1050" dirty="0"/>
                    </a:p>
                  </a:txBody>
                  <a:tcPr anchor="ctr"/>
                </a:tc>
                <a:tc>
                  <a:txBody>
                    <a:bodyPr/>
                    <a:lstStyle/>
                    <a:p>
                      <a:pPr algn="r"/>
                      <a:r>
                        <a:rPr kumimoji="1" lang="en-US" altLang="ja-JP" sz="1050" dirty="0" smtClean="0"/>
                        <a:t>241</a:t>
                      </a:r>
                      <a:endParaRPr kumimoji="1" lang="ja-JP" altLang="en-US" sz="1050" dirty="0"/>
                    </a:p>
                  </a:txBody>
                  <a:tcPr anchor="ctr"/>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多根総合病院</a:t>
                      </a:r>
                    </a:p>
                  </a:txBody>
                  <a:tcPr anchor="ctr"/>
                </a:tc>
                <a:tc>
                  <a:txBody>
                    <a:bodyPr/>
                    <a:lstStyle/>
                    <a:p>
                      <a:pPr algn="r"/>
                      <a:r>
                        <a:rPr kumimoji="1" lang="en-US" altLang="ja-JP" sz="1050" dirty="0" smtClean="0"/>
                        <a:t>488</a:t>
                      </a:r>
                      <a:endParaRPr kumimoji="1" lang="ja-JP" altLang="en-US" sz="1050" dirty="0"/>
                    </a:p>
                  </a:txBody>
                  <a:tcPr anchor="ctr"/>
                </a:tc>
                <a:tc>
                  <a:txBody>
                    <a:bodyPr/>
                    <a:lstStyle/>
                    <a:p>
                      <a:pPr algn="r"/>
                      <a:r>
                        <a:rPr kumimoji="1" lang="en-US" altLang="ja-JP" sz="1050" dirty="0" smtClean="0"/>
                        <a:t>349</a:t>
                      </a:r>
                      <a:endParaRPr kumimoji="1" lang="ja-JP" altLang="en-US" sz="1050" dirty="0"/>
                    </a:p>
                  </a:txBody>
                  <a:tcPr anchor="ctr"/>
                </a:tc>
                <a:tc>
                  <a:txBody>
                    <a:bodyPr/>
                    <a:lstStyle/>
                    <a:p>
                      <a:pPr algn="r"/>
                      <a:r>
                        <a:rPr kumimoji="1" lang="en-US" altLang="ja-JP" sz="1050" dirty="0" smtClean="0"/>
                        <a:t>632</a:t>
                      </a:r>
                      <a:endParaRPr kumimoji="1" lang="ja-JP" altLang="en-US" sz="1050" dirty="0"/>
                    </a:p>
                  </a:txBody>
                  <a:tcPr anchor="ctr"/>
                </a:tc>
                <a:tc>
                  <a:txBody>
                    <a:bodyPr/>
                    <a:lstStyle/>
                    <a:p>
                      <a:pPr algn="r"/>
                      <a:r>
                        <a:rPr kumimoji="1" lang="en-US" altLang="ja-JP" sz="1050" dirty="0" smtClean="0"/>
                        <a:t>191</a:t>
                      </a:r>
                      <a:endParaRPr kumimoji="1" lang="ja-JP" altLang="en-US" sz="1050" dirty="0"/>
                    </a:p>
                  </a:txBody>
                  <a:tcPr anchor="ctr"/>
                </a:tc>
                <a:extLst>
                  <a:ext uri="{0D108BD9-81ED-4DB2-BD59-A6C34878D82A}">
                    <a16:rowId xmlns:a16="http://schemas.microsoft.com/office/drawing/2014/main" val="154149227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南大阪病院</a:t>
                      </a:r>
                    </a:p>
                  </a:txBody>
                  <a:tcPr anchor="ctr"/>
                </a:tc>
                <a:tc>
                  <a:txBody>
                    <a:bodyPr/>
                    <a:lstStyle/>
                    <a:p>
                      <a:pPr algn="r"/>
                      <a:r>
                        <a:rPr kumimoji="1" lang="en-US" altLang="ja-JP" sz="1050" dirty="0" smtClean="0"/>
                        <a:t>545</a:t>
                      </a:r>
                      <a:endParaRPr kumimoji="1" lang="ja-JP" altLang="en-US" sz="1050" dirty="0"/>
                    </a:p>
                  </a:txBody>
                  <a:tcPr anchor="ctr"/>
                </a:tc>
                <a:tc>
                  <a:txBody>
                    <a:bodyPr/>
                    <a:lstStyle/>
                    <a:p>
                      <a:pPr algn="r"/>
                      <a:r>
                        <a:rPr kumimoji="1" lang="en-US" altLang="ja-JP" sz="1050" dirty="0" smtClean="0"/>
                        <a:t>412</a:t>
                      </a:r>
                      <a:endParaRPr kumimoji="1" lang="ja-JP" altLang="en-US" sz="1050" dirty="0"/>
                    </a:p>
                  </a:txBody>
                  <a:tcPr anchor="ctr"/>
                </a:tc>
                <a:tc>
                  <a:txBody>
                    <a:bodyPr/>
                    <a:lstStyle/>
                    <a:p>
                      <a:pPr algn="r"/>
                      <a:r>
                        <a:rPr kumimoji="1" lang="en-US" altLang="ja-JP" sz="1050" dirty="0" smtClean="0"/>
                        <a:t>1,393</a:t>
                      </a:r>
                      <a:endParaRPr kumimoji="1" lang="ja-JP" altLang="en-US" sz="1050" dirty="0"/>
                    </a:p>
                  </a:txBody>
                  <a:tcPr anchor="ctr"/>
                </a:tc>
                <a:tc>
                  <a:txBody>
                    <a:bodyPr/>
                    <a:lstStyle/>
                    <a:p>
                      <a:pPr algn="r"/>
                      <a:r>
                        <a:rPr kumimoji="1" lang="en-US" altLang="ja-JP" sz="1050" dirty="0" smtClean="0"/>
                        <a:t>62</a:t>
                      </a:r>
                      <a:endParaRPr kumimoji="1" lang="ja-JP" altLang="en-US" sz="1050" dirty="0"/>
                    </a:p>
                  </a:txBody>
                  <a:tcPr anchor="ctr"/>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大阪鉄道病院</a:t>
                      </a:r>
                    </a:p>
                  </a:txBody>
                  <a:tcPr anchor="ctr"/>
                </a:tc>
                <a:tc>
                  <a:txBody>
                    <a:bodyPr/>
                    <a:lstStyle/>
                    <a:p>
                      <a:pPr algn="r"/>
                      <a:r>
                        <a:rPr kumimoji="1" lang="en-US" altLang="ja-JP" sz="1050" dirty="0" smtClean="0"/>
                        <a:t>876</a:t>
                      </a:r>
                      <a:endParaRPr kumimoji="1" lang="ja-JP" altLang="en-US" sz="1050" dirty="0"/>
                    </a:p>
                  </a:txBody>
                  <a:tcPr anchor="ctr"/>
                </a:tc>
                <a:tc>
                  <a:txBody>
                    <a:bodyPr/>
                    <a:lstStyle/>
                    <a:p>
                      <a:pPr algn="r"/>
                      <a:r>
                        <a:rPr kumimoji="1" lang="en-US" altLang="ja-JP" sz="1050" dirty="0" smtClean="0"/>
                        <a:t>468</a:t>
                      </a:r>
                      <a:endParaRPr kumimoji="1" lang="ja-JP" altLang="en-US" sz="1050" dirty="0"/>
                    </a:p>
                  </a:txBody>
                  <a:tcPr anchor="ctr"/>
                </a:tc>
                <a:tc>
                  <a:txBody>
                    <a:bodyPr/>
                    <a:lstStyle/>
                    <a:p>
                      <a:pPr algn="r"/>
                      <a:r>
                        <a:rPr kumimoji="1" lang="en-US" altLang="ja-JP" sz="1050" dirty="0" smtClean="0"/>
                        <a:t>1,068</a:t>
                      </a:r>
                      <a:endParaRPr kumimoji="1" lang="ja-JP" altLang="en-US" sz="1050" dirty="0"/>
                    </a:p>
                  </a:txBody>
                  <a:tcPr anchor="ctr"/>
                </a:tc>
                <a:tc>
                  <a:txBody>
                    <a:bodyPr/>
                    <a:lstStyle/>
                    <a:p>
                      <a:pPr algn="r"/>
                      <a:r>
                        <a:rPr kumimoji="1" lang="en-US" altLang="ja-JP" sz="1050" dirty="0" smtClean="0"/>
                        <a:t>83</a:t>
                      </a:r>
                      <a:endParaRPr kumimoji="1" lang="ja-JP" altLang="en-US" sz="1050" dirty="0"/>
                    </a:p>
                  </a:txBody>
                  <a:tcPr anchor="ctr"/>
                </a:tc>
                <a:extLst>
                  <a:ext uri="{0D108BD9-81ED-4DB2-BD59-A6C34878D82A}">
                    <a16:rowId xmlns:a16="http://schemas.microsoft.com/office/drawing/2014/main" val="158971874"/>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東住吉森本病院</a:t>
                      </a:r>
                    </a:p>
                  </a:txBody>
                  <a:tcPr anchor="ctr"/>
                </a:tc>
                <a:tc>
                  <a:txBody>
                    <a:bodyPr/>
                    <a:lstStyle/>
                    <a:p>
                      <a:pPr algn="r"/>
                      <a:r>
                        <a:rPr kumimoji="1" lang="en-US" altLang="ja-JP" sz="1050" dirty="0" smtClean="0"/>
                        <a:t>366</a:t>
                      </a:r>
                      <a:endParaRPr kumimoji="1" lang="ja-JP" altLang="en-US" sz="1050" dirty="0"/>
                    </a:p>
                  </a:txBody>
                  <a:tcPr anchor="ctr"/>
                </a:tc>
                <a:tc>
                  <a:txBody>
                    <a:bodyPr/>
                    <a:lstStyle/>
                    <a:p>
                      <a:pPr algn="r"/>
                      <a:r>
                        <a:rPr kumimoji="1" lang="en-US" altLang="ja-JP" sz="1050" dirty="0" smtClean="0"/>
                        <a:t>279</a:t>
                      </a:r>
                      <a:endParaRPr kumimoji="1" lang="ja-JP" altLang="en-US" sz="1050" dirty="0"/>
                    </a:p>
                  </a:txBody>
                  <a:tcPr anchor="ctr"/>
                </a:tc>
                <a:tc>
                  <a:txBody>
                    <a:bodyPr/>
                    <a:lstStyle/>
                    <a:p>
                      <a:pPr algn="r"/>
                      <a:r>
                        <a:rPr kumimoji="1" lang="en-US" altLang="ja-JP" sz="1050" dirty="0" smtClean="0"/>
                        <a:t>403</a:t>
                      </a:r>
                      <a:endParaRPr kumimoji="1" lang="ja-JP" altLang="en-US" sz="1050" dirty="0"/>
                    </a:p>
                  </a:txBody>
                  <a:tcPr anchor="ctr"/>
                </a:tc>
                <a:tc>
                  <a:txBody>
                    <a:bodyPr/>
                    <a:lstStyle/>
                    <a:p>
                      <a:pPr algn="r"/>
                      <a:r>
                        <a:rPr kumimoji="1" lang="en-US" altLang="ja-JP" sz="1050" dirty="0" smtClean="0"/>
                        <a:t>53</a:t>
                      </a:r>
                      <a:endParaRPr kumimoji="1" lang="ja-JP" altLang="en-US" sz="1050" dirty="0"/>
                    </a:p>
                  </a:txBody>
                  <a:tcPr anchor="ctr"/>
                </a:tc>
                <a:extLst>
                  <a:ext uri="{0D108BD9-81ED-4DB2-BD59-A6C34878D82A}">
                    <a16:rowId xmlns:a16="http://schemas.microsoft.com/office/drawing/2014/main" val="184721444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済生会泉尾病院</a:t>
                      </a:r>
                      <a:endParaRPr kumimoji="1" lang="zh-CN" altLang="en-US" sz="1050" dirty="0" smtClean="0"/>
                    </a:p>
                  </a:txBody>
                  <a:tcPr anchor="ctr"/>
                </a:tc>
                <a:tc>
                  <a:txBody>
                    <a:bodyPr/>
                    <a:lstStyle/>
                    <a:p>
                      <a:pPr algn="r"/>
                      <a:r>
                        <a:rPr kumimoji="1" lang="en-US" altLang="ja-JP" sz="1050" b="0" dirty="0" smtClean="0">
                          <a:solidFill>
                            <a:schemeClr val="tx1"/>
                          </a:solidFill>
                        </a:rPr>
                        <a:t>292</a:t>
                      </a:r>
                      <a:endParaRPr kumimoji="1" lang="ja-JP" altLang="en-US" sz="1050" b="0" dirty="0">
                        <a:solidFill>
                          <a:schemeClr val="tx1"/>
                        </a:solidFill>
                      </a:endParaRPr>
                    </a:p>
                  </a:txBody>
                  <a:tcPr anchor="ctr"/>
                </a:tc>
                <a:tc>
                  <a:txBody>
                    <a:bodyPr/>
                    <a:lstStyle/>
                    <a:p>
                      <a:pPr algn="r"/>
                      <a:r>
                        <a:rPr kumimoji="1" lang="en-US" altLang="ja-JP" sz="1050" b="0" dirty="0" smtClean="0">
                          <a:solidFill>
                            <a:schemeClr val="tx1"/>
                          </a:solidFill>
                        </a:rPr>
                        <a:t>208</a:t>
                      </a:r>
                      <a:endParaRPr kumimoji="1" lang="ja-JP" altLang="en-US" sz="1050" b="0" dirty="0">
                        <a:solidFill>
                          <a:schemeClr val="tx1"/>
                        </a:solidFill>
                      </a:endParaRPr>
                    </a:p>
                  </a:txBody>
                  <a:tcPr anchor="ctr"/>
                </a:tc>
                <a:tc>
                  <a:txBody>
                    <a:bodyPr/>
                    <a:lstStyle/>
                    <a:p>
                      <a:pPr algn="r"/>
                      <a:r>
                        <a:rPr kumimoji="1" lang="en-US" altLang="ja-JP" sz="1400" b="1" dirty="0" smtClean="0">
                          <a:solidFill>
                            <a:srgbClr val="FF0000"/>
                          </a:solidFill>
                        </a:rPr>
                        <a:t>385</a:t>
                      </a:r>
                      <a:endParaRPr kumimoji="1" lang="ja-JP" altLang="en-US" sz="1400" b="1" dirty="0">
                        <a:solidFill>
                          <a:srgbClr val="FF0000"/>
                        </a:solidFill>
                      </a:endParaRPr>
                    </a:p>
                  </a:txBody>
                  <a:tcPr anchor="ctr"/>
                </a:tc>
                <a:tc>
                  <a:txBody>
                    <a:bodyPr/>
                    <a:lstStyle/>
                    <a:p>
                      <a:pPr algn="r"/>
                      <a:r>
                        <a:rPr kumimoji="1" lang="en-US" altLang="ja-JP" sz="1050" dirty="0" smtClean="0"/>
                        <a:t>65</a:t>
                      </a:r>
                      <a:endParaRPr kumimoji="1" lang="ja-JP" altLang="en-US" sz="1050" dirty="0"/>
                    </a:p>
                  </a:txBody>
                  <a:tcPr anchor="ctr"/>
                </a:tc>
                <a:extLst>
                  <a:ext uri="{0D108BD9-81ED-4DB2-BD59-A6C34878D82A}">
                    <a16:rowId xmlns:a16="http://schemas.microsoft.com/office/drawing/2014/main" val="2855079164"/>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827740471"/>
              </p:ext>
            </p:extLst>
          </p:nvPr>
        </p:nvGraphicFramePr>
        <p:xfrm>
          <a:off x="35496" y="6597450"/>
          <a:ext cx="4261502" cy="251460"/>
        </p:xfrm>
        <a:graphic>
          <a:graphicData uri="http://schemas.openxmlformats.org/drawingml/2006/table">
            <a:tbl>
              <a:tblPr firstRow="1" bandRow="1">
                <a:tableStyleId>{5C22544A-7EE6-4342-B048-85BDC9FD1C3A}</a:tableStyleId>
              </a:tblPr>
              <a:tblGrid>
                <a:gridCol w="1959559">
                  <a:extLst>
                    <a:ext uri="{9D8B030D-6E8A-4147-A177-3AD203B41FA5}">
                      <a16:colId xmlns:a16="http://schemas.microsoft.com/office/drawing/2014/main" val="1272207535"/>
                    </a:ext>
                  </a:extLst>
                </a:gridCol>
                <a:gridCol w="593713">
                  <a:extLst>
                    <a:ext uri="{9D8B030D-6E8A-4147-A177-3AD203B41FA5}">
                      <a16:colId xmlns:a16="http://schemas.microsoft.com/office/drawing/2014/main" val="1277146674"/>
                    </a:ext>
                  </a:extLst>
                </a:gridCol>
                <a:gridCol w="564777">
                  <a:extLst>
                    <a:ext uri="{9D8B030D-6E8A-4147-A177-3AD203B41FA5}">
                      <a16:colId xmlns:a16="http://schemas.microsoft.com/office/drawing/2014/main" val="2725961052"/>
                    </a:ext>
                  </a:extLst>
                </a:gridCol>
                <a:gridCol w="564776">
                  <a:extLst>
                    <a:ext uri="{9D8B030D-6E8A-4147-A177-3AD203B41FA5}">
                      <a16:colId xmlns:a16="http://schemas.microsoft.com/office/drawing/2014/main" val="896812450"/>
                    </a:ext>
                  </a:extLst>
                </a:gridCol>
                <a:gridCol w="578677">
                  <a:extLst>
                    <a:ext uri="{9D8B030D-6E8A-4147-A177-3AD203B41FA5}">
                      <a16:colId xmlns:a16="http://schemas.microsoft.com/office/drawing/2014/main" val="3495720942"/>
                    </a:ext>
                  </a:extLst>
                </a:gridCol>
              </a:tblGrid>
              <a:tr h="216024">
                <a:tc>
                  <a:txBody>
                    <a:bodyPr/>
                    <a:lstStyle/>
                    <a:p>
                      <a:pPr algn="ctr"/>
                      <a:r>
                        <a:rPr kumimoji="1" lang="ja-JP" altLang="en-US" sz="1050" dirty="0" smtClean="0"/>
                        <a:t>府がん診療拠点病院　平均</a:t>
                      </a:r>
                      <a:endParaRPr kumimoji="1" lang="ja-JP" altLang="en-US" sz="1050" dirty="0"/>
                    </a:p>
                  </a:txBody>
                  <a:tcPr/>
                </a:tc>
                <a:tc>
                  <a:txBody>
                    <a:bodyPr/>
                    <a:lstStyle/>
                    <a:p>
                      <a:pPr algn="r"/>
                      <a:r>
                        <a:rPr kumimoji="1" lang="en-US" altLang="ja-JP" sz="1050" dirty="0" smtClean="0"/>
                        <a:t>772</a:t>
                      </a:r>
                      <a:endParaRPr kumimoji="1" lang="ja-JP" altLang="en-US" sz="1050" dirty="0"/>
                    </a:p>
                  </a:txBody>
                  <a:tcPr/>
                </a:tc>
                <a:tc>
                  <a:txBody>
                    <a:bodyPr/>
                    <a:lstStyle/>
                    <a:p>
                      <a:pPr algn="r"/>
                      <a:r>
                        <a:rPr kumimoji="1" lang="en-US" altLang="ja-JP" sz="1050" dirty="0" smtClean="0">
                          <a:solidFill>
                            <a:schemeClr val="bg1"/>
                          </a:solidFill>
                        </a:rPr>
                        <a:t>561</a:t>
                      </a:r>
                      <a:endParaRPr kumimoji="1" lang="ja-JP" altLang="en-US" sz="1050" dirty="0">
                        <a:solidFill>
                          <a:schemeClr val="bg1"/>
                        </a:solidFill>
                      </a:endParaRPr>
                    </a:p>
                  </a:txBody>
                  <a:tcPr/>
                </a:tc>
                <a:tc>
                  <a:txBody>
                    <a:bodyPr/>
                    <a:lstStyle/>
                    <a:p>
                      <a:pPr algn="r"/>
                      <a:r>
                        <a:rPr kumimoji="1" lang="en-US" altLang="ja-JP" sz="1050" dirty="0" smtClean="0">
                          <a:solidFill>
                            <a:schemeClr val="bg1"/>
                          </a:solidFill>
                        </a:rPr>
                        <a:t>1,115</a:t>
                      </a:r>
                      <a:endParaRPr kumimoji="1" lang="ja-JP" altLang="en-US" sz="1050" dirty="0">
                        <a:solidFill>
                          <a:schemeClr val="bg1"/>
                        </a:solidFill>
                      </a:endParaRPr>
                    </a:p>
                  </a:txBody>
                  <a:tcPr/>
                </a:tc>
                <a:tc>
                  <a:txBody>
                    <a:bodyPr/>
                    <a:lstStyle/>
                    <a:p>
                      <a:pPr algn="r"/>
                      <a:r>
                        <a:rPr kumimoji="1" lang="en-US" altLang="ja-JP" sz="1050" dirty="0" smtClean="0"/>
                        <a:t>122</a:t>
                      </a:r>
                      <a:endParaRPr kumimoji="1" lang="ja-JP" altLang="en-US" sz="1050" dirty="0"/>
                    </a:p>
                  </a:txBody>
                  <a:tcPr/>
                </a:tc>
                <a:extLst>
                  <a:ext uri="{0D108BD9-81ED-4DB2-BD59-A6C34878D82A}">
                    <a16:rowId xmlns:a16="http://schemas.microsoft.com/office/drawing/2014/main" val="1027991468"/>
                  </a:ext>
                </a:extLst>
              </a:tr>
            </a:tbl>
          </a:graphicData>
        </a:graphic>
      </p:graphicFrame>
    </p:spTree>
    <p:extLst>
      <p:ext uri="{BB962C8B-B14F-4D97-AF65-F5344CB8AC3E}">
        <p14:creationId xmlns:p14="http://schemas.microsoft.com/office/powerpoint/2010/main" val="4066144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６</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n-ea"/>
                <a:cs typeface="Times New Roman"/>
              </a:rPr>
              <a:t>府がん診療拠点病院（指定更新）　経過措置項目に該当する</a:t>
            </a:r>
            <a:r>
              <a:rPr lang="ja-JP" altLang="en-US" sz="2000" b="1" dirty="0" smtClean="0">
                <a:solidFill>
                  <a:srgbClr val="FFFFFF"/>
                </a:solidFill>
                <a:latin typeface="+mn-ea"/>
                <a:cs typeface="Times New Roman"/>
              </a:rPr>
              <a:t>病院 ①</a:t>
            </a:r>
            <a:endParaRPr lang="en-US" altLang="ja-JP" sz="2000" b="1" dirty="0">
              <a:solidFill>
                <a:srgbClr val="FFFFFF"/>
              </a:solidFill>
              <a:latin typeface="+mn-ea"/>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101977829"/>
              </p:ext>
            </p:extLst>
          </p:nvPr>
        </p:nvGraphicFramePr>
        <p:xfrm>
          <a:off x="83832" y="764704"/>
          <a:ext cx="8880656" cy="5569526"/>
        </p:xfrm>
        <a:graphic>
          <a:graphicData uri="http://schemas.openxmlformats.org/drawingml/2006/table">
            <a:tbl>
              <a:tblPr firstRow="1" bandRow="1">
                <a:tableStyleId>{5C22544A-7EE6-4342-B048-85BDC9FD1C3A}</a:tableStyleId>
              </a:tblPr>
              <a:tblGrid>
                <a:gridCol w="614039">
                  <a:extLst>
                    <a:ext uri="{9D8B030D-6E8A-4147-A177-3AD203B41FA5}">
                      <a16:colId xmlns:a16="http://schemas.microsoft.com/office/drawing/2014/main" val="126320758"/>
                    </a:ext>
                  </a:extLst>
                </a:gridCol>
                <a:gridCol w="2722001">
                  <a:extLst>
                    <a:ext uri="{9D8B030D-6E8A-4147-A177-3AD203B41FA5}">
                      <a16:colId xmlns:a16="http://schemas.microsoft.com/office/drawing/2014/main" val="3304912249"/>
                    </a:ext>
                  </a:extLst>
                </a:gridCol>
                <a:gridCol w="693077">
                  <a:extLst>
                    <a:ext uri="{9D8B030D-6E8A-4147-A177-3AD203B41FA5}">
                      <a16:colId xmlns:a16="http://schemas.microsoft.com/office/drawing/2014/main" val="92452844"/>
                    </a:ext>
                  </a:extLst>
                </a:gridCol>
                <a:gridCol w="693077">
                  <a:extLst>
                    <a:ext uri="{9D8B030D-6E8A-4147-A177-3AD203B41FA5}">
                      <a16:colId xmlns:a16="http://schemas.microsoft.com/office/drawing/2014/main" val="1749176602"/>
                    </a:ext>
                  </a:extLst>
                </a:gridCol>
                <a:gridCol w="693077">
                  <a:extLst>
                    <a:ext uri="{9D8B030D-6E8A-4147-A177-3AD203B41FA5}">
                      <a16:colId xmlns:a16="http://schemas.microsoft.com/office/drawing/2014/main" val="2664026012"/>
                    </a:ext>
                  </a:extLst>
                </a:gridCol>
                <a:gridCol w="693077">
                  <a:extLst>
                    <a:ext uri="{9D8B030D-6E8A-4147-A177-3AD203B41FA5}">
                      <a16:colId xmlns:a16="http://schemas.microsoft.com/office/drawing/2014/main" val="2386048229"/>
                    </a:ext>
                  </a:extLst>
                </a:gridCol>
                <a:gridCol w="693077">
                  <a:extLst>
                    <a:ext uri="{9D8B030D-6E8A-4147-A177-3AD203B41FA5}">
                      <a16:colId xmlns:a16="http://schemas.microsoft.com/office/drawing/2014/main" val="1718413227"/>
                    </a:ext>
                  </a:extLst>
                </a:gridCol>
                <a:gridCol w="693077">
                  <a:extLst>
                    <a:ext uri="{9D8B030D-6E8A-4147-A177-3AD203B41FA5}">
                      <a16:colId xmlns:a16="http://schemas.microsoft.com/office/drawing/2014/main" val="3346544861"/>
                    </a:ext>
                  </a:extLst>
                </a:gridCol>
                <a:gridCol w="693077">
                  <a:extLst>
                    <a:ext uri="{9D8B030D-6E8A-4147-A177-3AD203B41FA5}">
                      <a16:colId xmlns:a16="http://schemas.microsoft.com/office/drawing/2014/main" val="3352617324"/>
                    </a:ext>
                  </a:extLst>
                </a:gridCol>
                <a:gridCol w="693077">
                  <a:extLst>
                    <a:ext uri="{9D8B030D-6E8A-4147-A177-3AD203B41FA5}">
                      <a16:colId xmlns:a16="http://schemas.microsoft.com/office/drawing/2014/main" val="3259954603"/>
                    </a:ext>
                  </a:extLst>
                </a:gridCol>
              </a:tblGrid>
              <a:tr h="0">
                <a:tc rowSpan="3">
                  <a:txBody>
                    <a:bodyPr/>
                    <a:lstStyle/>
                    <a:p>
                      <a:pPr algn="ctr">
                        <a:lnSpc>
                          <a:spcPts val="1000"/>
                        </a:lnSpc>
                      </a:pPr>
                      <a:r>
                        <a:rPr kumimoji="1" lang="ja-JP" altLang="en-US" sz="1100" dirty="0" smtClean="0"/>
                        <a:t>圏域</a:t>
                      </a:r>
                      <a:endParaRPr kumimoji="1" lang="ja-JP" altLang="en-US" sz="1100" dirty="0"/>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solidFill>
                  </a:tcPr>
                </a:tc>
                <a:tc rowSpan="2">
                  <a:txBody>
                    <a:bodyPr/>
                    <a:lstStyle/>
                    <a:p>
                      <a:pPr algn="ctr">
                        <a:lnSpc>
                          <a:spcPts val="1000"/>
                        </a:lnSpc>
                      </a:pPr>
                      <a:r>
                        <a:rPr kumimoji="1" lang="ja-JP" altLang="en-US" sz="1100" dirty="0" smtClean="0"/>
                        <a:t>病院名</a:t>
                      </a:r>
                      <a:endParaRPr kumimoji="1" lang="ja-JP" altLang="en-US" sz="110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gridSpan="5">
                  <a:txBody>
                    <a:bodyPr/>
                    <a:lstStyle/>
                    <a:p>
                      <a:pPr algn="ctr">
                        <a:lnSpc>
                          <a:spcPts val="1000"/>
                        </a:lnSpc>
                      </a:pPr>
                      <a:r>
                        <a:rPr kumimoji="1" lang="ja-JP" altLang="en-US" sz="1050" dirty="0" smtClean="0"/>
                        <a:t>経過措置が１年の項目</a:t>
                      </a:r>
                      <a:endParaRPr kumimoji="1" lang="ja-JP" altLang="en-US" sz="1050" dirty="0"/>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000"/>
                        </a:lnSpc>
                      </a:pPr>
                      <a:r>
                        <a:rPr kumimoji="1" lang="ja-JP" altLang="en-US" sz="1050" dirty="0" smtClean="0"/>
                        <a:t>経過措置が２年の項目</a:t>
                      </a:r>
                      <a:endParaRPr kumimoji="1" lang="ja-JP" altLang="en-US" sz="1050" dirty="0"/>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611072067"/>
                  </a:ext>
                </a:extLst>
              </a:tr>
              <a:tr h="290220">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smtClean="0">
                          <a:solidFill>
                            <a:schemeClr val="bg1"/>
                          </a:solidFill>
                        </a:rPr>
                        <a:t>放射線</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出力測定</a:t>
                      </a:r>
                      <a:endParaRPr kumimoji="1" lang="ja-JP" altLang="en-US" sz="1000" b="1" dirty="0">
                        <a:solidFill>
                          <a:schemeClr val="bg1"/>
                        </a:solidFill>
                      </a:endParaRP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医療安全研修受講</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相談員</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研修受講</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がん登録</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責任部署</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語り合うための場</a:t>
                      </a:r>
                      <a:endParaRPr kumimoji="1" lang="ja-JP" altLang="en-US" sz="1000" b="1" dirty="0">
                        <a:solidFill>
                          <a:schemeClr val="bg1"/>
                        </a:solidFill>
                      </a:endParaRP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smtClean="0">
                          <a:solidFill>
                            <a:schemeClr val="bg1"/>
                          </a:solidFill>
                        </a:rPr>
                        <a:t>緩和ケア</a:t>
                      </a:r>
                      <a:endParaRPr kumimoji="1" lang="en-US" altLang="ja-JP" sz="800" b="1" dirty="0" smtClean="0">
                        <a:solidFill>
                          <a:schemeClr val="bg1"/>
                        </a:solidFill>
                      </a:endParaRPr>
                    </a:p>
                    <a:p>
                      <a:pPr marL="0" indent="0" algn="ctr">
                        <a:lnSpc>
                          <a:spcPts val="1000"/>
                        </a:lnSpc>
                        <a:tabLst>
                          <a:tab pos="268288" algn="l"/>
                        </a:tabLst>
                      </a:pPr>
                      <a:r>
                        <a:rPr kumimoji="1" lang="ja-JP" altLang="en-US" sz="800" b="1" dirty="0" smtClean="0">
                          <a:solidFill>
                            <a:schemeClr val="bg1"/>
                          </a:solidFill>
                        </a:rPr>
                        <a:t>専従看護師</a:t>
                      </a:r>
                      <a:endParaRPr kumimoji="1" lang="ja-JP" altLang="en-US" sz="800" b="1" dirty="0">
                        <a:solidFill>
                          <a:schemeClr val="bg1"/>
                        </a:solidFill>
                      </a:endParaRP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精神担当</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医師配置</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医療安全</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医師配置</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63817778"/>
                  </a:ext>
                </a:extLst>
              </a:tr>
              <a:tr h="355664">
                <a:tc vMerge="1">
                  <a:txBody>
                    <a:bodyPr/>
                    <a:lstStyle/>
                    <a:p>
                      <a:endParaRPr kumimoji="1" lang="ja-JP" altLang="en-US"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rPr>
                        <a:t>該当病院数</a:t>
                      </a:r>
                      <a:endParaRPr kumimoji="1" lang="ja-JP" altLang="en-US" sz="1100" b="1" dirty="0">
                        <a:solidFill>
                          <a:schemeClr val="bg1"/>
                        </a:solidFill>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13</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15</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1</a:t>
                      </a:r>
                      <a:endParaRPr kumimoji="1" lang="ja-JP" altLang="en-US" sz="1400" b="1" dirty="0">
                        <a:solidFill>
                          <a:schemeClr val="bg1"/>
                        </a:solidFill>
                      </a:endParaRPr>
                    </a:p>
                  </a:txBody>
                  <a:tcPr marB="36000" anchor="ctr" anchorCtr="1">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en-US" altLang="ja-JP" sz="1400" b="1" dirty="0" smtClean="0">
                          <a:solidFill>
                            <a:schemeClr val="bg1"/>
                          </a:solidFill>
                        </a:rPr>
                        <a:t>5</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smtClean="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28433873"/>
                  </a:ext>
                </a:extLst>
              </a:tr>
              <a:tr h="0">
                <a:tc rowSpan="5">
                  <a:txBody>
                    <a:bodyPr/>
                    <a:lstStyle/>
                    <a:p>
                      <a:pPr algn="ctr">
                        <a:lnSpc>
                          <a:spcPts val="1000"/>
                        </a:lnSpc>
                      </a:pPr>
                      <a:r>
                        <a:rPr kumimoji="1" lang="ja-JP" altLang="en-US" sz="1050" b="1" dirty="0" smtClean="0"/>
                        <a:t>豊　能</a:t>
                      </a:r>
                      <a:endParaRPr kumimoji="1" lang="ja-JP" altLang="en-US" sz="1050" b="1" dirty="0"/>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市立池田病院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済生会吹田病院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ctr"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市立吹田市民病院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済生会千里病院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smtClean="0">
                          <a:latin typeface="ＭＳ Ｐゴシック" panose="020B0600070205080204" pitchFamily="50" charset="-128"/>
                          <a:ea typeface="ＭＳ Ｐゴシック" panose="020B0600070205080204" pitchFamily="50" charset="-128"/>
                        </a:rPr>
                        <a:t>箕面市立病院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138322">
                <a:tc rowSpan="3">
                  <a:txBody>
                    <a:bodyPr/>
                    <a:lstStyle/>
                    <a:p>
                      <a:pPr algn="ctr">
                        <a:lnSpc>
                          <a:spcPts val="1000"/>
                        </a:lnSpc>
                      </a:pPr>
                      <a:r>
                        <a:rPr kumimoji="1" lang="ja-JP" altLang="en-US" sz="1050" b="1" dirty="0" smtClean="0"/>
                        <a:t>三　島</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TW" altLang="en-US" sz="1050" dirty="0" smtClean="0">
                          <a:latin typeface="ＭＳ Ｐゴシック" panose="020B0600070205080204" pitchFamily="50" charset="-128"/>
                          <a:ea typeface="ＭＳ Ｐゴシック" panose="020B0600070205080204" pitchFamily="50" charset="-128"/>
                        </a:rPr>
                        <a:t>愛仁会高槻病院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北摂総合病院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smtClean="0">
                          <a:latin typeface="ＭＳ Ｐゴシック" panose="020B0600070205080204" pitchFamily="50" charset="-128"/>
                          <a:ea typeface="ＭＳ Ｐゴシック" panose="020B0600070205080204" pitchFamily="50" charset="-128"/>
                        </a:rPr>
                        <a:t>高槻赤十字病院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143266">
                <a:tc rowSpan="5">
                  <a:txBody>
                    <a:bodyPr/>
                    <a:lstStyle/>
                    <a:p>
                      <a:pPr algn="ctr">
                        <a:lnSpc>
                          <a:spcPts val="1000"/>
                        </a:lnSpc>
                      </a:pPr>
                      <a:r>
                        <a:rPr kumimoji="1" lang="ja-JP" altLang="en-US" sz="1050" b="1" dirty="0" smtClean="0"/>
                        <a:t>北河内</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smtClean="0">
                          <a:latin typeface="ＭＳ Ｐゴシック" panose="020B0600070205080204" pitchFamily="50" charset="-128"/>
                          <a:ea typeface="+mn-ea"/>
                        </a:rPr>
                        <a:t>松下記念病院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smtClean="0">
                          <a:latin typeface="ＭＳ Ｐゴシック" panose="020B0600070205080204" pitchFamily="50" charset="-128"/>
                          <a:ea typeface="+mn-ea"/>
                        </a:rPr>
                        <a:t>JCHO</a:t>
                      </a:r>
                      <a:r>
                        <a:rPr kumimoji="1" lang="ja-JP" altLang="en-US" sz="1050" dirty="0" smtClean="0">
                          <a:latin typeface="ＭＳ Ｐゴシック" panose="020B0600070205080204" pitchFamily="50" charset="-128"/>
                          <a:ea typeface="+mn-ea"/>
                        </a:rPr>
                        <a:t>星ヶ丘医療センター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関西医科大学総合医療センター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美杉会佐藤病院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151382">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市立ひらかた病院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121920">
                <a:tc rowSpan="4">
                  <a:txBody>
                    <a:bodyPr/>
                    <a:lstStyle/>
                    <a:p>
                      <a:pPr algn="ctr">
                        <a:lnSpc>
                          <a:spcPts val="1000"/>
                        </a:lnSpc>
                      </a:pPr>
                      <a:r>
                        <a:rPr kumimoji="1" lang="ja-JP" altLang="en-US" sz="1050" b="1" dirty="0" smtClean="0"/>
                        <a:t>中河内</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八尾徳洲会総合病院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若草第一病院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石切生喜病院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市立柏原病院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0">
                <a:tc rowSpan="2">
                  <a:txBody>
                    <a:bodyPr/>
                    <a:lstStyle/>
                    <a:p>
                      <a:pPr algn="ctr">
                        <a:lnSpc>
                          <a:spcPts val="1000"/>
                        </a:lnSpc>
                      </a:pPr>
                      <a:r>
                        <a:rPr kumimoji="1" lang="ja-JP" altLang="en-US" sz="1050" b="1" dirty="0" smtClean="0"/>
                        <a:t>南河内</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smtClean="0">
                          <a:latin typeface="ＭＳ Ｐゴシック" panose="020B0600070205080204" pitchFamily="50" charset="-128"/>
                          <a:ea typeface="ＭＳ Ｐゴシック" panose="020B0600070205080204" pitchFamily="50" charset="-128"/>
                        </a:rPr>
                        <a:t>済生会富田林病院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13606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mn-ea"/>
                          <a:ea typeface="+mn-ea"/>
                        </a:rPr>
                        <a:t>ＰＬ</a:t>
                      </a:r>
                      <a:r>
                        <a:rPr kumimoji="1" lang="zh-CN" altLang="en-US" sz="1050" dirty="0" smtClean="0">
                          <a:latin typeface="ＭＳ Ｐゴシック" panose="020B0600070205080204" pitchFamily="50" charset="-128"/>
                          <a:ea typeface="ＭＳ Ｐゴシック" panose="020B0600070205080204" pitchFamily="50" charset="-128"/>
                        </a:rPr>
                        <a:t>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latin typeface="+mn-ea"/>
                          <a:ea typeface="+mn-ea"/>
                        </a:rPr>
                        <a:t>●</a:t>
                      </a: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extLst>
                  <a:ext uri="{0D108BD9-81ED-4DB2-BD59-A6C34878D82A}">
                    <a16:rowId xmlns:a16="http://schemas.microsoft.com/office/drawing/2014/main" val="1541492277"/>
                  </a:ext>
                </a:extLst>
              </a:tr>
              <a:tr h="0">
                <a:tc rowSpan="2">
                  <a:txBody>
                    <a:bodyPr/>
                    <a:lstStyle/>
                    <a:p>
                      <a:pPr algn="ctr">
                        <a:lnSpc>
                          <a:spcPts val="1000"/>
                        </a:lnSpc>
                      </a:pPr>
                      <a:r>
                        <a:rPr kumimoji="1" lang="ja-JP" altLang="en-US" sz="1050" b="1" dirty="0" smtClean="0"/>
                        <a:t>堺　市</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smtClean="0"/>
                        <a:t>ベルランド総合病院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t>耳原総合病院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bl>
          </a:graphicData>
        </a:graphic>
      </p:graphicFrame>
    </p:spTree>
    <p:extLst>
      <p:ext uri="{BB962C8B-B14F-4D97-AF65-F5344CB8AC3E}">
        <p14:creationId xmlns:p14="http://schemas.microsoft.com/office/powerpoint/2010/main" val="56870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７</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n-ea"/>
                <a:cs typeface="Times New Roman"/>
              </a:rPr>
              <a:t>府がん診療拠点病院（指定更新）　経過措置項目に該当する</a:t>
            </a:r>
            <a:r>
              <a:rPr lang="ja-JP" altLang="en-US" sz="2000" b="1" dirty="0" smtClean="0">
                <a:solidFill>
                  <a:srgbClr val="FFFFFF"/>
                </a:solidFill>
                <a:latin typeface="+mn-ea"/>
                <a:cs typeface="Times New Roman"/>
              </a:rPr>
              <a:t>病院 ②</a:t>
            </a:r>
            <a:endParaRPr lang="en-US" altLang="ja-JP" sz="2000" b="1" dirty="0">
              <a:solidFill>
                <a:srgbClr val="FFFFFF"/>
              </a:solidFill>
              <a:latin typeface="+mn-ea"/>
              <a:cs typeface="Times New Roman"/>
            </a:endParaRPr>
          </a:p>
        </p:txBody>
      </p:sp>
      <p:graphicFrame>
        <p:nvGraphicFramePr>
          <p:cNvPr id="7" name="表 6"/>
          <p:cNvGraphicFramePr>
            <a:graphicFrameLocks noGrp="1"/>
          </p:cNvGraphicFramePr>
          <p:nvPr>
            <p:extLst>
              <p:ext uri="{D42A27DB-BD31-4B8C-83A1-F6EECF244321}">
                <p14:modId xmlns:p14="http://schemas.microsoft.com/office/powerpoint/2010/main" val="777228010"/>
              </p:ext>
            </p:extLst>
          </p:nvPr>
        </p:nvGraphicFramePr>
        <p:xfrm>
          <a:off x="96027" y="764704"/>
          <a:ext cx="8868461" cy="5676142"/>
        </p:xfrm>
        <a:graphic>
          <a:graphicData uri="http://schemas.openxmlformats.org/drawingml/2006/table">
            <a:tbl>
              <a:tblPr firstRow="1" bandRow="1">
                <a:tableStyleId>{5C22544A-7EE6-4342-B048-85BDC9FD1C3A}</a:tableStyleId>
              </a:tblPr>
              <a:tblGrid>
                <a:gridCol w="645212">
                  <a:extLst>
                    <a:ext uri="{9D8B030D-6E8A-4147-A177-3AD203B41FA5}">
                      <a16:colId xmlns:a16="http://schemas.microsoft.com/office/drawing/2014/main" val="126320758"/>
                    </a:ext>
                  </a:extLst>
                </a:gridCol>
                <a:gridCol w="2678633">
                  <a:extLst>
                    <a:ext uri="{9D8B030D-6E8A-4147-A177-3AD203B41FA5}">
                      <a16:colId xmlns:a16="http://schemas.microsoft.com/office/drawing/2014/main" val="3304912249"/>
                    </a:ext>
                  </a:extLst>
                </a:gridCol>
                <a:gridCol w="693077">
                  <a:extLst>
                    <a:ext uri="{9D8B030D-6E8A-4147-A177-3AD203B41FA5}">
                      <a16:colId xmlns:a16="http://schemas.microsoft.com/office/drawing/2014/main" val="92452844"/>
                    </a:ext>
                  </a:extLst>
                </a:gridCol>
                <a:gridCol w="693077">
                  <a:extLst>
                    <a:ext uri="{9D8B030D-6E8A-4147-A177-3AD203B41FA5}">
                      <a16:colId xmlns:a16="http://schemas.microsoft.com/office/drawing/2014/main" val="841540830"/>
                    </a:ext>
                  </a:extLst>
                </a:gridCol>
                <a:gridCol w="693077">
                  <a:extLst>
                    <a:ext uri="{9D8B030D-6E8A-4147-A177-3AD203B41FA5}">
                      <a16:colId xmlns:a16="http://schemas.microsoft.com/office/drawing/2014/main" val="4164929514"/>
                    </a:ext>
                  </a:extLst>
                </a:gridCol>
                <a:gridCol w="693077">
                  <a:extLst>
                    <a:ext uri="{9D8B030D-6E8A-4147-A177-3AD203B41FA5}">
                      <a16:colId xmlns:a16="http://schemas.microsoft.com/office/drawing/2014/main" val="3527340853"/>
                    </a:ext>
                  </a:extLst>
                </a:gridCol>
                <a:gridCol w="693077">
                  <a:extLst>
                    <a:ext uri="{9D8B030D-6E8A-4147-A177-3AD203B41FA5}">
                      <a16:colId xmlns:a16="http://schemas.microsoft.com/office/drawing/2014/main" val="2519858082"/>
                    </a:ext>
                  </a:extLst>
                </a:gridCol>
                <a:gridCol w="693077">
                  <a:extLst>
                    <a:ext uri="{9D8B030D-6E8A-4147-A177-3AD203B41FA5}">
                      <a16:colId xmlns:a16="http://schemas.microsoft.com/office/drawing/2014/main" val="746885452"/>
                    </a:ext>
                  </a:extLst>
                </a:gridCol>
                <a:gridCol w="693077">
                  <a:extLst>
                    <a:ext uri="{9D8B030D-6E8A-4147-A177-3AD203B41FA5}">
                      <a16:colId xmlns:a16="http://schemas.microsoft.com/office/drawing/2014/main" val="3619823533"/>
                    </a:ext>
                  </a:extLst>
                </a:gridCol>
                <a:gridCol w="693077">
                  <a:extLst>
                    <a:ext uri="{9D8B030D-6E8A-4147-A177-3AD203B41FA5}">
                      <a16:colId xmlns:a16="http://schemas.microsoft.com/office/drawing/2014/main" val="3753132788"/>
                    </a:ext>
                  </a:extLst>
                </a:gridCol>
              </a:tblGrid>
              <a:tr h="0">
                <a:tc rowSpan="2">
                  <a:txBody>
                    <a:bodyPr/>
                    <a:lstStyle/>
                    <a:p>
                      <a:pPr algn="ctr">
                        <a:lnSpc>
                          <a:spcPts val="1000"/>
                        </a:lnSpc>
                      </a:pPr>
                      <a:r>
                        <a:rPr kumimoji="1" lang="ja-JP" altLang="en-US" sz="1100" dirty="0" smtClean="0"/>
                        <a:t>圏域</a:t>
                      </a:r>
                      <a:endParaRPr kumimoji="1" lang="ja-JP" altLang="en-US" sz="1100" dirty="0"/>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2">
                  <a:txBody>
                    <a:bodyPr/>
                    <a:lstStyle/>
                    <a:p>
                      <a:pPr algn="ctr">
                        <a:lnSpc>
                          <a:spcPts val="1000"/>
                        </a:lnSpc>
                      </a:pPr>
                      <a:r>
                        <a:rPr kumimoji="1" lang="ja-JP" altLang="en-US" sz="1100" dirty="0" smtClean="0"/>
                        <a:t>病院名</a:t>
                      </a:r>
                      <a:endParaRPr kumimoji="1" lang="ja-JP" altLang="en-US" sz="110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5">
                  <a:txBody>
                    <a:bodyPr/>
                    <a:lstStyle/>
                    <a:p>
                      <a:pPr algn="ctr">
                        <a:lnSpc>
                          <a:spcPts val="1000"/>
                        </a:lnSpc>
                      </a:pPr>
                      <a:r>
                        <a:rPr kumimoji="1" lang="ja-JP" altLang="en-US" sz="1050" dirty="0" smtClean="0"/>
                        <a:t>経過措置が１年の項目</a:t>
                      </a:r>
                      <a:endParaRPr kumimoji="1" lang="ja-JP" altLang="en-US" sz="1050" dirty="0"/>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gridSpan="3">
                  <a:txBody>
                    <a:bodyPr/>
                    <a:lstStyle/>
                    <a:p>
                      <a:pPr algn="ctr">
                        <a:lnSpc>
                          <a:spcPts val="1000"/>
                        </a:lnSpc>
                      </a:pPr>
                      <a:r>
                        <a:rPr kumimoji="1" lang="ja-JP" altLang="en-US" sz="1050" dirty="0" smtClean="0"/>
                        <a:t>経過措置が２年の項目</a:t>
                      </a:r>
                      <a:endParaRPr kumimoji="1" lang="ja-JP" altLang="en-US" sz="1050" dirty="0"/>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072067"/>
                  </a:ext>
                </a:extLst>
              </a:tr>
              <a:tr h="129540">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smtClean="0">
                          <a:solidFill>
                            <a:schemeClr val="bg1"/>
                          </a:solidFill>
                        </a:rPr>
                        <a:t>放射線</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出力測定</a:t>
                      </a:r>
                      <a:endParaRPr kumimoji="1" lang="ja-JP" altLang="en-US" sz="1000" b="1" dirty="0">
                        <a:solidFill>
                          <a:schemeClr val="bg1"/>
                        </a:solidFill>
                      </a:endParaRP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医療安全研修受講</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相談員</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研修受講</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がん登録</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責任部署</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語り合うための場</a:t>
                      </a:r>
                      <a:endParaRPr kumimoji="1" lang="ja-JP" altLang="en-US" sz="1000" b="1" dirty="0">
                        <a:solidFill>
                          <a:schemeClr val="bg1"/>
                        </a:solidFill>
                      </a:endParaRP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smtClean="0">
                          <a:solidFill>
                            <a:schemeClr val="bg1"/>
                          </a:solidFill>
                        </a:rPr>
                        <a:t>緩和ケア</a:t>
                      </a:r>
                      <a:endParaRPr kumimoji="1" lang="en-US" altLang="ja-JP" sz="800" b="1" dirty="0" smtClean="0">
                        <a:solidFill>
                          <a:schemeClr val="bg1"/>
                        </a:solidFill>
                      </a:endParaRPr>
                    </a:p>
                    <a:p>
                      <a:pPr marL="0" indent="0" algn="ctr">
                        <a:lnSpc>
                          <a:spcPts val="1000"/>
                        </a:lnSpc>
                        <a:tabLst>
                          <a:tab pos="268288" algn="l"/>
                        </a:tabLst>
                      </a:pPr>
                      <a:r>
                        <a:rPr kumimoji="1" lang="ja-JP" altLang="en-US" sz="800" b="1" dirty="0" smtClean="0">
                          <a:solidFill>
                            <a:schemeClr val="bg1"/>
                          </a:solidFill>
                        </a:rPr>
                        <a:t>専従看護師</a:t>
                      </a:r>
                      <a:endParaRPr kumimoji="1" lang="ja-JP" altLang="en-US" sz="800" b="1" dirty="0">
                        <a:solidFill>
                          <a:schemeClr val="bg1"/>
                        </a:solidFill>
                      </a:endParaRP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精神担当</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医師配置</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smtClean="0">
                          <a:solidFill>
                            <a:schemeClr val="bg1"/>
                          </a:solidFill>
                        </a:rPr>
                        <a:t>医療安全</a:t>
                      </a:r>
                      <a:endParaRPr kumimoji="1" lang="en-US" altLang="ja-JP" sz="1000" b="1" dirty="0" smtClean="0">
                        <a:solidFill>
                          <a:schemeClr val="bg1"/>
                        </a:solidFill>
                      </a:endParaRPr>
                    </a:p>
                    <a:p>
                      <a:pPr algn="ctr">
                        <a:lnSpc>
                          <a:spcPts val="1000"/>
                        </a:lnSpc>
                      </a:pPr>
                      <a:r>
                        <a:rPr kumimoji="1" lang="ja-JP" altLang="en-US" sz="1000" b="1" dirty="0" smtClean="0">
                          <a:solidFill>
                            <a:schemeClr val="bg1"/>
                          </a:solidFill>
                        </a:rPr>
                        <a:t>医師配置</a:t>
                      </a:r>
                      <a:endParaRPr kumimoji="1" lang="ja-JP" altLang="en-US" sz="1000" b="1" dirty="0">
                        <a:solidFill>
                          <a:schemeClr val="bg1"/>
                        </a:solidFill>
                      </a:endParaRP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53920884"/>
                  </a:ext>
                </a:extLst>
              </a:tr>
              <a:tr h="0">
                <a:tc rowSpan="6">
                  <a:txBody>
                    <a:bodyPr/>
                    <a:lstStyle/>
                    <a:p>
                      <a:pPr algn="ctr">
                        <a:lnSpc>
                          <a:spcPts val="1000"/>
                        </a:lnSpc>
                      </a:pPr>
                      <a:r>
                        <a:rPr kumimoji="1" lang="ja-JP" altLang="en-US" sz="1050" b="1" dirty="0" smtClean="0"/>
                        <a:t>泉　州</a:t>
                      </a:r>
                      <a:endParaRPr kumimoji="1" lang="ja-JP" altLang="en-US" sz="1050" b="1" dirty="0"/>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ja-JP" altLang="en-US" sz="1050" dirty="0" smtClean="0">
                          <a:latin typeface="ＭＳ Ｐゴシック" panose="020B0600070205080204" pitchFamily="50" charset="-128"/>
                          <a:ea typeface="+mn-ea"/>
                        </a:rPr>
                        <a:t>府中病院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smtClean="0"/>
                        <a:t>●</a:t>
                      </a: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りんくう総合医療センター</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泉大津市立病院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和泉市立総合医療センター</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市立貝塚病院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138322">
                <a:tc vMerge="1">
                  <a:txBody>
                    <a:bodyPr/>
                    <a:lstStyle/>
                    <a:p>
                      <a:pPr algn="ctr"/>
                      <a:endParaRPr kumimoji="1" lang="ja-JP" altLang="en-US" sz="1050" dirty="0"/>
                    </a:p>
                  </a:txBody>
                  <a:tcPr anchor="ctr"/>
                </a:tc>
                <a:tc>
                  <a:txBody>
                    <a:bodyPr/>
                    <a:lstStyle/>
                    <a:p>
                      <a:pPr>
                        <a:lnSpc>
                          <a:spcPts val="1000"/>
                        </a:lnSpc>
                      </a:pPr>
                      <a:r>
                        <a:rPr kumimoji="1" lang="ja-JP" altLang="en-US" sz="1050" dirty="0" smtClean="0">
                          <a:latin typeface="ＭＳ Ｐゴシック" panose="020B0600070205080204" pitchFamily="50" charset="-128"/>
                          <a:ea typeface="+mn-ea"/>
                        </a:rPr>
                        <a:t>岸和田徳洲会病院</a:t>
                      </a:r>
                      <a:endParaRPr kumimoji="1" lang="zh-TW" altLang="en-US" sz="1050" dirty="0" smtClean="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0">
                <a:tc rowSpan="17">
                  <a:txBody>
                    <a:bodyPr/>
                    <a:lstStyle/>
                    <a:p>
                      <a:pPr algn="ctr">
                        <a:lnSpc>
                          <a:spcPts val="1000"/>
                        </a:lnSpc>
                      </a:pPr>
                      <a:r>
                        <a:rPr kumimoji="1" lang="ja-JP" altLang="en-US" sz="1050" b="1" dirty="0" smtClean="0"/>
                        <a:t>大阪市</a:t>
                      </a:r>
                      <a:endParaRPr kumimoji="1" lang="ja-JP" altLang="en-US" sz="1050" b="1" dirty="0"/>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第二大阪警察病院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大阪警察病院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143266">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大手前病院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関西電力病院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北野病院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済生会中津病院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済生会野江病院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住友病院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日本生命病院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淀川キリスト教病院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愛仁会千船病院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smtClean="0">
                          <a:latin typeface="ＭＳ Ｐゴシック" panose="020B0600070205080204" pitchFamily="50" charset="-128"/>
                          <a:ea typeface="+mn-ea"/>
                        </a:rPr>
                        <a:t>JCHO</a:t>
                      </a:r>
                      <a:r>
                        <a:rPr kumimoji="1" lang="ja-JP" altLang="en-US" sz="1050" dirty="0" smtClean="0">
                          <a:latin typeface="ＭＳ Ｐゴシック" panose="020B0600070205080204" pitchFamily="50" charset="-128"/>
                          <a:ea typeface="+mn-ea"/>
                        </a:rPr>
                        <a:t>大阪病院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smtClean="0"/>
                        <a:t>●</a:t>
                      </a: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多根総合病院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4149227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南大阪病院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大阪鉄道病院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smtClean="0"/>
                        <a:t>●</a:t>
                      </a: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東住吉森本病院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84721444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smtClean="0">
                          <a:latin typeface="ＭＳ Ｐゴシック" panose="020B0600070205080204" pitchFamily="50" charset="-128"/>
                          <a:ea typeface="+mn-ea"/>
                        </a:rPr>
                        <a:t>済生会泉尾病院</a:t>
                      </a:r>
                      <a:endParaRPr kumimoji="1" lang="zh-CN" altLang="en-US" sz="1050" dirty="0" smtClean="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855079164"/>
                  </a:ext>
                </a:extLst>
              </a:tr>
            </a:tbl>
          </a:graphicData>
        </a:graphic>
      </p:graphicFrame>
    </p:spTree>
    <p:extLst>
      <p:ext uri="{BB962C8B-B14F-4D97-AF65-F5344CB8AC3E}">
        <p14:creationId xmlns:p14="http://schemas.microsoft.com/office/powerpoint/2010/main" val="1902884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79512" y="886895"/>
            <a:ext cx="8424936" cy="2232248"/>
          </a:xfrm>
          <a:prstGeom prst="roundRect">
            <a:avLst>
              <a:gd name="adj" fmla="val 5405"/>
            </a:avLst>
          </a:prstGeom>
          <a:solidFill>
            <a:schemeClr val="accent6">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n-ea"/>
              </a:rPr>
              <a:t>　</a:t>
            </a:r>
            <a:endParaRPr lang="en-US" altLang="ja-JP" sz="1600" dirty="0" smtClean="0">
              <a:solidFill>
                <a:schemeClr val="tx1"/>
              </a:solidFill>
              <a:latin typeface="+mn-ea"/>
            </a:endParaRPr>
          </a:p>
          <a:p>
            <a:r>
              <a:rPr lang="ja-JP" altLang="en-US" sz="1600" dirty="0" smtClean="0">
                <a:solidFill>
                  <a:schemeClr val="tx1"/>
                </a:solidFill>
                <a:latin typeface="+mn-ea"/>
              </a:rPr>
              <a:t>　１ </a:t>
            </a:r>
            <a:r>
              <a:rPr lang="ja-JP" altLang="en-US" sz="1600" dirty="0">
                <a:solidFill>
                  <a:schemeClr val="tx1"/>
                </a:solidFill>
                <a:latin typeface="+mn-ea"/>
              </a:rPr>
              <a:t>診療</a:t>
            </a:r>
            <a:r>
              <a:rPr lang="ja-JP" altLang="en-US" sz="1600" dirty="0" smtClean="0">
                <a:solidFill>
                  <a:schemeClr val="tx1"/>
                </a:solidFill>
                <a:latin typeface="+mn-ea"/>
              </a:rPr>
              <a:t>体制 </a:t>
            </a:r>
            <a:r>
              <a:rPr lang="en-US" altLang="ja-JP" sz="1600" dirty="0">
                <a:solidFill>
                  <a:schemeClr val="tx1"/>
                </a:solidFill>
                <a:latin typeface="+mn-ea"/>
              </a:rPr>
              <a:t>(2)</a:t>
            </a:r>
            <a:r>
              <a:rPr lang="ja-JP" altLang="en-US" sz="1600" dirty="0">
                <a:solidFill>
                  <a:schemeClr val="tx1"/>
                </a:solidFill>
                <a:latin typeface="+mn-ea"/>
              </a:rPr>
              <a:t> 診療</a:t>
            </a:r>
            <a:r>
              <a:rPr lang="ja-JP" altLang="en-US" sz="1600" dirty="0" smtClean="0">
                <a:solidFill>
                  <a:schemeClr val="tx1"/>
                </a:solidFill>
                <a:latin typeface="+mn-ea"/>
              </a:rPr>
              <a:t>従事者  </a:t>
            </a:r>
            <a:r>
              <a:rPr lang="ja-JP" altLang="en-US" sz="1600" dirty="0">
                <a:solidFill>
                  <a:schemeClr val="tx1"/>
                </a:solidFill>
                <a:latin typeface="+mn-ea"/>
              </a:rPr>
              <a:t>イ 医師</a:t>
            </a:r>
            <a:r>
              <a:rPr lang="ja-JP" altLang="en-US" sz="1600" dirty="0" smtClean="0">
                <a:solidFill>
                  <a:schemeClr val="tx1"/>
                </a:solidFill>
                <a:latin typeface="+mn-ea"/>
              </a:rPr>
              <a:t>以外</a:t>
            </a:r>
            <a:endParaRPr lang="en-US" altLang="ja-JP" sz="1600" dirty="0" smtClean="0">
              <a:solidFill>
                <a:schemeClr val="tx1"/>
              </a:solidFill>
              <a:latin typeface="+mn-ea"/>
            </a:endParaRPr>
          </a:p>
          <a:p>
            <a:pPr>
              <a:lnSpc>
                <a:spcPts val="500"/>
              </a:lnSpc>
            </a:pPr>
            <a:endParaRPr lang="en-US" altLang="ja-JP" sz="1400" dirty="0" smtClean="0">
              <a:solidFill>
                <a:schemeClr val="tx1"/>
              </a:solidFill>
              <a:latin typeface="+mn-ea"/>
            </a:endParaRPr>
          </a:p>
          <a:p>
            <a:pPr marL="712788" indent="-712788"/>
            <a:r>
              <a:rPr lang="en-US" altLang="ja-JP" sz="1600" dirty="0" smtClean="0">
                <a:solidFill>
                  <a:schemeClr val="tx1"/>
                </a:solidFill>
                <a:latin typeface="+mn-ea"/>
              </a:rPr>
              <a:t>  </a:t>
            </a:r>
            <a:r>
              <a:rPr lang="ja-JP" altLang="en-US" sz="1600" dirty="0" smtClean="0">
                <a:solidFill>
                  <a:schemeClr val="tx1"/>
                </a:solidFill>
                <a:latin typeface="+mn-ea"/>
              </a:rPr>
              <a:t>　</a:t>
            </a:r>
            <a:r>
              <a:rPr lang="en-US" altLang="ja-JP" sz="1600" dirty="0" smtClean="0">
                <a:solidFill>
                  <a:schemeClr val="tx1"/>
                </a:solidFill>
                <a:latin typeface="+mn-ea"/>
              </a:rPr>
              <a:t> (</a:t>
            </a:r>
            <a:r>
              <a:rPr lang="ja-JP" altLang="en-US" sz="1600" dirty="0">
                <a:solidFill>
                  <a:schemeClr val="tx1"/>
                </a:solidFill>
                <a:latin typeface="+mn-ea"/>
              </a:rPr>
              <a:t>ウ</a:t>
            </a:r>
            <a:r>
              <a:rPr lang="en-US" altLang="ja-JP" sz="1600" dirty="0">
                <a:solidFill>
                  <a:schemeClr val="tx1"/>
                </a:solidFill>
                <a:latin typeface="+mn-ea"/>
              </a:rPr>
              <a:t>) </a:t>
            </a:r>
            <a:r>
              <a:rPr lang="ja-JP" altLang="en-US" sz="1600" b="1" u="sng" dirty="0">
                <a:solidFill>
                  <a:schemeClr val="tx1"/>
                </a:solidFill>
                <a:latin typeface="+mn-ea"/>
              </a:rPr>
              <a:t>緩和ケアチームに、専従</a:t>
            </a:r>
            <a:r>
              <a:rPr lang="ja-JP" altLang="en-US" sz="1600" dirty="0">
                <a:solidFill>
                  <a:schemeClr val="tx1"/>
                </a:solidFill>
                <a:latin typeface="+mn-ea"/>
              </a:rPr>
              <a:t>の緩和ケアに携わる専門的な知識及び技能を有する</a:t>
            </a:r>
            <a:r>
              <a:rPr lang="ja-JP" altLang="en-US" sz="1600" b="1" u="sng" dirty="0">
                <a:solidFill>
                  <a:schemeClr val="tx1"/>
                </a:solidFill>
                <a:latin typeface="+mn-ea"/>
              </a:rPr>
              <a:t>常勤</a:t>
            </a:r>
            <a:r>
              <a:rPr lang="ja-JP" altLang="en-US" sz="1600" b="1" u="sng" dirty="0" smtClean="0">
                <a:solidFill>
                  <a:schemeClr val="tx1"/>
                </a:solidFill>
                <a:latin typeface="+mn-ea"/>
              </a:rPr>
              <a:t>の看護師</a:t>
            </a:r>
            <a:r>
              <a:rPr lang="ja-JP" altLang="en-US" sz="1600" b="1" u="sng" dirty="0">
                <a:solidFill>
                  <a:schemeClr val="tx1"/>
                </a:solidFill>
                <a:latin typeface="+mn-ea"/>
              </a:rPr>
              <a:t>を１人以上配置すること。</a:t>
            </a:r>
            <a:r>
              <a:rPr lang="ja-JP" altLang="en-US" sz="1600" dirty="0">
                <a:solidFill>
                  <a:schemeClr val="tx1"/>
                </a:solidFill>
                <a:latin typeface="+mn-ea"/>
              </a:rPr>
              <a:t>また、当該看護師は</a:t>
            </a:r>
            <a:r>
              <a:rPr lang="ja-JP" altLang="en-US" sz="1600" b="1" u="sng" dirty="0">
                <a:solidFill>
                  <a:schemeClr val="tx1"/>
                </a:solidFill>
                <a:latin typeface="+mn-ea"/>
              </a:rPr>
              <a:t>がん看護又は緩和ケアに関する専門</a:t>
            </a:r>
            <a:r>
              <a:rPr lang="ja-JP" altLang="en-US" sz="1600" b="1" u="sng" dirty="0" smtClean="0">
                <a:solidFill>
                  <a:schemeClr val="tx1"/>
                </a:solidFill>
                <a:latin typeface="+mn-ea"/>
              </a:rPr>
              <a:t>資格</a:t>
            </a:r>
            <a:r>
              <a:rPr lang="en-US" altLang="ja-JP" sz="1200" b="1" u="sng" dirty="0" smtClean="0">
                <a:solidFill>
                  <a:schemeClr val="tx1"/>
                </a:solidFill>
                <a:latin typeface="+mn-ea"/>
              </a:rPr>
              <a:t>※</a:t>
            </a:r>
            <a:r>
              <a:rPr lang="ja-JP" altLang="en-US" sz="1600" b="1" u="sng" dirty="0" smtClean="0">
                <a:solidFill>
                  <a:schemeClr val="tx1"/>
                </a:solidFill>
                <a:latin typeface="+mn-ea"/>
              </a:rPr>
              <a:t>を</a:t>
            </a:r>
            <a:r>
              <a:rPr lang="ja-JP" altLang="en-US" sz="1600" b="1" u="sng" dirty="0">
                <a:solidFill>
                  <a:schemeClr val="tx1"/>
                </a:solidFill>
                <a:latin typeface="+mn-ea"/>
              </a:rPr>
              <a:t>有する者</a:t>
            </a:r>
            <a:r>
              <a:rPr lang="ja-JP" altLang="en-US" sz="1600" dirty="0">
                <a:solidFill>
                  <a:schemeClr val="tx1"/>
                </a:solidFill>
                <a:latin typeface="+mn-ea"/>
              </a:rPr>
              <a:t>であること</a:t>
            </a:r>
            <a:r>
              <a:rPr lang="ja-JP" altLang="en-US" sz="1600" dirty="0" smtClean="0">
                <a:solidFill>
                  <a:schemeClr val="tx1"/>
                </a:solidFill>
                <a:latin typeface="+mn-ea"/>
              </a:rPr>
              <a:t>。</a:t>
            </a:r>
            <a:endParaRPr lang="en-US" altLang="ja-JP" sz="1600" dirty="0" smtClean="0">
              <a:solidFill>
                <a:schemeClr val="tx1"/>
              </a:solidFill>
              <a:latin typeface="+mn-ea"/>
            </a:endParaRPr>
          </a:p>
          <a:p>
            <a:pPr marL="712788" indent="-712788">
              <a:lnSpc>
                <a:spcPts val="1000"/>
              </a:lnSpc>
            </a:pPr>
            <a:endParaRPr lang="en-US" altLang="ja-JP" sz="1600" dirty="0" smtClean="0">
              <a:solidFill>
                <a:schemeClr val="tx1"/>
              </a:solidFill>
              <a:latin typeface="+mn-ea"/>
            </a:endParaRPr>
          </a:p>
          <a:p>
            <a:pPr marL="712788" indent="-712788"/>
            <a:r>
              <a:rPr kumimoji="1" lang="ja-JP" altLang="en-US" sz="1600" b="1" dirty="0" smtClean="0">
                <a:solidFill>
                  <a:schemeClr val="tx1"/>
                </a:solidFill>
              </a:rPr>
              <a:t>　≪指定要件の改正≫</a:t>
            </a:r>
            <a:endParaRPr kumimoji="1" lang="en-US" altLang="ja-JP" sz="1600" b="1" dirty="0" smtClean="0">
              <a:solidFill>
                <a:schemeClr val="tx1"/>
              </a:solidFill>
            </a:endParaRPr>
          </a:p>
          <a:p>
            <a:pPr marL="712788" indent="-174625"/>
            <a:r>
              <a:rPr lang="ja-JP" altLang="en-US" sz="1600" dirty="0" smtClean="0">
                <a:solidFill>
                  <a:schemeClr val="tx1"/>
                </a:solidFill>
              </a:rPr>
              <a:t>専任 ⇒ 専従（経過措置：２年）</a:t>
            </a:r>
            <a:endParaRPr kumimoji="1" lang="ja-JP" altLang="en-US" sz="1600" dirty="0">
              <a:solidFill>
                <a:schemeClr val="tx1"/>
              </a:solidFill>
            </a:endParaRPr>
          </a:p>
        </p:txBody>
      </p:sp>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８</a:t>
            </a:r>
            <a:endParaRPr lang="ja-JP" altLang="en-US" sz="1800" b="1" dirty="0"/>
          </a:p>
        </p:txBody>
      </p:sp>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latin typeface="+mn-ea"/>
                <a:cs typeface="Times New Roman"/>
              </a:rPr>
              <a:t>指定要件 未充足の病院　泉大津市立病院 ≪泉州圏域≫</a:t>
            </a:r>
            <a:endParaRPr lang="ja-JP" altLang="ja-JP" sz="2000" b="1" dirty="0">
              <a:latin typeface="+mn-ea"/>
              <a:cs typeface="ＭＳ Ｐゴシック"/>
            </a:endParaRPr>
          </a:p>
        </p:txBody>
      </p:sp>
      <p:sp>
        <p:nvSpPr>
          <p:cNvPr id="9" name="角丸四角形 8"/>
          <p:cNvSpPr/>
          <p:nvPr/>
        </p:nvSpPr>
        <p:spPr>
          <a:xfrm>
            <a:off x="180346" y="3450444"/>
            <a:ext cx="8424102" cy="771698"/>
          </a:xfrm>
          <a:prstGeom prst="roundRect">
            <a:avLst>
              <a:gd name="adj" fmla="val 7815"/>
            </a:avLst>
          </a:prstGeom>
          <a:solidFill>
            <a:schemeClr val="accent5">
              <a:lumMod val="20000"/>
              <a:lumOff val="80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latin typeface="+mn-ea"/>
            </a:endParaRPr>
          </a:p>
          <a:p>
            <a:pPr indent="268288"/>
            <a:r>
              <a:rPr lang="ja-JP" altLang="en-US" sz="1600" dirty="0" smtClean="0">
                <a:solidFill>
                  <a:schemeClr val="tx1"/>
                </a:solidFill>
                <a:latin typeface="+mn-ea"/>
              </a:rPr>
              <a:t>緩和ケアチームの専門資格を有する常勤看護師が</a:t>
            </a:r>
            <a:r>
              <a:rPr lang="en-US" altLang="ja-JP" sz="1600" dirty="0" smtClean="0">
                <a:solidFill>
                  <a:schemeClr val="tx1"/>
                </a:solidFill>
                <a:latin typeface="+mn-ea"/>
              </a:rPr>
              <a:t>H</a:t>
            </a:r>
            <a:r>
              <a:rPr lang="ja-JP" altLang="en-US" sz="1600" dirty="0" smtClean="0">
                <a:solidFill>
                  <a:schemeClr val="tx1"/>
                </a:solidFill>
                <a:latin typeface="+mn-ea"/>
              </a:rPr>
              <a:t> ３１年３月に退職したため</a:t>
            </a:r>
            <a:r>
              <a:rPr kumimoji="1" lang="ja-JP" altLang="en-US" sz="1600" dirty="0" smtClean="0">
                <a:solidFill>
                  <a:schemeClr val="tx1"/>
                </a:solidFill>
                <a:latin typeface="+mn-ea"/>
              </a:rPr>
              <a:t>。</a:t>
            </a:r>
            <a:endParaRPr kumimoji="1" lang="ja-JP" altLang="en-US" sz="1600" dirty="0">
              <a:solidFill>
                <a:schemeClr val="tx1"/>
              </a:solidFill>
            </a:endParaRPr>
          </a:p>
        </p:txBody>
      </p:sp>
      <p:sp>
        <p:nvSpPr>
          <p:cNvPr id="10" name="角丸四角形 9"/>
          <p:cNvSpPr/>
          <p:nvPr/>
        </p:nvSpPr>
        <p:spPr>
          <a:xfrm>
            <a:off x="179512" y="4553443"/>
            <a:ext cx="8401981" cy="2115917"/>
          </a:xfrm>
          <a:prstGeom prst="roundRect">
            <a:avLst>
              <a:gd name="adj" fmla="val 6141"/>
            </a:avLst>
          </a:prstGeom>
          <a:solidFill>
            <a:srgbClr val="FFFFCC"/>
          </a:solidFill>
          <a:ln cmpd="sng">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endParaRPr kumimoji="1" lang="en-US" altLang="ja-JP" sz="1600" dirty="0" smtClean="0">
              <a:solidFill>
                <a:schemeClr val="tx1"/>
              </a:solidFill>
            </a:endParaRPr>
          </a:p>
          <a:p>
            <a:pPr marL="442913" indent="-174625">
              <a:tabLst>
                <a:tab pos="8164513" algn="l"/>
              </a:tabLst>
            </a:pPr>
            <a:r>
              <a:rPr lang="ja-JP" altLang="en-US" sz="1600" dirty="0" smtClean="0">
                <a:solidFill>
                  <a:schemeClr val="tx1"/>
                </a:solidFill>
                <a:latin typeface="+mn-ea"/>
              </a:rPr>
              <a:t>・ 次年度までに現在行っている認定看護師募集方法をさらに拡大・強化を行い、人材確保に努めるとともに、近隣連携医療機関等より職員の雇い入れも視野に入れ調整を行い、今年度末までに人材確保を行います。</a:t>
            </a:r>
            <a:endParaRPr lang="en-US" altLang="ja-JP" sz="1600" dirty="0" smtClean="0">
              <a:solidFill>
                <a:schemeClr val="tx1"/>
              </a:solidFill>
              <a:latin typeface="+mn-ea"/>
            </a:endParaRPr>
          </a:p>
          <a:p>
            <a:pPr marL="444500" indent="-176213">
              <a:tabLst>
                <a:tab pos="444500" algn="l"/>
              </a:tabLst>
            </a:pPr>
            <a:r>
              <a:rPr lang="ja-JP" altLang="en-US" sz="1600" dirty="0" smtClean="0">
                <a:solidFill>
                  <a:schemeClr val="tx1"/>
                </a:solidFill>
                <a:latin typeface="+mn-ea"/>
              </a:rPr>
              <a:t>・ また、自院看護師の育成・養成を含む認定看護師の資格取得ができるよう病院全体でサポート体制の充実を図ります。</a:t>
            </a:r>
            <a:endParaRPr lang="en-US" altLang="ja-JP" sz="1600" dirty="0" smtClean="0">
              <a:solidFill>
                <a:schemeClr val="tx1"/>
              </a:solidFill>
              <a:latin typeface="+mn-ea"/>
            </a:endParaRPr>
          </a:p>
          <a:p>
            <a:pPr marL="268288"/>
            <a:r>
              <a:rPr lang="ja-JP" altLang="en-US" sz="1600" dirty="0" smtClean="0">
                <a:solidFill>
                  <a:schemeClr val="tx1"/>
                </a:solidFill>
                <a:latin typeface="+mn-ea"/>
              </a:rPr>
              <a:t>　　　　　　　　　</a:t>
            </a:r>
            <a:r>
              <a:rPr lang="ja-JP" altLang="en-US" sz="1600" dirty="0">
                <a:solidFill>
                  <a:schemeClr val="tx1"/>
                </a:solidFill>
                <a:latin typeface="+mn-ea"/>
              </a:rPr>
              <a:t>　</a:t>
            </a:r>
            <a:r>
              <a:rPr lang="ja-JP" altLang="en-US" sz="1600" dirty="0" smtClean="0">
                <a:solidFill>
                  <a:schemeClr val="tx1"/>
                </a:solidFill>
                <a:latin typeface="+mn-ea"/>
              </a:rPr>
              <a:t>⇒ 令和２年３月末日まで配置状況を見極めてはどうか。</a:t>
            </a:r>
            <a:endParaRPr lang="en-US" altLang="ja-JP" sz="1600" dirty="0" smtClean="0">
              <a:solidFill>
                <a:schemeClr val="tx1"/>
              </a:solidFill>
              <a:latin typeface="+mn-ea"/>
            </a:endParaRPr>
          </a:p>
          <a:p>
            <a:pPr marL="268288" indent="1520825">
              <a:tabLst>
                <a:tab pos="1789113" algn="l"/>
              </a:tabLst>
            </a:pPr>
            <a:r>
              <a:rPr lang="ja-JP" altLang="en-US" sz="1600" dirty="0">
                <a:solidFill>
                  <a:schemeClr val="tx1"/>
                </a:solidFill>
              </a:rPr>
              <a:t>　（指定期間：１年</a:t>
            </a:r>
            <a:r>
              <a:rPr lang="en-US" altLang="ja-JP" sz="1600" dirty="0">
                <a:solidFill>
                  <a:schemeClr val="tx1"/>
                </a:solidFill>
              </a:rPr>
              <a:t>〔</a:t>
            </a:r>
            <a:r>
              <a:rPr lang="ja-JP" altLang="en-US" sz="1600" dirty="0">
                <a:solidFill>
                  <a:schemeClr val="tx1"/>
                </a:solidFill>
              </a:rPr>
              <a:t>医療安全</a:t>
            </a:r>
            <a:r>
              <a:rPr lang="ja-JP" altLang="en-US" sz="1600" dirty="0" smtClean="0">
                <a:solidFill>
                  <a:schemeClr val="tx1"/>
                </a:solidFill>
              </a:rPr>
              <a:t>研修未受講など、経過措置項目に</a:t>
            </a:r>
            <a:r>
              <a:rPr lang="ja-JP" altLang="en-US" sz="1600" dirty="0">
                <a:solidFill>
                  <a:schemeClr val="tx1"/>
                </a:solidFill>
              </a:rPr>
              <a:t>該当</a:t>
            </a:r>
            <a:r>
              <a:rPr lang="en-US" altLang="ja-JP" sz="1600" dirty="0">
                <a:solidFill>
                  <a:schemeClr val="tx1"/>
                </a:solidFill>
              </a:rPr>
              <a:t>〕</a:t>
            </a:r>
            <a:r>
              <a:rPr lang="ja-JP" altLang="en-US" sz="1600" dirty="0">
                <a:solidFill>
                  <a:schemeClr val="tx1"/>
                </a:solidFill>
              </a:rPr>
              <a:t>）</a:t>
            </a:r>
          </a:p>
          <a:p>
            <a:pPr marL="268288"/>
            <a:endParaRPr lang="ja-JP" altLang="en-US" sz="1600" dirty="0">
              <a:solidFill>
                <a:schemeClr val="tx1"/>
              </a:solidFill>
              <a:latin typeface="+mn-ea"/>
            </a:endParaRPr>
          </a:p>
        </p:txBody>
      </p:sp>
      <p:sp>
        <p:nvSpPr>
          <p:cNvPr id="11" name="角丸四角形 10"/>
          <p:cNvSpPr/>
          <p:nvPr/>
        </p:nvSpPr>
        <p:spPr>
          <a:xfrm>
            <a:off x="179512" y="692696"/>
            <a:ext cx="1476164" cy="388397"/>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未充足</a:t>
            </a:r>
            <a:r>
              <a:rPr lang="ja-JP" altLang="en-US" sz="1400" b="1" dirty="0">
                <a:solidFill>
                  <a:schemeClr val="bg1"/>
                </a:solidFill>
              </a:rPr>
              <a:t>項目</a:t>
            </a:r>
            <a:endParaRPr kumimoji="1" lang="ja-JP" altLang="en-US" sz="1400" b="1" dirty="0">
              <a:solidFill>
                <a:schemeClr val="bg1"/>
              </a:solidFill>
            </a:endParaRPr>
          </a:p>
        </p:txBody>
      </p:sp>
      <p:sp>
        <p:nvSpPr>
          <p:cNvPr id="12" name="角丸四角形 11"/>
          <p:cNvSpPr/>
          <p:nvPr/>
        </p:nvSpPr>
        <p:spPr>
          <a:xfrm>
            <a:off x="179892" y="3256244"/>
            <a:ext cx="1476164" cy="388397"/>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原　　因</a:t>
            </a:r>
            <a:endParaRPr kumimoji="1" lang="ja-JP" altLang="en-US" sz="1400" b="1" dirty="0">
              <a:solidFill>
                <a:schemeClr val="bg1"/>
              </a:solidFill>
            </a:endParaRPr>
          </a:p>
        </p:txBody>
      </p:sp>
      <p:sp>
        <p:nvSpPr>
          <p:cNvPr id="13" name="角丸四角形 12"/>
          <p:cNvSpPr/>
          <p:nvPr/>
        </p:nvSpPr>
        <p:spPr>
          <a:xfrm>
            <a:off x="179512" y="4359244"/>
            <a:ext cx="1476164" cy="388397"/>
          </a:xfrm>
          <a:prstGeom prst="roundRect">
            <a:avLst>
              <a:gd name="adj" fmla="val 0"/>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対　　応</a:t>
            </a:r>
            <a:endParaRPr kumimoji="1" lang="ja-JP" altLang="en-US" sz="1400" b="1" dirty="0">
              <a:solidFill>
                <a:schemeClr val="bg1"/>
              </a:solidFill>
            </a:endParaRPr>
          </a:p>
        </p:txBody>
      </p:sp>
      <p:sp>
        <p:nvSpPr>
          <p:cNvPr id="2" name="正方形/長方形 1"/>
          <p:cNvSpPr/>
          <p:nvPr/>
        </p:nvSpPr>
        <p:spPr>
          <a:xfrm>
            <a:off x="3779912" y="2076000"/>
            <a:ext cx="4608512" cy="9137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400" b="1" dirty="0">
                <a:solidFill>
                  <a:schemeClr val="tx1"/>
                </a:solidFill>
              </a:rPr>
              <a:t>※</a:t>
            </a:r>
            <a:r>
              <a:rPr kumimoji="1" lang="en-US" altLang="ja-JP" sz="1400" b="1" dirty="0" smtClean="0">
                <a:solidFill>
                  <a:schemeClr val="tx1"/>
                </a:solidFill>
              </a:rPr>
              <a:t> </a:t>
            </a:r>
            <a:r>
              <a:rPr kumimoji="1" lang="ja-JP" altLang="en-US" sz="1400" b="1" dirty="0" smtClean="0">
                <a:solidFill>
                  <a:schemeClr val="tx1"/>
                </a:solidFill>
              </a:rPr>
              <a:t>①認定看護師又は②専門看護師</a:t>
            </a:r>
            <a:endParaRPr kumimoji="1" lang="en-US" altLang="ja-JP" sz="1400" b="1" dirty="0" smtClean="0">
              <a:solidFill>
                <a:schemeClr val="tx1"/>
              </a:solidFill>
            </a:endParaRPr>
          </a:p>
          <a:p>
            <a:pPr marL="174625"/>
            <a:r>
              <a:rPr lang="ja-JP" altLang="en-US" sz="1400" dirty="0" smtClean="0">
                <a:solidFill>
                  <a:schemeClr val="tx1"/>
                </a:solidFill>
              </a:rPr>
              <a:t>・看護師として５年以上の実践経験がある者</a:t>
            </a:r>
            <a:endParaRPr lang="en-US" altLang="ja-JP" sz="1400" dirty="0" smtClean="0">
              <a:solidFill>
                <a:schemeClr val="tx1"/>
              </a:solidFill>
            </a:endParaRPr>
          </a:p>
          <a:p>
            <a:pPr marL="268288" indent="-93663"/>
            <a:r>
              <a:rPr lang="ja-JP" altLang="en-US" sz="1400" dirty="0" smtClean="0">
                <a:solidFill>
                  <a:schemeClr val="tx1"/>
                </a:solidFill>
              </a:rPr>
              <a:t>・認定看護師認定</a:t>
            </a:r>
            <a:r>
              <a:rPr lang="ja-JP" altLang="en-US" sz="1400" dirty="0">
                <a:solidFill>
                  <a:schemeClr val="tx1"/>
                </a:solidFill>
              </a:rPr>
              <a:t>審査に合格した者（５年更新</a:t>
            </a:r>
            <a:r>
              <a:rPr lang="ja-JP" altLang="en-US" sz="1400" dirty="0" smtClean="0">
                <a:solidFill>
                  <a:schemeClr val="tx1"/>
                </a:solidFill>
              </a:rPr>
              <a:t>）</a:t>
            </a:r>
            <a:r>
              <a:rPr lang="en-US" altLang="ja-JP" sz="1400" dirty="0" smtClean="0">
                <a:solidFill>
                  <a:schemeClr val="tx1"/>
                </a:solidFill>
              </a:rPr>
              <a:t/>
            </a:r>
            <a:br>
              <a:rPr lang="en-US" altLang="ja-JP" sz="1400" dirty="0" smtClean="0">
                <a:solidFill>
                  <a:schemeClr val="tx1"/>
                </a:solidFill>
              </a:rPr>
            </a:br>
            <a:r>
              <a:rPr lang="ja-JP" altLang="en-US" sz="1400" dirty="0" smtClean="0">
                <a:solidFill>
                  <a:schemeClr val="tx1"/>
                </a:solidFill>
              </a:rPr>
              <a:t>（申請は①４月又は②７月。合否まで３～５ヶ月間必要）</a:t>
            </a:r>
          </a:p>
        </p:txBody>
      </p:sp>
    </p:spTree>
    <p:extLst>
      <p:ext uri="{BB962C8B-B14F-4D97-AF65-F5344CB8AC3E}">
        <p14:creationId xmlns:p14="http://schemas.microsoft.com/office/powerpoint/2010/main" val="4107985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7917</TotalTime>
  <Words>2211</Words>
  <Application>Microsoft Office PowerPoint</Application>
  <PresentationFormat>画面に合わせる (4:3)</PresentationFormat>
  <Paragraphs>989</Paragraphs>
  <Slides>18</Slides>
  <Notes>17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Meiryo UI</vt:lpstr>
      <vt:lpstr>ＭＳ Ｐゴシック</vt:lpstr>
      <vt:lpstr>ＭＳ Ｐゴシック 本文</vt:lpstr>
      <vt:lpstr>ＭＳ 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奥平　麻衣子</cp:lastModifiedBy>
  <cp:revision>689</cp:revision>
  <cp:lastPrinted>2019-11-11T08:39:56Z</cp:lastPrinted>
  <dcterms:created xsi:type="dcterms:W3CDTF">2018-08-10T07:45:39Z</dcterms:created>
  <dcterms:modified xsi:type="dcterms:W3CDTF">2019-11-20T11:26:50Z</dcterms:modified>
</cp:coreProperties>
</file>