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72" r:id="rId2"/>
    <p:sldId id="414" r:id="rId3"/>
    <p:sldId id="429" r:id="rId4"/>
    <p:sldId id="418" r:id="rId5"/>
    <p:sldId id="430" r:id="rId6"/>
    <p:sldId id="432" r:id="rId7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99"/>
    <a:srgbClr val="FF99CC"/>
    <a:srgbClr val="FF66FF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1" autoAdjust="0"/>
    <p:restoredTop sz="94434" autoAdjust="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notesViewPr>
    <p:cSldViewPr>
      <p:cViewPr>
        <p:scale>
          <a:sx n="125" d="100"/>
          <a:sy n="125" d="100"/>
        </p:scale>
        <p:origin x="1368" y="-15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F6658-470F-4C75-A3EF-1562FBBA4930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77261-1BFE-4983-AAEC-EB1B281FEE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041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714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146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211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646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393B3-4669-40DF-99F0-A9064760E01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1251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393B3-4669-40DF-99F0-A9064760E01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966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F925-89FA-4BD8-B935-53DA41886714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0B5F-1A5A-49E1-BDC3-82C733C11761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0077C-3EC3-4E48-8C6C-A3F89CB24006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A7D8-5C46-48FC-8472-1585B0AEEF9C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82C4-16C3-4F2C-AAF1-1BA8B9C65370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66E3B-A62B-4315-AE6E-EF0D85BB8718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8D27B-A4AE-45E9-BD09-8233775F8E54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820E-C297-41C7-91EC-B384DB808361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8B3A-93BA-42DC-B2CA-B0BC12D34AD2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B78A-2220-472F-AE6E-0E8178FFAA87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C55E-D216-4F5F-ACEB-6A9E5F093FBF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4875B-0171-46E2-89F1-45D6E015E7EE}" type="datetime1">
              <a:rPr kumimoji="1" lang="ja-JP" altLang="en-US" smtClean="0"/>
              <a:t>2023/2/27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203671" y="1645225"/>
            <a:ext cx="8568952" cy="1470025"/>
          </a:xfrm>
          <a:prstGeom prst="rect">
            <a:avLst/>
          </a:prstGeom>
          <a:effectLst/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spc="50" dirty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2800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1017" y="3082226"/>
            <a:ext cx="8074260" cy="560905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４年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1017" y="4547111"/>
            <a:ext cx="8074260" cy="930236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令和４年度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大阪府がん対策推進委員会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第３回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がん診療連携検討部会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07983" y="213364"/>
            <a:ext cx="10345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87624" y="1412776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大阪府がん診療拠点病院見直しについて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067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01287" y="1052736"/>
            <a:ext cx="8627214" cy="3469393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r>
              <a:rPr kumimoji="0" lang="en-US" altLang="ja-JP" sz="24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【</a:t>
            </a:r>
            <a:r>
              <a:rPr kumimoji="0" lang="ja-JP" altLang="en-US" sz="24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議題</a:t>
            </a:r>
            <a:r>
              <a:rPr kumimoji="0" lang="en-US" altLang="ja-JP" sz="24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】</a:t>
            </a:r>
          </a:p>
          <a:p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r>
              <a:rPr kumimoji="0" lang="ja-JP" altLang="en-US" sz="20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kumimoji="0" lang="ja-JP" altLang="en-US" sz="24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　大阪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府がん診療拠点病院の見直しについて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　　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lnSpc>
                <a:spcPts val="3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　（１）府拠点病院の指定について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lnSpc>
                <a:spcPts val="3000"/>
              </a:lnSpc>
            </a:pP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lnSpc>
                <a:spcPts val="3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　（２）国の動き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lnSpc>
                <a:spcPts val="3000"/>
              </a:lnSpc>
            </a:pP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lnSpc>
                <a:spcPts val="3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　（３）府拠点病院の指定要件の見直しについて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" name="テキスト ボックス 1"/>
          <p:cNvSpPr txBox="1"/>
          <p:nvPr/>
        </p:nvSpPr>
        <p:spPr>
          <a:xfrm>
            <a:off x="192653" y="58017"/>
            <a:ext cx="8712968" cy="504999"/>
          </a:xfrm>
          <a:prstGeom prst="rect">
            <a:avLst/>
          </a:prstGeom>
          <a:solidFill>
            <a:srgbClr val="1F497D">
              <a:lumMod val="50000"/>
            </a:srgbClr>
          </a:solidFill>
          <a:ln w="9525" cmpd="sng">
            <a:noFill/>
          </a:ln>
          <a:effectLst/>
        </p:spPr>
        <p:txBody>
          <a:bodyPr wrap="square" tIns="0" b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目次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ＭＳ Ｐゴシック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8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5" name="テキスト ボックス 1"/>
          <p:cNvSpPr txBox="1"/>
          <p:nvPr/>
        </p:nvSpPr>
        <p:spPr>
          <a:xfrm>
            <a:off x="192653" y="58017"/>
            <a:ext cx="8712968" cy="504999"/>
          </a:xfrm>
          <a:prstGeom prst="rect">
            <a:avLst/>
          </a:prstGeom>
          <a:solidFill>
            <a:srgbClr val="1F497D">
              <a:lumMod val="50000"/>
            </a:srgbClr>
          </a:solidFill>
          <a:ln w="9525" cmpd="sng">
            <a:noFill/>
          </a:ln>
          <a:effectLst/>
        </p:spPr>
        <p:txBody>
          <a:bodyPr wrap="square" tIns="0" bIns="0" rtlCol="0" anchor="ctr" anchorCtr="0">
            <a:noAutofit/>
          </a:bodyPr>
          <a:lstStyle/>
          <a:p>
            <a:pPr lvl="0">
              <a:defRPr/>
            </a:pPr>
            <a:r>
              <a:rPr kumimoji="0" lang="ja-JP" altLang="en-US" sz="2000" b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（１）府拠点病院の指定について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728523"/>
            <a:ext cx="8219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経緯：平成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日から指定開始。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専門的ながん診療機能の充実を図るため、大阪府がん診療拠点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病院を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指定することにより、大阪府におけるがん医療水準の向上を図るとともに、府民が安心かつ適切ながん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医療が選択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できることを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目的に設置。（大阪府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がん診療拠点病院等設置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要綱第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条）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2992" y="2463558"/>
            <a:ext cx="7973440" cy="32932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・知事は、大阪府がん診療拠点病院等設置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要綱第３条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第１項第１号の規定により大阪府がん診療拠点病院指定要件を定める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府拠点病院の診療機能として、第２の１（１）ア（ア）に我が国に多いがん（肺がん、胃がん、肝がん、大腸がん及び乳がん）及びその他各医療機関が専門とするがんについて、集学的治療及び緩和ケアを提供する体制を有し、適切な治療を提供することを要件としてい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診療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実績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以下の項目をそれぞれ満たすこと。 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（ア）　院内がん登録数（入院、外来は問わない自施設初回治療分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　年間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２００件以上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（イ）　悪性腫瘍の手術件数　年間２００件以上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（ウ）　がんに係る薬物療法のべ患者数　年間４００人以上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（エ）　緩和ケアチームの新規介入患者数　年間３５人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60748" y="5856503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現状：</a:t>
            </a:r>
            <a:r>
              <a:rPr kumimoji="1" lang="en-US" altLang="ja-JP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大がん➡４５病院</a:t>
            </a:r>
            <a:r>
              <a:rPr lang="ja-JP" altLang="en-US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肺がん➡３病院　</a:t>
            </a:r>
            <a:r>
              <a:rPr kumimoji="1" lang="ja-JP" altLang="en-US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小児がん➡</a:t>
            </a:r>
            <a:r>
              <a:rPr kumimoji="1" lang="en-US" altLang="ja-JP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endParaRPr kumimoji="1" lang="en-US" altLang="ja-JP" sz="2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国拠点　　　（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病院）　　　　　　　　　　　　　　　　　（１病院）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2992" y="2060848"/>
            <a:ext cx="7822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指定要件：大阪府がん診療拠点病院指定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要件（平成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日策定）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432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1"/>
          <p:cNvSpPr txBox="1"/>
          <p:nvPr/>
        </p:nvSpPr>
        <p:spPr>
          <a:xfrm>
            <a:off x="179512" y="115689"/>
            <a:ext cx="8816536" cy="5049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（２）国の動き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3040" y="941668"/>
            <a:ext cx="820891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dirty="0"/>
              <a:t>・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本年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月に発出された「地域がん診療連携拠点病院の指定要件」では、これまでの５大がんに３つのがん種（前立腺がん、胆・膵のがん）を加え、これらについて、診療機能の高い病院を指定する方針が示された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一方で、同要件において、この８つのがん種の中でも、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症例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の集約化により治療成績の向上が期待されるもの等、集学的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治療等を提供しない場合は、適切な医療に確実につなげる体制を構築すること」との方針も新たに示されている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＜指定要件における診療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実積の考え方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Ｒ４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.10.19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厚生労働省健康局がん・疾病対策課回答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大がんそれぞれのがん種において自施設での集学的治療の実績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が必要。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ただし、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①新た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に追加した前立腺がん、胆・膵のがんは連携体制の構築による対応で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可。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②５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大がんの中でも、難しい症例・特殊な治療は連携体制の構築による対応で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可。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（５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大がんの中でベーシックな症例には自院で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対応）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C672374-2C65-4225-B1BC-5F795CF92C82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302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1"/>
          <p:cNvSpPr txBox="1"/>
          <p:nvPr/>
        </p:nvSpPr>
        <p:spPr>
          <a:xfrm>
            <a:off x="482078" y="4715884"/>
            <a:ext cx="1368152" cy="46805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ＭＳ Ｐゴシック"/>
            </a:endParaRPr>
          </a:p>
        </p:txBody>
      </p:sp>
      <p:sp>
        <p:nvSpPr>
          <p:cNvPr id="15" name="テキスト ボックス 1"/>
          <p:cNvSpPr txBox="1"/>
          <p:nvPr/>
        </p:nvSpPr>
        <p:spPr>
          <a:xfrm>
            <a:off x="179512" y="115689"/>
            <a:ext cx="8816536" cy="5049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en-US" altLang="ja-JP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）府</a:t>
            </a:r>
            <a:r>
              <a:rPr lang="ja-JP" altLang="en-US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拠点病院</a:t>
            </a: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の指定要件の見直し</a:t>
            </a:r>
            <a:r>
              <a:rPr lang="ja-JP" altLang="en-US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について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6958" y="1481719"/>
            <a:ext cx="820472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検討課題１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82262" y="1461252"/>
            <a:ext cx="8184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大がんのうち、一部のがん種において治療実績がない場合の取扱いについて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7702" y="750165"/>
            <a:ext cx="848675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府拠点病院の指定要件の見直しは、次ページのスケジュールにより、令和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月に議論することとし、本日先行して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大がんについて伺う。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2506" y="2114092"/>
            <a:ext cx="8203476" cy="8361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大がんのうち、医師が確保できない等の理由により、一部のがん種に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ついて集学的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治療等を十分に提供することが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できない病院の取扱いについてどう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するか。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9284" y="3117095"/>
            <a:ext cx="8204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■論点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５大がんのうち、自院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では治療ができないがん種が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あり診療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実積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がない場合でも、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他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の病院と連携の構築による対応を可とするか、否か。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8720" y="4340632"/>
            <a:ext cx="820472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検討課題２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82262" y="4329008"/>
            <a:ext cx="7978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拠点病院以外で突出して実績がある病院の取扱いについて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18720" y="4804391"/>
            <a:ext cx="8204722" cy="6767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特定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のがん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種（乳がん）を専門的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に診療し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、現拠点病院と比較しても突出した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実績がある病院について府としての取り扱いをどうするか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4712" y="5654594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■論点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「特化型拠点病院」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仮称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を設けるべきか。その場合の要件をどうするか。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545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1"/>
          <p:cNvSpPr txBox="1"/>
          <p:nvPr/>
        </p:nvSpPr>
        <p:spPr>
          <a:xfrm>
            <a:off x="482078" y="4715884"/>
            <a:ext cx="1368152" cy="46805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ＭＳ Ｐゴシック"/>
            </a:endParaRPr>
          </a:p>
        </p:txBody>
      </p:sp>
      <p:sp>
        <p:nvSpPr>
          <p:cNvPr id="15" name="テキスト ボックス 1"/>
          <p:cNvSpPr txBox="1"/>
          <p:nvPr/>
        </p:nvSpPr>
        <p:spPr>
          <a:xfrm>
            <a:off x="179512" y="115689"/>
            <a:ext cx="8816536" cy="5049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en-US" altLang="ja-JP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）府</a:t>
            </a:r>
            <a:r>
              <a:rPr lang="ja-JP" altLang="en-US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拠点病院の指定要件の見直しについて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2078" y="848785"/>
            <a:ext cx="820472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184415"/>
              </p:ext>
            </p:extLst>
          </p:nvPr>
        </p:nvGraphicFramePr>
        <p:xfrm>
          <a:off x="611559" y="1476992"/>
          <a:ext cx="7920882" cy="4754455"/>
        </p:xfrm>
        <a:graphic>
          <a:graphicData uri="http://schemas.openxmlformats.org/drawingml/2006/table">
            <a:tbl>
              <a:tblPr firstRow="1" firstCol="1" bandRow="1"/>
              <a:tblGrid>
                <a:gridCol w="606597">
                  <a:extLst>
                    <a:ext uri="{9D8B030D-6E8A-4147-A177-3AD203B41FA5}">
                      <a16:colId xmlns:a16="http://schemas.microsoft.com/office/drawing/2014/main" val="1190368982"/>
                    </a:ext>
                  </a:extLst>
                </a:gridCol>
                <a:gridCol w="738459">
                  <a:extLst>
                    <a:ext uri="{9D8B030D-6E8A-4147-A177-3AD203B41FA5}">
                      <a16:colId xmlns:a16="http://schemas.microsoft.com/office/drawing/2014/main" val="4259603200"/>
                    </a:ext>
                  </a:extLst>
                </a:gridCol>
                <a:gridCol w="2017583">
                  <a:extLst>
                    <a:ext uri="{9D8B030D-6E8A-4147-A177-3AD203B41FA5}">
                      <a16:colId xmlns:a16="http://schemas.microsoft.com/office/drawing/2014/main" val="1836013972"/>
                    </a:ext>
                  </a:extLst>
                </a:gridCol>
                <a:gridCol w="2160177">
                  <a:extLst>
                    <a:ext uri="{9D8B030D-6E8A-4147-A177-3AD203B41FA5}">
                      <a16:colId xmlns:a16="http://schemas.microsoft.com/office/drawing/2014/main" val="1626732933"/>
                    </a:ext>
                  </a:extLst>
                </a:gridCol>
                <a:gridCol w="2398066">
                  <a:extLst>
                    <a:ext uri="{9D8B030D-6E8A-4147-A177-3AD203B41FA5}">
                      <a16:colId xmlns:a16="http://schemas.microsoft.com/office/drawing/2014/main" val="3875244522"/>
                    </a:ext>
                  </a:extLst>
                </a:gridCol>
              </a:tblGrid>
              <a:tr h="348689"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日程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国拠点病院の動き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府拠点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6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（国改正に伴う見直し）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府拠点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600" b="1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（課題解決のための見直し）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773122"/>
                  </a:ext>
                </a:extLst>
              </a:tr>
              <a:tr h="462924">
                <a:tc rowSpan="5"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R4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整備指針の発出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未充足病院への対応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044332"/>
                  </a:ext>
                </a:extLst>
              </a:tr>
              <a:tr h="389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指定整備方針の改正について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（見直し検討のため、新規募集は見送り）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（見直し検討のため、新規募集は見送り）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651001"/>
                  </a:ext>
                </a:extLst>
              </a:tr>
              <a:tr h="2489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【部会開催】指定更新の推薦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【部会開催】課題の提示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658447"/>
                  </a:ext>
                </a:extLst>
              </a:tr>
              <a:tr h="3062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600" b="1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【部会開催】課題に対する意見聴取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469220"/>
                  </a:ext>
                </a:extLst>
              </a:tr>
              <a:tr h="3062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600" b="1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【部会開催】課題に対する意見聴取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379254"/>
                  </a:ext>
                </a:extLst>
              </a:tr>
              <a:tr h="389096">
                <a:tc rowSpan="6"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R5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指定要件の見直しに関する方向性を検討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方向性の提示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626219"/>
                  </a:ext>
                </a:extLst>
              </a:tr>
              <a:tr h="389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大阪</a:t>
                      </a:r>
                      <a:r>
                        <a:rPr lang="ja-JP" altLang="en-US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府</a:t>
                      </a:r>
                      <a:r>
                        <a:rPr lang="ja-JP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がん</a:t>
                      </a:r>
                      <a:r>
                        <a:rPr lang="ja-JP" sz="700" b="1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対策推進委員会開催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大阪</a:t>
                      </a:r>
                      <a:r>
                        <a:rPr lang="ja-JP" altLang="en-US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府</a:t>
                      </a:r>
                      <a:r>
                        <a:rPr lang="ja-JP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がん</a:t>
                      </a:r>
                      <a:r>
                        <a:rPr lang="ja-JP" sz="700" b="1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対策推進委員会開催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大阪</a:t>
                      </a:r>
                      <a:r>
                        <a:rPr lang="ja-JP" altLang="en-US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府</a:t>
                      </a:r>
                      <a:r>
                        <a:rPr lang="ja-JP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がん</a:t>
                      </a:r>
                      <a:r>
                        <a:rPr lang="ja-JP" sz="700" b="1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対策推進委員会開催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154495"/>
                  </a:ext>
                </a:extLst>
              </a:tr>
              <a:tr h="2489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新要件で指定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75889"/>
                  </a:ext>
                </a:extLst>
              </a:tr>
              <a:tr h="2489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 b="1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 b="1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38140"/>
                  </a:ext>
                </a:extLst>
              </a:tr>
              <a:tr h="389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指定要件の見直しについて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府独自要件の改正について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239118"/>
                  </a:ext>
                </a:extLst>
              </a:tr>
              <a:tr h="3890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600" b="1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府指定がん拠点病院の指定について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600" b="1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府指定がん拠点病院の指定について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030134"/>
                  </a:ext>
                </a:extLst>
              </a:tr>
              <a:tr h="389096">
                <a:tc rowSpan="2"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R6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大阪</a:t>
                      </a:r>
                      <a:r>
                        <a:rPr lang="ja-JP" altLang="en-US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府</a:t>
                      </a:r>
                      <a:r>
                        <a:rPr lang="ja-JP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がん</a:t>
                      </a:r>
                      <a:r>
                        <a:rPr lang="ja-JP" sz="700" b="1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対策推進委員会開催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【部会開催】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大阪</a:t>
                      </a:r>
                      <a:r>
                        <a:rPr lang="ja-JP" altLang="en-US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府</a:t>
                      </a:r>
                      <a:r>
                        <a:rPr lang="ja-JP" sz="700" b="1" kern="100" dirty="0" smtClean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がん</a:t>
                      </a:r>
                      <a:r>
                        <a:rPr lang="ja-JP" sz="700" b="1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対策推進委員会開催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690455"/>
                  </a:ext>
                </a:extLst>
              </a:tr>
              <a:tr h="2489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ja-JP" sz="8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新要件で指定</a:t>
                      </a:r>
                      <a:endParaRPr lang="ja-JP" sz="8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ja-JP" sz="700" b="1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新要件で指定</a:t>
                      </a:r>
                      <a:endParaRPr lang="ja-JP" sz="8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1286" marR="51286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551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388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1218</Words>
  <Application>Microsoft Office PowerPoint</Application>
  <PresentationFormat>画面に合わせる (4:3)</PresentationFormat>
  <Paragraphs>145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BIZ UDPゴシック</vt:lpstr>
      <vt:lpstr>Meiryo UI</vt:lpstr>
      <vt:lpstr>ＭＳ Ｐゴシック</vt:lpstr>
      <vt:lpstr>游ゴシック</vt:lpstr>
      <vt:lpstr>游明朝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2023-02-27T04:21:34Z</dcterms:created>
  <dcterms:modified xsi:type="dcterms:W3CDTF">2023-02-27T04:21:52Z</dcterms:modified>
</cp:coreProperties>
</file>