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handoutMasterIdLst>
    <p:handoutMasterId r:id="rId11"/>
  </p:handoutMasterIdLst>
  <p:sldIdLst>
    <p:sldId id="313" r:id="rId2"/>
    <p:sldId id="314" r:id="rId3"/>
    <p:sldId id="315" r:id="rId4"/>
    <p:sldId id="316" r:id="rId5"/>
    <p:sldId id="317" r:id="rId6"/>
    <p:sldId id="318" r:id="rId7"/>
    <p:sldId id="319" r:id="rId8"/>
    <p:sldId id="320" r:id="rId9"/>
  </p:sldIdLst>
  <p:sldSz cx="9906000" cy="6858000" type="A4"/>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渡部　翔子" initials="渡部　翔子" lastIdx="2" clrIdx="0">
    <p:extLst>
      <p:ext uri="{19B8F6BF-5375-455C-9EA6-DF929625EA0E}">
        <p15:presenceInfo xmlns:p15="http://schemas.microsoft.com/office/powerpoint/2012/main" userId="S-1-5-21-161959346-1900351369-444732941-167272" providerId="AD"/>
      </p:ext>
    </p:extLst>
  </p:cmAuthor>
  <p:cmAuthor id="2" name="川﨑　康平" initials="川﨑　康平" lastIdx="1" clrIdx="1">
    <p:extLst>
      <p:ext uri="{19B8F6BF-5375-455C-9EA6-DF929625EA0E}">
        <p15:presenceInfo xmlns:p15="http://schemas.microsoft.com/office/powerpoint/2012/main" userId="S-1-5-21-161959346-1900351369-444732941-188889" providerId="AD"/>
      </p:ext>
    </p:extLst>
  </p:cmAuthor>
  <p:cmAuthor id="3" name="中村　愛" initials="中村　愛" lastIdx="3" clrIdx="2">
    <p:extLst>
      <p:ext uri="{19B8F6BF-5375-455C-9EA6-DF929625EA0E}">
        <p15:presenceInfo xmlns:p15="http://schemas.microsoft.com/office/powerpoint/2012/main" userId="S-1-5-21-161959346-1900351369-444732941-189633" providerId="AD"/>
      </p:ext>
    </p:extLst>
  </p:cmAuthor>
  <p:cmAuthor id="4" name="有馬　久未" initials="有馬　久未" lastIdx="1" clrIdx="3">
    <p:extLst>
      <p:ext uri="{19B8F6BF-5375-455C-9EA6-DF929625EA0E}">
        <p15:presenceInfo xmlns:p15="http://schemas.microsoft.com/office/powerpoint/2012/main" userId="S-1-5-21-161959346-1900351369-444732941-455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74" autoAdjust="0"/>
    <p:restoredTop sz="94434" autoAdjust="0"/>
  </p:normalViewPr>
  <p:slideViewPr>
    <p:cSldViewPr snapToGrid="0">
      <p:cViewPr varScale="1">
        <p:scale>
          <a:sx n="67" d="100"/>
          <a:sy n="67" d="100"/>
        </p:scale>
        <p:origin x="115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101" cy="490354"/>
          </a:xfrm>
          <a:prstGeom prst="rect">
            <a:avLst/>
          </a:prstGeom>
        </p:spPr>
        <p:txBody>
          <a:bodyPr vert="horz" lIns="89675" tIns="44838" rIns="89675" bIns="44838" rtlCol="0"/>
          <a:lstStyle>
            <a:lvl1pPr algn="l">
              <a:defRPr sz="1200"/>
            </a:lvl1pPr>
          </a:lstStyle>
          <a:p>
            <a:r>
              <a:rPr kumimoji="1" lang="ja-JP" altLang="en-US" smtClean="0"/>
              <a:t>第３期大阪府がん対策推進計画の進捗管理について </a:t>
            </a:r>
            <a:endParaRPr kumimoji="1" lang="ja-JP" altLang="en-US"/>
          </a:p>
        </p:txBody>
      </p:sp>
      <p:sp>
        <p:nvSpPr>
          <p:cNvPr id="3" name="日付プレースホルダー 2"/>
          <p:cNvSpPr>
            <a:spLocks noGrp="1"/>
          </p:cNvSpPr>
          <p:nvPr>
            <p:ph type="dt" sz="quarter" idx="1"/>
          </p:nvPr>
        </p:nvSpPr>
        <p:spPr>
          <a:xfrm>
            <a:off x="3765213" y="1"/>
            <a:ext cx="2880101" cy="490354"/>
          </a:xfrm>
          <a:prstGeom prst="rect">
            <a:avLst/>
          </a:prstGeom>
        </p:spPr>
        <p:txBody>
          <a:bodyPr vert="horz" lIns="89675" tIns="44838" rIns="89675" bIns="44838" rtlCol="0"/>
          <a:lstStyle>
            <a:lvl1pPr algn="r">
              <a:defRPr sz="1200"/>
            </a:lvl1pPr>
          </a:lstStyle>
          <a:p>
            <a:fld id="{798459DA-61B3-46A2-907F-62352659CE64}" type="datetimeFigureOut">
              <a:rPr kumimoji="1" lang="ja-JP" altLang="en-US" smtClean="0"/>
              <a:t>2023/3/6</a:t>
            </a:fld>
            <a:endParaRPr kumimoji="1" lang="ja-JP" altLang="en-US"/>
          </a:p>
        </p:txBody>
      </p:sp>
      <p:sp>
        <p:nvSpPr>
          <p:cNvPr id="4" name="フッター プレースホルダー 3"/>
          <p:cNvSpPr>
            <a:spLocks noGrp="1"/>
          </p:cNvSpPr>
          <p:nvPr>
            <p:ph type="ftr" sz="quarter" idx="2"/>
          </p:nvPr>
        </p:nvSpPr>
        <p:spPr>
          <a:xfrm>
            <a:off x="0" y="9287059"/>
            <a:ext cx="2880101" cy="490354"/>
          </a:xfrm>
          <a:prstGeom prst="rect">
            <a:avLst/>
          </a:prstGeom>
        </p:spPr>
        <p:txBody>
          <a:bodyPr vert="horz" lIns="89675" tIns="44838" rIns="89675" bIns="4483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13" y="9287059"/>
            <a:ext cx="2880101" cy="490354"/>
          </a:xfrm>
          <a:prstGeom prst="rect">
            <a:avLst/>
          </a:prstGeom>
        </p:spPr>
        <p:txBody>
          <a:bodyPr vert="horz" lIns="89675" tIns="44838" rIns="89675" bIns="44838" rtlCol="0" anchor="b"/>
          <a:lstStyle>
            <a:lvl1pPr algn="r">
              <a:defRPr sz="1200"/>
            </a:lvl1pPr>
          </a:lstStyle>
          <a:p>
            <a:fld id="{D7FB7258-B7DF-4725-BB5D-3C1DA6027E62}" type="slidenum">
              <a:rPr kumimoji="1" lang="ja-JP" altLang="en-US" smtClean="0"/>
              <a:t>‹#›</a:t>
            </a:fld>
            <a:endParaRPr kumimoji="1" lang="ja-JP" altLang="en-US"/>
          </a:p>
        </p:txBody>
      </p:sp>
    </p:spTree>
    <p:extLst>
      <p:ext uri="{BB962C8B-B14F-4D97-AF65-F5344CB8AC3E}">
        <p14:creationId xmlns:p14="http://schemas.microsoft.com/office/powerpoint/2010/main" val="10479358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101" cy="490354"/>
          </a:xfrm>
          <a:prstGeom prst="rect">
            <a:avLst/>
          </a:prstGeom>
        </p:spPr>
        <p:txBody>
          <a:bodyPr vert="horz" lIns="89675" tIns="44838" rIns="89675" bIns="44838" rtlCol="0"/>
          <a:lstStyle>
            <a:lvl1pPr algn="l">
              <a:defRPr sz="1200"/>
            </a:lvl1pPr>
          </a:lstStyle>
          <a:p>
            <a:r>
              <a:rPr kumimoji="1" lang="ja-JP" altLang="en-US" smtClean="0"/>
              <a:t>第３期大阪府がん対策推進計画の進捗管理について </a:t>
            </a:r>
            <a:endParaRPr kumimoji="1" lang="ja-JP" altLang="en-US"/>
          </a:p>
        </p:txBody>
      </p:sp>
      <p:sp>
        <p:nvSpPr>
          <p:cNvPr id="3" name="日付プレースホルダー 2"/>
          <p:cNvSpPr>
            <a:spLocks noGrp="1"/>
          </p:cNvSpPr>
          <p:nvPr>
            <p:ph type="dt" idx="1"/>
          </p:nvPr>
        </p:nvSpPr>
        <p:spPr>
          <a:xfrm>
            <a:off x="3765213" y="1"/>
            <a:ext cx="2880101" cy="490354"/>
          </a:xfrm>
          <a:prstGeom prst="rect">
            <a:avLst/>
          </a:prstGeom>
        </p:spPr>
        <p:txBody>
          <a:bodyPr vert="horz" lIns="89675" tIns="44838" rIns="89675" bIns="44838" rtlCol="0"/>
          <a:lstStyle>
            <a:lvl1pPr algn="r">
              <a:defRPr sz="1200"/>
            </a:lvl1pPr>
          </a:lstStyle>
          <a:p>
            <a:fld id="{E6360F3C-C380-464F-9C1B-9E98738E21E1}" type="datetimeFigureOut">
              <a:rPr kumimoji="1" lang="ja-JP" altLang="en-US" smtClean="0"/>
              <a:t>2023/3/6</a:t>
            </a:fld>
            <a:endParaRPr kumimoji="1" lang="ja-JP" altLang="en-US"/>
          </a:p>
        </p:txBody>
      </p:sp>
      <p:sp>
        <p:nvSpPr>
          <p:cNvPr id="4" name="スライド イメージ プレースホルダー 3"/>
          <p:cNvSpPr>
            <a:spLocks noGrp="1" noRot="1" noChangeAspect="1"/>
          </p:cNvSpPr>
          <p:nvPr>
            <p:ph type="sldImg" idx="2"/>
          </p:nvPr>
        </p:nvSpPr>
        <p:spPr>
          <a:xfrm>
            <a:off x="939800" y="1222375"/>
            <a:ext cx="4767263" cy="3300413"/>
          </a:xfrm>
          <a:prstGeom prst="rect">
            <a:avLst/>
          </a:prstGeom>
          <a:noFill/>
          <a:ln w="12700">
            <a:solidFill>
              <a:prstClr val="black"/>
            </a:solidFill>
          </a:ln>
        </p:spPr>
        <p:txBody>
          <a:bodyPr vert="horz" lIns="89675" tIns="44838" rIns="89675" bIns="44838" rtlCol="0" anchor="ctr"/>
          <a:lstStyle/>
          <a:p>
            <a:endParaRPr lang="ja-JP" altLang="en-US"/>
          </a:p>
        </p:txBody>
      </p:sp>
      <p:sp>
        <p:nvSpPr>
          <p:cNvPr id="5" name="ノート プレースホルダー 4"/>
          <p:cNvSpPr>
            <a:spLocks noGrp="1"/>
          </p:cNvSpPr>
          <p:nvPr>
            <p:ph type="body" sz="quarter" idx="3"/>
          </p:nvPr>
        </p:nvSpPr>
        <p:spPr>
          <a:xfrm>
            <a:off x="664997" y="4705215"/>
            <a:ext cx="5316870" cy="3849436"/>
          </a:xfrm>
          <a:prstGeom prst="rect">
            <a:avLst/>
          </a:prstGeom>
        </p:spPr>
        <p:txBody>
          <a:bodyPr vert="horz" lIns="89675" tIns="44838" rIns="89675" bIns="448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7059"/>
            <a:ext cx="2880101" cy="490354"/>
          </a:xfrm>
          <a:prstGeom prst="rect">
            <a:avLst/>
          </a:prstGeom>
        </p:spPr>
        <p:txBody>
          <a:bodyPr vert="horz" lIns="89675" tIns="44838" rIns="89675" bIns="448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3" y="9287059"/>
            <a:ext cx="2880101" cy="490354"/>
          </a:xfrm>
          <a:prstGeom prst="rect">
            <a:avLst/>
          </a:prstGeom>
        </p:spPr>
        <p:txBody>
          <a:bodyPr vert="horz" lIns="89675" tIns="44838" rIns="89675" bIns="44838" rtlCol="0" anchor="b"/>
          <a:lstStyle>
            <a:lvl1pPr algn="r">
              <a:defRPr sz="1200"/>
            </a:lvl1pPr>
          </a:lstStyle>
          <a:p>
            <a:fld id="{F9D52CF0-AE93-452B-A6FB-0ECBE60B9F87}" type="slidenum">
              <a:rPr kumimoji="1" lang="ja-JP" altLang="en-US" smtClean="0"/>
              <a:t>‹#›</a:t>
            </a:fld>
            <a:endParaRPr kumimoji="1" lang="ja-JP" altLang="en-US"/>
          </a:p>
        </p:txBody>
      </p:sp>
    </p:spTree>
    <p:extLst>
      <p:ext uri="{BB962C8B-B14F-4D97-AF65-F5344CB8AC3E}">
        <p14:creationId xmlns:p14="http://schemas.microsoft.com/office/powerpoint/2010/main" val="402554462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solidFill>
                  <a:srgbClr val="FF0000"/>
                </a:solidFill>
              </a:rPr>
              <a:t>【</a:t>
            </a:r>
            <a:r>
              <a:rPr lang="ja-JP" altLang="en-US" dirty="0">
                <a:solidFill>
                  <a:srgbClr val="FF0000"/>
                </a:solidFill>
              </a:rPr>
              <a:t>更新：</a:t>
            </a:r>
            <a:r>
              <a:rPr lang="en-US" altLang="ja-JP" dirty="0">
                <a:solidFill>
                  <a:srgbClr val="FF0000"/>
                </a:solidFill>
              </a:rPr>
              <a:t>28</a:t>
            </a:r>
            <a:r>
              <a:rPr lang="ja-JP" altLang="en-US" dirty="0">
                <a:solidFill>
                  <a:srgbClr val="FF0000"/>
                </a:solidFill>
              </a:rPr>
              <a:t>病院（更新見込み</a:t>
            </a:r>
            <a:r>
              <a:rPr lang="en-US" altLang="ja-JP" dirty="0">
                <a:solidFill>
                  <a:srgbClr val="FF0000"/>
                </a:solidFill>
              </a:rPr>
              <a:t>2</a:t>
            </a:r>
            <a:r>
              <a:rPr lang="ja-JP" altLang="en-US" dirty="0">
                <a:solidFill>
                  <a:srgbClr val="FF0000"/>
                </a:solidFill>
              </a:rPr>
              <a:t>病院含む）</a:t>
            </a:r>
            <a:r>
              <a:rPr lang="en-US" altLang="ja-JP" dirty="0">
                <a:solidFill>
                  <a:srgbClr val="FF0000"/>
                </a:solidFill>
              </a:rPr>
              <a:t>】</a:t>
            </a:r>
            <a:r>
              <a:rPr lang="ja-JP" altLang="en-US" dirty="0">
                <a:solidFill>
                  <a:srgbClr val="FF0000"/>
                </a:solidFill>
              </a:rPr>
              <a:t>（</a:t>
            </a:r>
            <a:r>
              <a:rPr lang="en-US" altLang="ja-JP" dirty="0">
                <a:solidFill>
                  <a:srgbClr val="FF0000"/>
                </a:solidFill>
              </a:rPr>
              <a:t>※</a:t>
            </a:r>
            <a:r>
              <a:rPr lang="ja-JP" altLang="en-US" dirty="0">
                <a:solidFill>
                  <a:srgbClr val="FF0000"/>
                </a:solidFill>
              </a:rPr>
              <a:t>現況報告：</a:t>
            </a:r>
            <a:r>
              <a:rPr lang="en-US" altLang="ja-JP" dirty="0">
                <a:solidFill>
                  <a:srgbClr val="FF0000"/>
                </a:solidFill>
              </a:rPr>
              <a:t>20</a:t>
            </a:r>
            <a:r>
              <a:rPr lang="ja-JP" altLang="en-US" dirty="0">
                <a:solidFill>
                  <a:srgbClr val="FF0000"/>
                </a:solidFill>
              </a:rPr>
              <a:t>病院、小児現況報告：</a:t>
            </a:r>
            <a:r>
              <a:rPr lang="en-US" altLang="ja-JP" dirty="0">
                <a:solidFill>
                  <a:srgbClr val="FF0000"/>
                </a:solidFill>
              </a:rPr>
              <a:t>2</a:t>
            </a:r>
            <a:r>
              <a:rPr lang="ja-JP" altLang="en-US" dirty="0">
                <a:solidFill>
                  <a:srgbClr val="FF0000"/>
                </a:solidFill>
              </a:rPr>
              <a:t>病院）。</a:t>
            </a:r>
            <a:endParaRPr kumimoji="1" lang="ja-JP" altLang="en-US" dirty="0"/>
          </a:p>
        </p:txBody>
      </p:sp>
      <p:sp>
        <p:nvSpPr>
          <p:cNvPr id="4" name="スライド番号プレースホルダー 3"/>
          <p:cNvSpPr>
            <a:spLocks noGrp="1"/>
          </p:cNvSpPr>
          <p:nvPr>
            <p:ph type="sldNum" sz="quarter" idx="10"/>
          </p:nvPr>
        </p:nvSpPr>
        <p:spPr/>
        <p:txBody>
          <a:bodyPr/>
          <a:lstStyle/>
          <a:p>
            <a:fld id="{F9D52CF0-AE93-452B-A6FB-0ECBE60B9F87}" type="slidenum">
              <a:rPr kumimoji="1" lang="ja-JP" altLang="en-US" smtClean="0"/>
              <a:t>2</a:t>
            </a:fld>
            <a:endParaRPr kumimoji="1" lang="ja-JP" altLang="en-US"/>
          </a:p>
        </p:txBody>
      </p:sp>
    </p:spTree>
    <p:extLst>
      <p:ext uri="{BB962C8B-B14F-4D97-AF65-F5344CB8AC3E}">
        <p14:creationId xmlns:p14="http://schemas.microsoft.com/office/powerpoint/2010/main" val="747472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068088E-320D-49AD-A68A-DA86A88E3AEB}" type="datetime1">
              <a:rPr kumimoji="1" lang="ja-JP" altLang="en-US" smtClean="0"/>
              <a:t>2023/3/6</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607074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F2D85E-5803-4A3F-8E28-EFDEBD38B6FF}" type="datetime1">
              <a:rPr kumimoji="1" lang="ja-JP" altLang="en-US" smtClean="0"/>
              <a:t>2023/3/6</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366013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F9D5BC-F017-4F93-9F9F-2561197391B2}" type="datetime1">
              <a:rPr kumimoji="1" lang="ja-JP" altLang="en-US" smtClean="0"/>
              <a:t>2023/3/6</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294935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5DDDA14-8DC1-418C-9214-A7ED897DB739}" type="datetime1">
              <a:rPr kumimoji="1" lang="ja-JP" altLang="en-US" smtClean="0"/>
              <a:t>2023/3/6</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327200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0D2DD5A-378C-446C-8CE5-E63D813C73A4}" type="datetime1">
              <a:rPr kumimoji="1" lang="ja-JP" altLang="en-US" smtClean="0"/>
              <a:t>2023/3/6</a:t>
            </a:fld>
            <a:endParaRPr kumimoji="1" lang="ja-JP" altLang="en-US"/>
          </a:p>
        </p:txBody>
      </p:sp>
      <p:sp>
        <p:nvSpPr>
          <p:cNvPr id="5" name="Footer Placeholder 4"/>
          <p:cNvSpPr>
            <a:spLocks noGrp="1"/>
          </p:cNvSpPr>
          <p:nvPr>
            <p:ph type="ftr" sz="quarter" idx="11"/>
          </p:nvPr>
        </p:nvSpPr>
        <p:spPr/>
        <p:txBody>
          <a:bodyPr/>
          <a:lstStyle/>
          <a:p>
            <a:r>
              <a:rPr kumimoji="1" lang="ja-JP" altLang="en-US"/>
              <a:t>がん検診部会</a:t>
            </a:r>
          </a:p>
        </p:txBody>
      </p:sp>
      <p:sp>
        <p:nvSpPr>
          <p:cNvPr id="6" name="Slide Number Placeholder 5"/>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25563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BCA9601-7115-436A-A018-7AD205258E31}" type="datetime1">
              <a:rPr kumimoji="1" lang="ja-JP" altLang="en-US" smtClean="0"/>
              <a:t>2023/3/6</a:t>
            </a:fld>
            <a:endParaRPr kumimoji="1" lang="ja-JP" altLang="en-US"/>
          </a:p>
        </p:txBody>
      </p:sp>
      <p:sp>
        <p:nvSpPr>
          <p:cNvPr id="6" name="Footer Placeholder 5"/>
          <p:cNvSpPr>
            <a:spLocks noGrp="1"/>
          </p:cNvSpPr>
          <p:nvPr>
            <p:ph type="ftr" sz="quarter" idx="11"/>
          </p:nvPr>
        </p:nvSpPr>
        <p:spPr/>
        <p:txBody>
          <a:bodyPr/>
          <a:lstStyle/>
          <a:p>
            <a:r>
              <a:rPr kumimoji="1" lang="ja-JP" altLang="en-US"/>
              <a:t>がん検診部会</a:t>
            </a:r>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993027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2D10A5C-F46B-4EA3-B145-D08AA055E7B5}" type="datetime1">
              <a:rPr kumimoji="1" lang="ja-JP" altLang="en-US" smtClean="0"/>
              <a:t>2023/3/6</a:t>
            </a:fld>
            <a:endParaRPr kumimoji="1" lang="ja-JP" altLang="en-US"/>
          </a:p>
        </p:txBody>
      </p:sp>
      <p:sp>
        <p:nvSpPr>
          <p:cNvPr id="8" name="Footer Placeholder 7"/>
          <p:cNvSpPr>
            <a:spLocks noGrp="1"/>
          </p:cNvSpPr>
          <p:nvPr>
            <p:ph type="ftr" sz="quarter" idx="11"/>
          </p:nvPr>
        </p:nvSpPr>
        <p:spPr/>
        <p:txBody>
          <a:bodyPr/>
          <a:lstStyle/>
          <a:p>
            <a:r>
              <a:rPr kumimoji="1" lang="ja-JP" altLang="en-US"/>
              <a:t>がん検診部会</a:t>
            </a:r>
          </a:p>
        </p:txBody>
      </p:sp>
      <p:sp>
        <p:nvSpPr>
          <p:cNvPr id="9" name="Slide Number Placeholder 8"/>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93343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008EF3D-ABF8-4510-A78C-D2741DE50A56}" type="datetime1">
              <a:rPr kumimoji="1" lang="ja-JP" altLang="en-US" smtClean="0"/>
              <a:t>2023/3/6</a:t>
            </a:fld>
            <a:endParaRPr kumimoji="1" lang="ja-JP" altLang="en-US"/>
          </a:p>
        </p:txBody>
      </p:sp>
      <p:sp>
        <p:nvSpPr>
          <p:cNvPr id="4" name="Footer Placeholder 3"/>
          <p:cNvSpPr>
            <a:spLocks noGrp="1"/>
          </p:cNvSpPr>
          <p:nvPr>
            <p:ph type="ftr" sz="quarter" idx="11"/>
          </p:nvPr>
        </p:nvSpPr>
        <p:spPr/>
        <p:txBody>
          <a:bodyPr/>
          <a:lstStyle/>
          <a:p>
            <a:r>
              <a:rPr kumimoji="1" lang="ja-JP" altLang="en-US"/>
              <a:t>がん検診部会</a:t>
            </a:r>
          </a:p>
        </p:txBody>
      </p:sp>
      <p:sp>
        <p:nvSpPr>
          <p:cNvPr id="5" name="Slide Number Placeholder 4"/>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16692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D2B0DD-19FA-45CF-837F-2250695B9804}" type="datetime1">
              <a:rPr kumimoji="1" lang="ja-JP" altLang="en-US" smtClean="0"/>
              <a:t>2023/3/6</a:t>
            </a:fld>
            <a:endParaRPr kumimoji="1" lang="ja-JP" altLang="en-US"/>
          </a:p>
        </p:txBody>
      </p:sp>
      <p:sp>
        <p:nvSpPr>
          <p:cNvPr id="3" name="Footer Placeholder 2"/>
          <p:cNvSpPr>
            <a:spLocks noGrp="1"/>
          </p:cNvSpPr>
          <p:nvPr>
            <p:ph type="ftr" sz="quarter" idx="11"/>
          </p:nvPr>
        </p:nvSpPr>
        <p:spPr/>
        <p:txBody>
          <a:bodyPr/>
          <a:lstStyle/>
          <a:p>
            <a:r>
              <a:rPr kumimoji="1" lang="ja-JP" altLang="en-US"/>
              <a:t>がん検診部会</a:t>
            </a:r>
          </a:p>
        </p:txBody>
      </p:sp>
      <p:sp>
        <p:nvSpPr>
          <p:cNvPr id="4" name="Slide Number Placeholder 3"/>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11543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E196B5-B1BB-4FC0-9ED3-7426747C4444}" type="datetime1">
              <a:rPr kumimoji="1" lang="ja-JP" altLang="en-US" smtClean="0"/>
              <a:t>2023/3/6</a:t>
            </a:fld>
            <a:endParaRPr kumimoji="1" lang="ja-JP" altLang="en-US"/>
          </a:p>
        </p:txBody>
      </p:sp>
      <p:sp>
        <p:nvSpPr>
          <p:cNvPr id="6" name="Footer Placeholder 5"/>
          <p:cNvSpPr>
            <a:spLocks noGrp="1"/>
          </p:cNvSpPr>
          <p:nvPr>
            <p:ph type="ftr" sz="quarter" idx="11"/>
          </p:nvPr>
        </p:nvSpPr>
        <p:spPr/>
        <p:txBody>
          <a:bodyPr/>
          <a:lstStyle/>
          <a:p>
            <a:r>
              <a:rPr kumimoji="1" lang="ja-JP" altLang="en-US"/>
              <a:t>がん検診部会</a:t>
            </a:r>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187860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D8A8A01-4E6C-4513-BD51-D5EAAB99D51F}" type="datetime1">
              <a:rPr kumimoji="1" lang="ja-JP" altLang="en-US" smtClean="0"/>
              <a:t>2023/3/6</a:t>
            </a:fld>
            <a:endParaRPr kumimoji="1" lang="ja-JP" altLang="en-US"/>
          </a:p>
        </p:txBody>
      </p:sp>
      <p:sp>
        <p:nvSpPr>
          <p:cNvPr id="6" name="Footer Placeholder 5"/>
          <p:cNvSpPr>
            <a:spLocks noGrp="1"/>
          </p:cNvSpPr>
          <p:nvPr>
            <p:ph type="ftr" sz="quarter" idx="11"/>
          </p:nvPr>
        </p:nvSpPr>
        <p:spPr/>
        <p:txBody>
          <a:bodyPr/>
          <a:lstStyle/>
          <a:p>
            <a:r>
              <a:rPr kumimoji="1" lang="ja-JP" altLang="en-US"/>
              <a:t>がん検診部会</a:t>
            </a:r>
          </a:p>
        </p:txBody>
      </p:sp>
      <p:sp>
        <p:nvSpPr>
          <p:cNvPr id="7" name="Slide Number Placeholder 6"/>
          <p:cNvSpPr>
            <a:spLocks noGrp="1"/>
          </p:cNvSpPr>
          <p:nvPr>
            <p:ph type="sldNum" sz="quarter" idx="12"/>
          </p:nvPr>
        </p:nvSpPr>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64262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12A735-8C71-4683-BA1A-FDA62A2C2818}" type="datetime1">
              <a:rPr kumimoji="1" lang="ja-JP" altLang="en-US" smtClean="0"/>
              <a:t>2023/3/6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a:t>がん検診部会</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2883052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12" name="角丸四角形 11"/>
          <p:cNvSpPr/>
          <p:nvPr/>
        </p:nvSpPr>
        <p:spPr>
          <a:xfrm>
            <a:off x="2459864" y="6068371"/>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323045" y="1312669"/>
            <a:ext cx="9259910" cy="54051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1" name="表 20"/>
          <p:cNvGraphicFramePr>
            <a:graphicFrameLocks noGrp="1"/>
          </p:cNvGraphicFramePr>
          <p:nvPr>
            <p:extLst>
              <p:ext uri="{D42A27DB-BD31-4B8C-83A1-F6EECF244321}">
                <p14:modId xmlns:p14="http://schemas.microsoft.com/office/powerpoint/2010/main" val="3675272847"/>
              </p:ext>
            </p:extLst>
          </p:nvPr>
        </p:nvGraphicFramePr>
        <p:xfrm>
          <a:off x="597247" y="1803556"/>
          <a:ext cx="8640960" cy="1111360"/>
        </p:xfrm>
        <a:graphic>
          <a:graphicData uri="http://schemas.openxmlformats.org/drawingml/2006/table">
            <a:tbl>
              <a:tblPr firstRow="1" firstCol="1" bandRow="1">
                <a:tableStyleId>{5C22544A-7EE6-4342-B048-85BDC9FD1C3A}</a:tableStyleId>
              </a:tblPr>
              <a:tblGrid>
                <a:gridCol w="285071">
                  <a:extLst>
                    <a:ext uri="{9D8B030D-6E8A-4147-A177-3AD203B41FA5}">
                      <a16:colId xmlns:a16="http://schemas.microsoft.com/office/drawing/2014/main" val="20000"/>
                    </a:ext>
                  </a:extLst>
                </a:gridCol>
                <a:gridCol w="3213164">
                  <a:extLst>
                    <a:ext uri="{9D8B030D-6E8A-4147-A177-3AD203B41FA5}">
                      <a16:colId xmlns:a16="http://schemas.microsoft.com/office/drawing/2014/main" val="20001"/>
                    </a:ext>
                  </a:extLst>
                </a:gridCol>
                <a:gridCol w="1803042">
                  <a:extLst>
                    <a:ext uri="{9D8B030D-6E8A-4147-A177-3AD203B41FA5}">
                      <a16:colId xmlns:a16="http://schemas.microsoft.com/office/drawing/2014/main" val="20002"/>
                    </a:ext>
                  </a:extLst>
                </a:gridCol>
                <a:gridCol w="1880315">
                  <a:extLst>
                    <a:ext uri="{9D8B030D-6E8A-4147-A177-3AD203B41FA5}">
                      <a16:colId xmlns:a16="http://schemas.microsoft.com/office/drawing/2014/main" val="1262597796"/>
                    </a:ext>
                  </a:extLst>
                </a:gridCol>
                <a:gridCol w="1459368">
                  <a:extLst>
                    <a:ext uri="{9D8B030D-6E8A-4147-A177-3AD203B41FA5}">
                      <a16:colId xmlns:a16="http://schemas.microsoft.com/office/drawing/2014/main" val="20003"/>
                    </a:ext>
                  </a:extLst>
                </a:gridCol>
              </a:tblGrid>
              <a:tr h="413082">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dirty="0">
                          <a:effectLst/>
                          <a:latin typeface="+mn-ea"/>
                          <a:ea typeface="+mn-ea"/>
                        </a:rPr>
                        <a:t>個別目標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sz="1400" b="1" dirty="0">
                          <a:effectLst/>
                          <a:latin typeface="+mn-ea"/>
                          <a:ea typeface="+mn-ea"/>
                        </a:rPr>
                        <a:t>の状況</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現在の状況</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400" b="1" dirty="0">
                          <a:effectLst/>
                          <a:latin typeface="+mn-ea"/>
                          <a:ea typeface="+mn-ea"/>
                        </a:rPr>
                        <a:t>2023</a:t>
                      </a:r>
                      <a:r>
                        <a:rPr lang="ja-JP" sz="1400" b="1" dirty="0">
                          <a:effectLst/>
                          <a:latin typeface="+mn-ea"/>
                          <a:ea typeface="+mn-ea"/>
                        </a:rPr>
                        <a:t>年度の目標</a:t>
                      </a:r>
                      <a:endParaRPr 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698278">
                <a:tc>
                  <a:txBody>
                    <a:bodyPr/>
                    <a:lstStyle/>
                    <a:p>
                      <a:pPr algn="ctr" fontAlgn="auto">
                        <a:lnSpc>
                          <a:spcPts val="1600"/>
                        </a:lnSpc>
                        <a:spcAft>
                          <a:spcPts val="0"/>
                        </a:spcAft>
                      </a:pPr>
                      <a:r>
                        <a:rPr lang="ja-JP" sz="1400" b="1" dirty="0">
                          <a:effectLst/>
                          <a:latin typeface="+mn-ea"/>
                          <a:ea typeface="+mn-ea"/>
                        </a:rPr>
                        <a:t>１</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kern="100" dirty="0">
                          <a:effectLst/>
                          <a:latin typeface="+mn-ea"/>
                          <a:ea typeface="+mn-ea"/>
                        </a:rPr>
                        <a:t>がん患者の５年相対生存率（全年齢）</a:t>
                      </a:r>
                      <a:endParaRPr lang="ja-JP" sz="1400" b="1" dirty="0">
                        <a:effectLst/>
                        <a:latin typeface="+mn-ea"/>
                        <a:ea typeface="+mn-ea"/>
                      </a:endParaRPr>
                    </a:p>
                    <a:p>
                      <a:pPr algn="l" fontAlgn="auto">
                        <a:lnSpc>
                          <a:spcPts val="1600"/>
                        </a:lnSpc>
                        <a:spcAft>
                          <a:spcPts val="0"/>
                        </a:spcAft>
                      </a:pPr>
                      <a:r>
                        <a:rPr lang="ja-JP" sz="1400" b="1" kern="100" dirty="0">
                          <a:effectLst/>
                          <a:latin typeface="+mn-ea"/>
                          <a:ea typeface="+mn-ea"/>
                        </a:rPr>
                        <a:t>【大阪府がん登録】</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effectLst/>
                          <a:latin typeface="+mn-ea"/>
                          <a:ea typeface="+mn-ea"/>
                        </a:rPr>
                        <a:t>61.0</a:t>
                      </a:r>
                      <a:r>
                        <a:rPr lang="ja-JP" sz="1400" b="1" dirty="0">
                          <a:effectLst/>
                          <a:latin typeface="+mn-ea"/>
                          <a:ea typeface="+mn-ea"/>
                        </a:rPr>
                        <a:t>％</a:t>
                      </a:r>
                      <a:endParaRPr lang="en-US" altLang="ja-JP" sz="1400" b="1" dirty="0">
                        <a:effectLst/>
                        <a:latin typeface="+mn-ea"/>
                        <a:ea typeface="+mn-ea"/>
                      </a:endParaRPr>
                    </a:p>
                    <a:p>
                      <a:pPr algn="ctr" fontAlgn="auto">
                        <a:lnSpc>
                          <a:spcPts val="1600"/>
                        </a:lnSpc>
                        <a:spcAft>
                          <a:spcPts val="0"/>
                        </a:spcAft>
                      </a:pPr>
                      <a:r>
                        <a:rPr lang="ja-JP" sz="1400" b="1" dirty="0">
                          <a:effectLst/>
                          <a:latin typeface="+mn-ea"/>
                          <a:ea typeface="+mn-ea"/>
                        </a:rPr>
                        <a:t>【平成</a:t>
                      </a:r>
                      <a:r>
                        <a:rPr lang="en-US" sz="1400" b="1" dirty="0">
                          <a:effectLst/>
                          <a:latin typeface="+mn-ea"/>
                          <a:ea typeface="+mn-ea"/>
                        </a:rPr>
                        <a:t>21</a:t>
                      </a:r>
                      <a:r>
                        <a:rPr lang="ja-JP" sz="1400" b="1" dirty="0">
                          <a:effectLst/>
                          <a:latin typeface="+mn-ea"/>
                          <a:ea typeface="+mn-ea"/>
                        </a:rPr>
                        <a:t>（</a:t>
                      </a:r>
                      <a:r>
                        <a:rPr lang="en-US" sz="1400" b="1" dirty="0">
                          <a:effectLst/>
                          <a:latin typeface="+mn-ea"/>
                          <a:ea typeface="+mn-ea"/>
                        </a:rPr>
                        <a:t>2009</a:t>
                      </a:r>
                      <a:r>
                        <a:rPr lang="ja-JP" sz="1400" b="1" dirty="0">
                          <a:effectLst/>
                          <a:latin typeface="+mn-ea"/>
                          <a:ea typeface="+mn-ea"/>
                        </a:rPr>
                        <a:t>）年診断患者】</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smtClean="0">
                          <a:solidFill>
                            <a:schemeClr val="tx1"/>
                          </a:solidFill>
                          <a:effectLst/>
                          <a:latin typeface="+mn-ea"/>
                          <a:ea typeface="+mn-ea"/>
                          <a:cs typeface="HG丸ｺﾞｼｯｸM-PRO"/>
                        </a:rPr>
                        <a:t>60.7%</a:t>
                      </a:r>
                      <a:endParaRPr lang="en-US" altLang="ja-JP" sz="1400" b="1" dirty="0">
                        <a:solidFill>
                          <a:schemeClr val="tx1"/>
                        </a:solidFill>
                        <a:effectLst/>
                        <a:latin typeface="+mn-ea"/>
                        <a:ea typeface="+mn-ea"/>
                        <a:cs typeface="HG丸ｺﾞｼｯｸM-PRO"/>
                      </a:endParaRPr>
                    </a:p>
                    <a:p>
                      <a:pPr algn="ctr" fontAlgn="auto">
                        <a:lnSpc>
                          <a:spcPts val="16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平成</a:t>
                      </a:r>
                      <a:r>
                        <a:rPr lang="en-US" altLang="ja-JP" sz="1400" b="1" dirty="0" smtClean="0">
                          <a:solidFill>
                            <a:schemeClr val="tx1"/>
                          </a:solidFill>
                          <a:effectLst/>
                          <a:latin typeface="+mn-ea"/>
                          <a:ea typeface="+mn-ea"/>
                          <a:cs typeface="HG丸ｺﾞｼｯｸM-PRO"/>
                        </a:rPr>
                        <a:t>25</a:t>
                      </a:r>
                      <a:r>
                        <a:rPr lang="ja-JP" altLang="en-US" sz="1400" b="1" dirty="0" smtClean="0">
                          <a:solidFill>
                            <a:schemeClr val="tx1"/>
                          </a:solidFill>
                          <a:effectLst/>
                          <a:latin typeface="+mn-ea"/>
                          <a:ea typeface="+mn-ea"/>
                          <a:cs typeface="HG丸ｺﾞｼｯｸM-PRO"/>
                        </a:rPr>
                        <a:t>（</a:t>
                      </a:r>
                      <a:r>
                        <a:rPr lang="en-US" altLang="ja-JP" sz="1400" b="1" dirty="0" smtClean="0">
                          <a:solidFill>
                            <a:schemeClr val="tx1"/>
                          </a:solidFill>
                          <a:effectLst/>
                          <a:latin typeface="+mn-ea"/>
                          <a:ea typeface="+mn-ea"/>
                          <a:cs typeface="HG丸ｺﾞｼｯｸM-PRO"/>
                        </a:rPr>
                        <a:t>2013</a:t>
                      </a:r>
                      <a:r>
                        <a:rPr lang="ja-JP" altLang="en-US" sz="1400" b="1" dirty="0" smtClean="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年診断患者</a:t>
                      </a:r>
                      <a:r>
                        <a:rPr lang="en-US" altLang="ja-JP" sz="1400" b="1" dirty="0">
                          <a:solidFill>
                            <a:schemeClr val="tx1"/>
                          </a:solidFill>
                          <a:effectLst/>
                          <a:latin typeface="+mn-ea"/>
                          <a:ea typeface="+mn-ea"/>
                          <a:cs typeface="HG丸ｺﾞｼｯｸM-PRO"/>
                        </a:rPr>
                        <a:t>】</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sz="1400" b="1" dirty="0">
                          <a:solidFill>
                            <a:schemeClr val="tx1"/>
                          </a:solidFill>
                          <a:effectLst/>
                          <a:latin typeface="+mn-ea"/>
                          <a:ea typeface="+mn-ea"/>
                        </a:rPr>
                        <a:t>改善</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22" name="表 21"/>
          <p:cNvGraphicFramePr>
            <a:graphicFrameLocks noGrp="1"/>
          </p:cNvGraphicFramePr>
          <p:nvPr>
            <p:extLst>
              <p:ext uri="{D42A27DB-BD31-4B8C-83A1-F6EECF244321}">
                <p14:modId xmlns:p14="http://schemas.microsoft.com/office/powerpoint/2010/main" val="2502342636"/>
              </p:ext>
            </p:extLst>
          </p:nvPr>
        </p:nvGraphicFramePr>
        <p:xfrm>
          <a:off x="597247" y="2971941"/>
          <a:ext cx="8640960" cy="3593008"/>
        </p:xfrm>
        <a:graphic>
          <a:graphicData uri="http://schemas.openxmlformats.org/drawingml/2006/table">
            <a:tbl>
              <a:tblPr firstRow="1" firstCol="1" bandRow="1">
                <a:tableStyleId>{5C22544A-7EE6-4342-B048-85BDC9FD1C3A}</a:tableStyleId>
              </a:tblPr>
              <a:tblGrid>
                <a:gridCol w="258257">
                  <a:extLst>
                    <a:ext uri="{9D8B030D-6E8A-4147-A177-3AD203B41FA5}">
                      <a16:colId xmlns:a16="http://schemas.microsoft.com/office/drawing/2014/main" val="20000"/>
                    </a:ext>
                  </a:extLst>
                </a:gridCol>
                <a:gridCol w="3214220">
                  <a:extLst>
                    <a:ext uri="{9D8B030D-6E8A-4147-A177-3AD203B41FA5}">
                      <a16:colId xmlns:a16="http://schemas.microsoft.com/office/drawing/2014/main" val="20001"/>
                    </a:ext>
                  </a:extLst>
                </a:gridCol>
                <a:gridCol w="2524259">
                  <a:extLst>
                    <a:ext uri="{9D8B030D-6E8A-4147-A177-3AD203B41FA5}">
                      <a16:colId xmlns:a16="http://schemas.microsoft.com/office/drawing/2014/main" val="20002"/>
                    </a:ext>
                  </a:extLst>
                </a:gridCol>
                <a:gridCol w="2644224">
                  <a:extLst>
                    <a:ext uri="{9D8B030D-6E8A-4147-A177-3AD203B41FA5}">
                      <a16:colId xmlns:a16="http://schemas.microsoft.com/office/drawing/2014/main" val="3811638661"/>
                    </a:ext>
                  </a:extLst>
                </a:gridCol>
              </a:tblGrid>
              <a:tr h="485119">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altLang="ja-JP" sz="1400" b="1" dirty="0">
                          <a:effectLst/>
                          <a:latin typeface="+mn-ea"/>
                          <a:ea typeface="+mn-ea"/>
                        </a:rPr>
                        <a:t>の状況</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現在の状況</a:t>
                      </a:r>
                      <a:endParaRPr lang="ja-JP" alt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568840">
                <a:tc>
                  <a:txBody>
                    <a:bodyPr/>
                    <a:lstStyle/>
                    <a:p>
                      <a:pPr algn="ctr" fontAlgn="auto">
                        <a:lnSpc>
                          <a:spcPts val="1600"/>
                        </a:lnSpc>
                        <a:spcAft>
                          <a:spcPts val="0"/>
                        </a:spcAft>
                      </a:pPr>
                      <a:r>
                        <a:rPr lang="en-US" sz="1400" b="1" dirty="0">
                          <a:effectLst/>
                          <a:latin typeface="+mn-ea"/>
                          <a:ea typeface="+mn-ea"/>
                        </a:rPr>
                        <a:t>1</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年間新入院がん患者数</a:t>
                      </a:r>
                      <a:r>
                        <a:rPr lang="en-US" sz="1400" b="1" dirty="0">
                          <a:effectLst/>
                          <a:latin typeface="+mn-ea"/>
                          <a:ea typeface="+mn-ea"/>
                        </a:rPr>
                        <a:t/>
                      </a:r>
                      <a:br>
                        <a:rPr lang="en-US" sz="1400" b="1" dirty="0">
                          <a:effectLst/>
                          <a:latin typeface="+mn-ea"/>
                          <a:ea typeface="+mn-ea"/>
                        </a:rPr>
                      </a:br>
                      <a:r>
                        <a:rPr lang="ja-JP" sz="1400" b="1"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sz="1400" b="1" dirty="0">
                          <a:effectLst/>
                          <a:latin typeface="+mn-ea"/>
                          <a:ea typeface="+mn-ea"/>
                        </a:rPr>
                        <a:t>1</a:t>
                      </a:r>
                      <a:r>
                        <a:rPr lang="en-US" altLang="ja-JP" sz="1400" b="1" dirty="0">
                          <a:effectLst/>
                          <a:latin typeface="+mn-ea"/>
                          <a:ea typeface="+mn-ea"/>
                        </a:rPr>
                        <a:t>65</a:t>
                      </a:r>
                      <a:r>
                        <a:rPr lang="en-US" sz="1400" b="1" dirty="0">
                          <a:effectLst/>
                          <a:latin typeface="+mn-ea"/>
                          <a:ea typeface="+mn-ea"/>
                        </a:rPr>
                        <a:t>,</a:t>
                      </a:r>
                      <a:r>
                        <a:rPr lang="en-US" altLang="ja-JP" sz="1400" b="1" dirty="0">
                          <a:effectLst/>
                          <a:latin typeface="+mn-ea"/>
                          <a:ea typeface="+mn-ea"/>
                        </a:rPr>
                        <a:t>061</a:t>
                      </a:r>
                      <a:r>
                        <a:rPr lang="ja-JP" sz="1400" b="1" dirty="0">
                          <a:effectLst/>
                          <a:latin typeface="+mn-ea"/>
                          <a:ea typeface="+mn-ea"/>
                        </a:rPr>
                        <a:t>名／</a:t>
                      </a:r>
                      <a:r>
                        <a:rPr lang="en-US" sz="1400" b="1" dirty="0">
                          <a:effectLst/>
                          <a:latin typeface="+mn-ea"/>
                          <a:ea typeface="+mn-ea"/>
                        </a:rPr>
                        <a:t>64</a:t>
                      </a:r>
                      <a:r>
                        <a:rPr lang="ja-JP" sz="1400" b="1" dirty="0">
                          <a:effectLst/>
                          <a:latin typeface="+mn-ea"/>
                          <a:ea typeface="+mn-ea"/>
                        </a:rPr>
                        <a:t>病院</a:t>
                      </a:r>
                      <a:endParaRPr lang="en-US" altLang="ja-JP" sz="1400" b="1" dirty="0">
                        <a:effectLst/>
                        <a:latin typeface="+mn-ea"/>
                        <a:ea typeface="+mn-ea"/>
                      </a:endParaRPr>
                    </a:p>
                    <a:p>
                      <a:pPr algn="ctr" fontAlgn="auto">
                        <a:lnSpc>
                          <a:spcPts val="1400"/>
                        </a:lnSpc>
                        <a:spcAft>
                          <a:spcPts val="0"/>
                        </a:spcAft>
                      </a:pPr>
                      <a:r>
                        <a:rPr lang="ja-JP" sz="1400" b="1" dirty="0">
                          <a:effectLst/>
                          <a:latin typeface="+mn-ea"/>
                          <a:ea typeface="+mn-ea"/>
                        </a:rPr>
                        <a:t>（小児がん除く）</a:t>
                      </a:r>
                    </a:p>
                    <a:p>
                      <a:pPr algn="ctr" fontAlgn="auto">
                        <a:lnSpc>
                          <a:spcPts val="1400"/>
                        </a:lnSpc>
                        <a:spcAft>
                          <a:spcPts val="0"/>
                        </a:spcAft>
                      </a:pPr>
                      <a:r>
                        <a:rPr lang="ja-JP" sz="1200" b="1" dirty="0">
                          <a:effectLst/>
                          <a:latin typeface="+mn-ea"/>
                          <a:ea typeface="+mn-ea"/>
                        </a:rPr>
                        <a:t>【</a:t>
                      </a:r>
                      <a:r>
                        <a:rPr lang="ja-JP" sz="1200" b="1" dirty="0" smtClean="0">
                          <a:effectLst/>
                          <a:latin typeface="+mn-ea"/>
                          <a:ea typeface="+mn-ea"/>
                        </a:rPr>
                        <a:t>平成</a:t>
                      </a:r>
                      <a:r>
                        <a:rPr lang="en-US" altLang="ja-JP" sz="1200" b="1" dirty="0" smtClean="0">
                          <a:effectLst/>
                          <a:latin typeface="+mn-ea"/>
                          <a:ea typeface="+mn-ea"/>
                        </a:rPr>
                        <a:t>28</a:t>
                      </a:r>
                      <a:r>
                        <a:rPr lang="ja-JP" sz="1200" b="1" dirty="0" smtClean="0">
                          <a:effectLst/>
                          <a:latin typeface="+mn-ea"/>
                          <a:ea typeface="+mn-ea"/>
                        </a:rPr>
                        <a:t>（</a:t>
                      </a:r>
                      <a:r>
                        <a:rPr lang="en-US" altLang="ja-JP" sz="1200" b="1" dirty="0" smtClean="0">
                          <a:solidFill>
                            <a:schemeClr val="tx1"/>
                          </a:solidFill>
                          <a:effectLst/>
                          <a:latin typeface="+mn-ea"/>
                          <a:ea typeface="+mn-ea"/>
                        </a:rPr>
                        <a:t>2016</a:t>
                      </a:r>
                      <a:r>
                        <a:rPr lang="ja-JP" sz="1200" b="1" dirty="0" smtClean="0">
                          <a:effectLst/>
                          <a:latin typeface="+mn-ea"/>
                          <a:ea typeface="+mn-ea"/>
                        </a:rPr>
                        <a:t>）</a:t>
                      </a:r>
                      <a:r>
                        <a:rPr lang="ja-JP" sz="1200" b="1" dirty="0">
                          <a:effectLst/>
                          <a:latin typeface="+mn-ea"/>
                          <a:ea typeface="+mn-ea"/>
                        </a:rPr>
                        <a:t>年】</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smtClean="0">
                          <a:solidFill>
                            <a:schemeClr val="tx1"/>
                          </a:solidFill>
                          <a:effectLst/>
                          <a:latin typeface="+mn-ea"/>
                          <a:ea typeface="+mn-ea"/>
                        </a:rPr>
                        <a:t>155,759</a:t>
                      </a:r>
                      <a:r>
                        <a:rPr lang="ja-JP" altLang="ja-JP" sz="1400" b="1" dirty="0" smtClean="0">
                          <a:solidFill>
                            <a:schemeClr val="tx1"/>
                          </a:solidFill>
                          <a:effectLst/>
                          <a:latin typeface="+mn-ea"/>
                          <a:ea typeface="+mn-ea"/>
                        </a:rPr>
                        <a:t>／</a:t>
                      </a:r>
                      <a:r>
                        <a:rPr lang="en-US" altLang="ja-JP" sz="1400" b="1" dirty="0" smtClean="0">
                          <a:solidFill>
                            <a:schemeClr val="tx1"/>
                          </a:solidFill>
                          <a:effectLst/>
                          <a:latin typeface="+mn-ea"/>
                          <a:ea typeface="+mn-ea"/>
                        </a:rPr>
                        <a:t>66</a:t>
                      </a:r>
                      <a:r>
                        <a:rPr lang="ja-JP" altLang="ja-JP" sz="1400" b="1" dirty="0" smtClean="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400"/>
                        </a:lnSpc>
                        <a:spcAft>
                          <a:spcPts val="0"/>
                        </a:spcAft>
                      </a:pPr>
                      <a:r>
                        <a:rPr lang="ja-JP" altLang="ja-JP" sz="1400" b="1" dirty="0">
                          <a:solidFill>
                            <a:schemeClr val="tx1"/>
                          </a:solidFill>
                          <a:effectLst/>
                          <a:latin typeface="+mn-ea"/>
                          <a:ea typeface="+mn-ea"/>
                        </a:rPr>
                        <a:t>（小児がん除く）</a:t>
                      </a:r>
                    </a:p>
                    <a:p>
                      <a:pPr algn="ctr" fontAlgn="auto">
                        <a:lnSpc>
                          <a:spcPts val="1400"/>
                        </a:lnSpc>
                        <a:spcAft>
                          <a:spcPts val="0"/>
                        </a:spcAft>
                      </a:pPr>
                      <a:r>
                        <a:rPr lang="ja-JP" altLang="ja-JP" sz="1200" b="1" dirty="0">
                          <a:solidFill>
                            <a:schemeClr val="tx1"/>
                          </a:solidFill>
                          <a:effectLst/>
                          <a:latin typeface="+mn-ea"/>
                          <a:ea typeface="+mn-ea"/>
                        </a:rPr>
                        <a:t>【</a:t>
                      </a:r>
                      <a:r>
                        <a:rPr lang="ja-JP" altLang="en-US" sz="1200" b="1" dirty="0" smtClean="0">
                          <a:solidFill>
                            <a:schemeClr val="tx1"/>
                          </a:solidFill>
                          <a:effectLst/>
                          <a:latin typeface="+mn-ea"/>
                          <a:ea typeface="+mn-ea"/>
                        </a:rPr>
                        <a:t>令和３</a:t>
                      </a:r>
                      <a:r>
                        <a:rPr lang="ja-JP" altLang="ja-JP"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2021</a:t>
                      </a:r>
                      <a:r>
                        <a:rPr lang="ja-JP" altLang="ja-JP" sz="1200" b="1" dirty="0" smtClean="0">
                          <a:solidFill>
                            <a:schemeClr val="tx1"/>
                          </a:solidFill>
                          <a:effectLst/>
                          <a:latin typeface="+mn-ea"/>
                          <a:ea typeface="+mn-ea"/>
                        </a:rPr>
                        <a:t>）</a:t>
                      </a:r>
                      <a:r>
                        <a:rPr lang="ja-JP" altLang="ja-JP" sz="1200" b="1" dirty="0">
                          <a:solidFill>
                            <a:schemeClr val="tx1"/>
                          </a:solidFill>
                          <a:effectLst/>
                          <a:latin typeface="+mn-ea"/>
                          <a:ea typeface="+mn-ea"/>
                        </a:rPr>
                        <a:t>年】</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92950">
                <a:tc>
                  <a:txBody>
                    <a:bodyPr/>
                    <a:lstStyle/>
                    <a:p>
                      <a:pPr algn="ctr" fontAlgn="auto">
                        <a:lnSpc>
                          <a:spcPts val="1600"/>
                        </a:lnSpc>
                        <a:spcAft>
                          <a:spcPts val="0"/>
                        </a:spcAft>
                      </a:pPr>
                      <a:r>
                        <a:rPr lang="ja-JP" sz="1400" b="1" dirty="0">
                          <a:effectLst/>
                          <a:latin typeface="+mn-ea"/>
                          <a:ea typeface="+mn-ea"/>
                        </a:rPr>
                        <a:t>２</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悪性腫瘍手術件数</a:t>
                      </a:r>
                      <a:r>
                        <a:rPr lang="en-US" sz="1400" b="1" dirty="0">
                          <a:effectLst/>
                          <a:latin typeface="+mn-ea"/>
                          <a:ea typeface="+mn-ea"/>
                        </a:rPr>
                        <a:t/>
                      </a:r>
                      <a:br>
                        <a:rPr lang="en-US" sz="1400" b="1" dirty="0">
                          <a:effectLst/>
                          <a:latin typeface="+mn-ea"/>
                          <a:ea typeface="+mn-ea"/>
                        </a:rPr>
                      </a:br>
                      <a:r>
                        <a:rPr lang="ja-JP" sz="1400" b="1"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sz="1400" b="1" dirty="0">
                          <a:effectLst/>
                          <a:latin typeface="+mn-ea"/>
                          <a:ea typeface="+mn-ea"/>
                        </a:rPr>
                        <a:t>5</a:t>
                      </a:r>
                      <a:r>
                        <a:rPr lang="en-US" altLang="ja-JP" sz="1400" b="1" dirty="0">
                          <a:effectLst/>
                          <a:latin typeface="+mn-ea"/>
                          <a:ea typeface="+mn-ea"/>
                        </a:rPr>
                        <a:t>4</a:t>
                      </a:r>
                      <a:r>
                        <a:rPr lang="en-US" sz="1400" b="1" dirty="0">
                          <a:effectLst/>
                          <a:latin typeface="+mn-ea"/>
                          <a:ea typeface="+mn-ea"/>
                        </a:rPr>
                        <a:t>,</a:t>
                      </a:r>
                      <a:r>
                        <a:rPr lang="en-US" altLang="ja-JP" sz="1400" b="1" dirty="0">
                          <a:effectLst/>
                          <a:latin typeface="+mn-ea"/>
                          <a:ea typeface="+mn-ea"/>
                        </a:rPr>
                        <a:t>603</a:t>
                      </a:r>
                      <a:r>
                        <a:rPr lang="ja-JP" sz="1400" b="1" dirty="0">
                          <a:effectLst/>
                          <a:latin typeface="+mn-ea"/>
                          <a:ea typeface="+mn-ea"/>
                        </a:rPr>
                        <a:t>件／</a:t>
                      </a:r>
                      <a:r>
                        <a:rPr lang="en-US" sz="1400" b="1" dirty="0">
                          <a:effectLst/>
                          <a:latin typeface="+mn-ea"/>
                          <a:ea typeface="+mn-ea"/>
                        </a:rPr>
                        <a:t>64</a:t>
                      </a:r>
                      <a:r>
                        <a:rPr lang="ja-JP" sz="1400" b="1" dirty="0">
                          <a:effectLst/>
                          <a:latin typeface="+mn-ea"/>
                          <a:ea typeface="+mn-ea"/>
                        </a:rPr>
                        <a:t>病院</a:t>
                      </a:r>
                      <a:endParaRPr lang="en-US" altLang="ja-JP" sz="1400" b="1" dirty="0">
                        <a:effectLst/>
                        <a:latin typeface="+mn-ea"/>
                        <a:ea typeface="+mn-ea"/>
                      </a:endParaRPr>
                    </a:p>
                    <a:p>
                      <a:pPr algn="ctr" fontAlgn="auto">
                        <a:lnSpc>
                          <a:spcPts val="1400"/>
                        </a:lnSpc>
                        <a:spcAft>
                          <a:spcPts val="0"/>
                        </a:spcAft>
                      </a:pPr>
                      <a:r>
                        <a:rPr lang="ja-JP" sz="1400" b="1" dirty="0">
                          <a:effectLst/>
                          <a:latin typeface="+mn-ea"/>
                          <a:ea typeface="+mn-ea"/>
                        </a:rPr>
                        <a:t>（小児がん除く）</a:t>
                      </a:r>
                    </a:p>
                    <a:p>
                      <a:pPr algn="ctr" fontAlgn="auto">
                        <a:lnSpc>
                          <a:spcPts val="1400"/>
                        </a:lnSpc>
                        <a:spcAft>
                          <a:spcPts val="0"/>
                        </a:spcAft>
                      </a:pPr>
                      <a:r>
                        <a:rPr lang="ja-JP" sz="1200" b="1" dirty="0">
                          <a:effectLst/>
                          <a:latin typeface="+mn-ea"/>
                          <a:ea typeface="+mn-ea"/>
                        </a:rPr>
                        <a:t>【</a:t>
                      </a:r>
                      <a:r>
                        <a:rPr lang="ja-JP" sz="1200" b="1" dirty="0" smtClean="0">
                          <a:effectLst/>
                          <a:latin typeface="+mn-ea"/>
                          <a:ea typeface="+mn-ea"/>
                        </a:rPr>
                        <a:t>平成</a:t>
                      </a:r>
                      <a:r>
                        <a:rPr lang="en-US" altLang="ja-JP" sz="1200" b="1" dirty="0" smtClean="0">
                          <a:effectLst/>
                          <a:latin typeface="+mn-ea"/>
                          <a:ea typeface="+mn-ea"/>
                        </a:rPr>
                        <a:t>28</a:t>
                      </a:r>
                      <a:r>
                        <a:rPr lang="ja-JP" sz="1200" b="1" dirty="0" smtClean="0">
                          <a:effectLst/>
                          <a:latin typeface="+mn-ea"/>
                          <a:ea typeface="+mn-ea"/>
                        </a:rPr>
                        <a:t>（</a:t>
                      </a:r>
                      <a:r>
                        <a:rPr lang="en-US" altLang="ja-JP" sz="1200" b="1" dirty="0" smtClean="0">
                          <a:solidFill>
                            <a:schemeClr val="tx1"/>
                          </a:solidFill>
                          <a:effectLst/>
                          <a:latin typeface="+mn-ea"/>
                          <a:ea typeface="+mn-ea"/>
                        </a:rPr>
                        <a:t>2016</a:t>
                      </a:r>
                      <a:r>
                        <a:rPr lang="ja-JP" sz="1200" b="1" dirty="0" smtClean="0">
                          <a:effectLst/>
                          <a:latin typeface="+mn-ea"/>
                          <a:ea typeface="+mn-ea"/>
                        </a:rPr>
                        <a:t>）</a:t>
                      </a:r>
                      <a:r>
                        <a:rPr lang="ja-JP" sz="1200" b="1" dirty="0">
                          <a:effectLst/>
                          <a:latin typeface="+mn-ea"/>
                          <a:ea typeface="+mn-ea"/>
                        </a:rPr>
                        <a:t>年】</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smtClean="0">
                          <a:solidFill>
                            <a:schemeClr val="tx1"/>
                          </a:solidFill>
                          <a:effectLst/>
                          <a:latin typeface="+mn-ea"/>
                          <a:ea typeface="+mn-ea"/>
                        </a:rPr>
                        <a:t>56,297</a:t>
                      </a:r>
                      <a:r>
                        <a:rPr lang="ja-JP" altLang="ja-JP" sz="1400" b="1" dirty="0" smtClean="0">
                          <a:solidFill>
                            <a:schemeClr val="tx1"/>
                          </a:solidFill>
                          <a:effectLst/>
                          <a:latin typeface="+mn-ea"/>
                          <a:ea typeface="+mn-ea"/>
                        </a:rPr>
                        <a:t>件／</a:t>
                      </a:r>
                      <a:r>
                        <a:rPr lang="en-US" altLang="ja-JP" sz="1400" b="1" dirty="0" smtClean="0">
                          <a:solidFill>
                            <a:schemeClr val="tx1"/>
                          </a:solidFill>
                          <a:effectLst/>
                          <a:latin typeface="+mn-ea"/>
                          <a:ea typeface="+mn-ea"/>
                        </a:rPr>
                        <a:t>66</a:t>
                      </a:r>
                      <a:r>
                        <a:rPr lang="ja-JP" altLang="ja-JP" sz="1400" b="1" dirty="0" smtClean="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400"/>
                        </a:lnSpc>
                        <a:spcAft>
                          <a:spcPts val="0"/>
                        </a:spcAft>
                      </a:pPr>
                      <a:r>
                        <a:rPr lang="ja-JP" altLang="ja-JP" sz="1400" b="1" dirty="0">
                          <a:solidFill>
                            <a:schemeClr val="tx1"/>
                          </a:solidFill>
                          <a:effectLst/>
                          <a:latin typeface="+mn-ea"/>
                          <a:ea typeface="+mn-ea"/>
                        </a:rPr>
                        <a:t>（小児がん除く）</a:t>
                      </a:r>
                    </a:p>
                    <a:p>
                      <a:pPr algn="ctr" fontAlgn="auto">
                        <a:lnSpc>
                          <a:spcPts val="1400"/>
                        </a:lnSpc>
                        <a:spcAft>
                          <a:spcPts val="0"/>
                        </a:spcAft>
                      </a:pPr>
                      <a:r>
                        <a:rPr lang="ja-JP" altLang="ja-JP" sz="1200" b="1" dirty="0" smtClean="0">
                          <a:solidFill>
                            <a:schemeClr val="tx1"/>
                          </a:solidFill>
                          <a:effectLst/>
                          <a:latin typeface="+mn-ea"/>
                          <a:ea typeface="+mn-ea"/>
                        </a:rPr>
                        <a:t>【</a:t>
                      </a:r>
                      <a:r>
                        <a:rPr lang="ja-JP" altLang="en-US" sz="1200" b="1" dirty="0" smtClean="0">
                          <a:solidFill>
                            <a:schemeClr val="tx1"/>
                          </a:solidFill>
                          <a:effectLst/>
                          <a:latin typeface="+mn-ea"/>
                          <a:ea typeface="+mn-ea"/>
                        </a:rPr>
                        <a:t>令和３</a:t>
                      </a:r>
                      <a:r>
                        <a:rPr lang="ja-JP" altLang="ja-JP"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2021</a:t>
                      </a:r>
                      <a:r>
                        <a:rPr lang="ja-JP" altLang="ja-JP" sz="1200" b="1" dirty="0" smtClean="0">
                          <a:solidFill>
                            <a:schemeClr val="tx1"/>
                          </a:solidFill>
                          <a:effectLst/>
                          <a:latin typeface="+mn-ea"/>
                          <a:ea typeface="+mn-ea"/>
                        </a:rPr>
                        <a:t>）年】</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92950">
                <a:tc>
                  <a:txBody>
                    <a:bodyPr/>
                    <a:lstStyle/>
                    <a:p>
                      <a:pPr algn="ctr" fontAlgn="auto">
                        <a:lnSpc>
                          <a:spcPts val="1600"/>
                        </a:lnSpc>
                        <a:spcAft>
                          <a:spcPts val="0"/>
                        </a:spcAft>
                      </a:pPr>
                      <a:r>
                        <a:rPr lang="ja-JP" sz="1400" b="1" dirty="0">
                          <a:effectLst/>
                          <a:latin typeface="+mn-ea"/>
                          <a:ea typeface="+mn-ea"/>
                        </a:rPr>
                        <a:t>３</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放射</a:t>
                      </a:r>
                      <a:r>
                        <a:rPr lang="ja-JP" sz="1400" b="1">
                          <a:effectLst/>
                          <a:latin typeface="+mn-ea"/>
                          <a:ea typeface="+mn-ea"/>
                        </a:rPr>
                        <a:t>線治療</a:t>
                      </a:r>
                      <a:r>
                        <a:rPr lang="ja-JP" altLang="en-US" sz="1400" b="1">
                          <a:effectLst/>
                          <a:latin typeface="+mn-ea"/>
                          <a:ea typeface="+mn-ea"/>
                        </a:rPr>
                        <a:t>延べ</a:t>
                      </a:r>
                      <a:r>
                        <a:rPr lang="ja-JP" sz="1400" b="1">
                          <a:effectLst/>
                          <a:latin typeface="+mn-ea"/>
                          <a:ea typeface="+mn-ea"/>
                        </a:rPr>
                        <a:t>患者数</a:t>
                      </a:r>
                      <a:r>
                        <a:rPr lang="en-US" sz="1400" b="1" dirty="0">
                          <a:effectLst/>
                          <a:latin typeface="+mn-ea"/>
                          <a:ea typeface="+mn-ea"/>
                        </a:rPr>
                        <a:t/>
                      </a:r>
                      <a:br>
                        <a:rPr lang="en-US" sz="1400" b="1" dirty="0">
                          <a:effectLst/>
                          <a:latin typeface="+mn-ea"/>
                          <a:ea typeface="+mn-ea"/>
                        </a:rPr>
                      </a:br>
                      <a:r>
                        <a:rPr lang="ja-JP" sz="1400" b="1"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sz="1400" b="1" smtClean="0">
                          <a:effectLst/>
                          <a:latin typeface="+mn-ea"/>
                          <a:ea typeface="+mn-ea"/>
                        </a:rPr>
                        <a:t>17,</a:t>
                      </a:r>
                      <a:r>
                        <a:rPr lang="en-US" altLang="ja-JP" sz="1400" b="1" smtClean="0">
                          <a:effectLst/>
                          <a:latin typeface="+mn-ea"/>
                          <a:ea typeface="+mn-ea"/>
                        </a:rPr>
                        <a:t>381</a:t>
                      </a:r>
                      <a:r>
                        <a:rPr lang="ja-JP" sz="1400" b="1" smtClean="0">
                          <a:effectLst/>
                          <a:latin typeface="+mn-ea"/>
                          <a:ea typeface="+mn-ea"/>
                        </a:rPr>
                        <a:t>名／</a:t>
                      </a:r>
                      <a:r>
                        <a:rPr lang="en-US" sz="1400" b="1" smtClean="0">
                          <a:effectLst/>
                          <a:latin typeface="+mn-ea"/>
                          <a:ea typeface="+mn-ea"/>
                        </a:rPr>
                        <a:t>64</a:t>
                      </a:r>
                      <a:r>
                        <a:rPr lang="ja-JP" sz="1400" b="1" smtClean="0">
                          <a:effectLst/>
                          <a:latin typeface="+mn-ea"/>
                          <a:ea typeface="+mn-ea"/>
                        </a:rPr>
                        <a:t>病院</a:t>
                      </a:r>
                      <a:endParaRPr lang="en-US" altLang="ja-JP" sz="1400" b="1" smtClean="0">
                        <a:effectLst/>
                        <a:latin typeface="+mn-ea"/>
                        <a:ea typeface="+mn-ea"/>
                      </a:endParaRPr>
                    </a:p>
                    <a:p>
                      <a:pPr algn="ctr" fontAlgn="auto">
                        <a:lnSpc>
                          <a:spcPts val="1400"/>
                        </a:lnSpc>
                        <a:spcAft>
                          <a:spcPts val="0"/>
                        </a:spcAft>
                      </a:pPr>
                      <a:r>
                        <a:rPr lang="ja-JP" sz="1400" b="1" smtClean="0">
                          <a:effectLst/>
                          <a:latin typeface="+mn-ea"/>
                          <a:ea typeface="+mn-ea"/>
                        </a:rPr>
                        <a:t>（小児がん除く）</a:t>
                      </a:r>
                    </a:p>
                    <a:p>
                      <a:pPr algn="ctr" fontAlgn="auto">
                        <a:lnSpc>
                          <a:spcPts val="1400"/>
                        </a:lnSpc>
                        <a:spcAft>
                          <a:spcPts val="0"/>
                        </a:spcAft>
                      </a:pPr>
                      <a:r>
                        <a:rPr lang="ja-JP" sz="1200" b="1" smtClean="0">
                          <a:effectLst/>
                          <a:latin typeface="+mn-ea"/>
                          <a:ea typeface="+mn-ea"/>
                        </a:rPr>
                        <a:t>【平成</a:t>
                      </a:r>
                      <a:r>
                        <a:rPr lang="en-US" altLang="ja-JP" sz="1200" b="1" smtClean="0">
                          <a:effectLst/>
                          <a:latin typeface="+mn-ea"/>
                          <a:ea typeface="+mn-ea"/>
                        </a:rPr>
                        <a:t>28</a:t>
                      </a:r>
                      <a:r>
                        <a:rPr lang="ja-JP" sz="1200" b="1" smtClean="0">
                          <a:effectLst/>
                          <a:latin typeface="+mn-ea"/>
                          <a:ea typeface="+mn-ea"/>
                        </a:rPr>
                        <a:t>（</a:t>
                      </a:r>
                      <a:r>
                        <a:rPr lang="en-US" altLang="ja-JP" sz="1200" b="1" smtClean="0">
                          <a:solidFill>
                            <a:schemeClr val="tx1"/>
                          </a:solidFill>
                          <a:effectLst/>
                          <a:latin typeface="+mn-ea"/>
                          <a:ea typeface="+mn-ea"/>
                        </a:rPr>
                        <a:t>2016</a:t>
                      </a:r>
                      <a:r>
                        <a:rPr lang="ja-JP" sz="1200" b="1" smtClean="0">
                          <a:effectLst/>
                          <a:latin typeface="+mn-ea"/>
                          <a:ea typeface="+mn-ea"/>
                        </a:rPr>
                        <a:t>）年】</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smtClean="0">
                          <a:solidFill>
                            <a:schemeClr val="tx1"/>
                          </a:solidFill>
                          <a:effectLst/>
                          <a:latin typeface="+mn-ea"/>
                          <a:ea typeface="+mn-ea"/>
                        </a:rPr>
                        <a:t>21,082</a:t>
                      </a:r>
                      <a:r>
                        <a:rPr lang="ja-JP" altLang="ja-JP" sz="1400" b="1" dirty="0" smtClean="0">
                          <a:solidFill>
                            <a:schemeClr val="tx1"/>
                          </a:solidFill>
                          <a:effectLst/>
                          <a:latin typeface="+mn-ea"/>
                          <a:ea typeface="+mn-ea"/>
                        </a:rPr>
                        <a:t>名／</a:t>
                      </a:r>
                      <a:r>
                        <a:rPr lang="en-US" altLang="ja-JP" sz="1400" b="1" dirty="0" smtClean="0">
                          <a:solidFill>
                            <a:schemeClr val="tx1"/>
                          </a:solidFill>
                          <a:effectLst/>
                          <a:latin typeface="+mn-ea"/>
                          <a:ea typeface="+mn-ea"/>
                        </a:rPr>
                        <a:t>66</a:t>
                      </a:r>
                      <a:r>
                        <a:rPr lang="ja-JP" altLang="ja-JP" sz="1400" b="1" dirty="0" smtClean="0">
                          <a:solidFill>
                            <a:schemeClr val="tx1"/>
                          </a:solidFill>
                          <a:effectLst/>
                          <a:latin typeface="+mn-ea"/>
                          <a:ea typeface="+mn-ea"/>
                        </a:rPr>
                        <a:t>病院</a:t>
                      </a:r>
                      <a:endParaRPr lang="en-US" altLang="ja-JP" sz="1400" b="1" dirty="0" smtClean="0">
                        <a:solidFill>
                          <a:schemeClr val="tx1"/>
                        </a:solidFill>
                        <a:effectLst/>
                        <a:latin typeface="+mn-ea"/>
                        <a:ea typeface="+mn-ea"/>
                      </a:endParaRPr>
                    </a:p>
                    <a:p>
                      <a:pPr algn="ctr" fontAlgn="auto">
                        <a:lnSpc>
                          <a:spcPts val="1400"/>
                        </a:lnSpc>
                        <a:spcAft>
                          <a:spcPts val="0"/>
                        </a:spcAft>
                      </a:pPr>
                      <a:r>
                        <a:rPr lang="ja-JP" altLang="ja-JP" sz="1400" b="1" dirty="0" smtClean="0">
                          <a:solidFill>
                            <a:schemeClr val="tx1"/>
                          </a:solidFill>
                          <a:effectLst/>
                          <a:latin typeface="+mn-ea"/>
                          <a:ea typeface="+mn-ea"/>
                        </a:rPr>
                        <a:t>（小児がん除く）</a:t>
                      </a:r>
                    </a:p>
                    <a:p>
                      <a:pPr algn="ctr" fontAlgn="auto">
                        <a:lnSpc>
                          <a:spcPts val="1400"/>
                        </a:lnSpc>
                        <a:spcAft>
                          <a:spcPts val="0"/>
                        </a:spcAft>
                      </a:pPr>
                      <a:r>
                        <a:rPr lang="ja-JP" altLang="ja-JP" sz="1200" b="1" dirty="0" smtClean="0">
                          <a:solidFill>
                            <a:schemeClr val="tx1"/>
                          </a:solidFill>
                          <a:effectLst/>
                          <a:latin typeface="+mn-ea"/>
                          <a:ea typeface="+mn-ea"/>
                        </a:rPr>
                        <a:t>【</a:t>
                      </a:r>
                      <a:r>
                        <a:rPr lang="ja-JP" altLang="en-US" sz="1200" b="1" dirty="0" smtClean="0">
                          <a:solidFill>
                            <a:schemeClr val="tx1"/>
                          </a:solidFill>
                          <a:effectLst/>
                          <a:latin typeface="+mn-ea"/>
                          <a:ea typeface="+mn-ea"/>
                        </a:rPr>
                        <a:t>令和３</a:t>
                      </a:r>
                      <a:r>
                        <a:rPr lang="ja-JP" altLang="ja-JP"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2021</a:t>
                      </a:r>
                      <a:r>
                        <a:rPr lang="ja-JP" altLang="ja-JP" sz="1200" b="1" dirty="0" smtClean="0">
                          <a:solidFill>
                            <a:schemeClr val="tx1"/>
                          </a:solidFill>
                          <a:effectLst/>
                          <a:latin typeface="+mn-ea"/>
                          <a:ea typeface="+mn-ea"/>
                        </a:rPr>
                        <a:t>）年】</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92950">
                <a:tc>
                  <a:txBody>
                    <a:bodyPr/>
                    <a:lstStyle/>
                    <a:p>
                      <a:pPr algn="ctr" fontAlgn="auto">
                        <a:lnSpc>
                          <a:spcPts val="1600"/>
                        </a:lnSpc>
                        <a:spcAft>
                          <a:spcPts val="0"/>
                        </a:spcAft>
                      </a:pPr>
                      <a:r>
                        <a:rPr lang="ja-JP" sz="1400" b="1" dirty="0">
                          <a:effectLst/>
                          <a:latin typeface="+mn-ea"/>
                          <a:ea typeface="+mn-ea"/>
                        </a:rPr>
                        <a:t>４</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外来</a:t>
                      </a:r>
                      <a:r>
                        <a:rPr lang="ja-JP" sz="1400" b="1">
                          <a:effectLst/>
                          <a:latin typeface="+mn-ea"/>
                          <a:ea typeface="+mn-ea"/>
                        </a:rPr>
                        <a:t>化学療法</a:t>
                      </a:r>
                      <a:r>
                        <a:rPr lang="ja-JP" altLang="en-US" sz="1400" b="1">
                          <a:effectLst/>
                          <a:latin typeface="+mn-ea"/>
                          <a:ea typeface="+mn-ea"/>
                        </a:rPr>
                        <a:t>延べ</a:t>
                      </a:r>
                      <a:r>
                        <a:rPr lang="ja-JP" sz="1400" b="1">
                          <a:effectLst/>
                          <a:latin typeface="+mn-ea"/>
                          <a:ea typeface="+mn-ea"/>
                        </a:rPr>
                        <a:t>患者数</a:t>
                      </a:r>
                      <a:r>
                        <a:rPr lang="en-US" sz="1400" b="1" dirty="0">
                          <a:effectLst/>
                          <a:latin typeface="+mn-ea"/>
                          <a:ea typeface="+mn-ea"/>
                        </a:rPr>
                        <a:t/>
                      </a:r>
                      <a:br>
                        <a:rPr lang="en-US" sz="1400" b="1" dirty="0">
                          <a:effectLst/>
                          <a:latin typeface="+mn-ea"/>
                          <a:ea typeface="+mn-ea"/>
                        </a:rPr>
                      </a:br>
                      <a:r>
                        <a:rPr lang="ja-JP" sz="1400" b="1"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effectLst/>
                          <a:latin typeface="+mn-ea"/>
                          <a:ea typeface="+mn-ea"/>
                        </a:rPr>
                        <a:t>31</a:t>
                      </a:r>
                      <a:r>
                        <a:rPr lang="en-US" sz="1400" b="1" dirty="0">
                          <a:effectLst/>
                          <a:latin typeface="+mn-ea"/>
                          <a:ea typeface="+mn-ea"/>
                        </a:rPr>
                        <a:t>,</a:t>
                      </a:r>
                      <a:r>
                        <a:rPr lang="en-US" altLang="ja-JP" sz="1400" b="1" dirty="0">
                          <a:effectLst/>
                          <a:latin typeface="+mn-ea"/>
                          <a:ea typeface="+mn-ea"/>
                        </a:rPr>
                        <a:t>607</a:t>
                      </a:r>
                      <a:r>
                        <a:rPr lang="ja-JP" sz="1400" b="1" dirty="0">
                          <a:effectLst/>
                          <a:latin typeface="+mn-ea"/>
                          <a:ea typeface="+mn-ea"/>
                        </a:rPr>
                        <a:t>名／</a:t>
                      </a:r>
                      <a:r>
                        <a:rPr lang="en-US" sz="1400" b="1" dirty="0">
                          <a:effectLst/>
                          <a:latin typeface="+mn-ea"/>
                          <a:ea typeface="+mn-ea"/>
                        </a:rPr>
                        <a:t>64</a:t>
                      </a:r>
                      <a:r>
                        <a:rPr lang="ja-JP" sz="1400" b="1" dirty="0">
                          <a:effectLst/>
                          <a:latin typeface="+mn-ea"/>
                          <a:ea typeface="+mn-ea"/>
                        </a:rPr>
                        <a:t>病院</a:t>
                      </a:r>
                      <a:endParaRPr lang="en-US" altLang="ja-JP" sz="1400" b="1" dirty="0">
                        <a:effectLst/>
                        <a:latin typeface="+mn-ea"/>
                        <a:ea typeface="+mn-ea"/>
                      </a:endParaRPr>
                    </a:p>
                    <a:p>
                      <a:pPr algn="ctr" fontAlgn="auto">
                        <a:lnSpc>
                          <a:spcPts val="1400"/>
                        </a:lnSpc>
                        <a:spcAft>
                          <a:spcPts val="0"/>
                        </a:spcAft>
                      </a:pPr>
                      <a:r>
                        <a:rPr lang="ja-JP" sz="1400" b="1" dirty="0">
                          <a:effectLst/>
                          <a:latin typeface="+mn-ea"/>
                          <a:ea typeface="+mn-ea"/>
                        </a:rPr>
                        <a:t>（小児がん除く）</a:t>
                      </a:r>
                    </a:p>
                    <a:p>
                      <a:pPr algn="ctr" fontAlgn="auto">
                        <a:lnSpc>
                          <a:spcPts val="1400"/>
                        </a:lnSpc>
                        <a:spcAft>
                          <a:spcPts val="0"/>
                        </a:spcAft>
                      </a:pPr>
                      <a:r>
                        <a:rPr lang="ja-JP" sz="1200" b="1" dirty="0">
                          <a:effectLst/>
                          <a:latin typeface="+mn-ea"/>
                          <a:ea typeface="+mn-ea"/>
                        </a:rPr>
                        <a:t>【</a:t>
                      </a:r>
                      <a:r>
                        <a:rPr lang="ja-JP" sz="1200" b="1" dirty="0" smtClean="0">
                          <a:effectLst/>
                          <a:latin typeface="+mn-ea"/>
                          <a:ea typeface="+mn-ea"/>
                        </a:rPr>
                        <a:t>平成</a:t>
                      </a:r>
                      <a:r>
                        <a:rPr lang="en-US" altLang="ja-JP" sz="1200" b="1" dirty="0" smtClean="0">
                          <a:effectLst/>
                          <a:latin typeface="+mn-ea"/>
                          <a:ea typeface="+mn-ea"/>
                        </a:rPr>
                        <a:t>28</a:t>
                      </a:r>
                      <a:r>
                        <a:rPr lang="ja-JP" sz="1200" b="1" dirty="0" smtClean="0">
                          <a:effectLst/>
                          <a:latin typeface="+mn-ea"/>
                          <a:ea typeface="+mn-ea"/>
                        </a:rPr>
                        <a:t>（</a:t>
                      </a:r>
                      <a:r>
                        <a:rPr lang="en-US" altLang="ja-JP" sz="1200" b="1" dirty="0" smtClean="0">
                          <a:solidFill>
                            <a:schemeClr val="tx1"/>
                          </a:solidFill>
                          <a:effectLst/>
                          <a:latin typeface="+mn-ea"/>
                          <a:ea typeface="+mn-ea"/>
                        </a:rPr>
                        <a:t>2016</a:t>
                      </a:r>
                      <a:r>
                        <a:rPr lang="ja-JP" sz="1200" b="1" dirty="0" smtClean="0">
                          <a:effectLst/>
                          <a:latin typeface="+mn-ea"/>
                          <a:ea typeface="+mn-ea"/>
                        </a:rPr>
                        <a:t>）</a:t>
                      </a:r>
                      <a:r>
                        <a:rPr lang="ja-JP" sz="1200" b="1" dirty="0">
                          <a:effectLst/>
                          <a:latin typeface="+mn-ea"/>
                          <a:ea typeface="+mn-ea"/>
                        </a:rPr>
                        <a:t>年】</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smtClean="0">
                          <a:solidFill>
                            <a:schemeClr val="tx1"/>
                          </a:solidFill>
                          <a:effectLst/>
                          <a:latin typeface="+mn-ea"/>
                          <a:ea typeface="+mn-ea"/>
                        </a:rPr>
                        <a:t>113,874</a:t>
                      </a:r>
                      <a:r>
                        <a:rPr lang="ja-JP" altLang="ja-JP" sz="1400" b="1" dirty="0" smtClean="0">
                          <a:solidFill>
                            <a:schemeClr val="tx1"/>
                          </a:solidFill>
                          <a:effectLst/>
                          <a:latin typeface="+mn-ea"/>
                          <a:ea typeface="+mn-ea"/>
                        </a:rPr>
                        <a:t>名／</a:t>
                      </a:r>
                      <a:r>
                        <a:rPr lang="en-US" altLang="ja-JP" sz="1400" b="1" dirty="0" smtClean="0">
                          <a:solidFill>
                            <a:schemeClr val="tx1"/>
                          </a:solidFill>
                          <a:effectLst/>
                          <a:latin typeface="+mn-ea"/>
                          <a:ea typeface="+mn-ea"/>
                        </a:rPr>
                        <a:t>66</a:t>
                      </a:r>
                      <a:r>
                        <a:rPr lang="ja-JP" altLang="ja-JP" sz="1400" b="1" dirty="0" smtClean="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400"/>
                        </a:lnSpc>
                        <a:spcAft>
                          <a:spcPts val="0"/>
                        </a:spcAft>
                      </a:pPr>
                      <a:r>
                        <a:rPr lang="ja-JP" altLang="ja-JP" sz="1400" b="1" dirty="0">
                          <a:solidFill>
                            <a:schemeClr val="tx1"/>
                          </a:solidFill>
                          <a:effectLst/>
                          <a:latin typeface="+mn-ea"/>
                          <a:ea typeface="+mn-ea"/>
                        </a:rPr>
                        <a:t>（小児がん除く）</a:t>
                      </a:r>
                    </a:p>
                    <a:p>
                      <a:pPr algn="ctr" fontAlgn="auto">
                        <a:lnSpc>
                          <a:spcPts val="1400"/>
                        </a:lnSpc>
                        <a:spcAft>
                          <a:spcPts val="0"/>
                        </a:spcAft>
                      </a:pPr>
                      <a:r>
                        <a:rPr lang="ja-JP" altLang="ja-JP" sz="1200" b="1" dirty="0" smtClean="0">
                          <a:solidFill>
                            <a:schemeClr val="tx1"/>
                          </a:solidFill>
                          <a:effectLst/>
                          <a:latin typeface="+mn-ea"/>
                          <a:ea typeface="+mn-ea"/>
                        </a:rPr>
                        <a:t>【</a:t>
                      </a:r>
                      <a:r>
                        <a:rPr lang="ja-JP" altLang="en-US" sz="1200" b="1" dirty="0" smtClean="0">
                          <a:solidFill>
                            <a:schemeClr val="tx1"/>
                          </a:solidFill>
                          <a:effectLst/>
                          <a:latin typeface="+mn-ea"/>
                          <a:ea typeface="+mn-ea"/>
                        </a:rPr>
                        <a:t>令和３</a:t>
                      </a:r>
                      <a:r>
                        <a:rPr lang="ja-JP" altLang="ja-JP"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2021</a:t>
                      </a:r>
                      <a:r>
                        <a:rPr lang="ja-JP" altLang="ja-JP" sz="1200" b="1" dirty="0" smtClean="0">
                          <a:solidFill>
                            <a:schemeClr val="tx1"/>
                          </a:solidFill>
                          <a:effectLst/>
                          <a:latin typeface="+mn-ea"/>
                          <a:ea typeface="+mn-ea"/>
                        </a:rPr>
                        <a:t>）年】</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760199">
                <a:tc>
                  <a:txBody>
                    <a:bodyPr/>
                    <a:lstStyle/>
                    <a:p>
                      <a:pPr algn="ctr" fontAlgn="auto">
                        <a:lnSpc>
                          <a:spcPts val="1600"/>
                        </a:lnSpc>
                        <a:spcAft>
                          <a:spcPts val="0"/>
                        </a:spcAft>
                      </a:pPr>
                      <a:r>
                        <a:rPr lang="ja-JP" sz="1400" b="1" dirty="0">
                          <a:effectLst/>
                          <a:latin typeface="+mn-ea"/>
                          <a:ea typeface="+mn-ea"/>
                        </a:rPr>
                        <a:t>５</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400"/>
                        </a:lnSpc>
                        <a:spcAft>
                          <a:spcPts val="0"/>
                        </a:spcAft>
                      </a:pPr>
                      <a:r>
                        <a:rPr lang="ja-JP" sz="1400" b="1" dirty="0">
                          <a:effectLst/>
                          <a:latin typeface="+mn-ea"/>
                          <a:ea typeface="+mn-ea"/>
                        </a:rPr>
                        <a:t>地域連携クリティカルパスを適用した</a:t>
                      </a:r>
                      <a:r>
                        <a:rPr lang="ja-JP" altLang="en-US" sz="1400" b="1" dirty="0">
                          <a:effectLst/>
                          <a:latin typeface="+mn-ea"/>
                          <a:ea typeface="+mn-ea"/>
                        </a:rPr>
                        <a:t>延</a:t>
                      </a:r>
                      <a:r>
                        <a:rPr lang="ja-JP" sz="1400" b="1" dirty="0">
                          <a:effectLst/>
                          <a:latin typeface="+mn-ea"/>
                          <a:ea typeface="+mn-ea"/>
                        </a:rPr>
                        <a:t>べ患者数</a:t>
                      </a:r>
                      <a:endParaRPr lang="en-US" altLang="ja-JP" sz="1400" b="1" dirty="0">
                        <a:effectLst/>
                        <a:latin typeface="+mn-ea"/>
                        <a:ea typeface="+mn-ea"/>
                      </a:endParaRPr>
                    </a:p>
                    <a:p>
                      <a:pPr algn="l" fontAlgn="auto">
                        <a:lnSpc>
                          <a:spcPts val="1400"/>
                        </a:lnSpc>
                        <a:spcAft>
                          <a:spcPts val="0"/>
                        </a:spcAft>
                      </a:pPr>
                      <a:r>
                        <a:rPr lang="ja-JP" sz="1400" b="1"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a:effectLst/>
                          <a:latin typeface="+mn-ea"/>
                          <a:ea typeface="+mn-ea"/>
                        </a:rPr>
                        <a:t>697</a:t>
                      </a:r>
                      <a:r>
                        <a:rPr lang="ja-JP" sz="1400" b="1" dirty="0">
                          <a:effectLst/>
                          <a:latin typeface="+mn-ea"/>
                          <a:ea typeface="+mn-ea"/>
                        </a:rPr>
                        <a:t>名／</a:t>
                      </a:r>
                      <a:r>
                        <a:rPr lang="en-US" sz="1400" b="1" dirty="0">
                          <a:effectLst/>
                          <a:latin typeface="+mn-ea"/>
                          <a:ea typeface="+mn-ea"/>
                        </a:rPr>
                        <a:t>64</a:t>
                      </a:r>
                      <a:r>
                        <a:rPr lang="ja-JP" sz="1400" b="1" dirty="0">
                          <a:effectLst/>
                          <a:latin typeface="+mn-ea"/>
                          <a:ea typeface="+mn-ea"/>
                        </a:rPr>
                        <a:t>病院</a:t>
                      </a:r>
                      <a:endParaRPr lang="en-US" altLang="ja-JP" sz="1400" b="1" dirty="0">
                        <a:effectLst/>
                        <a:latin typeface="+mn-ea"/>
                        <a:ea typeface="+mn-ea"/>
                      </a:endParaRPr>
                    </a:p>
                    <a:p>
                      <a:pPr algn="ctr" fontAlgn="auto">
                        <a:lnSpc>
                          <a:spcPts val="1400"/>
                        </a:lnSpc>
                        <a:spcAft>
                          <a:spcPts val="0"/>
                        </a:spcAft>
                      </a:pPr>
                      <a:r>
                        <a:rPr lang="ja-JP" sz="1400" b="1" dirty="0">
                          <a:effectLst/>
                          <a:latin typeface="+mn-ea"/>
                          <a:ea typeface="+mn-ea"/>
                        </a:rPr>
                        <a:t>（小児がん除く）</a:t>
                      </a:r>
                    </a:p>
                    <a:p>
                      <a:pPr algn="ctr" fontAlgn="auto">
                        <a:lnSpc>
                          <a:spcPts val="1400"/>
                        </a:lnSpc>
                        <a:spcAft>
                          <a:spcPts val="0"/>
                        </a:spcAft>
                      </a:pPr>
                      <a:r>
                        <a:rPr lang="ja-JP" sz="1200" b="1" dirty="0">
                          <a:effectLst/>
                          <a:latin typeface="+mn-ea"/>
                          <a:ea typeface="+mn-ea"/>
                        </a:rPr>
                        <a:t>【</a:t>
                      </a:r>
                      <a:r>
                        <a:rPr lang="ja-JP" sz="1200" b="1" dirty="0" smtClean="0">
                          <a:effectLst/>
                          <a:latin typeface="+mn-ea"/>
                          <a:ea typeface="+mn-ea"/>
                        </a:rPr>
                        <a:t>平成</a:t>
                      </a:r>
                      <a:r>
                        <a:rPr lang="en-US" altLang="ja-JP" sz="1200" b="1" dirty="0" smtClean="0">
                          <a:effectLst/>
                          <a:latin typeface="+mn-ea"/>
                          <a:ea typeface="+mn-ea"/>
                        </a:rPr>
                        <a:t>29</a:t>
                      </a:r>
                      <a:r>
                        <a:rPr lang="ja-JP" sz="1200" b="1" dirty="0" smtClean="0">
                          <a:effectLst/>
                          <a:latin typeface="+mn-ea"/>
                          <a:ea typeface="+mn-ea"/>
                        </a:rPr>
                        <a:t>（</a:t>
                      </a:r>
                      <a:r>
                        <a:rPr lang="en-US" altLang="ja-JP" sz="1200" b="1" dirty="0" smtClean="0">
                          <a:solidFill>
                            <a:schemeClr val="tx1"/>
                          </a:solidFill>
                          <a:effectLst/>
                          <a:latin typeface="+mn-ea"/>
                          <a:ea typeface="+mn-ea"/>
                        </a:rPr>
                        <a:t>2017</a:t>
                      </a:r>
                      <a:r>
                        <a:rPr lang="ja-JP" sz="1200" b="1" dirty="0" smtClean="0">
                          <a:effectLst/>
                          <a:latin typeface="+mn-ea"/>
                          <a:ea typeface="+mn-ea"/>
                        </a:rPr>
                        <a:t>）</a:t>
                      </a:r>
                      <a:r>
                        <a:rPr lang="ja-JP" sz="1200" b="1" dirty="0">
                          <a:effectLst/>
                          <a:latin typeface="+mn-ea"/>
                          <a:ea typeface="+mn-ea"/>
                        </a:rPr>
                        <a:t>年</a:t>
                      </a:r>
                      <a:r>
                        <a:rPr lang="en-US" altLang="ja-JP" sz="1200" b="1" dirty="0">
                          <a:effectLst/>
                          <a:latin typeface="+mn-ea"/>
                          <a:ea typeface="+mn-ea"/>
                        </a:rPr>
                        <a:t>4</a:t>
                      </a:r>
                      <a:r>
                        <a:rPr lang="ja-JP" sz="1200" b="1" dirty="0">
                          <a:effectLst/>
                          <a:latin typeface="+mn-ea"/>
                          <a:ea typeface="+mn-ea"/>
                        </a:rPr>
                        <a:t>月～７月】</a:t>
                      </a:r>
                      <a:endParaRPr lang="ja-JP" sz="12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400"/>
                        </a:lnSpc>
                        <a:spcAft>
                          <a:spcPts val="0"/>
                        </a:spcAft>
                      </a:pPr>
                      <a:r>
                        <a:rPr lang="en-US" altLang="ja-JP" sz="1400" b="1" dirty="0" smtClean="0">
                          <a:solidFill>
                            <a:schemeClr val="tx1"/>
                          </a:solidFill>
                          <a:effectLst/>
                          <a:latin typeface="+mn-ea"/>
                          <a:ea typeface="+mn-ea"/>
                        </a:rPr>
                        <a:t>5,175</a:t>
                      </a:r>
                      <a:r>
                        <a:rPr lang="ja-JP" altLang="ja-JP" sz="1400" b="1" dirty="0" smtClean="0">
                          <a:solidFill>
                            <a:schemeClr val="tx1"/>
                          </a:solidFill>
                          <a:effectLst/>
                          <a:latin typeface="+mn-ea"/>
                          <a:ea typeface="+mn-ea"/>
                        </a:rPr>
                        <a:t>名／</a:t>
                      </a:r>
                      <a:r>
                        <a:rPr lang="en-US" altLang="ja-JP" sz="1400" b="1" dirty="0" smtClean="0">
                          <a:solidFill>
                            <a:schemeClr val="tx1"/>
                          </a:solidFill>
                          <a:effectLst/>
                          <a:latin typeface="+mn-ea"/>
                          <a:ea typeface="+mn-ea"/>
                        </a:rPr>
                        <a:t>66</a:t>
                      </a:r>
                      <a:r>
                        <a:rPr lang="ja-JP" altLang="ja-JP" sz="1400" b="1" dirty="0" smtClean="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400"/>
                        </a:lnSpc>
                        <a:spcAft>
                          <a:spcPts val="0"/>
                        </a:spcAft>
                      </a:pPr>
                      <a:r>
                        <a:rPr lang="ja-JP" altLang="ja-JP" sz="1400" b="1" dirty="0">
                          <a:solidFill>
                            <a:schemeClr val="tx1"/>
                          </a:solidFill>
                          <a:effectLst/>
                          <a:latin typeface="+mn-ea"/>
                          <a:ea typeface="+mn-ea"/>
                        </a:rPr>
                        <a:t>（小児がん除く）</a:t>
                      </a:r>
                    </a:p>
                    <a:p>
                      <a:pPr algn="ctr" fontAlgn="auto">
                        <a:lnSpc>
                          <a:spcPts val="1400"/>
                        </a:lnSpc>
                        <a:spcAft>
                          <a:spcPts val="0"/>
                        </a:spcAft>
                      </a:pPr>
                      <a:r>
                        <a:rPr lang="ja-JP" altLang="ja-JP" sz="1200" b="1" dirty="0">
                          <a:solidFill>
                            <a:schemeClr val="tx1"/>
                          </a:solidFill>
                          <a:effectLst/>
                          <a:latin typeface="+mn-ea"/>
                          <a:ea typeface="+mn-ea"/>
                        </a:rPr>
                        <a:t>【</a:t>
                      </a:r>
                      <a:r>
                        <a:rPr lang="ja-JP" altLang="en-US" sz="1200" b="1" dirty="0" smtClean="0">
                          <a:solidFill>
                            <a:schemeClr val="tx1"/>
                          </a:solidFill>
                          <a:effectLst/>
                          <a:latin typeface="+mn-ea"/>
                          <a:ea typeface="+mn-ea"/>
                        </a:rPr>
                        <a:t>令和３</a:t>
                      </a:r>
                      <a:r>
                        <a:rPr lang="ja-JP" altLang="ja-JP"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2021</a:t>
                      </a:r>
                      <a:r>
                        <a:rPr lang="ja-JP" altLang="ja-JP" sz="1200" b="1" dirty="0" smtClean="0">
                          <a:solidFill>
                            <a:schemeClr val="tx1"/>
                          </a:solidFill>
                          <a:effectLst/>
                          <a:latin typeface="+mn-ea"/>
                          <a:ea typeface="+mn-ea"/>
                        </a:rPr>
                        <a:t>）</a:t>
                      </a:r>
                      <a:r>
                        <a:rPr lang="ja-JP" altLang="ja-JP" sz="1200" b="1" dirty="0">
                          <a:solidFill>
                            <a:schemeClr val="tx1"/>
                          </a:solidFill>
                          <a:effectLst/>
                          <a:latin typeface="+mn-ea"/>
                          <a:ea typeface="+mn-ea"/>
                        </a:rPr>
                        <a:t>年】</a:t>
                      </a:r>
                      <a:endParaRPr lang="en-US" altLang="ja-JP" sz="1200" b="1" dirty="0">
                        <a:solidFill>
                          <a:schemeClr val="tx1"/>
                        </a:solidFill>
                        <a:effectLst/>
                        <a:latin typeface="+mn-ea"/>
                        <a:ea typeface="+mn-ea"/>
                      </a:endParaRPr>
                    </a:p>
                    <a:p>
                      <a:pPr algn="ctr" fontAlgn="auto">
                        <a:lnSpc>
                          <a:spcPts val="1400"/>
                        </a:lnSpc>
                        <a:spcAft>
                          <a:spcPts val="0"/>
                        </a:spcAft>
                      </a:pPr>
                      <a:r>
                        <a:rPr lang="en-US" altLang="ja-JP" sz="900" b="1" dirty="0">
                          <a:solidFill>
                            <a:schemeClr val="tx1"/>
                          </a:solidFill>
                          <a:effectLst/>
                          <a:latin typeface="+mn-ea"/>
                          <a:ea typeface="+mn-ea"/>
                          <a:cs typeface="HG丸ｺﾞｼｯｸM-PRO"/>
                        </a:rPr>
                        <a:t>※</a:t>
                      </a:r>
                      <a:r>
                        <a:rPr lang="ja-JP" altLang="en-US" sz="900" b="1" dirty="0">
                          <a:solidFill>
                            <a:schemeClr val="tx1"/>
                          </a:solidFill>
                          <a:effectLst/>
                          <a:latin typeface="+mn-ea"/>
                          <a:ea typeface="+mn-ea"/>
                          <a:cs typeface="HG丸ｺﾞｼｯｸM-PRO"/>
                        </a:rPr>
                        <a:t>集計期間に変更あり（３か月間→１年間）</a:t>
                      </a:r>
                      <a:endParaRPr lang="ja-JP" altLang="ja-JP" sz="9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4" name="正方形/長方形 13">
            <a:extLst>
              <a:ext uri="{FF2B5EF4-FFF2-40B4-BE49-F238E27FC236}">
                <a16:creationId xmlns:a16="http://schemas.microsoft.com/office/drawing/2014/main" id="{61AE0CBE-3210-41DD-A171-4385B749CD55}"/>
              </a:ext>
            </a:extLst>
          </p:cNvPr>
          <p:cNvSpPr/>
          <p:nvPr/>
        </p:nvSpPr>
        <p:spPr>
          <a:xfrm>
            <a:off x="0" y="414337"/>
            <a:ext cx="9906000" cy="509155"/>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eiryo UI" panose="020B0604030504040204" pitchFamily="50" charset="-128"/>
                <a:ea typeface="Meiryo UI" panose="020B0604030504040204" pitchFamily="50" charset="-128"/>
              </a:rPr>
              <a:t>１　がん医療の充実</a:t>
            </a:r>
          </a:p>
        </p:txBody>
      </p:sp>
      <p:sp>
        <p:nvSpPr>
          <p:cNvPr id="15" name="正方形/長方形 14"/>
          <p:cNvSpPr/>
          <p:nvPr/>
        </p:nvSpPr>
        <p:spPr>
          <a:xfrm>
            <a:off x="48843" y="980518"/>
            <a:ext cx="5241164" cy="432000"/>
          </a:xfrm>
          <a:prstGeom prst="rect">
            <a:avLst/>
          </a:prstGeom>
          <a:solidFill>
            <a:srgbClr val="002060"/>
          </a:solidFill>
        </p:spPr>
        <p:txBody>
          <a:bodyPr wrap="square" anchor="ctr">
            <a:spAutoFit/>
          </a:bodyPr>
          <a:lstStyle/>
          <a:p>
            <a:pPr>
              <a:lnSpc>
                <a:spcPts val="2000"/>
              </a:lnSpc>
            </a:pPr>
            <a:r>
              <a:rPr kumimoji="1" lang="ja-JP" altLang="en-US" sz="2000" b="1" dirty="0">
                <a:ln w="0"/>
                <a:solidFill>
                  <a:schemeClr val="bg1"/>
                </a:solidFill>
                <a:effectLst>
                  <a:outerShdw blurRad="38100" dist="19050" dir="2700000" algn="tl" rotWithShape="0">
                    <a:schemeClr val="dk1">
                      <a:alpha val="40000"/>
                    </a:schemeClr>
                  </a:outerShdw>
                </a:effectLst>
              </a:rPr>
              <a:t>（１）</a:t>
            </a:r>
            <a:r>
              <a:rPr kumimoji="1" lang="ja-JP" altLang="en-US" sz="2000" b="1" dirty="0">
                <a:solidFill>
                  <a:schemeClr val="bg1"/>
                </a:solidFill>
              </a:rPr>
              <a:t>医療提供体制の充実　計画Ｐ</a:t>
            </a:r>
            <a:r>
              <a:rPr kumimoji="1" lang="en-US" altLang="ja-JP" sz="2000" b="1" dirty="0">
                <a:solidFill>
                  <a:schemeClr val="bg1"/>
                </a:solidFill>
              </a:rPr>
              <a:t>50-51</a:t>
            </a:r>
          </a:p>
        </p:txBody>
      </p:sp>
      <p:sp>
        <p:nvSpPr>
          <p:cNvPr id="13" name="正方形/長方形 12"/>
          <p:cNvSpPr/>
          <p:nvPr/>
        </p:nvSpPr>
        <p:spPr>
          <a:xfrm>
            <a:off x="510761" y="1418165"/>
            <a:ext cx="8130963" cy="369332"/>
          </a:xfrm>
          <a:prstGeom prst="rect">
            <a:avLst/>
          </a:prstGeom>
        </p:spPr>
        <p:txBody>
          <a:bodyPr wrap="square">
            <a:spAutoFit/>
          </a:bodyPr>
          <a:lstStyle/>
          <a:p>
            <a:r>
              <a:rPr lang="ja-JP" altLang="en-US" b="1" dirty="0"/>
              <a:t>≪第３期大阪府がん対策推進計画における個別目標及びモニタリング指標≫</a:t>
            </a:r>
          </a:p>
        </p:txBody>
      </p:sp>
      <p:sp>
        <p:nvSpPr>
          <p:cNvPr id="17" name="テキスト ボックス 16"/>
          <p:cNvSpPr txBox="1"/>
          <p:nvPr/>
        </p:nvSpPr>
        <p:spPr>
          <a:xfrm>
            <a:off x="8822569" y="17717"/>
            <a:ext cx="1034588"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dirty="0" smtClean="0">
                <a:latin typeface="Meiryo UI" panose="020B0604030504040204" pitchFamily="50" charset="-128"/>
                <a:ea typeface="Meiryo UI" panose="020B0604030504040204" pitchFamily="50" charset="-128"/>
              </a:rPr>
              <a:t>資料</a:t>
            </a:r>
            <a:r>
              <a:rPr lang="en-US" altLang="ja-JP" dirty="0" smtClean="0">
                <a:latin typeface="Meiryo UI" panose="020B0604030504040204" pitchFamily="50" charset="-128"/>
                <a:ea typeface="Meiryo UI" panose="020B0604030504040204" pitchFamily="50" charset="-128"/>
              </a:rPr>
              <a:t>3</a:t>
            </a:r>
            <a:endParaRPr kumimoji="1" lang="ja-JP" altLang="en-US" dirty="0">
              <a:latin typeface="Meiryo UI" panose="020B0604030504040204" pitchFamily="50" charset="-128"/>
              <a:ea typeface="Meiryo UI" panose="020B0604030504040204" pitchFamily="50" charset="-128"/>
            </a:endParaRPr>
          </a:p>
        </p:txBody>
      </p:sp>
      <p:sp>
        <p:nvSpPr>
          <p:cNvPr id="4" name="正方形/長方形 3"/>
          <p:cNvSpPr/>
          <p:nvPr/>
        </p:nvSpPr>
        <p:spPr>
          <a:xfrm>
            <a:off x="-1" y="13709"/>
            <a:ext cx="7628307" cy="400110"/>
          </a:xfrm>
          <a:prstGeom prst="rect">
            <a:avLst/>
          </a:prstGeom>
        </p:spPr>
        <p:txBody>
          <a:bodyPr wrap="square">
            <a:spAutoFit/>
          </a:bodyPr>
          <a:lstStyle/>
          <a:p>
            <a:r>
              <a:rPr lang="ja-JP" altLang="en-US" sz="2000" b="1" dirty="0" smtClean="0"/>
              <a:t>第３期</a:t>
            </a:r>
            <a:r>
              <a:rPr lang="ja-JP" altLang="en-US" sz="2000" b="1" dirty="0"/>
              <a:t>大阪府がん対策推進計画の進捗管理について</a:t>
            </a:r>
          </a:p>
        </p:txBody>
      </p:sp>
    </p:spTree>
    <p:extLst>
      <p:ext uri="{BB962C8B-B14F-4D97-AF65-F5344CB8AC3E}">
        <p14:creationId xmlns:p14="http://schemas.microsoft.com/office/powerpoint/2010/main" val="428607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nvGraphicFramePr>
        <p:xfrm>
          <a:off x="437881" y="356421"/>
          <a:ext cx="8976575" cy="725403"/>
        </p:xfrm>
        <a:graphic>
          <a:graphicData uri="http://schemas.openxmlformats.org/drawingml/2006/table">
            <a:tbl>
              <a:tblPr firstRow="1" bandRow="1">
                <a:tableStyleId>{5C22544A-7EE6-4342-B048-85BDC9FD1C3A}</a:tableStyleId>
              </a:tblPr>
              <a:tblGrid>
                <a:gridCol w="1107584">
                  <a:extLst>
                    <a:ext uri="{9D8B030D-6E8A-4147-A177-3AD203B41FA5}">
                      <a16:colId xmlns:a16="http://schemas.microsoft.com/office/drawing/2014/main" val="3795206225"/>
                    </a:ext>
                  </a:extLst>
                </a:gridCol>
                <a:gridCol w="7868991">
                  <a:extLst>
                    <a:ext uri="{9D8B030D-6E8A-4147-A177-3AD203B41FA5}">
                      <a16:colId xmlns:a16="http://schemas.microsoft.com/office/drawing/2014/main" val="1328953327"/>
                    </a:ext>
                  </a:extLst>
                </a:gridCol>
              </a:tblGrid>
              <a:tr h="7254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現状･課題</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388" indent="-179388">
                        <a:lnSpc>
                          <a:spcPts val="2000"/>
                        </a:lnSpc>
                      </a:pPr>
                      <a:r>
                        <a:rPr kumimoji="1" lang="ja-JP" altLang="en-US" sz="1400" b="1" dirty="0">
                          <a:solidFill>
                            <a:schemeClr val="tx1"/>
                          </a:solidFill>
                        </a:rPr>
                        <a:t>◆がん診療拠点病院を通じて、がん医療の均</a:t>
                      </a:r>
                      <a:r>
                        <a:rPr kumimoji="1" lang="ja-JP" altLang="en-US" sz="1400" b="1" dirty="0" err="1">
                          <a:solidFill>
                            <a:schemeClr val="tx1"/>
                          </a:solidFill>
                        </a:rPr>
                        <a:t>てん化を</a:t>
                      </a:r>
                      <a:r>
                        <a:rPr kumimoji="1" lang="ja-JP" altLang="en-US" sz="1400" b="1" dirty="0">
                          <a:solidFill>
                            <a:schemeClr val="tx1"/>
                          </a:solidFill>
                        </a:rPr>
                        <a:t>進めるとともに、二次医療圏毎に地域の</a:t>
                      </a:r>
                      <a:r>
                        <a:rPr kumimoji="1" lang="en-US" altLang="ja-JP" sz="1400" b="1" dirty="0">
                          <a:solidFill>
                            <a:schemeClr val="tx1"/>
                          </a:solidFill>
                        </a:rPr>
                        <a:t> </a:t>
                      </a:r>
                      <a:r>
                        <a:rPr kumimoji="1" lang="ja-JP" altLang="en-US" sz="1400" b="1" dirty="0">
                          <a:solidFill>
                            <a:schemeClr val="tx1"/>
                          </a:solidFill>
                        </a:rPr>
                        <a:t>実情に応じて、地域連携の一層の充実を図る必要がある。</a:t>
                      </a:r>
                      <a:endParaRPr kumimoji="1" lang="ja-JP" alt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1552761179"/>
              </p:ext>
            </p:extLst>
          </p:nvPr>
        </p:nvGraphicFramePr>
        <p:xfrm>
          <a:off x="437881" y="1210201"/>
          <a:ext cx="8976575" cy="4586365"/>
        </p:xfrm>
        <a:graphic>
          <a:graphicData uri="http://schemas.openxmlformats.org/drawingml/2006/table">
            <a:tbl>
              <a:tblPr firstRow="1" bandRow="1">
                <a:tableStyleId>{5C22544A-7EE6-4342-B048-85BDC9FD1C3A}</a:tableStyleId>
              </a:tblPr>
              <a:tblGrid>
                <a:gridCol w="1138357">
                  <a:extLst>
                    <a:ext uri="{9D8B030D-6E8A-4147-A177-3AD203B41FA5}">
                      <a16:colId xmlns:a16="http://schemas.microsoft.com/office/drawing/2014/main" val="528851062"/>
                    </a:ext>
                  </a:extLst>
                </a:gridCol>
                <a:gridCol w="7838218">
                  <a:extLst>
                    <a:ext uri="{9D8B030D-6E8A-4147-A177-3AD203B41FA5}">
                      <a16:colId xmlns:a16="http://schemas.microsoft.com/office/drawing/2014/main" val="89849022"/>
                    </a:ext>
                  </a:extLst>
                </a:gridCol>
              </a:tblGrid>
              <a:tr h="2542933">
                <a:tc>
                  <a:txBody>
                    <a:bodyPr/>
                    <a:lstStyle/>
                    <a:p>
                      <a:r>
                        <a:rPr kumimoji="1" lang="ja-JP" altLang="en-US" sz="1600" dirty="0"/>
                        <a:t> 本年度の     </a:t>
                      </a:r>
                      <a:endParaRPr kumimoji="1" lang="en-US" altLang="ja-JP" sz="1600" dirty="0"/>
                    </a:p>
                    <a:p>
                      <a:r>
                        <a:rPr kumimoji="1" lang="en-US" altLang="ja-JP" sz="1600" dirty="0"/>
                        <a:t> </a:t>
                      </a:r>
                      <a:r>
                        <a:rPr kumimoji="1" lang="ja-JP" altLang="en-US" sz="1600" dirty="0"/>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ts val="1700"/>
                        </a:lnSpc>
                      </a:pPr>
                      <a:r>
                        <a:rPr kumimoji="1" lang="en-US" altLang="ja-JP" sz="1400" dirty="0">
                          <a:solidFill>
                            <a:schemeClr val="tx1"/>
                          </a:solidFill>
                        </a:rPr>
                        <a:t>《</a:t>
                      </a:r>
                      <a:r>
                        <a:rPr kumimoji="1" lang="ja-JP" altLang="en-US" sz="1400" u="sng" dirty="0">
                          <a:solidFill>
                            <a:schemeClr val="tx1"/>
                          </a:solidFill>
                        </a:rPr>
                        <a:t>がん診療拠点病院の機能強化</a:t>
                      </a:r>
                      <a:r>
                        <a:rPr kumimoji="1" lang="en-US" altLang="ja-JP" sz="1400" dirty="0" smtClean="0">
                          <a:solidFill>
                            <a:schemeClr val="tx1"/>
                          </a:solidFill>
                        </a:rPr>
                        <a:t>》</a:t>
                      </a:r>
                      <a:endParaRPr kumimoji="1" lang="en-US" altLang="ja-JP" sz="1400" b="0" dirty="0">
                        <a:solidFill>
                          <a:schemeClr val="tx1"/>
                        </a:solidFill>
                      </a:endParaRPr>
                    </a:p>
                    <a:p>
                      <a:pPr>
                        <a:lnSpc>
                          <a:spcPts val="1700"/>
                        </a:lnSpc>
                      </a:pPr>
                      <a:r>
                        <a:rPr kumimoji="1" lang="ja-JP" altLang="en-US" sz="1400" b="0" dirty="0">
                          <a:solidFill>
                            <a:schemeClr val="tx1"/>
                          </a:solidFill>
                        </a:rPr>
                        <a:t>■がん診療連携拠点病院の機能強化を目的とした補助金を交付（</a:t>
                      </a:r>
                      <a:r>
                        <a:rPr kumimoji="1" lang="en-US" altLang="ja-JP" sz="1400" b="0" dirty="0" smtClean="0">
                          <a:solidFill>
                            <a:schemeClr val="tx1"/>
                          </a:solidFill>
                        </a:rPr>
                        <a:t>14</a:t>
                      </a:r>
                      <a:r>
                        <a:rPr kumimoji="1" lang="ja-JP" altLang="en-US" sz="1400" b="0" dirty="0" smtClean="0">
                          <a:solidFill>
                            <a:schemeClr val="tx1"/>
                          </a:solidFill>
                        </a:rPr>
                        <a:t>病院）</a:t>
                      </a:r>
                      <a:endParaRPr kumimoji="1" lang="en-US" altLang="ja-JP" sz="1400" b="0" dirty="0">
                        <a:solidFill>
                          <a:schemeClr val="tx1"/>
                        </a:solidFill>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400" b="0" dirty="0" smtClean="0">
                          <a:solidFill>
                            <a:schemeClr val="tx1"/>
                          </a:solidFill>
                        </a:rPr>
                        <a:t>■がん診療施設の設備整備に係る補助金を交付（</a:t>
                      </a:r>
                      <a:r>
                        <a:rPr kumimoji="1" lang="en-US" altLang="ja-JP" sz="1400" b="0" dirty="0" smtClean="0">
                          <a:solidFill>
                            <a:schemeClr val="tx1"/>
                          </a:solidFill>
                        </a:rPr>
                        <a:t>11</a:t>
                      </a:r>
                      <a:r>
                        <a:rPr kumimoji="1" lang="ja-JP" altLang="en-US" sz="1400" b="0" dirty="0" smtClean="0">
                          <a:solidFill>
                            <a:schemeClr val="tx1"/>
                          </a:solidFill>
                        </a:rPr>
                        <a:t>病院）</a:t>
                      </a:r>
                      <a:endParaRPr kumimoji="1" lang="en-US" altLang="ja-JP" sz="1400" dirty="0" smtClean="0">
                        <a:solidFill>
                          <a:schemeClr val="tx1"/>
                        </a:solidFill>
                      </a:endParaRPr>
                    </a:p>
                    <a:p>
                      <a:pPr>
                        <a:lnSpc>
                          <a:spcPts val="1700"/>
                        </a:lnSpc>
                      </a:pPr>
                      <a:r>
                        <a:rPr kumimoji="1" lang="ja-JP" altLang="en-US" sz="1400" b="0" dirty="0" smtClean="0">
                          <a:solidFill>
                            <a:schemeClr val="tx1"/>
                          </a:solidFill>
                        </a:rPr>
                        <a:t>■</a:t>
                      </a:r>
                      <a:r>
                        <a:rPr kumimoji="1" lang="ja-JP" altLang="en-US" sz="1400" b="0" dirty="0">
                          <a:solidFill>
                            <a:schemeClr val="tx1"/>
                          </a:solidFill>
                        </a:rPr>
                        <a:t>国拠点病院</a:t>
                      </a:r>
                      <a:r>
                        <a:rPr kumimoji="1" lang="ja-JP" altLang="en-US" sz="1400" b="0" dirty="0" smtClean="0">
                          <a:solidFill>
                            <a:schemeClr val="tx1"/>
                          </a:solidFill>
                        </a:rPr>
                        <a:t>の指定更新推薦</a:t>
                      </a:r>
                      <a:r>
                        <a:rPr kumimoji="1" lang="en-US" altLang="ja-JP" sz="1400" b="0" dirty="0" smtClean="0">
                          <a:solidFill>
                            <a:schemeClr val="tx1"/>
                          </a:solidFill>
                        </a:rPr>
                        <a:t>【</a:t>
                      </a:r>
                      <a:r>
                        <a:rPr kumimoji="1" lang="ja-JP" altLang="en-US" sz="1400" b="0" dirty="0" smtClean="0">
                          <a:solidFill>
                            <a:schemeClr val="tx1"/>
                          </a:solidFill>
                        </a:rPr>
                        <a:t>現況報告：</a:t>
                      </a:r>
                      <a:r>
                        <a:rPr kumimoji="1" lang="en-US" altLang="ja-JP" sz="1400" b="0" dirty="0" smtClean="0">
                          <a:solidFill>
                            <a:schemeClr val="tx1"/>
                          </a:solidFill>
                        </a:rPr>
                        <a:t>18</a:t>
                      </a:r>
                      <a:r>
                        <a:rPr kumimoji="1" lang="ja-JP" altLang="en-US" sz="1400" b="0" dirty="0" smtClean="0">
                          <a:solidFill>
                            <a:schemeClr val="tx1"/>
                          </a:solidFill>
                        </a:rPr>
                        <a:t>病院</a:t>
                      </a:r>
                      <a:r>
                        <a:rPr kumimoji="1" lang="en-US" altLang="ja-JP" sz="1400" b="0" dirty="0" smtClean="0">
                          <a:solidFill>
                            <a:schemeClr val="tx1"/>
                          </a:solidFill>
                        </a:rPr>
                        <a:t>】</a:t>
                      </a:r>
                      <a:endParaRPr kumimoji="1" lang="en-US" altLang="ja-JP" sz="1400" b="0" dirty="0">
                        <a:solidFill>
                          <a:schemeClr val="tx1"/>
                        </a:solidFill>
                      </a:endParaRPr>
                    </a:p>
                    <a:p>
                      <a:pPr marL="185738" indent="-185738">
                        <a:lnSpc>
                          <a:spcPts val="1700"/>
                        </a:lnSpc>
                      </a:pPr>
                      <a:r>
                        <a:rPr kumimoji="1" lang="ja-JP" altLang="en-US" sz="1400" b="0" dirty="0">
                          <a:solidFill>
                            <a:schemeClr val="tx1"/>
                          </a:solidFill>
                        </a:rPr>
                        <a:t>■</a:t>
                      </a:r>
                      <a:r>
                        <a:rPr kumimoji="1" lang="ja-JP" altLang="en-US" sz="1400" b="0" dirty="0" smtClean="0">
                          <a:solidFill>
                            <a:schemeClr val="tx1"/>
                          </a:solidFill>
                        </a:rPr>
                        <a:t>府指定病院の指定</a:t>
                      </a:r>
                      <a:r>
                        <a:rPr kumimoji="1" lang="en-US" altLang="ja-JP" sz="1400" b="0" dirty="0" smtClean="0">
                          <a:solidFill>
                            <a:schemeClr val="tx1"/>
                          </a:solidFill>
                        </a:rPr>
                        <a:t>【</a:t>
                      </a:r>
                      <a:r>
                        <a:rPr kumimoji="1" lang="ja-JP" altLang="en-US" sz="1400" b="0" i="0" u="none" strike="noStrike" kern="1200" cap="none" spc="0" normalizeH="0" baseline="0" noProof="0" dirty="0" smtClean="0">
                          <a:ln>
                            <a:noFill/>
                          </a:ln>
                          <a:solidFill>
                            <a:schemeClr val="tx1"/>
                          </a:solidFill>
                          <a:effectLst/>
                          <a:uLnTx/>
                          <a:uFillTx/>
                          <a:latin typeface="+mn-lt"/>
                          <a:ea typeface="+mn-ea"/>
                          <a:cs typeface="+mn-cs"/>
                        </a:rPr>
                        <a:t>現況報告：</a:t>
                      </a:r>
                      <a:r>
                        <a:rPr kumimoji="1" lang="en-US" altLang="ja-JP" sz="1400" b="0" i="0" u="none" strike="noStrike" kern="1200" cap="none" spc="0" normalizeH="0" baseline="0" noProof="0" dirty="0" smtClean="0">
                          <a:ln>
                            <a:noFill/>
                          </a:ln>
                          <a:solidFill>
                            <a:schemeClr val="tx1"/>
                          </a:solidFill>
                          <a:effectLst/>
                          <a:uLnTx/>
                          <a:uFillTx/>
                          <a:latin typeface="+mn-lt"/>
                          <a:ea typeface="+mn-ea"/>
                          <a:cs typeface="+mn-cs"/>
                        </a:rPr>
                        <a:t>48</a:t>
                      </a:r>
                      <a:r>
                        <a:rPr kumimoji="1" lang="ja-JP" altLang="en-US" sz="1400" b="0" i="0" u="none" strike="noStrike" kern="1200" cap="none" spc="0" normalizeH="0" baseline="0" noProof="0" dirty="0" smtClean="0">
                          <a:ln>
                            <a:noFill/>
                          </a:ln>
                          <a:solidFill>
                            <a:schemeClr val="tx1"/>
                          </a:solidFill>
                          <a:effectLst/>
                          <a:uLnTx/>
                          <a:uFillTx/>
                          <a:latin typeface="+mn-lt"/>
                          <a:ea typeface="+mn-ea"/>
                          <a:cs typeface="+mn-cs"/>
                        </a:rPr>
                        <a:t>病院、</a:t>
                      </a:r>
                      <a:r>
                        <a:rPr kumimoji="1" lang="ja-JP" altLang="en-US" sz="1400" b="0" dirty="0" smtClean="0">
                          <a:solidFill>
                            <a:schemeClr val="tx1"/>
                          </a:solidFill>
                        </a:rPr>
                        <a:t>小児現況報告：</a:t>
                      </a:r>
                      <a:r>
                        <a:rPr kumimoji="1" lang="en-US" altLang="ja-JP" sz="1400" b="0" dirty="0" smtClean="0">
                          <a:solidFill>
                            <a:schemeClr val="tx1"/>
                          </a:solidFill>
                        </a:rPr>
                        <a:t>2</a:t>
                      </a:r>
                      <a:r>
                        <a:rPr kumimoji="1" lang="ja-JP" altLang="en-US" sz="1400" b="0" dirty="0" smtClean="0">
                          <a:solidFill>
                            <a:schemeClr val="tx1"/>
                          </a:solidFill>
                        </a:rPr>
                        <a:t>病院</a:t>
                      </a:r>
                      <a:r>
                        <a:rPr kumimoji="1" lang="en-US" altLang="ja-JP" sz="1400" b="0" dirty="0" smtClean="0">
                          <a:solidFill>
                            <a:schemeClr val="tx1"/>
                          </a:solidFill>
                        </a:rPr>
                        <a:t>】</a:t>
                      </a:r>
                      <a:endParaRPr kumimoji="1" lang="en-US" altLang="ja-JP" sz="1400" b="0" dirty="0">
                        <a:solidFill>
                          <a:schemeClr val="tx1"/>
                        </a:solidFill>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dirty="0">
                          <a:solidFill>
                            <a:schemeClr val="tx1"/>
                          </a:solidFill>
                        </a:rPr>
                        <a:t>《</a:t>
                      </a:r>
                      <a:r>
                        <a:rPr kumimoji="1" lang="ja-JP" altLang="en-US" sz="1400" u="sng" dirty="0">
                          <a:solidFill>
                            <a:schemeClr val="tx1"/>
                          </a:solidFill>
                        </a:rPr>
                        <a:t>がん医療連携体制の充実</a:t>
                      </a:r>
                      <a:r>
                        <a:rPr kumimoji="1" lang="en-US" altLang="ja-JP" sz="1400" dirty="0">
                          <a:solidFill>
                            <a:schemeClr val="tx1"/>
                          </a:solidFill>
                        </a:rPr>
                        <a:t>》</a:t>
                      </a: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400" b="0" dirty="0" smtClean="0">
                          <a:solidFill>
                            <a:schemeClr val="tx1"/>
                          </a:solidFill>
                        </a:rPr>
                        <a:t>■</a:t>
                      </a:r>
                      <a:r>
                        <a:rPr kumimoji="1" lang="ja-JP" altLang="en-US" sz="1400" b="0" dirty="0">
                          <a:solidFill>
                            <a:schemeClr val="tx1"/>
                          </a:solidFill>
                        </a:rPr>
                        <a:t>地域連携強化事業の</a:t>
                      </a:r>
                      <a:r>
                        <a:rPr kumimoji="1" lang="ja-JP" altLang="en-US" sz="1400" b="0" dirty="0" smtClean="0">
                          <a:solidFill>
                            <a:schemeClr val="tx1"/>
                          </a:solidFill>
                        </a:rPr>
                        <a:t>実施。</a:t>
                      </a:r>
                      <a:endParaRPr kumimoji="1" lang="en-US" altLang="ja-JP" sz="1400" b="0" dirty="0">
                        <a:solidFill>
                          <a:schemeClr val="tx1"/>
                        </a:solidFill>
                      </a:endParaRP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ja-JP" altLang="en-US" sz="1400" b="0" strike="noStrike" baseline="0" dirty="0" smtClean="0">
                          <a:solidFill>
                            <a:schemeClr val="tx1"/>
                          </a:solidFill>
                        </a:rPr>
                        <a:t>■大阪府がん診療連携協議会と連携し、がん患者の悩みやニーズに関する実態調査を実施</a:t>
                      </a:r>
                      <a:endParaRPr kumimoji="1" lang="en-US" altLang="ja-JP" sz="1400" b="0" strike="noStrike" baseline="0" dirty="0" smtClean="0">
                        <a:solidFill>
                          <a:schemeClr val="tx1"/>
                        </a:solidFill>
                      </a:endParaRP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en-US" altLang="ja-JP" sz="1400" b="1" u="sng" strike="noStrike" baseline="0" dirty="0" smtClean="0">
                          <a:solidFill>
                            <a:schemeClr val="tx1"/>
                          </a:solidFill>
                        </a:rPr>
                        <a:t>《</a:t>
                      </a:r>
                      <a:r>
                        <a:rPr kumimoji="1" lang="ja-JP" altLang="en-US" sz="1400" b="1" u="sng" strike="noStrike" baseline="0" dirty="0" smtClean="0">
                          <a:solidFill>
                            <a:schemeClr val="tx1"/>
                          </a:solidFill>
                        </a:rPr>
                        <a:t>人材育成の充実</a:t>
                      </a:r>
                      <a:r>
                        <a:rPr kumimoji="1" lang="en-US" altLang="ja-JP" sz="1400" b="1" u="sng" strike="noStrike" baseline="0" dirty="0" smtClean="0">
                          <a:solidFill>
                            <a:schemeClr val="tx1"/>
                          </a:solidFill>
                        </a:rPr>
                        <a:t>》</a:t>
                      </a:r>
                    </a:p>
                    <a:p>
                      <a:pPr>
                        <a:lnSpc>
                          <a:spcPts val="1700"/>
                        </a:lnSpc>
                      </a:pPr>
                      <a:r>
                        <a:rPr kumimoji="1" lang="ja-JP" altLang="en-US" sz="1400" b="0" dirty="0" smtClean="0">
                          <a:solidFill>
                            <a:schemeClr val="tx1"/>
                          </a:solidFill>
                        </a:rPr>
                        <a:t>■大阪府がん診療連携協議会と連携して拠点病院の訪問を行い、好事例等の収集や情報共有、</a:t>
                      </a:r>
                      <a:endParaRPr kumimoji="1" lang="en-US" altLang="ja-JP" sz="1400" b="0" dirty="0" smtClean="0">
                        <a:solidFill>
                          <a:schemeClr val="tx1"/>
                        </a:solidFill>
                      </a:endParaRPr>
                    </a:p>
                    <a:p>
                      <a:pPr>
                        <a:lnSpc>
                          <a:spcPts val="1700"/>
                        </a:lnSpc>
                      </a:pPr>
                      <a:r>
                        <a:rPr kumimoji="1" lang="ja-JP" altLang="en-US" sz="1400" b="0" dirty="0" smtClean="0">
                          <a:solidFill>
                            <a:schemeClr val="tx1"/>
                          </a:solidFill>
                        </a:rPr>
                        <a:t>　要件充足状況の確認を実施</a:t>
                      </a:r>
                      <a:r>
                        <a:rPr kumimoji="1" lang="en-US" altLang="ja-JP" sz="1400" b="0" dirty="0" smtClean="0">
                          <a:solidFill>
                            <a:schemeClr val="tx1"/>
                          </a:solidFill>
                        </a:rPr>
                        <a:t>【</a:t>
                      </a:r>
                      <a:r>
                        <a:rPr kumimoji="1" lang="ja-JP" altLang="en-US" sz="1400" b="0" dirty="0" smtClean="0">
                          <a:solidFill>
                            <a:schemeClr val="tx1"/>
                          </a:solidFill>
                        </a:rPr>
                        <a:t>国拠点：９病院、府拠点：５病院</a:t>
                      </a:r>
                      <a:r>
                        <a:rPr kumimoji="1" lang="en-US" altLang="ja-JP" sz="1400" b="0" dirty="0" smtClean="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861721"/>
                  </a:ext>
                </a:extLst>
              </a:tr>
              <a:tr h="14643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取組</a:t>
                      </a:r>
                      <a:r>
                        <a:rPr kumimoji="1" lang="ja-JP" altLang="en-US" sz="1600" b="1" dirty="0" smtClean="0">
                          <a:solidFill>
                            <a:schemeClr val="bg1"/>
                          </a:solidFill>
                        </a:rPr>
                        <a:t>予定</a:t>
                      </a:r>
                      <a:endParaRPr kumimoji="1" lang="en-US" altLang="ja-JP" sz="1600" b="1" dirty="0" smtClean="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bg1"/>
                          </a:solidFill>
                        </a:rPr>
                        <a:t>（調整中）</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700"/>
                        </a:lnSpc>
                        <a:spcBef>
                          <a:spcPts val="0"/>
                        </a:spcBef>
                        <a:spcAft>
                          <a:spcPts val="0"/>
                        </a:spcAft>
                        <a:buClrTx/>
                        <a:buSzTx/>
                        <a:buFontTx/>
                        <a:buNone/>
                        <a:tabLst/>
                        <a:defRPr/>
                      </a:pPr>
                      <a:r>
                        <a:rPr kumimoji="1" lang="en-US" altLang="ja-JP" sz="1400" b="1" dirty="0">
                          <a:solidFill>
                            <a:schemeClr val="tx1"/>
                          </a:solidFill>
                          <a:latin typeface="+mn-ea"/>
                          <a:ea typeface="+mn-ea"/>
                        </a:rPr>
                        <a:t>《</a:t>
                      </a:r>
                      <a:r>
                        <a:rPr kumimoji="1" lang="ja-JP" altLang="en-US" sz="1400" b="1" u="sng" dirty="0">
                          <a:solidFill>
                            <a:schemeClr val="tx1"/>
                          </a:solidFill>
                          <a:latin typeface="+mn-ea"/>
                          <a:ea typeface="+mn-ea"/>
                        </a:rPr>
                        <a:t>課題</a:t>
                      </a:r>
                      <a:r>
                        <a:rPr kumimoji="1" lang="en-US" altLang="ja-JP" sz="1400" b="1" dirty="0">
                          <a:solidFill>
                            <a:schemeClr val="tx1"/>
                          </a:solidFill>
                          <a:latin typeface="+mn-ea"/>
                          <a:ea typeface="+mn-ea"/>
                        </a:rPr>
                        <a:t>》</a:t>
                      </a:r>
                    </a:p>
                    <a:p>
                      <a:pPr>
                        <a:lnSpc>
                          <a:spcPts val="1700"/>
                        </a:lnSpc>
                      </a:pPr>
                      <a:r>
                        <a:rPr kumimoji="1" lang="ja-JP" altLang="en-US" sz="1400" b="0" dirty="0">
                          <a:solidFill>
                            <a:schemeClr val="tx1"/>
                          </a:solidFill>
                          <a:latin typeface="+mn-ea"/>
                          <a:ea typeface="+mn-ea"/>
                        </a:rPr>
                        <a:t>■府内がん医療提供体制の均</a:t>
                      </a:r>
                      <a:r>
                        <a:rPr kumimoji="1" lang="ja-JP" altLang="en-US" sz="1400" b="0" dirty="0" err="1">
                          <a:solidFill>
                            <a:schemeClr val="tx1"/>
                          </a:solidFill>
                          <a:latin typeface="+mn-ea"/>
                          <a:ea typeface="+mn-ea"/>
                        </a:rPr>
                        <a:t>てん化の</a:t>
                      </a:r>
                      <a:r>
                        <a:rPr kumimoji="1" lang="ja-JP" altLang="en-US" sz="1400" b="0" dirty="0" smtClean="0">
                          <a:solidFill>
                            <a:schemeClr val="tx1"/>
                          </a:solidFill>
                          <a:latin typeface="+mn-ea"/>
                          <a:ea typeface="+mn-ea"/>
                        </a:rPr>
                        <a:t>推進。</a:t>
                      </a:r>
                      <a:endParaRPr kumimoji="1" lang="en-US" altLang="ja-JP" sz="1400" b="0" dirty="0">
                        <a:solidFill>
                          <a:schemeClr val="tx1"/>
                        </a:solidFill>
                        <a:latin typeface="+mn-ea"/>
                        <a:ea typeface="+mn-ea"/>
                      </a:endParaRPr>
                    </a:p>
                    <a:p>
                      <a:pPr>
                        <a:lnSpc>
                          <a:spcPts val="1700"/>
                        </a:lnSpc>
                      </a:pPr>
                      <a:r>
                        <a:rPr kumimoji="1" lang="ja-JP" altLang="en-US" sz="1400" b="0" dirty="0">
                          <a:solidFill>
                            <a:schemeClr val="tx1"/>
                          </a:solidFill>
                          <a:latin typeface="+mn-ea"/>
                          <a:ea typeface="+mn-ea"/>
                        </a:rPr>
                        <a:t>■各圏域のがん診療ネットワーク協議会における取り組み内容の</a:t>
                      </a:r>
                      <a:r>
                        <a:rPr kumimoji="1" lang="ja-JP" altLang="en-US" sz="1400" b="0" dirty="0" smtClean="0">
                          <a:solidFill>
                            <a:schemeClr val="tx1"/>
                          </a:solidFill>
                          <a:latin typeface="+mn-ea"/>
                          <a:ea typeface="+mn-ea"/>
                        </a:rPr>
                        <a:t>充実。</a:t>
                      </a:r>
                      <a:endParaRPr kumimoji="1" lang="en-US" altLang="ja-JP" sz="1400" b="0" dirty="0">
                        <a:solidFill>
                          <a:schemeClr val="tx1"/>
                        </a:solidFill>
                        <a:latin typeface="+mn-ea"/>
                        <a:ea typeface="+mn-ea"/>
                      </a:endParaRPr>
                    </a:p>
                    <a:p>
                      <a:pPr>
                        <a:lnSpc>
                          <a:spcPts val="1700"/>
                        </a:lnSpc>
                      </a:pPr>
                      <a:r>
                        <a:rPr kumimoji="1" lang="en-US" altLang="ja-JP" sz="1400" b="1" dirty="0">
                          <a:solidFill>
                            <a:schemeClr val="tx1"/>
                          </a:solidFill>
                          <a:latin typeface="+mn-ea"/>
                          <a:ea typeface="+mn-ea"/>
                        </a:rPr>
                        <a:t>《</a:t>
                      </a:r>
                      <a:r>
                        <a:rPr kumimoji="1" lang="ja-JP" altLang="en-US" sz="1400" b="1" u="sng" dirty="0">
                          <a:solidFill>
                            <a:schemeClr val="tx1"/>
                          </a:solidFill>
                          <a:latin typeface="+mn-ea"/>
                          <a:ea typeface="+mn-ea"/>
                        </a:rPr>
                        <a:t>次年度の取組</a:t>
                      </a:r>
                      <a:r>
                        <a:rPr kumimoji="1" lang="en-US" altLang="ja-JP" sz="1400" b="1" dirty="0">
                          <a:solidFill>
                            <a:schemeClr val="tx1"/>
                          </a:solidFill>
                          <a:latin typeface="+mn-ea"/>
                          <a:ea typeface="+mn-ea"/>
                        </a:rPr>
                        <a:t>》</a:t>
                      </a:r>
                    </a:p>
                    <a:p>
                      <a:pPr>
                        <a:lnSpc>
                          <a:spcPts val="1700"/>
                        </a:lnSpc>
                      </a:pPr>
                      <a:r>
                        <a:rPr kumimoji="1" lang="ja-JP" altLang="en-US" sz="1400" b="0" dirty="0">
                          <a:solidFill>
                            <a:schemeClr val="tx1"/>
                          </a:solidFill>
                          <a:latin typeface="+mn-ea"/>
                          <a:ea typeface="+mn-ea"/>
                        </a:rPr>
                        <a:t>■大阪府がん診療連携協議会と連携し、さらなるがん医療提供の充実を</a:t>
                      </a:r>
                      <a:r>
                        <a:rPr kumimoji="1" lang="ja-JP" altLang="en-US" sz="1400" b="0" dirty="0" smtClean="0">
                          <a:solidFill>
                            <a:schemeClr val="tx1"/>
                          </a:solidFill>
                          <a:latin typeface="+mn-ea"/>
                          <a:ea typeface="+mn-ea"/>
                        </a:rPr>
                        <a:t>図る。</a:t>
                      </a:r>
                      <a:endParaRPr kumimoji="1" lang="en-US" altLang="ja-JP" sz="1400" b="0" dirty="0">
                        <a:solidFill>
                          <a:schemeClr val="tx1"/>
                        </a:solidFill>
                        <a:latin typeface="+mn-ea"/>
                        <a:ea typeface="+mn-ea"/>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400" b="0" dirty="0">
                          <a:solidFill>
                            <a:schemeClr val="tx1"/>
                          </a:solidFill>
                          <a:latin typeface="+mn-ea"/>
                          <a:ea typeface="+mn-ea"/>
                        </a:rPr>
                        <a:t>■</a:t>
                      </a:r>
                      <a:r>
                        <a:rPr kumimoji="1" lang="ja-JP" altLang="en-US" sz="1400" b="0" dirty="0" smtClean="0">
                          <a:solidFill>
                            <a:schemeClr val="tx1"/>
                          </a:solidFill>
                          <a:latin typeface="+mn-ea"/>
                          <a:ea typeface="+mn-ea"/>
                        </a:rPr>
                        <a:t>各圏域がん</a:t>
                      </a:r>
                      <a:r>
                        <a:rPr kumimoji="1" lang="ja-JP" altLang="en-US" sz="1400" b="0" dirty="0">
                          <a:solidFill>
                            <a:schemeClr val="tx1"/>
                          </a:solidFill>
                          <a:latin typeface="+mn-ea"/>
                          <a:ea typeface="+mn-ea"/>
                        </a:rPr>
                        <a:t>診療ネットワーク協議会におけるがん登録を用いた</a:t>
                      </a:r>
                      <a:r>
                        <a:rPr kumimoji="1" lang="ja-JP" altLang="en-US" sz="1400" b="0" dirty="0" smtClean="0">
                          <a:solidFill>
                            <a:schemeClr val="tx1"/>
                          </a:solidFill>
                          <a:latin typeface="+mn-ea"/>
                          <a:ea typeface="+mn-ea"/>
                        </a:rPr>
                        <a:t>分析等</a:t>
                      </a:r>
                      <a:r>
                        <a:rPr kumimoji="1" lang="ja-JP" altLang="en-US" sz="1400" b="0" dirty="0">
                          <a:solidFill>
                            <a:schemeClr val="tx1"/>
                          </a:solidFill>
                          <a:latin typeface="+mn-ea"/>
                          <a:ea typeface="+mn-ea"/>
                        </a:rPr>
                        <a:t>の</a:t>
                      </a:r>
                      <a:r>
                        <a:rPr kumimoji="1" lang="ja-JP" altLang="en-US" sz="1400" b="0" dirty="0" smtClean="0">
                          <a:solidFill>
                            <a:schemeClr val="tx1"/>
                          </a:solidFill>
                          <a:latin typeface="+mn-ea"/>
                          <a:ea typeface="+mn-ea"/>
                        </a:rPr>
                        <a:t>実施</a:t>
                      </a:r>
                      <a:endParaRPr kumimoji="1" lang="en-US" altLang="ja-JP" sz="14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4319985"/>
                  </a:ext>
                </a:extLst>
              </a:tr>
              <a:tr h="5545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最終予算　　</a:t>
                      </a:r>
                      <a:endParaRPr kumimoji="1" lang="en-US" altLang="ja-JP" sz="16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a:t>
                      </a:r>
                      <a:r>
                        <a:rPr kumimoji="1" lang="ja-JP" altLang="en-US" sz="1600" b="1" baseline="0" dirty="0">
                          <a:solidFill>
                            <a:schemeClr val="bg1"/>
                          </a:solidFill>
                        </a:rPr>
                        <a:t> </a:t>
                      </a:r>
                      <a:r>
                        <a:rPr kumimoji="1" lang="ja-JP" altLang="en-US" sz="1600" b="1" dirty="0">
                          <a:solidFill>
                            <a:schemeClr val="bg1"/>
                          </a:solidFill>
                        </a:rPr>
                        <a:t> </a:t>
                      </a:r>
                      <a:r>
                        <a:rPr kumimoji="1" lang="en-US" altLang="ja-JP" sz="1600" b="1" dirty="0">
                          <a:solidFill>
                            <a:schemeClr val="bg1"/>
                          </a:solidFill>
                        </a:rPr>
                        <a:t>(</a:t>
                      </a:r>
                      <a:r>
                        <a:rPr kumimoji="1" lang="ja-JP" altLang="en-US" sz="1600" b="1" dirty="0">
                          <a:solidFill>
                            <a:schemeClr val="bg1"/>
                          </a:solidFill>
                        </a:rPr>
                        <a:t>案</a:t>
                      </a:r>
                      <a:r>
                        <a:rPr kumimoji="1" lang="en-US" altLang="ja-JP" sz="1600" b="1" dirty="0">
                          <a:solidFill>
                            <a:schemeClr val="bg1"/>
                          </a:solidFill>
                        </a:rPr>
                        <a:t>)</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ts val="1700"/>
                        </a:lnSpc>
                      </a:pPr>
                      <a:r>
                        <a:rPr kumimoji="1" lang="ja-JP" altLang="en-US" sz="1400" dirty="0">
                          <a:solidFill>
                            <a:schemeClr val="tx1"/>
                          </a:solidFill>
                        </a:rPr>
                        <a:t>がん診療拠点病院機能強化事業（</a:t>
                      </a:r>
                      <a:r>
                        <a:rPr kumimoji="1" lang="en-US" altLang="ja-JP" sz="1400" dirty="0" smtClean="0">
                          <a:solidFill>
                            <a:schemeClr val="tx1"/>
                          </a:solidFill>
                        </a:rPr>
                        <a:t>133,316</a:t>
                      </a:r>
                      <a:r>
                        <a:rPr kumimoji="1" lang="ja-JP" altLang="en-US" sz="1400" dirty="0" smtClean="0">
                          <a:solidFill>
                            <a:schemeClr val="tx1"/>
                          </a:solidFill>
                        </a:rPr>
                        <a:t>千円</a:t>
                      </a:r>
                      <a:r>
                        <a:rPr kumimoji="1" lang="ja-JP" altLang="en-US" sz="1400" dirty="0">
                          <a:solidFill>
                            <a:schemeClr val="tx1"/>
                          </a:solidFill>
                        </a:rPr>
                        <a:t>）、がん医療提供体制等充実強化事業</a:t>
                      </a:r>
                      <a:r>
                        <a:rPr kumimoji="1" lang="ja-JP" altLang="en-US" sz="1400" dirty="0" smtClean="0">
                          <a:solidFill>
                            <a:schemeClr val="tx1"/>
                          </a:solidFill>
                        </a:rPr>
                        <a:t>（</a:t>
                      </a:r>
                      <a:r>
                        <a:rPr kumimoji="1" lang="en-US" altLang="ja-JP" sz="1400" dirty="0" smtClean="0">
                          <a:solidFill>
                            <a:schemeClr val="tx1"/>
                          </a:solidFill>
                        </a:rPr>
                        <a:t>50,572</a:t>
                      </a:r>
                      <a:r>
                        <a:rPr kumimoji="1" lang="ja-JP" altLang="en-US" sz="1400" dirty="0" smtClean="0">
                          <a:solidFill>
                            <a:schemeClr val="tx1"/>
                          </a:solidFill>
                        </a:rPr>
                        <a:t>千円</a:t>
                      </a:r>
                      <a:r>
                        <a:rPr kumimoji="1" lang="ja-JP" altLang="en-US" sz="1400" dirty="0">
                          <a:solidFill>
                            <a:schemeClr val="tx1"/>
                          </a:solidFill>
                        </a:rPr>
                        <a:t>）、地域医療連携強化事業</a:t>
                      </a:r>
                      <a:r>
                        <a:rPr kumimoji="1" lang="ja-JP" altLang="en-US" sz="1400" dirty="0" smtClean="0">
                          <a:solidFill>
                            <a:schemeClr val="tx1"/>
                          </a:solidFill>
                        </a:rPr>
                        <a:t>（</a:t>
                      </a:r>
                      <a:r>
                        <a:rPr kumimoji="1" lang="en-US" altLang="ja-JP" sz="1400" dirty="0" smtClean="0">
                          <a:solidFill>
                            <a:schemeClr val="tx1"/>
                          </a:solidFill>
                        </a:rPr>
                        <a:t>4,447</a:t>
                      </a:r>
                      <a:r>
                        <a:rPr kumimoji="1" lang="ja-JP" altLang="en-US" sz="1400" dirty="0" smtClean="0">
                          <a:solidFill>
                            <a:schemeClr val="tx1"/>
                          </a:solidFill>
                        </a:rPr>
                        <a:t>千円</a:t>
                      </a:r>
                      <a:r>
                        <a:rPr kumimoji="1" lang="ja-JP" altLang="en-US" sz="1400" dirty="0">
                          <a:solidFill>
                            <a:schemeClr val="tx1"/>
                          </a:solidFill>
                        </a:rPr>
                        <a:t>）</a:t>
                      </a:r>
                      <a:endParaRPr kumimoji="1" lang="en-US" altLang="ja-JP"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516140"/>
                  </a:ext>
                </a:extLst>
              </a:tr>
            </a:tbl>
          </a:graphicData>
        </a:graphic>
      </p:graphicFrame>
      <p:grpSp>
        <p:nvGrpSpPr>
          <p:cNvPr id="10" name="グループ化 9"/>
          <p:cNvGrpSpPr/>
          <p:nvPr/>
        </p:nvGrpSpPr>
        <p:grpSpPr>
          <a:xfrm>
            <a:off x="8283885" y="1133340"/>
            <a:ext cx="1188525" cy="864000"/>
            <a:chOff x="8151251" y="1180677"/>
            <a:chExt cx="1188525" cy="864000"/>
          </a:xfrm>
        </p:grpSpPr>
        <p:sp>
          <p:nvSpPr>
            <p:cNvPr id="13" name="角丸四角形 12"/>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4" name="グループ化 13"/>
            <p:cNvGrpSpPr/>
            <p:nvPr/>
          </p:nvGrpSpPr>
          <p:grpSpPr>
            <a:xfrm>
              <a:off x="8222623" y="1257538"/>
              <a:ext cx="1058662" cy="720145"/>
              <a:chOff x="511927" y="2809411"/>
              <a:chExt cx="1110811" cy="770916"/>
            </a:xfrm>
          </p:grpSpPr>
          <p:sp>
            <p:nvSpPr>
              <p:cNvPr id="16" name="角丸四角形 15"/>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a:t>
                </a:r>
                <a:r>
                  <a:rPr kumimoji="1" lang="ja-JP" altLang="en-US" sz="1200" b="1"/>
                  <a:t>年度</a:t>
                </a:r>
                <a:r>
                  <a:rPr kumimoji="1" lang="ja-JP" altLang="en-US" sz="1200" b="1" dirty="0"/>
                  <a:t>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7" name="直線コネクタ 16"/>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 name="スライド番号プレースホルダー 2"/>
          <p:cNvSpPr>
            <a:spLocks noGrp="1"/>
          </p:cNvSpPr>
          <p:nvPr>
            <p:ph type="sldNum" sz="quarter" idx="12"/>
          </p:nvPr>
        </p:nvSpPr>
        <p:spPr>
          <a:xfrm>
            <a:off x="7677150" y="6492875"/>
            <a:ext cx="2228850" cy="365125"/>
          </a:xfrm>
        </p:spPr>
        <p:txBody>
          <a:bodyPr/>
          <a:lstStyle/>
          <a:p>
            <a:r>
              <a:rPr kumimoji="1" lang="en-US" altLang="ja-JP" dirty="0" smtClean="0"/>
              <a:t>1</a:t>
            </a:r>
            <a:endParaRPr kumimoji="1" lang="ja-JP" altLang="en-US" dirty="0"/>
          </a:p>
        </p:txBody>
      </p:sp>
    </p:spTree>
    <p:extLst>
      <p:ext uri="{BB962C8B-B14F-4D97-AF65-F5344CB8AC3E}">
        <p14:creationId xmlns:p14="http://schemas.microsoft.com/office/powerpoint/2010/main" val="4268287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323045" y="993608"/>
            <a:ext cx="9259910" cy="56776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19" name="表 18"/>
          <p:cNvGraphicFramePr>
            <a:graphicFrameLocks noGrp="1"/>
          </p:cNvGraphicFramePr>
          <p:nvPr>
            <p:extLst/>
          </p:nvPr>
        </p:nvGraphicFramePr>
        <p:xfrm>
          <a:off x="596516" y="2079149"/>
          <a:ext cx="8712968" cy="1481066"/>
        </p:xfrm>
        <a:graphic>
          <a:graphicData uri="http://schemas.openxmlformats.org/drawingml/2006/table">
            <a:tbl>
              <a:tblPr firstRow="1" firstCol="1" bandRow="1">
                <a:tableStyleId>{5C22544A-7EE6-4342-B048-85BDC9FD1C3A}</a:tableStyleId>
              </a:tblPr>
              <a:tblGrid>
                <a:gridCol w="342918">
                  <a:extLst>
                    <a:ext uri="{9D8B030D-6E8A-4147-A177-3AD203B41FA5}">
                      <a16:colId xmlns:a16="http://schemas.microsoft.com/office/drawing/2014/main" val="20000"/>
                    </a:ext>
                  </a:extLst>
                </a:gridCol>
                <a:gridCol w="3761355">
                  <a:extLst>
                    <a:ext uri="{9D8B030D-6E8A-4147-A177-3AD203B41FA5}">
                      <a16:colId xmlns:a16="http://schemas.microsoft.com/office/drawing/2014/main" val="20001"/>
                    </a:ext>
                  </a:extLst>
                </a:gridCol>
                <a:gridCol w="1712890">
                  <a:extLst>
                    <a:ext uri="{9D8B030D-6E8A-4147-A177-3AD203B41FA5}">
                      <a16:colId xmlns:a16="http://schemas.microsoft.com/office/drawing/2014/main" val="20002"/>
                    </a:ext>
                  </a:extLst>
                </a:gridCol>
                <a:gridCol w="1691706">
                  <a:extLst>
                    <a:ext uri="{9D8B030D-6E8A-4147-A177-3AD203B41FA5}">
                      <a16:colId xmlns:a16="http://schemas.microsoft.com/office/drawing/2014/main" val="1758502819"/>
                    </a:ext>
                  </a:extLst>
                </a:gridCol>
                <a:gridCol w="1204099">
                  <a:extLst>
                    <a:ext uri="{9D8B030D-6E8A-4147-A177-3AD203B41FA5}">
                      <a16:colId xmlns:a16="http://schemas.microsoft.com/office/drawing/2014/main" val="20003"/>
                    </a:ext>
                  </a:extLst>
                </a:gridCol>
              </a:tblGrid>
              <a:tr h="419352">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dirty="0">
                          <a:effectLst/>
                          <a:latin typeface="+mn-ea"/>
                          <a:ea typeface="+mn-ea"/>
                        </a:rPr>
                        <a:t>個別目標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sz="1400" b="1" dirty="0">
                          <a:effectLst/>
                          <a:latin typeface="+mn-ea"/>
                          <a:ea typeface="+mn-ea"/>
                        </a:rPr>
                        <a:t>の状況</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現在の状況</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400" b="1" dirty="0">
                          <a:effectLst/>
                          <a:latin typeface="+mn-ea"/>
                          <a:ea typeface="+mn-ea"/>
                        </a:rPr>
                        <a:t>2023</a:t>
                      </a:r>
                      <a:r>
                        <a:rPr lang="ja-JP" sz="1400" b="1" dirty="0">
                          <a:effectLst/>
                          <a:latin typeface="+mn-ea"/>
                          <a:ea typeface="+mn-ea"/>
                        </a:rPr>
                        <a:t>年度の目標</a:t>
                      </a:r>
                      <a:endParaRPr 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1061714">
                <a:tc>
                  <a:txBody>
                    <a:bodyPr/>
                    <a:lstStyle/>
                    <a:p>
                      <a:pPr algn="ctr" fontAlgn="auto">
                        <a:lnSpc>
                          <a:spcPts val="1600"/>
                        </a:lnSpc>
                        <a:spcAft>
                          <a:spcPts val="0"/>
                        </a:spcAft>
                      </a:pPr>
                      <a:r>
                        <a:rPr lang="ja-JP" sz="1400" b="1" dirty="0">
                          <a:effectLst/>
                          <a:latin typeface="+mn-ea"/>
                          <a:ea typeface="+mn-ea"/>
                        </a:rPr>
                        <a:t>１</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kern="100" dirty="0">
                          <a:effectLst/>
                          <a:latin typeface="+mn-ea"/>
                          <a:ea typeface="+mn-ea"/>
                        </a:rPr>
                        <a:t>がん患者の緩和ケアに対する満足度</a:t>
                      </a:r>
                      <a:endParaRPr lang="ja-JP" sz="1400" b="1" dirty="0">
                        <a:effectLst/>
                        <a:latin typeface="+mn-ea"/>
                        <a:ea typeface="+mn-ea"/>
                      </a:endParaRPr>
                    </a:p>
                    <a:p>
                      <a:pPr algn="l" fontAlgn="auto">
                        <a:lnSpc>
                          <a:spcPts val="1600"/>
                        </a:lnSpc>
                        <a:spcAft>
                          <a:spcPts val="0"/>
                        </a:spcAft>
                      </a:pPr>
                      <a:r>
                        <a:rPr lang="ja-JP" sz="1400" b="1" kern="100" dirty="0">
                          <a:effectLst/>
                          <a:latin typeface="+mn-ea"/>
                          <a:ea typeface="+mn-ea"/>
                        </a:rPr>
                        <a:t>（痛み、不安、治療方法や療養場所、経済面、家族への配慮等への対応に係る非常に思う、そう思う平均値）</a:t>
                      </a:r>
                      <a:endParaRPr lang="ja-JP" sz="1400" b="1" dirty="0">
                        <a:effectLst/>
                        <a:latin typeface="+mn-ea"/>
                        <a:ea typeface="+mn-ea"/>
                      </a:endParaRPr>
                    </a:p>
                    <a:p>
                      <a:pPr algn="l" fontAlgn="auto">
                        <a:lnSpc>
                          <a:spcPts val="1600"/>
                        </a:lnSpc>
                        <a:spcAft>
                          <a:spcPts val="0"/>
                        </a:spcAft>
                      </a:pPr>
                      <a:r>
                        <a:rPr lang="ja-JP" sz="1400" b="1" kern="100" dirty="0">
                          <a:effectLst/>
                          <a:latin typeface="+mn-ea"/>
                          <a:ea typeface="+mn-ea"/>
                        </a:rPr>
                        <a:t>【がん患者ニーズ調査】</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effectLst/>
                          <a:latin typeface="+mn-ea"/>
                          <a:ea typeface="+mn-ea"/>
                        </a:rPr>
                        <a:t>58.6</a:t>
                      </a:r>
                      <a:r>
                        <a:rPr lang="ja-JP" sz="1400" b="1" dirty="0">
                          <a:effectLst/>
                          <a:latin typeface="+mn-ea"/>
                          <a:ea typeface="+mn-ea"/>
                        </a:rPr>
                        <a:t>％</a:t>
                      </a:r>
                      <a:endParaRPr lang="en-US" altLang="ja-JP" sz="1400" b="1" dirty="0">
                        <a:effectLst/>
                        <a:latin typeface="+mn-ea"/>
                        <a:ea typeface="+mn-ea"/>
                      </a:endParaRPr>
                    </a:p>
                    <a:p>
                      <a:pPr algn="ctr" fontAlgn="auto">
                        <a:lnSpc>
                          <a:spcPts val="1600"/>
                        </a:lnSpc>
                        <a:spcAft>
                          <a:spcPts val="0"/>
                        </a:spcAft>
                      </a:pPr>
                      <a:r>
                        <a:rPr lang="ja-JP" sz="1400" b="1" dirty="0">
                          <a:effectLst/>
                          <a:latin typeface="+mn-ea"/>
                          <a:ea typeface="+mn-ea"/>
                        </a:rPr>
                        <a:t>【平成</a:t>
                      </a:r>
                      <a:r>
                        <a:rPr lang="en-US" sz="1400" b="1" dirty="0">
                          <a:effectLst/>
                          <a:latin typeface="+mn-ea"/>
                          <a:ea typeface="+mn-ea"/>
                        </a:rPr>
                        <a:t>28</a:t>
                      </a:r>
                      <a:r>
                        <a:rPr lang="ja-JP" sz="1400" b="1" dirty="0">
                          <a:effectLst/>
                          <a:latin typeface="+mn-ea"/>
                          <a:ea typeface="+mn-ea"/>
                        </a:rPr>
                        <a:t>（</a:t>
                      </a:r>
                      <a:r>
                        <a:rPr lang="en-US" sz="1400" b="1" dirty="0">
                          <a:effectLst/>
                          <a:latin typeface="+mn-ea"/>
                          <a:ea typeface="+mn-ea"/>
                        </a:rPr>
                        <a:t>2016</a:t>
                      </a:r>
                      <a:r>
                        <a:rPr lang="ja-JP" sz="1400" b="1" dirty="0">
                          <a:effectLst/>
                          <a:latin typeface="+mn-ea"/>
                          <a:ea typeface="+mn-ea"/>
                        </a:rPr>
                        <a:t>）年度】</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rPr>
                        <a:t>61.6</a:t>
                      </a:r>
                      <a:r>
                        <a:rPr lang="ja-JP" altLang="ja-JP" sz="1400" b="1" dirty="0">
                          <a:solidFill>
                            <a:schemeClr val="tx1"/>
                          </a:solidFill>
                          <a:effectLst/>
                          <a:latin typeface="+mn-ea"/>
                          <a:ea typeface="+mn-ea"/>
                        </a:rPr>
                        <a:t>％</a:t>
                      </a:r>
                      <a:endParaRPr lang="en-US" altLang="ja-JP" sz="1400" b="1" dirty="0">
                        <a:solidFill>
                          <a:schemeClr val="tx1"/>
                        </a:solidFill>
                        <a:effectLst/>
                        <a:latin typeface="+mn-ea"/>
                        <a:ea typeface="+mn-ea"/>
                      </a:endParaRPr>
                    </a:p>
                    <a:p>
                      <a:pPr algn="ctr" fontAlgn="auto">
                        <a:lnSpc>
                          <a:spcPts val="1600"/>
                        </a:lnSpc>
                        <a:spcAft>
                          <a:spcPts val="0"/>
                        </a:spcAft>
                      </a:pP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令和元</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2019</a:t>
                      </a:r>
                      <a:r>
                        <a:rPr lang="ja-JP" altLang="ja-JP" sz="1400" b="1" dirty="0">
                          <a:solidFill>
                            <a:schemeClr val="tx1"/>
                          </a:solidFill>
                          <a:effectLst/>
                          <a:latin typeface="+mn-ea"/>
                          <a:ea typeface="+mn-ea"/>
                        </a:rPr>
                        <a:t>）年度】</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solidFill>
                            <a:schemeClr val="tx1"/>
                          </a:solidFill>
                          <a:effectLst/>
                          <a:latin typeface="+mn-ea"/>
                          <a:ea typeface="+mn-ea"/>
                        </a:rPr>
                        <a:t>100</a:t>
                      </a:r>
                      <a:r>
                        <a:rPr lang="ja-JP" sz="1400" b="1" dirty="0">
                          <a:solidFill>
                            <a:schemeClr val="tx1"/>
                          </a:solidFill>
                          <a:effectLst/>
                          <a:latin typeface="+mn-ea"/>
                          <a:ea typeface="+mn-ea"/>
                        </a:rPr>
                        <a:t>％</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4102597703"/>
              </p:ext>
            </p:extLst>
          </p:nvPr>
        </p:nvGraphicFramePr>
        <p:xfrm>
          <a:off x="596517" y="3667160"/>
          <a:ext cx="8712967" cy="3012546"/>
        </p:xfrm>
        <a:graphic>
          <a:graphicData uri="http://schemas.openxmlformats.org/drawingml/2006/table">
            <a:tbl>
              <a:tblPr firstRow="1" firstCol="1" bandRow="1">
                <a:tableStyleId>{5C22544A-7EE6-4342-B048-85BDC9FD1C3A}</a:tableStyleId>
              </a:tblPr>
              <a:tblGrid>
                <a:gridCol w="298752">
                  <a:extLst>
                    <a:ext uri="{9D8B030D-6E8A-4147-A177-3AD203B41FA5}">
                      <a16:colId xmlns:a16="http://schemas.microsoft.com/office/drawing/2014/main" val="20000"/>
                    </a:ext>
                  </a:extLst>
                </a:gridCol>
                <a:gridCol w="3007030">
                  <a:extLst>
                    <a:ext uri="{9D8B030D-6E8A-4147-A177-3AD203B41FA5}">
                      <a16:colId xmlns:a16="http://schemas.microsoft.com/office/drawing/2014/main" val="20001"/>
                    </a:ext>
                  </a:extLst>
                </a:gridCol>
                <a:gridCol w="2691684">
                  <a:extLst>
                    <a:ext uri="{9D8B030D-6E8A-4147-A177-3AD203B41FA5}">
                      <a16:colId xmlns:a16="http://schemas.microsoft.com/office/drawing/2014/main" val="20002"/>
                    </a:ext>
                  </a:extLst>
                </a:gridCol>
                <a:gridCol w="2715501">
                  <a:extLst>
                    <a:ext uri="{9D8B030D-6E8A-4147-A177-3AD203B41FA5}">
                      <a16:colId xmlns:a16="http://schemas.microsoft.com/office/drawing/2014/main" val="3857152038"/>
                    </a:ext>
                  </a:extLst>
                </a:gridCol>
              </a:tblGrid>
              <a:tr h="321458">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altLang="ja-JP" sz="1400" b="1" dirty="0">
                          <a:effectLst/>
                          <a:latin typeface="+mn-ea"/>
                          <a:ea typeface="+mn-ea"/>
                        </a:rPr>
                        <a:t>の状況</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現在の状況</a:t>
                      </a:r>
                      <a:endParaRPr lang="ja-JP" alt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648601">
                <a:tc>
                  <a:txBody>
                    <a:bodyPr/>
                    <a:lstStyle/>
                    <a:p>
                      <a:pPr algn="ctr" fontAlgn="auto">
                        <a:lnSpc>
                          <a:spcPts val="1600"/>
                        </a:lnSpc>
                        <a:spcAft>
                          <a:spcPts val="0"/>
                        </a:spcAft>
                      </a:pPr>
                      <a:r>
                        <a:rPr lang="en-US" sz="1400" b="1" dirty="0">
                          <a:effectLst/>
                          <a:latin typeface="+mn-ea"/>
                          <a:ea typeface="+mn-ea"/>
                        </a:rPr>
                        <a:t>1</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sz="1400" b="1" dirty="0">
                          <a:solidFill>
                            <a:schemeClr val="tx1"/>
                          </a:solidFill>
                          <a:effectLst/>
                          <a:latin typeface="+mn-ea"/>
                          <a:ea typeface="+mn-ea"/>
                        </a:rPr>
                        <a:t>緩和ケアチームの新規診療症例数</a:t>
                      </a:r>
                      <a:r>
                        <a:rPr lang="en-US" sz="1400" b="1" dirty="0">
                          <a:solidFill>
                            <a:schemeClr val="tx1"/>
                          </a:solidFill>
                          <a:effectLst/>
                          <a:latin typeface="+mn-ea"/>
                          <a:ea typeface="+mn-ea"/>
                        </a:rPr>
                        <a:t/>
                      </a:r>
                      <a:br>
                        <a:rPr lang="en-US" sz="1400" b="1" dirty="0">
                          <a:solidFill>
                            <a:schemeClr val="tx1"/>
                          </a:solidFill>
                          <a:effectLst/>
                          <a:latin typeface="+mn-ea"/>
                          <a:ea typeface="+mn-ea"/>
                        </a:rPr>
                      </a:br>
                      <a:r>
                        <a:rPr lang="ja-JP" sz="1400" b="1" dirty="0">
                          <a:solidFill>
                            <a:schemeClr val="tx1"/>
                          </a:solidFill>
                          <a:effectLst/>
                          <a:latin typeface="+mn-ea"/>
                          <a:ea typeface="+mn-ea"/>
                        </a:rPr>
                        <a:t>【がん診療拠点病院現況報告】</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rPr>
                        <a:t>10,885</a:t>
                      </a:r>
                      <a:r>
                        <a:rPr lang="ja-JP" sz="1400" b="1" dirty="0">
                          <a:solidFill>
                            <a:schemeClr val="tx1"/>
                          </a:solidFill>
                          <a:effectLst/>
                          <a:latin typeface="+mn-ea"/>
                          <a:ea typeface="+mn-ea"/>
                        </a:rPr>
                        <a:t>件／</a:t>
                      </a:r>
                      <a:r>
                        <a:rPr lang="en-US" sz="1400" b="1" dirty="0">
                          <a:solidFill>
                            <a:schemeClr val="tx1"/>
                          </a:solidFill>
                          <a:effectLst/>
                          <a:latin typeface="+mn-ea"/>
                          <a:ea typeface="+mn-ea"/>
                        </a:rPr>
                        <a:t>64</a:t>
                      </a:r>
                      <a:r>
                        <a:rPr lang="ja-JP" sz="1400" b="1" dirty="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600"/>
                        </a:lnSpc>
                        <a:spcAft>
                          <a:spcPts val="0"/>
                        </a:spcAft>
                      </a:pPr>
                      <a:r>
                        <a:rPr lang="ja-JP" sz="1400" b="1" dirty="0">
                          <a:solidFill>
                            <a:schemeClr val="tx1"/>
                          </a:solidFill>
                          <a:effectLst/>
                          <a:latin typeface="+mn-ea"/>
                          <a:ea typeface="+mn-ea"/>
                        </a:rPr>
                        <a:t>（小児がん除く）</a:t>
                      </a:r>
                    </a:p>
                    <a:p>
                      <a:pPr algn="ctr" fontAlgn="auto">
                        <a:lnSpc>
                          <a:spcPts val="1600"/>
                        </a:lnSpc>
                        <a:spcAft>
                          <a:spcPts val="0"/>
                        </a:spcAft>
                      </a:pPr>
                      <a:r>
                        <a:rPr lang="ja-JP" sz="1200" b="1" dirty="0">
                          <a:solidFill>
                            <a:schemeClr val="tx1"/>
                          </a:solidFill>
                          <a:effectLst/>
                          <a:latin typeface="+mn-ea"/>
                          <a:ea typeface="+mn-ea"/>
                        </a:rPr>
                        <a:t>【平成</a:t>
                      </a:r>
                      <a:r>
                        <a:rPr lang="en-US" sz="1200" b="1" dirty="0">
                          <a:solidFill>
                            <a:schemeClr val="tx1"/>
                          </a:solidFill>
                          <a:effectLst/>
                          <a:latin typeface="+mn-ea"/>
                          <a:ea typeface="+mn-ea"/>
                        </a:rPr>
                        <a:t>2</a:t>
                      </a:r>
                      <a:r>
                        <a:rPr lang="en-US" altLang="ja-JP" sz="1200" b="1" dirty="0">
                          <a:solidFill>
                            <a:schemeClr val="tx1"/>
                          </a:solidFill>
                          <a:effectLst/>
                          <a:latin typeface="+mn-ea"/>
                          <a:ea typeface="+mn-ea"/>
                        </a:rPr>
                        <a:t>8</a:t>
                      </a:r>
                      <a:r>
                        <a:rPr lang="ja-JP" sz="1200" b="1" dirty="0">
                          <a:solidFill>
                            <a:schemeClr val="tx1"/>
                          </a:solidFill>
                          <a:effectLst/>
                          <a:latin typeface="+mn-ea"/>
                          <a:ea typeface="+mn-ea"/>
                        </a:rPr>
                        <a:t>（</a:t>
                      </a:r>
                      <a:r>
                        <a:rPr lang="en-US" sz="1200" b="1" dirty="0">
                          <a:solidFill>
                            <a:schemeClr val="tx1"/>
                          </a:solidFill>
                          <a:effectLst/>
                          <a:latin typeface="+mn-ea"/>
                          <a:ea typeface="+mn-ea"/>
                        </a:rPr>
                        <a:t>201</a:t>
                      </a:r>
                      <a:r>
                        <a:rPr lang="en-US" altLang="ja-JP" sz="1200" b="1" dirty="0">
                          <a:solidFill>
                            <a:schemeClr val="tx1"/>
                          </a:solidFill>
                          <a:effectLst/>
                          <a:latin typeface="+mn-ea"/>
                          <a:ea typeface="+mn-ea"/>
                        </a:rPr>
                        <a:t>6</a:t>
                      </a:r>
                      <a:r>
                        <a:rPr lang="ja-JP" sz="1200" b="1" dirty="0">
                          <a:solidFill>
                            <a:schemeClr val="tx1"/>
                          </a:solidFill>
                          <a:effectLst/>
                          <a:latin typeface="+mn-ea"/>
                          <a:ea typeface="+mn-ea"/>
                        </a:rPr>
                        <a:t>）年】</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smtClean="0">
                          <a:solidFill>
                            <a:schemeClr val="tx1"/>
                          </a:solidFill>
                          <a:effectLst/>
                          <a:latin typeface="+mn-ea"/>
                          <a:ea typeface="+mn-ea"/>
                        </a:rPr>
                        <a:t>14,097</a:t>
                      </a:r>
                      <a:r>
                        <a:rPr lang="ja-JP" altLang="ja-JP" sz="1400" b="1" dirty="0" smtClean="0">
                          <a:solidFill>
                            <a:schemeClr val="tx1"/>
                          </a:solidFill>
                          <a:effectLst/>
                          <a:latin typeface="+mn-ea"/>
                          <a:ea typeface="+mn-ea"/>
                        </a:rPr>
                        <a:t>件</a:t>
                      </a:r>
                      <a:r>
                        <a:rPr lang="ja-JP" altLang="ja-JP" sz="1400" b="1" dirty="0">
                          <a:solidFill>
                            <a:schemeClr val="tx1"/>
                          </a:solidFill>
                          <a:effectLst/>
                          <a:latin typeface="+mn-ea"/>
                          <a:ea typeface="+mn-ea"/>
                        </a:rPr>
                        <a:t>／</a:t>
                      </a:r>
                      <a:r>
                        <a:rPr lang="en-US" altLang="ja-JP" sz="1400" b="1" dirty="0" smtClean="0">
                          <a:solidFill>
                            <a:schemeClr val="tx1"/>
                          </a:solidFill>
                          <a:effectLst/>
                          <a:latin typeface="+mn-ea"/>
                          <a:ea typeface="+mn-ea"/>
                        </a:rPr>
                        <a:t>67</a:t>
                      </a:r>
                      <a:r>
                        <a:rPr lang="ja-JP" altLang="ja-JP" sz="1400" b="1" dirty="0" smtClean="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600"/>
                        </a:lnSpc>
                        <a:spcAft>
                          <a:spcPts val="0"/>
                        </a:spcAft>
                      </a:pPr>
                      <a:r>
                        <a:rPr lang="ja-JP" altLang="ja-JP" sz="1400" b="1" dirty="0">
                          <a:solidFill>
                            <a:schemeClr val="tx1"/>
                          </a:solidFill>
                          <a:effectLst/>
                          <a:latin typeface="+mn-ea"/>
                          <a:ea typeface="+mn-ea"/>
                        </a:rPr>
                        <a:t>（小児がん除く）</a:t>
                      </a:r>
                    </a:p>
                    <a:p>
                      <a:pPr algn="ctr" fontAlgn="auto">
                        <a:lnSpc>
                          <a:spcPts val="1600"/>
                        </a:lnSpc>
                        <a:spcAft>
                          <a:spcPts val="0"/>
                        </a:spcAft>
                      </a:pPr>
                      <a:r>
                        <a:rPr lang="en-US" altLang="ja-JP" sz="1200" b="1" dirty="0">
                          <a:solidFill>
                            <a:schemeClr val="tx1"/>
                          </a:solidFill>
                          <a:effectLst/>
                          <a:latin typeface="+mn-ea"/>
                          <a:ea typeface="+mn-ea"/>
                        </a:rPr>
                        <a:t>【</a:t>
                      </a:r>
                      <a:r>
                        <a:rPr lang="ja-JP" altLang="en-US" sz="1200" b="1" dirty="0" smtClean="0">
                          <a:solidFill>
                            <a:schemeClr val="tx1"/>
                          </a:solidFill>
                          <a:effectLst/>
                          <a:latin typeface="+mn-ea"/>
                          <a:ea typeface="+mn-ea"/>
                        </a:rPr>
                        <a:t>令和</a:t>
                      </a:r>
                      <a:r>
                        <a:rPr lang="en-US" altLang="ja-JP" sz="1200" b="1" dirty="0" smtClean="0">
                          <a:solidFill>
                            <a:schemeClr val="tx1"/>
                          </a:solidFill>
                          <a:effectLst/>
                          <a:latin typeface="+mn-ea"/>
                          <a:ea typeface="+mn-ea"/>
                        </a:rPr>
                        <a:t>2</a:t>
                      </a:r>
                      <a:r>
                        <a:rPr lang="ja-JP" altLang="ja-JP"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2020</a:t>
                      </a:r>
                      <a:r>
                        <a:rPr lang="ja-JP" altLang="ja-JP" sz="1200" b="1" dirty="0" smtClean="0">
                          <a:solidFill>
                            <a:schemeClr val="tx1"/>
                          </a:solidFill>
                          <a:effectLst/>
                          <a:latin typeface="+mn-ea"/>
                          <a:ea typeface="+mn-ea"/>
                        </a:rPr>
                        <a:t>）</a:t>
                      </a:r>
                      <a:r>
                        <a:rPr lang="ja-JP" altLang="ja-JP" sz="1200" b="1" dirty="0">
                          <a:solidFill>
                            <a:schemeClr val="tx1"/>
                          </a:solidFill>
                          <a:effectLst/>
                          <a:latin typeface="+mn-ea"/>
                          <a:ea typeface="+mn-ea"/>
                        </a:rPr>
                        <a:t>年】</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81086">
                <a:tc>
                  <a:txBody>
                    <a:bodyPr/>
                    <a:lstStyle/>
                    <a:p>
                      <a:pPr algn="ctr" fontAlgn="auto">
                        <a:lnSpc>
                          <a:spcPts val="1600"/>
                        </a:lnSpc>
                        <a:spcAft>
                          <a:spcPts val="0"/>
                        </a:spcAft>
                      </a:pPr>
                      <a:r>
                        <a:rPr lang="en-US" sz="1400" b="1" dirty="0">
                          <a:effectLst/>
                          <a:latin typeface="+mn-ea"/>
                          <a:ea typeface="+mn-ea"/>
                        </a:rPr>
                        <a:t>2</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sz="1400" b="1" dirty="0">
                          <a:solidFill>
                            <a:schemeClr val="tx1"/>
                          </a:solidFill>
                          <a:effectLst/>
                          <a:latin typeface="+mn-ea"/>
                          <a:ea typeface="+mn-ea"/>
                        </a:rPr>
                        <a:t>緩和ケア研修</a:t>
                      </a:r>
                      <a:r>
                        <a:rPr lang="ja-JP" altLang="en-US" sz="1400" b="1" dirty="0">
                          <a:solidFill>
                            <a:schemeClr val="tx1"/>
                          </a:solidFill>
                          <a:effectLst/>
                          <a:latin typeface="+mn-ea"/>
                          <a:ea typeface="+mn-ea"/>
                        </a:rPr>
                        <a:t>累積</a:t>
                      </a:r>
                      <a:r>
                        <a:rPr lang="ja-JP" sz="1400" b="1" dirty="0">
                          <a:solidFill>
                            <a:schemeClr val="tx1"/>
                          </a:solidFill>
                          <a:effectLst/>
                          <a:latin typeface="+mn-ea"/>
                          <a:ea typeface="+mn-ea"/>
                        </a:rPr>
                        <a:t>受講者数</a:t>
                      </a:r>
                    </a:p>
                    <a:p>
                      <a:pPr algn="l" fontAlgn="auto">
                        <a:lnSpc>
                          <a:spcPts val="1600"/>
                        </a:lnSpc>
                        <a:spcAft>
                          <a:spcPts val="0"/>
                        </a:spcAft>
                      </a:pPr>
                      <a:r>
                        <a:rPr lang="ja-JP" sz="1400" b="1" dirty="0">
                          <a:solidFill>
                            <a:schemeClr val="tx1"/>
                          </a:solidFill>
                          <a:effectLst/>
                          <a:latin typeface="+mn-ea"/>
                          <a:ea typeface="+mn-ea"/>
                        </a:rPr>
                        <a:t>【大阪府調べ】</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solidFill>
                            <a:schemeClr val="tx1"/>
                          </a:solidFill>
                          <a:effectLst/>
                          <a:latin typeface="+mn-ea"/>
                          <a:ea typeface="+mn-ea"/>
                        </a:rPr>
                        <a:t>1</a:t>
                      </a:r>
                      <a:r>
                        <a:rPr lang="en-US" altLang="ja-JP" sz="1400" b="1" dirty="0">
                          <a:solidFill>
                            <a:schemeClr val="tx1"/>
                          </a:solidFill>
                          <a:effectLst/>
                          <a:latin typeface="+mn-ea"/>
                          <a:ea typeface="+mn-ea"/>
                        </a:rPr>
                        <a:t>0</a:t>
                      </a:r>
                      <a:r>
                        <a:rPr lang="en-US" sz="1400" b="1" dirty="0">
                          <a:solidFill>
                            <a:schemeClr val="tx1"/>
                          </a:solidFill>
                          <a:effectLst/>
                          <a:latin typeface="+mn-ea"/>
                          <a:ea typeface="+mn-ea"/>
                        </a:rPr>
                        <a:t>,7</a:t>
                      </a:r>
                      <a:r>
                        <a:rPr lang="en-US" altLang="ja-JP" sz="1400" b="1" dirty="0">
                          <a:solidFill>
                            <a:schemeClr val="tx1"/>
                          </a:solidFill>
                          <a:effectLst/>
                          <a:latin typeface="+mn-ea"/>
                          <a:ea typeface="+mn-ea"/>
                        </a:rPr>
                        <a:t>88</a:t>
                      </a:r>
                      <a:r>
                        <a:rPr lang="ja-JP" sz="1400" b="1" dirty="0">
                          <a:solidFill>
                            <a:schemeClr val="tx1"/>
                          </a:solidFill>
                          <a:effectLst/>
                          <a:latin typeface="+mn-ea"/>
                          <a:ea typeface="+mn-ea"/>
                        </a:rPr>
                        <a:t>名</a:t>
                      </a:r>
                      <a:r>
                        <a:rPr lang="en-US" altLang="ja-JP" sz="1400" b="1" dirty="0">
                          <a:solidFill>
                            <a:schemeClr val="tx1"/>
                          </a:solidFill>
                          <a:effectLst/>
                          <a:latin typeface="+mn-ea"/>
                          <a:ea typeface="+mn-ea"/>
                        </a:rPr>
                        <a:t>(</a:t>
                      </a:r>
                      <a:r>
                        <a:rPr lang="ja-JP" altLang="en-US" sz="1400" b="1" dirty="0">
                          <a:solidFill>
                            <a:schemeClr val="tx1"/>
                          </a:solidFill>
                          <a:effectLst/>
                          <a:latin typeface="+mn-ea"/>
                          <a:ea typeface="+mn-ea"/>
                        </a:rPr>
                        <a:t>ｺﾒﾃﾞｨｶﾙ含む</a:t>
                      </a:r>
                      <a:r>
                        <a:rPr lang="en-US" altLang="ja-JP" sz="1400" b="1" dirty="0">
                          <a:solidFill>
                            <a:schemeClr val="tx1"/>
                          </a:solidFill>
                          <a:effectLst/>
                          <a:latin typeface="+mn-ea"/>
                          <a:ea typeface="+mn-ea"/>
                        </a:rPr>
                        <a:t>)</a:t>
                      </a:r>
                      <a:endParaRPr lang="ja-JP" sz="1400" b="1" dirty="0">
                        <a:solidFill>
                          <a:schemeClr val="tx1"/>
                        </a:solidFill>
                        <a:effectLst/>
                        <a:latin typeface="+mn-ea"/>
                        <a:ea typeface="+mn-ea"/>
                      </a:endParaRPr>
                    </a:p>
                    <a:p>
                      <a:pPr algn="ctr">
                        <a:lnSpc>
                          <a:spcPts val="1600"/>
                        </a:lnSpc>
                        <a:spcAft>
                          <a:spcPts val="0"/>
                        </a:spcAft>
                      </a:pPr>
                      <a:r>
                        <a:rPr lang="ja-JP" sz="1200" b="1" dirty="0">
                          <a:solidFill>
                            <a:schemeClr val="tx1"/>
                          </a:solidFill>
                          <a:effectLst/>
                          <a:latin typeface="+mn-ea"/>
                          <a:ea typeface="+mn-ea"/>
                        </a:rPr>
                        <a:t>【平成</a:t>
                      </a:r>
                      <a:r>
                        <a:rPr lang="en-US" sz="1200" b="1" dirty="0">
                          <a:solidFill>
                            <a:schemeClr val="tx1"/>
                          </a:solidFill>
                          <a:effectLst/>
                          <a:latin typeface="+mn-ea"/>
                          <a:ea typeface="+mn-ea"/>
                        </a:rPr>
                        <a:t>29</a:t>
                      </a:r>
                      <a:r>
                        <a:rPr lang="ja-JP" sz="1200" b="1" dirty="0">
                          <a:solidFill>
                            <a:schemeClr val="tx1"/>
                          </a:solidFill>
                          <a:effectLst/>
                          <a:latin typeface="+mn-ea"/>
                          <a:ea typeface="+mn-ea"/>
                        </a:rPr>
                        <a:t>年</a:t>
                      </a:r>
                      <a:r>
                        <a:rPr lang="en-US" altLang="ja-JP" sz="1200" b="1" dirty="0">
                          <a:solidFill>
                            <a:schemeClr val="tx1"/>
                          </a:solidFill>
                          <a:effectLst/>
                          <a:latin typeface="+mn-ea"/>
                          <a:ea typeface="+mn-ea"/>
                        </a:rPr>
                        <a:t>12</a:t>
                      </a:r>
                      <a:r>
                        <a:rPr lang="ja-JP" sz="1200" b="1" dirty="0">
                          <a:solidFill>
                            <a:schemeClr val="tx1"/>
                          </a:solidFill>
                          <a:effectLst/>
                          <a:latin typeface="+mn-ea"/>
                          <a:ea typeface="+mn-ea"/>
                        </a:rPr>
                        <a:t>月</a:t>
                      </a:r>
                      <a:r>
                        <a:rPr lang="ja-JP" altLang="en-US" sz="1200" b="1" dirty="0">
                          <a:solidFill>
                            <a:schemeClr val="tx1"/>
                          </a:solidFill>
                          <a:effectLst/>
                          <a:latin typeface="+mn-ea"/>
                          <a:ea typeface="+mn-ea"/>
                        </a:rPr>
                        <a:t>末日現在</a:t>
                      </a:r>
                      <a:r>
                        <a:rPr lang="ja-JP" sz="1200" b="1" dirty="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smtClean="0">
                          <a:solidFill>
                            <a:schemeClr val="tx1"/>
                          </a:solidFill>
                          <a:effectLst/>
                          <a:latin typeface="+mn-ea"/>
                          <a:ea typeface="+mn-ea"/>
                        </a:rPr>
                        <a:t>15,829</a:t>
                      </a:r>
                      <a:r>
                        <a:rPr lang="ja-JP" altLang="ja-JP" sz="1400" b="1" dirty="0" smtClean="0">
                          <a:solidFill>
                            <a:schemeClr val="tx1"/>
                          </a:solidFill>
                          <a:effectLst/>
                          <a:latin typeface="+mn-ea"/>
                          <a:ea typeface="+mn-ea"/>
                        </a:rPr>
                        <a:t>名</a:t>
                      </a:r>
                      <a:r>
                        <a:rPr lang="en-US" altLang="ja-JP" sz="1400" b="1" dirty="0">
                          <a:solidFill>
                            <a:schemeClr val="tx1"/>
                          </a:solidFill>
                          <a:effectLst/>
                          <a:latin typeface="+mn-ea"/>
                          <a:ea typeface="+mn-ea"/>
                        </a:rPr>
                        <a:t>(</a:t>
                      </a:r>
                      <a:r>
                        <a:rPr lang="ja-JP" altLang="en-US" sz="1400" b="1" dirty="0">
                          <a:solidFill>
                            <a:schemeClr val="tx1"/>
                          </a:solidFill>
                          <a:effectLst/>
                          <a:latin typeface="+mn-ea"/>
                          <a:ea typeface="+mn-ea"/>
                        </a:rPr>
                        <a:t>ｺﾒﾃﾞｨｶﾙ含む</a:t>
                      </a:r>
                      <a:r>
                        <a:rPr lang="en-US" altLang="ja-JP" sz="1400" b="1" dirty="0" smtClean="0">
                          <a:solidFill>
                            <a:schemeClr val="tx1"/>
                          </a:solidFill>
                          <a:effectLst/>
                          <a:latin typeface="+mn-ea"/>
                          <a:ea typeface="+mn-ea"/>
                        </a:rPr>
                        <a:t>)</a:t>
                      </a:r>
                      <a:endParaRPr lang="ja-JP" altLang="ja-JP" sz="1400" b="1" dirty="0">
                        <a:solidFill>
                          <a:schemeClr val="tx1"/>
                        </a:solidFill>
                        <a:effectLst/>
                        <a:latin typeface="+mn-ea"/>
                        <a:ea typeface="+mn-ea"/>
                      </a:endParaRPr>
                    </a:p>
                    <a:p>
                      <a:pPr algn="ctr">
                        <a:lnSpc>
                          <a:spcPts val="1600"/>
                        </a:lnSpc>
                        <a:spcAft>
                          <a:spcPts val="0"/>
                        </a:spcAft>
                      </a:pPr>
                      <a:r>
                        <a:rPr lang="ja-JP" altLang="ja-JP" sz="1200" b="1" dirty="0">
                          <a:solidFill>
                            <a:schemeClr val="tx1"/>
                          </a:solidFill>
                          <a:effectLst/>
                          <a:latin typeface="+mn-ea"/>
                          <a:ea typeface="+mn-ea"/>
                        </a:rPr>
                        <a:t>【</a:t>
                      </a:r>
                      <a:r>
                        <a:rPr lang="ja-JP" altLang="en-US" sz="1200" b="1" dirty="0" smtClean="0">
                          <a:solidFill>
                            <a:schemeClr val="tx1"/>
                          </a:solidFill>
                          <a:effectLst/>
                          <a:latin typeface="+mn-ea"/>
                          <a:ea typeface="+mn-ea"/>
                        </a:rPr>
                        <a:t>令和</a:t>
                      </a:r>
                      <a:r>
                        <a:rPr lang="en-US" altLang="ja-JP" sz="1200" b="1" dirty="0" smtClean="0">
                          <a:solidFill>
                            <a:schemeClr val="tx1"/>
                          </a:solidFill>
                          <a:effectLst/>
                          <a:latin typeface="+mn-ea"/>
                          <a:ea typeface="+mn-ea"/>
                        </a:rPr>
                        <a:t>4</a:t>
                      </a:r>
                      <a:r>
                        <a:rPr lang="ja-JP" altLang="ja-JP" sz="1200" b="1" dirty="0" smtClean="0">
                          <a:solidFill>
                            <a:schemeClr val="tx1"/>
                          </a:solidFill>
                          <a:effectLst/>
                          <a:latin typeface="+mn-ea"/>
                          <a:ea typeface="+mn-ea"/>
                        </a:rPr>
                        <a:t>年</a:t>
                      </a:r>
                      <a:r>
                        <a:rPr lang="en-US" altLang="ja-JP" sz="1200" b="1" dirty="0" smtClean="0">
                          <a:solidFill>
                            <a:schemeClr val="tx1"/>
                          </a:solidFill>
                          <a:effectLst/>
                          <a:latin typeface="+mn-ea"/>
                          <a:ea typeface="+mn-ea"/>
                        </a:rPr>
                        <a:t>11</a:t>
                      </a:r>
                      <a:r>
                        <a:rPr lang="ja-JP" altLang="ja-JP" sz="1200" b="1" dirty="0" smtClean="0">
                          <a:solidFill>
                            <a:schemeClr val="tx1"/>
                          </a:solidFill>
                          <a:effectLst/>
                          <a:latin typeface="+mn-ea"/>
                          <a:ea typeface="+mn-ea"/>
                        </a:rPr>
                        <a:t>月</a:t>
                      </a:r>
                      <a:r>
                        <a:rPr lang="ja-JP" altLang="en-US" sz="1200" b="1" dirty="0">
                          <a:solidFill>
                            <a:schemeClr val="tx1"/>
                          </a:solidFill>
                          <a:effectLst/>
                          <a:latin typeface="+mn-ea"/>
                          <a:ea typeface="+mn-ea"/>
                        </a:rPr>
                        <a:t>末日現在</a:t>
                      </a:r>
                      <a:r>
                        <a:rPr lang="ja-JP" altLang="ja-JP" sz="1200" b="1" dirty="0">
                          <a:solidFill>
                            <a:schemeClr val="tx1"/>
                          </a:solidFill>
                          <a:effectLst/>
                          <a:latin typeface="+mn-ea"/>
                          <a:ea typeface="+mn-ea"/>
                        </a:rPr>
                        <a:t>】</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648601">
                <a:tc>
                  <a:txBody>
                    <a:bodyPr/>
                    <a:lstStyle/>
                    <a:p>
                      <a:pPr algn="ctr" fontAlgn="auto">
                        <a:lnSpc>
                          <a:spcPts val="1600"/>
                        </a:lnSpc>
                        <a:spcAft>
                          <a:spcPts val="0"/>
                        </a:spcAft>
                      </a:pPr>
                      <a:r>
                        <a:rPr lang="en-US" sz="1400" b="1" dirty="0">
                          <a:effectLst/>
                          <a:latin typeface="+mn-ea"/>
                          <a:ea typeface="+mn-ea"/>
                        </a:rPr>
                        <a:t>3</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sz="1400" b="1" dirty="0">
                          <a:solidFill>
                            <a:schemeClr val="tx1"/>
                          </a:solidFill>
                          <a:effectLst/>
                          <a:latin typeface="+mn-ea"/>
                          <a:ea typeface="+mn-ea"/>
                        </a:rPr>
                        <a:t>在宅緩和ケアに取組む医療機関数</a:t>
                      </a:r>
                    </a:p>
                    <a:p>
                      <a:pPr algn="l" fontAlgn="auto">
                        <a:lnSpc>
                          <a:spcPts val="1600"/>
                        </a:lnSpc>
                        <a:spcAft>
                          <a:spcPts val="0"/>
                        </a:spcAft>
                      </a:pPr>
                      <a:r>
                        <a:rPr lang="ja-JP" sz="1400" b="1" dirty="0">
                          <a:solidFill>
                            <a:schemeClr val="tx1"/>
                          </a:solidFill>
                          <a:effectLst/>
                          <a:latin typeface="+mn-ea"/>
                          <a:ea typeface="+mn-ea"/>
                        </a:rPr>
                        <a:t>【がん診療拠点病院現況報告】</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rPr>
                        <a:t>965</a:t>
                      </a:r>
                      <a:r>
                        <a:rPr lang="ja-JP" sz="1400" b="1" dirty="0">
                          <a:solidFill>
                            <a:schemeClr val="tx1"/>
                          </a:solidFill>
                          <a:effectLst/>
                          <a:latin typeface="+mn-ea"/>
                          <a:ea typeface="+mn-ea"/>
                        </a:rPr>
                        <a:t>医療機関／</a:t>
                      </a:r>
                      <a:r>
                        <a:rPr lang="en-US" sz="1400" b="1" dirty="0">
                          <a:solidFill>
                            <a:schemeClr val="tx1"/>
                          </a:solidFill>
                          <a:effectLst/>
                          <a:latin typeface="+mn-ea"/>
                          <a:ea typeface="+mn-ea"/>
                        </a:rPr>
                        <a:t>64</a:t>
                      </a:r>
                      <a:r>
                        <a:rPr lang="ja-JP" sz="1400" b="1" dirty="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600"/>
                        </a:lnSpc>
                        <a:spcAft>
                          <a:spcPts val="0"/>
                        </a:spcAft>
                      </a:pPr>
                      <a:r>
                        <a:rPr lang="ja-JP" sz="1400" b="1" dirty="0">
                          <a:solidFill>
                            <a:schemeClr val="tx1"/>
                          </a:solidFill>
                          <a:effectLst/>
                          <a:latin typeface="+mn-ea"/>
                          <a:ea typeface="+mn-ea"/>
                        </a:rPr>
                        <a:t>（小児がん除く）</a:t>
                      </a:r>
                    </a:p>
                    <a:p>
                      <a:pPr algn="ctr" fontAlgn="auto">
                        <a:lnSpc>
                          <a:spcPts val="1600"/>
                        </a:lnSpc>
                        <a:spcAft>
                          <a:spcPts val="0"/>
                        </a:spcAft>
                      </a:pPr>
                      <a:r>
                        <a:rPr lang="ja-JP" sz="1200" b="1" dirty="0">
                          <a:solidFill>
                            <a:schemeClr val="tx1"/>
                          </a:solidFill>
                          <a:effectLst/>
                          <a:latin typeface="+mn-ea"/>
                          <a:ea typeface="+mn-ea"/>
                        </a:rPr>
                        <a:t>【平成</a:t>
                      </a:r>
                      <a:r>
                        <a:rPr lang="en-US" sz="1200" b="1" dirty="0">
                          <a:solidFill>
                            <a:schemeClr val="tx1"/>
                          </a:solidFill>
                          <a:effectLst/>
                          <a:latin typeface="+mn-ea"/>
                          <a:ea typeface="+mn-ea"/>
                        </a:rPr>
                        <a:t>29</a:t>
                      </a:r>
                      <a:r>
                        <a:rPr lang="ja-JP" sz="1200" b="1" dirty="0">
                          <a:solidFill>
                            <a:schemeClr val="tx1"/>
                          </a:solidFill>
                          <a:effectLst/>
                          <a:latin typeface="+mn-ea"/>
                          <a:ea typeface="+mn-ea"/>
                        </a:rPr>
                        <a:t>（</a:t>
                      </a:r>
                      <a:r>
                        <a:rPr lang="en-US" sz="1200" b="1" dirty="0">
                          <a:solidFill>
                            <a:schemeClr val="tx1"/>
                          </a:solidFill>
                          <a:effectLst/>
                          <a:latin typeface="+mn-ea"/>
                          <a:ea typeface="+mn-ea"/>
                        </a:rPr>
                        <a:t>2017</a:t>
                      </a:r>
                      <a:r>
                        <a:rPr lang="ja-JP" sz="1200" b="1" dirty="0">
                          <a:solidFill>
                            <a:schemeClr val="tx1"/>
                          </a:solidFill>
                          <a:effectLst/>
                          <a:latin typeface="+mn-ea"/>
                          <a:ea typeface="+mn-ea"/>
                        </a:rPr>
                        <a:t>）年</a:t>
                      </a:r>
                      <a:r>
                        <a:rPr lang="en-US" altLang="ja-JP" sz="1200" b="1" dirty="0">
                          <a:solidFill>
                            <a:schemeClr val="tx1"/>
                          </a:solidFill>
                          <a:effectLst/>
                          <a:latin typeface="+mn-ea"/>
                          <a:ea typeface="+mn-ea"/>
                        </a:rPr>
                        <a:t>9</a:t>
                      </a:r>
                      <a:r>
                        <a:rPr lang="ja-JP" sz="1200" b="1" dirty="0">
                          <a:solidFill>
                            <a:schemeClr val="tx1"/>
                          </a:solidFill>
                          <a:effectLst/>
                          <a:latin typeface="+mn-ea"/>
                          <a:ea typeface="+mn-ea"/>
                        </a:rPr>
                        <a:t>月</a:t>
                      </a:r>
                      <a:r>
                        <a:rPr lang="en-US" altLang="ja-JP" sz="1200" b="1" dirty="0">
                          <a:solidFill>
                            <a:schemeClr val="tx1"/>
                          </a:solidFill>
                          <a:effectLst/>
                          <a:latin typeface="+mn-ea"/>
                          <a:ea typeface="+mn-ea"/>
                        </a:rPr>
                        <a:t>1</a:t>
                      </a:r>
                      <a:r>
                        <a:rPr lang="ja-JP" altLang="en-US" sz="1200" b="1" dirty="0">
                          <a:solidFill>
                            <a:schemeClr val="tx1"/>
                          </a:solidFill>
                          <a:effectLst/>
                          <a:latin typeface="+mn-ea"/>
                          <a:ea typeface="+mn-ea"/>
                        </a:rPr>
                        <a:t>日現在</a:t>
                      </a:r>
                      <a:r>
                        <a:rPr lang="ja-JP" sz="1200" b="1" dirty="0">
                          <a:solidFill>
                            <a:schemeClr val="tx1"/>
                          </a:solidFill>
                          <a:effectLst/>
                          <a:latin typeface="+mn-ea"/>
                          <a:ea typeface="+mn-ea"/>
                        </a:rPr>
                        <a:t>】</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smtClean="0">
                          <a:solidFill>
                            <a:schemeClr val="tx1"/>
                          </a:solidFill>
                          <a:effectLst/>
                          <a:latin typeface="+mn-ea"/>
                          <a:ea typeface="+mn-ea"/>
                        </a:rPr>
                        <a:t>1,497</a:t>
                      </a:r>
                      <a:r>
                        <a:rPr lang="ja-JP" altLang="ja-JP" sz="1400" b="1" dirty="0" smtClean="0">
                          <a:solidFill>
                            <a:schemeClr val="tx1"/>
                          </a:solidFill>
                          <a:effectLst/>
                          <a:latin typeface="+mn-ea"/>
                          <a:ea typeface="+mn-ea"/>
                        </a:rPr>
                        <a:t>医療</a:t>
                      </a:r>
                      <a:r>
                        <a:rPr lang="ja-JP" altLang="ja-JP" sz="1400" b="1" dirty="0">
                          <a:solidFill>
                            <a:schemeClr val="tx1"/>
                          </a:solidFill>
                          <a:effectLst/>
                          <a:latin typeface="+mn-ea"/>
                          <a:ea typeface="+mn-ea"/>
                        </a:rPr>
                        <a:t>機関／</a:t>
                      </a:r>
                      <a:r>
                        <a:rPr lang="en-US" altLang="ja-JP" sz="1400" b="1" dirty="0" smtClean="0">
                          <a:solidFill>
                            <a:schemeClr val="tx1"/>
                          </a:solidFill>
                          <a:effectLst/>
                          <a:latin typeface="+mn-ea"/>
                          <a:ea typeface="+mn-ea"/>
                        </a:rPr>
                        <a:t>67</a:t>
                      </a:r>
                      <a:r>
                        <a:rPr lang="ja-JP" altLang="ja-JP" sz="1400" b="1" dirty="0" smtClean="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600"/>
                        </a:lnSpc>
                        <a:spcAft>
                          <a:spcPts val="0"/>
                        </a:spcAft>
                      </a:pPr>
                      <a:r>
                        <a:rPr lang="ja-JP" altLang="ja-JP" sz="1400" b="1" dirty="0">
                          <a:solidFill>
                            <a:schemeClr val="tx1"/>
                          </a:solidFill>
                          <a:effectLst/>
                          <a:latin typeface="+mn-ea"/>
                          <a:ea typeface="+mn-ea"/>
                        </a:rPr>
                        <a:t>（小児がん除く）</a:t>
                      </a:r>
                    </a:p>
                    <a:p>
                      <a:pPr algn="ctr" fontAlgn="auto">
                        <a:lnSpc>
                          <a:spcPts val="1600"/>
                        </a:lnSpc>
                        <a:spcAft>
                          <a:spcPts val="0"/>
                        </a:spcAft>
                      </a:pPr>
                      <a:r>
                        <a:rPr lang="ja-JP" altLang="ja-JP" sz="1200" b="1" dirty="0">
                          <a:solidFill>
                            <a:schemeClr val="tx1"/>
                          </a:solidFill>
                          <a:effectLst/>
                          <a:latin typeface="+mn-ea"/>
                          <a:ea typeface="+mn-ea"/>
                        </a:rPr>
                        <a:t>【</a:t>
                      </a:r>
                      <a:r>
                        <a:rPr lang="ja-JP" altLang="en-US" sz="1200" b="1" dirty="0" smtClean="0">
                          <a:solidFill>
                            <a:schemeClr val="tx1"/>
                          </a:solidFill>
                          <a:effectLst/>
                          <a:latin typeface="+mn-ea"/>
                          <a:ea typeface="+mn-ea"/>
                        </a:rPr>
                        <a:t>令和</a:t>
                      </a:r>
                      <a:r>
                        <a:rPr lang="en-US" altLang="ja-JP" sz="1200" b="1" dirty="0" smtClean="0">
                          <a:solidFill>
                            <a:schemeClr val="tx1"/>
                          </a:solidFill>
                          <a:effectLst/>
                          <a:latin typeface="+mn-ea"/>
                          <a:ea typeface="+mn-ea"/>
                        </a:rPr>
                        <a:t>2</a:t>
                      </a:r>
                      <a:r>
                        <a:rPr lang="ja-JP" altLang="ja-JP" sz="1200" b="1" dirty="0" smtClean="0">
                          <a:solidFill>
                            <a:schemeClr val="tx1"/>
                          </a:solidFill>
                          <a:effectLst/>
                          <a:latin typeface="+mn-ea"/>
                          <a:ea typeface="+mn-ea"/>
                        </a:rPr>
                        <a:t>（</a:t>
                      </a:r>
                      <a:r>
                        <a:rPr lang="en-US" altLang="ja-JP" sz="1200" b="1" dirty="0" smtClean="0">
                          <a:solidFill>
                            <a:schemeClr val="tx1"/>
                          </a:solidFill>
                          <a:effectLst/>
                          <a:latin typeface="+mn-ea"/>
                          <a:ea typeface="+mn-ea"/>
                        </a:rPr>
                        <a:t>2020</a:t>
                      </a:r>
                      <a:r>
                        <a:rPr lang="ja-JP" altLang="ja-JP" sz="1200" b="1" dirty="0" smtClean="0">
                          <a:solidFill>
                            <a:schemeClr val="tx1"/>
                          </a:solidFill>
                          <a:effectLst/>
                          <a:latin typeface="+mn-ea"/>
                          <a:ea typeface="+mn-ea"/>
                        </a:rPr>
                        <a:t>）</a:t>
                      </a:r>
                      <a:r>
                        <a:rPr lang="ja-JP" altLang="ja-JP" sz="1200" b="1" dirty="0">
                          <a:solidFill>
                            <a:schemeClr val="tx1"/>
                          </a:solidFill>
                          <a:effectLst/>
                          <a:latin typeface="+mn-ea"/>
                          <a:ea typeface="+mn-ea"/>
                        </a:rPr>
                        <a:t>年</a:t>
                      </a:r>
                      <a:r>
                        <a:rPr lang="en-US" altLang="ja-JP" sz="1200" b="1" dirty="0">
                          <a:solidFill>
                            <a:schemeClr val="tx1"/>
                          </a:solidFill>
                          <a:effectLst/>
                          <a:latin typeface="+mn-ea"/>
                          <a:ea typeface="+mn-ea"/>
                        </a:rPr>
                        <a:t>9</a:t>
                      </a:r>
                      <a:r>
                        <a:rPr lang="ja-JP" altLang="ja-JP" sz="1200" b="1" dirty="0">
                          <a:solidFill>
                            <a:schemeClr val="tx1"/>
                          </a:solidFill>
                          <a:effectLst/>
                          <a:latin typeface="+mn-ea"/>
                          <a:ea typeface="+mn-ea"/>
                        </a:rPr>
                        <a:t>月</a:t>
                      </a:r>
                      <a:r>
                        <a:rPr lang="en-US" altLang="ja-JP" sz="1200" b="1" dirty="0">
                          <a:solidFill>
                            <a:schemeClr val="tx1"/>
                          </a:solidFill>
                          <a:effectLst/>
                          <a:latin typeface="+mn-ea"/>
                          <a:ea typeface="+mn-ea"/>
                        </a:rPr>
                        <a:t>1</a:t>
                      </a:r>
                      <a:r>
                        <a:rPr lang="ja-JP" altLang="en-US" sz="1200" b="1" dirty="0">
                          <a:solidFill>
                            <a:schemeClr val="tx1"/>
                          </a:solidFill>
                          <a:effectLst/>
                          <a:latin typeface="+mn-ea"/>
                          <a:ea typeface="+mn-ea"/>
                        </a:rPr>
                        <a:t>日現在</a:t>
                      </a:r>
                      <a:r>
                        <a:rPr lang="ja-JP" altLang="ja-JP" sz="1200" b="1" dirty="0">
                          <a:solidFill>
                            <a:schemeClr val="tx1"/>
                          </a:solidFill>
                          <a:effectLst/>
                          <a:latin typeface="+mn-ea"/>
                          <a:ea typeface="+mn-ea"/>
                        </a:rPr>
                        <a:t>】</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48601">
                <a:tc>
                  <a:txBody>
                    <a:bodyPr/>
                    <a:lstStyle/>
                    <a:p>
                      <a:pPr algn="ctr" fontAlgn="auto">
                        <a:lnSpc>
                          <a:spcPts val="1600"/>
                        </a:lnSpc>
                        <a:spcAft>
                          <a:spcPts val="0"/>
                        </a:spcAft>
                      </a:pPr>
                      <a:r>
                        <a:rPr lang="en-US" sz="1400" b="1" dirty="0">
                          <a:effectLst/>
                          <a:latin typeface="+mn-ea"/>
                          <a:ea typeface="+mn-ea"/>
                        </a:rPr>
                        <a:t>4</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dirty="0">
                          <a:solidFill>
                            <a:schemeClr val="tx1"/>
                          </a:solidFill>
                          <a:effectLst/>
                          <a:latin typeface="+mn-ea"/>
                          <a:ea typeface="+mn-ea"/>
                        </a:rPr>
                        <a:t>がん患者の緩和ケアに対する</a:t>
                      </a:r>
                      <a:endParaRPr lang="en-US" altLang="ja-JP" sz="1400" b="1" dirty="0">
                        <a:solidFill>
                          <a:schemeClr val="tx1"/>
                        </a:solidFill>
                        <a:effectLst/>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lang="ja-JP" sz="1400" b="1" dirty="0">
                          <a:solidFill>
                            <a:schemeClr val="tx1"/>
                          </a:solidFill>
                          <a:effectLst/>
                          <a:latin typeface="+mn-ea"/>
                          <a:ea typeface="+mn-ea"/>
                        </a:rPr>
                        <a:t>理解度の向上</a:t>
                      </a:r>
                      <a:r>
                        <a:rPr lang="ja-JP" altLang="en-US" sz="1400" b="1" dirty="0">
                          <a:solidFill>
                            <a:schemeClr val="tx1"/>
                          </a:solidFill>
                          <a:effectLst/>
                          <a:latin typeface="+mn-ea"/>
                          <a:ea typeface="+mn-ea"/>
                        </a:rPr>
                        <a:t>（知らない・あまり知らないの合計）</a:t>
                      </a:r>
                      <a:endParaRPr lang="ja-JP" sz="1400" b="1" dirty="0">
                        <a:solidFill>
                          <a:schemeClr val="tx1"/>
                        </a:solidFill>
                        <a:effectLst/>
                        <a:latin typeface="+mn-ea"/>
                        <a:ea typeface="+mn-ea"/>
                      </a:endParaRPr>
                    </a:p>
                    <a:p>
                      <a:pPr algn="l" fontAlgn="auto">
                        <a:lnSpc>
                          <a:spcPts val="1600"/>
                        </a:lnSpc>
                        <a:spcAft>
                          <a:spcPts val="0"/>
                        </a:spcAft>
                      </a:pPr>
                      <a:r>
                        <a:rPr lang="ja-JP" sz="1400" b="1" dirty="0">
                          <a:solidFill>
                            <a:schemeClr val="tx1"/>
                          </a:solidFill>
                          <a:effectLst/>
                          <a:latin typeface="+mn-ea"/>
                          <a:ea typeface="+mn-ea"/>
                        </a:rPr>
                        <a:t>【</a:t>
                      </a:r>
                      <a:r>
                        <a:rPr lang="ja-JP" sz="1400" b="1" kern="100" dirty="0">
                          <a:solidFill>
                            <a:schemeClr val="tx1"/>
                          </a:solidFill>
                          <a:effectLst/>
                          <a:latin typeface="+mn-ea"/>
                          <a:ea typeface="+mn-ea"/>
                        </a:rPr>
                        <a:t>がん患者ニーズ調査</a:t>
                      </a:r>
                      <a:r>
                        <a:rPr lang="ja-JP" sz="1400" b="1" dirty="0">
                          <a:solidFill>
                            <a:schemeClr val="tx1"/>
                          </a:solidFill>
                          <a:effectLst/>
                          <a:latin typeface="+mn-ea"/>
                          <a:ea typeface="+mn-ea"/>
                        </a:rPr>
                        <a:t>】</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solidFill>
                            <a:schemeClr val="tx1"/>
                          </a:solidFill>
                          <a:effectLst/>
                          <a:latin typeface="+mn-ea"/>
                          <a:ea typeface="+mn-ea"/>
                        </a:rPr>
                        <a:t>49.6</a:t>
                      </a:r>
                      <a:r>
                        <a:rPr lang="ja-JP" sz="1400" b="1" dirty="0">
                          <a:solidFill>
                            <a:schemeClr val="tx1"/>
                          </a:solidFill>
                          <a:effectLst/>
                          <a:latin typeface="+mn-ea"/>
                          <a:ea typeface="+mn-ea"/>
                        </a:rPr>
                        <a:t>％</a:t>
                      </a:r>
                    </a:p>
                    <a:p>
                      <a:pPr algn="ctr" fontAlgn="auto">
                        <a:lnSpc>
                          <a:spcPts val="1600"/>
                        </a:lnSpc>
                        <a:spcAft>
                          <a:spcPts val="0"/>
                        </a:spcAft>
                      </a:pPr>
                      <a:r>
                        <a:rPr lang="ja-JP" sz="1200" b="1" dirty="0">
                          <a:solidFill>
                            <a:schemeClr val="tx1"/>
                          </a:solidFill>
                          <a:effectLst/>
                          <a:latin typeface="+mn-ea"/>
                          <a:ea typeface="+mn-ea"/>
                        </a:rPr>
                        <a:t>【平成</a:t>
                      </a:r>
                      <a:r>
                        <a:rPr lang="en-US" sz="1200" b="1" dirty="0">
                          <a:solidFill>
                            <a:schemeClr val="tx1"/>
                          </a:solidFill>
                          <a:effectLst/>
                          <a:latin typeface="+mn-ea"/>
                          <a:ea typeface="+mn-ea"/>
                        </a:rPr>
                        <a:t>28</a:t>
                      </a:r>
                      <a:r>
                        <a:rPr lang="ja-JP" sz="1200" b="1" dirty="0">
                          <a:solidFill>
                            <a:schemeClr val="tx1"/>
                          </a:solidFill>
                          <a:effectLst/>
                          <a:latin typeface="+mn-ea"/>
                          <a:ea typeface="+mn-ea"/>
                        </a:rPr>
                        <a:t>（</a:t>
                      </a:r>
                      <a:r>
                        <a:rPr lang="en-US" sz="1200" b="1" dirty="0">
                          <a:solidFill>
                            <a:schemeClr val="tx1"/>
                          </a:solidFill>
                          <a:effectLst/>
                          <a:latin typeface="+mn-ea"/>
                          <a:ea typeface="+mn-ea"/>
                        </a:rPr>
                        <a:t>2016</a:t>
                      </a:r>
                      <a:r>
                        <a:rPr lang="ja-JP" sz="1200" b="1" dirty="0">
                          <a:solidFill>
                            <a:schemeClr val="tx1"/>
                          </a:solidFill>
                          <a:effectLst/>
                          <a:latin typeface="+mn-ea"/>
                          <a:ea typeface="+mn-ea"/>
                        </a:rPr>
                        <a:t>）年度】</a:t>
                      </a:r>
                      <a:endParaRPr 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rPr>
                        <a:t>41.4</a:t>
                      </a:r>
                      <a:r>
                        <a:rPr lang="ja-JP" altLang="ja-JP" sz="1400" b="1" dirty="0">
                          <a:solidFill>
                            <a:schemeClr val="tx1"/>
                          </a:solidFill>
                          <a:effectLst/>
                          <a:latin typeface="+mn-ea"/>
                          <a:ea typeface="+mn-ea"/>
                        </a:rPr>
                        <a:t>％</a:t>
                      </a:r>
                    </a:p>
                    <a:p>
                      <a:pPr algn="ctr" fontAlgn="auto">
                        <a:lnSpc>
                          <a:spcPts val="1600"/>
                        </a:lnSpc>
                        <a:spcAft>
                          <a:spcPts val="0"/>
                        </a:spcAft>
                      </a:pPr>
                      <a:r>
                        <a:rPr lang="ja-JP" altLang="ja-JP" sz="1200" b="1" dirty="0">
                          <a:solidFill>
                            <a:schemeClr val="tx1"/>
                          </a:solidFill>
                          <a:effectLst/>
                          <a:latin typeface="+mn-ea"/>
                          <a:ea typeface="+mn-ea"/>
                        </a:rPr>
                        <a:t>【</a:t>
                      </a:r>
                      <a:r>
                        <a:rPr lang="ja-JP" altLang="en-US" sz="1200" b="1" dirty="0">
                          <a:solidFill>
                            <a:schemeClr val="tx1"/>
                          </a:solidFill>
                          <a:effectLst/>
                          <a:latin typeface="+mn-ea"/>
                          <a:ea typeface="+mn-ea"/>
                        </a:rPr>
                        <a:t>令和元</a:t>
                      </a:r>
                      <a:r>
                        <a:rPr lang="ja-JP" altLang="ja-JP" sz="1200" b="1" dirty="0">
                          <a:solidFill>
                            <a:schemeClr val="tx1"/>
                          </a:solidFill>
                          <a:effectLst/>
                          <a:latin typeface="+mn-ea"/>
                          <a:ea typeface="+mn-ea"/>
                        </a:rPr>
                        <a:t>（</a:t>
                      </a:r>
                      <a:r>
                        <a:rPr lang="en-US" altLang="ja-JP" sz="1200" b="1" dirty="0">
                          <a:solidFill>
                            <a:schemeClr val="tx1"/>
                          </a:solidFill>
                          <a:effectLst/>
                          <a:latin typeface="+mn-ea"/>
                          <a:ea typeface="+mn-ea"/>
                        </a:rPr>
                        <a:t>2019</a:t>
                      </a:r>
                      <a:r>
                        <a:rPr lang="ja-JP" altLang="ja-JP" sz="1200" b="1" dirty="0">
                          <a:solidFill>
                            <a:schemeClr val="tx1"/>
                          </a:solidFill>
                          <a:effectLst/>
                          <a:latin typeface="+mn-ea"/>
                          <a:ea typeface="+mn-ea"/>
                        </a:rPr>
                        <a:t>）年度】</a:t>
                      </a:r>
                      <a:endParaRPr lang="ja-JP" altLang="ja-JP" sz="12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4" name="正方形/長方形 13">
            <a:extLst>
              <a:ext uri="{FF2B5EF4-FFF2-40B4-BE49-F238E27FC236}">
                <a16:creationId xmlns:a16="http://schemas.microsoft.com/office/drawing/2014/main" id="{61AE0CBE-3210-41DD-A171-4385B749CD55}"/>
              </a:ext>
            </a:extLst>
          </p:cNvPr>
          <p:cNvSpPr/>
          <p:nvPr/>
        </p:nvSpPr>
        <p:spPr>
          <a:xfrm>
            <a:off x="0" y="-2554"/>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eiryo UI" panose="020B0604030504040204" pitchFamily="50" charset="-128"/>
                <a:ea typeface="Meiryo UI" panose="020B0604030504040204" pitchFamily="50" charset="-128"/>
              </a:rPr>
              <a:t>１　がん医療の充実</a:t>
            </a:r>
          </a:p>
        </p:txBody>
      </p:sp>
      <p:sp>
        <p:nvSpPr>
          <p:cNvPr id="12" name="正方形/長方形 11"/>
          <p:cNvSpPr/>
          <p:nvPr/>
        </p:nvSpPr>
        <p:spPr>
          <a:xfrm>
            <a:off x="543286" y="1755551"/>
            <a:ext cx="8130963" cy="369332"/>
          </a:xfrm>
          <a:prstGeom prst="rect">
            <a:avLst/>
          </a:prstGeom>
        </p:spPr>
        <p:txBody>
          <a:bodyPr wrap="square">
            <a:spAutoFit/>
          </a:bodyPr>
          <a:lstStyle/>
          <a:p>
            <a:r>
              <a:rPr lang="ja-JP" altLang="en-US" b="1" dirty="0"/>
              <a:t>≪第３期大阪府がん対策推進計画における個別目標及びモニタリング指標≫</a:t>
            </a:r>
          </a:p>
        </p:txBody>
      </p:sp>
      <p:sp>
        <p:nvSpPr>
          <p:cNvPr id="16" name="正方形/長方形 15"/>
          <p:cNvSpPr/>
          <p:nvPr/>
        </p:nvSpPr>
        <p:spPr>
          <a:xfrm>
            <a:off x="129324" y="841274"/>
            <a:ext cx="7267691" cy="861774"/>
          </a:xfrm>
          <a:prstGeom prst="rect">
            <a:avLst/>
          </a:prstGeom>
          <a:solidFill>
            <a:srgbClr val="002060"/>
          </a:solidFill>
        </p:spPr>
        <p:txBody>
          <a:bodyPr wrap="square" anchor="ctr">
            <a:spAutoFit/>
          </a:bodyPr>
          <a:lstStyle/>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rPr>
              <a:t>（２）</a:t>
            </a:r>
            <a:r>
              <a:rPr kumimoji="1" lang="ja-JP" altLang="en-US" sz="1600" b="1" dirty="0">
                <a:solidFill>
                  <a:schemeClr val="bg1"/>
                </a:solidFill>
              </a:rPr>
              <a:t>小児･</a:t>
            </a:r>
            <a:r>
              <a:rPr kumimoji="1" lang="en-US" altLang="ja-JP" sz="1600" b="1" dirty="0">
                <a:solidFill>
                  <a:schemeClr val="bg1"/>
                </a:solidFill>
              </a:rPr>
              <a:t>AYA</a:t>
            </a:r>
            <a:r>
              <a:rPr kumimoji="1" lang="ja-JP" altLang="en-US" sz="1600" b="1" dirty="0">
                <a:solidFill>
                  <a:schemeClr val="bg1"/>
                </a:solidFill>
              </a:rPr>
              <a:t>世代のがん･</a:t>
            </a:r>
            <a:r>
              <a:rPr kumimoji="1" lang="ja-JP" altLang="en-US" sz="1600" b="1" u="heavy" dirty="0">
                <a:solidFill>
                  <a:schemeClr val="bg1"/>
                </a:solidFill>
              </a:rPr>
              <a:t>高齢者のがん･希少がん</a:t>
            </a:r>
            <a:r>
              <a:rPr kumimoji="1" lang="ja-JP" altLang="en-US" sz="1600" b="1" dirty="0">
                <a:solidFill>
                  <a:schemeClr val="bg1"/>
                </a:solidFill>
              </a:rPr>
              <a:t>　計画Ｐ</a:t>
            </a:r>
            <a:r>
              <a:rPr kumimoji="1" lang="en-US" altLang="ja-JP" sz="1600" b="1" dirty="0">
                <a:solidFill>
                  <a:schemeClr val="bg1"/>
                </a:solidFill>
              </a:rPr>
              <a:t>51-52</a:t>
            </a:r>
          </a:p>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rPr>
              <a:t>（３）</a:t>
            </a:r>
            <a:r>
              <a:rPr kumimoji="1" lang="ja-JP" altLang="en-US" sz="1600" b="1" dirty="0">
                <a:solidFill>
                  <a:schemeClr val="bg1"/>
                </a:solidFill>
              </a:rPr>
              <a:t>新たな治療法</a:t>
            </a:r>
            <a:r>
              <a:rPr kumimoji="1" lang="en-US" altLang="ja-JP" sz="1600" b="1" dirty="0">
                <a:solidFill>
                  <a:schemeClr val="bg1"/>
                </a:solidFill>
              </a:rPr>
              <a:t>(</a:t>
            </a:r>
            <a:r>
              <a:rPr kumimoji="1" lang="ja-JP" altLang="en-US" sz="1600" b="1" dirty="0">
                <a:solidFill>
                  <a:schemeClr val="bg1"/>
                </a:solidFill>
              </a:rPr>
              <a:t>がんゲノム医療･先進的な放射線治療</a:t>
            </a:r>
            <a:r>
              <a:rPr kumimoji="1" lang="en-US" altLang="ja-JP" sz="1600" b="1" dirty="0">
                <a:solidFill>
                  <a:schemeClr val="bg1"/>
                </a:solidFill>
              </a:rPr>
              <a:t>)</a:t>
            </a:r>
            <a:r>
              <a:rPr kumimoji="1" lang="ja-JP" altLang="en-US" sz="1600" b="1" dirty="0">
                <a:solidFill>
                  <a:schemeClr val="bg1"/>
                </a:solidFill>
              </a:rPr>
              <a:t>の活用　計画Ｐ</a:t>
            </a:r>
            <a:r>
              <a:rPr kumimoji="1" lang="en-US" altLang="ja-JP" sz="1600" b="1" dirty="0">
                <a:solidFill>
                  <a:schemeClr val="bg1"/>
                </a:solidFill>
              </a:rPr>
              <a:t>52</a:t>
            </a:r>
            <a:r>
              <a:rPr kumimoji="1" lang="ja-JP" altLang="en-US" sz="1600" b="1" dirty="0">
                <a:ln w="0"/>
                <a:solidFill>
                  <a:schemeClr val="bg1"/>
                </a:solidFill>
                <a:effectLst>
                  <a:outerShdw blurRad="38100" dist="19050" dir="2700000" algn="tl" rotWithShape="0">
                    <a:schemeClr val="dk1">
                      <a:alpha val="40000"/>
                    </a:schemeClr>
                  </a:outerShdw>
                </a:effectLst>
              </a:rPr>
              <a:t>（５）緩和ケアの推進</a:t>
            </a:r>
            <a:r>
              <a:rPr kumimoji="1" lang="ja-JP" altLang="en-US" sz="1600" b="1" dirty="0">
                <a:solidFill>
                  <a:schemeClr val="bg1"/>
                </a:solidFill>
              </a:rPr>
              <a:t>　計画Ｐ</a:t>
            </a:r>
            <a:r>
              <a:rPr kumimoji="1" lang="en-US" altLang="ja-JP" sz="1600" b="1" dirty="0">
                <a:solidFill>
                  <a:schemeClr val="bg1"/>
                </a:solidFill>
              </a:rPr>
              <a:t>54-55</a:t>
            </a:r>
            <a:endParaRPr kumimoji="1" lang="en-US" altLang="ja-JP" b="1" dirty="0">
              <a:solidFill>
                <a:schemeClr val="bg1"/>
              </a:solidFill>
            </a:endParaRPr>
          </a:p>
        </p:txBody>
      </p:sp>
    </p:spTree>
    <p:extLst>
      <p:ext uri="{BB962C8B-B14F-4D97-AF65-F5344CB8AC3E}">
        <p14:creationId xmlns:p14="http://schemas.microsoft.com/office/powerpoint/2010/main" val="38524131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990714866"/>
              </p:ext>
            </p:extLst>
          </p:nvPr>
        </p:nvGraphicFramePr>
        <p:xfrm>
          <a:off x="357188" y="171335"/>
          <a:ext cx="9108786" cy="1165924"/>
        </p:xfrm>
        <a:graphic>
          <a:graphicData uri="http://schemas.openxmlformats.org/drawingml/2006/table">
            <a:tbl>
              <a:tblPr firstRow="1" bandRow="1">
                <a:tableStyleId>{5C22544A-7EE6-4342-B048-85BDC9FD1C3A}</a:tableStyleId>
              </a:tblPr>
              <a:tblGrid>
                <a:gridCol w="1200150">
                  <a:extLst>
                    <a:ext uri="{9D8B030D-6E8A-4147-A177-3AD203B41FA5}">
                      <a16:colId xmlns:a16="http://schemas.microsoft.com/office/drawing/2014/main" val="3795206225"/>
                    </a:ext>
                  </a:extLst>
                </a:gridCol>
                <a:gridCol w="7908636">
                  <a:extLst>
                    <a:ext uri="{9D8B030D-6E8A-4147-A177-3AD203B41FA5}">
                      <a16:colId xmlns:a16="http://schemas.microsoft.com/office/drawing/2014/main" val="1328953327"/>
                    </a:ext>
                  </a:extLst>
                </a:gridCol>
              </a:tblGrid>
              <a:tr h="11561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現状･課題</a:t>
                      </a:r>
                      <a:endParaRPr kumimoji="1" lang="ja-JP" alt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400" b="1" dirty="0">
                          <a:solidFill>
                            <a:schemeClr val="tx1"/>
                          </a:solidFill>
                        </a:rPr>
                        <a:t>◆高齢者のがん、希少がん、難治性がんについては、それぞれの特性に応じた対策が必要。</a:t>
                      </a:r>
                      <a:endParaRPr kumimoji="1" lang="en-US" altLang="ja-JP" sz="1400" b="1" dirty="0">
                        <a:solidFill>
                          <a:schemeClr val="tx1"/>
                        </a:solidFill>
                      </a:endParaRPr>
                    </a:p>
                    <a:p>
                      <a:pPr marL="179388" marR="0" lvl="0" indent="-179388" algn="l" defTabSz="914400" rtl="0" eaLnBrk="1" fontAlgn="auto" latinLnBrk="0" hangingPunct="1">
                        <a:lnSpc>
                          <a:spcPts val="1700"/>
                        </a:lnSpc>
                        <a:spcBef>
                          <a:spcPts val="0"/>
                        </a:spcBef>
                        <a:spcAft>
                          <a:spcPts val="0"/>
                        </a:spcAft>
                        <a:buClrTx/>
                        <a:buSzTx/>
                        <a:buFontTx/>
                        <a:buNone/>
                        <a:tabLst/>
                        <a:defRPr/>
                      </a:pPr>
                      <a:r>
                        <a:rPr kumimoji="1" lang="ja-JP" altLang="en-US" sz="1400" b="1" dirty="0">
                          <a:solidFill>
                            <a:schemeClr val="tx1"/>
                          </a:solidFill>
                        </a:rPr>
                        <a:t>◆大阪において、重粒子線治療施設や</a:t>
                      </a:r>
                      <a:r>
                        <a:rPr kumimoji="1" lang="en-US" altLang="ja-JP" sz="1400" b="1" dirty="0">
                          <a:solidFill>
                            <a:schemeClr val="tx1"/>
                          </a:solidFill>
                        </a:rPr>
                        <a:t>BNCT</a:t>
                      </a:r>
                      <a:r>
                        <a:rPr kumimoji="1" lang="ja-JP" altLang="en-US" sz="1400" b="1" dirty="0">
                          <a:solidFill>
                            <a:schemeClr val="tx1"/>
                          </a:solidFill>
                        </a:rPr>
                        <a:t>（ホウ素中性子捕捉療法）治療施設が</a:t>
                      </a:r>
                      <a:r>
                        <a:rPr kumimoji="1" lang="ja-JP" altLang="en-US" sz="1400" b="1" dirty="0" smtClean="0">
                          <a:solidFill>
                            <a:schemeClr val="tx1"/>
                          </a:solidFill>
                        </a:rPr>
                        <a:t>開設され、</a:t>
                      </a:r>
                      <a:r>
                        <a:rPr kumimoji="1" lang="ja-JP" altLang="en-US" sz="1400" b="1" dirty="0">
                          <a:solidFill>
                            <a:schemeClr val="tx1"/>
                          </a:solidFill>
                        </a:rPr>
                        <a:t>最先端のがん治療の提供が期待される。　</a:t>
                      </a:r>
                      <a:endParaRPr kumimoji="1" lang="ja-JP" altLang="en-US" sz="1400" b="1" dirty="0"/>
                    </a:p>
                    <a:p>
                      <a:pPr marL="179388" indent="-179388">
                        <a:lnSpc>
                          <a:spcPts val="1700"/>
                        </a:lnSpc>
                      </a:pPr>
                      <a:r>
                        <a:rPr kumimoji="1" lang="ja-JP" altLang="en-US" sz="1400" b="1" dirty="0">
                          <a:solidFill>
                            <a:schemeClr val="tx1"/>
                          </a:solidFill>
                        </a:rPr>
                        <a:t>◆緩和ケアについて広く府民に対する普及啓発を図るとともに、提供体制の充実、緩和ケア研修会の受講促進等に努める必要がある。</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2567843358"/>
              </p:ext>
            </p:extLst>
          </p:nvPr>
        </p:nvGraphicFramePr>
        <p:xfrm>
          <a:off x="357188" y="1523359"/>
          <a:ext cx="9096779" cy="4996307"/>
        </p:xfrm>
        <a:graphic>
          <a:graphicData uri="http://schemas.openxmlformats.org/drawingml/2006/table">
            <a:tbl>
              <a:tblPr firstRow="1" bandRow="1">
                <a:tableStyleId>{5C22544A-7EE6-4342-B048-85BDC9FD1C3A}</a:tableStyleId>
              </a:tblPr>
              <a:tblGrid>
                <a:gridCol w="1214438">
                  <a:extLst>
                    <a:ext uri="{9D8B030D-6E8A-4147-A177-3AD203B41FA5}">
                      <a16:colId xmlns:a16="http://schemas.microsoft.com/office/drawing/2014/main" val="528851062"/>
                    </a:ext>
                  </a:extLst>
                </a:gridCol>
                <a:gridCol w="7882341">
                  <a:extLst>
                    <a:ext uri="{9D8B030D-6E8A-4147-A177-3AD203B41FA5}">
                      <a16:colId xmlns:a16="http://schemas.microsoft.com/office/drawing/2014/main" val="89849022"/>
                    </a:ext>
                  </a:extLst>
                </a:gridCol>
              </a:tblGrid>
              <a:tr h="1993326">
                <a:tc>
                  <a:txBody>
                    <a:bodyPr/>
                    <a:lstStyle/>
                    <a:p>
                      <a:r>
                        <a:rPr kumimoji="1" lang="ja-JP" altLang="en-US" sz="1600" dirty="0"/>
                        <a:t> 本年度の     </a:t>
                      </a:r>
                      <a:endParaRPr kumimoji="1" lang="en-US" altLang="ja-JP" sz="1600" dirty="0"/>
                    </a:p>
                    <a:p>
                      <a:r>
                        <a:rPr kumimoji="1" lang="en-US" altLang="ja-JP" sz="1600" dirty="0"/>
                        <a:t> </a:t>
                      </a:r>
                      <a:r>
                        <a:rPr kumimoji="1" lang="ja-JP" altLang="en-US" sz="1600" dirty="0"/>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ts val="1550"/>
                        </a:lnSpc>
                      </a:pPr>
                      <a:r>
                        <a:rPr kumimoji="1" lang="en-US" altLang="ja-JP" sz="1300" dirty="0" smtClean="0">
                          <a:solidFill>
                            <a:schemeClr val="tx1"/>
                          </a:solidFill>
                        </a:rPr>
                        <a:t>《</a:t>
                      </a:r>
                      <a:r>
                        <a:rPr kumimoji="1" lang="ja-JP" altLang="en-US" sz="1300" u="sng" dirty="0">
                          <a:solidFill>
                            <a:schemeClr val="tx1"/>
                          </a:solidFill>
                        </a:rPr>
                        <a:t>新たな治療法</a:t>
                      </a:r>
                      <a:r>
                        <a:rPr kumimoji="1" lang="en-US" altLang="ja-JP" sz="1300" dirty="0">
                          <a:solidFill>
                            <a:schemeClr val="tx1"/>
                          </a:solidFill>
                        </a:rPr>
                        <a:t>》</a:t>
                      </a:r>
                      <a:endParaRPr kumimoji="1" lang="en-US" altLang="ja-JP" sz="1300" b="0" dirty="0">
                        <a:solidFill>
                          <a:schemeClr val="tx1"/>
                        </a:solidFill>
                      </a:endParaRPr>
                    </a:p>
                    <a:p>
                      <a:pPr marL="179388" indent="-179388">
                        <a:lnSpc>
                          <a:spcPts val="1550"/>
                        </a:lnSpc>
                      </a:pPr>
                      <a:r>
                        <a:rPr kumimoji="1" lang="ja-JP" altLang="en-US" sz="1300" b="0" strike="noStrike" baseline="0" dirty="0">
                          <a:solidFill>
                            <a:schemeClr val="tx1"/>
                          </a:solidFill>
                        </a:rPr>
                        <a:t>■がん診療連携協議会がんゲノム医療部会と連携し、府内がんゲノム医療の連携</a:t>
                      </a:r>
                      <a:r>
                        <a:rPr kumimoji="1" lang="ja-JP" altLang="en-US" sz="1300" b="0" strike="noStrike" baseline="0" dirty="0" smtClean="0">
                          <a:solidFill>
                            <a:schemeClr val="tx1"/>
                          </a:solidFill>
                        </a:rPr>
                        <a:t>体制の</a:t>
                      </a:r>
                      <a:r>
                        <a:rPr kumimoji="1" lang="ja-JP" altLang="en-US" sz="1300" b="0" strike="noStrike" baseline="0" dirty="0">
                          <a:solidFill>
                            <a:schemeClr val="tx1"/>
                          </a:solidFill>
                        </a:rPr>
                        <a:t>構築を</a:t>
                      </a:r>
                      <a:r>
                        <a:rPr kumimoji="1" lang="ja-JP" altLang="en-US" sz="1300" b="0" strike="noStrike" baseline="0" dirty="0" smtClean="0">
                          <a:solidFill>
                            <a:schemeClr val="tx1"/>
                          </a:solidFill>
                        </a:rPr>
                        <a:t>推進。</a:t>
                      </a:r>
                      <a:endParaRPr kumimoji="1" lang="en-US" altLang="ja-JP" sz="1300" b="0" strike="noStrike" baseline="0" dirty="0" smtClean="0">
                        <a:solidFill>
                          <a:schemeClr val="tx1"/>
                        </a:solidFill>
                      </a:endParaRPr>
                    </a:p>
                    <a:p>
                      <a:pPr marL="179388" indent="-179388">
                        <a:lnSpc>
                          <a:spcPts val="1550"/>
                        </a:lnSpc>
                      </a:pPr>
                      <a:r>
                        <a:rPr kumimoji="1" lang="en-US" altLang="ja-JP" sz="1300" dirty="0" smtClean="0">
                          <a:solidFill>
                            <a:schemeClr val="tx1"/>
                          </a:solidFill>
                        </a:rPr>
                        <a:t>《</a:t>
                      </a:r>
                      <a:r>
                        <a:rPr kumimoji="1" lang="ja-JP" altLang="en-US" sz="1300" u="sng" dirty="0">
                          <a:solidFill>
                            <a:schemeClr val="tx1"/>
                          </a:solidFill>
                        </a:rPr>
                        <a:t>緩和ケアの普及啓発、人材育成</a:t>
                      </a:r>
                      <a:r>
                        <a:rPr kumimoji="1" lang="en-US" altLang="ja-JP" sz="1300" dirty="0">
                          <a:solidFill>
                            <a:schemeClr val="tx1"/>
                          </a:solidFill>
                        </a:rPr>
                        <a:t>》</a:t>
                      </a:r>
                    </a:p>
                    <a:p>
                      <a:pPr>
                        <a:lnSpc>
                          <a:spcPts val="1550"/>
                        </a:lnSpc>
                      </a:pPr>
                      <a:r>
                        <a:rPr kumimoji="1" lang="ja-JP" altLang="en-US" sz="1300" b="0" dirty="0">
                          <a:solidFill>
                            <a:schemeClr val="tx1"/>
                          </a:solidFill>
                        </a:rPr>
                        <a:t>■緩和ケア普及</a:t>
                      </a:r>
                      <a:r>
                        <a:rPr kumimoji="1" lang="ja-JP" altLang="en-US" sz="1300" b="0" dirty="0" smtClean="0">
                          <a:solidFill>
                            <a:schemeClr val="tx1"/>
                          </a:solidFill>
                        </a:rPr>
                        <a:t>啓発</a:t>
                      </a:r>
                      <a:r>
                        <a:rPr kumimoji="1" lang="ja-JP" altLang="en-US" sz="1300" b="0" strike="noStrike" baseline="0" dirty="0" smtClean="0">
                          <a:solidFill>
                            <a:schemeClr val="tx1"/>
                          </a:solidFill>
                        </a:rPr>
                        <a:t>事業・人材養成事業を実施。</a:t>
                      </a:r>
                      <a:endParaRPr kumimoji="1" lang="en-US" altLang="ja-JP" sz="1300" b="0" strike="noStrike" baseline="0" dirty="0">
                        <a:solidFill>
                          <a:schemeClr val="tx1"/>
                        </a:solidFill>
                      </a:endParaRPr>
                    </a:p>
                    <a:p>
                      <a:pPr marL="185738" indent="-185738">
                        <a:lnSpc>
                          <a:spcPts val="1550"/>
                        </a:lnSpc>
                      </a:pPr>
                      <a:r>
                        <a:rPr kumimoji="1" lang="ja-JP" altLang="en-US" sz="1300" b="0" strike="noStrike" dirty="0" smtClean="0">
                          <a:solidFill>
                            <a:schemeClr val="tx1"/>
                          </a:solidFill>
                        </a:rPr>
                        <a:t>■</a:t>
                      </a:r>
                      <a:r>
                        <a:rPr kumimoji="1" lang="ja-JP" altLang="en-US" sz="1300" b="0" strike="noStrike" baseline="0" dirty="0" smtClean="0">
                          <a:solidFill>
                            <a:schemeClr val="tx1"/>
                          </a:solidFill>
                        </a:rPr>
                        <a:t>緩和ケア研修修了者</a:t>
                      </a:r>
                      <a:r>
                        <a:rPr kumimoji="1" lang="ja-JP" altLang="en-US" sz="1300" b="0" strike="noStrike" baseline="0" dirty="0">
                          <a:solidFill>
                            <a:schemeClr val="tx1"/>
                          </a:solidFill>
                        </a:rPr>
                        <a:t>に対するフォローアップ</a:t>
                      </a:r>
                      <a:r>
                        <a:rPr kumimoji="1" lang="ja-JP" altLang="en-US" sz="1300" b="0" strike="noStrike" baseline="0" dirty="0" smtClean="0">
                          <a:solidFill>
                            <a:schemeClr val="tx1"/>
                          </a:solidFill>
                        </a:rPr>
                        <a:t>研修を実施。</a:t>
                      </a:r>
                      <a:endParaRPr kumimoji="1" lang="en-US" altLang="ja-JP" sz="1300" b="0" strike="noStrike" baseline="0" dirty="0" smtClean="0">
                        <a:solidFill>
                          <a:schemeClr val="tx1"/>
                        </a:solidFill>
                      </a:endParaRPr>
                    </a:p>
                    <a:p>
                      <a:pPr marL="185738" marR="0" lvl="0" indent="-185738" algn="l" defTabSz="914400" rtl="0" eaLnBrk="1" fontAlgn="auto" latinLnBrk="0" hangingPunct="1">
                        <a:lnSpc>
                          <a:spcPts val="1550"/>
                        </a:lnSpc>
                        <a:spcBef>
                          <a:spcPts val="0"/>
                        </a:spcBef>
                        <a:spcAft>
                          <a:spcPts val="0"/>
                        </a:spcAft>
                        <a:buClrTx/>
                        <a:buSzTx/>
                        <a:buFontTx/>
                        <a:buNone/>
                        <a:tabLst/>
                        <a:defRPr/>
                      </a:pPr>
                      <a:r>
                        <a:rPr kumimoji="1" lang="ja-JP" altLang="en-US" sz="1300" b="0" strike="noStrike" baseline="0" dirty="0" smtClean="0">
                          <a:solidFill>
                            <a:schemeClr val="tx1"/>
                          </a:solidFill>
                        </a:rPr>
                        <a:t>■アドバンス・ケア・プランニング研修を実施。</a:t>
                      </a:r>
                      <a:endParaRPr kumimoji="1" lang="en-US" altLang="ja-JP" sz="1300" b="0" strike="noStrike" baseline="0" dirty="0" smtClean="0">
                        <a:solidFill>
                          <a:schemeClr val="tx1"/>
                        </a:solidFill>
                      </a:endParaRPr>
                    </a:p>
                    <a:p>
                      <a:pPr marL="185738" marR="0" lvl="0" indent="-185738" algn="l" defTabSz="914400" rtl="0" eaLnBrk="1" fontAlgn="auto" latinLnBrk="0" hangingPunct="1">
                        <a:lnSpc>
                          <a:spcPts val="1550"/>
                        </a:lnSpc>
                        <a:spcBef>
                          <a:spcPts val="0"/>
                        </a:spcBef>
                        <a:spcAft>
                          <a:spcPts val="0"/>
                        </a:spcAft>
                        <a:buClrTx/>
                        <a:buSzTx/>
                        <a:buFontTx/>
                        <a:buNone/>
                        <a:tabLst/>
                        <a:defRPr/>
                      </a:pPr>
                      <a:r>
                        <a:rPr kumimoji="1" lang="ja-JP" altLang="en-US" sz="1300" b="0" strike="noStrike" baseline="0" dirty="0" smtClean="0">
                          <a:solidFill>
                            <a:schemeClr val="tx1"/>
                          </a:solidFill>
                        </a:rPr>
                        <a:t>■</a:t>
                      </a:r>
                      <a:r>
                        <a:rPr kumimoji="1" lang="ja-JP" altLang="en-US" sz="1300" b="0" dirty="0" smtClean="0">
                          <a:solidFill>
                            <a:schemeClr val="tx1"/>
                          </a:solidFill>
                        </a:rPr>
                        <a:t>令和６年３月末までに、府拠点病院において緩和ケア研修会受講率が</a:t>
                      </a:r>
                      <a:r>
                        <a:rPr kumimoji="1" lang="en-US" altLang="ja-JP" sz="1300" b="0" dirty="0" smtClean="0">
                          <a:solidFill>
                            <a:schemeClr val="tx1"/>
                          </a:solidFill>
                        </a:rPr>
                        <a:t>90%</a:t>
                      </a:r>
                      <a:r>
                        <a:rPr kumimoji="1" lang="ja-JP" altLang="en-US" sz="1300" b="0" dirty="0" smtClean="0">
                          <a:solidFill>
                            <a:schemeClr val="tx1"/>
                          </a:solidFill>
                        </a:rPr>
                        <a:t>以上となることを目標とした計画書を各府拠点病院において作成。</a:t>
                      </a:r>
                      <a:endParaRPr kumimoji="1" lang="en-US" altLang="ja-JP" sz="1300" b="0" strike="noStrike" baseline="0" dirty="0" smtClean="0">
                        <a:solidFill>
                          <a:schemeClr val="tx1"/>
                        </a:solidFill>
                      </a:endParaRPr>
                    </a:p>
                    <a:p>
                      <a:pPr marL="0" marR="0" lvl="0" indent="0" algn="l" defTabSz="914400" rtl="0" eaLnBrk="1" fontAlgn="auto" latinLnBrk="0" hangingPunct="1">
                        <a:lnSpc>
                          <a:spcPts val="1550"/>
                        </a:lnSpc>
                        <a:spcBef>
                          <a:spcPts val="0"/>
                        </a:spcBef>
                        <a:spcAft>
                          <a:spcPts val="0"/>
                        </a:spcAft>
                        <a:buClrTx/>
                        <a:buSzTx/>
                        <a:buFontTx/>
                        <a:buNone/>
                        <a:tabLst/>
                        <a:defRPr/>
                      </a:pPr>
                      <a:r>
                        <a:rPr kumimoji="1" lang="en-US" altLang="ja-JP" sz="1300" dirty="0" smtClean="0">
                          <a:solidFill>
                            <a:schemeClr val="tx1"/>
                          </a:solidFill>
                        </a:rPr>
                        <a:t>《</a:t>
                      </a:r>
                      <a:r>
                        <a:rPr kumimoji="1" lang="ja-JP" altLang="en-US" sz="1300" u="sng" dirty="0">
                          <a:solidFill>
                            <a:schemeClr val="tx1"/>
                          </a:solidFill>
                        </a:rPr>
                        <a:t>質の高い緩和ケア提供体制の確保</a:t>
                      </a:r>
                      <a:r>
                        <a:rPr kumimoji="1" lang="en-US" altLang="ja-JP" sz="1300" dirty="0">
                          <a:solidFill>
                            <a:schemeClr val="tx1"/>
                          </a:solidFill>
                        </a:rPr>
                        <a:t>》</a:t>
                      </a:r>
                    </a:p>
                    <a:p>
                      <a:pPr marL="179388" marR="0" lvl="0" indent="-179388" algn="l" defTabSz="914400" rtl="0" eaLnBrk="1" fontAlgn="auto" latinLnBrk="0" hangingPunct="1">
                        <a:lnSpc>
                          <a:spcPts val="1550"/>
                        </a:lnSpc>
                        <a:spcBef>
                          <a:spcPts val="0"/>
                        </a:spcBef>
                        <a:spcAft>
                          <a:spcPts val="0"/>
                        </a:spcAft>
                        <a:buClrTx/>
                        <a:buSzTx/>
                        <a:buFontTx/>
                        <a:buNone/>
                        <a:tabLst/>
                        <a:defRPr/>
                      </a:pPr>
                      <a:r>
                        <a:rPr kumimoji="1" lang="ja-JP" altLang="en-US" sz="1300" b="0" dirty="0" smtClean="0">
                          <a:solidFill>
                            <a:schemeClr val="tx1"/>
                          </a:solidFill>
                        </a:rPr>
                        <a:t>■がん診療拠点病院機能強化事業において、がん診療連携拠点病院における緩和ケアセンターの整備等、緩和ケア推進にかかる費用を補助。</a:t>
                      </a:r>
                      <a:endParaRPr kumimoji="1" lang="en-US" altLang="ja-JP" sz="13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861721"/>
                  </a:ext>
                </a:extLst>
              </a:tr>
              <a:tr h="19157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取組</a:t>
                      </a:r>
                      <a:r>
                        <a:rPr kumimoji="1" lang="ja-JP" altLang="en-US" sz="1600" b="1" dirty="0" smtClean="0">
                          <a:solidFill>
                            <a:schemeClr val="bg1"/>
                          </a:solidFill>
                        </a:rPr>
                        <a:t>予定</a:t>
                      </a:r>
                      <a:endParaRPr kumimoji="1" lang="en-US" altLang="ja-JP" sz="1600" b="1" dirty="0" smtClean="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bg1"/>
                          </a:solidFill>
                        </a:rPr>
                        <a:t>（調整中）</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300" b="1" dirty="0">
                          <a:solidFill>
                            <a:schemeClr val="tx1"/>
                          </a:solidFill>
                          <a:latin typeface="+mn-ea"/>
                          <a:ea typeface="+mn-ea"/>
                        </a:rPr>
                        <a:t>《</a:t>
                      </a:r>
                      <a:r>
                        <a:rPr kumimoji="1" lang="ja-JP" altLang="en-US" sz="1300" b="1" u="sng" dirty="0">
                          <a:solidFill>
                            <a:schemeClr val="tx1"/>
                          </a:solidFill>
                          <a:latin typeface="+mn-ea"/>
                          <a:ea typeface="+mn-ea"/>
                        </a:rPr>
                        <a:t>課題</a:t>
                      </a:r>
                      <a:r>
                        <a:rPr kumimoji="1" lang="en-US" altLang="ja-JP" sz="1300" b="1" dirty="0">
                          <a:solidFill>
                            <a:schemeClr val="tx1"/>
                          </a:solidFill>
                          <a:latin typeface="+mn-ea"/>
                          <a:ea typeface="+mn-ea"/>
                        </a:rPr>
                        <a:t>》</a:t>
                      </a:r>
                    </a:p>
                    <a:p>
                      <a:pPr>
                        <a:lnSpc>
                          <a:spcPts val="1500"/>
                        </a:lnSpc>
                      </a:pPr>
                      <a:r>
                        <a:rPr kumimoji="1" lang="ja-JP" altLang="en-US" sz="1300" b="0" dirty="0">
                          <a:solidFill>
                            <a:schemeClr val="tx1"/>
                          </a:solidFill>
                          <a:latin typeface="+mn-ea"/>
                          <a:ea typeface="+mn-ea"/>
                        </a:rPr>
                        <a:t>■医療従事者に対するがんゲノム医療の知識の</a:t>
                      </a:r>
                      <a:r>
                        <a:rPr kumimoji="1" lang="ja-JP" altLang="en-US" sz="1300" b="0" dirty="0" smtClean="0">
                          <a:solidFill>
                            <a:schemeClr val="tx1"/>
                          </a:solidFill>
                          <a:latin typeface="+mn-ea"/>
                          <a:ea typeface="+mn-ea"/>
                        </a:rPr>
                        <a:t>普及。</a:t>
                      </a:r>
                      <a:endParaRPr kumimoji="1" lang="en-US" altLang="ja-JP" sz="1300" b="0" dirty="0">
                        <a:solidFill>
                          <a:schemeClr val="tx1"/>
                        </a:solidFill>
                        <a:latin typeface="+mn-ea"/>
                        <a:ea typeface="+mn-ea"/>
                      </a:endParaRPr>
                    </a:p>
                    <a:p>
                      <a:pPr>
                        <a:lnSpc>
                          <a:spcPts val="1500"/>
                        </a:lnSpc>
                      </a:pPr>
                      <a:r>
                        <a:rPr kumimoji="1" lang="ja-JP" altLang="en-US" sz="1300" b="0" dirty="0">
                          <a:solidFill>
                            <a:schemeClr val="tx1"/>
                          </a:solidFill>
                          <a:latin typeface="+mn-ea"/>
                          <a:ea typeface="+mn-ea"/>
                        </a:rPr>
                        <a:t>■緩和ケアに関する正しい知識の更なる</a:t>
                      </a:r>
                      <a:r>
                        <a:rPr kumimoji="1" lang="ja-JP" altLang="en-US" sz="1300" b="0" dirty="0" smtClean="0">
                          <a:solidFill>
                            <a:schemeClr val="tx1"/>
                          </a:solidFill>
                          <a:latin typeface="+mn-ea"/>
                          <a:ea typeface="+mn-ea"/>
                        </a:rPr>
                        <a:t>普及。</a:t>
                      </a:r>
                      <a:endParaRPr kumimoji="1" lang="en-US" altLang="ja-JP" sz="1300" b="0" dirty="0">
                        <a:solidFill>
                          <a:schemeClr val="tx1"/>
                        </a:solidFill>
                        <a:latin typeface="+mn-ea"/>
                        <a:ea typeface="+mn-ea"/>
                      </a:endParaRPr>
                    </a:p>
                    <a:p>
                      <a:pPr>
                        <a:lnSpc>
                          <a:spcPts val="1500"/>
                        </a:lnSpc>
                      </a:pPr>
                      <a:r>
                        <a:rPr kumimoji="1" lang="ja-JP" altLang="en-US" sz="1300" b="0" dirty="0">
                          <a:solidFill>
                            <a:schemeClr val="tx1"/>
                          </a:solidFill>
                          <a:latin typeface="+mn-ea"/>
                          <a:ea typeface="+mn-ea"/>
                        </a:rPr>
                        <a:t>■在宅緩和ケア及びアドバンス・ケア・プランニングに関する医療従事者の知識の習得・</a:t>
                      </a:r>
                      <a:r>
                        <a:rPr kumimoji="1" lang="ja-JP" altLang="en-US" sz="1300" b="0" dirty="0" smtClean="0">
                          <a:solidFill>
                            <a:schemeClr val="tx1"/>
                          </a:solidFill>
                          <a:latin typeface="+mn-ea"/>
                          <a:ea typeface="+mn-ea"/>
                        </a:rPr>
                        <a:t>向上。</a:t>
                      </a:r>
                      <a:endParaRPr kumimoji="1" lang="en-US" altLang="ja-JP" sz="1300" b="0" dirty="0">
                        <a:solidFill>
                          <a:schemeClr val="tx1"/>
                        </a:solidFill>
                        <a:latin typeface="+mn-ea"/>
                        <a:ea typeface="+mn-ea"/>
                      </a:endParaRPr>
                    </a:p>
                    <a:p>
                      <a:pPr>
                        <a:lnSpc>
                          <a:spcPts val="1500"/>
                        </a:lnSpc>
                      </a:pPr>
                      <a:r>
                        <a:rPr kumimoji="1" lang="ja-JP" altLang="en-US" sz="1300" b="0" dirty="0" smtClean="0">
                          <a:solidFill>
                            <a:schemeClr val="tx1"/>
                          </a:solidFill>
                          <a:latin typeface="+mn-ea"/>
                          <a:ea typeface="+mn-ea"/>
                        </a:rPr>
                        <a:t>■緩和ケア研修受講後</a:t>
                      </a:r>
                      <a:r>
                        <a:rPr kumimoji="1" lang="ja-JP" altLang="en-US" sz="1300" b="0" dirty="0">
                          <a:solidFill>
                            <a:schemeClr val="tx1"/>
                          </a:solidFill>
                          <a:latin typeface="+mn-ea"/>
                          <a:ea typeface="+mn-ea"/>
                        </a:rPr>
                        <a:t>の医療従事者の知識の</a:t>
                      </a:r>
                      <a:r>
                        <a:rPr kumimoji="1" lang="ja-JP" altLang="en-US" sz="1300" b="0" dirty="0" smtClean="0">
                          <a:solidFill>
                            <a:schemeClr val="tx1"/>
                          </a:solidFill>
                          <a:latin typeface="+mn-ea"/>
                          <a:ea typeface="+mn-ea"/>
                        </a:rPr>
                        <a:t>向上。</a:t>
                      </a:r>
                      <a:endParaRPr kumimoji="1" lang="en-US" altLang="ja-JP" sz="1300" b="0" dirty="0">
                        <a:solidFill>
                          <a:schemeClr val="tx1"/>
                        </a:solidFill>
                        <a:latin typeface="+mn-ea"/>
                        <a:ea typeface="+mn-ea"/>
                      </a:endParaRPr>
                    </a:p>
                    <a:p>
                      <a:pPr>
                        <a:lnSpc>
                          <a:spcPts val="1500"/>
                        </a:lnSpc>
                      </a:pPr>
                      <a:r>
                        <a:rPr kumimoji="1" lang="ja-JP" altLang="en-US" sz="1300" b="0" dirty="0">
                          <a:solidFill>
                            <a:schemeClr val="tx1"/>
                          </a:solidFill>
                          <a:latin typeface="+mn-ea"/>
                          <a:ea typeface="+mn-ea"/>
                        </a:rPr>
                        <a:t>■</a:t>
                      </a:r>
                      <a:r>
                        <a:rPr kumimoji="1" lang="ja-JP" altLang="en-US" sz="1300" b="0" dirty="0">
                          <a:solidFill>
                            <a:schemeClr val="tx1"/>
                          </a:solidFill>
                        </a:rPr>
                        <a:t>府拠点病院に</a:t>
                      </a:r>
                      <a:r>
                        <a:rPr kumimoji="1" lang="ja-JP" altLang="en-US" sz="1300" b="0" dirty="0" smtClean="0">
                          <a:solidFill>
                            <a:schemeClr val="tx1"/>
                          </a:solidFill>
                        </a:rPr>
                        <a:t>おける緩和ケア研修受講率向上。</a:t>
                      </a:r>
                      <a:endParaRPr kumimoji="1" lang="en-US" altLang="ja-JP" sz="1300" b="0"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300" b="1" dirty="0">
                          <a:solidFill>
                            <a:schemeClr val="tx1"/>
                          </a:solidFill>
                          <a:latin typeface="+mn-ea"/>
                          <a:ea typeface="+mn-ea"/>
                        </a:rPr>
                        <a:t>《</a:t>
                      </a:r>
                      <a:r>
                        <a:rPr kumimoji="1" lang="ja-JP" altLang="en-US" sz="1300" b="1" u="sng" dirty="0">
                          <a:solidFill>
                            <a:schemeClr val="tx1"/>
                          </a:solidFill>
                          <a:latin typeface="+mn-ea"/>
                          <a:ea typeface="+mn-ea"/>
                        </a:rPr>
                        <a:t>次年度の取組</a:t>
                      </a:r>
                      <a:r>
                        <a:rPr kumimoji="1" lang="en-US" altLang="ja-JP" sz="1300" b="1" dirty="0">
                          <a:solidFill>
                            <a:schemeClr val="tx1"/>
                          </a:solidFill>
                          <a:latin typeface="+mn-ea"/>
                          <a:ea typeface="+mn-ea"/>
                        </a:rPr>
                        <a:t>》</a:t>
                      </a:r>
                    </a:p>
                    <a:p>
                      <a:pPr>
                        <a:lnSpc>
                          <a:spcPts val="1500"/>
                        </a:lnSpc>
                      </a:pPr>
                      <a:r>
                        <a:rPr kumimoji="1" lang="ja-JP" altLang="en-US" sz="1300" b="0" dirty="0">
                          <a:solidFill>
                            <a:schemeClr val="tx1"/>
                          </a:solidFill>
                          <a:latin typeface="+mn-ea"/>
                          <a:ea typeface="+mn-ea"/>
                        </a:rPr>
                        <a:t>■大阪府がん診療連携協議会や拠点病院と連携し、がんゲノム医療提供体制の充実を</a:t>
                      </a:r>
                      <a:r>
                        <a:rPr kumimoji="1" lang="ja-JP" altLang="en-US" sz="1300" b="0" dirty="0" smtClean="0">
                          <a:solidFill>
                            <a:schemeClr val="tx1"/>
                          </a:solidFill>
                          <a:latin typeface="+mn-ea"/>
                          <a:ea typeface="+mn-ea"/>
                        </a:rPr>
                        <a:t>図る。</a:t>
                      </a:r>
                      <a:endParaRPr kumimoji="1" lang="en-US" altLang="ja-JP" sz="1300" b="0" dirty="0">
                        <a:solidFill>
                          <a:schemeClr val="tx1"/>
                        </a:solidFill>
                        <a:latin typeface="+mn-ea"/>
                        <a:ea typeface="+mn-ea"/>
                      </a:endParaRPr>
                    </a:p>
                    <a:p>
                      <a:pPr marL="185738" indent="-185738">
                        <a:lnSpc>
                          <a:spcPts val="1500"/>
                        </a:lnSpc>
                      </a:pPr>
                      <a:r>
                        <a:rPr kumimoji="1" lang="ja-JP" altLang="en-US" sz="1300" b="0" dirty="0">
                          <a:solidFill>
                            <a:schemeClr val="tx1"/>
                          </a:solidFill>
                          <a:latin typeface="+mn-ea"/>
                          <a:ea typeface="+mn-ea"/>
                        </a:rPr>
                        <a:t>■緩和ケアの普及啓発を行うとともに、人材養成</a:t>
                      </a:r>
                      <a:r>
                        <a:rPr kumimoji="1" lang="ja-JP" altLang="en-US" sz="1300" b="0" dirty="0" smtClean="0">
                          <a:solidFill>
                            <a:schemeClr val="tx1"/>
                          </a:solidFill>
                          <a:latin typeface="+mn-ea"/>
                          <a:ea typeface="+mn-ea"/>
                        </a:rPr>
                        <a:t>研修、緩和ケア研修</a:t>
                      </a:r>
                      <a:r>
                        <a:rPr kumimoji="1" lang="ja-JP" altLang="en-US" sz="1300" b="0" dirty="0">
                          <a:solidFill>
                            <a:schemeClr val="tx1"/>
                          </a:solidFill>
                          <a:latin typeface="+mn-ea"/>
                          <a:ea typeface="+mn-ea"/>
                        </a:rPr>
                        <a:t>フォローアップ</a:t>
                      </a:r>
                      <a:r>
                        <a:rPr kumimoji="1" lang="ja-JP" altLang="en-US" sz="1300" b="0" dirty="0" smtClean="0">
                          <a:solidFill>
                            <a:schemeClr val="tx1"/>
                          </a:solidFill>
                          <a:latin typeface="+mn-ea"/>
                          <a:ea typeface="+mn-ea"/>
                        </a:rPr>
                        <a:t>研修、アドバンス</a:t>
                      </a:r>
                      <a:r>
                        <a:rPr kumimoji="1" lang="ja-JP" altLang="en-US" sz="1300" b="0" dirty="0">
                          <a:solidFill>
                            <a:schemeClr val="tx1"/>
                          </a:solidFill>
                          <a:latin typeface="+mn-ea"/>
                          <a:ea typeface="+mn-ea"/>
                        </a:rPr>
                        <a:t>・ケア・プランニング研修を</a:t>
                      </a:r>
                      <a:r>
                        <a:rPr kumimoji="1" lang="ja-JP" altLang="en-US" sz="1300" b="0" dirty="0" smtClean="0">
                          <a:solidFill>
                            <a:schemeClr val="tx1"/>
                          </a:solidFill>
                          <a:latin typeface="+mn-ea"/>
                          <a:ea typeface="+mn-ea"/>
                        </a:rPr>
                        <a:t>実施。</a:t>
                      </a:r>
                      <a:endParaRPr kumimoji="1" lang="en-US" altLang="ja-JP" sz="1300" b="0" dirty="0">
                        <a:solidFill>
                          <a:schemeClr val="tx1"/>
                        </a:solidFill>
                        <a:latin typeface="+mn-ea"/>
                        <a:ea typeface="+mn-ea"/>
                      </a:endParaRPr>
                    </a:p>
                    <a:p>
                      <a:pPr marL="185738" indent="-185738">
                        <a:lnSpc>
                          <a:spcPts val="1500"/>
                        </a:lnSpc>
                      </a:pPr>
                      <a:r>
                        <a:rPr kumimoji="1" lang="ja-JP" altLang="en-US" sz="1300" b="0" dirty="0">
                          <a:solidFill>
                            <a:schemeClr val="tx1"/>
                          </a:solidFill>
                          <a:latin typeface="+mn-ea"/>
                          <a:ea typeface="+mn-ea"/>
                        </a:rPr>
                        <a:t>■</a:t>
                      </a:r>
                      <a:r>
                        <a:rPr kumimoji="1" lang="ja-JP" altLang="en-US" sz="1300" b="0" dirty="0">
                          <a:solidFill>
                            <a:schemeClr val="tx1"/>
                          </a:solidFill>
                        </a:rPr>
                        <a:t>府拠点</a:t>
                      </a:r>
                      <a:r>
                        <a:rPr kumimoji="1" lang="ja-JP" altLang="en-US" sz="1300" b="0" dirty="0" smtClean="0">
                          <a:solidFill>
                            <a:schemeClr val="tx1"/>
                          </a:solidFill>
                        </a:rPr>
                        <a:t>病院における緩和ケア研修会受講率向上に向けた</a:t>
                      </a:r>
                      <a:r>
                        <a:rPr kumimoji="1" lang="ja-JP" altLang="en-US" sz="1300" b="0" dirty="0" smtClean="0">
                          <a:solidFill>
                            <a:schemeClr val="tx1"/>
                          </a:solidFill>
                          <a:latin typeface="+mn-ea"/>
                          <a:ea typeface="+mn-ea"/>
                        </a:rPr>
                        <a:t>取組みをがん診療連携協議会と連携し実施</a:t>
                      </a:r>
                      <a:endParaRPr kumimoji="1" lang="ja-JP" altLang="en-US"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4272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bg1"/>
                          </a:solidFill>
                        </a:rPr>
                        <a:t> 最終</a:t>
                      </a:r>
                      <a:r>
                        <a:rPr kumimoji="1" lang="ja-JP" altLang="en-US" sz="1300" b="1" dirty="0" smtClean="0">
                          <a:solidFill>
                            <a:schemeClr val="bg1"/>
                          </a:solidFill>
                        </a:rPr>
                        <a:t>予算</a:t>
                      </a:r>
                      <a:r>
                        <a:rPr kumimoji="1" lang="en-US" altLang="ja-JP" sz="1300" b="1" dirty="0" smtClean="0">
                          <a:solidFill>
                            <a:schemeClr val="bg1"/>
                          </a:solidFill>
                        </a:rPr>
                        <a:t>(</a:t>
                      </a:r>
                      <a:r>
                        <a:rPr kumimoji="1" lang="ja-JP" altLang="en-US" sz="1300" b="1" dirty="0" smtClean="0">
                          <a:solidFill>
                            <a:schemeClr val="bg1"/>
                          </a:solidFill>
                        </a:rPr>
                        <a:t>案</a:t>
                      </a:r>
                      <a:r>
                        <a:rPr kumimoji="1" lang="en-US" altLang="ja-JP" sz="1300" b="1" dirty="0">
                          <a:solidFill>
                            <a:schemeClr val="bg1"/>
                          </a:solidFill>
                        </a:rPr>
                        <a:t>)</a:t>
                      </a:r>
                      <a:endParaRPr kumimoji="1" lang="ja-JP" altLang="en-US" sz="13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rPr>
                        <a:t>緩和医療についての正しい知識の普及</a:t>
                      </a:r>
                      <a:r>
                        <a:rPr kumimoji="1" lang="ja-JP" altLang="en-US" sz="1300" dirty="0" smtClean="0">
                          <a:solidFill>
                            <a:schemeClr val="tx1"/>
                          </a:solidFill>
                        </a:rPr>
                        <a:t>事業</a:t>
                      </a:r>
                      <a:r>
                        <a:rPr kumimoji="1" lang="en-US" altLang="ja-JP" sz="1300" dirty="0" smtClean="0">
                          <a:solidFill>
                            <a:schemeClr val="tx1"/>
                          </a:solidFill>
                        </a:rPr>
                        <a:t>(3,629</a:t>
                      </a:r>
                      <a:r>
                        <a:rPr kumimoji="1" lang="ja-JP" altLang="en-US" sz="1300" dirty="0" smtClean="0">
                          <a:solidFill>
                            <a:schemeClr val="tx1"/>
                          </a:solidFill>
                        </a:rPr>
                        <a:t>千円</a:t>
                      </a:r>
                      <a:r>
                        <a:rPr kumimoji="1" lang="en-US" altLang="ja-JP" sz="1300" dirty="0" smtClean="0">
                          <a:solidFill>
                            <a:schemeClr val="tx1"/>
                          </a:solidFill>
                        </a:rPr>
                        <a:t>)</a:t>
                      </a:r>
                      <a:r>
                        <a:rPr kumimoji="1" lang="ja-JP" altLang="en-US" sz="1300" dirty="0" err="1" smtClean="0">
                          <a:solidFill>
                            <a:schemeClr val="tx1"/>
                          </a:solidFill>
                        </a:rPr>
                        <a:t>、</a:t>
                      </a:r>
                      <a:r>
                        <a:rPr kumimoji="1" lang="ja-JP" altLang="en-US" sz="1300" dirty="0" smtClean="0">
                          <a:solidFill>
                            <a:schemeClr val="tx1"/>
                          </a:solidFill>
                        </a:rPr>
                        <a:t>緩和医療に携わる人材養成等事業（</a:t>
                      </a:r>
                      <a:r>
                        <a:rPr kumimoji="1" lang="en-US" altLang="ja-JP" sz="1300" dirty="0" smtClean="0">
                          <a:solidFill>
                            <a:schemeClr val="tx1"/>
                          </a:solidFill>
                        </a:rPr>
                        <a:t>5,937</a:t>
                      </a:r>
                      <a:r>
                        <a:rPr kumimoji="1" lang="ja-JP" altLang="en-US" sz="1300" dirty="0" smtClean="0">
                          <a:solidFill>
                            <a:schemeClr val="tx1"/>
                          </a:solidFill>
                        </a:rPr>
                        <a:t>千円）</a:t>
                      </a:r>
                      <a:endParaRPr kumimoji="1" lang="en-US" altLang="ja-JP" sz="13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smtClean="0">
                          <a:solidFill>
                            <a:schemeClr val="tx1"/>
                          </a:solidFill>
                        </a:rPr>
                        <a:t>がん診療連携拠点病院機能強化事業（</a:t>
                      </a:r>
                      <a:r>
                        <a:rPr kumimoji="1" lang="en-US" altLang="ja-JP" sz="1300" dirty="0" smtClean="0">
                          <a:solidFill>
                            <a:schemeClr val="tx1"/>
                          </a:solidFill>
                        </a:rPr>
                        <a:t>133,316</a:t>
                      </a:r>
                      <a:r>
                        <a:rPr kumimoji="1" lang="ja-JP" altLang="en-US" sz="1300" dirty="0" smtClean="0">
                          <a:solidFill>
                            <a:schemeClr val="tx1"/>
                          </a:solidFill>
                        </a:rPr>
                        <a:t>千円）等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516140"/>
                  </a:ext>
                </a:extLst>
              </a:tr>
            </a:tbl>
          </a:graphicData>
        </a:graphic>
      </p:graphicFrame>
      <p:grpSp>
        <p:nvGrpSpPr>
          <p:cNvPr id="9" name="グループ化 8"/>
          <p:cNvGrpSpPr/>
          <p:nvPr/>
        </p:nvGrpSpPr>
        <p:grpSpPr>
          <a:xfrm>
            <a:off x="8277447" y="1366824"/>
            <a:ext cx="1188525" cy="864000"/>
            <a:chOff x="8151251" y="1180677"/>
            <a:chExt cx="1188525" cy="864000"/>
          </a:xfrm>
        </p:grpSpPr>
        <p:sp>
          <p:nvSpPr>
            <p:cNvPr id="10" name="角丸四角形 9"/>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2" name="グループ化 11"/>
            <p:cNvGrpSpPr/>
            <p:nvPr/>
          </p:nvGrpSpPr>
          <p:grpSpPr>
            <a:xfrm>
              <a:off x="8222623" y="1257538"/>
              <a:ext cx="1058662" cy="720145"/>
              <a:chOff x="511927" y="2809411"/>
              <a:chExt cx="1110811" cy="770916"/>
            </a:xfrm>
          </p:grpSpPr>
          <p:sp>
            <p:nvSpPr>
              <p:cNvPr id="13" name="角丸四角形 12"/>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本年度評価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4" name="直線コネクタ 13"/>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 name="スライド番号プレースホルダー 2"/>
          <p:cNvSpPr>
            <a:spLocks noGrp="1"/>
          </p:cNvSpPr>
          <p:nvPr>
            <p:ph type="sldNum" sz="quarter" idx="12"/>
          </p:nvPr>
        </p:nvSpPr>
        <p:spPr>
          <a:xfrm>
            <a:off x="7553326" y="6489268"/>
            <a:ext cx="2228850" cy="365125"/>
          </a:xfrm>
        </p:spPr>
        <p:txBody>
          <a:bodyPr/>
          <a:lstStyle/>
          <a:p>
            <a:r>
              <a:rPr kumimoji="1" lang="en-US" altLang="ja-JP" dirty="0" smtClean="0"/>
              <a:t>2</a:t>
            </a:r>
            <a:endParaRPr kumimoji="1" lang="ja-JP" altLang="en-US" dirty="0"/>
          </a:p>
        </p:txBody>
      </p:sp>
    </p:spTree>
    <p:extLst>
      <p:ext uri="{BB962C8B-B14F-4D97-AF65-F5344CB8AC3E}">
        <p14:creationId xmlns:p14="http://schemas.microsoft.com/office/powerpoint/2010/main" val="19553829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413734" y="1030667"/>
            <a:ext cx="9193905" cy="56795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8" name="表 17"/>
          <p:cNvGraphicFramePr>
            <a:graphicFrameLocks noGrp="1"/>
          </p:cNvGraphicFramePr>
          <p:nvPr>
            <p:extLst/>
          </p:nvPr>
        </p:nvGraphicFramePr>
        <p:xfrm>
          <a:off x="639536" y="2836929"/>
          <a:ext cx="8626927" cy="1295081"/>
        </p:xfrm>
        <a:graphic>
          <a:graphicData uri="http://schemas.openxmlformats.org/drawingml/2006/table">
            <a:tbl>
              <a:tblPr firstRow="1" firstCol="1" bandRow="1">
                <a:tableStyleId>{5C22544A-7EE6-4342-B048-85BDC9FD1C3A}</a:tableStyleId>
              </a:tblPr>
              <a:tblGrid>
                <a:gridCol w="280419">
                  <a:extLst>
                    <a:ext uri="{9D8B030D-6E8A-4147-A177-3AD203B41FA5}">
                      <a16:colId xmlns:a16="http://schemas.microsoft.com/office/drawing/2014/main" val="20000"/>
                    </a:ext>
                  </a:extLst>
                </a:gridCol>
                <a:gridCol w="2995222">
                  <a:extLst>
                    <a:ext uri="{9D8B030D-6E8A-4147-A177-3AD203B41FA5}">
                      <a16:colId xmlns:a16="http://schemas.microsoft.com/office/drawing/2014/main" val="20001"/>
                    </a:ext>
                  </a:extLst>
                </a:gridCol>
                <a:gridCol w="2210452">
                  <a:extLst>
                    <a:ext uri="{9D8B030D-6E8A-4147-A177-3AD203B41FA5}">
                      <a16:colId xmlns:a16="http://schemas.microsoft.com/office/drawing/2014/main" val="20002"/>
                    </a:ext>
                  </a:extLst>
                </a:gridCol>
                <a:gridCol w="1923667">
                  <a:extLst>
                    <a:ext uri="{9D8B030D-6E8A-4147-A177-3AD203B41FA5}">
                      <a16:colId xmlns:a16="http://schemas.microsoft.com/office/drawing/2014/main" val="2682852708"/>
                    </a:ext>
                  </a:extLst>
                </a:gridCol>
                <a:gridCol w="1217167">
                  <a:extLst>
                    <a:ext uri="{9D8B030D-6E8A-4147-A177-3AD203B41FA5}">
                      <a16:colId xmlns:a16="http://schemas.microsoft.com/office/drawing/2014/main" val="20003"/>
                    </a:ext>
                  </a:extLst>
                </a:gridCol>
              </a:tblGrid>
              <a:tr h="561528">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dirty="0">
                          <a:effectLst/>
                          <a:latin typeface="+mn-ea"/>
                          <a:ea typeface="+mn-ea"/>
                        </a:rPr>
                        <a:t>個別目標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sz="1400" b="1" dirty="0">
                          <a:effectLst/>
                          <a:latin typeface="+mn-ea"/>
                          <a:ea typeface="+mn-ea"/>
                        </a:rPr>
                        <a:t>の状況</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現在の状況</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en-US" sz="1400" b="1" dirty="0">
                          <a:effectLst/>
                          <a:latin typeface="+mn-ea"/>
                          <a:ea typeface="+mn-ea"/>
                        </a:rPr>
                        <a:t>2023</a:t>
                      </a:r>
                      <a:r>
                        <a:rPr lang="ja-JP" sz="1400" b="1" dirty="0">
                          <a:effectLst/>
                          <a:latin typeface="+mn-ea"/>
                          <a:ea typeface="+mn-ea"/>
                        </a:rPr>
                        <a:t>年度</a:t>
                      </a:r>
                      <a:endParaRPr lang="en-US" altLang="ja-JP" sz="1400" b="1" dirty="0">
                        <a:effectLst/>
                        <a:latin typeface="+mn-ea"/>
                        <a:ea typeface="+mn-ea"/>
                      </a:endParaRPr>
                    </a:p>
                    <a:p>
                      <a:pPr algn="ctr" fontAlgn="auto">
                        <a:lnSpc>
                          <a:spcPts val="1600"/>
                        </a:lnSpc>
                        <a:spcAft>
                          <a:spcPts val="0"/>
                        </a:spcAft>
                      </a:pPr>
                      <a:r>
                        <a:rPr lang="ja-JP" sz="1400" b="1" dirty="0">
                          <a:effectLst/>
                          <a:latin typeface="+mn-ea"/>
                          <a:ea typeface="+mn-ea"/>
                        </a:rPr>
                        <a:t>の目標</a:t>
                      </a:r>
                      <a:endParaRPr 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733553">
                <a:tc>
                  <a:txBody>
                    <a:bodyPr/>
                    <a:lstStyle/>
                    <a:p>
                      <a:pPr algn="ctr" fontAlgn="auto">
                        <a:lnSpc>
                          <a:spcPts val="1600"/>
                        </a:lnSpc>
                        <a:spcAft>
                          <a:spcPts val="0"/>
                        </a:spcAft>
                      </a:pPr>
                      <a:r>
                        <a:rPr lang="ja-JP" sz="1400" b="1" dirty="0">
                          <a:effectLst/>
                          <a:latin typeface="+mn-ea"/>
                          <a:ea typeface="+mn-ea"/>
                        </a:rPr>
                        <a:t>１</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kern="100" dirty="0">
                          <a:effectLst/>
                          <a:latin typeface="+mn-ea"/>
                          <a:ea typeface="+mn-ea"/>
                        </a:rPr>
                        <a:t>がん相談支援センターの認知度</a:t>
                      </a:r>
                      <a:endParaRPr lang="ja-JP" sz="1400" b="1" dirty="0">
                        <a:effectLst/>
                        <a:latin typeface="+mn-ea"/>
                        <a:ea typeface="+mn-ea"/>
                      </a:endParaRPr>
                    </a:p>
                    <a:p>
                      <a:pPr algn="l" fontAlgn="auto">
                        <a:lnSpc>
                          <a:spcPts val="1600"/>
                        </a:lnSpc>
                        <a:spcAft>
                          <a:spcPts val="0"/>
                        </a:spcAft>
                      </a:pPr>
                      <a:r>
                        <a:rPr lang="ja-JP" sz="1400" b="1" kern="100" dirty="0">
                          <a:effectLst/>
                          <a:latin typeface="+mn-ea"/>
                          <a:ea typeface="+mn-ea"/>
                        </a:rPr>
                        <a:t>【がん患者ニーズ調査】</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effectLst/>
                          <a:latin typeface="+mn-ea"/>
                          <a:ea typeface="+mn-ea"/>
                        </a:rPr>
                        <a:t>82</a:t>
                      </a:r>
                      <a:r>
                        <a:rPr lang="ja-JP" sz="1400" b="1" dirty="0">
                          <a:effectLst/>
                          <a:latin typeface="+mn-ea"/>
                          <a:ea typeface="+mn-ea"/>
                        </a:rPr>
                        <a:t>％</a:t>
                      </a:r>
                    </a:p>
                    <a:p>
                      <a:pPr algn="ctr" fontAlgn="auto">
                        <a:lnSpc>
                          <a:spcPts val="1600"/>
                        </a:lnSpc>
                        <a:spcAft>
                          <a:spcPts val="0"/>
                        </a:spcAft>
                      </a:pPr>
                      <a:r>
                        <a:rPr lang="ja-JP" sz="1400" b="1" dirty="0">
                          <a:effectLst/>
                          <a:latin typeface="+mn-ea"/>
                          <a:ea typeface="+mn-ea"/>
                        </a:rPr>
                        <a:t>【平成</a:t>
                      </a:r>
                      <a:r>
                        <a:rPr lang="en-US" sz="1400" b="1" dirty="0">
                          <a:effectLst/>
                          <a:latin typeface="+mn-ea"/>
                          <a:ea typeface="+mn-ea"/>
                        </a:rPr>
                        <a:t>28</a:t>
                      </a:r>
                      <a:r>
                        <a:rPr lang="ja-JP" sz="1400" b="1" dirty="0">
                          <a:effectLst/>
                          <a:latin typeface="+mn-ea"/>
                          <a:ea typeface="+mn-ea"/>
                        </a:rPr>
                        <a:t>（</a:t>
                      </a:r>
                      <a:r>
                        <a:rPr lang="en-US" sz="1400" b="1" dirty="0">
                          <a:effectLst/>
                          <a:latin typeface="+mn-ea"/>
                          <a:ea typeface="+mn-ea"/>
                        </a:rPr>
                        <a:t>2016</a:t>
                      </a:r>
                      <a:r>
                        <a:rPr lang="ja-JP" sz="1400" b="1" dirty="0">
                          <a:effectLst/>
                          <a:latin typeface="+mn-ea"/>
                          <a:ea typeface="+mn-ea"/>
                        </a:rPr>
                        <a:t>）年度】</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rPr>
                        <a:t>88.9</a:t>
                      </a:r>
                      <a:r>
                        <a:rPr lang="ja-JP" altLang="ja-JP" sz="1400" b="1" dirty="0">
                          <a:solidFill>
                            <a:schemeClr val="tx1"/>
                          </a:solidFill>
                          <a:effectLst/>
                          <a:latin typeface="+mn-ea"/>
                          <a:ea typeface="+mn-ea"/>
                        </a:rPr>
                        <a:t>％</a:t>
                      </a:r>
                    </a:p>
                    <a:p>
                      <a:pPr algn="ctr" fontAlgn="auto">
                        <a:lnSpc>
                          <a:spcPts val="1600"/>
                        </a:lnSpc>
                        <a:spcAft>
                          <a:spcPts val="0"/>
                        </a:spcAft>
                      </a:pP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令和元</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2020</a:t>
                      </a:r>
                      <a:r>
                        <a:rPr lang="ja-JP" altLang="ja-JP" sz="1400" b="1" dirty="0">
                          <a:solidFill>
                            <a:schemeClr val="tx1"/>
                          </a:solidFill>
                          <a:effectLst/>
                          <a:latin typeface="+mn-ea"/>
                          <a:ea typeface="+mn-ea"/>
                        </a:rPr>
                        <a:t>）年度】</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effectLst/>
                          <a:latin typeface="+mn-ea"/>
                          <a:ea typeface="+mn-ea"/>
                        </a:rPr>
                        <a:t>100</a:t>
                      </a:r>
                      <a:r>
                        <a:rPr lang="ja-JP" sz="1400" b="1" dirty="0">
                          <a:effectLst/>
                          <a:latin typeface="+mn-ea"/>
                          <a:ea typeface="+mn-ea"/>
                        </a:rPr>
                        <a:t>％</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9" name="表 18"/>
          <p:cNvGraphicFramePr>
            <a:graphicFrameLocks noGrp="1"/>
          </p:cNvGraphicFramePr>
          <p:nvPr>
            <p:extLst>
              <p:ext uri="{D42A27DB-BD31-4B8C-83A1-F6EECF244321}">
                <p14:modId xmlns:p14="http://schemas.microsoft.com/office/powerpoint/2010/main" val="1083801551"/>
              </p:ext>
            </p:extLst>
          </p:nvPr>
        </p:nvGraphicFramePr>
        <p:xfrm>
          <a:off x="639535" y="4396244"/>
          <a:ext cx="8626928" cy="1373491"/>
        </p:xfrm>
        <a:graphic>
          <a:graphicData uri="http://schemas.openxmlformats.org/drawingml/2006/table">
            <a:tbl>
              <a:tblPr firstRow="1" firstCol="1" bandRow="1">
                <a:tableStyleId>{5C22544A-7EE6-4342-B048-85BDC9FD1C3A}</a:tableStyleId>
              </a:tblPr>
              <a:tblGrid>
                <a:gridCol w="237781">
                  <a:extLst>
                    <a:ext uri="{9D8B030D-6E8A-4147-A177-3AD203B41FA5}">
                      <a16:colId xmlns:a16="http://schemas.microsoft.com/office/drawing/2014/main" val="20000"/>
                    </a:ext>
                  </a:extLst>
                </a:gridCol>
                <a:gridCol w="2979785">
                  <a:extLst>
                    <a:ext uri="{9D8B030D-6E8A-4147-A177-3AD203B41FA5}">
                      <a16:colId xmlns:a16="http://schemas.microsoft.com/office/drawing/2014/main" val="20001"/>
                    </a:ext>
                  </a:extLst>
                </a:gridCol>
                <a:gridCol w="2704681">
                  <a:extLst>
                    <a:ext uri="{9D8B030D-6E8A-4147-A177-3AD203B41FA5}">
                      <a16:colId xmlns:a16="http://schemas.microsoft.com/office/drawing/2014/main" val="20002"/>
                    </a:ext>
                  </a:extLst>
                </a:gridCol>
                <a:gridCol w="2704681">
                  <a:extLst>
                    <a:ext uri="{9D8B030D-6E8A-4147-A177-3AD203B41FA5}">
                      <a16:colId xmlns:a16="http://schemas.microsoft.com/office/drawing/2014/main" val="2554044009"/>
                    </a:ext>
                  </a:extLst>
                </a:gridCol>
              </a:tblGrid>
              <a:tr h="541928">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altLang="ja-JP" sz="1400" b="1" dirty="0">
                          <a:effectLst/>
                          <a:latin typeface="+mn-ea"/>
                          <a:ea typeface="+mn-ea"/>
                        </a:rPr>
                        <a:t>の状況</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現在の状況</a:t>
                      </a:r>
                      <a:endParaRPr lang="ja-JP" alt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831563">
                <a:tc>
                  <a:txBody>
                    <a:bodyPr/>
                    <a:lstStyle/>
                    <a:p>
                      <a:pPr algn="ctr" fontAlgn="auto">
                        <a:lnSpc>
                          <a:spcPts val="1600"/>
                        </a:lnSpc>
                        <a:spcAft>
                          <a:spcPts val="0"/>
                        </a:spcAft>
                      </a:pPr>
                      <a:r>
                        <a:rPr lang="en-US" sz="1400" b="1" dirty="0">
                          <a:effectLst/>
                          <a:latin typeface="+mn-ea"/>
                          <a:ea typeface="+mn-ea"/>
                        </a:rPr>
                        <a:t>1</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がん相談支援センターの相談件数</a:t>
                      </a:r>
                    </a:p>
                    <a:p>
                      <a:pPr algn="l" fontAlgn="auto">
                        <a:lnSpc>
                          <a:spcPts val="1600"/>
                        </a:lnSpc>
                        <a:spcAft>
                          <a:spcPts val="0"/>
                        </a:spcAft>
                      </a:pPr>
                      <a:r>
                        <a:rPr lang="ja-JP" sz="1400" b="1" kern="100" dirty="0">
                          <a:effectLst/>
                          <a:latin typeface="+mn-ea"/>
                          <a:ea typeface="+mn-ea"/>
                        </a:rPr>
                        <a:t>【がん診療拠点病院現況報告】</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effectLst/>
                          <a:latin typeface="+mn-ea"/>
                          <a:ea typeface="+mn-ea"/>
                        </a:rPr>
                        <a:t>80,</a:t>
                      </a:r>
                      <a:r>
                        <a:rPr lang="en-US" altLang="ja-JP" sz="1400" b="1" dirty="0">
                          <a:effectLst/>
                          <a:latin typeface="+mn-ea"/>
                          <a:ea typeface="+mn-ea"/>
                        </a:rPr>
                        <a:t>140</a:t>
                      </a:r>
                      <a:r>
                        <a:rPr lang="ja-JP" sz="1400" b="1" dirty="0">
                          <a:effectLst/>
                          <a:latin typeface="+mn-ea"/>
                          <a:ea typeface="+mn-ea"/>
                        </a:rPr>
                        <a:t>件／</a:t>
                      </a:r>
                      <a:r>
                        <a:rPr lang="en-US" sz="1400" b="1" dirty="0">
                          <a:effectLst/>
                          <a:latin typeface="+mn-ea"/>
                          <a:ea typeface="+mn-ea"/>
                        </a:rPr>
                        <a:t>64</a:t>
                      </a:r>
                      <a:r>
                        <a:rPr lang="ja-JP" sz="1400" b="1" dirty="0">
                          <a:effectLst/>
                          <a:latin typeface="+mn-ea"/>
                          <a:ea typeface="+mn-ea"/>
                        </a:rPr>
                        <a:t>病院</a:t>
                      </a:r>
                      <a:endParaRPr lang="en-US" altLang="ja-JP" sz="1400" b="1" dirty="0">
                        <a:effectLst/>
                        <a:latin typeface="+mn-ea"/>
                        <a:ea typeface="+mn-ea"/>
                      </a:endParaRPr>
                    </a:p>
                    <a:p>
                      <a:pPr algn="ctr" fontAlgn="auto">
                        <a:lnSpc>
                          <a:spcPts val="1600"/>
                        </a:lnSpc>
                        <a:spcAft>
                          <a:spcPts val="0"/>
                        </a:spcAft>
                      </a:pPr>
                      <a:r>
                        <a:rPr lang="ja-JP" sz="1400" b="1" dirty="0">
                          <a:effectLst/>
                          <a:latin typeface="+mn-ea"/>
                          <a:ea typeface="+mn-ea"/>
                        </a:rPr>
                        <a:t>（小児がん除く）</a:t>
                      </a:r>
                    </a:p>
                    <a:p>
                      <a:pPr algn="ctr" fontAlgn="auto">
                        <a:lnSpc>
                          <a:spcPts val="1600"/>
                        </a:lnSpc>
                        <a:spcAft>
                          <a:spcPts val="0"/>
                        </a:spcAft>
                      </a:pPr>
                      <a:r>
                        <a:rPr lang="ja-JP" altLang="ja-JP" sz="1400" b="1" dirty="0">
                          <a:effectLst/>
                          <a:latin typeface="+mn-ea"/>
                          <a:ea typeface="+mn-ea"/>
                        </a:rPr>
                        <a:t>【平成</a:t>
                      </a:r>
                      <a:r>
                        <a:rPr lang="en-US" altLang="ja-JP" sz="1400" b="1" dirty="0">
                          <a:effectLst/>
                          <a:latin typeface="+mn-ea"/>
                          <a:ea typeface="+mn-ea"/>
                        </a:rPr>
                        <a:t>28</a:t>
                      </a:r>
                      <a:r>
                        <a:rPr lang="ja-JP" altLang="ja-JP" sz="1400" b="1" dirty="0">
                          <a:effectLst/>
                          <a:latin typeface="+mn-ea"/>
                          <a:ea typeface="+mn-ea"/>
                        </a:rPr>
                        <a:t>（</a:t>
                      </a:r>
                      <a:r>
                        <a:rPr lang="en-US" altLang="ja-JP" sz="1400" b="1" dirty="0">
                          <a:effectLst/>
                          <a:latin typeface="+mn-ea"/>
                          <a:ea typeface="+mn-ea"/>
                        </a:rPr>
                        <a:t>2016</a:t>
                      </a:r>
                      <a:r>
                        <a:rPr lang="ja-JP" altLang="ja-JP" sz="1400" b="1" dirty="0">
                          <a:effectLst/>
                          <a:latin typeface="+mn-ea"/>
                          <a:ea typeface="+mn-ea"/>
                        </a:rPr>
                        <a:t>）年】</a:t>
                      </a:r>
                      <a:endParaRPr lang="ja-JP" alt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smtClean="0">
                          <a:solidFill>
                            <a:schemeClr val="tx1"/>
                          </a:solidFill>
                          <a:effectLst/>
                          <a:latin typeface="+mn-ea"/>
                          <a:ea typeface="+mn-ea"/>
                        </a:rPr>
                        <a:t>100,088</a:t>
                      </a:r>
                      <a:r>
                        <a:rPr lang="ja-JP" altLang="en-US" sz="1400" b="1" dirty="0" smtClean="0">
                          <a:solidFill>
                            <a:schemeClr val="tx1"/>
                          </a:solidFill>
                          <a:effectLst/>
                          <a:latin typeface="+mn-ea"/>
                          <a:ea typeface="+mn-ea"/>
                        </a:rPr>
                        <a:t>件</a:t>
                      </a:r>
                      <a:r>
                        <a:rPr lang="ja-JP" altLang="ja-JP" sz="1400" b="1" dirty="0" smtClean="0">
                          <a:solidFill>
                            <a:schemeClr val="tx1"/>
                          </a:solidFill>
                          <a:effectLst/>
                          <a:latin typeface="+mn-ea"/>
                          <a:ea typeface="+mn-ea"/>
                        </a:rPr>
                        <a:t>／</a:t>
                      </a:r>
                      <a:r>
                        <a:rPr lang="en-US" altLang="ja-JP" sz="1400" b="1" dirty="0" smtClean="0">
                          <a:solidFill>
                            <a:schemeClr val="tx1"/>
                          </a:solidFill>
                          <a:effectLst/>
                          <a:latin typeface="+mn-ea"/>
                          <a:ea typeface="+mn-ea"/>
                        </a:rPr>
                        <a:t>66</a:t>
                      </a:r>
                      <a:r>
                        <a:rPr lang="ja-JP" altLang="ja-JP" sz="1400" b="1" dirty="0" smtClean="0">
                          <a:solidFill>
                            <a:schemeClr val="tx1"/>
                          </a:solidFill>
                          <a:effectLst/>
                          <a:latin typeface="+mn-ea"/>
                          <a:ea typeface="+mn-ea"/>
                        </a:rPr>
                        <a:t>病院</a:t>
                      </a:r>
                      <a:endParaRPr lang="en-US" altLang="ja-JP" sz="1400" b="1" dirty="0">
                        <a:solidFill>
                          <a:schemeClr val="tx1"/>
                        </a:solidFill>
                        <a:effectLst/>
                        <a:latin typeface="+mn-ea"/>
                        <a:ea typeface="+mn-ea"/>
                      </a:endParaRPr>
                    </a:p>
                    <a:p>
                      <a:pPr algn="ctr" fontAlgn="auto">
                        <a:lnSpc>
                          <a:spcPts val="1600"/>
                        </a:lnSpc>
                        <a:spcAft>
                          <a:spcPts val="0"/>
                        </a:spcAft>
                      </a:pPr>
                      <a:r>
                        <a:rPr lang="ja-JP" altLang="ja-JP" sz="1400" b="1" dirty="0">
                          <a:solidFill>
                            <a:schemeClr val="tx1"/>
                          </a:solidFill>
                          <a:effectLst/>
                          <a:latin typeface="+mn-ea"/>
                          <a:ea typeface="+mn-ea"/>
                        </a:rPr>
                        <a:t>（小児</a:t>
                      </a:r>
                      <a:r>
                        <a:rPr lang="ja-JP" altLang="ja-JP" sz="1400" b="1" dirty="0" smtClean="0">
                          <a:solidFill>
                            <a:schemeClr val="tx1"/>
                          </a:solidFill>
                          <a:effectLst/>
                          <a:latin typeface="+mn-ea"/>
                          <a:ea typeface="+mn-ea"/>
                        </a:rPr>
                        <a:t>がん除く</a:t>
                      </a:r>
                      <a:r>
                        <a:rPr lang="ja-JP" altLang="ja-JP" sz="1400" b="1" dirty="0">
                          <a:solidFill>
                            <a:schemeClr val="tx1"/>
                          </a:solidFill>
                          <a:effectLst/>
                          <a:latin typeface="+mn-ea"/>
                          <a:ea typeface="+mn-ea"/>
                        </a:rPr>
                        <a:t>）</a:t>
                      </a:r>
                    </a:p>
                    <a:p>
                      <a:pPr algn="ctr" fontAlgn="auto">
                        <a:lnSpc>
                          <a:spcPts val="1600"/>
                        </a:lnSpc>
                        <a:spcAft>
                          <a:spcPts val="0"/>
                        </a:spcAft>
                      </a:pPr>
                      <a:r>
                        <a:rPr lang="ja-JP" altLang="ja-JP" sz="1400" b="1" dirty="0">
                          <a:solidFill>
                            <a:schemeClr val="tx1"/>
                          </a:solidFill>
                          <a:effectLst/>
                          <a:latin typeface="+mn-ea"/>
                          <a:ea typeface="+mn-ea"/>
                        </a:rPr>
                        <a:t>【</a:t>
                      </a:r>
                      <a:r>
                        <a:rPr lang="ja-JP" altLang="en-US" sz="1400" b="1" dirty="0" smtClean="0">
                          <a:solidFill>
                            <a:schemeClr val="tx1"/>
                          </a:solidFill>
                          <a:effectLst/>
                          <a:latin typeface="+mn-ea"/>
                          <a:ea typeface="+mn-ea"/>
                        </a:rPr>
                        <a:t>令和３</a:t>
                      </a:r>
                      <a:r>
                        <a:rPr lang="ja-JP" altLang="ja-JP" sz="1400" b="1" dirty="0" smtClean="0">
                          <a:solidFill>
                            <a:schemeClr val="tx1"/>
                          </a:solidFill>
                          <a:effectLst/>
                          <a:latin typeface="+mn-ea"/>
                          <a:ea typeface="+mn-ea"/>
                        </a:rPr>
                        <a:t>（</a:t>
                      </a:r>
                      <a:r>
                        <a:rPr lang="en-US" altLang="ja-JP" sz="1400" b="1" dirty="0" smtClean="0">
                          <a:solidFill>
                            <a:schemeClr val="tx1"/>
                          </a:solidFill>
                          <a:effectLst/>
                          <a:latin typeface="+mn-ea"/>
                          <a:ea typeface="+mn-ea"/>
                        </a:rPr>
                        <a:t>2021</a:t>
                      </a:r>
                      <a:r>
                        <a:rPr lang="ja-JP" altLang="ja-JP" sz="1400" b="1" dirty="0" smtClean="0">
                          <a:solidFill>
                            <a:schemeClr val="tx1"/>
                          </a:solidFill>
                          <a:effectLst/>
                          <a:latin typeface="+mn-ea"/>
                          <a:ea typeface="+mn-ea"/>
                        </a:rPr>
                        <a:t>）</a:t>
                      </a:r>
                      <a:r>
                        <a:rPr lang="ja-JP" altLang="ja-JP" sz="1400" b="1" dirty="0">
                          <a:solidFill>
                            <a:schemeClr val="tx1"/>
                          </a:solidFill>
                          <a:effectLst/>
                          <a:latin typeface="+mn-ea"/>
                          <a:ea typeface="+mn-ea"/>
                        </a:rPr>
                        <a:t>年】</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4" name="正方形/長方形 13">
            <a:extLst>
              <a:ext uri="{FF2B5EF4-FFF2-40B4-BE49-F238E27FC236}">
                <a16:creationId xmlns:a16="http://schemas.microsoft.com/office/drawing/2014/main" id="{61AE0CBE-3210-41DD-A171-4385B749CD55}"/>
              </a:ext>
            </a:extLst>
          </p:cNvPr>
          <p:cNvSpPr/>
          <p:nvPr/>
        </p:nvSpPr>
        <p:spPr>
          <a:xfrm>
            <a:off x="0" y="-2554"/>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eiryo UI" panose="020B0604030504040204" pitchFamily="50" charset="-128"/>
                <a:ea typeface="Meiryo UI" panose="020B0604030504040204" pitchFamily="50" charset="-128"/>
              </a:rPr>
              <a:t>２　患者支援の充実</a:t>
            </a:r>
          </a:p>
        </p:txBody>
      </p:sp>
      <p:sp>
        <p:nvSpPr>
          <p:cNvPr id="16" name="正方形/長方形 15"/>
          <p:cNvSpPr/>
          <p:nvPr/>
        </p:nvSpPr>
        <p:spPr>
          <a:xfrm>
            <a:off x="218752" y="916478"/>
            <a:ext cx="6826180" cy="861774"/>
          </a:xfrm>
          <a:prstGeom prst="rect">
            <a:avLst/>
          </a:prstGeom>
          <a:solidFill>
            <a:srgbClr val="002060"/>
          </a:solidFill>
        </p:spPr>
        <p:txBody>
          <a:bodyPr wrap="square" anchor="ctr">
            <a:spAutoFit/>
          </a:bodyPr>
          <a:lstStyle/>
          <a:p>
            <a:pPr>
              <a:lnSpc>
                <a:spcPts val="2000"/>
              </a:lnSpc>
            </a:pPr>
            <a:r>
              <a:rPr kumimoji="1" lang="ja-JP" altLang="en-US" b="1" dirty="0">
                <a:ln w="0"/>
                <a:solidFill>
                  <a:schemeClr val="bg1"/>
                </a:solidFill>
                <a:effectLst>
                  <a:outerShdw blurRad="38100" dist="19050" dir="2700000" algn="tl" rotWithShape="0">
                    <a:schemeClr val="dk1">
                      <a:alpha val="40000"/>
                    </a:schemeClr>
                  </a:outerShdw>
                </a:effectLst>
              </a:rPr>
              <a:t>（１）がん患者の相談支援</a:t>
            </a:r>
            <a:r>
              <a:rPr kumimoji="1" lang="ja-JP" altLang="en-US" b="1" dirty="0">
                <a:solidFill>
                  <a:schemeClr val="bg1"/>
                </a:solidFill>
              </a:rPr>
              <a:t>　　計画Ｐ</a:t>
            </a:r>
            <a:r>
              <a:rPr kumimoji="1" lang="en-US" altLang="ja-JP" b="1" dirty="0">
                <a:solidFill>
                  <a:schemeClr val="bg1"/>
                </a:solidFill>
              </a:rPr>
              <a:t>56</a:t>
            </a:r>
          </a:p>
          <a:p>
            <a:pPr>
              <a:lnSpc>
                <a:spcPts val="2000"/>
              </a:lnSpc>
            </a:pPr>
            <a:r>
              <a:rPr kumimoji="1" lang="ja-JP" altLang="en-US" b="1" dirty="0">
                <a:ln w="0"/>
                <a:solidFill>
                  <a:schemeClr val="bg1"/>
                </a:solidFill>
                <a:effectLst>
                  <a:outerShdw blurRad="38100" dist="19050" dir="2700000" algn="tl" rotWithShape="0">
                    <a:schemeClr val="dk1">
                      <a:alpha val="40000"/>
                    </a:schemeClr>
                  </a:outerShdw>
                </a:effectLst>
              </a:rPr>
              <a:t>（２）がん患者への情報提供　計画Ｐ</a:t>
            </a:r>
            <a:r>
              <a:rPr kumimoji="1" lang="en-US" altLang="ja-JP" b="1" dirty="0">
                <a:ln w="0"/>
                <a:solidFill>
                  <a:schemeClr val="bg1"/>
                </a:solidFill>
                <a:effectLst>
                  <a:outerShdw blurRad="38100" dist="19050" dir="2700000" algn="tl" rotWithShape="0">
                    <a:schemeClr val="dk1">
                      <a:alpha val="40000"/>
                    </a:schemeClr>
                  </a:outerShdw>
                </a:effectLst>
              </a:rPr>
              <a:t>57</a:t>
            </a:r>
          </a:p>
          <a:p>
            <a:pPr>
              <a:lnSpc>
                <a:spcPts val="2000"/>
              </a:lnSpc>
            </a:pPr>
            <a:r>
              <a:rPr kumimoji="1" lang="ja-JP" altLang="en-US" b="1" dirty="0">
                <a:ln w="0"/>
                <a:solidFill>
                  <a:schemeClr val="bg1"/>
                </a:solidFill>
                <a:effectLst>
                  <a:outerShdw blurRad="38100" dist="19050" dir="2700000" algn="tl" rotWithShape="0">
                    <a:schemeClr val="dk1">
                      <a:alpha val="40000"/>
                    </a:schemeClr>
                  </a:outerShdw>
                </a:effectLst>
              </a:rPr>
              <a:t>（３）就労支援等のがんサバイバーシップ支援   </a:t>
            </a:r>
            <a:r>
              <a:rPr kumimoji="1" lang="ja-JP" altLang="en-US" b="1" dirty="0">
                <a:solidFill>
                  <a:schemeClr val="bg1"/>
                </a:solidFill>
              </a:rPr>
              <a:t>計画Ｐ</a:t>
            </a:r>
            <a:r>
              <a:rPr kumimoji="1" lang="en-US" altLang="ja-JP" b="1" dirty="0">
                <a:solidFill>
                  <a:schemeClr val="bg1"/>
                </a:solidFill>
              </a:rPr>
              <a:t>57</a:t>
            </a:r>
            <a:r>
              <a:rPr kumimoji="1" lang="ja-JP" altLang="en-US" b="1" dirty="0" err="1">
                <a:solidFill>
                  <a:schemeClr val="bg1"/>
                </a:solidFill>
              </a:rPr>
              <a:t>ｰ</a:t>
            </a:r>
            <a:r>
              <a:rPr kumimoji="1" lang="en-US" altLang="ja-JP" b="1" dirty="0">
                <a:solidFill>
                  <a:schemeClr val="bg1"/>
                </a:solidFill>
              </a:rPr>
              <a:t>58</a:t>
            </a:r>
          </a:p>
        </p:txBody>
      </p:sp>
      <p:sp>
        <p:nvSpPr>
          <p:cNvPr id="12" name="正方形/長方形 11"/>
          <p:cNvSpPr/>
          <p:nvPr/>
        </p:nvSpPr>
        <p:spPr>
          <a:xfrm>
            <a:off x="543287" y="2289998"/>
            <a:ext cx="8130963" cy="369332"/>
          </a:xfrm>
          <a:prstGeom prst="rect">
            <a:avLst/>
          </a:prstGeom>
        </p:spPr>
        <p:txBody>
          <a:bodyPr wrap="square">
            <a:spAutoFit/>
          </a:bodyPr>
          <a:lstStyle/>
          <a:p>
            <a:r>
              <a:rPr lang="ja-JP" altLang="en-US" b="1" dirty="0"/>
              <a:t>≪第３期大阪府がん対策推進計画における個別目標及びモニタリング指標≫</a:t>
            </a:r>
          </a:p>
        </p:txBody>
      </p:sp>
    </p:spTree>
    <p:extLst>
      <p:ext uri="{BB962C8B-B14F-4D97-AF65-F5344CB8AC3E}">
        <p14:creationId xmlns:p14="http://schemas.microsoft.com/office/powerpoint/2010/main" val="13078230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45577" y="3225095"/>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graphicFrame>
        <p:nvGraphicFramePr>
          <p:cNvPr id="16" name="表 15"/>
          <p:cNvGraphicFramePr>
            <a:graphicFrameLocks noGrp="1"/>
          </p:cNvGraphicFramePr>
          <p:nvPr>
            <p:extLst>
              <p:ext uri="{D42A27DB-BD31-4B8C-83A1-F6EECF244321}">
                <p14:modId xmlns:p14="http://schemas.microsoft.com/office/powerpoint/2010/main" val="888757054"/>
              </p:ext>
            </p:extLst>
          </p:nvPr>
        </p:nvGraphicFramePr>
        <p:xfrm>
          <a:off x="328613" y="106625"/>
          <a:ext cx="9174587" cy="1170940"/>
        </p:xfrm>
        <a:graphic>
          <a:graphicData uri="http://schemas.openxmlformats.org/drawingml/2006/table">
            <a:tbl>
              <a:tblPr firstRow="1" bandRow="1">
                <a:tableStyleId>{5C22544A-7EE6-4342-B048-85BDC9FD1C3A}</a:tableStyleId>
              </a:tblPr>
              <a:tblGrid>
                <a:gridCol w="1200150">
                  <a:extLst>
                    <a:ext uri="{9D8B030D-6E8A-4147-A177-3AD203B41FA5}">
                      <a16:colId xmlns:a16="http://schemas.microsoft.com/office/drawing/2014/main" val="3795206225"/>
                    </a:ext>
                  </a:extLst>
                </a:gridCol>
                <a:gridCol w="7974437">
                  <a:extLst>
                    <a:ext uri="{9D8B030D-6E8A-4147-A177-3AD203B41FA5}">
                      <a16:colId xmlns:a16="http://schemas.microsoft.com/office/drawing/2014/main" val="1328953327"/>
                    </a:ext>
                  </a:extLst>
                </a:gridCol>
              </a:tblGrid>
              <a:tr h="115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現状･課題</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650"/>
                        </a:lnSpc>
                      </a:pPr>
                      <a:r>
                        <a:rPr kumimoji="1" lang="ja-JP" altLang="en-US" sz="1300" b="1" dirty="0">
                          <a:solidFill>
                            <a:schemeClr val="tx1"/>
                          </a:solidFill>
                        </a:rPr>
                        <a:t>◆がん診療拠点病院のがん相談支援センターの利用促進につながる取組みが必要。</a:t>
                      </a:r>
                      <a:endParaRPr kumimoji="1" lang="en-US" altLang="ja-JP" sz="1300" b="1" dirty="0">
                        <a:solidFill>
                          <a:schemeClr val="tx1"/>
                        </a:solidFill>
                      </a:endParaRPr>
                    </a:p>
                    <a:p>
                      <a:pPr marL="179388" indent="-179388">
                        <a:lnSpc>
                          <a:spcPts val="1650"/>
                        </a:lnSpc>
                      </a:pPr>
                      <a:r>
                        <a:rPr kumimoji="1" lang="ja-JP" altLang="en-US" sz="1300" b="1" dirty="0">
                          <a:solidFill>
                            <a:schemeClr val="tx1"/>
                          </a:solidFill>
                        </a:rPr>
                        <a:t>◆がんに関する情報があふれる中で、その地域において、がん患者や家族が確実に必要とする情報にアクセスできる環境整備が求められている。　　</a:t>
                      </a:r>
                      <a:endParaRPr kumimoji="1" lang="en-US" altLang="ja-JP" sz="1300" b="1" dirty="0">
                        <a:solidFill>
                          <a:schemeClr val="tx1"/>
                        </a:solidFill>
                      </a:endParaRPr>
                    </a:p>
                    <a:p>
                      <a:pPr>
                        <a:lnSpc>
                          <a:spcPts val="1650"/>
                        </a:lnSpc>
                      </a:pPr>
                      <a:r>
                        <a:rPr kumimoji="1" lang="ja-JP" altLang="en-US" sz="1300" b="1" dirty="0">
                          <a:solidFill>
                            <a:schemeClr val="tx1"/>
                          </a:solidFill>
                        </a:rPr>
                        <a:t>◆働く世代では、がん治療と仕事の両立など就労支援が求められている。</a:t>
                      </a:r>
                      <a:endParaRPr kumimoji="1" lang="en-US" altLang="ja-JP" sz="1300" b="1" dirty="0">
                        <a:solidFill>
                          <a:schemeClr val="tx1"/>
                        </a:solidFill>
                      </a:endParaRPr>
                    </a:p>
                    <a:p>
                      <a:pPr>
                        <a:lnSpc>
                          <a:spcPts val="1650"/>
                        </a:lnSpc>
                      </a:pPr>
                      <a:r>
                        <a:rPr kumimoji="1" lang="ja-JP" altLang="en-US" sz="1300" b="1" dirty="0">
                          <a:solidFill>
                            <a:schemeClr val="tx1"/>
                          </a:solidFill>
                        </a:rPr>
                        <a:t>◆高齢者世代においては、人生の最終段階における医療に係る意思決定支援などが必要となっている。</a:t>
                      </a:r>
                      <a:endParaRPr kumimoji="1" lang="ja-JP" altLang="en-US" sz="13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484535440"/>
              </p:ext>
            </p:extLst>
          </p:nvPr>
        </p:nvGraphicFramePr>
        <p:xfrm>
          <a:off x="328613" y="1335750"/>
          <a:ext cx="9293059" cy="5133781"/>
        </p:xfrm>
        <a:graphic>
          <a:graphicData uri="http://schemas.openxmlformats.org/drawingml/2006/table">
            <a:tbl>
              <a:tblPr firstRow="1" bandRow="1">
                <a:tableStyleId>{5C22544A-7EE6-4342-B048-85BDC9FD1C3A}</a:tableStyleId>
              </a:tblPr>
              <a:tblGrid>
                <a:gridCol w="1255679">
                  <a:extLst>
                    <a:ext uri="{9D8B030D-6E8A-4147-A177-3AD203B41FA5}">
                      <a16:colId xmlns:a16="http://schemas.microsoft.com/office/drawing/2014/main" val="528851062"/>
                    </a:ext>
                  </a:extLst>
                </a:gridCol>
                <a:gridCol w="8037380">
                  <a:extLst>
                    <a:ext uri="{9D8B030D-6E8A-4147-A177-3AD203B41FA5}">
                      <a16:colId xmlns:a16="http://schemas.microsoft.com/office/drawing/2014/main" val="89849022"/>
                    </a:ext>
                  </a:extLst>
                </a:gridCol>
              </a:tblGrid>
              <a:tr h="2893501">
                <a:tc>
                  <a:txBody>
                    <a:bodyPr/>
                    <a:lstStyle/>
                    <a:p>
                      <a:r>
                        <a:rPr kumimoji="1" lang="ja-JP" altLang="en-US" sz="1400" dirty="0"/>
                        <a:t> 本年度の     </a:t>
                      </a:r>
                      <a:endParaRPr kumimoji="1" lang="en-US" altLang="ja-JP" sz="1400" dirty="0"/>
                    </a:p>
                    <a:p>
                      <a:r>
                        <a:rPr kumimoji="1" lang="en-US" altLang="ja-JP" sz="1400" dirty="0"/>
                        <a:t> </a:t>
                      </a:r>
                      <a:r>
                        <a:rPr kumimoji="1" lang="ja-JP" altLang="en-US" sz="1400" dirty="0"/>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a:lnSpc>
                          <a:spcPts val="1600"/>
                        </a:lnSpc>
                      </a:pPr>
                      <a:r>
                        <a:rPr kumimoji="1" lang="en-US" altLang="ja-JP" sz="1200" dirty="0" smtClean="0">
                          <a:solidFill>
                            <a:schemeClr val="tx1"/>
                          </a:solidFill>
                        </a:rPr>
                        <a:t>《</a:t>
                      </a:r>
                      <a:r>
                        <a:rPr kumimoji="1" lang="ja-JP" altLang="en-US" sz="1200" u="sng" dirty="0" smtClean="0">
                          <a:solidFill>
                            <a:schemeClr val="tx1"/>
                          </a:solidFill>
                        </a:rPr>
                        <a:t>がん相談支援センターの機能強化、周知と利用促進</a:t>
                      </a:r>
                      <a:r>
                        <a:rPr kumimoji="1" lang="en-US" altLang="ja-JP" sz="1200" dirty="0" smtClean="0">
                          <a:solidFill>
                            <a:schemeClr val="tx1"/>
                          </a:solidFill>
                        </a:rPr>
                        <a:t>》</a:t>
                      </a:r>
                    </a:p>
                    <a:p>
                      <a:pPr>
                        <a:lnSpc>
                          <a:spcPts val="1600"/>
                        </a:lnSpc>
                      </a:pPr>
                      <a:r>
                        <a:rPr kumimoji="1" lang="ja-JP" altLang="en-US" sz="1200" b="0" strike="noStrike" dirty="0" smtClean="0">
                          <a:solidFill>
                            <a:schemeClr val="tx1"/>
                          </a:solidFill>
                        </a:rPr>
                        <a:t>■がん相談支援センター相談支援員向けに研修会を実施。</a:t>
                      </a:r>
                      <a:endParaRPr kumimoji="1" lang="en-US" altLang="ja-JP" sz="1200" b="0" strike="noStrike" dirty="0" smtClean="0">
                        <a:solidFill>
                          <a:schemeClr val="tx1"/>
                        </a:solidFill>
                      </a:endParaRPr>
                    </a:p>
                    <a:p>
                      <a:pPr>
                        <a:lnSpc>
                          <a:spcPts val="1600"/>
                        </a:lnSpc>
                      </a:pPr>
                      <a:r>
                        <a:rPr kumimoji="1" lang="ja-JP" altLang="en-US" sz="1200" b="0" strike="noStrike" dirty="0" smtClean="0">
                          <a:solidFill>
                            <a:schemeClr val="tx1"/>
                          </a:solidFill>
                        </a:rPr>
                        <a:t>■がん診療施設の設備整備に係る補助金において、がん相談支援センターの環境整備に要する</a:t>
                      </a:r>
                      <a:endParaRPr kumimoji="1" lang="en-US" altLang="ja-JP" sz="1200" b="0" strike="noStrike" dirty="0" smtClean="0">
                        <a:solidFill>
                          <a:schemeClr val="tx1"/>
                        </a:solidFill>
                      </a:endParaRPr>
                    </a:p>
                    <a:p>
                      <a:pPr>
                        <a:lnSpc>
                          <a:spcPts val="1600"/>
                        </a:lnSpc>
                      </a:pPr>
                      <a:r>
                        <a:rPr kumimoji="1" lang="ja-JP" altLang="en-US" sz="1200" b="0" strike="noStrike" dirty="0" smtClean="0">
                          <a:solidFill>
                            <a:schemeClr val="tx1"/>
                          </a:solidFill>
                        </a:rPr>
                        <a:t>　費用を補助。</a:t>
                      </a:r>
                      <a:endParaRPr kumimoji="1" lang="en-US" altLang="ja-JP" sz="1200" b="0" strike="noStrike" dirty="0" smtClean="0">
                        <a:solidFill>
                          <a:schemeClr val="tx1"/>
                        </a:solidFill>
                      </a:endParaRPr>
                    </a:p>
                    <a:p>
                      <a:pPr>
                        <a:lnSpc>
                          <a:spcPts val="1600"/>
                        </a:lnSpc>
                      </a:pPr>
                      <a:r>
                        <a:rPr kumimoji="1" lang="en-US" altLang="ja-JP" sz="1200" dirty="0" smtClean="0">
                          <a:solidFill>
                            <a:schemeClr val="tx1"/>
                          </a:solidFill>
                        </a:rPr>
                        <a:t>《</a:t>
                      </a:r>
                      <a:r>
                        <a:rPr kumimoji="1" lang="ja-JP" altLang="en-US" sz="1200" u="sng" dirty="0" smtClean="0">
                          <a:solidFill>
                            <a:schemeClr val="tx1"/>
                          </a:solidFill>
                        </a:rPr>
                        <a:t>就労支援等のがんサバイバーシップ支援</a:t>
                      </a:r>
                      <a:r>
                        <a:rPr kumimoji="1" lang="en-US" altLang="ja-JP" sz="1200" dirty="0" smtClean="0">
                          <a:solidFill>
                            <a:schemeClr val="tx1"/>
                          </a:solidFill>
                        </a:rPr>
                        <a:t>》</a:t>
                      </a:r>
                    </a:p>
                    <a:p>
                      <a:pPr marL="179388" marR="0" lvl="0" indent="-179388"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schemeClr val="tx1"/>
                          </a:solidFill>
                          <a:effectLst/>
                          <a:uLnTx/>
                          <a:uFillTx/>
                          <a:latin typeface="+mn-lt"/>
                          <a:ea typeface="+mn-ea"/>
                          <a:cs typeface="+mn-cs"/>
                        </a:rPr>
                        <a:t>■府教育庁において府立高校に在籍する長期入院中の生徒への学業支援を実施。また、入院中の小児・</a:t>
                      </a:r>
                      <a:r>
                        <a:rPr kumimoji="1" lang="en-US" altLang="ja-JP" sz="1200" b="0" i="0" u="none" strike="noStrike" kern="1200" cap="none" spc="0" normalizeH="0" baseline="0" noProof="0" dirty="0" smtClean="0">
                          <a:ln>
                            <a:noFill/>
                          </a:ln>
                          <a:solidFill>
                            <a:schemeClr val="tx1"/>
                          </a:solidFill>
                          <a:effectLst/>
                          <a:uLnTx/>
                          <a:uFillTx/>
                          <a:latin typeface="+mn-lt"/>
                          <a:ea typeface="+mn-ea"/>
                          <a:cs typeface="+mn-cs"/>
                        </a:rPr>
                        <a:t>AYA</a:t>
                      </a:r>
                      <a:r>
                        <a:rPr kumimoji="1" lang="ja-JP" altLang="en-US" sz="1200" b="0" i="0" u="none" strike="noStrike" kern="1200" cap="none" spc="0" normalizeH="0" baseline="0" noProof="0" dirty="0" smtClean="0">
                          <a:ln>
                            <a:noFill/>
                          </a:ln>
                          <a:solidFill>
                            <a:schemeClr val="tx1"/>
                          </a:solidFill>
                          <a:effectLst/>
                          <a:uLnTx/>
                          <a:uFillTx/>
                          <a:latin typeface="+mn-lt"/>
                          <a:ea typeface="+mn-ea"/>
                          <a:cs typeface="+mn-cs"/>
                        </a:rPr>
                        <a:t>世代のがん患者への学習活動支援や通信機器の活用による外部とのｺﾐｭﾆｹｰｼｮﾝを図るための環境整備費等に対し助成（</a:t>
                      </a:r>
                      <a:r>
                        <a:rPr kumimoji="1" lang="en-US" altLang="ja-JP" sz="1200" b="0" i="0" u="none" strike="noStrike" kern="1200" cap="none" spc="0" normalizeH="0" baseline="0" noProof="0" dirty="0" smtClean="0">
                          <a:ln>
                            <a:noFill/>
                          </a:ln>
                          <a:solidFill>
                            <a:schemeClr val="tx1"/>
                          </a:solidFill>
                          <a:effectLst/>
                          <a:uLnTx/>
                          <a:uFillTx/>
                          <a:latin typeface="+mn-lt"/>
                          <a:ea typeface="+mn-ea"/>
                          <a:cs typeface="+mn-cs"/>
                        </a:rPr>
                        <a:t>6</a:t>
                      </a:r>
                      <a:r>
                        <a:rPr kumimoji="1" lang="ja-JP" altLang="en-US" sz="1200" b="0" i="0" u="none" strike="noStrike" kern="1200" cap="none" spc="0" normalizeH="0" baseline="0" noProof="0" dirty="0" smtClean="0">
                          <a:ln>
                            <a:noFill/>
                          </a:ln>
                          <a:solidFill>
                            <a:schemeClr val="tx1"/>
                          </a:solidFill>
                          <a:effectLst/>
                          <a:uLnTx/>
                          <a:uFillTx/>
                          <a:latin typeface="+mn-lt"/>
                          <a:ea typeface="+mn-ea"/>
                          <a:cs typeface="+mn-cs"/>
                        </a:rPr>
                        <a:t>病院）。</a:t>
                      </a:r>
                      <a:endParaRPr kumimoji="1" lang="en-US" altLang="ja-JP" sz="1200" b="0" i="0" u="none" strike="noStrike" kern="1200" cap="none" spc="0" normalizeH="0" baseline="0" noProof="0" dirty="0" smtClean="0">
                        <a:ln>
                          <a:noFill/>
                        </a:ln>
                        <a:solidFill>
                          <a:schemeClr val="tx1"/>
                        </a:solidFill>
                        <a:effectLst/>
                        <a:uLnTx/>
                        <a:uFillTx/>
                        <a:latin typeface="+mn-lt"/>
                        <a:ea typeface="+mn-ea"/>
                        <a:cs typeface="+mn-cs"/>
                      </a:endParaRPr>
                    </a:p>
                    <a:p>
                      <a:pPr>
                        <a:lnSpc>
                          <a:spcPts val="1600"/>
                        </a:lnSpc>
                      </a:pPr>
                      <a:r>
                        <a:rPr kumimoji="1" lang="ja-JP" altLang="en-US" sz="1200" b="0" dirty="0" smtClean="0">
                          <a:solidFill>
                            <a:schemeClr val="tx1"/>
                          </a:solidFill>
                        </a:rPr>
                        <a:t>■</a:t>
                      </a:r>
                      <a:r>
                        <a:rPr kumimoji="1" lang="en-US" altLang="ja-JP" sz="1200" b="0" dirty="0" smtClean="0">
                          <a:solidFill>
                            <a:schemeClr val="tx1"/>
                          </a:solidFill>
                        </a:rPr>
                        <a:t>AYA</a:t>
                      </a:r>
                      <a:r>
                        <a:rPr kumimoji="1" lang="ja-JP" altLang="en-US" sz="1200" b="0" dirty="0" smtClean="0">
                          <a:solidFill>
                            <a:schemeClr val="tx1"/>
                          </a:solidFill>
                        </a:rPr>
                        <a:t>世代への支援に関する市町村や関係機関向けセミナーを開催。</a:t>
                      </a:r>
                      <a:endParaRPr kumimoji="1" lang="en-US" altLang="ja-JP" sz="1200" b="0" dirty="0">
                        <a:solidFill>
                          <a:schemeClr val="tx1"/>
                        </a:solidFill>
                      </a:endParaRPr>
                    </a:p>
                    <a:p>
                      <a:pPr marL="179388" indent="-179388">
                        <a:lnSpc>
                          <a:spcPts val="1600"/>
                        </a:lnSpc>
                      </a:pPr>
                      <a:r>
                        <a:rPr kumimoji="1" lang="ja-JP" altLang="en-US" sz="1200" b="0" dirty="0" smtClean="0">
                          <a:solidFill>
                            <a:schemeClr val="tx1"/>
                          </a:solidFill>
                        </a:rPr>
                        <a:t>■</a:t>
                      </a:r>
                      <a:r>
                        <a:rPr kumimoji="1" lang="ja-JP" altLang="en-US" sz="1200" b="0" dirty="0">
                          <a:solidFill>
                            <a:schemeClr val="tx1"/>
                          </a:solidFill>
                        </a:rPr>
                        <a:t>府商工労働部と連携して</a:t>
                      </a:r>
                      <a:r>
                        <a:rPr kumimoji="1" lang="ja-JP" altLang="en-US" sz="1200" b="0" dirty="0" smtClean="0">
                          <a:solidFill>
                            <a:schemeClr val="tx1"/>
                          </a:solidFill>
                        </a:rPr>
                        <a:t>、企業向けセミナーの両立支援セミナーを実施。</a:t>
                      </a:r>
                      <a:endParaRPr kumimoji="1" lang="en-US" altLang="ja-JP" sz="1200" b="0" dirty="0" smtClean="0">
                        <a:solidFill>
                          <a:schemeClr val="tx1"/>
                        </a:solidFill>
                      </a:endParaRPr>
                    </a:p>
                    <a:p>
                      <a:pPr marL="179388" indent="-179388">
                        <a:lnSpc>
                          <a:spcPts val="1600"/>
                        </a:lnSpc>
                      </a:pPr>
                      <a:r>
                        <a:rPr kumimoji="1" lang="en-US" altLang="ja-JP" sz="1200" dirty="0" smtClean="0">
                          <a:solidFill>
                            <a:schemeClr val="tx1"/>
                          </a:solidFill>
                        </a:rPr>
                        <a:t>《</a:t>
                      </a:r>
                      <a:r>
                        <a:rPr kumimoji="1" lang="ja-JP" altLang="en-US" sz="1200" u="sng" dirty="0">
                          <a:solidFill>
                            <a:schemeClr val="tx1"/>
                          </a:solidFill>
                        </a:rPr>
                        <a:t>新たな課題への対応</a:t>
                      </a:r>
                      <a:r>
                        <a:rPr kumimoji="1" lang="en-US" altLang="ja-JP" sz="1200" dirty="0">
                          <a:solidFill>
                            <a:schemeClr val="tx1"/>
                          </a:solidFill>
                        </a:rPr>
                        <a:t>》</a:t>
                      </a:r>
                    </a:p>
                    <a:p>
                      <a:pPr marL="179388" indent="-179388"/>
                      <a:r>
                        <a:rPr kumimoji="1" lang="en-US" altLang="ja-JP" sz="1200" b="0" dirty="0" smtClean="0">
                          <a:solidFill>
                            <a:schemeClr val="tx1"/>
                          </a:solidFill>
                        </a:rPr>
                        <a:t>■</a:t>
                      </a:r>
                      <a:r>
                        <a:rPr kumimoji="1" lang="ja-JP" altLang="en-US" sz="1200" b="0" dirty="0" smtClean="0">
                          <a:solidFill>
                            <a:schemeClr val="tx1"/>
                          </a:solidFill>
                        </a:rPr>
                        <a:t>小児がん患者を対象とした重粒子線治療の助成制度を運用。</a:t>
                      </a:r>
                      <a:endParaRPr kumimoji="1" lang="en-US" altLang="ja-JP" sz="1200" b="0" strike="sngStrike" dirty="0" smtClean="0">
                        <a:solidFill>
                          <a:schemeClr val="tx1"/>
                        </a:solidFill>
                      </a:endParaRPr>
                    </a:p>
                    <a:p>
                      <a:pPr marL="179388" indent="-179388"/>
                      <a:r>
                        <a:rPr kumimoji="1" lang="ja-JP" altLang="en-US" sz="1200" b="0" dirty="0" smtClean="0">
                          <a:solidFill>
                            <a:schemeClr val="tx1"/>
                          </a:solidFill>
                        </a:rPr>
                        <a:t>■</a:t>
                      </a:r>
                      <a:r>
                        <a:rPr kumimoji="1" lang="ja-JP" altLang="en-US" sz="1200" b="0" strike="noStrike" dirty="0" smtClean="0">
                          <a:solidFill>
                            <a:schemeClr val="tx1"/>
                          </a:solidFill>
                        </a:rPr>
                        <a:t>がん相談支援センター相談支援員向け研修会を、アピアランスケアをテーマに実施。</a:t>
                      </a:r>
                      <a:endParaRPr kumimoji="1" lang="en-US" altLang="ja-JP" sz="1200" b="0" dirty="0" smtClean="0">
                        <a:solidFill>
                          <a:schemeClr val="tx1"/>
                        </a:solidFill>
                      </a:endParaRPr>
                    </a:p>
                    <a:p>
                      <a:pPr marL="179388" indent="-179388"/>
                      <a:r>
                        <a:rPr kumimoji="1" lang="ja-JP" altLang="en-US" sz="1200" b="0" strike="noStrike" dirty="0" smtClean="0">
                          <a:solidFill>
                            <a:schemeClr val="tx1"/>
                          </a:solidFill>
                        </a:rPr>
                        <a:t>■アピアランスケアに取り組む企業等の活動内容の登録・発信にむけた仕組みの構築。</a:t>
                      </a:r>
                      <a:endParaRPr kumimoji="1" lang="en-US" altLang="ja-JP" sz="1200" strike="noStrik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7055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rPr>
                        <a:t> 今後の</a:t>
                      </a:r>
                      <a:endParaRPr kumimoji="1" lang="en-US" altLang="ja-JP" sz="14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rPr>
                        <a:t> 取組</a:t>
                      </a:r>
                      <a:r>
                        <a:rPr kumimoji="1" lang="ja-JP" altLang="en-US" sz="1400" b="1" dirty="0" smtClean="0">
                          <a:solidFill>
                            <a:schemeClr val="bg1"/>
                          </a:solidFill>
                        </a:rPr>
                        <a:t>予定</a:t>
                      </a:r>
                      <a:endParaRPr kumimoji="1" lang="en-US" altLang="ja-JP" sz="1400" b="1" dirty="0" smtClean="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bg1"/>
                          </a:solidFill>
                        </a:rPr>
                        <a:t>（調整中）</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b="1" dirty="0">
                          <a:solidFill>
                            <a:schemeClr val="tx1"/>
                          </a:solidFill>
                          <a:latin typeface="+mn-ea"/>
                          <a:ea typeface="+mn-ea"/>
                        </a:rPr>
                        <a:t>《</a:t>
                      </a:r>
                      <a:r>
                        <a:rPr kumimoji="1" lang="ja-JP" altLang="en-US" sz="1200" b="1" u="sng" dirty="0">
                          <a:solidFill>
                            <a:schemeClr val="tx1"/>
                          </a:solidFill>
                          <a:latin typeface="+mn-ea"/>
                          <a:ea typeface="+mn-ea"/>
                        </a:rPr>
                        <a:t>課題</a:t>
                      </a:r>
                      <a:r>
                        <a:rPr kumimoji="1" lang="en-US" altLang="ja-JP" sz="1200" b="1" dirty="0">
                          <a:solidFill>
                            <a:schemeClr val="tx1"/>
                          </a:solidFill>
                          <a:latin typeface="+mn-ea"/>
                          <a:ea typeface="+mn-ea"/>
                        </a:rPr>
                        <a:t>》</a:t>
                      </a:r>
                    </a:p>
                    <a:p>
                      <a:pPr>
                        <a:lnSpc>
                          <a:spcPts val="1600"/>
                        </a:lnSpc>
                      </a:pPr>
                      <a:r>
                        <a:rPr kumimoji="1" lang="ja-JP" altLang="en-US" sz="1200" b="0" dirty="0">
                          <a:solidFill>
                            <a:schemeClr val="tx1"/>
                          </a:solidFill>
                          <a:latin typeface="+mn-ea"/>
                          <a:ea typeface="+mn-ea"/>
                        </a:rPr>
                        <a:t>■多様なニーズに対応できる相談</a:t>
                      </a:r>
                      <a:r>
                        <a:rPr kumimoji="1" lang="ja-JP" altLang="en-US" sz="1200" b="0" dirty="0" smtClean="0">
                          <a:solidFill>
                            <a:schemeClr val="tx1"/>
                          </a:solidFill>
                          <a:latin typeface="+mn-ea"/>
                          <a:ea typeface="+mn-ea"/>
                        </a:rPr>
                        <a:t>体制充実、相談</a:t>
                      </a:r>
                      <a:r>
                        <a:rPr kumimoji="1" lang="ja-JP" altLang="en-US" sz="1200" b="0" dirty="0">
                          <a:solidFill>
                            <a:schemeClr val="tx1"/>
                          </a:solidFill>
                          <a:latin typeface="+mn-ea"/>
                          <a:ea typeface="+mn-ea"/>
                        </a:rPr>
                        <a:t>支援センターの利用</a:t>
                      </a:r>
                      <a:r>
                        <a:rPr kumimoji="1" lang="ja-JP" altLang="en-US" sz="1200" b="0" dirty="0" smtClean="0">
                          <a:solidFill>
                            <a:schemeClr val="tx1"/>
                          </a:solidFill>
                          <a:latin typeface="+mn-ea"/>
                          <a:ea typeface="+mn-ea"/>
                        </a:rPr>
                        <a:t>促進、がんに関する情報発信の強化</a:t>
                      </a:r>
                      <a:endParaRPr kumimoji="1" lang="en-US" altLang="ja-JP" sz="1200" b="0" dirty="0" smtClean="0">
                        <a:solidFill>
                          <a:schemeClr val="tx1"/>
                        </a:solidFill>
                        <a:latin typeface="+mn-ea"/>
                        <a:ea typeface="+mn-ea"/>
                      </a:endParaRPr>
                    </a:p>
                    <a:p>
                      <a:pPr>
                        <a:lnSpc>
                          <a:spcPts val="1600"/>
                        </a:lnSpc>
                      </a:pPr>
                      <a:r>
                        <a:rPr kumimoji="1" lang="ja-JP" altLang="en-US" sz="1200" b="0" dirty="0" smtClean="0">
                          <a:solidFill>
                            <a:schemeClr val="tx1"/>
                          </a:solidFill>
                          <a:latin typeface="+mn-ea"/>
                          <a:ea typeface="+mn-ea"/>
                        </a:rPr>
                        <a:t>■治療と仕事の両立</a:t>
                      </a:r>
                      <a:r>
                        <a:rPr kumimoji="1" lang="ja-JP" altLang="en-US" sz="1200" b="0" dirty="0">
                          <a:solidFill>
                            <a:schemeClr val="tx1"/>
                          </a:solidFill>
                          <a:latin typeface="+mn-ea"/>
                          <a:ea typeface="+mn-ea"/>
                        </a:rPr>
                        <a:t>支援に関する積極的な普及</a:t>
                      </a:r>
                      <a:r>
                        <a:rPr kumimoji="1" lang="ja-JP" altLang="en-US" sz="1200" b="0" dirty="0" smtClean="0">
                          <a:solidFill>
                            <a:schemeClr val="tx1"/>
                          </a:solidFill>
                          <a:latin typeface="+mn-ea"/>
                          <a:ea typeface="+mn-ea"/>
                        </a:rPr>
                        <a:t>啓発。</a:t>
                      </a:r>
                      <a:endParaRPr kumimoji="1" lang="en-US" altLang="ja-JP" sz="1200" b="0" dirty="0" smtClean="0">
                        <a:solidFill>
                          <a:schemeClr val="tx1"/>
                        </a:solidFill>
                        <a:latin typeface="+mn-ea"/>
                        <a:ea typeface="+mn-ea"/>
                      </a:endParaRPr>
                    </a:p>
                    <a:p>
                      <a:pPr>
                        <a:lnSpc>
                          <a:spcPts val="1600"/>
                        </a:lnSpc>
                      </a:pPr>
                      <a:r>
                        <a:rPr kumimoji="1" lang="ja-JP" altLang="en-US" sz="1200" b="0" dirty="0" smtClean="0">
                          <a:solidFill>
                            <a:schemeClr val="tx1"/>
                          </a:solidFill>
                          <a:latin typeface="+mn-ea"/>
                          <a:ea typeface="+mn-ea"/>
                        </a:rPr>
                        <a:t>■アピアランスケアの支援体制の強化</a:t>
                      </a:r>
                      <a:endParaRPr kumimoji="1" lang="en-US" altLang="ja-JP" sz="1200" b="0" dirty="0" smtClean="0">
                        <a:solidFill>
                          <a:schemeClr val="tx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b="1" dirty="0" smtClean="0">
                          <a:solidFill>
                            <a:schemeClr val="tx1"/>
                          </a:solidFill>
                          <a:latin typeface="+mn-ea"/>
                          <a:ea typeface="+mn-ea"/>
                        </a:rPr>
                        <a:t>《</a:t>
                      </a:r>
                      <a:r>
                        <a:rPr kumimoji="1" lang="ja-JP" altLang="en-US" sz="1200" b="1" u="sng" dirty="0">
                          <a:solidFill>
                            <a:schemeClr val="tx1"/>
                          </a:solidFill>
                          <a:latin typeface="+mn-ea"/>
                          <a:ea typeface="+mn-ea"/>
                        </a:rPr>
                        <a:t>次年度の取組</a:t>
                      </a:r>
                      <a:r>
                        <a:rPr kumimoji="1" lang="en-US" altLang="ja-JP" sz="1200" b="1" dirty="0">
                          <a:solidFill>
                            <a:schemeClr val="tx1"/>
                          </a:solidFill>
                          <a:latin typeface="+mn-ea"/>
                          <a:ea typeface="+mn-ea"/>
                        </a:rPr>
                        <a:t>》</a:t>
                      </a:r>
                    </a:p>
                    <a:p>
                      <a:pPr>
                        <a:lnSpc>
                          <a:spcPts val="1600"/>
                        </a:lnSpc>
                      </a:pPr>
                      <a:r>
                        <a:rPr kumimoji="1" lang="ja-JP" altLang="en-US" sz="1200" b="0" dirty="0" smtClean="0">
                          <a:solidFill>
                            <a:schemeClr val="tx1"/>
                          </a:solidFill>
                          <a:latin typeface="+mn-ea"/>
                          <a:ea typeface="+mn-ea"/>
                        </a:rPr>
                        <a:t>■患者</a:t>
                      </a:r>
                      <a:r>
                        <a:rPr kumimoji="1" lang="ja-JP" altLang="en-US" sz="1200" b="0" dirty="0">
                          <a:solidFill>
                            <a:schemeClr val="tx1"/>
                          </a:solidFill>
                          <a:latin typeface="+mn-ea"/>
                          <a:ea typeface="+mn-ea"/>
                        </a:rPr>
                        <a:t>等のニーズを踏まえた相談員向け研修会を</a:t>
                      </a:r>
                      <a:r>
                        <a:rPr kumimoji="1" lang="ja-JP" altLang="en-US" sz="1200" b="0" dirty="0" smtClean="0">
                          <a:solidFill>
                            <a:schemeClr val="tx1"/>
                          </a:solidFill>
                          <a:latin typeface="+mn-ea"/>
                          <a:ea typeface="+mn-ea"/>
                        </a:rPr>
                        <a:t>実施、がん相談支援センターの機能強化。</a:t>
                      </a:r>
                      <a:endParaRPr kumimoji="1" lang="en-US" altLang="ja-JP" sz="1200" b="0" dirty="0">
                        <a:solidFill>
                          <a:schemeClr val="tx1"/>
                        </a:solidFill>
                        <a:latin typeface="+mn-ea"/>
                        <a:ea typeface="+mn-ea"/>
                      </a:endParaRPr>
                    </a:p>
                    <a:p>
                      <a:pPr>
                        <a:lnSpc>
                          <a:spcPts val="1600"/>
                        </a:lnSpc>
                      </a:pPr>
                      <a:r>
                        <a:rPr kumimoji="1" lang="ja-JP" altLang="en-US" sz="1200" b="0" dirty="0" smtClean="0">
                          <a:solidFill>
                            <a:schemeClr val="tx1"/>
                          </a:solidFill>
                          <a:latin typeface="+mn-ea"/>
                          <a:ea typeface="+mn-ea"/>
                        </a:rPr>
                        <a:t>■関係機関との連携し就労支援に関する啓発を実施。</a:t>
                      </a:r>
                      <a:endParaRPr kumimoji="1" lang="en-US" altLang="ja-JP" sz="1200" b="0" dirty="0">
                        <a:solidFill>
                          <a:schemeClr val="tx1"/>
                        </a:solidFill>
                        <a:latin typeface="+mn-ea"/>
                        <a:ea typeface="+mn-ea"/>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b="0" strike="noStrike" dirty="0" smtClean="0">
                          <a:solidFill>
                            <a:schemeClr val="tx1"/>
                          </a:solidFill>
                          <a:latin typeface="+mn-ea"/>
                          <a:ea typeface="+mn-ea"/>
                        </a:rPr>
                        <a:t>■アピアランスケアに取り組む企業等の活動内容を収集・整理し、大阪府ホームページに好事例として登録・発信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5129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rPr>
                        <a:t> 最終</a:t>
                      </a:r>
                      <a:r>
                        <a:rPr kumimoji="1" lang="ja-JP" altLang="en-US" sz="1200" b="1" dirty="0" smtClean="0">
                          <a:solidFill>
                            <a:schemeClr val="bg1"/>
                          </a:solidFill>
                        </a:rPr>
                        <a:t>予算</a:t>
                      </a:r>
                      <a:r>
                        <a:rPr kumimoji="1" lang="en-US" altLang="ja-JP" sz="1200" b="1" dirty="0" smtClean="0">
                          <a:solidFill>
                            <a:schemeClr val="bg1"/>
                          </a:solidFill>
                        </a:rPr>
                        <a:t>(</a:t>
                      </a:r>
                      <a:r>
                        <a:rPr kumimoji="1" lang="ja-JP" altLang="en-US" sz="1200" b="1" dirty="0">
                          <a:solidFill>
                            <a:schemeClr val="bg1"/>
                          </a:solidFill>
                        </a:rPr>
                        <a:t>案</a:t>
                      </a:r>
                      <a:r>
                        <a:rPr kumimoji="1" lang="en-US" altLang="ja-JP" sz="1200" b="1" dirty="0">
                          <a:solidFill>
                            <a:schemeClr val="bg1"/>
                          </a:solidFill>
                        </a:rPr>
                        <a:t>)</a:t>
                      </a:r>
                      <a:endParaRPr kumimoji="1" lang="ja-JP" altLang="en-US" sz="12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650"/>
                        </a:lnSpc>
                        <a:spcBef>
                          <a:spcPts val="0"/>
                        </a:spcBef>
                        <a:spcAft>
                          <a:spcPts val="0"/>
                        </a:spcAft>
                        <a:buClrTx/>
                        <a:buSzTx/>
                        <a:buFontTx/>
                        <a:buNone/>
                        <a:tabLst/>
                        <a:defRPr/>
                      </a:pPr>
                      <a:r>
                        <a:rPr kumimoji="1" lang="ja-JP" altLang="en-US" sz="1200" dirty="0" smtClean="0">
                          <a:solidFill>
                            <a:schemeClr val="tx1"/>
                          </a:solidFill>
                        </a:rPr>
                        <a:t>がん</a:t>
                      </a:r>
                      <a:r>
                        <a:rPr kumimoji="1" lang="ja-JP" altLang="en-US" sz="1200" dirty="0">
                          <a:solidFill>
                            <a:schemeClr val="tx1"/>
                          </a:solidFill>
                        </a:rPr>
                        <a:t>診療連携拠点病院機能強化事業（</a:t>
                      </a:r>
                      <a:r>
                        <a:rPr kumimoji="1" lang="en-US" altLang="ja-JP" sz="1200" dirty="0" smtClean="0">
                          <a:solidFill>
                            <a:schemeClr val="tx1"/>
                          </a:solidFill>
                        </a:rPr>
                        <a:t>133,316</a:t>
                      </a:r>
                      <a:r>
                        <a:rPr kumimoji="1" lang="ja-JP" altLang="en-US" sz="1200" dirty="0" smtClean="0">
                          <a:solidFill>
                            <a:schemeClr val="tx1"/>
                          </a:solidFill>
                        </a:rPr>
                        <a:t>千円）、小児・</a:t>
                      </a:r>
                      <a:r>
                        <a:rPr kumimoji="1" lang="en-US" altLang="ja-JP" sz="1200" dirty="0" smtClean="0">
                          <a:solidFill>
                            <a:schemeClr val="tx1"/>
                          </a:solidFill>
                        </a:rPr>
                        <a:t>AYA</a:t>
                      </a:r>
                      <a:r>
                        <a:rPr kumimoji="1" lang="ja-JP" altLang="en-US" sz="1200" dirty="0" smtClean="0">
                          <a:solidFill>
                            <a:schemeClr val="tx1"/>
                          </a:solidFill>
                        </a:rPr>
                        <a:t>世代のがん患者支援事業（</a:t>
                      </a:r>
                      <a:r>
                        <a:rPr kumimoji="1" lang="en-US" altLang="ja-JP" sz="1200" dirty="0" smtClean="0">
                          <a:solidFill>
                            <a:schemeClr val="tx1"/>
                          </a:solidFill>
                        </a:rPr>
                        <a:t>1,500</a:t>
                      </a:r>
                      <a:r>
                        <a:rPr kumimoji="1" lang="ja-JP" altLang="en-US" sz="1200" dirty="0" smtClean="0">
                          <a:solidFill>
                            <a:schemeClr val="tx1"/>
                          </a:solidFill>
                        </a:rPr>
                        <a:t>千円）</a:t>
                      </a:r>
                      <a:endParaRPr kumimoji="1" lang="en-US" altLang="ja-JP" sz="1200" dirty="0" smtClean="0">
                        <a:solidFill>
                          <a:schemeClr val="tx1"/>
                        </a:solidFill>
                      </a:endParaRPr>
                    </a:p>
                    <a:p>
                      <a:pPr marL="0" marR="0" lvl="0" indent="0" algn="l" defTabSz="914400" rtl="0" eaLnBrk="1" fontAlgn="auto" latinLnBrk="0" hangingPunct="1">
                        <a:lnSpc>
                          <a:spcPts val="1650"/>
                        </a:lnSpc>
                        <a:spcBef>
                          <a:spcPts val="0"/>
                        </a:spcBef>
                        <a:spcAft>
                          <a:spcPts val="0"/>
                        </a:spcAft>
                        <a:buClrTx/>
                        <a:buSzTx/>
                        <a:buFontTx/>
                        <a:buNone/>
                        <a:tabLst/>
                        <a:defRPr/>
                      </a:pPr>
                      <a:r>
                        <a:rPr lang="ja-JP" altLang="en-US" sz="1100" dirty="0" smtClean="0">
                          <a:solidFill>
                            <a:schemeClr val="tx1"/>
                          </a:solidFill>
                          <a:effectLst/>
                        </a:rPr>
                        <a:t>大阪府がん患者等妊孕性温存治療費等助成事業（</a:t>
                      </a:r>
                      <a:r>
                        <a:rPr lang="en-US" altLang="ja-JP" sz="1100" dirty="0" smtClean="0">
                          <a:solidFill>
                            <a:schemeClr val="tx1"/>
                          </a:solidFill>
                          <a:effectLst/>
                        </a:rPr>
                        <a:t>29,870</a:t>
                      </a:r>
                      <a:r>
                        <a:rPr lang="ja-JP" altLang="en-US" sz="1100" dirty="0" smtClean="0">
                          <a:solidFill>
                            <a:schemeClr val="tx1"/>
                          </a:solidFill>
                          <a:effectLst/>
                        </a:rPr>
                        <a:t>千円）</a:t>
                      </a:r>
                      <a:r>
                        <a:rPr kumimoji="1" lang="ja-JP" altLang="en-US" sz="1100" dirty="0" smtClean="0">
                          <a:solidFill>
                            <a:schemeClr val="tx1"/>
                          </a:solidFill>
                        </a:rPr>
                        <a:t>がん医療提供体制等充実強化事業（</a:t>
                      </a:r>
                      <a:r>
                        <a:rPr kumimoji="1" lang="en-US" altLang="ja-JP" sz="1100" dirty="0" smtClean="0">
                          <a:solidFill>
                            <a:schemeClr val="tx1"/>
                          </a:solidFill>
                        </a:rPr>
                        <a:t>50,572</a:t>
                      </a:r>
                      <a:r>
                        <a:rPr kumimoji="1" lang="ja-JP" altLang="en-US" sz="1100" dirty="0" smtClean="0">
                          <a:solidFill>
                            <a:schemeClr val="tx1"/>
                          </a:solidFill>
                        </a:rPr>
                        <a:t>千円）</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516140"/>
                  </a:ext>
                </a:extLst>
              </a:tr>
            </a:tbl>
          </a:graphicData>
        </a:graphic>
      </p:graphicFrame>
      <p:grpSp>
        <p:nvGrpSpPr>
          <p:cNvPr id="9" name="グループ化 8"/>
          <p:cNvGrpSpPr/>
          <p:nvPr/>
        </p:nvGrpSpPr>
        <p:grpSpPr>
          <a:xfrm>
            <a:off x="8123607" y="1335750"/>
            <a:ext cx="1188525" cy="864000"/>
            <a:chOff x="8151251" y="1180677"/>
            <a:chExt cx="1188525" cy="864000"/>
          </a:xfrm>
        </p:grpSpPr>
        <p:sp>
          <p:nvSpPr>
            <p:cNvPr id="10" name="角丸四角形 9"/>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2" name="グループ化 11"/>
            <p:cNvGrpSpPr/>
            <p:nvPr/>
          </p:nvGrpSpPr>
          <p:grpSpPr>
            <a:xfrm>
              <a:off x="8222623" y="1257538"/>
              <a:ext cx="1058662" cy="720145"/>
              <a:chOff x="511927" y="2809411"/>
              <a:chExt cx="1110811" cy="770916"/>
            </a:xfrm>
          </p:grpSpPr>
          <p:sp>
            <p:nvSpPr>
              <p:cNvPr id="13" name="角丸四角形 12"/>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a:t>
                </a:r>
                <a:r>
                  <a:rPr kumimoji="1" lang="ja-JP" altLang="en-US" sz="1200" b="1"/>
                  <a:t>年度</a:t>
                </a:r>
                <a:r>
                  <a:rPr kumimoji="1" lang="ja-JP" altLang="en-US" sz="1200" b="1" dirty="0"/>
                  <a:t>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4" name="直線コネクタ 13"/>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 name="スライド番号プレースホルダー 2"/>
          <p:cNvSpPr>
            <a:spLocks noGrp="1"/>
          </p:cNvSpPr>
          <p:nvPr>
            <p:ph type="sldNum" sz="quarter" idx="12"/>
          </p:nvPr>
        </p:nvSpPr>
        <p:spPr>
          <a:xfrm>
            <a:off x="7603444" y="6469531"/>
            <a:ext cx="2228850" cy="365125"/>
          </a:xfrm>
        </p:spPr>
        <p:txBody>
          <a:bodyPr/>
          <a:lstStyle/>
          <a:p>
            <a:r>
              <a:rPr kumimoji="1" lang="en-US" altLang="ja-JP" dirty="0"/>
              <a:t>3</a:t>
            </a:r>
            <a:endParaRPr kumimoji="1" lang="ja-JP" altLang="en-US" dirty="0"/>
          </a:p>
        </p:txBody>
      </p:sp>
    </p:spTree>
    <p:extLst>
      <p:ext uri="{BB962C8B-B14F-4D97-AF65-F5344CB8AC3E}">
        <p14:creationId xmlns:p14="http://schemas.microsoft.com/office/powerpoint/2010/main" val="7627066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sp>
        <p:nvSpPr>
          <p:cNvPr id="8" name="正方形/長方形 7"/>
          <p:cNvSpPr/>
          <p:nvPr/>
        </p:nvSpPr>
        <p:spPr>
          <a:xfrm>
            <a:off x="323044" y="1062938"/>
            <a:ext cx="9259910" cy="559543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5" name="表 14"/>
          <p:cNvGraphicFramePr>
            <a:graphicFrameLocks noGrp="1"/>
          </p:cNvGraphicFramePr>
          <p:nvPr>
            <p:extLst>
              <p:ext uri="{D42A27DB-BD31-4B8C-83A1-F6EECF244321}">
                <p14:modId xmlns:p14="http://schemas.microsoft.com/office/powerpoint/2010/main" val="4122422747"/>
              </p:ext>
            </p:extLst>
          </p:nvPr>
        </p:nvGraphicFramePr>
        <p:xfrm>
          <a:off x="564488" y="2403718"/>
          <a:ext cx="8875347" cy="3873683"/>
        </p:xfrm>
        <a:graphic>
          <a:graphicData uri="http://schemas.openxmlformats.org/drawingml/2006/table">
            <a:tbl>
              <a:tblPr firstRow="1" firstCol="1" bandRow="1">
                <a:tableStyleId>{5C22544A-7EE6-4342-B048-85BDC9FD1C3A}</a:tableStyleId>
              </a:tblPr>
              <a:tblGrid>
                <a:gridCol w="280786">
                  <a:extLst>
                    <a:ext uri="{9D8B030D-6E8A-4147-A177-3AD203B41FA5}">
                      <a16:colId xmlns:a16="http://schemas.microsoft.com/office/drawing/2014/main" val="20000"/>
                    </a:ext>
                  </a:extLst>
                </a:gridCol>
                <a:gridCol w="2850963">
                  <a:extLst>
                    <a:ext uri="{9D8B030D-6E8A-4147-A177-3AD203B41FA5}">
                      <a16:colId xmlns:a16="http://schemas.microsoft.com/office/drawing/2014/main" val="20001"/>
                    </a:ext>
                  </a:extLst>
                </a:gridCol>
                <a:gridCol w="2859109">
                  <a:extLst>
                    <a:ext uri="{9D8B030D-6E8A-4147-A177-3AD203B41FA5}">
                      <a16:colId xmlns:a16="http://schemas.microsoft.com/office/drawing/2014/main" val="20002"/>
                    </a:ext>
                  </a:extLst>
                </a:gridCol>
                <a:gridCol w="2884489">
                  <a:extLst>
                    <a:ext uri="{9D8B030D-6E8A-4147-A177-3AD203B41FA5}">
                      <a16:colId xmlns:a16="http://schemas.microsoft.com/office/drawing/2014/main" val="3264530067"/>
                    </a:ext>
                  </a:extLst>
                </a:gridCol>
              </a:tblGrid>
              <a:tr h="422756">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sz="1400" b="1" dirty="0">
                          <a:effectLst/>
                          <a:latin typeface="+mn-ea"/>
                          <a:ea typeface="+mn-ea"/>
                        </a:rPr>
                        <a:t>の状況</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現在の状況</a:t>
                      </a:r>
                      <a:endParaRPr lang="ja-JP" altLang="ja-JP" sz="1400" b="1" dirty="0">
                        <a:solidFill>
                          <a:srgbClr val="000000"/>
                        </a:solidFill>
                        <a:effectLst/>
                        <a:latin typeface="+mn-ea"/>
                        <a:ea typeface="+mn-ea"/>
                        <a:cs typeface="HG丸ｺﾞｼｯｸM-PRO"/>
                      </a:endParaRP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1745526">
                <a:tc>
                  <a:txBody>
                    <a:bodyPr/>
                    <a:lstStyle/>
                    <a:p>
                      <a:pPr algn="ctr" fontAlgn="auto">
                        <a:lnSpc>
                          <a:spcPts val="1600"/>
                        </a:lnSpc>
                        <a:spcAft>
                          <a:spcPts val="0"/>
                        </a:spcAft>
                      </a:pPr>
                      <a:r>
                        <a:rPr lang="ja-JP" sz="1400" b="1" dirty="0">
                          <a:effectLst/>
                          <a:latin typeface="+mn-ea"/>
                          <a:ea typeface="+mn-ea"/>
                        </a:rPr>
                        <a:t>１</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がん対策基金による企画提案</a:t>
                      </a:r>
                      <a:r>
                        <a:rPr lang="ja-JP" altLang="en-US" sz="1400" b="1" dirty="0">
                          <a:effectLst/>
                          <a:latin typeface="+mn-ea"/>
                          <a:ea typeface="+mn-ea"/>
                        </a:rPr>
                        <a:t>型</a:t>
                      </a:r>
                      <a:r>
                        <a:rPr lang="en-US" altLang="ja-JP" sz="1400" b="1" dirty="0">
                          <a:effectLst/>
                          <a:latin typeface="+mn-ea"/>
                          <a:ea typeface="+mn-ea"/>
                        </a:rPr>
                        <a:t/>
                      </a:r>
                      <a:br>
                        <a:rPr lang="en-US" altLang="ja-JP" sz="1400" b="1" dirty="0">
                          <a:effectLst/>
                          <a:latin typeface="+mn-ea"/>
                          <a:ea typeface="+mn-ea"/>
                        </a:rPr>
                      </a:br>
                      <a:r>
                        <a:rPr lang="ja-JP" sz="1400" b="1" dirty="0">
                          <a:effectLst/>
                          <a:latin typeface="+mn-ea"/>
                          <a:ea typeface="+mn-ea"/>
                        </a:rPr>
                        <a:t>公募事業累積採択延べ件数</a:t>
                      </a:r>
                      <a:endParaRPr lang="en-US" altLang="ja-JP" sz="1400" b="1" dirty="0">
                        <a:effectLst/>
                        <a:latin typeface="+mn-ea"/>
                        <a:ea typeface="+mn-ea"/>
                      </a:endParaRPr>
                    </a:p>
                    <a:p>
                      <a:pPr algn="l" fontAlgn="auto">
                        <a:lnSpc>
                          <a:spcPts val="1600"/>
                        </a:lnSpc>
                        <a:spcAft>
                          <a:spcPts val="0"/>
                        </a:spcAft>
                      </a:pPr>
                      <a:r>
                        <a:rPr lang="ja-JP" sz="1400" b="1" dirty="0">
                          <a:effectLst/>
                          <a:latin typeface="+mn-ea"/>
                          <a:ea typeface="+mn-ea"/>
                        </a:rPr>
                        <a:t>【大阪府調べ】</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400" b="1" dirty="0">
                          <a:solidFill>
                            <a:schemeClr val="tx1"/>
                          </a:solidFill>
                          <a:effectLst/>
                          <a:latin typeface="+mn-ea"/>
                          <a:ea typeface="+mn-ea"/>
                        </a:rPr>
                        <a:t>平成</a:t>
                      </a:r>
                      <a:r>
                        <a:rPr lang="en-US" altLang="ja-JP" sz="1400" b="1" dirty="0">
                          <a:solidFill>
                            <a:schemeClr val="tx1"/>
                          </a:solidFill>
                          <a:effectLst/>
                          <a:latin typeface="+mn-ea"/>
                          <a:ea typeface="+mn-ea"/>
                        </a:rPr>
                        <a:t>25</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2013</a:t>
                      </a: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年度：４件</a:t>
                      </a:r>
                      <a:endParaRPr lang="en-US" altLang="ja-JP" sz="1400" b="1" dirty="0">
                        <a:solidFill>
                          <a:schemeClr val="tx1"/>
                        </a:solidFill>
                        <a:effectLst/>
                        <a:latin typeface="+mn-ea"/>
                        <a:ea typeface="+mn-ea"/>
                      </a:endParaRPr>
                    </a:p>
                    <a:p>
                      <a:pPr algn="ctr" fontAlgn="auto">
                        <a:lnSpc>
                          <a:spcPts val="1600"/>
                        </a:lnSpc>
                        <a:spcAft>
                          <a:spcPts val="0"/>
                        </a:spcAft>
                      </a:pPr>
                      <a:r>
                        <a:rPr lang="ja-JP" altLang="en-US" sz="1400" b="1" dirty="0">
                          <a:solidFill>
                            <a:schemeClr val="tx1"/>
                          </a:solidFill>
                          <a:effectLst/>
                          <a:latin typeface="+mn-ea"/>
                          <a:ea typeface="+mn-ea"/>
                        </a:rPr>
                        <a:t>平成</a:t>
                      </a:r>
                      <a:r>
                        <a:rPr lang="en-US" altLang="ja-JP" sz="1400" b="1" dirty="0">
                          <a:solidFill>
                            <a:schemeClr val="tx1"/>
                          </a:solidFill>
                          <a:effectLst/>
                          <a:latin typeface="+mn-ea"/>
                          <a:ea typeface="+mn-ea"/>
                        </a:rPr>
                        <a:t>26</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2014</a:t>
                      </a: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年度：７件</a:t>
                      </a:r>
                      <a:endParaRPr lang="en-US" altLang="ja-JP" sz="1400" b="1" dirty="0">
                        <a:solidFill>
                          <a:schemeClr val="tx1"/>
                        </a:solidFill>
                        <a:effectLst/>
                        <a:latin typeface="+mn-ea"/>
                        <a:ea typeface="+mn-ea"/>
                      </a:endParaRPr>
                    </a:p>
                    <a:p>
                      <a:pPr algn="ctr" fontAlgn="auto">
                        <a:lnSpc>
                          <a:spcPts val="1600"/>
                        </a:lnSpc>
                        <a:spcAft>
                          <a:spcPts val="0"/>
                        </a:spcAft>
                      </a:pPr>
                      <a:r>
                        <a:rPr lang="ja-JP" altLang="en-US" sz="1400" b="1" dirty="0">
                          <a:solidFill>
                            <a:schemeClr val="tx1"/>
                          </a:solidFill>
                          <a:effectLst/>
                          <a:latin typeface="+mn-ea"/>
                          <a:ea typeface="+mn-ea"/>
                        </a:rPr>
                        <a:t>平成</a:t>
                      </a:r>
                      <a:r>
                        <a:rPr lang="en-US" altLang="ja-JP" sz="1400" b="1" dirty="0">
                          <a:solidFill>
                            <a:schemeClr val="tx1"/>
                          </a:solidFill>
                          <a:effectLst/>
                          <a:latin typeface="+mn-ea"/>
                          <a:ea typeface="+mn-ea"/>
                        </a:rPr>
                        <a:t>27</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2015</a:t>
                      </a: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年度：</a:t>
                      </a:r>
                      <a:r>
                        <a:rPr lang="en-US" altLang="ja-JP" sz="1400" b="1" dirty="0">
                          <a:solidFill>
                            <a:schemeClr val="tx1"/>
                          </a:solidFill>
                          <a:effectLst/>
                          <a:latin typeface="+mn-ea"/>
                          <a:ea typeface="+mn-ea"/>
                        </a:rPr>
                        <a:t>10</a:t>
                      </a:r>
                      <a:r>
                        <a:rPr lang="ja-JP" altLang="en-US" sz="1400" b="1" dirty="0">
                          <a:solidFill>
                            <a:schemeClr val="tx1"/>
                          </a:solidFill>
                          <a:effectLst/>
                          <a:latin typeface="+mn-ea"/>
                          <a:ea typeface="+mn-ea"/>
                        </a:rPr>
                        <a:t>件</a:t>
                      </a:r>
                      <a:endParaRPr lang="en-US" altLang="ja-JP" sz="1400" b="1" dirty="0">
                        <a:solidFill>
                          <a:schemeClr val="tx1"/>
                        </a:solidFill>
                        <a:effectLst/>
                        <a:latin typeface="+mn-ea"/>
                        <a:ea typeface="+mn-ea"/>
                      </a:endParaRPr>
                    </a:p>
                    <a:p>
                      <a:pPr algn="ctr" fontAlgn="auto">
                        <a:lnSpc>
                          <a:spcPts val="1600"/>
                        </a:lnSpc>
                        <a:spcAft>
                          <a:spcPts val="0"/>
                        </a:spcAft>
                      </a:pPr>
                      <a:r>
                        <a:rPr lang="ja-JP" altLang="en-US" sz="1400" b="1" dirty="0">
                          <a:solidFill>
                            <a:schemeClr val="tx1"/>
                          </a:solidFill>
                          <a:effectLst/>
                          <a:latin typeface="+mn-ea"/>
                          <a:ea typeface="+mn-ea"/>
                        </a:rPr>
                        <a:t>平成</a:t>
                      </a:r>
                      <a:r>
                        <a:rPr lang="en-US" altLang="ja-JP" sz="1400" b="1" dirty="0">
                          <a:solidFill>
                            <a:schemeClr val="tx1"/>
                          </a:solidFill>
                          <a:effectLst/>
                          <a:latin typeface="+mn-ea"/>
                          <a:ea typeface="+mn-ea"/>
                        </a:rPr>
                        <a:t>28</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2016</a:t>
                      </a: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年度：</a:t>
                      </a:r>
                      <a:r>
                        <a:rPr lang="en-US" altLang="ja-JP" sz="1400" b="1" dirty="0">
                          <a:solidFill>
                            <a:schemeClr val="tx1"/>
                          </a:solidFill>
                          <a:effectLst/>
                          <a:latin typeface="+mn-ea"/>
                          <a:ea typeface="+mn-ea"/>
                        </a:rPr>
                        <a:t>12</a:t>
                      </a:r>
                      <a:r>
                        <a:rPr lang="ja-JP" altLang="en-US" sz="1400" b="1" dirty="0">
                          <a:solidFill>
                            <a:schemeClr val="tx1"/>
                          </a:solidFill>
                          <a:effectLst/>
                          <a:latin typeface="+mn-ea"/>
                          <a:ea typeface="+mn-ea"/>
                        </a:rPr>
                        <a:t>件</a:t>
                      </a:r>
                      <a:endParaRPr lang="en-US" altLang="ja-JP" sz="1400" b="1" dirty="0">
                        <a:solidFill>
                          <a:schemeClr val="tx1"/>
                        </a:solidFill>
                        <a:effectLst/>
                        <a:latin typeface="+mn-ea"/>
                        <a:ea typeface="+mn-ea"/>
                      </a:endParaRPr>
                    </a:p>
                    <a:p>
                      <a:pPr algn="ctr" fontAlgn="auto">
                        <a:lnSpc>
                          <a:spcPts val="1600"/>
                        </a:lnSpc>
                        <a:spcAft>
                          <a:spcPts val="0"/>
                        </a:spcAft>
                        <a:tabLst>
                          <a:tab pos="2514600" algn="l"/>
                        </a:tabLst>
                      </a:pPr>
                      <a:r>
                        <a:rPr lang="ja-JP" altLang="en-US" sz="1400" b="1" dirty="0">
                          <a:solidFill>
                            <a:schemeClr val="tx1"/>
                          </a:solidFill>
                          <a:effectLst/>
                          <a:latin typeface="+mn-ea"/>
                          <a:ea typeface="+mn-ea"/>
                        </a:rPr>
                        <a:t>平成</a:t>
                      </a:r>
                      <a:r>
                        <a:rPr lang="en-US" altLang="ja-JP" sz="1400" b="1" dirty="0">
                          <a:solidFill>
                            <a:schemeClr val="tx1"/>
                          </a:solidFill>
                          <a:effectLst/>
                          <a:latin typeface="+mn-ea"/>
                          <a:ea typeface="+mn-ea"/>
                        </a:rPr>
                        <a:t>29</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2017</a:t>
                      </a: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年度：</a:t>
                      </a:r>
                      <a:r>
                        <a:rPr lang="en-US" altLang="ja-JP" sz="1400" b="1" dirty="0">
                          <a:solidFill>
                            <a:schemeClr val="tx1"/>
                          </a:solidFill>
                          <a:effectLst/>
                          <a:latin typeface="+mn-ea"/>
                          <a:ea typeface="+mn-ea"/>
                        </a:rPr>
                        <a:t>12</a:t>
                      </a:r>
                      <a:r>
                        <a:rPr lang="ja-JP" altLang="en-US" sz="1400" b="1" dirty="0">
                          <a:solidFill>
                            <a:schemeClr val="tx1"/>
                          </a:solidFill>
                          <a:effectLst/>
                          <a:latin typeface="+mn-ea"/>
                          <a:ea typeface="+mn-ea"/>
                        </a:rPr>
                        <a:t>件</a:t>
                      </a:r>
                      <a:endParaRPr lang="en-US" altLang="ja-JP" sz="1400" b="1" dirty="0">
                        <a:solidFill>
                          <a:schemeClr val="tx1"/>
                        </a:solidFill>
                        <a:effectLst/>
                        <a:latin typeface="+mn-ea"/>
                        <a:ea typeface="+mn-ea"/>
                      </a:endParaRPr>
                    </a:p>
                    <a:p>
                      <a:pPr marL="0" indent="1519238" algn="ctr" fontAlgn="auto">
                        <a:lnSpc>
                          <a:spcPts val="1600"/>
                        </a:lnSpc>
                        <a:spcAft>
                          <a:spcPts val="0"/>
                        </a:spcAft>
                      </a:pPr>
                      <a:r>
                        <a:rPr lang="ja-JP" altLang="en-US" sz="1400" b="1" dirty="0">
                          <a:solidFill>
                            <a:schemeClr val="tx1"/>
                          </a:solidFill>
                          <a:effectLst/>
                          <a:latin typeface="+mn-ea"/>
                          <a:ea typeface="+mn-ea"/>
                        </a:rPr>
                        <a:t>延べ</a:t>
                      </a:r>
                      <a:r>
                        <a:rPr lang="en-US" sz="1400" b="1" dirty="0">
                          <a:solidFill>
                            <a:schemeClr val="tx1"/>
                          </a:solidFill>
                          <a:effectLst/>
                          <a:latin typeface="+mn-ea"/>
                          <a:ea typeface="+mn-ea"/>
                        </a:rPr>
                        <a:t>45</a:t>
                      </a:r>
                      <a:r>
                        <a:rPr lang="ja-JP" sz="1400" b="1" dirty="0">
                          <a:solidFill>
                            <a:schemeClr val="tx1"/>
                          </a:solidFill>
                          <a:effectLst/>
                          <a:latin typeface="+mn-ea"/>
                          <a:ea typeface="+mn-ea"/>
                        </a:rPr>
                        <a:t>件</a:t>
                      </a:r>
                      <a:endParaRPr lang="en-US" altLang="ja-JP" sz="1400" b="1" dirty="0">
                        <a:solidFill>
                          <a:schemeClr val="tx1"/>
                        </a:solidFill>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400" b="1" dirty="0">
                          <a:solidFill>
                            <a:schemeClr val="tx1"/>
                          </a:solidFill>
                          <a:effectLst/>
                          <a:latin typeface="+mn-ea"/>
                          <a:ea typeface="+mn-ea"/>
                        </a:rPr>
                        <a:t>平成</a:t>
                      </a:r>
                      <a:r>
                        <a:rPr lang="en-US" altLang="ja-JP" sz="1400" b="1" dirty="0">
                          <a:solidFill>
                            <a:schemeClr val="tx1"/>
                          </a:solidFill>
                          <a:effectLst/>
                          <a:latin typeface="+mn-ea"/>
                          <a:ea typeface="+mn-ea"/>
                        </a:rPr>
                        <a:t>30</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2018</a:t>
                      </a: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年度：</a:t>
                      </a:r>
                      <a:r>
                        <a:rPr lang="en-US" altLang="ja-JP" sz="1400" b="1" dirty="0">
                          <a:solidFill>
                            <a:schemeClr val="tx1"/>
                          </a:solidFill>
                          <a:effectLst/>
                          <a:latin typeface="+mn-ea"/>
                          <a:ea typeface="+mn-ea"/>
                        </a:rPr>
                        <a:t>11</a:t>
                      </a:r>
                      <a:r>
                        <a:rPr lang="ja-JP" altLang="en-US" sz="1400" b="1" dirty="0">
                          <a:solidFill>
                            <a:schemeClr val="tx1"/>
                          </a:solidFill>
                          <a:effectLst/>
                          <a:latin typeface="+mn-ea"/>
                          <a:ea typeface="+mn-ea"/>
                        </a:rPr>
                        <a:t>件</a:t>
                      </a:r>
                      <a:endParaRPr lang="en-US" altLang="ja-JP" sz="1400" b="1" dirty="0">
                        <a:solidFill>
                          <a:schemeClr val="tx1"/>
                        </a:solidFill>
                        <a:effectLst/>
                        <a:latin typeface="+mn-ea"/>
                        <a:ea typeface="+mn-ea"/>
                      </a:endParaRPr>
                    </a:p>
                    <a:p>
                      <a:pPr algn="ctr" fontAlgn="auto">
                        <a:lnSpc>
                          <a:spcPts val="1600"/>
                        </a:lnSpc>
                        <a:spcAft>
                          <a:spcPts val="0"/>
                        </a:spcAft>
                      </a:pPr>
                      <a:r>
                        <a:rPr lang="ja-JP" altLang="en-US" sz="1400" b="1" dirty="0">
                          <a:solidFill>
                            <a:schemeClr val="tx1"/>
                          </a:solidFill>
                          <a:effectLst/>
                          <a:latin typeface="+mn-ea"/>
                          <a:ea typeface="+mn-ea"/>
                        </a:rPr>
                        <a:t>令和元</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2019</a:t>
                      </a: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年度</a:t>
                      </a:r>
                      <a:r>
                        <a:rPr lang="ja-JP" altLang="en-US" sz="1400" b="1" dirty="0" smtClean="0">
                          <a:solidFill>
                            <a:schemeClr val="tx1"/>
                          </a:solidFill>
                          <a:effectLst/>
                          <a:latin typeface="+mn-ea"/>
                          <a:ea typeface="+mn-ea"/>
                        </a:rPr>
                        <a:t>：６件</a:t>
                      </a:r>
                      <a:endParaRPr lang="en-US" altLang="ja-JP" sz="1400" b="1" dirty="0">
                        <a:solidFill>
                          <a:schemeClr val="tx1"/>
                        </a:solidFill>
                        <a:effectLst/>
                        <a:latin typeface="+mn-ea"/>
                        <a:ea typeface="+mn-ea"/>
                      </a:endParaRPr>
                    </a:p>
                    <a:p>
                      <a:pPr algn="ctr" fontAlgn="auto">
                        <a:lnSpc>
                          <a:spcPts val="1600"/>
                        </a:lnSpc>
                        <a:spcAft>
                          <a:spcPts val="0"/>
                        </a:spcAft>
                      </a:pPr>
                      <a:r>
                        <a:rPr lang="ja-JP" altLang="en-US" sz="1400" b="1" dirty="0" smtClean="0">
                          <a:solidFill>
                            <a:schemeClr val="tx1"/>
                          </a:solidFill>
                          <a:effectLst/>
                          <a:latin typeface="+mn-ea"/>
                          <a:ea typeface="+mn-ea"/>
                        </a:rPr>
                        <a:t>令和２（</a:t>
                      </a:r>
                      <a:r>
                        <a:rPr lang="en-US" altLang="ja-JP" sz="1400" b="1" dirty="0">
                          <a:solidFill>
                            <a:schemeClr val="tx1"/>
                          </a:solidFill>
                          <a:effectLst/>
                          <a:latin typeface="+mn-ea"/>
                          <a:ea typeface="+mn-ea"/>
                        </a:rPr>
                        <a:t>2020</a:t>
                      </a:r>
                      <a:r>
                        <a:rPr lang="ja-JP" altLang="en-US" sz="1400" b="1" dirty="0">
                          <a:solidFill>
                            <a:schemeClr val="tx1"/>
                          </a:solidFill>
                          <a:effectLst/>
                          <a:latin typeface="+mn-ea"/>
                          <a:ea typeface="+mn-ea"/>
                        </a:rPr>
                        <a:t>）年度：</a:t>
                      </a:r>
                      <a:r>
                        <a:rPr lang="en-US" altLang="ja-JP" sz="1400" b="1" dirty="0">
                          <a:solidFill>
                            <a:schemeClr val="tx1"/>
                          </a:solidFill>
                          <a:effectLst/>
                          <a:latin typeface="+mn-ea"/>
                          <a:ea typeface="+mn-ea"/>
                        </a:rPr>
                        <a:t>※0</a:t>
                      </a:r>
                      <a:r>
                        <a:rPr lang="ja-JP" altLang="en-US" sz="1400" b="1" dirty="0" smtClean="0">
                          <a:solidFill>
                            <a:schemeClr val="tx1"/>
                          </a:solidFill>
                          <a:effectLst/>
                          <a:latin typeface="+mn-ea"/>
                          <a:ea typeface="+mn-ea"/>
                        </a:rPr>
                        <a:t>件</a:t>
                      </a:r>
                      <a:endParaRPr lang="en-US" altLang="ja-JP" sz="1400" b="1" dirty="0" smtClean="0">
                        <a:solidFill>
                          <a:schemeClr val="tx1"/>
                        </a:solidFill>
                        <a:effectLst/>
                        <a:latin typeface="+mn-ea"/>
                        <a:ea typeface="+mn-ea"/>
                      </a:endParaRPr>
                    </a:p>
                    <a:p>
                      <a:pPr algn="ctr" fontAlgn="auto">
                        <a:lnSpc>
                          <a:spcPts val="1600"/>
                        </a:lnSpc>
                        <a:spcAft>
                          <a:spcPts val="0"/>
                        </a:spcAft>
                      </a:pPr>
                      <a:r>
                        <a:rPr lang="ja-JP" altLang="en-US" sz="1400" b="1" dirty="0" smtClean="0">
                          <a:solidFill>
                            <a:schemeClr val="tx1"/>
                          </a:solidFill>
                          <a:effectLst/>
                          <a:latin typeface="+mn-ea"/>
                          <a:ea typeface="+mn-ea"/>
                        </a:rPr>
                        <a:t>　　　</a:t>
                      </a:r>
                      <a:r>
                        <a:rPr lang="en-US" altLang="ja-JP" sz="1000" b="1" dirty="0" smtClean="0">
                          <a:solidFill>
                            <a:schemeClr val="tx1"/>
                          </a:solidFill>
                          <a:effectLst/>
                          <a:latin typeface="+mn-ea"/>
                          <a:ea typeface="+mn-ea"/>
                        </a:rPr>
                        <a:t>※</a:t>
                      </a:r>
                      <a:r>
                        <a:rPr lang="ja-JP" altLang="en-US" sz="1000" b="1" dirty="0" smtClean="0">
                          <a:solidFill>
                            <a:schemeClr val="tx1"/>
                          </a:solidFill>
                          <a:effectLst/>
                          <a:latin typeface="+mn-ea"/>
                          <a:ea typeface="+mn-ea"/>
                        </a:rPr>
                        <a:t>コロナの影響により事業中止</a:t>
                      </a:r>
                      <a:endParaRPr lang="en-US" altLang="ja-JP" sz="1000" b="1" dirty="0" smtClean="0">
                        <a:solidFill>
                          <a:schemeClr val="tx1"/>
                        </a:solidFill>
                        <a:effectLst/>
                        <a:latin typeface="+mn-ea"/>
                        <a:ea typeface="+mn-ea"/>
                      </a:endParaRPr>
                    </a:p>
                    <a:p>
                      <a:pPr algn="ctr" fontAlgn="auto">
                        <a:lnSpc>
                          <a:spcPts val="1600"/>
                        </a:lnSpc>
                        <a:spcAft>
                          <a:spcPts val="0"/>
                        </a:spcAft>
                      </a:pPr>
                      <a:r>
                        <a:rPr lang="ja-JP" altLang="en-US" sz="1400" b="1" dirty="0" smtClean="0">
                          <a:solidFill>
                            <a:schemeClr val="tx1"/>
                          </a:solidFill>
                          <a:effectLst/>
                          <a:latin typeface="+mn-ea"/>
                          <a:ea typeface="+mn-ea"/>
                        </a:rPr>
                        <a:t>令和３（</a:t>
                      </a:r>
                      <a:r>
                        <a:rPr lang="en-US" altLang="ja-JP" sz="1400" b="1" dirty="0" smtClean="0">
                          <a:solidFill>
                            <a:schemeClr val="tx1"/>
                          </a:solidFill>
                          <a:effectLst/>
                          <a:latin typeface="+mn-ea"/>
                          <a:ea typeface="+mn-ea"/>
                        </a:rPr>
                        <a:t>2021</a:t>
                      </a:r>
                      <a:r>
                        <a:rPr lang="ja-JP" altLang="en-US" sz="1400" b="1" dirty="0" smtClean="0">
                          <a:solidFill>
                            <a:schemeClr val="tx1"/>
                          </a:solidFill>
                          <a:effectLst/>
                          <a:latin typeface="+mn-ea"/>
                          <a:ea typeface="+mn-ea"/>
                        </a:rPr>
                        <a:t>）年度：２件</a:t>
                      </a:r>
                      <a:endParaRPr lang="en-US" altLang="ja-JP" sz="1400" b="1" dirty="0" smtClean="0">
                        <a:solidFill>
                          <a:schemeClr val="tx1"/>
                        </a:solidFill>
                        <a:effectLst/>
                        <a:latin typeface="+mn-ea"/>
                        <a:ea typeface="+mn-ea"/>
                      </a:endParaRPr>
                    </a:p>
                    <a:p>
                      <a:pPr algn="ctr" fontAlgn="auto">
                        <a:lnSpc>
                          <a:spcPts val="1600"/>
                        </a:lnSpc>
                        <a:spcAft>
                          <a:spcPts val="0"/>
                        </a:spcAft>
                      </a:pPr>
                      <a:r>
                        <a:rPr lang="ja-JP" altLang="en-US" sz="1400" b="1" dirty="0" smtClean="0">
                          <a:solidFill>
                            <a:schemeClr val="tx1"/>
                          </a:solidFill>
                          <a:effectLst/>
                          <a:latin typeface="+mn-ea"/>
                          <a:ea typeface="+mn-ea"/>
                        </a:rPr>
                        <a:t>令和</a:t>
                      </a:r>
                      <a:r>
                        <a:rPr lang="en-US" altLang="ja-JP" sz="1400" b="1" dirty="0" smtClean="0">
                          <a:solidFill>
                            <a:schemeClr val="tx1"/>
                          </a:solidFill>
                          <a:effectLst/>
                          <a:latin typeface="+mn-ea"/>
                          <a:ea typeface="+mn-ea"/>
                        </a:rPr>
                        <a:t>4</a:t>
                      </a:r>
                      <a:r>
                        <a:rPr lang="ja-JP" altLang="en-US" sz="1400" b="1" dirty="0" smtClean="0">
                          <a:solidFill>
                            <a:schemeClr val="tx1"/>
                          </a:solidFill>
                          <a:effectLst/>
                          <a:latin typeface="+mn-ea"/>
                          <a:ea typeface="+mn-ea"/>
                        </a:rPr>
                        <a:t>（</a:t>
                      </a:r>
                      <a:r>
                        <a:rPr lang="en-US" altLang="ja-JP" sz="1400" b="1" dirty="0" smtClean="0">
                          <a:solidFill>
                            <a:schemeClr val="tx1"/>
                          </a:solidFill>
                          <a:effectLst/>
                          <a:latin typeface="+mn-ea"/>
                          <a:ea typeface="+mn-ea"/>
                        </a:rPr>
                        <a:t>2022</a:t>
                      </a:r>
                      <a:r>
                        <a:rPr lang="ja-JP" altLang="en-US" sz="1400" b="1" dirty="0" smtClean="0">
                          <a:solidFill>
                            <a:schemeClr val="tx1"/>
                          </a:solidFill>
                          <a:effectLst/>
                          <a:latin typeface="+mn-ea"/>
                          <a:ea typeface="+mn-ea"/>
                        </a:rPr>
                        <a:t>）年度：３件</a:t>
                      </a:r>
                      <a:endParaRPr lang="en-US" altLang="ja-JP" sz="1400" b="1" dirty="0">
                        <a:solidFill>
                          <a:schemeClr val="tx1"/>
                        </a:solidFill>
                        <a:effectLst/>
                        <a:latin typeface="+mn-ea"/>
                        <a:ea typeface="+mn-ea"/>
                      </a:endParaRPr>
                    </a:p>
                    <a:p>
                      <a:pPr marL="0" indent="1708150" algn="l" fontAlgn="auto">
                        <a:lnSpc>
                          <a:spcPts val="1600"/>
                        </a:lnSpc>
                        <a:spcAft>
                          <a:spcPts val="0"/>
                        </a:spcAft>
                        <a:tabLst>
                          <a:tab pos="1789113" algn="l"/>
                        </a:tabLst>
                      </a:pPr>
                      <a:r>
                        <a:rPr lang="ja-JP" altLang="en-US" sz="1400" b="1" dirty="0" smtClean="0">
                          <a:solidFill>
                            <a:schemeClr val="tx1"/>
                          </a:solidFill>
                          <a:effectLst/>
                          <a:latin typeface="+mn-ea"/>
                          <a:ea typeface="+mn-ea"/>
                        </a:rPr>
                        <a:t>延べ</a:t>
                      </a:r>
                      <a:r>
                        <a:rPr lang="en-US" altLang="ja-JP" sz="1400" b="1" dirty="0" smtClean="0">
                          <a:solidFill>
                            <a:schemeClr val="tx1"/>
                          </a:solidFill>
                          <a:effectLst/>
                          <a:latin typeface="+mn-ea"/>
                          <a:ea typeface="+mn-ea"/>
                        </a:rPr>
                        <a:t>6</a:t>
                      </a:r>
                      <a:r>
                        <a:rPr lang="ja-JP" altLang="en-US" sz="1400" b="1" dirty="0" smtClean="0">
                          <a:solidFill>
                            <a:schemeClr val="tx1"/>
                          </a:solidFill>
                          <a:effectLst/>
                          <a:latin typeface="+mn-ea"/>
                          <a:ea typeface="+mn-ea"/>
                        </a:rPr>
                        <a:t>７</a:t>
                      </a:r>
                      <a:r>
                        <a:rPr lang="ja-JP" altLang="ja-JP" sz="1400" b="1" dirty="0" smtClean="0">
                          <a:solidFill>
                            <a:schemeClr val="tx1"/>
                          </a:solidFill>
                          <a:effectLst/>
                          <a:latin typeface="+mn-ea"/>
                          <a:ea typeface="+mn-ea"/>
                        </a:rPr>
                        <a:t>件</a:t>
                      </a:r>
                      <a:endParaRPr lang="en-US" altLang="ja-JP" sz="1400" b="1" dirty="0">
                        <a:solidFill>
                          <a:schemeClr val="tx1"/>
                        </a:solidFill>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48348">
                <a:tc>
                  <a:txBody>
                    <a:bodyPr/>
                    <a:lstStyle/>
                    <a:p>
                      <a:pPr algn="ctr" fontAlgn="auto">
                        <a:lnSpc>
                          <a:spcPts val="1600"/>
                        </a:lnSpc>
                        <a:spcAft>
                          <a:spcPts val="0"/>
                        </a:spcAft>
                      </a:pPr>
                      <a:r>
                        <a:rPr lang="ja-JP" sz="1400" b="1" dirty="0">
                          <a:effectLst/>
                          <a:latin typeface="+mn-ea"/>
                          <a:ea typeface="+mn-ea"/>
                        </a:rPr>
                        <a:t>２</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がん検診受診推進員認定数</a:t>
                      </a:r>
                    </a:p>
                    <a:p>
                      <a:pPr algn="l" fontAlgn="auto">
                        <a:lnSpc>
                          <a:spcPts val="1600"/>
                        </a:lnSpc>
                        <a:spcAft>
                          <a:spcPts val="0"/>
                        </a:spcAft>
                      </a:pPr>
                      <a:r>
                        <a:rPr lang="ja-JP" sz="1400" b="1" dirty="0">
                          <a:effectLst/>
                          <a:latin typeface="+mn-ea"/>
                          <a:ea typeface="+mn-ea"/>
                        </a:rPr>
                        <a:t>【大阪府調べ】</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sz="1400" b="1" dirty="0">
                          <a:effectLst/>
                          <a:latin typeface="+mn-ea"/>
                          <a:ea typeface="+mn-ea"/>
                        </a:rPr>
                        <a:t>3,978</a:t>
                      </a:r>
                      <a:r>
                        <a:rPr lang="ja-JP" sz="1400" b="1" dirty="0">
                          <a:effectLst/>
                          <a:latin typeface="+mn-ea"/>
                          <a:ea typeface="+mn-ea"/>
                        </a:rPr>
                        <a:t>人</a:t>
                      </a:r>
                    </a:p>
                    <a:p>
                      <a:pPr algn="ctr" fontAlgn="auto">
                        <a:lnSpc>
                          <a:spcPts val="1600"/>
                        </a:lnSpc>
                        <a:spcAft>
                          <a:spcPts val="0"/>
                        </a:spcAft>
                      </a:pPr>
                      <a:r>
                        <a:rPr lang="ja-JP" sz="1400" b="1" dirty="0">
                          <a:effectLst/>
                          <a:latin typeface="+mn-ea"/>
                          <a:ea typeface="+mn-ea"/>
                        </a:rPr>
                        <a:t>【平成</a:t>
                      </a:r>
                      <a:r>
                        <a:rPr lang="en-US" sz="1400" b="1" dirty="0">
                          <a:effectLst/>
                          <a:latin typeface="+mn-ea"/>
                          <a:ea typeface="+mn-ea"/>
                        </a:rPr>
                        <a:t>29</a:t>
                      </a:r>
                      <a:r>
                        <a:rPr lang="ja-JP" sz="1400" b="1" dirty="0">
                          <a:effectLst/>
                          <a:latin typeface="+mn-ea"/>
                          <a:ea typeface="+mn-ea"/>
                        </a:rPr>
                        <a:t>（</a:t>
                      </a:r>
                      <a:r>
                        <a:rPr lang="en-US" sz="1400" b="1" dirty="0">
                          <a:effectLst/>
                          <a:latin typeface="+mn-ea"/>
                          <a:ea typeface="+mn-ea"/>
                        </a:rPr>
                        <a:t>2017</a:t>
                      </a:r>
                      <a:r>
                        <a:rPr lang="ja-JP" sz="1400" b="1" dirty="0">
                          <a:effectLst/>
                          <a:latin typeface="+mn-ea"/>
                          <a:ea typeface="+mn-ea"/>
                        </a:rPr>
                        <a:t>）年</a:t>
                      </a:r>
                      <a:r>
                        <a:rPr lang="en-US" sz="1400" b="1" dirty="0">
                          <a:effectLst/>
                          <a:latin typeface="+mn-ea"/>
                          <a:ea typeface="+mn-ea"/>
                        </a:rPr>
                        <a:t>3</a:t>
                      </a:r>
                      <a:r>
                        <a:rPr lang="ja-JP" sz="1400" b="1" dirty="0">
                          <a:effectLst/>
                          <a:latin typeface="+mn-ea"/>
                          <a:ea typeface="+mn-ea"/>
                        </a:rPr>
                        <a:t>月】</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smtClean="0">
                          <a:solidFill>
                            <a:schemeClr val="tx1"/>
                          </a:solidFill>
                          <a:effectLst/>
                          <a:latin typeface="+mn-ea"/>
                          <a:ea typeface="+mn-ea"/>
                          <a:cs typeface="HG丸ｺﾞｼｯｸM-PRO"/>
                        </a:rPr>
                        <a:t>6,589</a:t>
                      </a:r>
                      <a:r>
                        <a:rPr lang="ja-JP" altLang="en-US" sz="1400" b="1" dirty="0" smtClean="0">
                          <a:solidFill>
                            <a:schemeClr val="tx1"/>
                          </a:solidFill>
                          <a:effectLst/>
                          <a:latin typeface="+mn-ea"/>
                          <a:ea typeface="+mn-ea"/>
                          <a:cs typeface="HG丸ｺﾞｼｯｸM-PRO"/>
                        </a:rPr>
                        <a:t>人</a:t>
                      </a:r>
                      <a:endParaRPr lang="en-US" altLang="ja-JP" sz="1400" b="1" dirty="0">
                        <a:solidFill>
                          <a:schemeClr val="tx1"/>
                        </a:solidFill>
                        <a:effectLst/>
                        <a:latin typeface="+mn-ea"/>
                        <a:ea typeface="+mn-ea"/>
                        <a:cs typeface="HG丸ｺﾞｼｯｸM-PRO"/>
                      </a:endParaRPr>
                    </a:p>
                    <a:p>
                      <a:pPr algn="ctr" fontAlgn="auto">
                        <a:lnSpc>
                          <a:spcPts val="1600"/>
                        </a:lnSpc>
                        <a:spcAft>
                          <a:spcPts val="0"/>
                        </a:spcAft>
                      </a:pPr>
                      <a:r>
                        <a:rPr lang="en-US" altLang="ja-JP" sz="1400" b="1" dirty="0">
                          <a:solidFill>
                            <a:schemeClr val="tx1"/>
                          </a:solidFill>
                          <a:effectLst/>
                          <a:latin typeface="+mn-ea"/>
                          <a:ea typeface="+mn-ea"/>
                          <a:cs typeface="HG丸ｺﾞｼｯｸM-PRO"/>
                        </a:rPr>
                        <a:t>【</a:t>
                      </a:r>
                      <a:r>
                        <a:rPr lang="ja-JP" altLang="en-US" sz="1400" b="1" dirty="0" smtClean="0">
                          <a:solidFill>
                            <a:schemeClr val="tx1"/>
                          </a:solidFill>
                          <a:effectLst/>
                          <a:latin typeface="+mn-ea"/>
                          <a:ea typeface="+mn-ea"/>
                          <a:cs typeface="HG丸ｺﾞｼｯｸM-PRO"/>
                        </a:rPr>
                        <a:t>令和４年</a:t>
                      </a:r>
                      <a:r>
                        <a:rPr lang="ja-JP" altLang="en-US" sz="1400" b="1" dirty="0">
                          <a:solidFill>
                            <a:schemeClr val="tx1"/>
                          </a:solidFill>
                          <a:effectLst/>
                          <a:latin typeface="+mn-ea"/>
                          <a:ea typeface="+mn-ea"/>
                          <a:cs typeface="HG丸ｺﾞｼｯｸM-PRO"/>
                        </a:rPr>
                        <a:t>（</a:t>
                      </a:r>
                      <a:r>
                        <a:rPr lang="en-US" altLang="ja-JP" sz="1400" b="1" dirty="0" smtClean="0">
                          <a:solidFill>
                            <a:schemeClr val="tx1"/>
                          </a:solidFill>
                          <a:effectLst/>
                          <a:latin typeface="+mn-ea"/>
                          <a:ea typeface="+mn-ea"/>
                          <a:cs typeface="HG丸ｺﾞｼｯｸM-PRO"/>
                        </a:rPr>
                        <a:t>2022</a:t>
                      </a:r>
                      <a:r>
                        <a:rPr lang="ja-JP" altLang="en-US" sz="1400" b="1" dirty="0" smtClean="0">
                          <a:solidFill>
                            <a:schemeClr val="tx1"/>
                          </a:solidFill>
                          <a:effectLst/>
                          <a:latin typeface="+mn-ea"/>
                          <a:ea typeface="+mn-ea"/>
                          <a:cs typeface="HG丸ｺﾞｼｯｸM-PRO"/>
                        </a:rPr>
                        <a:t>）</a:t>
                      </a:r>
                      <a:r>
                        <a:rPr lang="en-US" altLang="ja-JP" sz="1400" b="1" dirty="0">
                          <a:solidFill>
                            <a:schemeClr val="tx1"/>
                          </a:solidFill>
                          <a:effectLst/>
                          <a:latin typeface="+mn-ea"/>
                          <a:ea typeface="+mn-ea"/>
                          <a:cs typeface="HG丸ｺﾞｼｯｸM-PRO"/>
                        </a:rPr>
                        <a:t>3</a:t>
                      </a:r>
                      <a:r>
                        <a:rPr lang="ja-JP" altLang="en-US" sz="1400" b="1" dirty="0">
                          <a:solidFill>
                            <a:schemeClr val="tx1"/>
                          </a:solidFill>
                          <a:effectLst/>
                          <a:latin typeface="+mn-ea"/>
                          <a:ea typeface="+mn-ea"/>
                          <a:cs typeface="HG丸ｺﾞｼｯｸM-PRO"/>
                        </a:rPr>
                        <a:t>月</a:t>
                      </a:r>
                      <a:r>
                        <a:rPr lang="en-US" altLang="ja-JP" sz="1400" b="1" dirty="0">
                          <a:solidFill>
                            <a:schemeClr val="tx1"/>
                          </a:solidFill>
                          <a:effectLst/>
                          <a:latin typeface="+mn-ea"/>
                          <a:ea typeface="+mn-ea"/>
                          <a:cs typeface="HG丸ｺﾞｼｯｸM-PRO"/>
                        </a:rPr>
                        <a:t>】</a:t>
                      </a:r>
                      <a:endParaRPr 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957053">
                <a:tc>
                  <a:txBody>
                    <a:bodyPr/>
                    <a:lstStyle/>
                    <a:p>
                      <a:pPr algn="ctr" fontAlgn="auto">
                        <a:lnSpc>
                          <a:spcPts val="1600"/>
                        </a:lnSpc>
                        <a:spcAft>
                          <a:spcPts val="0"/>
                        </a:spcAft>
                      </a:pPr>
                      <a:r>
                        <a:rPr lang="ja-JP" sz="1400" b="1" dirty="0">
                          <a:effectLst/>
                          <a:latin typeface="+mn-ea"/>
                          <a:ea typeface="+mn-ea"/>
                        </a:rPr>
                        <a:t>３</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患者会、患者支援団体及び患者</a:t>
                      </a:r>
                      <a:endParaRPr lang="en-US" altLang="ja-JP" sz="1400" b="1" dirty="0">
                        <a:effectLst/>
                        <a:latin typeface="+mn-ea"/>
                        <a:ea typeface="+mn-ea"/>
                      </a:endParaRPr>
                    </a:p>
                    <a:p>
                      <a:pPr algn="l" fontAlgn="auto">
                        <a:lnSpc>
                          <a:spcPts val="1600"/>
                        </a:lnSpc>
                        <a:spcAft>
                          <a:spcPts val="0"/>
                        </a:spcAft>
                      </a:pPr>
                      <a:r>
                        <a:rPr lang="ja-JP" sz="1400" b="1" dirty="0">
                          <a:effectLst/>
                          <a:latin typeface="+mn-ea"/>
                          <a:ea typeface="+mn-ea"/>
                        </a:rPr>
                        <a:t>サロンの数</a:t>
                      </a:r>
                    </a:p>
                    <a:p>
                      <a:pPr algn="l" fontAlgn="auto">
                        <a:lnSpc>
                          <a:spcPts val="1600"/>
                        </a:lnSpc>
                        <a:spcAft>
                          <a:spcPts val="0"/>
                        </a:spcAft>
                      </a:pPr>
                      <a:r>
                        <a:rPr lang="ja-JP" sz="1400" b="1" dirty="0">
                          <a:effectLst/>
                          <a:latin typeface="+mn-ea"/>
                          <a:ea typeface="+mn-ea"/>
                        </a:rPr>
                        <a:t>【大阪府調べ】</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sz="1400" b="1" dirty="0">
                          <a:effectLst/>
                          <a:latin typeface="+mn-ea"/>
                          <a:ea typeface="+mn-ea"/>
                        </a:rPr>
                        <a:t>患者会及び患者支援団体：</a:t>
                      </a:r>
                      <a:r>
                        <a:rPr lang="en-US" sz="1400" b="1" dirty="0">
                          <a:effectLst/>
                          <a:latin typeface="+mn-ea"/>
                          <a:ea typeface="+mn-ea"/>
                        </a:rPr>
                        <a:t>36</a:t>
                      </a:r>
                      <a:r>
                        <a:rPr lang="ja-JP" sz="1400" b="1" dirty="0">
                          <a:effectLst/>
                          <a:latin typeface="+mn-ea"/>
                          <a:ea typeface="+mn-ea"/>
                        </a:rPr>
                        <a:t>団体</a:t>
                      </a:r>
                    </a:p>
                    <a:p>
                      <a:pPr algn="ctr" fontAlgn="auto">
                        <a:lnSpc>
                          <a:spcPts val="1600"/>
                        </a:lnSpc>
                        <a:spcAft>
                          <a:spcPts val="0"/>
                        </a:spcAft>
                      </a:pPr>
                      <a:r>
                        <a:rPr lang="ja-JP" sz="1400" b="1" dirty="0">
                          <a:effectLst/>
                          <a:latin typeface="+mn-ea"/>
                          <a:ea typeface="+mn-ea"/>
                        </a:rPr>
                        <a:t>患者サロン：</a:t>
                      </a:r>
                      <a:r>
                        <a:rPr lang="en-US" sz="1400" b="1" dirty="0">
                          <a:effectLst/>
                          <a:latin typeface="+mn-ea"/>
                          <a:ea typeface="+mn-ea"/>
                        </a:rPr>
                        <a:t>58</a:t>
                      </a:r>
                      <a:r>
                        <a:rPr lang="ja-JP" sz="1400" b="1" dirty="0">
                          <a:effectLst/>
                          <a:latin typeface="+mn-ea"/>
                          <a:ea typeface="+mn-ea"/>
                        </a:rPr>
                        <a:t>病院</a:t>
                      </a:r>
                    </a:p>
                    <a:p>
                      <a:pPr algn="ctr" fontAlgn="auto">
                        <a:lnSpc>
                          <a:spcPts val="1600"/>
                        </a:lnSpc>
                        <a:spcAft>
                          <a:spcPts val="0"/>
                        </a:spcAft>
                      </a:pPr>
                      <a:r>
                        <a:rPr lang="ja-JP" sz="1400" b="1" dirty="0">
                          <a:effectLst/>
                          <a:latin typeface="+mn-ea"/>
                          <a:ea typeface="+mn-ea"/>
                        </a:rPr>
                        <a:t>【平成</a:t>
                      </a:r>
                      <a:r>
                        <a:rPr lang="en-US" sz="1400" b="1" dirty="0">
                          <a:effectLst/>
                          <a:latin typeface="+mn-ea"/>
                          <a:ea typeface="+mn-ea"/>
                        </a:rPr>
                        <a:t>29</a:t>
                      </a:r>
                      <a:r>
                        <a:rPr lang="ja-JP" sz="1400" b="1" dirty="0">
                          <a:effectLst/>
                          <a:latin typeface="+mn-ea"/>
                          <a:ea typeface="+mn-ea"/>
                        </a:rPr>
                        <a:t>（</a:t>
                      </a:r>
                      <a:r>
                        <a:rPr lang="en-US" sz="1400" b="1" dirty="0">
                          <a:effectLst/>
                          <a:latin typeface="+mn-ea"/>
                          <a:ea typeface="+mn-ea"/>
                        </a:rPr>
                        <a:t>2017</a:t>
                      </a:r>
                      <a:r>
                        <a:rPr lang="ja-JP" sz="1400" b="1" dirty="0">
                          <a:effectLst/>
                          <a:latin typeface="+mn-ea"/>
                          <a:ea typeface="+mn-ea"/>
                        </a:rPr>
                        <a:t>）年</a:t>
                      </a:r>
                      <a:r>
                        <a:rPr lang="en-US" sz="1400" b="1" dirty="0">
                          <a:effectLst/>
                          <a:latin typeface="+mn-ea"/>
                          <a:ea typeface="+mn-ea"/>
                        </a:rPr>
                        <a:t>7</a:t>
                      </a:r>
                      <a:r>
                        <a:rPr lang="ja-JP" sz="1400" b="1" dirty="0">
                          <a:effectLst/>
                          <a:latin typeface="+mn-ea"/>
                          <a:ea typeface="+mn-ea"/>
                        </a:rPr>
                        <a:t>月】</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solidFill>
                            <a:schemeClr val="tx1"/>
                          </a:solidFill>
                          <a:effectLst/>
                          <a:latin typeface="+mn-ea"/>
                          <a:ea typeface="+mn-ea"/>
                        </a:rPr>
                        <a:t>患者会及び患者支援団体</a:t>
                      </a:r>
                      <a:r>
                        <a:rPr lang="ja-JP" altLang="ja-JP" sz="1400" b="1" dirty="0" smtClean="0">
                          <a:solidFill>
                            <a:schemeClr val="tx1"/>
                          </a:solidFill>
                          <a:effectLst/>
                          <a:latin typeface="+mn-ea"/>
                          <a:ea typeface="+mn-ea"/>
                        </a:rPr>
                        <a:t>：</a:t>
                      </a:r>
                      <a:r>
                        <a:rPr lang="en-US" altLang="ja-JP" sz="1400" b="1" dirty="0" smtClean="0">
                          <a:solidFill>
                            <a:schemeClr val="tx1"/>
                          </a:solidFill>
                          <a:effectLst/>
                          <a:latin typeface="+mn-ea"/>
                          <a:ea typeface="+mn-ea"/>
                        </a:rPr>
                        <a:t>36</a:t>
                      </a:r>
                      <a:r>
                        <a:rPr lang="ja-JP" altLang="ja-JP" sz="1400" b="1" dirty="0" smtClean="0">
                          <a:solidFill>
                            <a:schemeClr val="tx1"/>
                          </a:solidFill>
                          <a:effectLst/>
                          <a:latin typeface="+mn-ea"/>
                          <a:ea typeface="+mn-ea"/>
                        </a:rPr>
                        <a:t>団体</a:t>
                      </a:r>
                      <a:endParaRPr lang="en-US" altLang="ja-JP" sz="1400" b="1" dirty="0">
                        <a:solidFill>
                          <a:schemeClr val="tx1"/>
                        </a:solidFill>
                        <a:effectLst/>
                        <a:latin typeface="+mn-ea"/>
                        <a:ea typeface="+mn-ea"/>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400" b="1" dirty="0">
                          <a:solidFill>
                            <a:schemeClr val="tx1"/>
                          </a:solidFill>
                          <a:effectLst/>
                          <a:latin typeface="+mn-ea"/>
                          <a:ea typeface="+mn-ea"/>
                        </a:rPr>
                        <a:t>【</a:t>
                      </a:r>
                      <a:r>
                        <a:rPr lang="ja-JP" altLang="en-US" sz="1400" b="1" dirty="0" smtClean="0">
                          <a:solidFill>
                            <a:schemeClr val="tx1"/>
                          </a:solidFill>
                          <a:effectLst/>
                          <a:latin typeface="+mn-ea"/>
                          <a:ea typeface="+mn-ea"/>
                        </a:rPr>
                        <a:t>令和</a:t>
                      </a:r>
                      <a:r>
                        <a:rPr lang="en-US" altLang="ja-JP" sz="1400" b="1" dirty="0" smtClean="0">
                          <a:solidFill>
                            <a:schemeClr val="tx1"/>
                          </a:solidFill>
                          <a:effectLst/>
                          <a:latin typeface="+mn-ea"/>
                          <a:ea typeface="+mn-ea"/>
                        </a:rPr>
                        <a:t>4</a:t>
                      </a:r>
                      <a:r>
                        <a:rPr lang="ja-JP" altLang="en-US" sz="1400" b="1" dirty="0" smtClean="0">
                          <a:solidFill>
                            <a:schemeClr val="tx1"/>
                          </a:solidFill>
                          <a:effectLst/>
                          <a:latin typeface="+mn-ea"/>
                          <a:ea typeface="+mn-ea"/>
                        </a:rPr>
                        <a:t>（</a:t>
                      </a:r>
                      <a:r>
                        <a:rPr lang="en-US" altLang="ja-JP" sz="1400" b="1" dirty="0" smtClean="0">
                          <a:solidFill>
                            <a:schemeClr val="tx1"/>
                          </a:solidFill>
                          <a:effectLst/>
                          <a:latin typeface="+mn-ea"/>
                          <a:ea typeface="+mn-ea"/>
                        </a:rPr>
                        <a:t>2022</a:t>
                      </a:r>
                      <a:r>
                        <a:rPr lang="ja-JP" altLang="en-US" sz="1400" b="1" dirty="0" smtClean="0">
                          <a:solidFill>
                            <a:schemeClr val="tx1"/>
                          </a:solidFill>
                          <a:effectLst/>
                          <a:latin typeface="+mn-ea"/>
                          <a:ea typeface="+mn-ea"/>
                        </a:rPr>
                        <a:t>）</a:t>
                      </a:r>
                      <a:r>
                        <a:rPr lang="ja-JP" altLang="en-US" sz="1400" b="1" dirty="0">
                          <a:solidFill>
                            <a:schemeClr val="tx1"/>
                          </a:solidFill>
                          <a:effectLst/>
                          <a:latin typeface="+mn-ea"/>
                          <a:ea typeface="+mn-ea"/>
                        </a:rPr>
                        <a:t>年</a:t>
                      </a:r>
                      <a:r>
                        <a:rPr lang="en-US" altLang="ja-JP" sz="1400" b="1" dirty="0">
                          <a:solidFill>
                            <a:schemeClr val="tx1"/>
                          </a:solidFill>
                          <a:effectLst/>
                          <a:latin typeface="+mn-ea"/>
                          <a:ea typeface="+mn-ea"/>
                        </a:rPr>
                        <a:t>7</a:t>
                      </a:r>
                      <a:r>
                        <a:rPr lang="ja-JP" altLang="en-US" sz="1400" b="1" dirty="0">
                          <a:solidFill>
                            <a:schemeClr val="tx1"/>
                          </a:solidFill>
                          <a:effectLst/>
                          <a:latin typeface="+mn-ea"/>
                          <a:ea typeface="+mn-ea"/>
                        </a:rPr>
                        <a:t>月</a:t>
                      </a:r>
                      <a:r>
                        <a:rPr lang="en-US" altLang="ja-JP" sz="1400" b="1" dirty="0">
                          <a:solidFill>
                            <a:schemeClr val="tx1"/>
                          </a:solidFill>
                          <a:effectLst/>
                          <a:latin typeface="+mn-ea"/>
                          <a:ea typeface="+mn-ea"/>
                        </a:rPr>
                        <a:t>】</a:t>
                      </a:r>
                    </a:p>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400" b="1" dirty="0" smtClean="0">
                          <a:solidFill>
                            <a:schemeClr val="tx1"/>
                          </a:solidFill>
                          <a:effectLst/>
                          <a:latin typeface="+mn-ea"/>
                          <a:ea typeface="+mn-ea"/>
                          <a:cs typeface="HG丸ｺﾞｼｯｸM-PRO"/>
                        </a:rPr>
                        <a:t>患者サロン：</a:t>
                      </a:r>
                      <a:r>
                        <a:rPr lang="en-US" altLang="ja-JP" sz="1400" b="1" dirty="0" smtClean="0">
                          <a:solidFill>
                            <a:schemeClr val="tx1"/>
                          </a:solidFill>
                          <a:effectLst/>
                          <a:latin typeface="+mn-ea"/>
                          <a:ea typeface="+mn-ea"/>
                          <a:cs typeface="HG丸ｺﾞｼｯｸM-PRO"/>
                        </a:rPr>
                        <a:t>55</a:t>
                      </a:r>
                      <a:r>
                        <a:rPr lang="ja-JP" altLang="en-US" sz="1400" b="1" dirty="0" smtClean="0">
                          <a:solidFill>
                            <a:schemeClr val="tx1"/>
                          </a:solidFill>
                          <a:effectLst/>
                          <a:latin typeface="+mn-ea"/>
                          <a:ea typeface="+mn-ea"/>
                          <a:cs typeface="HG丸ｺﾞｼｯｸM-PRO"/>
                        </a:rPr>
                        <a:t>病院</a:t>
                      </a:r>
                      <a:endParaRPr lang="en-US" altLang="ja-JP" sz="1400" b="1" dirty="0">
                        <a:solidFill>
                          <a:schemeClr val="tx1"/>
                        </a:solidFill>
                        <a:effectLst/>
                        <a:latin typeface="+mn-ea"/>
                        <a:ea typeface="+mn-ea"/>
                        <a:cs typeface="HG丸ｺﾞｼｯｸM-PRO"/>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solidFill>
                            <a:schemeClr val="tx1"/>
                          </a:solidFill>
                          <a:effectLst/>
                          <a:latin typeface="+mn-ea"/>
                          <a:ea typeface="+mn-ea"/>
                        </a:rPr>
                        <a:t>【</a:t>
                      </a:r>
                      <a:r>
                        <a:rPr lang="ja-JP" altLang="en-US" sz="1400" b="1" dirty="0" smtClean="0">
                          <a:solidFill>
                            <a:schemeClr val="tx1"/>
                          </a:solidFill>
                          <a:effectLst/>
                          <a:latin typeface="+mn-ea"/>
                          <a:ea typeface="+mn-ea"/>
                        </a:rPr>
                        <a:t>令和</a:t>
                      </a:r>
                      <a:r>
                        <a:rPr lang="en-US" altLang="ja-JP" sz="1400" b="1" dirty="0" smtClean="0">
                          <a:solidFill>
                            <a:schemeClr val="tx1"/>
                          </a:solidFill>
                          <a:effectLst/>
                          <a:latin typeface="+mn-ea"/>
                          <a:ea typeface="+mn-ea"/>
                        </a:rPr>
                        <a:t>4</a:t>
                      </a:r>
                      <a:r>
                        <a:rPr lang="ja-JP" altLang="ja-JP" sz="1400" b="1" dirty="0" smtClean="0">
                          <a:solidFill>
                            <a:schemeClr val="tx1"/>
                          </a:solidFill>
                          <a:effectLst/>
                          <a:latin typeface="+mn-ea"/>
                          <a:ea typeface="+mn-ea"/>
                        </a:rPr>
                        <a:t>（</a:t>
                      </a:r>
                      <a:r>
                        <a:rPr lang="en-US" altLang="ja-JP" sz="1400" b="1" dirty="0" smtClean="0">
                          <a:solidFill>
                            <a:schemeClr val="tx1"/>
                          </a:solidFill>
                          <a:effectLst/>
                          <a:latin typeface="+mn-ea"/>
                          <a:ea typeface="+mn-ea"/>
                        </a:rPr>
                        <a:t>2022</a:t>
                      </a:r>
                      <a:r>
                        <a:rPr lang="ja-JP" altLang="ja-JP" sz="1400" b="1" dirty="0" smtClean="0">
                          <a:solidFill>
                            <a:schemeClr val="tx1"/>
                          </a:solidFill>
                          <a:effectLst/>
                          <a:latin typeface="+mn-ea"/>
                          <a:ea typeface="+mn-ea"/>
                        </a:rPr>
                        <a:t>）</a:t>
                      </a:r>
                      <a:r>
                        <a:rPr lang="ja-JP" altLang="ja-JP" sz="1400" b="1" dirty="0">
                          <a:solidFill>
                            <a:schemeClr val="tx1"/>
                          </a:solidFill>
                          <a:effectLst/>
                          <a:latin typeface="+mn-ea"/>
                          <a:ea typeface="+mn-ea"/>
                        </a:rPr>
                        <a:t>年</a:t>
                      </a:r>
                      <a:r>
                        <a:rPr lang="en-US" altLang="ja-JP" sz="1400" b="1" dirty="0">
                          <a:solidFill>
                            <a:schemeClr val="tx1"/>
                          </a:solidFill>
                          <a:effectLst/>
                          <a:latin typeface="+mn-ea"/>
                          <a:ea typeface="+mn-ea"/>
                        </a:rPr>
                        <a:t>7</a:t>
                      </a:r>
                      <a:r>
                        <a:rPr lang="ja-JP" altLang="ja-JP" sz="1400" b="1" dirty="0">
                          <a:solidFill>
                            <a:schemeClr val="tx1"/>
                          </a:solidFill>
                          <a:effectLst/>
                          <a:latin typeface="+mn-ea"/>
                          <a:ea typeface="+mn-ea"/>
                        </a:rPr>
                        <a:t>月】</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14" name="正方形/長方形 13">
            <a:extLst>
              <a:ext uri="{FF2B5EF4-FFF2-40B4-BE49-F238E27FC236}">
                <a16:creationId xmlns:a16="http://schemas.microsoft.com/office/drawing/2014/main" id="{61AE0CBE-3210-41DD-A171-4385B749CD55}"/>
              </a:ext>
            </a:extLst>
          </p:cNvPr>
          <p:cNvSpPr/>
          <p:nvPr/>
        </p:nvSpPr>
        <p:spPr>
          <a:xfrm>
            <a:off x="0" y="0"/>
            <a:ext cx="9906000" cy="768986"/>
          </a:xfrm>
          <a:prstGeom prst="rect">
            <a:avLst/>
          </a:prstGeom>
          <a:gradFill flip="none" rotWithShape="1">
            <a:gsLst>
              <a:gs pos="50000">
                <a:srgbClr val="7DA8DB">
                  <a:lumMod val="20000"/>
                  <a:lumOff val="80000"/>
                </a:srgbClr>
              </a:gs>
              <a:gs pos="0">
                <a:schemeClr val="accent1">
                  <a:lumMod val="0"/>
                </a:schemeClr>
              </a:gs>
              <a:gs pos="20000">
                <a:schemeClr val="accent5">
                  <a:lumMod val="50000"/>
                  <a:lumOff val="50000"/>
                </a:schemeClr>
              </a:gs>
              <a:gs pos="80000">
                <a:srgbClr val="7395D3">
                  <a:lumMod val="50000"/>
                  <a:lumOff val="50000"/>
                </a:srgbClr>
              </a:gs>
              <a:gs pos="100000">
                <a:schemeClr val="accent1">
                  <a:lumMod val="0"/>
                </a:schemeClr>
              </a:gs>
            </a:gsLst>
            <a:lin ang="540000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eiryo UI" panose="020B0604030504040204" pitchFamily="50" charset="-128"/>
                <a:ea typeface="Meiryo UI" panose="020B0604030504040204" pitchFamily="50" charset="-128"/>
              </a:rPr>
              <a:t>３　がん対策を社会全体で進める環境づくり</a:t>
            </a:r>
            <a:r>
              <a:rPr kumimoji="1" lang="en-US" altLang="ja-JP" sz="2800" b="1" dirty="0">
                <a:solidFill>
                  <a:schemeClr val="tx2"/>
                </a:solidFill>
                <a:latin typeface="Meiryo UI" panose="020B0604030504040204" pitchFamily="50" charset="-128"/>
                <a:ea typeface="Meiryo UI" panose="020B0604030504040204" pitchFamily="50" charset="-128"/>
              </a:rPr>
              <a:t>	</a:t>
            </a:r>
            <a:endParaRPr kumimoji="1" lang="ja-JP" altLang="en-US" sz="2800" b="1" dirty="0">
              <a:solidFill>
                <a:schemeClr val="tx2"/>
              </a:solidFill>
              <a:latin typeface="Meiryo UI" panose="020B0604030504040204" pitchFamily="50" charset="-128"/>
              <a:ea typeface="Meiryo UI" panose="020B0604030504040204" pitchFamily="50" charset="-128"/>
            </a:endParaRPr>
          </a:p>
        </p:txBody>
      </p:sp>
      <p:sp>
        <p:nvSpPr>
          <p:cNvPr id="16" name="正方形/長方形 15"/>
          <p:cNvSpPr/>
          <p:nvPr/>
        </p:nvSpPr>
        <p:spPr>
          <a:xfrm>
            <a:off x="89776" y="858104"/>
            <a:ext cx="5151926" cy="861774"/>
          </a:xfrm>
          <a:prstGeom prst="rect">
            <a:avLst/>
          </a:prstGeom>
          <a:solidFill>
            <a:srgbClr val="002060"/>
          </a:solidFill>
        </p:spPr>
        <p:txBody>
          <a:bodyPr wrap="square" anchor="ctr">
            <a:spAutoFit/>
          </a:bodyPr>
          <a:lstStyle/>
          <a:p>
            <a:pPr>
              <a:lnSpc>
                <a:spcPts val="2000"/>
              </a:lnSpc>
            </a:pPr>
            <a:r>
              <a:rPr kumimoji="1" lang="ja-JP" altLang="en-US" b="1" dirty="0">
                <a:ln w="0"/>
                <a:solidFill>
                  <a:schemeClr val="bg1"/>
                </a:solidFill>
                <a:effectLst>
                  <a:outerShdw blurRad="38100" dist="19050" dir="2700000" algn="tl" rotWithShape="0">
                    <a:schemeClr val="dk1">
                      <a:alpha val="40000"/>
                    </a:schemeClr>
                  </a:outerShdw>
                </a:effectLst>
              </a:rPr>
              <a:t>（１）社会全体での機運づくり</a:t>
            </a:r>
            <a:r>
              <a:rPr kumimoji="1" lang="ja-JP" altLang="en-US" b="1" dirty="0">
                <a:solidFill>
                  <a:schemeClr val="bg1"/>
                </a:solidFill>
              </a:rPr>
              <a:t>　　計画Ｐ</a:t>
            </a:r>
            <a:r>
              <a:rPr kumimoji="1" lang="en-US" altLang="ja-JP" b="1" dirty="0">
                <a:solidFill>
                  <a:schemeClr val="bg1"/>
                </a:solidFill>
              </a:rPr>
              <a:t>59</a:t>
            </a:r>
          </a:p>
          <a:p>
            <a:pPr>
              <a:lnSpc>
                <a:spcPts val="2000"/>
              </a:lnSpc>
            </a:pPr>
            <a:r>
              <a:rPr kumimoji="1" lang="ja-JP" altLang="en-US" b="1" dirty="0">
                <a:ln w="0"/>
                <a:solidFill>
                  <a:schemeClr val="bg1"/>
                </a:solidFill>
                <a:effectLst>
                  <a:outerShdw blurRad="38100" dist="19050" dir="2700000" algn="tl" rotWithShape="0">
                    <a:schemeClr val="dk1">
                      <a:alpha val="40000"/>
                    </a:schemeClr>
                  </a:outerShdw>
                </a:effectLst>
              </a:rPr>
              <a:t>（２）大阪府がん対策基金　　　　</a:t>
            </a:r>
            <a:r>
              <a:rPr kumimoji="1" lang="ja-JP" altLang="en-US" b="1" dirty="0">
                <a:solidFill>
                  <a:schemeClr val="bg1"/>
                </a:solidFill>
              </a:rPr>
              <a:t>計画Ｐ</a:t>
            </a:r>
            <a:r>
              <a:rPr kumimoji="1" lang="en-US" altLang="ja-JP" b="1" dirty="0">
                <a:solidFill>
                  <a:schemeClr val="bg1"/>
                </a:solidFill>
              </a:rPr>
              <a:t>59</a:t>
            </a:r>
            <a:endParaRPr kumimoji="1" lang="en-US" altLang="ja-JP" b="1" dirty="0">
              <a:ln w="0"/>
              <a:solidFill>
                <a:schemeClr val="bg1"/>
              </a:solidFill>
              <a:effectLst>
                <a:outerShdw blurRad="38100" dist="19050" dir="2700000" algn="tl" rotWithShape="0">
                  <a:schemeClr val="dk1">
                    <a:alpha val="40000"/>
                  </a:schemeClr>
                </a:outerShdw>
              </a:effectLst>
            </a:endParaRPr>
          </a:p>
          <a:p>
            <a:pPr>
              <a:lnSpc>
                <a:spcPts val="2000"/>
              </a:lnSpc>
            </a:pPr>
            <a:r>
              <a:rPr kumimoji="1" lang="ja-JP" altLang="en-US" b="1" dirty="0">
                <a:ln w="0"/>
                <a:solidFill>
                  <a:schemeClr val="bg1"/>
                </a:solidFill>
                <a:effectLst>
                  <a:outerShdw blurRad="38100" dist="19050" dir="2700000" algn="tl" rotWithShape="0">
                    <a:schemeClr val="dk1">
                      <a:alpha val="40000"/>
                    </a:schemeClr>
                  </a:outerShdw>
                </a:effectLst>
              </a:rPr>
              <a:t>（３）がん患者会等との連携推進　</a:t>
            </a:r>
            <a:r>
              <a:rPr kumimoji="1" lang="ja-JP" altLang="en-US" b="1" dirty="0">
                <a:solidFill>
                  <a:schemeClr val="bg1"/>
                </a:solidFill>
              </a:rPr>
              <a:t>計画Ｐ</a:t>
            </a:r>
            <a:r>
              <a:rPr kumimoji="1" lang="en-US" altLang="ja-JP" b="1" dirty="0">
                <a:solidFill>
                  <a:schemeClr val="bg1"/>
                </a:solidFill>
              </a:rPr>
              <a:t>60</a:t>
            </a:r>
          </a:p>
        </p:txBody>
      </p:sp>
      <p:sp>
        <p:nvSpPr>
          <p:cNvPr id="12" name="正方形/長方形 11"/>
          <p:cNvSpPr/>
          <p:nvPr/>
        </p:nvSpPr>
        <p:spPr>
          <a:xfrm>
            <a:off x="543286" y="1924252"/>
            <a:ext cx="8130963" cy="369332"/>
          </a:xfrm>
          <a:prstGeom prst="rect">
            <a:avLst/>
          </a:prstGeom>
        </p:spPr>
        <p:txBody>
          <a:bodyPr wrap="square">
            <a:spAutoFit/>
          </a:bodyPr>
          <a:lstStyle/>
          <a:p>
            <a:r>
              <a:rPr lang="ja-JP" altLang="en-US" b="1" dirty="0"/>
              <a:t>≪第３期大阪府がん対策推進計画におけるモニタリング指標≫</a:t>
            </a:r>
          </a:p>
        </p:txBody>
      </p:sp>
    </p:spTree>
    <p:extLst>
      <p:ext uri="{BB962C8B-B14F-4D97-AF65-F5344CB8AC3E}">
        <p14:creationId xmlns:p14="http://schemas.microsoft.com/office/powerpoint/2010/main" val="1159009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2459864" y="3293333"/>
            <a:ext cx="2343956" cy="382275"/>
          </a:xfrm>
          <a:prstGeom prst="roundRect">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概ね予定どおり</a:t>
            </a:r>
          </a:p>
        </p:txBody>
      </p:sp>
      <p:graphicFrame>
        <p:nvGraphicFramePr>
          <p:cNvPr id="16" name="表 15"/>
          <p:cNvGraphicFramePr>
            <a:graphicFrameLocks noGrp="1"/>
          </p:cNvGraphicFramePr>
          <p:nvPr/>
        </p:nvGraphicFramePr>
        <p:xfrm>
          <a:off x="592428" y="368957"/>
          <a:ext cx="8847786" cy="1045274"/>
        </p:xfrm>
        <a:graphic>
          <a:graphicData uri="http://schemas.openxmlformats.org/drawingml/2006/table">
            <a:tbl>
              <a:tblPr firstRow="1" bandRow="1">
                <a:tableStyleId>{5C22544A-7EE6-4342-B048-85BDC9FD1C3A}</a:tableStyleId>
              </a:tblPr>
              <a:tblGrid>
                <a:gridCol w="1107583">
                  <a:extLst>
                    <a:ext uri="{9D8B030D-6E8A-4147-A177-3AD203B41FA5}">
                      <a16:colId xmlns:a16="http://schemas.microsoft.com/office/drawing/2014/main" val="3795206225"/>
                    </a:ext>
                  </a:extLst>
                </a:gridCol>
                <a:gridCol w="7740203">
                  <a:extLst>
                    <a:ext uri="{9D8B030D-6E8A-4147-A177-3AD203B41FA5}">
                      <a16:colId xmlns:a16="http://schemas.microsoft.com/office/drawing/2014/main" val="1328953327"/>
                    </a:ext>
                  </a:extLst>
                </a:gridCol>
              </a:tblGrid>
              <a:tr h="9714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現状･課題</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9388" indent="-179388">
                        <a:lnSpc>
                          <a:spcPts val="1900"/>
                        </a:lnSpc>
                      </a:pPr>
                      <a:r>
                        <a:rPr kumimoji="1" lang="ja-JP" altLang="en-US" sz="1400" b="1" dirty="0">
                          <a:solidFill>
                            <a:schemeClr val="tx1"/>
                          </a:solidFill>
                        </a:rPr>
                        <a:t>◆がん対策を社会全体で推進するためには、医療関係団体や医療保険者、患者会及び患者支援団体、企業、マスメディアなど、社会全体で、がん患者や家族への理解を深める普及啓発や支援体制の構築が必要。　　　</a:t>
                      </a:r>
                      <a:endParaRPr kumimoji="1" lang="en-US" altLang="ja-JP" sz="1400" b="1" dirty="0">
                        <a:solidFill>
                          <a:schemeClr val="tx1"/>
                        </a:solidFill>
                      </a:endParaRPr>
                    </a:p>
                    <a:p>
                      <a:pPr>
                        <a:lnSpc>
                          <a:spcPts val="1900"/>
                        </a:lnSpc>
                      </a:pPr>
                      <a:r>
                        <a:rPr kumimoji="1" lang="ja-JP" altLang="en-US" sz="1400" b="1" dirty="0">
                          <a:solidFill>
                            <a:schemeClr val="tx1"/>
                          </a:solidFill>
                        </a:rPr>
                        <a:t>◆大阪府がん対策基金の効果的な活用や、がん患者団体等との連携を図る必要がある。</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2572909945"/>
              </p:ext>
            </p:extLst>
          </p:nvPr>
        </p:nvGraphicFramePr>
        <p:xfrm>
          <a:off x="592429" y="1526948"/>
          <a:ext cx="8847786" cy="4482675"/>
        </p:xfrm>
        <a:graphic>
          <a:graphicData uri="http://schemas.openxmlformats.org/drawingml/2006/table">
            <a:tbl>
              <a:tblPr firstRow="1" bandRow="1">
                <a:tableStyleId>{5C22544A-7EE6-4342-B048-85BDC9FD1C3A}</a:tableStyleId>
              </a:tblPr>
              <a:tblGrid>
                <a:gridCol w="1114391">
                  <a:extLst>
                    <a:ext uri="{9D8B030D-6E8A-4147-A177-3AD203B41FA5}">
                      <a16:colId xmlns:a16="http://schemas.microsoft.com/office/drawing/2014/main" val="528851062"/>
                    </a:ext>
                  </a:extLst>
                </a:gridCol>
                <a:gridCol w="7733395">
                  <a:extLst>
                    <a:ext uri="{9D8B030D-6E8A-4147-A177-3AD203B41FA5}">
                      <a16:colId xmlns:a16="http://schemas.microsoft.com/office/drawing/2014/main" val="89849022"/>
                    </a:ext>
                  </a:extLst>
                </a:gridCol>
              </a:tblGrid>
              <a:tr h="2062413">
                <a:tc>
                  <a:txBody>
                    <a:bodyPr/>
                    <a:lstStyle/>
                    <a:p>
                      <a:r>
                        <a:rPr kumimoji="1" lang="ja-JP" altLang="en-US" sz="1600" dirty="0"/>
                        <a:t> 本年度の     </a:t>
                      </a:r>
                      <a:endParaRPr kumimoji="1" lang="en-US" altLang="ja-JP" sz="1600" dirty="0"/>
                    </a:p>
                    <a:p>
                      <a:r>
                        <a:rPr kumimoji="1" lang="en-US" altLang="ja-JP" sz="1600" dirty="0"/>
                        <a:t> </a:t>
                      </a:r>
                      <a:r>
                        <a:rPr kumimoji="1" lang="ja-JP" altLang="en-US" sz="1600" dirty="0"/>
                        <a:t>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en-US" altLang="ja-JP" sz="1300" dirty="0">
                          <a:solidFill>
                            <a:schemeClr val="tx1"/>
                          </a:solidFill>
                        </a:rPr>
                        <a:t>《</a:t>
                      </a:r>
                      <a:r>
                        <a:rPr kumimoji="1" lang="ja-JP" altLang="en-US" sz="1300" u="sng" dirty="0">
                          <a:solidFill>
                            <a:schemeClr val="tx1"/>
                          </a:solidFill>
                        </a:rPr>
                        <a:t>社会全体でがん対策を進める機運醸成</a:t>
                      </a:r>
                      <a:r>
                        <a:rPr kumimoji="1" lang="en-US" altLang="ja-JP" sz="1300" dirty="0">
                          <a:solidFill>
                            <a:schemeClr val="tx1"/>
                          </a:solidFill>
                        </a:rPr>
                        <a:t>》</a:t>
                      </a:r>
                    </a:p>
                    <a:p>
                      <a:pPr marL="174625" indent="-174625"/>
                      <a:r>
                        <a:rPr kumimoji="1" lang="ja-JP" altLang="en-US" sz="1300" b="0" dirty="0" smtClean="0">
                          <a:solidFill>
                            <a:schemeClr val="tx1"/>
                          </a:solidFill>
                        </a:rPr>
                        <a:t>■がん</a:t>
                      </a:r>
                      <a:r>
                        <a:rPr kumimoji="1" lang="ja-JP" altLang="en-US" sz="1300" b="0" dirty="0">
                          <a:solidFill>
                            <a:schemeClr val="tx1"/>
                          </a:solidFill>
                        </a:rPr>
                        <a:t>診療連携協</a:t>
                      </a:r>
                      <a:r>
                        <a:rPr kumimoji="1" lang="ja-JP" altLang="en-US" sz="1300" b="0" dirty="0" smtClean="0">
                          <a:solidFill>
                            <a:schemeClr val="tx1"/>
                          </a:solidFill>
                        </a:rPr>
                        <a:t>議会や医療関係団体、企業等と</a:t>
                      </a:r>
                      <a:r>
                        <a:rPr kumimoji="1" lang="ja-JP" altLang="en-US" sz="1300" b="0" dirty="0">
                          <a:solidFill>
                            <a:schemeClr val="tx1"/>
                          </a:solidFill>
                        </a:rPr>
                        <a:t>連携</a:t>
                      </a:r>
                      <a:r>
                        <a:rPr kumimoji="1" lang="ja-JP" altLang="en-US" sz="1300" b="0" dirty="0" smtClean="0">
                          <a:solidFill>
                            <a:schemeClr val="tx1"/>
                          </a:solidFill>
                        </a:rPr>
                        <a:t>したオンラインセミナー等による</a:t>
                      </a:r>
                      <a:endParaRPr kumimoji="1" lang="en-US" altLang="ja-JP" sz="1300" b="0" dirty="0" smtClean="0">
                        <a:solidFill>
                          <a:schemeClr val="tx1"/>
                        </a:solidFill>
                      </a:endParaRPr>
                    </a:p>
                    <a:p>
                      <a:pPr marL="174625" indent="-174625"/>
                      <a:r>
                        <a:rPr kumimoji="1" lang="ja-JP" altLang="en-US" sz="1300" b="0" dirty="0" smtClean="0">
                          <a:solidFill>
                            <a:schemeClr val="tx1"/>
                          </a:solidFill>
                        </a:rPr>
                        <a:t>　府民への啓発</a:t>
                      </a:r>
                      <a:r>
                        <a:rPr kumimoji="1" lang="ja-JP" altLang="en-US" sz="1300" b="0" dirty="0">
                          <a:solidFill>
                            <a:schemeClr val="tx1"/>
                          </a:solidFill>
                        </a:rPr>
                        <a:t>を実施。</a:t>
                      </a:r>
                      <a:endParaRPr kumimoji="1" lang="en-US" altLang="ja-JP" sz="1300" b="0" dirty="0">
                        <a:solidFill>
                          <a:schemeClr val="tx1"/>
                        </a:solidFill>
                      </a:endParaRPr>
                    </a:p>
                    <a:p>
                      <a:pPr marL="174625" indent="-174625"/>
                      <a:r>
                        <a:rPr kumimoji="1" lang="ja-JP" altLang="en-US" sz="1300" b="0" dirty="0">
                          <a:solidFill>
                            <a:schemeClr val="tx1"/>
                          </a:solidFill>
                        </a:rPr>
                        <a:t>■連携</a:t>
                      </a:r>
                      <a:r>
                        <a:rPr kumimoji="1" lang="ja-JP" altLang="en-US" sz="1300" b="0" dirty="0" smtClean="0">
                          <a:solidFill>
                            <a:schemeClr val="tx1"/>
                          </a:solidFill>
                        </a:rPr>
                        <a:t>企業におけるがん</a:t>
                      </a:r>
                      <a:r>
                        <a:rPr kumimoji="1" lang="ja-JP" altLang="en-US" sz="1300" b="0" dirty="0">
                          <a:solidFill>
                            <a:schemeClr val="tx1"/>
                          </a:solidFill>
                        </a:rPr>
                        <a:t>検診受診</a:t>
                      </a:r>
                      <a:r>
                        <a:rPr kumimoji="1" lang="ja-JP" altLang="en-US" sz="1300" b="0" dirty="0" smtClean="0">
                          <a:solidFill>
                            <a:schemeClr val="tx1"/>
                          </a:solidFill>
                        </a:rPr>
                        <a:t>推進員の養成及び推進員による</a:t>
                      </a:r>
                      <a:r>
                        <a:rPr kumimoji="1" lang="ja-JP" altLang="en-US" sz="1300" b="0" dirty="0">
                          <a:solidFill>
                            <a:schemeClr val="tx1"/>
                          </a:solidFill>
                        </a:rPr>
                        <a:t>啓発を実施</a:t>
                      </a:r>
                      <a:r>
                        <a:rPr kumimoji="1" lang="ja-JP" altLang="en-US" sz="1300" b="0" dirty="0" smtClean="0">
                          <a:solidFill>
                            <a:schemeClr val="tx1"/>
                          </a:solidFill>
                        </a:rPr>
                        <a:t>。</a:t>
                      </a:r>
                      <a:endParaRPr kumimoji="1" lang="en-US" altLang="ja-JP" sz="1300" b="0" dirty="0" smtClean="0">
                        <a:solidFill>
                          <a:schemeClr val="tx1"/>
                        </a:solidFill>
                      </a:endParaRPr>
                    </a:p>
                    <a:p>
                      <a:r>
                        <a:rPr kumimoji="1" lang="en-US" altLang="ja-JP" sz="1300" dirty="0" smtClean="0">
                          <a:solidFill>
                            <a:schemeClr val="tx1"/>
                          </a:solidFill>
                        </a:rPr>
                        <a:t>《</a:t>
                      </a:r>
                      <a:r>
                        <a:rPr kumimoji="1" lang="ja-JP" altLang="en-US" sz="1300" u="sng" dirty="0">
                          <a:solidFill>
                            <a:schemeClr val="tx1"/>
                          </a:solidFill>
                        </a:rPr>
                        <a:t>大阪府がん対策基金</a:t>
                      </a:r>
                      <a:r>
                        <a:rPr kumimoji="1" lang="en-US" altLang="ja-JP" sz="1300" dirty="0">
                          <a:solidFill>
                            <a:schemeClr val="tx1"/>
                          </a:solidFill>
                        </a:rPr>
                        <a:t>》</a:t>
                      </a:r>
                    </a:p>
                    <a:p>
                      <a:pPr marL="174625" indent="-174625"/>
                      <a:r>
                        <a:rPr kumimoji="1" lang="ja-JP" altLang="en-US" sz="1300" b="0" dirty="0" smtClean="0">
                          <a:solidFill>
                            <a:schemeClr val="tx1"/>
                          </a:solidFill>
                        </a:rPr>
                        <a:t>■</a:t>
                      </a:r>
                      <a:r>
                        <a:rPr kumimoji="1" lang="zh-TW" altLang="en-US" sz="1300" b="0" dirty="0" smtClean="0">
                          <a:solidFill>
                            <a:schemeClr val="tx1"/>
                          </a:solidFill>
                          <a:latin typeface="游ゴシック" panose="020B0400000000000000" pitchFamily="50" charset="-128"/>
                          <a:ea typeface="游ゴシック" panose="020B0400000000000000" pitchFamily="50" charset="-128"/>
                        </a:rPr>
                        <a:t>令和</a:t>
                      </a:r>
                      <a:r>
                        <a:rPr kumimoji="1" lang="ja-JP" altLang="en-US" sz="1300" b="0" dirty="0" smtClean="0">
                          <a:solidFill>
                            <a:schemeClr val="tx1"/>
                          </a:solidFill>
                          <a:latin typeface="游ゴシック" panose="020B0400000000000000" pitchFamily="50" charset="-128"/>
                          <a:ea typeface="游ゴシック" panose="020B0400000000000000" pitchFamily="50" charset="-128"/>
                        </a:rPr>
                        <a:t>４</a:t>
                      </a:r>
                      <a:r>
                        <a:rPr kumimoji="1" lang="zh-TW" altLang="en-US" sz="1300" b="0" dirty="0" smtClean="0">
                          <a:solidFill>
                            <a:schemeClr val="tx1"/>
                          </a:solidFill>
                          <a:latin typeface="游ゴシック" panose="020B0400000000000000" pitchFamily="50" charset="-128"/>
                          <a:ea typeface="游ゴシック" panose="020B0400000000000000" pitchFamily="50" charset="-128"/>
                        </a:rPr>
                        <a:t>年度寄附額</a:t>
                      </a:r>
                      <a:r>
                        <a:rPr kumimoji="1" lang="en-US" altLang="ja-JP" sz="1300" b="0" dirty="0" smtClean="0">
                          <a:solidFill>
                            <a:schemeClr val="tx1"/>
                          </a:solidFill>
                          <a:latin typeface="游ゴシック" panose="020B0400000000000000" pitchFamily="50" charset="-128"/>
                          <a:ea typeface="游ゴシック" panose="020B0400000000000000" pitchFamily="50" charset="-128"/>
                        </a:rPr>
                        <a:t>1,338</a:t>
                      </a:r>
                      <a:r>
                        <a:rPr kumimoji="1" lang="zh-TW" altLang="en-US" sz="1300" b="0" dirty="0" smtClean="0">
                          <a:solidFill>
                            <a:schemeClr val="tx1"/>
                          </a:solidFill>
                          <a:latin typeface="游ゴシック" panose="020B0400000000000000" pitchFamily="50" charset="-128"/>
                          <a:ea typeface="游ゴシック" panose="020B0400000000000000" pitchFamily="50" charset="-128"/>
                        </a:rPr>
                        <a:t>千円（</a:t>
                      </a:r>
                      <a:r>
                        <a:rPr kumimoji="1" lang="en-US" altLang="zh-TW" sz="1300" b="0" dirty="0" smtClean="0">
                          <a:solidFill>
                            <a:schemeClr val="tx1"/>
                          </a:solidFill>
                          <a:latin typeface="游ゴシック" panose="020B0400000000000000" pitchFamily="50" charset="-128"/>
                          <a:ea typeface="游ゴシック" panose="020B0400000000000000" pitchFamily="50" charset="-128"/>
                        </a:rPr>
                        <a:t>R</a:t>
                      </a:r>
                      <a:r>
                        <a:rPr kumimoji="1" lang="en-US" altLang="ja-JP" sz="1300" b="0" dirty="0" smtClean="0">
                          <a:solidFill>
                            <a:schemeClr val="tx1"/>
                          </a:solidFill>
                          <a:latin typeface="游ゴシック" panose="020B0400000000000000" pitchFamily="50" charset="-128"/>
                          <a:ea typeface="游ゴシック" panose="020B0400000000000000" pitchFamily="50" charset="-128"/>
                        </a:rPr>
                        <a:t>4</a:t>
                      </a:r>
                      <a:r>
                        <a:rPr kumimoji="1" lang="en-US" altLang="zh-TW" sz="1300" b="0" dirty="0" smtClean="0">
                          <a:solidFill>
                            <a:schemeClr val="tx1"/>
                          </a:solidFill>
                          <a:latin typeface="游ゴシック" panose="020B0400000000000000" pitchFamily="50" charset="-128"/>
                          <a:ea typeface="游ゴシック" panose="020B0400000000000000" pitchFamily="50" charset="-128"/>
                        </a:rPr>
                        <a:t>.</a:t>
                      </a:r>
                      <a:r>
                        <a:rPr kumimoji="1" lang="en-US" altLang="ja-JP" sz="1300" b="0" dirty="0" smtClean="0">
                          <a:solidFill>
                            <a:schemeClr val="tx1"/>
                          </a:solidFill>
                          <a:latin typeface="游ゴシック" panose="020B0400000000000000" pitchFamily="50" charset="-128"/>
                          <a:ea typeface="游ゴシック" panose="020B0400000000000000" pitchFamily="50" charset="-128"/>
                        </a:rPr>
                        <a:t>11</a:t>
                      </a:r>
                      <a:r>
                        <a:rPr kumimoji="1" lang="zh-TW" altLang="en-US" sz="1300" b="0" dirty="0" smtClean="0">
                          <a:solidFill>
                            <a:schemeClr val="tx1"/>
                          </a:solidFill>
                          <a:latin typeface="游ゴシック" panose="020B0400000000000000" pitchFamily="50" charset="-128"/>
                          <a:ea typeface="游ゴシック" panose="020B0400000000000000" pitchFamily="50" charset="-128"/>
                        </a:rPr>
                        <a:t>末時点）寄附総額</a:t>
                      </a:r>
                      <a:r>
                        <a:rPr kumimoji="1" lang="en-US" altLang="ja-JP" sz="1300" b="0" dirty="0" smtClean="0">
                          <a:solidFill>
                            <a:schemeClr val="tx1"/>
                          </a:solidFill>
                          <a:latin typeface="游ゴシック" panose="020B0400000000000000" pitchFamily="50" charset="-128"/>
                          <a:ea typeface="游ゴシック" panose="020B0400000000000000" pitchFamily="50" charset="-128"/>
                        </a:rPr>
                        <a:t>77,689</a:t>
                      </a:r>
                      <a:r>
                        <a:rPr kumimoji="1" lang="zh-TW" altLang="en-US" sz="1300" b="0" dirty="0" smtClean="0">
                          <a:solidFill>
                            <a:schemeClr val="tx1"/>
                          </a:solidFill>
                          <a:latin typeface="游ゴシック" panose="020B0400000000000000" pitchFamily="50" charset="-128"/>
                          <a:ea typeface="游ゴシック" panose="020B0400000000000000" pitchFamily="50" charset="-128"/>
                        </a:rPr>
                        <a:t>千円（</a:t>
                      </a:r>
                      <a:r>
                        <a:rPr kumimoji="1" lang="en-US" altLang="zh-TW" sz="1300" b="0" dirty="0" smtClean="0">
                          <a:solidFill>
                            <a:schemeClr val="tx1"/>
                          </a:solidFill>
                          <a:latin typeface="游ゴシック" panose="020B0400000000000000" pitchFamily="50" charset="-128"/>
                          <a:ea typeface="游ゴシック" panose="020B0400000000000000" pitchFamily="50" charset="-128"/>
                        </a:rPr>
                        <a:t>H24</a:t>
                      </a:r>
                      <a:r>
                        <a:rPr kumimoji="1" lang="zh-TW" altLang="en-US" sz="1300" b="0" dirty="0" smtClean="0">
                          <a:solidFill>
                            <a:schemeClr val="tx1"/>
                          </a:solidFill>
                          <a:latin typeface="游ゴシック" panose="020B0400000000000000" pitchFamily="50" charset="-128"/>
                          <a:ea typeface="游ゴシック" panose="020B0400000000000000" pitchFamily="50" charset="-128"/>
                        </a:rPr>
                        <a:t>～</a:t>
                      </a:r>
                      <a:r>
                        <a:rPr kumimoji="1" lang="en-US" altLang="zh-TW" sz="1300" b="0" dirty="0" smtClean="0">
                          <a:solidFill>
                            <a:schemeClr val="tx1"/>
                          </a:solidFill>
                          <a:latin typeface="游ゴシック" panose="020B0400000000000000" pitchFamily="50" charset="-128"/>
                          <a:ea typeface="游ゴシック" panose="020B0400000000000000" pitchFamily="50" charset="-128"/>
                        </a:rPr>
                        <a:t>R</a:t>
                      </a:r>
                      <a:r>
                        <a:rPr kumimoji="1" lang="en-US" altLang="ja-JP" sz="1300" b="0" dirty="0" smtClean="0">
                          <a:solidFill>
                            <a:schemeClr val="tx1"/>
                          </a:solidFill>
                          <a:latin typeface="游ゴシック" panose="020B0400000000000000" pitchFamily="50" charset="-128"/>
                          <a:ea typeface="游ゴシック" panose="020B0400000000000000" pitchFamily="50" charset="-128"/>
                        </a:rPr>
                        <a:t>4</a:t>
                      </a:r>
                      <a:r>
                        <a:rPr kumimoji="1" lang="en-US" altLang="zh-TW" sz="1300" b="0" dirty="0" smtClean="0">
                          <a:solidFill>
                            <a:schemeClr val="tx1"/>
                          </a:solidFill>
                          <a:latin typeface="游ゴシック" panose="020B0400000000000000" pitchFamily="50" charset="-128"/>
                          <a:ea typeface="游ゴシック" panose="020B0400000000000000" pitchFamily="50" charset="-128"/>
                        </a:rPr>
                        <a:t>.</a:t>
                      </a:r>
                      <a:r>
                        <a:rPr kumimoji="1" lang="en-US" altLang="ja-JP" sz="1300" b="0" dirty="0" smtClean="0">
                          <a:solidFill>
                            <a:schemeClr val="tx1"/>
                          </a:solidFill>
                          <a:latin typeface="游ゴシック" panose="020B0400000000000000" pitchFamily="50" charset="-128"/>
                          <a:ea typeface="游ゴシック" panose="020B0400000000000000" pitchFamily="50" charset="-128"/>
                        </a:rPr>
                        <a:t>11</a:t>
                      </a:r>
                      <a:r>
                        <a:rPr kumimoji="1" lang="zh-TW" altLang="en-US" sz="1300" b="0" dirty="0" smtClean="0">
                          <a:solidFill>
                            <a:schemeClr val="tx1"/>
                          </a:solidFill>
                          <a:latin typeface="游ゴシック" panose="020B0400000000000000" pitchFamily="50" charset="-128"/>
                          <a:ea typeface="游ゴシック" panose="020B0400000000000000" pitchFamily="50" charset="-128"/>
                        </a:rPr>
                        <a:t>末）</a:t>
                      </a:r>
                      <a:endParaRPr kumimoji="1" lang="en-US" altLang="zh-TW" sz="1300" b="0" dirty="0" smtClean="0">
                        <a:solidFill>
                          <a:schemeClr val="tx1"/>
                        </a:solidFill>
                        <a:latin typeface="游ゴシック" panose="020B0400000000000000" pitchFamily="50" charset="-128"/>
                        <a:ea typeface="游ゴシック" panose="020B0400000000000000" pitchFamily="50" charset="-128"/>
                      </a:endParaRPr>
                    </a:p>
                    <a:p>
                      <a:pPr marL="174625" indent="-174625"/>
                      <a:r>
                        <a:rPr kumimoji="1" lang="ja-JP" altLang="en-US" sz="1300" b="0" dirty="0" smtClean="0">
                          <a:solidFill>
                            <a:schemeClr val="tx1"/>
                          </a:solidFill>
                        </a:rPr>
                        <a:t>■寄附金を活用し、がん検診の普及啓発資材の作成</a:t>
                      </a:r>
                      <a:r>
                        <a:rPr kumimoji="1" lang="ja-JP" altLang="en-US" sz="1300" b="0" strike="sngStrike" dirty="0" smtClean="0">
                          <a:solidFill>
                            <a:schemeClr val="tx1"/>
                          </a:solidFill>
                        </a:rPr>
                        <a:t>等</a:t>
                      </a:r>
                      <a:r>
                        <a:rPr kumimoji="1" lang="ja-JP" altLang="en-US" sz="1300" b="0" dirty="0" smtClean="0">
                          <a:solidFill>
                            <a:schemeClr val="tx1"/>
                          </a:solidFill>
                        </a:rPr>
                        <a:t>を実施。</a:t>
                      </a:r>
                      <a:endParaRPr kumimoji="1" lang="en-US" altLang="ja-JP" sz="1300" b="0" dirty="0" smtClean="0">
                        <a:solidFill>
                          <a:schemeClr val="tx1"/>
                        </a:solidFill>
                      </a:endParaRPr>
                    </a:p>
                    <a:p>
                      <a:r>
                        <a:rPr kumimoji="1" lang="en-US" altLang="ja-JP" sz="1300" dirty="0" smtClean="0">
                          <a:solidFill>
                            <a:schemeClr val="tx1"/>
                          </a:solidFill>
                        </a:rPr>
                        <a:t>《</a:t>
                      </a:r>
                      <a:r>
                        <a:rPr kumimoji="1" lang="ja-JP" altLang="en-US" sz="1300" u="sng" dirty="0">
                          <a:solidFill>
                            <a:schemeClr val="tx1"/>
                          </a:solidFill>
                        </a:rPr>
                        <a:t>がん患者会等との連携推進</a:t>
                      </a:r>
                      <a:r>
                        <a:rPr kumimoji="1" lang="en-US" altLang="ja-JP" sz="1300" dirty="0">
                          <a:solidFill>
                            <a:schemeClr val="tx1"/>
                          </a:solidFill>
                        </a:rPr>
                        <a:t>》</a:t>
                      </a:r>
                    </a:p>
                    <a:p>
                      <a:r>
                        <a:rPr kumimoji="1" lang="ja-JP" altLang="en-US" sz="1300" b="0" dirty="0">
                          <a:solidFill>
                            <a:schemeClr val="tx1"/>
                          </a:solidFill>
                        </a:rPr>
                        <a:t>■患者会や患者サロンの情報について、地域の療養情報冊子及び別冊、ホームページを改訂し、</a:t>
                      </a:r>
                      <a:endParaRPr kumimoji="1" lang="en-US" altLang="ja-JP" sz="1300" b="0" dirty="0">
                        <a:solidFill>
                          <a:schemeClr val="tx1"/>
                        </a:solidFill>
                      </a:endParaRPr>
                    </a:p>
                    <a:p>
                      <a:r>
                        <a:rPr kumimoji="1" lang="ja-JP" altLang="en-US" sz="1300" b="0" dirty="0">
                          <a:solidFill>
                            <a:schemeClr val="tx1"/>
                          </a:solidFill>
                        </a:rPr>
                        <a:t>　府内の拠点病院等へ配布</a:t>
                      </a:r>
                      <a:r>
                        <a:rPr kumimoji="1" lang="ja-JP" altLang="en-US" sz="1300" b="0" dirty="0" smtClean="0">
                          <a:solidFill>
                            <a:schemeClr val="tx1"/>
                          </a:solidFill>
                        </a:rPr>
                        <a:t>。</a:t>
                      </a:r>
                      <a:endParaRPr kumimoji="1" lang="en-US" altLang="ja-JP" sz="13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r h="14502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今後の</a:t>
                      </a:r>
                      <a:endParaRPr kumimoji="1" lang="en-US" altLang="ja-JP" sz="16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取組</a:t>
                      </a:r>
                      <a:r>
                        <a:rPr kumimoji="1" lang="ja-JP" altLang="en-US" sz="1600" b="1" dirty="0" smtClean="0">
                          <a:solidFill>
                            <a:schemeClr val="bg1"/>
                          </a:solidFill>
                        </a:rPr>
                        <a:t>予定</a:t>
                      </a:r>
                      <a:endParaRPr kumimoji="1" lang="en-US" altLang="ja-JP" sz="1600" b="1" dirty="0" smtClean="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smtClean="0">
                          <a:solidFill>
                            <a:schemeClr val="bg1"/>
                          </a:solidFill>
                        </a:rPr>
                        <a:t>（調整中）</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1" dirty="0">
                          <a:solidFill>
                            <a:schemeClr val="tx1"/>
                          </a:solidFill>
                          <a:latin typeface="+mn-ea"/>
                          <a:ea typeface="+mn-ea"/>
                        </a:rPr>
                        <a:t>《</a:t>
                      </a:r>
                      <a:r>
                        <a:rPr kumimoji="1" lang="ja-JP" altLang="en-US" sz="1300" b="1" u="sng" dirty="0">
                          <a:solidFill>
                            <a:schemeClr val="tx1"/>
                          </a:solidFill>
                          <a:latin typeface="+mn-ea"/>
                          <a:ea typeface="+mn-ea"/>
                        </a:rPr>
                        <a:t>課題</a:t>
                      </a:r>
                      <a:r>
                        <a:rPr kumimoji="1" lang="en-US" altLang="ja-JP" sz="1300" b="1" dirty="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latin typeface="+mn-ea"/>
                          <a:ea typeface="+mn-ea"/>
                        </a:rPr>
                        <a:t>■社会全体でがん対策を進めていく更なる機運醸成</a:t>
                      </a:r>
                      <a:endParaRPr kumimoji="1" lang="en-US" altLang="ja-JP" sz="1300" b="0" dirty="0" smtClean="0">
                        <a:solidFill>
                          <a:schemeClr val="tx1"/>
                        </a:solidFill>
                        <a:latin typeface="+mn-ea"/>
                        <a:ea typeface="+mn-ea"/>
                      </a:endParaRPr>
                    </a:p>
                    <a:p>
                      <a:r>
                        <a:rPr kumimoji="1" lang="ja-JP" altLang="en-US" sz="1300" b="0" dirty="0" smtClean="0">
                          <a:solidFill>
                            <a:schemeClr val="tx1"/>
                          </a:solidFill>
                          <a:latin typeface="+mn-ea"/>
                          <a:ea typeface="+mn-ea"/>
                        </a:rPr>
                        <a:t>■がん患者・家族を支援するための体制構築</a:t>
                      </a:r>
                      <a:endParaRPr kumimoji="1" lang="en-US" altLang="ja-JP" sz="1300" b="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1" dirty="0" smtClean="0">
                          <a:solidFill>
                            <a:schemeClr val="tx1"/>
                          </a:solidFill>
                          <a:latin typeface="+mn-ea"/>
                          <a:ea typeface="+mn-ea"/>
                        </a:rPr>
                        <a:t>《</a:t>
                      </a:r>
                      <a:r>
                        <a:rPr kumimoji="1" lang="ja-JP" altLang="en-US" sz="1300" b="1" u="sng" dirty="0">
                          <a:solidFill>
                            <a:schemeClr val="tx1"/>
                          </a:solidFill>
                          <a:latin typeface="+mn-ea"/>
                          <a:ea typeface="+mn-ea"/>
                        </a:rPr>
                        <a:t>次年度の取組</a:t>
                      </a:r>
                      <a:r>
                        <a:rPr kumimoji="1" lang="en-US" altLang="ja-JP" sz="1300" b="1" dirty="0">
                          <a:solidFill>
                            <a:schemeClr val="tx1"/>
                          </a:solidFill>
                          <a:latin typeface="+mn-ea"/>
                          <a:ea typeface="+mn-ea"/>
                        </a:rPr>
                        <a:t>》</a:t>
                      </a:r>
                    </a:p>
                    <a:p>
                      <a:pPr marL="185738" marR="0" lvl="0" indent="-185738"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latin typeface="+mn-ea"/>
                          <a:ea typeface="+mn-ea"/>
                        </a:rPr>
                        <a:t>■がん診療連携協議会や関係団体等と連携して啓発等を実施するとともに、がん検診受診推進員の養成に努めるなどにより社会全体の機運醸成を図る。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chemeClr val="tx1"/>
                          </a:solidFill>
                          <a:latin typeface="+mn-ea"/>
                          <a:ea typeface="+mn-ea"/>
                        </a:rPr>
                        <a:t>■がん</a:t>
                      </a:r>
                      <a:r>
                        <a:rPr kumimoji="1" lang="ja-JP" altLang="en-US" sz="1300" b="0" dirty="0">
                          <a:solidFill>
                            <a:schemeClr val="tx1"/>
                          </a:solidFill>
                          <a:latin typeface="+mn-ea"/>
                          <a:ea typeface="+mn-ea"/>
                        </a:rPr>
                        <a:t>対策基金の寄附の拡大に努めるとともに、寄附等を活用して</a:t>
                      </a:r>
                      <a:r>
                        <a:rPr kumimoji="1" lang="ja-JP" altLang="en-US" sz="1300" b="0" dirty="0" smtClean="0">
                          <a:solidFill>
                            <a:schemeClr val="tx1"/>
                          </a:solidFill>
                          <a:latin typeface="+mn-ea"/>
                          <a:ea typeface="+mn-ea"/>
                        </a:rPr>
                        <a:t>患者団体等の活動</a:t>
                      </a:r>
                      <a:r>
                        <a:rPr kumimoji="1" lang="ja-JP" altLang="en-US" sz="1300" b="0" dirty="0">
                          <a:solidFill>
                            <a:schemeClr val="tx1"/>
                          </a:solidFill>
                          <a:latin typeface="+mn-ea"/>
                          <a:ea typeface="+mn-ea"/>
                        </a:rPr>
                        <a:t>を支援。</a:t>
                      </a:r>
                      <a:endParaRPr kumimoji="1" lang="en-US" altLang="ja-JP" sz="1300" b="0" dirty="0">
                        <a:solidFill>
                          <a:schemeClr val="tx1"/>
                        </a:solidFill>
                        <a:latin typeface="+mn-ea"/>
                        <a:ea typeface="+mn-ea"/>
                      </a:endParaRPr>
                    </a:p>
                    <a:p>
                      <a:r>
                        <a:rPr kumimoji="1" lang="ja-JP" altLang="en-US" sz="1300" b="0" dirty="0" smtClean="0">
                          <a:solidFill>
                            <a:schemeClr val="tx1"/>
                          </a:solidFill>
                          <a:latin typeface="+mn-ea"/>
                          <a:ea typeface="+mn-ea"/>
                        </a:rPr>
                        <a:t>■</a:t>
                      </a:r>
                      <a:r>
                        <a:rPr kumimoji="1" lang="ja-JP" altLang="en-US" sz="1300" b="0" dirty="0">
                          <a:solidFill>
                            <a:schemeClr val="tx1"/>
                          </a:solidFill>
                          <a:latin typeface="+mn-ea"/>
                          <a:ea typeface="+mn-ea"/>
                        </a:rPr>
                        <a:t>大阪がん患者団体協議会及び関係者との継続的な意見交換を行い、がん対策の推進に努める。</a:t>
                      </a:r>
                      <a:endParaRPr kumimoji="1" lang="en-US" altLang="ja-JP" sz="13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7336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最終予算　　</a:t>
                      </a:r>
                      <a:endParaRPr kumimoji="1" lang="en-US" altLang="ja-JP" sz="16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rPr>
                        <a:t>　</a:t>
                      </a:r>
                      <a:r>
                        <a:rPr kumimoji="1" lang="ja-JP" altLang="en-US" sz="1600" b="1" baseline="0" dirty="0">
                          <a:solidFill>
                            <a:schemeClr val="bg1"/>
                          </a:solidFill>
                        </a:rPr>
                        <a:t> </a:t>
                      </a:r>
                      <a:r>
                        <a:rPr kumimoji="1" lang="ja-JP" altLang="en-US" sz="1600" b="1" dirty="0">
                          <a:solidFill>
                            <a:schemeClr val="bg1"/>
                          </a:solidFill>
                        </a:rPr>
                        <a:t> </a:t>
                      </a:r>
                      <a:r>
                        <a:rPr kumimoji="1" lang="en-US" altLang="ja-JP" sz="1600" b="1" dirty="0">
                          <a:solidFill>
                            <a:schemeClr val="bg1"/>
                          </a:solidFill>
                        </a:rPr>
                        <a:t>(</a:t>
                      </a:r>
                      <a:r>
                        <a:rPr kumimoji="1" lang="ja-JP" altLang="en-US" sz="1600" b="1" dirty="0">
                          <a:solidFill>
                            <a:schemeClr val="bg1"/>
                          </a:solidFill>
                        </a:rPr>
                        <a:t>案</a:t>
                      </a:r>
                      <a:r>
                        <a:rPr kumimoji="1" lang="en-US" altLang="ja-JP" sz="1600" b="1" dirty="0">
                          <a:solidFill>
                            <a:schemeClr val="bg1"/>
                          </a:solidFill>
                        </a:rPr>
                        <a:t>)</a:t>
                      </a:r>
                      <a:endParaRPr kumimoji="1" lang="ja-JP" altLang="en-US" sz="16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r>
                        <a:rPr kumimoji="1" lang="ja-JP" altLang="en-US" sz="1300" dirty="0">
                          <a:solidFill>
                            <a:schemeClr val="tx1"/>
                          </a:solidFill>
                        </a:rPr>
                        <a:t>がん検診普及事業（</a:t>
                      </a:r>
                      <a:r>
                        <a:rPr kumimoji="1" lang="en-US" altLang="ja-JP" sz="1300" dirty="0">
                          <a:solidFill>
                            <a:schemeClr val="tx1"/>
                          </a:solidFill>
                        </a:rPr>
                        <a:t>1,504</a:t>
                      </a:r>
                      <a:r>
                        <a:rPr kumimoji="1" lang="ja-JP" altLang="en-US" sz="1300" dirty="0">
                          <a:solidFill>
                            <a:schemeClr val="tx1"/>
                          </a:solidFill>
                        </a:rPr>
                        <a:t>千円）</a:t>
                      </a:r>
                      <a:r>
                        <a:rPr kumimoji="1" lang="ja-JP" altLang="en-US" sz="1300" dirty="0" smtClean="0">
                          <a:solidFill>
                            <a:schemeClr val="tx1"/>
                          </a:solidFill>
                        </a:rPr>
                        <a:t>、緩和</a:t>
                      </a:r>
                      <a:r>
                        <a:rPr kumimoji="1" lang="ja-JP" altLang="en-US" sz="1300" dirty="0">
                          <a:solidFill>
                            <a:schemeClr val="tx1"/>
                          </a:solidFill>
                        </a:rPr>
                        <a:t>医療についての正しい知識の普及事業</a:t>
                      </a:r>
                      <a:r>
                        <a:rPr kumimoji="1" lang="ja-JP" altLang="en-US" sz="1300" dirty="0" smtClean="0">
                          <a:solidFill>
                            <a:schemeClr val="tx1"/>
                          </a:solidFill>
                        </a:rPr>
                        <a:t>（</a:t>
                      </a:r>
                      <a:r>
                        <a:rPr kumimoji="1" lang="en-US" altLang="ja-JP" sz="1300" dirty="0" smtClean="0">
                          <a:solidFill>
                            <a:schemeClr val="tx1"/>
                          </a:solidFill>
                        </a:rPr>
                        <a:t>3,629</a:t>
                      </a:r>
                      <a:r>
                        <a:rPr kumimoji="1" lang="ja-JP" altLang="en-US" sz="1300" dirty="0" smtClean="0">
                          <a:solidFill>
                            <a:schemeClr val="tx1"/>
                          </a:solidFill>
                        </a:rPr>
                        <a:t>千円）等</a:t>
                      </a:r>
                      <a:endParaRPr kumimoji="1" lang="ja-JP" altLang="en-US" sz="13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516140"/>
                  </a:ext>
                </a:extLst>
              </a:tr>
            </a:tbl>
          </a:graphicData>
        </a:graphic>
      </p:graphicFrame>
      <p:grpSp>
        <p:nvGrpSpPr>
          <p:cNvPr id="10" name="グループ化 9"/>
          <p:cNvGrpSpPr/>
          <p:nvPr/>
        </p:nvGrpSpPr>
        <p:grpSpPr>
          <a:xfrm>
            <a:off x="8280265" y="1526948"/>
            <a:ext cx="1188525" cy="864000"/>
            <a:chOff x="8151251" y="1180677"/>
            <a:chExt cx="1188525" cy="864000"/>
          </a:xfrm>
        </p:grpSpPr>
        <p:sp>
          <p:nvSpPr>
            <p:cNvPr id="13" name="角丸四角形 12"/>
            <p:cNvSpPr/>
            <p:nvPr/>
          </p:nvSpPr>
          <p:spPr>
            <a:xfrm>
              <a:off x="8151251" y="1180677"/>
              <a:ext cx="1188525" cy="864000"/>
            </a:xfrm>
            <a:prstGeom prst="roundRect">
              <a:avLst/>
            </a:prstGeom>
            <a:solidFill>
              <a:schemeClr val="accent1"/>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4" name="グループ化 13"/>
            <p:cNvGrpSpPr/>
            <p:nvPr/>
          </p:nvGrpSpPr>
          <p:grpSpPr>
            <a:xfrm>
              <a:off x="8222623" y="1257538"/>
              <a:ext cx="1058662" cy="720145"/>
              <a:chOff x="511927" y="2809411"/>
              <a:chExt cx="1110811" cy="770916"/>
            </a:xfrm>
          </p:grpSpPr>
          <p:sp>
            <p:nvSpPr>
              <p:cNvPr id="15" name="角丸四角形 14"/>
              <p:cNvSpPr/>
              <p:nvPr/>
            </p:nvSpPr>
            <p:spPr>
              <a:xfrm>
                <a:off x="511927" y="2809411"/>
                <a:ext cx="1097298" cy="77091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本</a:t>
                </a:r>
                <a:r>
                  <a:rPr kumimoji="1" lang="ja-JP" altLang="en-US" sz="1200" b="1"/>
                  <a:t>年度</a:t>
                </a:r>
                <a:r>
                  <a:rPr kumimoji="1" lang="ja-JP" altLang="en-US" sz="1200" b="1" dirty="0"/>
                  <a:t>評価</a:t>
                </a:r>
                <a:endParaRPr kumimoji="1" lang="en-US" altLang="ja-JP" sz="1200" b="1" dirty="0"/>
              </a:p>
              <a:p>
                <a:pPr algn="ctr">
                  <a:lnSpc>
                    <a:spcPts val="200"/>
                  </a:lnSpc>
                </a:pPr>
                <a:endParaRPr kumimoji="1" lang="en-US" altLang="ja-JP" sz="1200" dirty="0"/>
              </a:p>
              <a:p>
                <a:pPr algn="ctr"/>
                <a:r>
                  <a:rPr kumimoji="1" lang="ja-JP" altLang="en-US" sz="1400" b="1" dirty="0"/>
                  <a:t>概ね予定</a:t>
                </a:r>
                <a:endParaRPr kumimoji="1" lang="en-US" altLang="ja-JP" sz="1400" b="1" dirty="0"/>
              </a:p>
              <a:p>
                <a:pPr algn="ctr"/>
                <a:r>
                  <a:rPr kumimoji="1" lang="ja-JP" altLang="en-US" sz="1400" b="1" dirty="0"/>
                  <a:t>どおり</a:t>
                </a:r>
              </a:p>
            </p:txBody>
          </p:sp>
          <p:cxnSp>
            <p:nvCxnSpPr>
              <p:cNvPr id="17" name="直線コネクタ 16"/>
              <p:cNvCxnSpPr/>
              <p:nvPr/>
            </p:nvCxnSpPr>
            <p:spPr>
              <a:xfrm>
                <a:off x="525439" y="3052293"/>
                <a:ext cx="10972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 name="スライド番号プレースホルダー 2"/>
          <p:cNvSpPr>
            <a:spLocks noGrp="1"/>
          </p:cNvSpPr>
          <p:nvPr>
            <p:ph type="sldNum" sz="quarter" idx="12"/>
          </p:nvPr>
        </p:nvSpPr>
        <p:spPr>
          <a:xfrm>
            <a:off x="7481888" y="6313370"/>
            <a:ext cx="2228850" cy="365125"/>
          </a:xfrm>
        </p:spPr>
        <p:txBody>
          <a:bodyPr/>
          <a:lstStyle/>
          <a:p>
            <a:r>
              <a:rPr kumimoji="1" lang="en-US" altLang="ja-JP" dirty="0"/>
              <a:t>4</a:t>
            </a:r>
            <a:endParaRPr kumimoji="1" lang="ja-JP" altLang="en-US" dirty="0"/>
          </a:p>
        </p:txBody>
      </p:sp>
    </p:spTree>
    <p:extLst>
      <p:ext uri="{BB962C8B-B14F-4D97-AF65-F5344CB8AC3E}">
        <p14:creationId xmlns:p14="http://schemas.microsoft.com/office/powerpoint/2010/main" val="21057720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7317</TotalTime>
  <Words>3016</Words>
  <Application>Microsoft Office PowerPoint</Application>
  <PresentationFormat>A4 210 x 297 mm</PresentationFormat>
  <Paragraphs>341</Paragraphs>
  <Slides>8</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HG丸ｺﾞｼｯｸM-PRO</vt:lpstr>
      <vt:lpstr>Meiryo UI</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takeshi nakatani</dc:creator>
  <cp:lastModifiedBy>中村　愛</cp:lastModifiedBy>
  <cp:revision>675</cp:revision>
  <cp:lastPrinted>2023-03-06T09:53:03Z</cp:lastPrinted>
  <dcterms:created xsi:type="dcterms:W3CDTF">2019-06-16T09:06:21Z</dcterms:created>
  <dcterms:modified xsi:type="dcterms:W3CDTF">2023-03-06T10:03:07Z</dcterms:modified>
</cp:coreProperties>
</file>