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1" r:id="rId2"/>
    <p:sldId id="291" r:id="rId3"/>
    <p:sldId id="295" r:id="rId4"/>
    <p:sldId id="284" r:id="rId5"/>
    <p:sldId id="294" r:id="rId6"/>
    <p:sldId id="280" r:id="rId7"/>
    <p:sldId id="264" r:id="rId8"/>
    <p:sldId id="273" r:id="rId9"/>
    <p:sldId id="272" r:id="rId10"/>
    <p:sldId id="265" r:id="rId11"/>
    <p:sldId id="283" r:id="rId12"/>
    <p:sldId id="296" r:id="rId13"/>
    <p:sldId id="297" r:id="rId14"/>
    <p:sldId id="257" r:id="rId15"/>
    <p:sldId id="267" r:id="rId16"/>
    <p:sldId id="298" r:id="rId17"/>
    <p:sldId id="300" r:id="rId18"/>
    <p:sldId id="301" r:id="rId19"/>
    <p:sldId id="299" r:id="rId20"/>
    <p:sldId id="302" r:id="rId21"/>
    <p:sldId id="303" r:id="rId22"/>
    <p:sldId id="288" r:id="rId23"/>
    <p:sldId id="289" r:id="rId24"/>
    <p:sldId id="306" r:id="rId25"/>
    <p:sldId id="304" r:id="rId26"/>
    <p:sldId id="293" r:id="rId27"/>
    <p:sldId id="305" r:id="rId2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7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1B70BD13-4AB1-4AF7-A15A-8FA7EE7D82C0}" type="datetimeFigureOut">
              <a:rPr kumimoji="1" lang="ja-JP" altLang="en-US" smtClean="0"/>
              <a:t>2017/8/14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A8BBFC4-4A79-4668-BD3C-3BC42233765C}" type="slidenum">
              <a:rPr kumimoji="1" lang="ja-JP" altLang="en-US" smtClean="0"/>
              <a:t>‹#›</a:t>
            </a:fld>
            <a:endParaRPr kumimoji="1" lang="ja-JP" altLang="en-US"/>
          </a:p>
        </p:txBody>
      </p:sp>
    </p:spTree>
    <p:extLst>
      <p:ext uri="{BB962C8B-B14F-4D97-AF65-F5344CB8AC3E}">
        <p14:creationId xmlns:p14="http://schemas.microsoft.com/office/powerpoint/2010/main" val="40251181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4</a:t>
            </a:fld>
            <a:endParaRPr kumimoji="1" lang="ja-JP" altLang="en-US"/>
          </a:p>
        </p:txBody>
      </p:sp>
    </p:spTree>
    <p:extLst>
      <p:ext uri="{BB962C8B-B14F-4D97-AF65-F5344CB8AC3E}">
        <p14:creationId xmlns:p14="http://schemas.microsoft.com/office/powerpoint/2010/main" val="376977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5</a:t>
            </a:fld>
            <a:endParaRPr kumimoji="1" lang="ja-JP" altLang="en-US"/>
          </a:p>
        </p:txBody>
      </p:sp>
    </p:spTree>
    <p:extLst>
      <p:ext uri="{BB962C8B-B14F-4D97-AF65-F5344CB8AC3E}">
        <p14:creationId xmlns:p14="http://schemas.microsoft.com/office/powerpoint/2010/main" val="376977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14</a:t>
            </a:fld>
            <a:endParaRPr kumimoji="1" lang="ja-JP" altLang="en-US"/>
          </a:p>
        </p:txBody>
      </p:sp>
    </p:spTree>
    <p:extLst>
      <p:ext uri="{BB962C8B-B14F-4D97-AF65-F5344CB8AC3E}">
        <p14:creationId xmlns:p14="http://schemas.microsoft.com/office/powerpoint/2010/main" val="3712586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15</a:t>
            </a:fld>
            <a:endParaRPr kumimoji="1" lang="ja-JP" altLang="en-US"/>
          </a:p>
        </p:txBody>
      </p:sp>
    </p:spTree>
    <p:extLst>
      <p:ext uri="{BB962C8B-B14F-4D97-AF65-F5344CB8AC3E}">
        <p14:creationId xmlns:p14="http://schemas.microsoft.com/office/powerpoint/2010/main" val="1443703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16</a:t>
            </a:fld>
            <a:endParaRPr kumimoji="1" lang="ja-JP" altLang="en-US"/>
          </a:p>
        </p:txBody>
      </p:sp>
    </p:spTree>
    <p:extLst>
      <p:ext uri="{BB962C8B-B14F-4D97-AF65-F5344CB8AC3E}">
        <p14:creationId xmlns:p14="http://schemas.microsoft.com/office/powerpoint/2010/main" val="1443703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8BBFC4-4A79-4668-BD3C-3BC42233765C}" type="slidenum">
              <a:rPr kumimoji="1" lang="ja-JP" altLang="en-US" smtClean="0"/>
              <a:t>18</a:t>
            </a:fld>
            <a:endParaRPr kumimoji="1" lang="ja-JP" altLang="en-US"/>
          </a:p>
        </p:txBody>
      </p:sp>
    </p:spTree>
    <p:extLst>
      <p:ext uri="{BB962C8B-B14F-4D97-AF65-F5344CB8AC3E}">
        <p14:creationId xmlns:p14="http://schemas.microsoft.com/office/powerpoint/2010/main" val="376977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402797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1181401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73772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95601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05586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788002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74790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391164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135037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4146058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83595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E7596-C829-4ACC-9635-1231A6F8AA34}" type="datetimeFigureOut">
              <a:rPr kumimoji="1" lang="ja-JP" altLang="en-US" smtClean="0"/>
              <a:t>2017/8/14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714922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8062664" cy="1470025"/>
          </a:xfrm>
        </p:spPr>
        <p:txBody>
          <a:bodyPr>
            <a:noAutofit/>
          </a:bodyPr>
          <a:lstStyle/>
          <a:p>
            <a:r>
              <a:rPr kumimoji="1" lang="ja-JP" altLang="en-US" b="1" dirty="0" smtClean="0">
                <a:latin typeface="+mj-ea"/>
              </a:rPr>
              <a:t>第</a:t>
            </a:r>
            <a:r>
              <a:rPr lang="ja-JP" altLang="en-US" b="1" dirty="0" smtClean="0">
                <a:latin typeface="+mj-ea"/>
              </a:rPr>
              <a:t>３</a:t>
            </a:r>
            <a:r>
              <a:rPr kumimoji="1" lang="ja-JP" altLang="en-US" b="1" dirty="0" smtClean="0">
                <a:latin typeface="+mj-ea"/>
              </a:rPr>
              <a:t>期大阪府がん対策推進計画</a:t>
            </a:r>
            <a:r>
              <a:rPr kumimoji="1" lang="en-US" altLang="ja-JP" b="1" dirty="0" smtClean="0">
                <a:latin typeface="+mj-ea"/>
              </a:rPr>
              <a:t/>
            </a:r>
            <a:br>
              <a:rPr kumimoji="1" lang="en-US" altLang="ja-JP" b="1" dirty="0" smtClean="0">
                <a:latin typeface="+mj-ea"/>
              </a:rPr>
            </a:br>
            <a:r>
              <a:rPr kumimoji="1" lang="ja-JP" altLang="en-US" b="1" dirty="0" smtClean="0">
                <a:latin typeface="+mj-ea"/>
              </a:rPr>
              <a:t>がん診療拠点病院関係</a:t>
            </a:r>
            <a:endParaRPr kumimoji="1" lang="ja-JP" altLang="en-US" b="1" dirty="0">
              <a:latin typeface="+mj-ea"/>
            </a:endParaRPr>
          </a:p>
        </p:txBody>
      </p:sp>
      <p:sp>
        <p:nvSpPr>
          <p:cNvPr id="3" name="サブタイトル 2"/>
          <p:cNvSpPr>
            <a:spLocks noGrp="1"/>
          </p:cNvSpPr>
          <p:nvPr>
            <p:ph type="subTitle" idx="1"/>
          </p:nvPr>
        </p:nvSpPr>
        <p:spPr/>
        <p:txBody>
          <a:bodyPr/>
          <a:lstStyle/>
          <a:p>
            <a:r>
              <a:rPr kumimoji="1" lang="ja-JP" altLang="en-US" dirty="0" smtClean="0"/>
              <a:t>分野別検討</a:t>
            </a:r>
            <a:endParaRPr kumimoji="1" lang="ja-JP" altLang="en-US" dirty="0"/>
          </a:p>
        </p:txBody>
      </p:sp>
      <p:sp>
        <p:nvSpPr>
          <p:cNvPr id="4" name="テキスト ボックス 3"/>
          <p:cNvSpPr txBox="1"/>
          <p:nvPr/>
        </p:nvSpPr>
        <p:spPr>
          <a:xfrm>
            <a:off x="7956376" y="187935"/>
            <a:ext cx="864096" cy="369332"/>
          </a:xfrm>
          <a:prstGeom prst="rect">
            <a:avLst/>
          </a:prstGeom>
          <a:noFill/>
          <a:ln>
            <a:solidFill>
              <a:schemeClr val="tx1"/>
            </a:solidFill>
          </a:ln>
        </p:spPr>
        <p:txBody>
          <a:bodyPr wrap="square" rtlCol="0">
            <a:spAutoFit/>
          </a:bodyPr>
          <a:lstStyle/>
          <a:p>
            <a:r>
              <a:rPr kumimoji="1" lang="ja-JP" altLang="en-US" dirty="0" smtClean="0"/>
              <a:t>資料２</a:t>
            </a:r>
            <a:endParaRPr kumimoji="1" lang="ja-JP" altLang="en-US" dirty="0"/>
          </a:p>
        </p:txBody>
      </p:sp>
    </p:spTree>
    <p:extLst>
      <p:ext uri="{BB962C8B-B14F-4D97-AF65-F5344CB8AC3E}">
        <p14:creationId xmlns:p14="http://schemas.microsoft.com/office/powerpoint/2010/main" val="1976571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b="1" dirty="0" smtClean="0">
                <a:latin typeface="HG丸ｺﾞｼｯｸM-PRO" panose="020F0600000000000000" pitchFamily="50" charset="-128"/>
                <a:ea typeface="HG丸ｺﾞｼｯｸM-PRO" panose="020F0600000000000000" pitchFamily="50" charset="-128"/>
              </a:rPr>
              <a:t> </a:t>
            </a:r>
            <a:endParaRPr lang="en-US" altLang="ja-JP" b="1" dirty="0" smtClean="0">
              <a:latin typeface="HG丸ｺﾞｼｯｸM-PRO" panose="020F0600000000000000" pitchFamily="50" charset="-128"/>
              <a:ea typeface="HG丸ｺﾞｼｯｸM-PRO" panose="020F0600000000000000" pitchFamily="50" charset="-128"/>
            </a:endParaRPr>
          </a:p>
          <a:p>
            <a:pPr fontAlgn="auto"/>
            <a:r>
              <a:rPr lang="ja-JP" altLang="en-US" b="1" dirty="0" smtClean="0"/>
              <a:t>　</a:t>
            </a:r>
            <a:endParaRPr lang="en-US" altLang="ja-JP" u="sng" dirty="0" smtClean="0">
              <a:latin typeface="HG丸ｺﾞｼｯｸM-PRO" panose="020F0600000000000000" pitchFamily="50" charset="-128"/>
              <a:ea typeface="HG丸ｺﾞｼｯｸM-PRO" panose="020F0600000000000000" pitchFamily="50" charset="-128"/>
            </a:endParaRPr>
          </a:p>
          <a:p>
            <a:pPr fontAlgn="auto"/>
            <a:endParaRPr lang="en-US" altLang="ja-JP" u="sng" dirty="0">
              <a:latin typeface="HG丸ｺﾞｼｯｸM-PRO" panose="020F0600000000000000" pitchFamily="50" charset="-128"/>
              <a:ea typeface="HG丸ｺﾞｼｯｸM-PRO" panose="020F0600000000000000" pitchFamily="50" charset="-128"/>
            </a:endParaRPr>
          </a:p>
          <a:p>
            <a:pPr fontAlgn="auto"/>
            <a:r>
              <a:rPr lang="ja-JP" altLang="en-US" dirty="0" smtClean="0"/>
              <a:t>　 </a:t>
            </a:r>
            <a:endParaRPr lang="en-US" altLang="ja-JP" dirty="0" smtClean="0"/>
          </a:p>
          <a:p>
            <a:pPr fontAlgn="auto"/>
            <a:endParaRPr lang="ja-JP"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10</a:t>
            </a:fld>
            <a:endParaRPr kumimoji="1" lang="ja-JP" altLang="en-US" dirty="0"/>
          </a:p>
        </p:txBody>
      </p:sp>
      <p:pic>
        <p:nvPicPr>
          <p:cNvPr id="7" name="図 6"/>
          <p:cNvPicPr/>
          <p:nvPr/>
        </p:nvPicPr>
        <p:blipFill>
          <a:blip r:embed="rId2">
            <a:extLst>
              <a:ext uri="{28A0092B-C50C-407E-A947-70E740481C1C}">
                <a14:useLocalDpi xmlns:a14="http://schemas.microsoft.com/office/drawing/2010/main" val="0"/>
              </a:ext>
            </a:extLst>
          </a:blip>
          <a:stretch>
            <a:fillRect/>
          </a:stretch>
        </p:blipFill>
        <p:spPr>
          <a:xfrm>
            <a:off x="2411760" y="2924944"/>
            <a:ext cx="5616624" cy="3713464"/>
          </a:xfrm>
          <a:prstGeom prst="rect">
            <a:avLst/>
          </a:prstGeom>
        </p:spPr>
      </p:pic>
      <p:sp>
        <p:nvSpPr>
          <p:cNvPr id="8" name="角丸四角形 7"/>
          <p:cNvSpPr/>
          <p:nvPr/>
        </p:nvSpPr>
        <p:spPr>
          <a:xfrm>
            <a:off x="486600" y="692696"/>
            <a:ext cx="8209032" cy="2089647"/>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auto"/>
            <a:r>
              <a:rPr lang="ja-JP" altLang="en-US" sz="1600" b="1" dirty="0">
                <a:solidFill>
                  <a:schemeClr val="tx1"/>
                </a:solidFill>
                <a:latin typeface="HG丸ｺﾞｼｯｸM-PRO" panose="020F0600000000000000" pitchFamily="50" charset="-128"/>
                <a:ea typeface="HG丸ｺﾞｼｯｸM-PRO" panose="020F0600000000000000" pitchFamily="50" charset="-128"/>
              </a:rPr>
              <a:t>イ　がん医療連携体制</a:t>
            </a:r>
            <a:endParaRPr lang="en-US" altLang="ja-JP" sz="1600" b="1"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en-US" altLang="ja-JP" sz="1600" u="sng"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ja-JP" altLang="ja-JP" sz="1600" kern="100" dirty="0">
                <a:solidFill>
                  <a:schemeClr val="tx1"/>
                </a:solidFill>
                <a:latin typeface="HG丸ｺﾞｼｯｸM-PRO" panose="020F0600000000000000" pitchFamily="50" charset="-128"/>
                <a:ea typeface="HG丸ｺﾞｼｯｸM-PRO" panose="020F0600000000000000" pitchFamily="50" charset="-128"/>
                <a:cs typeface="Times New Roman"/>
              </a:rPr>
              <a:t>がん診療拠点病院等で構成する、「大阪府がん診療連携協議会」や二次医療圏</a:t>
            </a:r>
            <a:r>
              <a:rPr lang="ja-JP" altLang="ja-JP"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毎に</a:t>
            </a:r>
            <a:r>
              <a:rPr lang="ja-JP" altLang="ja-JP" sz="1600" kern="100" dirty="0">
                <a:solidFill>
                  <a:schemeClr val="tx1"/>
                </a:solidFill>
                <a:latin typeface="HG丸ｺﾞｼｯｸM-PRO" panose="020F0600000000000000" pitchFamily="50" charset="-128"/>
                <a:ea typeface="HG丸ｺﾞｼｯｸM-PRO" panose="020F0600000000000000" pitchFamily="50" charset="-128"/>
                <a:cs typeface="Times New Roman"/>
              </a:rPr>
              <a:t>設置する「がん診療ネットワーク協議会」において、がん診療連携体制の充実</a:t>
            </a:r>
            <a:r>
              <a:rPr lang="ja-JP" altLang="ja-JP"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、緩和</a:t>
            </a:r>
            <a:r>
              <a:rPr lang="ja-JP" altLang="ja-JP" sz="1600" kern="100" dirty="0">
                <a:solidFill>
                  <a:schemeClr val="tx1"/>
                </a:solidFill>
                <a:latin typeface="HG丸ｺﾞｼｯｸM-PRO" panose="020F0600000000000000" pitchFamily="50" charset="-128"/>
                <a:ea typeface="HG丸ｺﾞｼｯｸM-PRO" panose="020F0600000000000000" pitchFamily="50" charset="-128"/>
                <a:cs typeface="Times New Roman"/>
              </a:rPr>
              <a:t>ケア研修、相談支援機能の充実、地域連携クリティカルパスの普及促進</a:t>
            </a:r>
            <a:r>
              <a:rPr lang="ja-JP" altLang="ja-JP"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などに</a:t>
            </a:r>
            <a:r>
              <a:rPr lang="ja-JP" altLang="ja-JP" sz="1600" kern="100" dirty="0">
                <a:solidFill>
                  <a:schemeClr val="tx1"/>
                </a:solidFill>
                <a:latin typeface="HG丸ｺﾞｼｯｸM-PRO" panose="020F0600000000000000" pitchFamily="50" charset="-128"/>
                <a:ea typeface="HG丸ｺﾞｼｯｸM-PRO" panose="020F0600000000000000" pitchFamily="50" charset="-128"/>
                <a:cs typeface="Times New Roman"/>
              </a:rPr>
              <a:t>取り組んできたが、切れ目のないがん医療を提供するため、がん診療</a:t>
            </a:r>
            <a:r>
              <a:rPr lang="ja-JP" altLang="ja-JP"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連携体制</a:t>
            </a:r>
            <a:r>
              <a:rPr lang="ja-JP" altLang="ja-JP" sz="1600" kern="100" dirty="0">
                <a:solidFill>
                  <a:schemeClr val="tx1"/>
                </a:solidFill>
                <a:latin typeface="HG丸ｺﾞｼｯｸM-PRO" panose="020F0600000000000000" pitchFamily="50" charset="-128"/>
                <a:ea typeface="HG丸ｺﾞｼｯｸM-PRO" panose="020F0600000000000000" pitchFamily="50" charset="-128"/>
                <a:cs typeface="Times New Roman"/>
              </a:rPr>
              <a:t>のさらなる充実が必要</a:t>
            </a:r>
            <a:r>
              <a:rPr lang="ja-JP" altLang="en-US" sz="1600" kern="100" dirty="0">
                <a:solidFill>
                  <a:schemeClr val="tx1"/>
                </a:solidFill>
                <a:latin typeface="HG丸ｺﾞｼｯｸM-PRO" panose="020F0600000000000000" pitchFamily="50" charset="-128"/>
                <a:ea typeface="HG丸ｺﾞｼｯｸM-PRO" panose="020F0600000000000000" pitchFamily="50" charset="-128"/>
                <a:cs typeface="Times New Roman"/>
              </a:rPr>
              <a:t>である。</a:t>
            </a:r>
            <a:endParaRPr lang="en-US" altLang="ja-JP" sz="1600" u="sng" dirty="0">
              <a:solidFill>
                <a:schemeClr val="tx1"/>
              </a:solidFill>
              <a:latin typeface="HG丸ｺﾞｼｯｸM-PRO" panose="020F0600000000000000" pitchFamily="50" charset="-128"/>
              <a:ea typeface="HG丸ｺﾞｼｯｸM-PRO" panose="020F0600000000000000" pitchFamily="50" charset="-128"/>
            </a:endParaRPr>
          </a:p>
          <a:p>
            <a:pPr>
              <a:lnSpc>
                <a:spcPts val="2500"/>
              </a:lnSpc>
            </a:pPr>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2993818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endParaRPr lang="en-US" altLang="ja-JP" u="sng" dirty="0" smtClean="0">
              <a:latin typeface="HG丸ｺﾞｼｯｸM-PRO" panose="020F0600000000000000" pitchFamily="50" charset="-128"/>
              <a:ea typeface="HG丸ｺﾞｼｯｸM-PRO" panose="020F0600000000000000" pitchFamily="50" charset="-128"/>
            </a:endParaRPr>
          </a:p>
          <a:p>
            <a:pPr fontAlgn="auto">
              <a:lnSpc>
                <a:spcPts val="2500"/>
              </a:lnSpc>
            </a:pPr>
            <a:endParaRPr lang="ja-JP"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11</a:t>
            </a:fld>
            <a:endParaRPr kumimoji="1" lang="ja-JP" altLang="en-US" dirty="0"/>
          </a:p>
        </p:txBody>
      </p:sp>
      <p:sp>
        <p:nvSpPr>
          <p:cNvPr id="6" name="角丸四角形 5"/>
          <p:cNvSpPr/>
          <p:nvPr/>
        </p:nvSpPr>
        <p:spPr>
          <a:xfrm>
            <a:off x="306580" y="620688"/>
            <a:ext cx="8569072" cy="5832648"/>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500"/>
              </a:lnSpc>
            </a:pPr>
            <a:r>
              <a:rPr lang="ja-JP" altLang="ja-JP" sz="1600" b="1" dirty="0">
                <a:solidFill>
                  <a:schemeClr val="tx1"/>
                </a:solidFill>
                <a:latin typeface="HG丸ｺﾞｼｯｸM-PRO" panose="020F0600000000000000" pitchFamily="50" charset="-128"/>
                <a:ea typeface="HG丸ｺﾞｼｯｸM-PRO" panose="020F0600000000000000" pitchFamily="50" charset="-128"/>
              </a:rPr>
              <a:t>②小児・</a:t>
            </a:r>
            <a:r>
              <a:rPr lang="en-US" altLang="ja-JP" sz="1600" b="1" dirty="0">
                <a:solidFill>
                  <a:schemeClr val="tx1"/>
                </a:solidFill>
                <a:latin typeface="HG丸ｺﾞｼｯｸM-PRO" panose="020F0600000000000000" pitchFamily="50" charset="-128"/>
                <a:ea typeface="HG丸ｺﾞｼｯｸM-PRO" panose="020F0600000000000000" pitchFamily="50" charset="-128"/>
              </a:rPr>
              <a:t>AYA</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世代のがん、希少がん等、高齢者のがんの特性</a:t>
            </a:r>
          </a:p>
          <a:p>
            <a:pPr fontAlgn="auto"/>
            <a:r>
              <a:rPr lang="ja-JP" altLang="ja-JP" sz="1600" b="1" dirty="0">
                <a:solidFill>
                  <a:schemeClr val="tx1"/>
                </a:solidFill>
                <a:latin typeface="HG丸ｺﾞｼｯｸM-PRO" panose="020F0600000000000000" pitchFamily="50" charset="-128"/>
                <a:ea typeface="HG丸ｺﾞｼｯｸM-PRO" panose="020F0600000000000000" pitchFamily="50" charset="-128"/>
              </a:rPr>
              <a:t>イ　希少がん・難治性がんの</a:t>
            </a:r>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特性</a:t>
            </a:r>
            <a:endParaRPr lang="en-US" altLang="ja-JP" sz="1600" b="1"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ja-JP" sz="1600" b="1" dirty="0">
              <a:solidFill>
                <a:schemeClr val="tx1"/>
              </a:solidFill>
            </a:endParaRPr>
          </a:p>
          <a:p>
            <a:pPr fontAlgn="auto"/>
            <a:r>
              <a:rPr lang="ja-JP" altLang="ja-JP" sz="1600" dirty="0">
                <a:solidFill>
                  <a:schemeClr val="tx1"/>
                </a:solidFill>
                <a:latin typeface="HG丸ｺﾞｼｯｸM-PRO" panose="020F0600000000000000" pitchFamily="50" charset="-128"/>
                <a:ea typeface="HG丸ｺﾞｼｯｸM-PRO" panose="020F0600000000000000" pitchFamily="50" charset="-128"/>
              </a:rPr>
              <a:t>○国において、質の高い治療を受けられる医療機関等に関する情報の収集・提供のための対策等について検討しており、希少がん診療の集約化を進めた場合、患者アクセスへの懸念、専門施設と地域の拠点病院等とのシームレスな連携の必要性、人材育成など多くの課題があることが示され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い</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府において、今後、国の検討を踏まえ、必要な対策を講じていく必要が</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あ</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en-US" altLang="ja-JP" sz="1600" dirty="0">
                <a:solidFill>
                  <a:schemeClr val="tx1"/>
                </a:solidFill>
              </a:rPr>
              <a:t> </a:t>
            </a:r>
            <a:endParaRPr lang="ja-JP" altLang="ja-JP" sz="1600" dirty="0">
              <a:solidFill>
                <a:schemeClr val="tx1"/>
              </a:solidFill>
            </a:endParaRPr>
          </a:p>
          <a:p>
            <a:pPr fontAlgn="auto"/>
            <a:r>
              <a:rPr lang="ja-JP" altLang="ja-JP" sz="1600" dirty="0">
                <a:solidFill>
                  <a:schemeClr val="tx1"/>
                </a:solidFill>
                <a:latin typeface="HG丸ｺﾞｼｯｸM-PRO" panose="020F0600000000000000" pitchFamily="50" charset="-128"/>
                <a:ea typeface="HG丸ｺﾞｼｯｸM-PRO" panose="020F0600000000000000" pitchFamily="50" charset="-128"/>
              </a:rPr>
              <a:t>○膵がんやスキルス胃がんのような早期発見が困難で、治療抵抗性が高く、転移・再発しやすいなどの性質を持つ難治性がんについては、５年相対生存率は改善されておらず、有効な診断・治療法が開発されていないことが課題となっ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い</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en-US" altLang="ja-JP" sz="1600" dirty="0">
                <a:solidFill>
                  <a:schemeClr val="tx1"/>
                </a:solidFill>
              </a:rPr>
              <a:t> </a:t>
            </a:r>
            <a:endParaRPr lang="ja-JP" altLang="ja-JP" sz="1600" dirty="0">
              <a:solidFill>
                <a:schemeClr val="tx1"/>
              </a:solidFill>
            </a:endParaRPr>
          </a:p>
          <a:p>
            <a:pPr fontAlgn="auto"/>
            <a:r>
              <a:rPr lang="ja-JP" altLang="ja-JP" sz="1600" b="1" dirty="0">
                <a:solidFill>
                  <a:schemeClr val="tx1"/>
                </a:solidFill>
                <a:latin typeface="HG丸ｺﾞｼｯｸM-PRO" panose="020F0600000000000000" pitchFamily="50" charset="-128"/>
                <a:ea typeface="HG丸ｺﾞｼｯｸM-PRO" panose="020F0600000000000000" pitchFamily="50" charset="-128"/>
              </a:rPr>
              <a:t>ウ　高齢者のがんの特性</a:t>
            </a:r>
          </a:p>
          <a:p>
            <a:pPr fontAlgn="auto"/>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高齢化に伴い、今後がん患者に占める高齢者の割合が増えることから、高齢のがん患者へのケアの必要性が増加することが</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見込まれ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今後、国においては、</a:t>
            </a:r>
            <a:r>
              <a:rPr lang="en-US" altLang="ja-JP" sz="1600" dirty="0">
                <a:solidFill>
                  <a:schemeClr val="tx1"/>
                </a:solidFill>
                <a:latin typeface="HG丸ｺﾞｼｯｸM-PRO" panose="020F0600000000000000" pitchFamily="50" charset="-128"/>
                <a:ea typeface="HG丸ｺﾞｼｯｸM-PRO" panose="020F0600000000000000" pitchFamily="50" charset="-128"/>
              </a:rPr>
              <a:t>QOL</a:t>
            </a:r>
            <a:r>
              <a:rPr lang="ja-JP" altLang="ja-JP" sz="1600" dirty="0">
                <a:solidFill>
                  <a:schemeClr val="tx1"/>
                </a:solidFill>
                <a:latin typeface="HG丸ｺﾞｼｯｸM-PRO" panose="020F0600000000000000" pitchFamily="50" charset="-128"/>
                <a:ea typeface="HG丸ｺﾞｼｯｸM-PRO" panose="020F0600000000000000" pitchFamily="50" charset="-128"/>
              </a:rPr>
              <a:t>の観点を含めた高齢のがん患者に適した治療法や診療ガイドラインを確立するための研究を進め、高齢者のがん診療に関する診療ガイドラインを策定することとして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い</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府</a:t>
            </a:r>
            <a:r>
              <a:rPr lang="ja-JP" altLang="ja-JP" sz="1600" dirty="0">
                <a:solidFill>
                  <a:schemeClr val="tx1"/>
                </a:solidFill>
                <a:latin typeface="HG丸ｺﾞｼｯｸM-PRO" panose="020F0600000000000000" pitchFamily="50" charset="-128"/>
                <a:ea typeface="HG丸ｺﾞｼｯｸM-PRO" panose="020F0600000000000000" pitchFamily="50" charset="-128"/>
              </a:rPr>
              <a:t>においても、国の動向を踏まえ、高齢者のがんの特性に適切に対応できる体制を整備していく必要が</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あ</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ja-JP" altLang="en-US" sz="1600"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1497730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endParaRPr lang="en-US" altLang="ja-JP" u="sng" dirty="0" smtClean="0">
              <a:latin typeface="HG丸ｺﾞｼｯｸM-PRO" panose="020F0600000000000000" pitchFamily="50" charset="-128"/>
              <a:ea typeface="HG丸ｺﾞｼｯｸM-PRO" panose="020F0600000000000000" pitchFamily="50" charset="-128"/>
            </a:endParaRPr>
          </a:p>
          <a:p>
            <a:pPr fontAlgn="auto">
              <a:lnSpc>
                <a:spcPts val="2500"/>
              </a:lnSpc>
            </a:pPr>
            <a:endParaRPr lang="ja-JP"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12</a:t>
            </a:fld>
            <a:endParaRPr kumimoji="1" lang="ja-JP" altLang="en-US" dirty="0"/>
          </a:p>
        </p:txBody>
      </p:sp>
      <p:sp>
        <p:nvSpPr>
          <p:cNvPr id="6" name="角丸四角形 5"/>
          <p:cNvSpPr/>
          <p:nvPr/>
        </p:nvSpPr>
        <p:spPr>
          <a:xfrm>
            <a:off x="306580" y="620688"/>
            <a:ext cx="8569072" cy="300202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auto">
              <a:lnSpc>
                <a:spcPts val="2500"/>
              </a:lnSpc>
            </a:pPr>
            <a:r>
              <a:rPr lang="ja-JP" altLang="ja-JP" sz="1600" b="1" dirty="0">
                <a:solidFill>
                  <a:srgbClr val="000000"/>
                </a:solidFill>
                <a:latin typeface="HG丸ｺﾞｼｯｸM-PRO" panose="020F0600000000000000" pitchFamily="50" charset="-128"/>
                <a:ea typeface="HG丸ｺﾞｼｯｸM-PRO" panose="020F0600000000000000" pitchFamily="50" charset="-128"/>
                <a:cs typeface="Times New Roman"/>
              </a:rPr>
              <a:t>③新たな治療法等</a:t>
            </a:r>
            <a:endParaRPr lang="en-US" altLang="ja-JP" sz="1600" b="1"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lnSpc>
                <a:spcPts val="2500"/>
              </a:lnSpc>
            </a:pPr>
            <a:endParaRPr lang="en-US"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lnSpc>
                <a:spcPts val="1900"/>
              </a:lnSpc>
            </a:pP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○府内</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には、身体への負担が小さく、生活の質（</a:t>
            </a:r>
            <a:r>
              <a:rPr lang="en-US"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QOL</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）に優れた治療法として</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注目されている粒子線治療のうち、</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大阪重粒子線センター（仮称）</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が平成</a:t>
            </a:r>
            <a:r>
              <a:rPr lang="en-US"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30</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年度に大阪国際がんセンターの隣接地に開設され</a:t>
            </a:r>
            <a:r>
              <a:rPr lang="ja-JP" altLang="en-US"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る</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。さらに、平成</a:t>
            </a:r>
            <a:r>
              <a:rPr lang="en-US"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31</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年度には</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関西</a:t>
            </a:r>
            <a:r>
              <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 BNCT</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医療センター（仮称）</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が大阪医科大学内に開設される予定となってい</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る</a:t>
            </a:r>
            <a:r>
              <a:rPr lang="ja-JP" altLang="en-US"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今後</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、がん診療拠点病院との連携体制の構築が課題となって</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いる</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a:t>
            </a:r>
            <a:endParaRPr lang="en-US"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lnSpc>
                <a:spcPts val="1900"/>
              </a:lnSpc>
            </a:pP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なお</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、民間病院において陽子線治療施設も平成</a:t>
            </a:r>
            <a:r>
              <a:rPr lang="en-US"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29</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年度に開設されており、</a:t>
            </a:r>
            <a:r>
              <a:rPr lang="ja-JP" altLang="ja-JP"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新たながん</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医療の集積が進んでい</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る</a:t>
            </a:r>
            <a:r>
              <a:rPr lang="ja-JP" altLang="ja-JP"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3950577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628800"/>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rPr>
              <a:t>第５章　個別の取組みと目標</a:t>
            </a:r>
            <a:endParaRPr lang="en-US" altLang="ja-JP" sz="3600" b="1" dirty="0" smtClean="0">
              <a:latin typeface="+mj-ea"/>
            </a:endParaRPr>
          </a:p>
        </p:txBody>
      </p:sp>
      <p:sp>
        <p:nvSpPr>
          <p:cNvPr id="5" name="タイトル 1"/>
          <p:cNvSpPr txBox="1">
            <a:spLocks/>
          </p:cNvSpPr>
          <p:nvPr/>
        </p:nvSpPr>
        <p:spPr>
          <a:xfrm>
            <a:off x="189470" y="3140968"/>
            <a:ext cx="8775018"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mj-ea"/>
                <a:cs typeface="+mn-cs"/>
              </a:rPr>
              <a:t>　　　　　　</a:t>
            </a:r>
            <a:r>
              <a:rPr lang="ja-JP" altLang="en-US" sz="3600" b="1" dirty="0" smtClean="0">
                <a:solidFill>
                  <a:prstClr val="black"/>
                </a:solidFill>
                <a:latin typeface="+mj-ea"/>
                <a:cs typeface="+mn-cs"/>
              </a:rPr>
              <a:t>２</a:t>
            </a:r>
            <a:r>
              <a:rPr lang="ja-JP" altLang="en-US" sz="3600" b="1" dirty="0">
                <a:solidFill>
                  <a:prstClr val="black"/>
                </a:solidFill>
                <a:latin typeface="+mj-ea"/>
                <a:cs typeface="+mn-cs"/>
              </a:rPr>
              <a:t>　</a:t>
            </a:r>
            <a:r>
              <a:rPr lang="ja-JP" altLang="en-US" sz="3600" b="1" dirty="0" smtClean="0">
                <a:solidFill>
                  <a:prstClr val="black"/>
                </a:solidFill>
                <a:latin typeface="+mj-ea"/>
                <a:cs typeface="+mn-cs"/>
              </a:rPr>
              <a:t>がん医療の充実</a:t>
            </a:r>
            <a:endParaRPr lang="en-US" altLang="ja-JP" sz="3600" b="1" dirty="0" smtClean="0">
              <a:solidFill>
                <a:prstClr val="black"/>
              </a:solidFill>
              <a:latin typeface="+mj-ea"/>
              <a:cs typeface="+mn-cs"/>
            </a:endParaRPr>
          </a:p>
          <a:p>
            <a:pPr algn="l"/>
            <a:r>
              <a:rPr lang="ja-JP" altLang="en-US" sz="3600" b="1" dirty="0">
                <a:solidFill>
                  <a:prstClr val="black"/>
                </a:solidFill>
                <a:latin typeface="+mj-ea"/>
                <a:cs typeface="+mn-cs"/>
              </a:rPr>
              <a:t>　　</a:t>
            </a:r>
            <a:r>
              <a:rPr lang="ja-JP" altLang="en-US" sz="3600" b="1" dirty="0" smtClean="0">
                <a:solidFill>
                  <a:prstClr val="black"/>
                </a:solidFill>
                <a:latin typeface="+mj-ea"/>
                <a:cs typeface="+mn-cs"/>
              </a:rPr>
              <a:t>　 　　</a:t>
            </a:r>
            <a:r>
              <a:rPr lang="ja-JP" altLang="ja-JP" sz="2400" b="1" dirty="0">
                <a:latin typeface="+mj-ea"/>
              </a:rPr>
              <a:t>（府民誰もが適切な医療を受けられる体制整備）</a:t>
            </a:r>
          </a:p>
          <a:p>
            <a:pPr algn="l"/>
            <a:endParaRPr lang="ja-JP" altLang="en-US" sz="3200" b="1" dirty="0">
              <a:latin typeface="+mj-ea"/>
            </a:endParaRPr>
          </a:p>
        </p:txBody>
      </p:sp>
    </p:spTree>
    <p:extLst>
      <p:ext uri="{BB962C8B-B14F-4D97-AF65-F5344CB8AC3E}">
        <p14:creationId xmlns:p14="http://schemas.microsoft.com/office/powerpoint/2010/main" val="2658690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b="1" dirty="0" smtClean="0">
                <a:latin typeface="HG丸ｺﾞｼｯｸM-PRO" panose="020F0600000000000000" pitchFamily="50" charset="-128"/>
                <a:ea typeface="HG丸ｺﾞｼｯｸM-PRO" panose="020F0600000000000000" pitchFamily="50" charset="-128"/>
              </a:rPr>
              <a:t>２</a:t>
            </a:r>
            <a:r>
              <a:rPr lang="ja-JP" altLang="en-US" b="1" dirty="0">
                <a:latin typeface="HG丸ｺﾞｼｯｸM-PRO" panose="020F0600000000000000" pitchFamily="50" charset="-128"/>
                <a:ea typeface="HG丸ｺﾞｼｯｸM-PRO" panose="020F0600000000000000" pitchFamily="50" charset="-128"/>
              </a:rPr>
              <a:t>　</a:t>
            </a:r>
            <a:r>
              <a:rPr kumimoji="1" lang="ja-JP" altLang="en-US" b="1" dirty="0" smtClean="0">
                <a:latin typeface="HG丸ｺﾞｼｯｸM-PRO" panose="020F0600000000000000" pitchFamily="50" charset="-128"/>
                <a:ea typeface="HG丸ｺﾞｼｯｸM-PRO" panose="020F0600000000000000" pitchFamily="50" charset="-128"/>
              </a:rPr>
              <a:t>がん医療の充実（府民誰もが適切な医療を受けられる体制整備）</a:t>
            </a:r>
            <a:endParaRPr kumimoji="1" lang="en-US" altLang="ja-JP" b="1" dirty="0" smtClean="0">
              <a:latin typeface="HG丸ｺﾞｼｯｸM-PRO" panose="020F0600000000000000" pitchFamily="50" charset="-128"/>
              <a:ea typeface="HG丸ｺﾞｼｯｸM-PRO" panose="020F0600000000000000" pitchFamily="50" charset="-128"/>
            </a:endParaRPr>
          </a:p>
          <a:p>
            <a:endParaRPr kumimoji="1" lang="en-US" altLang="ja-JP" b="1"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rPr>
              <a:t>   </a:t>
            </a:r>
          </a:p>
          <a:p>
            <a:pPr>
              <a:lnSpc>
                <a:spcPts val="2400"/>
              </a:lnSpc>
            </a:pPr>
            <a:endParaRPr lang="en-US" altLang="ja-JP" b="1" dirty="0" smtClean="0">
              <a:latin typeface="HG丸ｺﾞｼｯｸM-PRO" panose="020F0600000000000000" pitchFamily="50" charset="-128"/>
              <a:ea typeface="HG丸ｺﾞｼｯｸM-PRO" panose="020F0600000000000000" pitchFamily="50" charset="-128"/>
            </a:endParaRPr>
          </a:p>
          <a:p>
            <a:pPr>
              <a:lnSpc>
                <a:spcPts val="2400"/>
              </a:lnSpc>
            </a:pPr>
            <a:endParaRPr lang="en-US" altLang="ja-JP" b="1" dirty="0">
              <a:latin typeface="HG丸ｺﾞｼｯｸM-PRO" panose="020F0600000000000000" pitchFamily="50" charset="-128"/>
              <a:ea typeface="HG丸ｺﾞｼｯｸM-PRO" panose="020F0600000000000000" pitchFamily="50" charset="-128"/>
            </a:endParaRPr>
          </a:p>
          <a:p>
            <a:pPr>
              <a:lnSpc>
                <a:spcPts val="2400"/>
              </a:lnSpc>
            </a:pPr>
            <a:endParaRPr lang="en-US" altLang="ja-JP" b="1" dirty="0" smtClean="0">
              <a:latin typeface="HG丸ｺﾞｼｯｸM-PRO" panose="020F0600000000000000" pitchFamily="50" charset="-128"/>
              <a:ea typeface="HG丸ｺﾞｼｯｸM-PRO" panose="020F0600000000000000" pitchFamily="50" charset="-128"/>
            </a:endParaRPr>
          </a:p>
          <a:p>
            <a:pPr>
              <a:lnSpc>
                <a:spcPts val="2400"/>
              </a:lnSpc>
            </a:pPr>
            <a:r>
              <a:rPr lang="ja-JP" altLang="en-US" b="1" dirty="0" smtClean="0">
                <a:latin typeface="HG丸ｺﾞｼｯｸM-PRO" panose="020F0600000000000000" pitchFamily="50" charset="-128"/>
                <a:ea typeface="HG丸ｺﾞｼｯｸM-PRO" panose="020F0600000000000000" pitchFamily="50" charset="-128"/>
                <a:cs typeface="HG丸ｺﾞｼｯｸM-PRO"/>
              </a:rPr>
              <a:t>　</a:t>
            </a:r>
            <a:r>
              <a:rPr lang="en-US"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20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第５章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個別の取組と目標</a:t>
            </a:r>
            <a:r>
              <a:rPr lang="ja-JP" altLang="en-US" sz="2000" dirty="0">
                <a:latin typeface="HG丸ｺﾞｼｯｸM-PRO" panose="020F0600000000000000" pitchFamily="50" charset="-128"/>
                <a:ea typeface="HG丸ｺﾞｼｯｸM-PRO" panose="020F0600000000000000" pitchFamily="50" charset="-128"/>
              </a:rPr>
              <a:t>　</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14</a:t>
            </a:fld>
            <a:endParaRPr kumimoji="1" lang="ja-JP" altLang="en-US" dirty="0"/>
          </a:p>
        </p:txBody>
      </p:sp>
      <p:sp>
        <p:nvSpPr>
          <p:cNvPr id="6" name="正方形/長方形 5"/>
          <p:cNvSpPr/>
          <p:nvPr/>
        </p:nvSpPr>
        <p:spPr>
          <a:xfrm>
            <a:off x="297762" y="908720"/>
            <a:ext cx="866672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がん診療拠点病院の機能強化に取り組むとともに、二次医療圏毎に設置</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されている</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がん診療ネットワーク協議会の一層の充実を図り、連携体制の強化を</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進め</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高齢者のがん診療ガイドラインについて、がん診療拠点病院等への普及に</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努め</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 重粒子治線治療施設等とがん診療拠点病院との連携を進め</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a:solidFill>
                  <a:schemeClr val="tx1"/>
                </a:solidFill>
                <a:latin typeface="HG丸ｺﾞｼｯｸM-PRO" panose="020F0600000000000000" pitchFamily="50" charset="-128"/>
                <a:ea typeface="HG丸ｺﾞｼｯｸM-PRO" panose="020F0600000000000000" pitchFamily="50" charset="-128"/>
              </a:rPr>
              <a:t>▽ 希少がん等に係るデータについて、患者とその家族に適切に情報提供ができるよう条件</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整</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備</a:t>
            </a:r>
            <a:r>
              <a:rPr lang="ja-JP" altLang="ja-JP" sz="1600" dirty="0">
                <a:solidFill>
                  <a:schemeClr val="tx1"/>
                </a:solidFill>
                <a:latin typeface="HG丸ｺﾞｼｯｸM-PRO" panose="020F0600000000000000" pitchFamily="50" charset="-128"/>
                <a:ea typeface="HG丸ｺﾞｼｯｸM-PRO" panose="020F0600000000000000" pitchFamily="50" charset="-128"/>
              </a:rPr>
              <a:t>を</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う</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graphicFrame>
        <p:nvGraphicFramePr>
          <p:cNvPr id="4" name="表 3"/>
          <p:cNvGraphicFramePr>
            <a:graphicFrameLocks noGrp="1"/>
          </p:cNvGraphicFramePr>
          <p:nvPr>
            <p:extLst>
              <p:ext uri="{D42A27DB-BD31-4B8C-83A1-F6EECF244321}">
                <p14:modId xmlns:p14="http://schemas.microsoft.com/office/powerpoint/2010/main" val="4246666655"/>
              </p:ext>
            </p:extLst>
          </p:nvPr>
        </p:nvGraphicFramePr>
        <p:xfrm>
          <a:off x="360609" y="2685447"/>
          <a:ext cx="8473823" cy="937265"/>
        </p:xfrm>
        <a:graphic>
          <a:graphicData uri="http://schemas.openxmlformats.org/drawingml/2006/table">
            <a:tbl>
              <a:tblPr firstRow="1" firstCol="1" bandRow="1"/>
              <a:tblGrid>
                <a:gridCol w="367421"/>
                <a:gridCol w="4690642"/>
                <a:gridCol w="1777314"/>
                <a:gridCol w="1638446"/>
              </a:tblGrid>
              <a:tr h="288032">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項目</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現在の状況</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a:solidFill>
                            <a:srgbClr val="FFFFFF"/>
                          </a:solidFill>
                          <a:effectLst/>
                          <a:latin typeface="HG丸ｺﾞｼｯｸM-PRO"/>
                          <a:cs typeface="ＭＳ Ｐゴシック"/>
                        </a:rPr>
                        <a:t>2023</a:t>
                      </a:r>
                      <a:r>
                        <a:rPr lang="ja-JP" sz="1000" b="1">
                          <a:solidFill>
                            <a:srgbClr val="FFFFFF"/>
                          </a:solidFill>
                          <a:effectLst/>
                          <a:latin typeface="HG丸ｺﾞｼｯｸM-PRO"/>
                          <a:cs typeface="ＭＳ Ｐゴシック"/>
                        </a:rPr>
                        <a:t>年度の目標</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300241">
                <a:tc>
                  <a:txBody>
                    <a:bodyPr/>
                    <a:lstStyle/>
                    <a:p>
                      <a:pPr algn="ctr" fontAlgn="auto">
                        <a:spcAft>
                          <a:spcPts val="0"/>
                        </a:spcAft>
                      </a:pPr>
                      <a:r>
                        <a:rPr lang="ja-JP" sz="1400" b="1" dirty="0">
                          <a:solidFill>
                            <a:srgbClr val="000000"/>
                          </a:solidFill>
                          <a:effectLst/>
                          <a:latin typeface="HG丸ｺﾞｼｯｸM-PRO" panose="020F0600000000000000" pitchFamily="50" charset="-128"/>
                          <a:ea typeface="HG丸ｺﾞｼｯｸM-PRO" panose="020F0600000000000000" pitchFamily="50" charset="-128"/>
                          <a:cs typeface="ＭＳ Ｐゴシック"/>
                        </a:rPr>
                        <a:t>１</a:t>
                      </a:r>
                      <a:endParaRPr lang="ja-JP" sz="20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拠点病院で治療を受けたがん患者の５年生存率</a:t>
                      </a:r>
                      <a:endParaRPr lang="ja-JP" sz="14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000">
                          <a:solidFill>
                            <a:srgbClr val="000000"/>
                          </a:solidFill>
                          <a:effectLst/>
                          <a:latin typeface="HG丸ｺﾞｼｯｸM-PRO"/>
                          <a:cs typeface="ＭＳ Ｐゴシック"/>
                        </a:rPr>
                        <a:t> </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000">
                          <a:solidFill>
                            <a:srgbClr val="000000"/>
                          </a:solidFill>
                          <a:effectLst/>
                          <a:latin typeface="HG丸ｺﾞｼｯｸM-PRO"/>
                          <a:cs typeface="ＭＳ Ｐゴシック"/>
                        </a:rPr>
                        <a:t> </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r>
              <a:tr h="348992">
                <a:tc>
                  <a:txBody>
                    <a:bodyPr/>
                    <a:lstStyle/>
                    <a:p>
                      <a:pPr algn="ctr" fontAlgn="auto">
                        <a:spcAft>
                          <a:spcPts val="0"/>
                        </a:spcAft>
                      </a:pPr>
                      <a:r>
                        <a:rPr lang="ja-JP" sz="1400" b="1" dirty="0">
                          <a:solidFill>
                            <a:srgbClr val="000000"/>
                          </a:solidFill>
                          <a:effectLst/>
                          <a:latin typeface="HG丸ｺﾞｼｯｸM-PRO" panose="020F0600000000000000" pitchFamily="50" charset="-128"/>
                          <a:ea typeface="HG丸ｺﾞｼｯｸM-PRO" panose="020F0600000000000000" pitchFamily="50" charset="-128"/>
                          <a:cs typeface="ＭＳ Ｐゴシック"/>
                        </a:rPr>
                        <a:t>２</a:t>
                      </a:r>
                      <a:endParaRPr lang="ja-JP" sz="20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地域連携クリティカルパス件数</a:t>
                      </a:r>
                      <a:endParaRPr lang="ja-JP" sz="14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8" name="角丸四角形 7"/>
          <p:cNvSpPr/>
          <p:nvPr/>
        </p:nvSpPr>
        <p:spPr>
          <a:xfrm>
            <a:off x="312985" y="3789040"/>
            <a:ext cx="8569072" cy="2808312"/>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400"/>
              </a:lnSpc>
            </a:pPr>
            <a:r>
              <a:rPr lang="en-US" altLang="ja-JP" sz="1600" b="1" dirty="0">
                <a:solidFill>
                  <a:schemeClr val="tx1"/>
                </a:solidFill>
                <a:latin typeface="HG丸ｺﾞｼｯｸM-PRO" panose="020F0600000000000000" pitchFamily="50" charset="-128"/>
                <a:ea typeface="HG丸ｺﾞｼｯｸM-PRO" panose="020F0600000000000000" pitchFamily="50" charset="-128"/>
              </a:rPr>
              <a:t>(</a:t>
            </a:r>
            <a:r>
              <a:rPr lang="ja-JP" altLang="en-US" sz="1600" b="1" dirty="0">
                <a:solidFill>
                  <a:schemeClr val="tx1"/>
                </a:solidFill>
                <a:latin typeface="HG丸ｺﾞｼｯｸM-PRO" panose="020F0600000000000000" pitchFamily="50" charset="-128"/>
                <a:ea typeface="HG丸ｺﾞｼｯｸM-PRO" panose="020F0600000000000000" pitchFamily="50" charset="-128"/>
              </a:rPr>
              <a:t>１</a:t>
            </a:r>
            <a:r>
              <a:rPr lang="en-US" altLang="ja-JP" sz="1600" b="1" dirty="0">
                <a:solidFill>
                  <a:schemeClr val="tx1"/>
                </a:solidFill>
                <a:latin typeface="HG丸ｺﾞｼｯｸM-PRO" panose="020F0600000000000000" pitchFamily="50" charset="-128"/>
                <a:ea typeface="HG丸ｺﾞｼｯｸM-PRO" panose="020F0600000000000000" pitchFamily="50" charset="-128"/>
              </a:rPr>
              <a:t>)</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医療提供体制の充実</a:t>
            </a:r>
          </a:p>
          <a:p>
            <a:pPr>
              <a:lnSpc>
                <a:spcPts val="2400"/>
              </a:lnSpc>
            </a:pPr>
            <a:r>
              <a:rPr lang="ja-JP" altLang="ja-JP" sz="1600" b="1"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①</a:t>
            </a:r>
            <a:r>
              <a:rPr lang="ja-JP" altLang="ja-JP" sz="1600" b="1" dirty="0">
                <a:solidFill>
                  <a:srgbClr val="000000"/>
                </a:solidFill>
                <a:latin typeface="HG丸ｺﾞｼｯｸM-PRO" panose="020F0600000000000000" pitchFamily="50" charset="-128"/>
                <a:ea typeface="HG丸ｺﾞｼｯｸM-PRO" panose="020F0600000000000000" pitchFamily="50" charset="-128"/>
                <a:cs typeface="HG丸ｺﾞｼｯｸM-PRO"/>
              </a:rPr>
              <a:t>がん診療拠点病院の機能</a:t>
            </a:r>
            <a:r>
              <a:rPr lang="ja-JP" altLang="ja-JP" sz="1600" b="1"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強化</a:t>
            </a:r>
            <a:endParaRPr lang="en-US" altLang="ja-JP" sz="1600" b="1"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2400"/>
              </a:lnSpc>
            </a:pP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1900"/>
              </a:lnSpc>
            </a:pP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○府内</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のがん医療提供体制の均</a:t>
            </a:r>
            <a:r>
              <a:rPr lang="ja-JP" altLang="ja-JP" sz="1600" dirty="0" err="1">
                <a:solidFill>
                  <a:srgbClr val="000000"/>
                </a:solidFill>
                <a:latin typeface="HG丸ｺﾞｼｯｸM-PRO" panose="020F0600000000000000" pitchFamily="50" charset="-128"/>
                <a:ea typeface="HG丸ｺﾞｼｯｸM-PRO" panose="020F0600000000000000" pitchFamily="50" charset="-128"/>
                <a:cs typeface="HG丸ｺﾞｼｯｸM-PRO"/>
              </a:rPr>
              <a:t>てん化を</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推進するため、大阪府がん診療連携</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協議会と連携して、がん診療拠点病院における、集学的治療、多職種によるチーム医療、緩和ケアの推進など、機能強化に取り組</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む。</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1900"/>
              </a:lnSpc>
            </a:pP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なお、府指定のがん診療拠点病院の指定要件については、大阪府がん対策</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推進委員会</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において、国指定のがん診療拠点病院の指定要件の見直しを踏まえ、</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求められる</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機能に応じて</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見直</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す</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1291613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cs typeface="HG丸ｺﾞｼｯｸM-PRO"/>
              </a:rPr>
              <a:t>  </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第５章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個別の取組と目標</a:t>
            </a:r>
            <a:r>
              <a:rPr lang="ja-JP" altLang="en-US" sz="2000" dirty="0">
                <a:latin typeface="HG丸ｺﾞｼｯｸM-PRO" panose="020F0600000000000000" pitchFamily="50" charset="-128"/>
                <a:ea typeface="HG丸ｺﾞｼｯｸM-PRO" panose="020F0600000000000000" pitchFamily="50" charset="-128"/>
              </a:rPr>
              <a:t>　</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15</a:t>
            </a:fld>
            <a:endParaRPr kumimoji="1" lang="ja-JP" altLang="en-US" dirty="0"/>
          </a:p>
        </p:txBody>
      </p:sp>
      <p:sp>
        <p:nvSpPr>
          <p:cNvPr id="6" name="角丸四角形 5"/>
          <p:cNvSpPr/>
          <p:nvPr/>
        </p:nvSpPr>
        <p:spPr>
          <a:xfrm>
            <a:off x="270496" y="548680"/>
            <a:ext cx="8569072" cy="4608512"/>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b="1" dirty="0" smtClean="0">
              <a:solidFill>
                <a:schemeClr val="tx1"/>
              </a:solidFill>
              <a:latin typeface="HG丸ｺﾞｼｯｸM-PRO" panose="020F0600000000000000" pitchFamily="50" charset="-128"/>
              <a:ea typeface="HG丸ｺﾞｼｯｸM-PRO" panose="020F0600000000000000" pitchFamily="50" charset="-128"/>
              <a:cs typeface="HG丸ｺﾞｼｯｸM-PRO"/>
            </a:endParaRPr>
          </a:p>
          <a:p>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②</a:t>
            </a:r>
            <a:r>
              <a:rPr lang="ja-JP" altLang="ja-JP" sz="1600" b="1" dirty="0">
                <a:solidFill>
                  <a:schemeClr val="tx1"/>
                </a:solidFill>
                <a:latin typeface="HG丸ｺﾞｼｯｸM-PRO" panose="020F0600000000000000" pitchFamily="50" charset="-128"/>
                <a:ea typeface="HG丸ｺﾞｼｯｸM-PRO" panose="020F0600000000000000" pitchFamily="50" charset="-128"/>
                <a:cs typeface="HG丸ｺﾞｼｯｸM-PRO"/>
              </a:rPr>
              <a:t>がん医療連携体制の充実</a:t>
            </a:r>
            <a:r>
              <a:rPr lang="ja-JP" altLang="en-US" sz="1600" b="1"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600" dirty="0">
                <a:solidFill>
                  <a:schemeClr val="tx1"/>
                </a:solidFill>
                <a:latin typeface="HG丸ｺﾞｼｯｸM-PRO" panose="020F0600000000000000" pitchFamily="50" charset="-128"/>
                <a:ea typeface="HG丸ｺﾞｼｯｸM-PRO" panose="020F0600000000000000" pitchFamily="50" charset="-128"/>
              </a:rPr>
              <a:t>     </a:t>
            </a:r>
          </a:p>
          <a:p>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大阪府がん診療連携協議会や二次医療圏がん診療ネットワーク協議会と連携</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して</a:t>
            </a:r>
            <a:r>
              <a:rPr lang="ja-JP" altLang="ja-JP" sz="1600" dirty="0">
                <a:solidFill>
                  <a:schemeClr val="tx1"/>
                </a:solidFill>
                <a:latin typeface="HG丸ｺﾞｼｯｸM-PRO" panose="020F0600000000000000" pitchFamily="50" charset="-128"/>
                <a:ea typeface="HG丸ｺﾞｼｯｸM-PRO" panose="020F0600000000000000" pitchFamily="50" charset="-128"/>
              </a:rPr>
              <a:t>、がん診療地域連携クリティカルパス、緩和ケア、在宅医療など、地域の</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実情</a:t>
            </a:r>
            <a:r>
              <a:rPr lang="ja-JP" altLang="ja-JP" sz="1600" dirty="0">
                <a:solidFill>
                  <a:schemeClr val="tx1"/>
                </a:solidFill>
                <a:latin typeface="HG丸ｺﾞｼｯｸM-PRO" panose="020F0600000000000000" pitchFamily="50" charset="-128"/>
                <a:ea typeface="HG丸ｺﾞｼｯｸM-PRO" panose="020F0600000000000000" pitchFamily="50" charset="-128"/>
              </a:rPr>
              <a:t>に応じた連携体制の充実に努め</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③</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HG丸ｺﾞｼｯｸM-PRO"/>
              </a:rPr>
              <a:t>人材育成の充実</a:t>
            </a:r>
            <a:endParaRPr lang="ja-JP" altLang="ja-JP" sz="1600" b="1"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国指定のがん診療拠点病院において、放射線療法や化学療法に携わる医療</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従事者の</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専門性を高めるため、国立がん研究センターや大阪国際がんセンター、大学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病院</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が実施する専門研修へ医療従事者を派遣するとともに、放射線療法及び化学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療法</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に関する研修会等の開催を通じて、地域におけるがん医療体制の充実を</a:t>
            </a:r>
            <a:r>
              <a:rPr lang="ja-JP" altLang="en-US"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図る。</a:t>
            </a:r>
            <a:endParaRPr lang="en-US"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○府内</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の大学は、文部科学省の「がんプロフェッショナル養成プラン」への参画</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など</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、積極的に専門人材育成を行っていることから、府は必要に応じて協力</a:t>
            </a:r>
            <a:r>
              <a:rPr lang="ja-JP" altLang="en-US" sz="1600" dirty="0">
                <a:solidFill>
                  <a:schemeClr val="tx1"/>
                </a:solidFill>
                <a:latin typeface="HG丸ｺﾞｼｯｸM-PRO" panose="020F0600000000000000" pitchFamily="50" charset="-128"/>
                <a:ea typeface="HG丸ｺﾞｼｯｸM-PRO" panose="020F0600000000000000" pitchFamily="50" charset="-128"/>
                <a:cs typeface="HG丸ｺﾞｼｯｸM-PRO"/>
              </a:rPr>
              <a:t>する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rPr>
              <a:t>。</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en-US" altLang="ja-JP"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endParaRPr lang="ja-JP" altLang="en-US" sz="1600" dirty="0">
              <a:latin typeface="HG丸ｺﾞｼｯｸM-PRO" panose="020F0600000000000000" pitchFamily="50" charset="-128"/>
              <a:ea typeface="HG丸ｺﾞｼｯｸM-PRO" panose="020F0600000000000000" pitchFamily="50" charset="-128"/>
            </a:endParaRPr>
          </a:p>
          <a:p>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28103911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cs typeface="HG丸ｺﾞｼｯｸM-PRO"/>
              </a:rPr>
              <a:t>  </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第５章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個別の取組と目標</a:t>
            </a:r>
            <a:r>
              <a:rPr lang="ja-JP" altLang="en-US" sz="2000" dirty="0">
                <a:latin typeface="HG丸ｺﾞｼｯｸM-PRO" panose="020F0600000000000000" pitchFamily="50" charset="-128"/>
                <a:ea typeface="HG丸ｺﾞｼｯｸM-PRO" panose="020F0600000000000000" pitchFamily="50" charset="-128"/>
              </a:rPr>
              <a:t>　</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16</a:t>
            </a:fld>
            <a:endParaRPr kumimoji="1" lang="ja-JP" altLang="en-US" dirty="0"/>
          </a:p>
        </p:txBody>
      </p:sp>
      <p:sp>
        <p:nvSpPr>
          <p:cNvPr id="6" name="角丸四角形 5"/>
          <p:cNvSpPr/>
          <p:nvPr/>
        </p:nvSpPr>
        <p:spPr>
          <a:xfrm>
            <a:off x="270496" y="548680"/>
            <a:ext cx="8569072" cy="525658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b="1" dirty="0" smtClean="0">
              <a:solidFill>
                <a:schemeClr val="tx1"/>
              </a:solidFill>
              <a:latin typeface="HG丸ｺﾞｼｯｸM-PRO" panose="020F0600000000000000" pitchFamily="50" charset="-128"/>
              <a:ea typeface="HG丸ｺﾞｼｯｸM-PRO" panose="020F0600000000000000" pitchFamily="50" charset="-128"/>
              <a:cs typeface="HG丸ｺﾞｼｯｸM-PRO"/>
            </a:endParaRPr>
          </a:p>
          <a:p>
            <a:r>
              <a:rPr lang="en-US" altLang="ja-JP" sz="1600" b="1" dirty="0">
                <a:solidFill>
                  <a:schemeClr val="tx1"/>
                </a:solidFill>
                <a:latin typeface="HG丸ｺﾞｼｯｸM-PRO" panose="020F0600000000000000" pitchFamily="50" charset="-128"/>
                <a:ea typeface="HG丸ｺﾞｼｯｸM-PRO" panose="020F0600000000000000" pitchFamily="50" charset="-128"/>
              </a:rPr>
              <a:t>(2) </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小児・</a:t>
            </a:r>
            <a:r>
              <a:rPr lang="en-US" altLang="ja-JP" sz="1600" b="1" dirty="0">
                <a:solidFill>
                  <a:schemeClr val="tx1"/>
                </a:solidFill>
                <a:latin typeface="HG丸ｺﾞｼｯｸM-PRO" panose="020F0600000000000000" pitchFamily="50" charset="-128"/>
                <a:ea typeface="HG丸ｺﾞｼｯｸM-PRO" panose="020F0600000000000000" pitchFamily="50" charset="-128"/>
              </a:rPr>
              <a:t>AYA</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世代のがん・希少がん等・高齢者のがん</a:t>
            </a:r>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対策</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b="1" dirty="0">
                <a:solidFill>
                  <a:schemeClr val="tx1"/>
                </a:solidFill>
                <a:latin typeface="HG丸ｺﾞｼｯｸM-PRO" panose="020F0600000000000000" pitchFamily="50" charset="-128"/>
                <a:ea typeface="HG丸ｺﾞｼｯｸM-PRO" panose="020F0600000000000000" pitchFamily="50" charset="-128"/>
              </a:rPr>
              <a:t>②希少がん等</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希少がん患者が適切な医療を受けられるよう、国が整備する中核的な役割を担う医療機関と府内がん診療拠点病院との連携のあり方、希少がんに関する情報提供や相談支援について、大阪府がん診療連携協議会と連携して</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検討</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する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en-US" altLang="ja-JP" sz="1600" dirty="0">
                <a:solidFill>
                  <a:schemeClr val="tx1"/>
                </a:solidFill>
                <a:latin typeface="HG丸ｺﾞｼｯｸM-PRO" panose="020F0600000000000000" pitchFamily="50" charset="-128"/>
                <a:ea typeface="HG丸ｺﾞｼｯｸM-PRO" panose="020F0600000000000000" pitchFamily="50" charset="-128"/>
              </a:rPr>
              <a:t> </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b="1" dirty="0">
                <a:solidFill>
                  <a:schemeClr val="tx1"/>
                </a:solidFill>
                <a:latin typeface="HG丸ｺﾞｼｯｸM-PRO" panose="020F0600000000000000" pitchFamily="50" charset="-128"/>
                <a:ea typeface="HG丸ｺﾞｼｯｸM-PRO" panose="020F0600000000000000" pitchFamily="50" charset="-128"/>
              </a:rPr>
              <a:t>③高齢者のがん医療</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a:solidFill>
                  <a:schemeClr val="tx1"/>
                </a:solidFill>
                <a:latin typeface="HG丸ｺﾞｼｯｸM-PRO" panose="020F0600000000000000" pitchFamily="50" charset="-128"/>
                <a:ea typeface="HG丸ｺﾞｼｯｸM-PRO" panose="020F0600000000000000" pitchFamily="50" charset="-128"/>
              </a:rPr>
              <a:t>国において予定している「高齢者のがん診療に関する診療ガイドライン」について、大阪府がん診療連携協議会と連携して、府内のがん診療拠点病院等への普及に</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努め</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600" b="1" dirty="0">
                <a:solidFill>
                  <a:schemeClr val="tx1"/>
                </a:solidFill>
                <a:latin typeface="HG丸ｺﾞｼｯｸM-PRO" panose="020F0600000000000000" pitchFamily="50" charset="-128"/>
                <a:ea typeface="HG丸ｺﾞｼｯｸM-PRO" panose="020F0600000000000000" pitchFamily="50" charset="-128"/>
              </a:rPr>
              <a:t>(3) </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新たな治療法の</a:t>
            </a:r>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活用</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endParaRPr lang="ja-JP" altLang="ja-JP" sz="1600" b="1"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a:solidFill>
                  <a:schemeClr val="tx1"/>
                </a:solidFill>
                <a:latin typeface="HG丸ｺﾞｼｯｸM-PRO" panose="020F0600000000000000" pitchFamily="50" charset="-128"/>
                <a:ea typeface="HG丸ｺﾞｼｯｸM-PRO" panose="020F0600000000000000" pitchFamily="50" charset="-128"/>
              </a:rPr>
              <a:t>○大阪府がん診療拠点病院連携協議会と連携して、大阪重粒子線センター（仮称）や関西</a:t>
            </a:r>
            <a:r>
              <a:rPr lang="en-US" altLang="ja-JP" sz="1600" dirty="0">
                <a:solidFill>
                  <a:schemeClr val="tx1"/>
                </a:solidFill>
                <a:latin typeface="HG丸ｺﾞｼｯｸM-PRO" panose="020F0600000000000000" pitchFamily="50" charset="-128"/>
                <a:ea typeface="HG丸ｺﾞｼｯｸM-PRO" panose="020F0600000000000000" pitchFamily="50" charset="-128"/>
              </a:rPr>
              <a:t>BNCT</a:t>
            </a:r>
            <a:r>
              <a:rPr lang="ja-JP" altLang="ja-JP" sz="1600" dirty="0">
                <a:solidFill>
                  <a:schemeClr val="tx1"/>
                </a:solidFill>
                <a:latin typeface="HG丸ｺﾞｼｯｸM-PRO" panose="020F0600000000000000" pitchFamily="50" charset="-128"/>
                <a:ea typeface="HG丸ｺﾞｼｯｸM-PRO" panose="020F0600000000000000" pitchFamily="50" charset="-128"/>
              </a:rPr>
              <a:t>医療センター（仮称）と府域のがん診療拠点病院との連携を</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進め</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ja-JP" altLang="ja-JP" b="1"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b="1"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cs typeface="HG丸ｺﾞｼｯｸM-PRO"/>
            </a:endParaRPr>
          </a:p>
          <a:p>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endParaRPr lang="ja-JP" altLang="en-US" sz="1600" dirty="0">
              <a:latin typeface="HG丸ｺﾞｼｯｸM-PRO" panose="020F0600000000000000" pitchFamily="50" charset="-128"/>
              <a:ea typeface="HG丸ｺﾞｼｯｸM-PRO" panose="020F0600000000000000" pitchFamily="50" charset="-128"/>
            </a:endParaRPr>
          </a:p>
          <a:p>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39209920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628800"/>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rPr>
              <a:t>第３章　大阪府におけるがんの現状と課題</a:t>
            </a:r>
            <a:endParaRPr lang="en-US" altLang="ja-JP" sz="3600" b="1" dirty="0" smtClean="0">
              <a:latin typeface="+mj-ea"/>
            </a:endParaRPr>
          </a:p>
        </p:txBody>
      </p:sp>
      <p:sp>
        <p:nvSpPr>
          <p:cNvPr id="5" name="タイトル 1"/>
          <p:cNvSpPr txBox="1">
            <a:spLocks/>
          </p:cNvSpPr>
          <p:nvPr/>
        </p:nvSpPr>
        <p:spPr>
          <a:xfrm>
            <a:off x="189470" y="3140968"/>
            <a:ext cx="8775018"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mj-ea"/>
                <a:cs typeface="+mn-cs"/>
              </a:rPr>
              <a:t>　　</a:t>
            </a:r>
            <a:r>
              <a:rPr lang="ja-JP" altLang="en-US" sz="3600" b="1" dirty="0" smtClean="0">
                <a:solidFill>
                  <a:prstClr val="black"/>
                </a:solidFill>
                <a:latin typeface="+mj-ea"/>
                <a:cs typeface="+mn-cs"/>
              </a:rPr>
              <a:t>２</a:t>
            </a:r>
            <a:r>
              <a:rPr lang="ja-JP" altLang="en-US" sz="3600" b="1" dirty="0">
                <a:solidFill>
                  <a:prstClr val="black"/>
                </a:solidFill>
                <a:latin typeface="+mj-ea"/>
                <a:cs typeface="+mn-cs"/>
              </a:rPr>
              <a:t>　大阪府のがん対策の現状と課題</a:t>
            </a:r>
            <a:endParaRPr lang="en-US" altLang="ja-JP" sz="3600" b="1" dirty="0">
              <a:solidFill>
                <a:prstClr val="black"/>
              </a:solidFill>
              <a:latin typeface="+mj-ea"/>
              <a:cs typeface="+mn-cs"/>
            </a:endParaRPr>
          </a:p>
          <a:p>
            <a:pPr lvl="0" algn="l">
              <a:spcBef>
                <a:spcPts val="0"/>
              </a:spcBef>
            </a:pPr>
            <a:r>
              <a:rPr lang="ja-JP" altLang="en-US" sz="3600" b="1" dirty="0">
                <a:solidFill>
                  <a:prstClr val="black"/>
                </a:solidFill>
                <a:latin typeface="+mj-ea"/>
                <a:cs typeface="+mn-cs"/>
              </a:rPr>
              <a:t>　　</a:t>
            </a:r>
            <a:r>
              <a:rPr lang="ja-JP" altLang="en-US" sz="3600" b="1" dirty="0" smtClean="0">
                <a:solidFill>
                  <a:prstClr val="black"/>
                </a:solidFill>
                <a:latin typeface="+mj-ea"/>
                <a:cs typeface="+mn-cs"/>
              </a:rPr>
              <a:t>　 </a:t>
            </a:r>
            <a:r>
              <a:rPr lang="en-US" altLang="ja-JP" sz="3600" b="1" dirty="0" smtClean="0">
                <a:solidFill>
                  <a:prstClr val="black"/>
                </a:solidFill>
                <a:latin typeface="+mj-ea"/>
                <a:cs typeface="+mn-cs"/>
              </a:rPr>
              <a:t>(</a:t>
            </a:r>
            <a:r>
              <a:rPr lang="ja-JP" altLang="en-US" sz="3600" b="1" dirty="0" smtClean="0">
                <a:solidFill>
                  <a:prstClr val="black"/>
                </a:solidFill>
                <a:latin typeface="+mj-ea"/>
                <a:cs typeface="+mn-cs"/>
              </a:rPr>
              <a:t>３</a:t>
            </a:r>
            <a:r>
              <a:rPr lang="en-US" altLang="ja-JP" sz="3600" b="1" dirty="0" smtClean="0">
                <a:solidFill>
                  <a:prstClr val="black"/>
                </a:solidFill>
                <a:latin typeface="+mj-ea"/>
                <a:cs typeface="+mn-cs"/>
              </a:rPr>
              <a:t>) </a:t>
            </a:r>
            <a:r>
              <a:rPr lang="ja-JP" altLang="en-US" sz="3600" b="1" dirty="0">
                <a:solidFill>
                  <a:prstClr val="black"/>
                </a:solidFill>
                <a:latin typeface="+mj-ea"/>
                <a:cs typeface="+mn-cs"/>
              </a:rPr>
              <a:t>患者</a:t>
            </a:r>
            <a:r>
              <a:rPr lang="ja-JP" altLang="en-US" sz="3600" b="1" dirty="0" smtClean="0">
                <a:solidFill>
                  <a:prstClr val="black"/>
                </a:solidFill>
                <a:latin typeface="+mj-ea"/>
                <a:cs typeface="+mn-cs"/>
              </a:rPr>
              <a:t>支援の充実</a:t>
            </a:r>
            <a:endParaRPr lang="en-US" altLang="ja-JP" sz="7200" b="1" dirty="0" smtClean="0">
              <a:latin typeface="+mj-ea"/>
            </a:endParaRPr>
          </a:p>
          <a:p>
            <a:endParaRPr lang="ja-JP" altLang="en-US" sz="3200" b="1" dirty="0">
              <a:latin typeface="+mj-ea"/>
            </a:endParaRPr>
          </a:p>
        </p:txBody>
      </p:sp>
    </p:spTree>
    <p:extLst>
      <p:ext uri="{BB962C8B-B14F-4D97-AF65-F5344CB8AC3E}">
        <p14:creationId xmlns:p14="http://schemas.microsoft.com/office/powerpoint/2010/main" val="4121364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4913" y="395691"/>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r>
              <a:rPr lang="ja-JP" altLang="en-US" b="1" dirty="0" smtClean="0">
                <a:latin typeface="HG丸ｺﾞｼｯｸM-PRO" panose="020F0600000000000000" pitchFamily="50" charset="-128"/>
                <a:ea typeface="HG丸ｺﾞｼｯｸM-PRO" panose="020F0600000000000000" pitchFamily="50" charset="-128"/>
              </a:rPr>
              <a:t>２</a:t>
            </a:r>
            <a:r>
              <a:rPr lang="ja-JP" altLang="en-US" b="1" dirty="0">
                <a:latin typeface="HG丸ｺﾞｼｯｸM-PRO" panose="020F0600000000000000" pitchFamily="50" charset="-128"/>
                <a:ea typeface="HG丸ｺﾞｼｯｸM-PRO" panose="020F0600000000000000" pitchFamily="50" charset="-128"/>
              </a:rPr>
              <a:t>　大阪府のがんの現状と課題</a:t>
            </a:r>
            <a:endParaRPr lang="en-US" altLang="ja-JP" b="1" dirty="0">
              <a:latin typeface="HG丸ｺﾞｼｯｸM-PRO" panose="020F0600000000000000" pitchFamily="50" charset="-128"/>
              <a:ea typeface="HG丸ｺﾞｼｯｸM-PRO" panose="020F0600000000000000" pitchFamily="50" charset="-128"/>
            </a:endParaRPr>
          </a:p>
          <a:p>
            <a:r>
              <a:rPr lang="en-US" altLang="ja-JP" b="1" dirty="0" smtClean="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３</a:t>
            </a:r>
            <a:r>
              <a:rPr lang="en-US" altLang="ja-JP" b="1" dirty="0" smtClean="0">
                <a:latin typeface="HG丸ｺﾞｼｯｸM-PRO" panose="020F0600000000000000" pitchFamily="50" charset="-128"/>
                <a:ea typeface="HG丸ｺﾞｼｯｸM-PRO" panose="020F0600000000000000" pitchFamily="50" charset="-128"/>
              </a:rPr>
              <a:t>)</a:t>
            </a:r>
            <a:r>
              <a:rPr lang="ja-JP" altLang="en-US" b="1" dirty="0" smtClean="0">
                <a:latin typeface="HG丸ｺﾞｼｯｸM-PRO" panose="020F0600000000000000" pitchFamily="50" charset="-128"/>
                <a:ea typeface="HG丸ｺﾞｼｯｸM-PRO" panose="020F0600000000000000" pitchFamily="50" charset="-128"/>
              </a:rPr>
              <a:t>患者支援の充実</a:t>
            </a:r>
            <a:endParaRPr kumimoji="1"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endParaRPr kumimoji="1" lang="en-US" altLang="ja-JP" sz="1600" dirty="0" smtClean="0">
              <a:latin typeface="HG丸ｺﾞｼｯｸM-PRO" panose="020F0600000000000000" pitchFamily="50" charset="-128"/>
              <a:ea typeface="HG丸ｺﾞｼｯｸM-PRO" panose="020F0600000000000000" pitchFamily="50" charset="-128"/>
            </a:endParaRPr>
          </a:p>
          <a:p>
            <a:r>
              <a:rPr lang="en-US" altLang="ja-JP" sz="1600" dirty="0" smtClean="0">
                <a:latin typeface="HG丸ｺﾞｼｯｸM-PRO" panose="020F0600000000000000" pitchFamily="50" charset="-128"/>
                <a:ea typeface="HG丸ｺﾞｼｯｸM-PRO" panose="020F0600000000000000" pitchFamily="50" charset="-128"/>
              </a:rPr>
              <a:t>   </a:t>
            </a:r>
          </a:p>
          <a:p>
            <a:pPr>
              <a:lnSpc>
                <a:spcPts val="2300"/>
              </a:lnSpc>
            </a:pPr>
            <a:endParaRPr lang="en-US" altLang="ja-JP" sz="1600" b="1"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a:lnSpc>
                <a:spcPts val="1900"/>
              </a:lnSpc>
            </a:pPr>
            <a: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
            </a:r>
            <a:b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br>
            <a:endParaRPr lang="en-US" altLang="ja-JP" sz="12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r>
              <a:rPr lang="ja-JP" altLang="en-US" kern="100" dirty="0">
                <a:solidFill>
                  <a:srgbClr val="000000"/>
                </a:solidFill>
                <a:latin typeface="HG丸ｺﾞｼｯｸM-PRO" panose="020F0600000000000000" pitchFamily="50" charset="-128"/>
                <a:ea typeface="HG丸ｺﾞｼｯｸM-PRO" panose="020F0600000000000000" pitchFamily="50" charset="-128"/>
                <a:cs typeface="Times New Roman"/>
              </a:rPr>
              <a:t> </a:t>
            </a:r>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18</a:t>
            </a:fld>
            <a:endParaRPr kumimoji="1" lang="ja-JP" altLang="en-US" dirty="0"/>
          </a:p>
        </p:txBody>
      </p:sp>
      <p:sp>
        <p:nvSpPr>
          <p:cNvPr id="6" name="正方形/長方形 5"/>
          <p:cNvSpPr/>
          <p:nvPr/>
        </p:nvSpPr>
        <p:spPr>
          <a:xfrm>
            <a:off x="273194" y="1196752"/>
            <a:ext cx="8424936" cy="864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lnSpc>
                <a:spcPts val="1900"/>
              </a:lnSpc>
            </a:pP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高齢者世代においては、人生の最終段階における医療に係る意思決定支援などが必要となって</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い</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14" name="角丸四角形 13"/>
          <p:cNvSpPr/>
          <p:nvPr/>
        </p:nvSpPr>
        <p:spPr>
          <a:xfrm>
            <a:off x="311362" y="2348880"/>
            <a:ext cx="8547278" cy="309634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ja-JP" sz="1600" b="1" dirty="0">
                <a:solidFill>
                  <a:schemeClr val="tx1"/>
                </a:solidFill>
                <a:latin typeface="HG丸ｺﾞｼｯｸM-PRO" panose="020F0600000000000000" pitchFamily="50" charset="-128"/>
                <a:ea typeface="HG丸ｺﾞｼｯｸM-PRO" panose="020F0600000000000000" pitchFamily="50" charset="-128"/>
              </a:rPr>
              <a:t>③就労支援などのサバイバーシップ支援</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ウ</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　高齢のがん患者の</a:t>
            </a:r>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a:solidFill>
                  <a:schemeClr val="tx1"/>
                </a:solidFill>
                <a:latin typeface="HG丸ｺﾞｼｯｸM-PRO" panose="020F0600000000000000" pitchFamily="50" charset="-128"/>
                <a:ea typeface="HG丸ｺﾞｼｯｸM-PRO" panose="020F0600000000000000" pitchFamily="50" charset="-128"/>
              </a:rPr>
              <a:t>○高齢者は、がんり患による入院をきっかけとして、認知症と診断される場合があることや、既にある認知症の症状が悪化する場合があるため、人生の最終段階における意思決定等について、一定の基準が必要と</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考えられ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が</a:t>
            </a:r>
            <a:r>
              <a:rPr lang="ja-JP" altLang="ja-JP" sz="1600" dirty="0">
                <a:solidFill>
                  <a:schemeClr val="tx1"/>
                </a:solidFill>
                <a:latin typeface="HG丸ｺﾞｼｯｸM-PRO" panose="020F0600000000000000" pitchFamily="50" charset="-128"/>
                <a:ea typeface="HG丸ｺﾞｼｯｸM-PRO" panose="020F0600000000000000" pitchFamily="50" charset="-128"/>
              </a:rPr>
              <a:t>、明確になっていない状況に</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あ</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en-US" altLang="ja-JP" sz="1600" dirty="0">
                <a:solidFill>
                  <a:schemeClr val="tx1"/>
                </a:solidFill>
                <a:latin typeface="HG丸ｺﾞｼｯｸM-PRO" panose="020F0600000000000000" pitchFamily="50" charset="-128"/>
                <a:ea typeface="HG丸ｺﾞｼｯｸM-PRO" panose="020F0600000000000000" pitchFamily="50" charset="-128"/>
              </a:rPr>
              <a:t> </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ja-JP" sz="1600" dirty="0">
                <a:solidFill>
                  <a:schemeClr val="tx1"/>
                </a:solidFill>
                <a:latin typeface="HG丸ｺﾞｼｯｸM-PRO" panose="020F0600000000000000" pitchFamily="50" charset="-128"/>
                <a:ea typeface="HG丸ｺﾞｼｯｸM-PRO" panose="020F0600000000000000" pitchFamily="50" charset="-128"/>
              </a:rPr>
              <a:t>○高齢者ががんにり患したとき、医療介護の連携のもと適切ながん医療を受けられるよう、医療従事者のみならず介護従事者にも、がんに関する十分な知識が必要</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で</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ある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11100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628800"/>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rPr>
              <a:t>第５章　個別の取組みと目標</a:t>
            </a:r>
            <a:endParaRPr lang="en-US" altLang="ja-JP" sz="3600" b="1" dirty="0" smtClean="0">
              <a:latin typeface="+mj-ea"/>
            </a:endParaRPr>
          </a:p>
        </p:txBody>
      </p:sp>
      <p:sp>
        <p:nvSpPr>
          <p:cNvPr id="5" name="タイトル 1"/>
          <p:cNvSpPr txBox="1">
            <a:spLocks/>
          </p:cNvSpPr>
          <p:nvPr/>
        </p:nvSpPr>
        <p:spPr>
          <a:xfrm>
            <a:off x="189470" y="3140968"/>
            <a:ext cx="8775018"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mj-ea"/>
                <a:cs typeface="+mn-cs"/>
              </a:rPr>
              <a:t>　　　　　　</a:t>
            </a:r>
            <a:r>
              <a:rPr lang="ja-JP" altLang="en-US" sz="3600" b="1" dirty="0">
                <a:solidFill>
                  <a:prstClr val="black"/>
                </a:solidFill>
                <a:latin typeface="+mj-ea"/>
                <a:cs typeface="+mn-cs"/>
              </a:rPr>
              <a:t>３　患者支援</a:t>
            </a:r>
            <a:r>
              <a:rPr lang="ja-JP" altLang="en-US" sz="3600" b="1" dirty="0" smtClean="0">
                <a:solidFill>
                  <a:prstClr val="black"/>
                </a:solidFill>
                <a:latin typeface="+mj-ea"/>
                <a:cs typeface="+mn-cs"/>
              </a:rPr>
              <a:t>の充実</a:t>
            </a:r>
            <a:endParaRPr lang="en-US" altLang="ja-JP" sz="3200" b="1" dirty="0" smtClean="0">
              <a:latin typeface="+mj-ea"/>
            </a:endParaRPr>
          </a:p>
          <a:p>
            <a:pPr algn="l"/>
            <a:endParaRPr lang="en-US" altLang="ja-JP" sz="3600" b="1" dirty="0" smtClean="0">
              <a:solidFill>
                <a:prstClr val="black"/>
              </a:solidFill>
              <a:latin typeface="+mj-ea"/>
              <a:cs typeface="+mn-cs"/>
            </a:endParaRPr>
          </a:p>
        </p:txBody>
      </p:sp>
    </p:spTree>
    <p:extLst>
      <p:ext uri="{BB962C8B-B14F-4D97-AF65-F5344CB8AC3E}">
        <p14:creationId xmlns:p14="http://schemas.microsoft.com/office/powerpoint/2010/main" val="3944627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07504" y="332656"/>
            <a:ext cx="4392487" cy="6120680"/>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rPr>
              <a:t>第３章</a:t>
            </a:r>
            <a:r>
              <a:rPr lang="ja-JP" altLang="en-US" sz="1200" b="1" dirty="0">
                <a:solidFill>
                  <a:schemeClr val="tx1"/>
                </a:solidFill>
                <a:latin typeface="HG丸ｺﾞｼｯｸM-PRO" panose="020F0600000000000000" pitchFamily="50" charset="-128"/>
                <a:ea typeface="HG丸ｺﾞｼｯｸM-PRO" panose="020F0600000000000000" pitchFamily="50" charset="-128"/>
              </a:rPr>
              <a:t>　大阪府におけるがんの現状と課題</a:t>
            </a:r>
            <a:endParaRPr lang="en-US" altLang="ja-JP" sz="12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solidFill>
                  <a:schemeClr val="tx1"/>
                </a:solidFill>
                <a:latin typeface="HG丸ｺﾞｼｯｸM-PRO" panose="020F0600000000000000" pitchFamily="50" charset="-128"/>
                <a:ea typeface="HG丸ｺﾞｼｯｸM-PRO" panose="020F0600000000000000" pitchFamily="50" charset="-128"/>
              </a:rPr>
              <a:t>２　大阪府のがん対策の現状と</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課題</a:t>
            </a:r>
            <a:endParaRPr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2) </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がん医療	</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①</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がん医療提供</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体制</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ア</a:t>
            </a:r>
            <a:r>
              <a:rPr lang="ja-JP" altLang="en-US" sz="1200" dirty="0">
                <a:solidFill>
                  <a:schemeClr val="tx1"/>
                </a:solidFill>
                <a:latin typeface="HG丸ｺﾞｼｯｸM-PRO" panose="020F0600000000000000" pitchFamily="50" charset="-128"/>
                <a:ea typeface="HG丸ｺﾞｼｯｸM-PRO" panose="020F0600000000000000" pitchFamily="50" charset="-128"/>
              </a:rPr>
              <a:t>　がん診療拠点</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病院</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イ</a:t>
            </a:r>
            <a:r>
              <a:rPr lang="ja-JP" altLang="en-US" sz="1200" dirty="0">
                <a:solidFill>
                  <a:schemeClr val="tx1"/>
                </a:solidFill>
                <a:latin typeface="HG丸ｺﾞｼｯｸM-PRO" panose="020F0600000000000000" pitchFamily="50" charset="-128"/>
                <a:ea typeface="HG丸ｺﾞｼｯｸM-PRO" panose="020F0600000000000000" pitchFamily="50" charset="-128"/>
              </a:rPr>
              <a:t>　がん医療連携</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体制</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②</a:t>
            </a:r>
            <a:r>
              <a:rPr lang="ja-JP" altLang="en-US" sz="1200" dirty="0">
                <a:solidFill>
                  <a:schemeClr val="tx1"/>
                </a:solidFill>
                <a:latin typeface="HG丸ｺﾞｼｯｸM-PRO" panose="020F0600000000000000" pitchFamily="50" charset="-128"/>
                <a:ea typeface="HG丸ｺﾞｼｯｸM-PRO" panose="020F0600000000000000" pitchFamily="50" charset="-128"/>
              </a:rPr>
              <a:t>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世代のがん、希少がん等、高齢者の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がん</a:t>
            </a:r>
            <a:endParaRPr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の特性</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ア</a:t>
            </a:r>
            <a:r>
              <a:rPr lang="ja-JP" altLang="en-US" sz="1200" dirty="0">
                <a:solidFill>
                  <a:schemeClr val="tx1"/>
                </a:solidFill>
                <a:latin typeface="HG丸ｺﾞｼｯｸM-PRO" panose="020F0600000000000000" pitchFamily="50" charset="-128"/>
                <a:ea typeface="HG丸ｺﾞｼｯｸM-PRO" panose="020F0600000000000000" pitchFamily="50" charset="-128"/>
              </a:rPr>
              <a:t>　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世代のがんの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特性</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イ</a:t>
            </a:r>
            <a:r>
              <a:rPr lang="ja-JP" altLang="en-US" sz="1200" dirty="0">
                <a:solidFill>
                  <a:schemeClr val="tx1"/>
                </a:solidFill>
                <a:latin typeface="HG丸ｺﾞｼｯｸM-PRO" panose="020F0600000000000000" pitchFamily="50" charset="-128"/>
                <a:ea typeface="HG丸ｺﾞｼｯｸM-PRO" panose="020F0600000000000000" pitchFamily="50" charset="-128"/>
              </a:rPr>
              <a:t>　希少がん・難治性がんの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特性</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ウ</a:t>
            </a:r>
            <a:r>
              <a:rPr lang="ja-JP" altLang="en-US" sz="1200" dirty="0">
                <a:solidFill>
                  <a:schemeClr val="tx1"/>
                </a:solidFill>
                <a:latin typeface="HG丸ｺﾞｼｯｸM-PRO" panose="020F0600000000000000" pitchFamily="50" charset="-128"/>
                <a:ea typeface="HG丸ｺﾞｼｯｸM-PRO" panose="020F0600000000000000" pitchFamily="50" charset="-128"/>
              </a:rPr>
              <a:t>　高齢者のがんの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特性</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③</a:t>
            </a:r>
            <a:r>
              <a:rPr lang="ja-JP" altLang="en-US" sz="1200" dirty="0">
                <a:solidFill>
                  <a:schemeClr val="tx1"/>
                </a:solidFill>
                <a:latin typeface="HG丸ｺﾞｼｯｸM-PRO" panose="020F0600000000000000" pitchFamily="50" charset="-128"/>
                <a:ea typeface="HG丸ｺﾞｼｯｸM-PRO" panose="020F0600000000000000" pitchFamily="50" charset="-128"/>
              </a:rPr>
              <a:t>新たな治療法</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等</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④</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登録</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ア</a:t>
            </a:r>
            <a:r>
              <a:rPr lang="ja-JP" altLang="en-US" sz="1200" dirty="0">
                <a:solidFill>
                  <a:schemeClr val="tx1"/>
                </a:solidFill>
                <a:latin typeface="HG丸ｺﾞｼｯｸM-PRO" panose="020F0600000000000000" pitchFamily="50" charset="-128"/>
                <a:ea typeface="HG丸ｺﾞｼｯｸM-PRO" panose="020F0600000000000000" pitchFamily="50" charset="-128"/>
              </a:rPr>
              <a:t>　がん登録事業の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推進</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イ</a:t>
            </a:r>
            <a:r>
              <a:rPr lang="ja-JP" altLang="en-US" sz="1200" dirty="0">
                <a:solidFill>
                  <a:schemeClr val="tx1"/>
                </a:solidFill>
                <a:latin typeface="HG丸ｺﾞｼｯｸM-PRO" panose="020F0600000000000000" pitchFamily="50" charset="-128"/>
                <a:ea typeface="HG丸ｺﾞｼｯｸM-PRO" panose="020F0600000000000000" pitchFamily="50" charset="-128"/>
              </a:rPr>
              <a:t>　がん登録データの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活用</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⑤</a:t>
            </a:r>
            <a:r>
              <a:rPr lang="ja-JP" altLang="en-US" sz="1200" dirty="0">
                <a:solidFill>
                  <a:schemeClr val="tx1"/>
                </a:solidFill>
                <a:latin typeface="HG丸ｺﾞｼｯｸM-PRO" panose="020F0600000000000000" pitchFamily="50" charset="-128"/>
                <a:ea typeface="HG丸ｺﾞｼｯｸM-PRO" panose="020F0600000000000000" pitchFamily="50" charset="-128"/>
              </a:rPr>
              <a:t>緩和</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ケア</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ア</a:t>
            </a:r>
            <a:r>
              <a:rPr lang="ja-JP" altLang="en-US" sz="1200" dirty="0">
                <a:solidFill>
                  <a:schemeClr val="tx1"/>
                </a:solidFill>
                <a:latin typeface="HG丸ｺﾞｼｯｸM-PRO" panose="020F0600000000000000" pitchFamily="50" charset="-128"/>
                <a:ea typeface="HG丸ｺﾞｼｯｸM-PRO" panose="020F0600000000000000" pitchFamily="50" charset="-128"/>
              </a:rPr>
              <a:t>　緩和ケアの普及</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啓発</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イ</a:t>
            </a:r>
            <a:r>
              <a:rPr lang="ja-JP" altLang="en-US" sz="1200" dirty="0">
                <a:solidFill>
                  <a:schemeClr val="tx1"/>
                </a:solidFill>
                <a:latin typeface="HG丸ｺﾞｼｯｸM-PRO" panose="020F0600000000000000" pitchFamily="50" charset="-128"/>
                <a:ea typeface="HG丸ｺﾞｼｯｸM-PRO" panose="020F0600000000000000" pitchFamily="50" charset="-128"/>
              </a:rPr>
              <a:t>　緩和ケアの提供</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体制</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ウ</a:t>
            </a:r>
            <a:r>
              <a:rPr lang="ja-JP" altLang="en-US" sz="1200" dirty="0">
                <a:solidFill>
                  <a:schemeClr val="tx1"/>
                </a:solidFill>
                <a:latin typeface="HG丸ｺﾞｼｯｸM-PRO" panose="020F0600000000000000" pitchFamily="50" charset="-128"/>
                <a:ea typeface="HG丸ｺﾞｼｯｸM-PRO" panose="020F0600000000000000" pitchFamily="50" charset="-128"/>
              </a:rPr>
              <a:t>　緩和ケア研修会（</a:t>
            </a:r>
            <a:r>
              <a:rPr lang="en-US" altLang="ja-JP" sz="1200" dirty="0">
                <a:solidFill>
                  <a:schemeClr val="tx1"/>
                </a:solidFill>
                <a:latin typeface="HG丸ｺﾞｼｯｸM-PRO" panose="020F0600000000000000" pitchFamily="50" charset="-128"/>
                <a:ea typeface="HG丸ｺﾞｼｯｸM-PRO" panose="020F0600000000000000" pitchFamily="50" charset="-128"/>
              </a:rPr>
              <a:t>PEACE</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研修）</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エ</a:t>
            </a:r>
            <a:r>
              <a:rPr lang="ja-JP" altLang="en-US" sz="1200" dirty="0">
                <a:solidFill>
                  <a:schemeClr val="tx1"/>
                </a:solidFill>
                <a:latin typeface="HG丸ｺﾞｼｯｸM-PRO" panose="020F0600000000000000" pitchFamily="50" charset="-128"/>
                <a:ea typeface="HG丸ｺﾞｼｯｸM-PRO" panose="020F0600000000000000" pitchFamily="50" charset="-128"/>
              </a:rPr>
              <a:t>　在宅緩和</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ケア</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3) </a:t>
            </a:r>
            <a:r>
              <a:rPr lang="ja-JP" altLang="en-US" sz="1200" dirty="0">
                <a:solidFill>
                  <a:schemeClr val="tx1"/>
                </a:solidFill>
                <a:latin typeface="HG丸ｺﾞｼｯｸM-PRO" panose="020F0600000000000000" pitchFamily="50" charset="-128"/>
                <a:ea typeface="HG丸ｺﾞｼｯｸM-PRO" panose="020F0600000000000000" pitchFamily="50" charset="-128"/>
              </a:rPr>
              <a:t>患者支援の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充実</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①</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がん患者の相談</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②</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がん患者への情報</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提供</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③</a:t>
            </a:r>
            <a:r>
              <a:rPr lang="ja-JP" altLang="en-US" sz="1200" dirty="0">
                <a:solidFill>
                  <a:schemeClr val="tx1"/>
                </a:solidFill>
                <a:latin typeface="HG丸ｺﾞｼｯｸM-PRO" panose="020F0600000000000000" pitchFamily="50" charset="-128"/>
                <a:ea typeface="HG丸ｺﾞｼｯｸM-PRO" panose="020F0600000000000000" pitchFamily="50" charset="-128"/>
              </a:rPr>
              <a:t>就労支援などのサバイバーシップ</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ア</a:t>
            </a:r>
            <a:r>
              <a:rPr lang="ja-JP" altLang="en-US" sz="1200" dirty="0">
                <a:solidFill>
                  <a:schemeClr val="tx1"/>
                </a:solidFill>
                <a:latin typeface="HG丸ｺﾞｼｯｸM-PRO" panose="020F0600000000000000" pitchFamily="50" charset="-128"/>
                <a:ea typeface="HG丸ｺﾞｼｯｸM-PRO" panose="020F0600000000000000" pitchFamily="50" charset="-128"/>
              </a:rPr>
              <a:t>　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世代における学習支援</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長期フォローアップ</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イ</a:t>
            </a:r>
            <a:r>
              <a:rPr lang="ja-JP" altLang="en-US" sz="1200" dirty="0">
                <a:solidFill>
                  <a:schemeClr val="tx1"/>
                </a:solidFill>
                <a:latin typeface="HG丸ｺﾞｼｯｸM-PRO" panose="020F0600000000000000" pitchFamily="50" charset="-128"/>
                <a:ea typeface="HG丸ｺﾞｼｯｸM-PRO" panose="020F0600000000000000" pitchFamily="50" charset="-128"/>
              </a:rPr>
              <a:t>　働く世代の就労</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ウ</a:t>
            </a:r>
            <a:r>
              <a:rPr lang="ja-JP" altLang="en-US" sz="1200" dirty="0">
                <a:solidFill>
                  <a:schemeClr val="tx1"/>
                </a:solidFill>
                <a:latin typeface="HG丸ｺﾞｼｯｸM-PRO" panose="020F0600000000000000" pitchFamily="50" charset="-128"/>
                <a:ea typeface="HG丸ｺﾞｼｯｸM-PRO" panose="020F0600000000000000" pitchFamily="50" charset="-128"/>
              </a:rPr>
              <a:t>　高齢のがん患者の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(4</a:t>
            </a:r>
            <a:r>
              <a:rPr lang="en-US" altLang="ja-JP"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がん対策を社会全体で進める</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環境づくり</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①</a:t>
            </a:r>
            <a:r>
              <a:rPr lang="ja-JP" altLang="en-US" sz="1200" dirty="0">
                <a:solidFill>
                  <a:schemeClr val="tx1"/>
                </a:solidFill>
                <a:latin typeface="HG丸ｺﾞｼｯｸM-PRO" panose="020F0600000000000000" pitchFamily="50" charset="-128"/>
                <a:ea typeface="HG丸ｺﾞｼｯｸM-PRO" panose="020F0600000000000000" pitchFamily="50" charset="-128"/>
              </a:rPr>
              <a:t>社会全体での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機運づくり</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②</a:t>
            </a:r>
            <a:r>
              <a:rPr lang="ja-JP" altLang="en-US" sz="1200" dirty="0">
                <a:solidFill>
                  <a:schemeClr val="tx1"/>
                </a:solidFill>
                <a:latin typeface="HG丸ｺﾞｼｯｸM-PRO" panose="020F0600000000000000" pitchFamily="50" charset="-128"/>
                <a:ea typeface="HG丸ｺﾞｼｯｸM-PRO" panose="020F0600000000000000" pitchFamily="50" charset="-128"/>
              </a:rPr>
              <a:t>大阪府がん対策</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基金</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③</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がん患者会等との</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連携</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正方形/長方形 2"/>
          <p:cNvSpPr/>
          <p:nvPr/>
        </p:nvSpPr>
        <p:spPr>
          <a:xfrm>
            <a:off x="4644008" y="332656"/>
            <a:ext cx="4356484" cy="6408712"/>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ja-JP" sz="1200" b="1" dirty="0" smtClean="0">
                <a:solidFill>
                  <a:schemeClr val="tx1"/>
                </a:solidFill>
                <a:latin typeface="HG丸ｺﾞｼｯｸM-PRO" panose="020F0600000000000000" pitchFamily="50" charset="-128"/>
                <a:ea typeface="HG丸ｺﾞｼｯｸM-PRO" panose="020F0600000000000000" pitchFamily="50" charset="-128"/>
              </a:rPr>
              <a:t>第５章</a:t>
            </a:r>
            <a:r>
              <a:rPr lang="ja-JP" altLang="ja-JP" sz="1200" b="1" dirty="0">
                <a:solidFill>
                  <a:schemeClr val="tx1"/>
                </a:solidFill>
                <a:latin typeface="HG丸ｺﾞｼｯｸM-PRO" panose="020F0600000000000000" pitchFamily="50" charset="-128"/>
                <a:ea typeface="HG丸ｺﾞｼｯｸM-PRO" panose="020F0600000000000000" pitchFamily="50" charset="-128"/>
              </a:rPr>
              <a:t>　</a:t>
            </a:r>
            <a:r>
              <a:rPr lang="ja-JP" altLang="en-US" sz="1200" b="1" dirty="0">
                <a:solidFill>
                  <a:schemeClr val="tx1"/>
                </a:solidFill>
                <a:latin typeface="HG丸ｺﾞｼｯｸM-PRO" panose="020F0600000000000000" pitchFamily="50" charset="-128"/>
                <a:ea typeface="HG丸ｺﾞｼｯｸM-PRO" panose="020F0600000000000000" pitchFamily="50" charset="-128"/>
              </a:rPr>
              <a:t>個</a:t>
            </a:r>
            <a:r>
              <a:rPr lang="ja-JP" altLang="ja-JP" sz="1200" b="1" dirty="0">
                <a:solidFill>
                  <a:schemeClr val="tx1"/>
                </a:solidFill>
                <a:latin typeface="HG丸ｺﾞｼｯｸM-PRO" panose="020F0600000000000000" pitchFamily="50" charset="-128"/>
                <a:ea typeface="HG丸ｺﾞｼｯｸM-PRO" panose="020F0600000000000000" pitchFamily="50" charset="-128"/>
              </a:rPr>
              <a:t>別</a:t>
            </a:r>
            <a:r>
              <a:rPr lang="ja-JP" altLang="en-US" sz="1200" b="1" dirty="0">
                <a:solidFill>
                  <a:schemeClr val="tx1"/>
                </a:solidFill>
                <a:latin typeface="HG丸ｺﾞｼｯｸM-PRO" panose="020F0600000000000000" pitchFamily="50" charset="-128"/>
                <a:ea typeface="HG丸ｺﾞｼｯｸM-PRO" panose="020F0600000000000000" pitchFamily="50" charset="-128"/>
              </a:rPr>
              <a:t>の</a:t>
            </a:r>
            <a:r>
              <a:rPr lang="ja-JP" altLang="ja-JP" sz="1200" b="1" dirty="0">
                <a:solidFill>
                  <a:schemeClr val="tx1"/>
                </a:solidFill>
                <a:latin typeface="HG丸ｺﾞｼｯｸM-PRO" panose="020F0600000000000000" pitchFamily="50" charset="-128"/>
                <a:ea typeface="HG丸ｺﾞｼｯｸM-PRO" panose="020F0600000000000000" pitchFamily="50" charset="-128"/>
              </a:rPr>
              <a:t>取組みと目標</a:t>
            </a:r>
          </a:p>
          <a:p>
            <a:r>
              <a:rPr lang="ja-JP" altLang="ja-JP" sz="1200" dirty="0" smtClean="0">
                <a:solidFill>
                  <a:schemeClr val="tx1"/>
                </a:solidFill>
                <a:latin typeface="HG丸ｺﾞｼｯｸM-PRO" panose="020F0600000000000000" pitchFamily="50" charset="-128"/>
                <a:ea typeface="HG丸ｺﾞｼｯｸM-PRO" panose="020F0600000000000000" pitchFamily="50" charset="-128"/>
              </a:rPr>
              <a:t>２</a:t>
            </a:r>
            <a:r>
              <a:rPr lang="ja-JP" altLang="ja-JP" sz="1200" dirty="0">
                <a:solidFill>
                  <a:schemeClr val="tx1"/>
                </a:solidFill>
                <a:latin typeface="HG丸ｺﾞｼｯｸM-PRO" panose="020F0600000000000000" pitchFamily="50" charset="-128"/>
                <a:ea typeface="HG丸ｺﾞｼｯｸM-PRO" panose="020F0600000000000000" pitchFamily="50" charset="-128"/>
              </a:rPr>
              <a:t>　がん医療の充実</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200" dirty="0">
                <a:solidFill>
                  <a:schemeClr val="tx1"/>
                </a:solidFill>
                <a:latin typeface="HG丸ｺﾞｼｯｸM-PRO" panose="020F0600000000000000" pitchFamily="50" charset="-128"/>
                <a:ea typeface="HG丸ｺﾞｼｯｸM-PRO" panose="020F0600000000000000" pitchFamily="50" charset="-128"/>
              </a:rPr>
              <a:t>府民誰もが適切な医療を受けられる体制整備）</a:t>
            </a: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 </a:t>
            </a:r>
            <a:r>
              <a:rPr lang="ja-JP" altLang="ja-JP" sz="1200" dirty="0">
                <a:solidFill>
                  <a:schemeClr val="tx1"/>
                </a:solidFill>
                <a:latin typeface="HG丸ｺﾞｼｯｸM-PRO" panose="020F0600000000000000" pitchFamily="50" charset="-128"/>
                <a:ea typeface="HG丸ｺﾞｼｯｸM-PRO" panose="020F0600000000000000" pitchFamily="50" charset="-128"/>
              </a:rPr>
              <a:t>医療提供体制の</a:t>
            </a:r>
            <a:r>
              <a:rPr lang="ja-JP" altLang="ja-JP" sz="1200" dirty="0" smtClean="0">
                <a:solidFill>
                  <a:schemeClr val="tx1"/>
                </a:solidFill>
                <a:latin typeface="HG丸ｺﾞｼｯｸM-PRO" panose="020F0600000000000000" pitchFamily="50" charset="-128"/>
                <a:ea typeface="HG丸ｺﾞｼｯｸM-PRO" panose="020F0600000000000000" pitchFamily="50" charset="-128"/>
              </a:rPr>
              <a:t>充実</a:t>
            </a:r>
            <a:endParaRPr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①</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がん診療拠点病院の機能強化</a:t>
            </a: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②</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がん医療連携体制の充実</a:t>
            </a: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③</a:t>
            </a:r>
            <a:r>
              <a:rPr lang="ja-JP" altLang="en-US" sz="1200" dirty="0">
                <a:solidFill>
                  <a:schemeClr val="tx1"/>
                </a:solidFill>
                <a:latin typeface="HG丸ｺﾞｼｯｸM-PRO" panose="020F0600000000000000" pitchFamily="50" charset="-128"/>
                <a:ea typeface="HG丸ｺﾞｼｯｸM-PRO" panose="020F0600000000000000" pitchFamily="50" charset="-128"/>
              </a:rPr>
              <a:t>人材育成の充実</a:t>
            </a:r>
          </a:p>
          <a:p>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2) </a:t>
            </a:r>
            <a:r>
              <a:rPr lang="ja-JP" altLang="en-US" sz="1200" dirty="0">
                <a:solidFill>
                  <a:schemeClr val="tx1"/>
                </a:solidFill>
                <a:latin typeface="HG丸ｺﾞｼｯｸM-PRO" panose="020F0600000000000000" pitchFamily="50" charset="-128"/>
                <a:ea typeface="HG丸ｺﾞｼｯｸM-PRO" panose="020F0600000000000000" pitchFamily="50" charset="-128"/>
              </a:rPr>
              <a:t>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世代のがん・希少がん等・高齢者のがん　　</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対策</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世代のがん</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②希少がん等</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③高齢者のがん医療</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(3) </a:t>
            </a:r>
            <a:r>
              <a:rPr lang="ja-JP" altLang="ja-JP" sz="1200" dirty="0">
                <a:solidFill>
                  <a:schemeClr val="tx1"/>
                </a:solidFill>
                <a:latin typeface="HG丸ｺﾞｼｯｸM-PRO" panose="020F0600000000000000" pitchFamily="50" charset="-128"/>
                <a:ea typeface="HG丸ｺﾞｼｯｸM-PRO" panose="020F0600000000000000" pitchFamily="50" charset="-128"/>
              </a:rPr>
              <a:t>新たな治療法</a:t>
            </a:r>
            <a:r>
              <a:rPr lang="ja-JP" altLang="en-US" sz="1200" dirty="0">
                <a:solidFill>
                  <a:schemeClr val="tx1"/>
                </a:solidFill>
                <a:latin typeface="HG丸ｺﾞｼｯｸM-PRO" panose="020F0600000000000000" pitchFamily="50" charset="-128"/>
                <a:ea typeface="HG丸ｺﾞｼｯｸM-PRO" panose="020F0600000000000000" pitchFamily="50" charset="-128"/>
              </a:rPr>
              <a:t>の活用</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(4) </a:t>
            </a:r>
            <a:r>
              <a:rPr lang="ja-JP" altLang="ja-JP" sz="1200" dirty="0">
                <a:solidFill>
                  <a:schemeClr val="tx1"/>
                </a:solidFill>
                <a:latin typeface="HG丸ｺﾞｼｯｸM-PRO" panose="020F0600000000000000" pitchFamily="50" charset="-128"/>
                <a:ea typeface="HG丸ｺﾞｼｯｸM-PRO" panose="020F0600000000000000" pitchFamily="50" charset="-128"/>
              </a:rPr>
              <a:t>がん登録の推進</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①がん登録の精度向上</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②がん登録による情報の活用・提供</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(5) </a:t>
            </a:r>
            <a:r>
              <a:rPr lang="ja-JP" altLang="ja-JP" sz="1200" dirty="0">
                <a:solidFill>
                  <a:schemeClr val="tx1"/>
                </a:solidFill>
                <a:latin typeface="HG丸ｺﾞｼｯｸM-PRO" panose="020F0600000000000000" pitchFamily="50" charset="-128"/>
                <a:ea typeface="HG丸ｺﾞｼｯｸM-PRO" panose="020F0600000000000000" pitchFamily="50" charset="-128"/>
              </a:rPr>
              <a:t>緩和ケアの推進</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①緩和ケアの普及啓発</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②質の高い緩和ケア提供体制の確保</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③緩和ケアに関する人材育成</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④在宅緩和ケアの充実</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b="1" dirty="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a:solidFill>
                  <a:schemeClr val="tx1"/>
                </a:solidFill>
                <a:latin typeface="HG丸ｺﾞｼｯｸM-PRO" panose="020F0600000000000000" pitchFamily="50" charset="-128"/>
                <a:ea typeface="HG丸ｺﾞｼｯｸM-PRO" panose="020F0600000000000000" pitchFamily="50" charset="-128"/>
              </a:rPr>
              <a:t>３　</a:t>
            </a:r>
            <a:r>
              <a:rPr lang="ja-JP" altLang="en-US" sz="1200" dirty="0">
                <a:solidFill>
                  <a:schemeClr val="tx1"/>
                </a:solidFill>
                <a:latin typeface="HG丸ｺﾞｼｯｸM-PRO" panose="020F0600000000000000" pitchFamily="50" charset="-128"/>
                <a:ea typeface="HG丸ｺﾞｼｯｸM-PRO" panose="020F0600000000000000" pitchFamily="50" charset="-128"/>
              </a:rPr>
              <a:t>患者支援の充実</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(1) </a:t>
            </a:r>
            <a:r>
              <a:rPr lang="ja-JP" altLang="en-US" sz="1200" dirty="0">
                <a:solidFill>
                  <a:schemeClr val="tx1"/>
                </a:solidFill>
                <a:latin typeface="HG丸ｺﾞｼｯｸM-PRO" panose="020F0600000000000000" pitchFamily="50" charset="-128"/>
                <a:ea typeface="HG丸ｺﾞｼｯｸM-PRO" panose="020F0600000000000000" pitchFamily="50" charset="-128"/>
              </a:rPr>
              <a:t>がん患者の相談支援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①がん相談支援センターの機能強化</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②がん相談支援センターの周知と利用促進</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(2) </a:t>
            </a:r>
            <a:r>
              <a:rPr lang="ja-JP" altLang="ja-JP" sz="1200" dirty="0">
                <a:solidFill>
                  <a:schemeClr val="tx1"/>
                </a:solidFill>
                <a:latin typeface="HG丸ｺﾞｼｯｸM-PRO" panose="020F0600000000000000" pitchFamily="50" charset="-128"/>
                <a:ea typeface="HG丸ｺﾞｼｯｸM-PRO" panose="020F0600000000000000" pitchFamily="50" charset="-128"/>
              </a:rPr>
              <a:t>がん患者</a:t>
            </a:r>
            <a:r>
              <a:rPr lang="ja-JP" altLang="en-US" sz="1200" dirty="0">
                <a:solidFill>
                  <a:schemeClr val="tx1"/>
                </a:solidFill>
                <a:latin typeface="HG丸ｺﾞｼｯｸM-PRO" panose="020F0600000000000000" pitchFamily="50" charset="-128"/>
                <a:ea typeface="HG丸ｺﾞｼｯｸM-PRO" panose="020F0600000000000000" pitchFamily="50" charset="-128"/>
              </a:rPr>
              <a:t>への情報提供</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(3) </a:t>
            </a:r>
            <a:r>
              <a:rPr lang="ja-JP" altLang="en-US" sz="1200" dirty="0">
                <a:solidFill>
                  <a:schemeClr val="tx1"/>
                </a:solidFill>
                <a:latin typeface="HG丸ｺﾞｼｯｸM-PRO" panose="020F0600000000000000" pitchFamily="50" charset="-128"/>
                <a:ea typeface="HG丸ｺﾞｼｯｸM-PRO" panose="020F0600000000000000" pitchFamily="50" charset="-128"/>
              </a:rPr>
              <a:t>就労支援などサバイバーシップ支援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①小児・</a:t>
            </a:r>
            <a:r>
              <a:rPr lang="en-US" altLang="ja-JP" sz="1200" dirty="0">
                <a:solidFill>
                  <a:schemeClr val="tx1"/>
                </a:solidFill>
                <a:latin typeface="HG丸ｺﾞｼｯｸM-PRO" panose="020F0600000000000000" pitchFamily="50" charset="-128"/>
                <a:ea typeface="HG丸ｺﾞｼｯｸM-PRO" panose="020F0600000000000000" pitchFamily="50" charset="-128"/>
              </a:rPr>
              <a:t>AYA</a:t>
            </a:r>
            <a:r>
              <a:rPr lang="ja-JP" altLang="en-US" sz="1200" dirty="0">
                <a:solidFill>
                  <a:schemeClr val="tx1"/>
                </a:solidFill>
                <a:latin typeface="HG丸ｺﾞｼｯｸM-PRO" panose="020F0600000000000000" pitchFamily="50" charset="-128"/>
                <a:ea typeface="HG丸ｺﾞｼｯｸM-PRO" panose="020F0600000000000000" pitchFamily="50" charset="-128"/>
              </a:rPr>
              <a:t>世代への支援</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②働く世代のがん患者の就労支援の推進</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③高齢者の支援</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a:solidFill>
                  <a:schemeClr val="tx1"/>
                </a:solidFill>
                <a:latin typeface="HG丸ｺﾞｼｯｸM-PRO" panose="020F0600000000000000" pitchFamily="50" charset="-128"/>
                <a:ea typeface="HG丸ｺﾞｼｯｸM-PRO" panose="020F0600000000000000" pitchFamily="50" charset="-128"/>
              </a:rPr>
              <a:t>４　がん対策を社会全体で進める環境づくり</a:t>
            </a: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(1) </a:t>
            </a:r>
            <a:r>
              <a:rPr lang="ja-JP" altLang="en-US" sz="1200" dirty="0">
                <a:solidFill>
                  <a:schemeClr val="tx1"/>
                </a:solidFill>
                <a:latin typeface="HG丸ｺﾞｼｯｸM-PRO" panose="020F0600000000000000" pitchFamily="50" charset="-128"/>
                <a:ea typeface="HG丸ｺﾞｼｯｸM-PRO" panose="020F0600000000000000" pitchFamily="50" charset="-128"/>
              </a:rPr>
              <a:t>社会全体での機運づくり</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(2) </a:t>
            </a:r>
            <a:r>
              <a:rPr lang="ja-JP" altLang="en-US" sz="1200" dirty="0">
                <a:solidFill>
                  <a:schemeClr val="tx1"/>
                </a:solidFill>
                <a:latin typeface="HG丸ｺﾞｼｯｸM-PRO" panose="020F0600000000000000" pitchFamily="50" charset="-128"/>
                <a:ea typeface="HG丸ｺﾞｼｯｸM-PRO" panose="020F0600000000000000" pitchFamily="50" charset="-128"/>
              </a:rPr>
              <a:t>大阪府がん対策基金</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en-US" altLang="ja-JP" sz="1200" dirty="0">
                <a:solidFill>
                  <a:schemeClr val="tx1"/>
                </a:solidFill>
                <a:latin typeface="HG丸ｺﾞｼｯｸM-PRO" panose="020F0600000000000000" pitchFamily="50" charset="-128"/>
                <a:ea typeface="HG丸ｺﾞｼｯｸM-PRO" panose="020F0600000000000000" pitchFamily="50" charset="-128"/>
              </a:rPr>
              <a:t>(3)</a:t>
            </a:r>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a:solidFill>
                  <a:schemeClr val="tx1"/>
                </a:solidFill>
                <a:latin typeface="HG丸ｺﾞｼｯｸM-PRO" panose="020F0600000000000000" pitchFamily="50" charset="-128"/>
                <a:ea typeface="HG丸ｺﾞｼｯｸM-PRO" panose="020F0600000000000000" pitchFamily="50" charset="-128"/>
              </a:rPr>
              <a:t>がん患者会等との連携促進</a:t>
            </a:r>
          </a:p>
          <a:p>
            <a:endParaRPr lang="ja-JP"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endParaRPr lang="ja-JP"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a:off x="575554" y="968650"/>
            <a:ext cx="1908213" cy="51613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727954" y="5301208"/>
            <a:ext cx="2115854" cy="21602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75554" y="2060848"/>
            <a:ext cx="2556286" cy="50405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71732" y="5517232"/>
            <a:ext cx="3164163" cy="79208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004048" y="968650"/>
            <a:ext cx="2448272" cy="73215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矢印 8"/>
          <p:cNvSpPr/>
          <p:nvPr/>
        </p:nvSpPr>
        <p:spPr>
          <a:xfrm>
            <a:off x="2843808" y="1124744"/>
            <a:ext cx="2016224" cy="20998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5110701" y="5661248"/>
            <a:ext cx="1261499" cy="25202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3203848" y="2243887"/>
            <a:ext cx="1656184" cy="20998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4860032" y="5909552"/>
            <a:ext cx="3096344" cy="75980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004048" y="2228760"/>
            <a:ext cx="2016224" cy="55216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rot="1008396">
            <a:off x="3650263" y="5807275"/>
            <a:ext cx="1124805" cy="255781"/>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77323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b="1" dirty="0" smtClean="0">
                <a:latin typeface="HG丸ｺﾞｼｯｸM-PRO" panose="020F0600000000000000" pitchFamily="50" charset="-128"/>
                <a:ea typeface="HG丸ｺﾞｼｯｸM-PRO" panose="020F0600000000000000" pitchFamily="50" charset="-128"/>
              </a:rPr>
              <a:t>３　患者支援の充実</a:t>
            </a:r>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rPr>
              <a:t>   </a:t>
            </a:r>
          </a:p>
          <a:p>
            <a:pPr>
              <a:lnSpc>
                <a:spcPts val="2400"/>
              </a:lnSpc>
            </a:pPr>
            <a:endParaRPr lang="en-US" altLang="ja-JP" b="1" dirty="0" smtClean="0">
              <a:latin typeface="HG丸ｺﾞｼｯｸM-PRO" panose="020F0600000000000000" pitchFamily="50" charset="-128"/>
              <a:ea typeface="HG丸ｺﾞｼｯｸM-PRO" panose="020F0600000000000000" pitchFamily="50" charset="-128"/>
            </a:endParaRPr>
          </a:p>
          <a:p>
            <a:pPr>
              <a:lnSpc>
                <a:spcPts val="2400"/>
              </a:lnSpc>
            </a:pPr>
            <a:endParaRPr lang="en-US" altLang="ja-JP" b="1" dirty="0">
              <a:latin typeface="HG丸ｺﾞｼｯｸM-PRO" panose="020F0600000000000000" pitchFamily="50" charset="-128"/>
              <a:ea typeface="HG丸ｺﾞｼｯｸM-PRO" panose="020F0600000000000000" pitchFamily="50" charset="-128"/>
            </a:endParaRPr>
          </a:p>
          <a:p>
            <a:pPr>
              <a:lnSpc>
                <a:spcPts val="2400"/>
              </a:lnSpc>
            </a:pPr>
            <a:endParaRPr lang="en-US" altLang="ja-JP" b="1" dirty="0" smtClean="0">
              <a:latin typeface="HG丸ｺﾞｼｯｸM-PRO" panose="020F0600000000000000" pitchFamily="50" charset="-128"/>
              <a:ea typeface="HG丸ｺﾞｼｯｸM-PRO" panose="020F0600000000000000" pitchFamily="50" charset="-128"/>
            </a:endParaRPr>
          </a:p>
          <a:p>
            <a:pPr>
              <a:lnSpc>
                <a:spcPts val="2400"/>
              </a:lnSpc>
            </a:pPr>
            <a:r>
              <a:rPr lang="ja-JP" altLang="en-US" b="1" dirty="0" smtClean="0">
                <a:latin typeface="HG丸ｺﾞｼｯｸM-PRO" panose="020F0600000000000000" pitchFamily="50" charset="-128"/>
                <a:ea typeface="HG丸ｺﾞｼｯｸM-PRO" panose="020F0600000000000000" pitchFamily="50" charset="-128"/>
                <a:cs typeface="HG丸ｺﾞｼｯｸM-PRO"/>
              </a:rPr>
              <a:t>　</a:t>
            </a:r>
            <a:r>
              <a:rPr lang="en-US"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20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第５章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個別の取組と目標</a:t>
            </a:r>
            <a:r>
              <a:rPr lang="ja-JP" altLang="en-US" sz="2000" dirty="0">
                <a:latin typeface="HG丸ｺﾞｼｯｸM-PRO" panose="020F0600000000000000" pitchFamily="50" charset="-128"/>
                <a:ea typeface="HG丸ｺﾞｼｯｸM-PRO" panose="020F0600000000000000" pitchFamily="50" charset="-128"/>
              </a:rPr>
              <a:t>　</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20</a:t>
            </a:fld>
            <a:endParaRPr kumimoji="1" lang="ja-JP" altLang="en-US" dirty="0"/>
          </a:p>
        </p:txBody>
      </p:sp>
      <p:sp>
        <p:nvSpPr>
          <p:cNvPr id="6" name="正方形/長方形 5"/>
          <p:cNvSpPr/>
          <p:nvPr/>
        </p:nvSpPr>
        <p:spPr>
          <a:xfrm>
            <a:off x="311319" y="1052736"/>
            <a:ext cx="8666726" cy="6480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lnSpc>
                <a:spcPts val="2000"/>
              </a:lnSpc>
            </a:pP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高齢者のがん患者の意思決定の支援に関する診療ガイドラインの普及に</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努め</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る。</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8" name="角丸四角形 7"/>
          <p:cNvSpPr/>
          <p:nvPr/>
        </p:nvSpPr>
        <p:spPr>
          <a:xfrm>
            <a:off x="335064" y="3140968"/>
            <a:ext cx="8569072" cy="1800200"/>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400"/>
              </a:lnSpc>
            </a:pPr>
            <a:r>
              <a:rPr lang="en-US" altLang="ja-JP" sz="1600" b="1" dirty="0">
                <a:solidFill>
                  <a:schemeClr val="tx1"/>
                </a:solidFill>
                <a:latin typeface="HG丸ｺﾞｼｯｸM-PRO" panose="020F0600000000000000" pitchFamily="50" charset="-128"/>
                <a:ea typeface="HG丸ｺﾞｼｯｸM-PRO" panose="020F0600000000000000" pitchFamily="50" charset="-128"/>
              </a:rPr>
              <a:t>(3) </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就労支援などサバイバーシップ支援</a:t>
            </a:r>
          </a:p>
          <a:p>
            <a:r>
              <a:rPr lang="ja-JP" altLang="ja-JP" sz="1600" b="1" dirty="0">
                <a:solidFill>
                  <a:schemeClr val="tx1"/>
                </a:solidFill>
                <a:latin typeface="HG丸ｺﾞｼｯｸM-PRO" panose="020F0600000000000000" pitchFamily="50" charset="-128"/>
                <a:ea typeface="HG丸ｺﾞｼｯｸM-PRO" panose="020F0600000000000000" pitchFamily="50" charset="-128"/>
              </a:rPr>
              <a:t>③高齢者の</a:t>
            </a:r>
            <a:r>
              <a:rPr lang="ja-JP" altLang="ja-JP" sz="1600" b="1"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ja-JP" sz="1600" dirty="0">
                <a:solidFill>
                  <a:schemeClr val="tx1"/>
                </a:solidFill>
                <a:latin typeface="HG丸ｺﾞｼｯｸM-PRO" panose="020F0600000000000000" pitchFamily="50" charset="-128"/>
                <a:ea typeface="HG丸ｺﾞｼｯｸM-PRO" panose="020F0600000000000000" pitchFamily="50" charset="-128"/>
              </a:rPr>
              <a:t>○国が予定している「高齢のがん患者の意思決定の支援に関する診療ガイドライン」について、大阪府がん診療連携協議会と連携して府内のがん診療拠点病院への普及に</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努め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a:p>
            <a:pPr>
              <a:lnSpc>
                <a:spcPts val="2400"/>
              </a:lnSpc>
            </a:pP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graphicFrame>
        <p:nvGraphicFramePr>
          <p:cNvPr id="7" name="表 6"/>
          <p:cNvGraphicFramePr>
            <a:graphicFrameLocks noGrp="1"/>
          </p:cNvGraphicFramePr>
          <p:nvPr>
            <p:extLst>
              <p:ext uri="{D42A27DB-BD31-4B8C-83A1-F6EECF244321}">
                <p14:modId xmlns:p14="http://schemas.microsoft.com/office/powerpoint/2010/main" val="3913346393"/>
              </p:ext>
            </p:extLst>
          </p:nvPr>
        </p:nvGraphicFramePr>
        <p:xfrm>
          <a:off x="335064" y="1916832"/>
          <a:ext cx="8413399" cy="792088"/>
        </p:xfrm>
        <a:graphic>
          <a:graphicData uri="http://schemas.openxmlformats.org/drawingml/2006/table">
            <a:tbl>
              <a:tblPr firstRow="1" firstCol="1" bandRow="1"/>
              <a:tblGrid>
                <a:gridCol w="373994"/>
                <a:gridCol w="3968659"/>
                <a:gridCol w="2090834"/>
                <a:gridCol w="1979912"/>
              </a:tblGrid>
              <a:tr h="473755">
                <a:tc>
                  <a:txBody>
                    <a:bodyPr/>
                    <a:lstStyle/>
                    <a:p>
                      <a:pPr algn="ctr" fontAlgn="auto">
                        <a:spcAft>
                          <a:spcPts val="0"/>
                        </a:spcAft>
                      </a:pPr>
                      <a:r>
                        <a:rPr lang="en-US" sz="1100" dirty="0">
                          <a:effectLst/>
                          <a:latin typeface="HG丸ｺﾞｼｯｸM-PRO"/>
                          <a:cs typeface="HG丸ｺﾞｼｯｸM-PRO"/>
                        </a:rPr>
                        <a:t/>
                      </a:r>
                      <a:br>
                        <a:rPr lang="en-US" sz="1100" dirty="0">
                          <a:effectLst/>
                          <a:latin typeface="HG丸ｺﾞｼｯｸM-PRO"/>
                          <a:cs typeface="HG丸ｺﾞｼｯｸM-PRO"/>
                        </a:rPr>
                      </a:b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項目</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現在の状況</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a:solidFill>
                            <a:srgbClr val="FFFFFF"/>
                          </a:solidFill>
                          <a:effectLst/>
                          <a:latin typeface="HG丸ｺﾞｼｯｸM-PRO"/>
                          <a:cs typeface="ＭＳ Ｐゴシック"/>
                        </a:rPr>
                        <a:t>2023</a:t>
                      </a:r>
                      <a:r>
                        <a:rPr lang="ja-JP" sz="1000" b="1">
                          <a:solidFill>
                            <a:srgbClr val="FFFFFF"/>
                          </a:solidFill>
                          <a:effectLst/>
                          <a:latin typeface="HG丸ｺﾞｼｯｸM-PRO"/>
                          <a:cs typeface="ＭＳ Ｐゴシック"/>
                        </a:rPr>
                        <a:t>年度の目標</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318333">
                <a:tc>
                  <a:txBody>
                    <a:bodyPr/>
                    <a:lstStyle/>
                    <a:p>
                      <a:pPr algn="ctr" fontAlgn="auto">
                        <a:spcAft>
                          <a:spcPts val="0"/>
                        </a:spcAft>
                      </a:pPr>
                      <a:r>
                        <a:rPr lang="ja-JP" sz="1000" b="1">
                          <a:solidFill>
                            <a:srgbClr val="000000"/>
                          </a:solidFill>
                          <a:effectLst/>
                          <a:latin typeface="HG丸ｺﾞｼｯｸM-PRO"/>
                          <a:cs typeface="ＭＳ Ｐゴシック"/>
                        </a:rPr>
                        <a:t>１</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就労に係る相談支援対応件数</a:t>
                      </a:r>
                      <a:endParaRPr lang="ja-JP" sz="20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259236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628800"/>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solidFill>
                  <a:prstClr val="black"/>
                </a:solidFill>
                <a:latin typeface="ＭＳ Ｐゴシック"/>
              </a:rPr>
              <a:t>第３章　大阪府におけるがんの現状と課題</a:t>
            </a:r>
            <a:endParaRPr lang="en-US" altLang="ja-JP" sz="3600" b="1" dirty="0" smtClean="0">
              <a:solidFill>
                <a:prstClr val="black"/>
              </a:solidFill>
              <a:latin typeface="ＭＳ Ｐゴシック"/>
            </a:endParaRPr>
          </a:p>
        </p:txBody>
      </p:sp>
      <p:sp>
        <p:nvSpPr>
          <p:cNvPr id="5" name="タイトル 1"/>
          <p:cNvSpPr txBox="1">
            <a:spLocks/>
          </p:cNvSpPr>
          <p:nvPr/>
        </p:nvSpPr>
        <p:spPr>
          <a:xfrm>
            <a:off x="189470" y="3140968"/>
            <a:ext cx="8775018"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ＭＳ Ｐゴシック"/>
              </a:rPr>
              <a:t>　　</a:t>
            </a:r>
            <a:r>
              <a:rPr lang="ja-JP" altLang="en-US" sz="3600" b="1" dirty="0" smtClean="0">
                <a:solidFill>
                  <a:prstClr val="black"/>
                </a:solidFill>
                <a:latin typeface="ＭＳ Ｐゴシック"/>
              </a:rPr>
              <a:t>２</a:t>
            </a:r>
            <a:r>
              <a:rPr lang="ja-JP" altLang="en-US" sz="3600" b="1" dirty="0">
                <a:solidFill>
                  <a:prstClr val="black"/>
                </a:solidFill>
                <a:latin typeface="ＭＳ Ｐゴシック"/>
              </a:rPr>
              <a:t>　大阪府のがん対策の現状と課題</a:t>
            </a:r>
            <a:endParaRPr lang="en-US" altLang="ja-JP" sz="3600" b="1" dirty="0">
              <a:solidFill>
                <a:prstClr val="black"/>
              </a:solidFill>
              <a:latin typeface="ＭＳ Ｐゴシック"/>
            </a:endParaRPr>
          </a:p>
          <a:p>
            <a:pPr algn="l">
              <a:spcBef>
                <a:spcPts val="0"/>
              </a:spcBef>
            </a:pPr>
            <a:r>
              <a:rPr lang="ja-JP" altLang="en-US" sz="3600" b="1" dirty="0">
                <a:solidFill>
                  <a:prstClr val="black"/>
                </a:solidFill>
                <a:latin typeface="ＭＳ Ｐゴシック"/>
              </a:rPr>
              <a:t>　　</a:t>
            </a:r>
            <a:r>
              <a:rPr lang="ja-JP" altLang="en-US" sz="3600" b="1" dirty="0" smtClean="0">
                <a:solidFill>
                  <a:prstClr val="black"/>
                </a:solidFill>
                <a:latin typeface="ＭＳ Ｐゴシック"/>
              </a:rPr>
              <a:t>　</a:t>
            </a:r>
            <a:r>
              <a:rPr lang="en-US" altLang="ja-JP" sz="1400" b="1" dirty="0">
                <a:solidFill>
                  <a:prstClr val="black"/>
                </a:solidFill>
                <a:latin typeface="HG丸ｺﾞｼｯｸM-PRO" panose="020F0600000000000000" pitchFamily="50" charset="-128"/>
                <a:ea typeface="HG丸ｺﾞｼｯｸM-PRO" panose="020F0600000000000000" pitchFamily="50" charset="-128"/>
                <a:cs typeface="+mn-cs"/>
              </a:rPr>
              <a:t> </a:t>
            </a:r>
            <a:r>
              <a:rPr lang="en-US" altLang="ja-JP" sz="3200" b="1" dirty="0">
                <a:solidFill>
                  <a:prstClr val="black"/>
                </a:solidFill>
                <a:latin typeface="+mn-ea"/>
                <a:ea typeface="+mn-ea"/>
                <a:cs typeface="+mn-cs"/>
              </a:rPr>
              <a:t>(4) </a:t>
            </a:r>
            <a:r>
              <a:rPr lang="ja-JP" altLang="en-US" sz="3200" b="1" dirty="0">
                <a:solidFill>
                  <a:prstClr val="black"/>
                </a:solidFill>
                <a:latin typeface="+mn-ea"/>
                <a:ea typeface="+mn-ea"/>
                <a:cs typeface="+mn-cs"/>
              </a:rPr>
              <a:t>がん対策を社会全体で進める環境づくり</a:t>
            </a:r>
            <a:endParaRPr lang="en-US" altLang="ja-JP" sz="16600" b="1" dirty="0" smtClean="0">
              <a:solidFill>
                <a:prstClr val="black"/>
              </a:solidFill>
              <a:latin typeface="+mn-ea"/>
              <a:ea typeface="+mn-ea"/>
            </a:endParaRPr>
          </a:p>
          <a:p>
            <a:endParaRPr lang="ja-JP" altLang="en-US" sz="3200" b="1" dirty="0">
              <a:solidFill>
                <a:prstClr val="black"/>
              </a:solidFill>
              <a:latin typeface="ＭＳ Ｐゴシック"/>
            </a:endParaRPr>
          </a:p>
        </p:txBody>
      </p:sp>
    </p:spTree>
    <p:extLst>
      <p:ext uri="{BB962C8B-B14F-4D97-AF65-F5344CB8AC3E}">
        <p14:creationId xmlns:p14="http://schemas.microsoft.com/office/powerpoint/2010/main" val="3875201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b="1" dirty="0">
                <a:latin typeface="HG丸ｺﾞｼｯｸM-PRO" panose="020F0600000000000000" pitchFamily="50" charset="-128"/>
                <a:ea typeface="HG丸ｺﾞｼｯｸM-PRO" panose="020F0600000000000000" pitchFamily="50" charset="-128"/>
              </a:rPr>
              <a:t>(4) </a:t>
            </a:r>
            <a:r>
              <a:rPr lang="ja-JP" altLang="en-US" b="1" dirty="0">
                <a:latin typeface="HG丸ｺﾞｼｯｸM-PRO" panose="020F0600000000000000" pitchFamily="50" charset="-128"/>
                <a:ea typeface="HG丸ｺﾞｼｯｸM-PRO" panose="020F0600000000000000" pitchFamily="50" charset="-128"/>
              </a:rPr>
              <a:t>がん対策を社会全体で進める環境づくり</a:t>
            </a:r>
            <a:endParaRPr kumimoji="1" lang="en-US" altLang="ja-JP" b="1"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b="1" dirty="0" smtClean="0">
                <a:latin typeface="HG丸ｺﾞｼｯｸM-PRO" panose="020F0600000000000000" pitchFamily="50" charset="-128"/>
                <a:ea typeface="HG丸ｺﾞｼｯｸM-PRO" panose="020F0600000000000000" pitchFamily="50" charset="-128"/>
              </a:rPr>
              <a:t>第３章</a:t>
            </a:r>
            <a:r>
              <a:rPr lang="ja-JP" altLang="en-US" sz="2000" b="1" dirty="0">
                <a:latin typeface="HG丸ｺﾞｼｯｸM-PRO" panose="020F0600000000000000" pitchFamily="50" charset="-128"/>
                <a:ea typeface="HG丸ｺﾞｼｯｸM-PRO" panose="020F0600000000000000" pitchFamily="50" charset="-128"/>
              </a:rPr>
              <a:t>　</a:t>
            </a:r>
            <a:r>
              <a:rPr lang="ja-JP" altLang="en-US" sz="2000" b="1"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22</a:t>
            </a:fld>
            <a:endParaRPr kumimoji="1" lang="ja-JP" altLang="en-US" dirty="0"/>
          </a:p>
        </p:txBody>
      </p:sp>
      <p:sp>
        <p:nvSpPr>
          <p:cNvPr id="2" name="角丸四角形 1"/>
          <p:cNvSpPr/>
          <p:nvPr/>
        </p:nvSpPr>
        <p:spPr>
          <a:xfrm>
            <a:off x="350118" y="2852936"/>
            <a:ext cx="8424936" cy="3816424"/>
          </a:xfrm>
          <a:prstGeom prst="roundRect">
            <a:avLst>
              <a:gd name="adj" fmla="val 6695"/>
            </a:avLst>
          </a:prstGeom>
          <a:solidFill>
            <a:schemeClr val="accent6">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r>
              <a:rPr lang="ja-JP" altLang="en-US" b="1" dirty="0">
                <a:solidFill>
                  <a:schemeClr val="tx1"/>
                </a:solidFill>
                <a:latin typeface="HG丸ｺﾞｼｯｸM-PRO" panose="020F0600000000000000" pitchFamily="50" charset="-128"/>
                <a:ea typeface="HG丸ｺﾞｼｯｸM-PRO" panose="020F0600000000000000" pitchFamily="50" charset="-128"/>
              </a:rPr>
              <a:t>①</a:t>
            </a:r>
            <a:r>
              <a:rPr lang="ja-JP" altLang="en-US" sz="1600" b="1" dirty="0">
                <a:solidFill>
                  <a:schemeClr val="tx1"/>
                </a:solidFill>
                <a:latin typeface="HG丸ｺﾞｼｯｸM-PRO" panose="020F0600000000000000" pitchFamily="50" charset="-128"/>
                <a:ea typeface="HG丸ｺﾞｼｯｸM-PRO" panose="020F0600000000000000" pitchFamily="50" charset="-128"/>
              </a:rPr>
              <a:t>社会全体での</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機運づくり</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en-US" sz="1600" b="1"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23</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年に施行した「大阪府がん対策推進条例」では、「府民をがん</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から守り</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健康な</a:t>
            </a:r>
            <a:r>
              <a:rPr lang="ja-JP" altLang="en-US" sz="1600" dirty="0">
                <a:solidFill>
                  <a:schemeClr val="tx1"/>
                </a:solidFill>
                <a:latin typeface="HG丸ｺﾞｼｯｸM-PRO" panose="020F0600000000000000" pitchFamily="50" charset="-128"/>
                <a:ea typeface="HG丸ｺﾞｼｯｸM-PRO" panose="020F0600000000000000" pitchFamily="50" charset="-128"/>
              </a:rPr>
              <a:t>生活を送ることができるよう努めるとともに、がんになって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も社会</a:t>
            </a:r>
            <a:r>
              <a:rPr lang="ja-JP" altLang="en-US" sz="1600" dirty="0">
                <a:solidFill>
                  <a:schemeClr val="tx1"/>
                </a:solidFill>
                <a:latin typeface="HG丸ｺﾞｼｯｸM-PRO" panose="020F0600000000000000" pitchFamily="50" charset="-128"/>
                <a:ea typeface="HG丸ｺﾞｼｯｸM-PRO" panose="020F0600000000000000" pitchFamily="50" charset="-128"/>
              </a:rPr>
              <a:t>での役割を</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果たす</a:t>
            </a:r>
            <a:r>
              <a:rPr lang="ja-JP" altLang="en-US" sz="1600" dirty="0">
                <a:solidFill>
                  <a:schemeClr val="tx1"/>
                </a:solidFill>
                <a:latin typeface="HG丸ｺﾞｼｯｸM-PRO" panose="020F0600000000000000" pitchFamily="50" charset="-128"/>
                <a:ea typeface="HG丸ｺﾞｼｯｸM-PRO" panose="020F0600000000000000" pitchFamily="50" charset="-128"/>
              </a:rPr>
              <a:t>ことができ、お互いに支えあい、安心して暮らして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いける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地域社会を実現する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こと</a:t>
            </a:r>
            <a:r>
              <a:rPr lang="ja-JP" altLang="en-US" sz="1600" dirty="0">
                <a:solidFill>
                  <a:schemeClr val="tx1"/>
                </a:solidFill>
                <a:latin typeface="HG丸ｺﾞｼｯｸM-PRO" panose="020F0600000000000000" pitchFamily="50" charset="-128"/>
                <a:ea typeface="HG丸ｺﾞｼｯｸM-PRO" panose="020F0600000000000000" pitchFamily="50" charset="-128"/>
              </a:rPr>
              <a:t>」をめざすと明記して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いる。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○また、これまで民間企業と連携協定を締結し、がん検診受診率向上のため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のイベントの</a:t>
            </a:r>
            <a:r>
              <a:rPr lang="ja-JP" altLang="en-US" sz="1600" dirty="0">
                <a:solidFill>
                  <a:schemeClr val="tx1"/>
                </a:solidFill>
                <a:latin typeface="HG丸ｺﾞｼｯｸM-PRO" panose="020F0600000000000000" pitchFamily="50" charset="-128"/>
                <a:ea typeface="HG丸ｺﾞｼｯｸM-PRO" panose="020F0600000000000000" pitchFamily="50" charset="-128"/>
              </a:rPr>
              <a:t>開催や啓発資材の配布等に取り組んで</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きた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。がんになっても</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安心して</a:t>
            </a:r>
            <a:r>
              <a:rPr lang="ja-JP" altLang="en-US" sz="1600" dirty="0">
                <a:solidFill>
                  <a:schemeClr val="tx1"/>
                </a:solidFill>
                <a:latin typeface="HG丸ｺﾞｼｯｸM-PRO" panose="020F0600000000000000" pitchFamily="50" charset="-128"/>
                <a:ea typeface="HG丸ｺﾞｼｯｸM-PRO" panose="020F0600000000000000" pitchFamily="50" charset="-128"/>
              </a:rPr>
              <a:t>暮らせる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社会の</a:t>
            </a:r>
            <a:r>
              <a:rPr lang="ja-JP" altLang="en-US" sz="1600" dirty="0">
                <a:solidFill>
                  <a:schemeClr val="tx1"/>
                </a:solidFill>
                <a:latin typeface="HG丸ｺﾞｼｯｸM-PRO" panose="020F0600000000000000" pitchFamily="50" charset="-128"/>
                <a:ea typeface="HG丸ｺﾞｼｯｸM-PRO" panose="020F0600000000000000" pitchFamily="50" charset="-128"/>
              </a:rPr>
              <a:t>実現を目指すには、行政だけでなく、医療関係団体や</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医療</a:t>
            </a:r>
            <a:r>
              <a:rPr lang="ja-JP" altLang="en-US" sz="1600" dirty="0">
                <a:solidFill>
                  <a:schemeClr val="tx1"/>
                </a:solidFill>
                <a:latin typeface="HG丸ｺﾞｼｯｸM-PRO" panose="020F0600000000000000" pitchFamily="50" charset="-128"/>
                <a:ea typeface="HG丸ｺﾞｼｯｸM-PRO" panose="020F0600000000000000" pitchFamily="50" charset="-128"/>
              </a:rPr>
              <a:t>保険者、患者会及び</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患者支援</a:t>
            </a:r>
            <a:r>
              <a:rPr lang="ja-JP" altLang="en-US" sz="1600" dirty="0">
                <a:solidFill>
                  <a:schemeClr val="tx1"/>
                </a:solidFill>
                <a:latin typeface="HG丸ｺﾞｼｯｸM-PRO" panose="020F0600000000000000" pitchFamily="50" charset="-128"/>
                <a:ea typeface="HG丸ｺﾞｼｯｸM-PRO" panose="020F0600000000000000" pitchFamily="50" charset="-128"/>
              </a:rPr>
              <a:t>団体、企業、マスメディアなど、社会全体</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がん</a:t>
            </a:r>
            <a:r>
              <a:rPr lang="ja-JP" altLang="en-US" sz="1600" dirty="0">
                <a:solidFill>
                  <a:schemeClr val="tx1"/>
                </a:solidFill>
                <a:latin typeface="HG丸ｺﾞｼｯｸM-PRO" panose="020F0600000000000000" pitchFamily="50" charset="-128"/>
                <a:ea typeface="HG丸ｺﾞｼｯｸM-PRO" panose="020F0600000000000000" pitchFamily="50" charset="-128"/>
              </a:rPr>
              <a:t>患者や家族への理解を</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深める普及</a:t>
            </a:r>
            <a:r>
              <a:rPr lang="ja-JP" altLang="en-US" sz="1600" dirty="0">
                <a:solidFill>
                  <a:schemeClr val="tx1"/>
                </a:solidFill>
                <a:latin typeface="HG丸ｺﾞｼｯｸM-PRO" panose="020F0600000000000000" pitchFamily="50" charset="-128"/>
                <a:ea typeface="HG丸ｺﾞｼｯｸM-PRO" panose="020F0600000000000000" pitchFamily="50" charset="-128"/>
              </a:rPr>
              <a:t>啓発や支援体制の構築が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必要である。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1" name="正方形/長方形 10"/>
          <p:cNvSpPr/>
          <p:nvPr/>
        </p:nvSpPr>
        <p:spPr>
          <a:xfrm>
            <a:off x="279885" y="980728"/>
            <a:ext cx="8424936"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 がん対策を社会全体で推進するためには、企業、医療関係団体、がん</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患者会等</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マスメ　　</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ディア</a:t>
            </a:r>
            <a:r>
              <a:rPr lang="ja-JP" altLang="en-US" sz="1600" dirty="0">
                <a:solidFill>
                  <a:schemeClr val="tx1"/>
                </a:solidFill>
                <a:latin typeface="HG丸ｺﾞｼｯｸM-PRO" panose="020F0600000000000000" pitchFamily="50" charset="-128"/>
                <a:ea typeface="HG丸ｺﾞｼｯｸM-PRO" panose="020F0600000000000000" pitchFamily="50" charset="-128"/>
              </a:rPr>
              <a:t>など様々</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な</a:t>
            </a:r>
            <a:r>
              <a:rPr lang="ja-JP" altLang="en-US" sz="1600" dirty="0">
                <a:solidFill>
                  <a:schemeClr val="tx1"/>
                </a:solidFill>
                <a:latin typeface="HG丸ｺﾞｼｯｸM-PRO" panose="020F0600000000000000" pitchFamily="50" charset="-128"/>
                <a:ea typeface="HG丸ｺﾞｼｯｸM-PRO" panose="020F0600000000000000" pitchFamily="50" charset="-128"/>
              </a:rPr>
              <a:t>主体</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と</a:t>
            </a:r>
            <a:r>
              <a:rPr lang="ja-JP" altLang="en-US" sz="1600" dirty="0">
                <a:solidFill>
                  <a:schemeClr val="tx1"/>
                </a:solidFill>
                <a:latin typeface="HG丸ｺﾞｼｯｸM-PRO" panose="020F0600000000000000" pitchFamily="50" charset="-128"/>
                <a:ea typeface="HG丸ｺﾞｼｯｸM-PRO" panose="020F0600000000000000" pitchFamily="50" charset="-128"/>
              </a:rPr>
              <a:t>連携した取組みが必要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 大阪府がん対策基金の効果的な活用や、がん患者団体等との連携を図る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必要がある。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2491299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b="1" dirty="0">
                <a:latin typeface="HG丸ｺﾞｼｯｸM-PRO" panose="020F0600000000000000" pitchFamily="50" charset="-128"/>
                <a:ea typeface="HG丸ｺﾞｼｯｸM-PRO" panose="020F0600000000000000" pitchFamily="50" charset="-128"/>
              </a:rPr>
              <a:t>(4) </a:t>
            </a:r>
            <a:r>
              <a:rPr lang="ja-JP" altLang="en-US" b="1" dirty="0">
                <a:latin typeface="HG丸ｺﾞｼｯｸM-PRO" panose="020F0600000000000000" pitchFamily="50" charset="-128"/>
                <a:ea typeface="HG丸ｺﾞｼｯｸM-PRO" panose="020F0600000000000000" pitchFamily="50" charset="-128"/>
              </a:rPr>
              <a:t>がん対策を社会全体で進める環境づくり</a:t>
            </a:r>
            <a:endParaRPr lang="en-US" altLang="ja-JP" b="1"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b="1" dirty="0" smtClean="0">
                <a:latin typeface="HG丸ｺﾞｼｯｸM-PRO" panose="020F0600000000000000" pitchFamily="50" charset="-128"/>
                <a:ea typeface="HG丸ｺﾞｼｯｸM-PRO" panose="020F0600000000000000" pitchFamily="50" charset="-128"/>
              </a:rPr>
              <a:t>第３章</a:t>
            </a:r>
            <a:r>
              <a:rPr lang="ja-JP" altLang="en-US" sz="2000" b="1" dirty="0">
                <a:latin typeface="HG丸ｺﾞｼｯｸM-PRO" panose="020F0600000000000000" pitchFamily="50" charset="-128"/>
                <a:ea typeface="HG丸ｺﾞｼｯｸM-PRO" panose="020F0600000000000000" pitchFamily="50" charset="-128"/>
              </a:rPr>
              <a:t>　</a:t>
            </a:r>
            <a:r>
              <a:rPr lang="ja-JP" altLang="en-US" sz="2000" b="1"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23</a:t>
            </a:fld>
            <a:endParaRPr kumimoji="1" lang="ja-JP" altLang="en-US" dirty="0"/>
          </a:p>
        </p:txBody>
      </p:sp>
      <p:sp>
        <p:nvSpPr>
          <p:cNvPr id="2" name="角丸四角形 1"/>
          <p:cNvSpPr/>
          <p:nvPr/>
        </p:nvSpPr>
        <p:spPr>
          <a:xfrm>
            <a:off x="297762" y="980728"/>
            <a:ext cx="8424936" cy="5328592"/>
          </a:xfrm>
          <a:prstGeom prst="roundRect">
            <a:avLst>
              <a:gd name="adj" fmla="val 6695"/>
            </a:avLst>
          </a:prstGeom>
          <a:solidFill>
            <a:schemeClr val="accent6">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ts val="2300"/>
              </a:lnSpc>
            </a:pPr>
            <a:r>
              <a:rPr lang="ja-JP" altLang="en-US" sz="1600" b="1" dirty="0">
                <a:solidFill>
                  <a:schemeClr val="tx1"/>
                </a:solidFill>
                <a:latin typeface="HG丸ｺﾞｼｯｸM-PRO" panose="020F0600000000000000" pitchFamily="50" charset="-128"/>
                <a:ea typeface="HG丸ｺﾞｼｯｸM-PRO" panose="020F0600000000000000" pitchFamily="50" charset="-128"/>
              </a:rPr>
              <a:t>②大阪府がん対策</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基金</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endParaRPr lang="ja-JP" altLang="en-US" sz="1600" b="1"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9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○大阪府がん対策基金は、がんの予防及び早期発見の推進その他がん対策の推進に</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資する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ため、平成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25</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年度に大阪府がん対策基金条例を制定</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した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p>
          <a:p>
            <a:pPr fontAlgn="auto">
              <a:lnSpc>
                <a:spcPts val="19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9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○がん対策基金を活用し、がん検診の受診勧奨資材を作成し、民間企業と連携して、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19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ん</a:t>
            </a:r>
            <a:r>
              <a:rPr lang="ja-JP" altLang="en-US" sz="1600" dirty="0">
                <a:solidFill>
                  <a:schemeClr val="tx1"/>
                </a:solidFill>
                <a:latin typeface="HG丸ｺﾞｼｯｸM-PRO" panose="020F0600000000000000" pitchFamily="50" charset="-128"/>
                <a:ea typeface="HG丸ｺﾞｼｯｸM-PRO" panose="020F0600000000000000" pitchFamily="50" charset="-128"/>
              </a:rPr>
              <a:t>予防や早期発見の推進につながる普及啓発活動を行うとともに、がん患者や家族</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を支える患者会の活動を支援してきたが、社会全体においてがん対策を進める必要があるため、大阪府がん対策基金の運用を継続することが必要である。</a:t>
            </a:r>
          </a:p>
          <a:p>
            <a:pPr fontAlgn="auto">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600" b="1" dirty="0">
                <a:solidFill>
                  <a:schemeClr val="tx1"/>
                </a:solidFill>
                <a:latin typeface="HG丸ｺﾞｼｯｸM-PRO" panose="020F0600000000000000" pitchFamily="50" charset="-128"/>
                <a:ea typeface="HG丸ｺﾞｼｯｸM-PRO" panose="020F0600000000000000" pitchFamily="50" charset="-128"/>
              </a:rPr>
              <a:t>③がん患者会等との</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連携</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endParaRPr lang="ja-JP" altLang="en-US" sz="1600" b="1"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9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28</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a:t>
            </a:r>
            <a:r>
              <a:rPr lang="en-US" altLang="ja-JP" sz="1600" dirty="0">
                <a:solidFill>
                  <a:schemeClr val="tx1"/>
                </a:solidFill>
                <a:latin typeface="HG丸ｺﾞｼｯｸM-PRO" panose="020F0600000000000000" pitchFamily="50" charset="-128"/>
                <a:ea typeface="HG丸ｺﾞｼｯｸM-PRO" panose="020F0600000000000000" pitchFamily="50" charset="-128"/>
              </a:rPr>
              <a:t>12</a:t>
            </a:r>
            <a:r>
              <a:rPr lang="ja-JP" altLang="en-US" sz="1600" dirty="0">
                <a:solidFill>
                  <a:schemeClr val="tx1"/>
                </a:solidFill>
                <a:latin typeface="HG丸ｺﾞｼｯｸM-PRO" panose="020F0600000000000000" pitchFamily="50" charset="-128"/>
                <a:ea typeface="HG丸ｺﾞｼｯｸM-PRO" panose="020F0600000000000000" pitchFamily="50" charset="-128"/>
              </a:rPr>
              <a:t>月に改正されたがん対策基本法には、「国及び地方公共団体は、</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民間団</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19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体</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が行うがん患者の支援に関する活動、がん患者の団体が行う情報交換等の活動等</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を支援</a:t>
            </a:r>
            <a:r>
              <a:rPr lang="ja-JP" altLang="en-US" sz="1600" dirty="0">
                <a:solidFill>
                  <a:schemeClr val="tx1"/>
                </a:solidFill>
                <a:latin typeface="HG丸ｺﾞｼｯｸM-PRO" panose="020F0600000000000000" pitchFamily="50" charset="-128"/>
                <a:ea typeface="HG丸ｺﾞｼｯｸM-PRO" panose="020F0600000000000000" pitchFamily="50" charset="-128"/>
              </a:rPr>
              <a:t>するため、情報提供その他の必要な施策を講ずるよう努めること」と</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定められたこと</a:t>
            </a:r>
            <a:r>
              <a:rPr lang="ja-JP" altLang="en-US" sz="1600" dirty="0">
                <a:solidFill>
                  <a:schemeClr val="tx1"/>
                </a:solidFill>
                <a:latin typeface="HG丸ｺﾞｼｯｸM-PRO" panose="020F0600000000000000" pitchFamily="50" charset="-128"/>
                <a:ea typeface="HG丸ｺﾞｼｯｸM-PRO" panose="020F0600000000000000" pitchFamily="50" charset="-128"/>
              </a:rPr>
              <a:t>もあり、一層、がん患者の視点に立った施策を実施するため、患者会などとの</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継続的</a:t>
            </a:r>
            <a:r>
              <a:rPr lang="ja-JP" altLang="en-US" sz="1600" dirty="0">
                <a:solidFill>
                  <a:schemeClr val="tx1"/>
                </a:solidFill>
                <a:latin typeface="HG丸ｺﾞｼｯｸM-PRO" panose="020F0600000000000000" pitchFamily="50" charset="-128"/>
                <a:ea typeface="HG丸ｺﾞｼｯｸM-PRO" panose="020F0600000000000000" pitchFamily="50" charset="-128"/>
              </a:rPr>
              <a:t>な情報交換、意見交換が必要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6055198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41711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80528" y="1440718"/>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rPr>
              <a:t>第５章　個別の取組みと目標</a:t>
            </a:r>
            <a:endParaRPr lang="en-US" altLang="ja-JP" sz="3600" b="1" dirty="0" smtClean="0">
              <a:latin typeface="+mj-ea"/>
            </a:endParaRPr>
          </a:p>
        </p:txBody>
      </p:sp>
      <p:sp>
        <p:nvSpPr>
          <p:cNvPr id="5" name="タイトル 1"/>
          <p:cNvSpPr txBox="1">
            <a:spLocks/>
          </p:cNvSpPr>
          <p:nvPr/>
        </p:nvSpPr>
        <p:spPr>
          <a:xfrm>
            <a:off x="539552" y="2887056"/>
            <a:ext cx="8676456"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mj-ea"/>
                <a:cs typeface="+mn-cs"/>
              </a:rPr>
              <a:t>　</a:t>
            </a:r>
            <a:r>
              <a:rPr lang="ja-JP" altLang="ja-JP" sz="3200" b="1" dirty="0" smtClean="0">
                <a:solidFill>
                  <a:prstClr val="black"/>
                </a:solidFill>
                <a:latin typeface="+mj-ea"/>
                <a:cs typeface="+mn-cs"/>
              </a:rPr>
              <a:t>４</a:t>
            </a:r>
            <a:r>
              <a:rPr lang="ja-JP" altLang="ja-JP" sz="3200" b="1" dirty="0">
                <a:solidFill>
                  <a:prstClr val="black"/>
                </a:solidFill>
                <a:latin typeface="+mj-ea"/>
                <a:cs typeface="+mn-cs"/>
              </a:rPr>
              <a:t>　がん対策を社会全体で進める環境づくり</a:t>
            </a:r>
            <a:endParaRPr lang="en-US" altLang="ja-JP" sz="3200" b="1" dirty="0" smtClean="0">
              <a:solidFill>
                <a:prstClr val="black"/>
              </a:solidFill>
              <a:latin typeface="+mj-ea"/>
              <a:cs typeface="+mn-cs"/>
            </a:endParaRPr>
          </a:p>
        </p:txBody>
      </p:sp>
    </p:spTree>
    <p:extLst>
      <p:ext uri="{BB962C8B-B14F-4D97-AF65-F5344CB8AC3E}">
        <p14:creationId xmlns:p14="http://schemas.microsoft.com/office/powerpoint/2010/main" val="2010457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60952" y="301422"/>
            <a:ext cx="8884222" cy="6425952"/>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solidFill>
                <a:prstClr val="black"/>
              </a:solidFill>
              <a:latin typeface="HGS創英角ﾎﾟｯﾌﾟ体" pitchFamily="50" charset="-128"/>
              <a:ea typeface="HGS創英角ﾎﾟｯﾌﾟ体" pitchFamily="50" charset="-128"/>
            </a:endParaRPr>
          </a:p>
          <a:p>
            <a:r>
              <a:rPr lang="ja-JP" altLang="ja-JP" b="1" dirty="0">
                <a:solidFill>
                  <a:prstClr val="black"/>
                </a:solidFill>
              </a:rPr>
              <a:t>４　がん対策を社会全体で進める環境づくり</a:t>
            </a:r>
          </a:p>
          <a:p>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r>
              <a:rPr lang="en-US" altLang="ja-JP" dirty="0">
                <a:solidFill>
                  <a:prstClr val="black"/>
                </a:solidFill>
                <a:latin typeface="HG丸ｺﾞｼｯｸM-PRO" panose="020F0600000000000000" pitchFamily="50" charset="-128"/>
                <a:ea typeface="HG丸ｺﾞｼｯｸM-PRO" panose="020F0600000000000000" pitchFamily="50" charset="-128"/>
              </a:rPr>
              <a:t> </a:t>
            </a:r>
            <a:r>
              <a:rPr lang="en-US" altLang="ja-JP" dirty="0" smtClean="0">
                <a:solidFill>
                  <a:prstClr val="black"/>
                </a:solidFill>
                <a:latin typeface="HG丸ｺﾞｼｯｸM-PRO" panose="020F0600000000000000" pitchFamily="50" charset="-128"/>
                <a:ea typeface="HG丸ｺﾞｼｯｸM-PRO" panose="020F0600000000000000" pitchFamily="50" charset="-128"/>
              </a:rPr>
              <a:t>  </a:t>
            </a:r>
          </a:p>
          <a:p>
            <a:r>
              <a:rPr lang="ja-JP" altLang="en-US" dirty="0" smtClean="0">
                <a:solidFill>
                  <a:prstClr val="black"/>
                </a:solidFill>
                <a:latin typeface="HG丸ｺﾞｼｯｸM-PRO" panose="020F0600000000000000" pitchFamily="50" charset="-128"/>
                <a:ea typeface="HG丸ｺﾞｼｯｸM-PRO" panose="020F0600000000000000" pitchFamily="50" charset="-128"/>
              </a:rPr>
              <a:t>　</a:t>
            </a:r>
            <a:endParaRPr lang="ja-JP" altLang="en-US" dirty="0">
              <a:solidFill>
                <a:prstClr val="black"/>
              </a:solidFill>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4441"/>
            <a:ext cx="6412757" cy="369332"/>
          </a:xfrm>
          <a:prstGeom prst="rect">
            <a:avLst/>
          </a:prstGeom>
          <a:noFill/>
        </p:spPr>
        <p:txBody>
          <a:bodyPr wrap="square" rtlCol="0">
            <a:spAutoFit/>
          </a:bodyPr>
          <a:lstStyle/>
          <a:p>
            <a:r>
              <a:rPr lang="ja-JP" altLang="en-US" b="1" dirty="0" smtClean="0">
                <a:solidFill>
                  <a:prstClr val="black"/>
                </a:solidFill>
                <a:latin typeface="HG丸ｺﾞｼｯｸM-PRO" panose="020F0600000000000000" pitchFamily="50" charset="-128"/>
                <a:ea typeface="HG丸ｺﾞｼｯｸM-PRO" panose="020F0600000000000000" pitchFamily="50" charset="-128"/>
              </a:rPr>
              <a:t>第５章</a:t>
            </a:r>
            <a:r>
              <a:rPr lang="ja-JP" altLang="en-US" b="1" dirty="0">
                <a:solidFill>
                  <a:prstClr val="black"/>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rPr>
              <a:t>個別の取組と目標</a:t>
            </a:r>
            <a:r>
              <a:rPr lang="ja-JP" altLang="en-US" b="1" dirty="0">
                <a:solidFill>
                  <a:prstClr val="black"/>
                </a:solidFill>
                <a:latin typeface="HG丸ｺﾞｼｯｸM-PRO" panose="020F0600000000000000" pitchFamily="50" charset="-128"/>
                <a:ea typeface="HG丸ｺﾞｼｯｸM-PRO" panose="020F0600000000000000" pitchFamily="50" charset="-128"/>
              </a:rPr>
              <a:t>　</a:t>
            </a:r>
          </a:p>
        </p:txBody>
      </p:sp>
      <p:cxnSp>
        <p:nvCxnSpPr>
          <p:cNvPr id="21" name="カギ線コネクタ 20"/>
          <p:cNvCxnSpPr/>
          <p:nvPr/>
        </p:nvCxnSpPr>
        <p:spPr>
          <a:xfrm flipV="1">
            <a:off x="179512" y="520"/>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lang="ja-JP" altLang="en-US" smtClean="0">
                <a:solidFill>
                  <a:prstClr val="black">
                    <a:tint val="75000"/>
                  </a:prstClr>
                </a:solidFill>
              </a:rPr>
              <a:pPr/>
              <a:t>26</a:t>
            </a:fld>
            <a:endParaRPr lang="ja-JP" altLang="en-US" dirty="0">
              <a:solidFill>
                <a:prstClr val="black">
                  <a:tint val="75000"/>
                </a:prstClr>
              </a:solidFill>
            </a:endParaRPr>
          </a:p>
        </p:txBody>
      </p:sp>
      <p:sp>
        <p:nvSpPr>
          <p:cNvPr id="6" name="正方形/長方形 5"/>
          <p:cNvSpPr/>
          <p:nvPr/>
        </p:nvSpPr>
        <p:spPr>
          <a:xfrm>
            <a:off x="228820" y="980728"/>
            <a:ext cx="8666726" cy="12961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がん患者や家族を含めた府民、医療保険者、医療関係者、企業、マスメディアなど、様々な主体と連携した取り組みを</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進め</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500"/>
              </a:lnSpc>
            </a:pPr>
            <a:r>
              <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大阪府がん対策基金の効果的な活用に</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取組</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む</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500"/>
              </a:lnSpc>
            </a:pPr>
            <a:r>
              <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がん患者会等との連携促進に</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努め</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graphicFrame>
        <p:nvGraphicFramePr>
          <p:cNvPr id="4" name="表 3"/>
          <p:cNvGraphicFramePr>
            <a:graphicFrameLocks noGrp="1"/>
          </p:cNvGraphicFramePr>
          <p:nvPr>
            <p:extLst>
              <p:ext uri="{D42A27DB-BD31-4B8C-83A1-F6EECF244321}">
                <p14:modId xmlns:p14="http://schemas.microsoft.com/office/powerpoint/2010/main" val="4014240054"/>
              </p:ext>
            </p:extLst>
          </p:nvPr>
        </p:nvGraphicFramePr>
        <p:xfrm>
          <a:off x="269700" y="2420888"/>
          <a:ext cx="8666726" cy="495548"/>
        </p:xfrm>
        <a:graphic>
          <a:graphicData uri="http://schemas.openxmlformats.org/drawingml/2006/table">
            <a:tbl>
              <a:tblPr firstRow="1" firstCol="1" bandRow="1"/>
              <a:tblGrid>
                <a:gridCol w="379658"/>
                <a:gridCol w="4214905"/>
                <a:gridCol w="1826922"/>
                <a:gridCol w="2245241"/>
              </a:tblGrid>
              <a:tr h="230701">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項目</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現在の状況</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264847">
                <a:tc>
                  <a:txBody>
                    <a:bodyPr/>
                    <a:lstStyle/>
                    <a:p>
                      <a:pPr algn="ctr" fontAlgn="auto">
                        <a:spcAft>
                          <a:spcPts val="0"/>
                        </a:spcAft>
                      </a:pPr>
                      <a:r>
                        <a:rPr lang="ja-JP" sz="1000" b="1" dirty="0">
                          <a:solidFill>
                            <a:srgbClr val="000000"/>
                          </a:solidFill>
                          <a:effectLst/>
                          <a:latin typeface="HG丸ｺﾞｼｯｸM-PRO"/>
                          <a:cs typeface="ＭＳ Ｐゴシック"/>
                        </a:rPr>
                        <a:t>１</a:t>
                      </a:r>
                      <a:endParaRPr lang="ja-JP" sz="10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公民連携によるがんに関するイベントの開催件数</a:t>
                      </a:r>
                      <a:endParaRPr lang="ja-JP" sz="14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panose="020F0600000000000000" pitchFamily="50" charset="-128"/>
                          <a:ea typeface="HG丸ｺﾞｼｯｸM-PRO" panose="020F0600000000000000" pitchFamily="50" charset="-128"/>
                          <a:cs typeface="ＭＳ Ｐゴシック"/>
                        </a:rPr>
                        <a:t> </a:t>
                      </a:r>
                      <a:endParaRPr lang="ja-JP" sz="12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panose="020F0600000000000000" pitchFamily="50" charset="-128"/>
                          <a:ea typeface="HG丸ｺﾞｼｯｸM-PRO" panose="020F0600000000000000" pitchFamily="50" charset="-128"/>
                          <a:cs typeface="ＭＳ Ｐゴシック"/>
                        </a:rPr>
                        <a:t> </a:t>
                      </a:r>
                      <a:endParaRPr lang="ja-JP" sz="12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557685216"/>
              </p:ext>
            </p:extLst>
          </p:nvPr>
        </p:nvGraphicFramePr>
        <p:xfrm>
          <a:off x="251520" y="3140968"/>
          <a:ext cx="8666726" cy="629354"/>
        </p:xfrm>
        <a:graphic>
          <a:graphicData uri="http://schemas.openxmlformats.org/drawingml/2006/table">
            <a:tbl>
              <a:tblPr firstRow="1" firstCol="1" bandRow="1"/>
              <a:tblGrid>
                <a:gridCol w="394980"/>
                <a:gridCol w="4159195"/>
                <a:gridCol w="1969936"/>
                <a:gridCol w="2142615"/>
              </a:tblGrid>
              <a:tr h="202634">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項目</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現在の状況</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163754">
                <a:tc>
                  <a:txBody>
                    <a:bodyPr/>
                    <a:lstStyle/>
                    <a:p>
                      <a:pPr algn="ctr" fontAlgn="auto">
                        <a:spcAft>
                          <a:spcPts val="0"/>
                        </a:spcAft>
                      </a:pPr>
                      <a:r>
                        <a:rPr lang="ja-JP" sz="1000" b="1" dirty="0">
                          <a:solidFill>
                            <a:srgbClr val="000000"/>
                          </a:solidFill>
                          <a:effectLst/>
                          <a:latin typeface="HG丸ｺﾞｼｯｸM-PRO"/>
                          <a:cs typeface="ＭＳ Ｐゴシック"/>
                        </a:rPr>
                        <a:t>１</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企画提案公募事業累積採択件数</a:t>
                      </a:r>
                      <a:endParaRPr lang="ja-JP" sz="20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100">
                          <a:solidFill>
                            <a:srgbClr val="000000"/>
                          </a:solidFill>
                          <a:effectLst/>
                          <a:latin typeface="HG丸ｺﾞｼｯｸM-PRO" panose="020F0600000000000000" pitchFamily="50" charset="-128"/>
                          <a:ea typeface="HG丸ｺﾞｼｯｸM-PRO" panose="020F0600000000000000" pitchFamily="50" charset="-128"/>
                          <a:cs typeface="ＭＳ Ｐゴシック"/>
                        </a:rPr>
                        <a:t> </a:t>
                      </a:r>
                      <a:endParaRPr lang="ja-JP" sz="160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100">
                          <a:solidFill>
                            <a:srgbClr val="000000"/>
                          </a:solidFill>
                          <a:effectLst/>
                          <a:latin typeface="HG丸ｺﾞｼｯｸM-PRO"/>
                          <a:cs typeface="ＭＳ Ｐゴシック"/>
                        </a:rPr>
                        <a:t> </a:t>
                      </a:r>
                      <a:endParaRPr lang="ja-JP" sz="16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r>
              <a:tr h="209810">
                <a:tc>
                  <a:txBody>
                    <a:bodyPr/>
                    <a:lstStyle/>
                    <a:p>
                      <a:pPr algn="ctr" fontAlgn="auto">
                        <a:spcAft>
                          <a:spcPts val="0"/>
                        </a:spcAft>
                      </a:pPr>
                      <a:r>
                        <a:rPr lang="ja-JP" sz="1000" b="1">
                          <a:solidFill>
                            <a:srgbClr val="000000"/>
                          </a:solidFill>
                          <a:effectLst/>
                          <a:latin typeface="HG丸ｺﾞｼｯｸM-PRO"/>
                          <a:cs typeface="ＭＳ Ｐゴシック"/>
                        </a:rPr>
                        <a:t>２</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panose="020F0600000000000000" pitchFamily="50" charset="-128"/>
                          <a:ea typeface="HG丸ｺﾞｼｯｸM-PRO" panose="020F0600000000000000" pitchFamily="50" charset="-128"/>
                          <a:cs typeface="Times New Roman"/>
                        </a:rPr>
                        <a:t>大阪府がん対策基金寄附総額</a:t>
                      </a:r>
                      <a:endParaRPr lang="ja-JP" sz="20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100" dirty="0">
                          <a:solidFill>
                            <a:srgbClr val="000000"/>
                          </a:solidFill>
                          <a:effectLst/>
                          <a:latin typeface="HG丸ｺﾞｼｯｸM-PRO" panose="020F0600000000000000" pitchFamily="50" charset="-128"/>
                          <a:ea typeface="HG丸ｺﾞｼｯｸM-PRO" panose="020F0600000000000000" pitchFamily="50" charset="-128"/>
                          <a:cs typeface="ＭＳ Ｐゴシック"/>
                        </a:rPr>
                        <a:t> </a:t>
                      </a:r>
                      <a:endParaRPr lang="ja-JP" sz="16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100" dirty="0">
                          <a:solidFill>
                            <a:srgbClr val="000000"/>
                          </a:solidFill>
                          <a:effectLst/>
                          <a:latin typeface="HG丸ｺﾞｼｯｸM-PRO"/>
                          <a:cs typeface="ＭＳ Ｐゴシック"/>
                        </a:rPr>
                        <a:t> </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10" name="角丸四角形 9"/>
          <p:cNvSpPr/>
          <p:nvPr/>
        </p:nvSpPr>
        <p:spPr>
          <a:xfrm>
            <a:off x="274641" y="4149080"/>
            <a:ext cx="8666726" cy="1783246"/>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100"/>
              </a:lnSpc>
            </a:pPr>
            <a:r>
              <a:rPr lang="ja-JP" altLang="en-US" sz="1300" dirty="0" smtClean="0">
                <a:solidFill>
                  <a:prstClr val="black"/>
                </a:solidFill>
                <a:latin typeface="HG丸ｺﾞｼｯｸM-PRO" panose="020F0600000000000000" pitchFamily="50" charset="-128"/>
                <a:ea typeface="HG丸ｺﾞｼｯｸM-PRO" panose="020F0600000000000000" pitchFamily="50" charset="-128"/>
              </a:rPr>
              <a:t> </a:t>
            </a:r>
            <a:endParaRPr lang="en-US" altLang="ja-JP" sz="13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en-US" altLang="ja-JP" sz="1600" b="1" dirty="0" smtClean="0">
                <a:solidFill>
                  <a:prstClr val="black"/>
                </a:solidFill>
                <a:latin typeface="HG丸ｺﾞｼｯｸM-PRO" panose="020F0600000000000000" pitchFamily="50" charset="-128"/>
                <a:ea typeface="HG丸ｺﾞｼｯｸM-PRO" panose="020F0600000000000000" pitchFamily="50" charset="-128"/>
              </a:rPr>
              <a:t>(1) </a:t>
            </a: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社会全体での機運づくり</a:t>
            </a:r>
            <a:endParaRPr lang="en-US" altLang="ja-JP" sz="1600" b="1"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a:solidFill>
                  <a:prstClr val="black"/>
                </a:solidFill>
                <a:latin typeface="HG丸ｺﾞｼｯｸM-PRO" panose="020F0600000000000000" pitchFamily="50" charset="-128"/>
                <a:ea typeface="HG丸ｺﾞｼｯｸM-PRO" panose="020F0600000000000000" pitchFamily="50" charset="-128"/>
              </a:rPr>
              <a:t>がん患者や家族を含めた府民、医療保険者、医療関係者、企業、マスメディアなど、様々な主体と連携し、世界禁煙デーに合わせたイベントやがん予防・がん検診に関するイベント等を通じた府民全体でがん対策を進める機運を</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醸成</a:t>
            </a:r>
            <a:r>
              <a:rPr lang="ja-JP" altLang="en-US" sz="1600" dirty="0">
                <a:solidFill>
                  <a:prstClr val="black"/>
                </a:solidFill>
                <a:latin typeface="HG丸ｺﾞｼｯｸM-PRO" panose="020F0600000000000000" pitchFamily="50" charset="-128"/>
                <a:ea typeface="HG丸ｺﾞｼｯｸM-PRO" panose="020F0600000000000000" pitchFamily="50" charset="-128"/>
              </a:rPr>
              <a:t>する</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649035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60952" y="301422"/>
            <a:ext cx="8884222" cy="6425952"/>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solidFill>
                <a:prstClr val="black"/>
              </a:solidFill>
              <a:latin typeface="HGS創英角ﾎﾟｯﾌﾟ体" pitchFamily="50" charset="-128"/>
              <a:ea typeface="HGS創英角ﾎﾟｯﾌﾟ体" pitchFamily="50" charset="-128"/>
            </a:endParaRPr>
          </a:p>
        </p:txBody>
      </p:sp>
      <p:sp>
        <p:nvSpPr>
          <p:cNvPr id="20" name="テキスト ボックス 19"/>
          <p:cNvSpPr txBox="1"/>
          <p:nvPr/>
        </p:nvSpPr>
        <p:spPr>
          <a:xfrm>
            <a:off x="175466" y="-24441"/>
            <a:ext cx="6412757" cy="369332"/>
          </a:xfrm>
          <a:prstGeom prst="rect">
            <a:avLst/>
          </a:prstGeom>
          <a:noFill/>
        </p:spPr>
        <p:txBody>
          <a:bodyPr wrap="square" rtlCol="0">
            <a:spAutoFit/>
          </a:bodyPr>
          <a:lstStyle/>
          <a:p>
            <a:r>
              <a:rPr lang="ja-JP" altLang="en-US" b="1" dirty="0" smtClean="0">
                <a:solidFill>
                  <a:prstClr val="black"/>
                </a:solidFill>
                <a:latin typeface="HG丸ｺﾞｼｯｸM-PRO" panose="020F0600000000000000" pitchFamily="50" charset="-128"/>
                <a:ea typeface="HG丸ｺﾞｼｯｸM-PRO" panose="020F0600000000000000" pitchFamily="50" charset="-128"/>
              </a:rPr>
              <a:t>第５章</a:t>
            </a:r>
            <a:r>
              <a:rPr lang="ja-JP" altLang="en-US" b="1" dirty="0">
                <a:solidFill>
                  <a:prstClr val="black"/>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rPr>
              <a:t>個別の取組と目標</a:t>
            </a:r>
            <a:r>
              <a:rPr lang="ja-JP" altLang="en-US" b="1" dirty="0">
                <a:solidFill>
                  <a:prstClr val="black"/>
                </a:solidFill>
                <a:latin typeface="HG丸ｺﾞｼｯｸM-PRO" panose="020F0600000000000000" pitchFamily="50" charset="-128"/>
                <a:ea typeface="HG丸ｺﾞｼｯｸM-PRO" panose="020F0600000000000000" pitchFamily="50" charset="-128"/>
              </a:rPr>
              <a:t>　</a:t>
            </a:r>
          </a:p>
        </p:txBody>
      </p:sp>
      <p:cxnSp>
        <p:nvCxnSpPr>
          <p:cNvPr id="21" name="カギ線コネクタ 20"/>
          <p:cNvCxnSpPr/>
          <p:nvPr/>
        </p:nvCxnSpPr>
        <p:spPr>
          <a:xfrm flipV="1">
            <a:off x="179512" y="520"/>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lang="ja-JP" altLang="en-US" smtClean="0">
                <a:solidFill>
                  <a:prstClr val="black">
                    <a:tint val="75000"/>
                  </a:prstClr>
                </a:solidFill>
              </a:rPr>
              <a:pPr/>
              <a:t>27</a:t>
            </a:fld>
            <a:endParaRPr lang="ja-JP" altLang="en-US" dirty="0">
              <a:solidFill>
                <a:prstClr val="black">
                  <a:tint val="75000"/>
                </a:prstClr>
              </a:solidFill>
            </a:endParaRPr>
          </a:p>
        </p:txBody>
      </p:sp>
      <p:sp>
        <p:nvSpPr>
          <p:cNvPr id="8" name="角丸四角形 7"/>
          <p:cNvSpPr/>
          <p:nvPr/>
        </p:nvSpPr>
        <p:spPr>
          <a:xfrm>
            <a:off x="274641" y="915032"/>
            <a:ext cx="8666726" cy="4962240"/>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100"/>
              </a:lnSpc>
            </a:pPr>
            <a:r>
              <a:rPr lang="ja-JP" altLang="en-US" sz="1300" dirty="0" smtClean="0">
                <a:solidFill>
                  <a:prstClr val="black"/>
                </a:solidFill>
                <a:latin typeface="HG丸ｺﾞｼｯｸM-PRO" panose="020F0600000000000000" pitchFamily="50" charset="-128"/>
                <a:ea typeface="HG丸ｺﾞｼｯｸM-PRO" panose="020F0600000000000000" pitchFamily="50" charset="-128"/>
              </a:rPr>
              <a:t> </a:t>
            </a:r>
            <a:endParaRPr lang="en-US" altLang="ja-JP" sz="13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en-US" altLang="ja-JP" sz="1600" b="1" dirty="0" smtClean="0">
                <a:solidFill>
                  <a:prstClr val="black"/>
                </a:solidFill>
                <a:latin typeface="HG丸ｺﾞｼｯｸM-PRO" panose="020F0600000000000000" pitchFamily="50" charset="-128"/>
                <a:ea typeface="HG丸ｺﾞｼｯｸM-PRO" panose="020F0600000000000000" pitchFamily="50" charset="-128"/>
              </a:rPr>
              <a:t>(</a:t>
            </a:r>
            <a:r>
              <a:rPr lang="en-US" altLang="ja-JP" sz="1600" b="1" dirty="0">
                <a:solidFill>
                  <a:prstClr val="black"/>
                </a:solidFill>
                <a:latin typeface="HG丸ｺﾞｼｯｸM-PRO" panose="020F0600000000000000" pitchFamily="50" charset="-128"/>
                <a:ea typeface="HG丸ｺﾞｼｯｸM-PRO" panose="020F0600000000000000" pitchFamily="50" charset="-128"/>
              </a:rPr>
              <a:t>2) </a:t>
            </a:r>
            <a:r>
              <a:rPr lang="ja-JP" altLang="en-US" sz="1600" b="1" dirty="0">
                <a:solidFill>
                  <a:prstClr val="black"/>
                </a:solidFill>
                <a:latin typeface="HG丸ｺﾞｼｯｸM-PRO" panose="020F0600000000000000" pitchFamily="50" charset="-128"/>
                <a:ea typeface="HG丸ｺﾞｼｯｸM-PRO" panose="020F0600000000000000" pitchFamily="50" charset="-128"/>
              </a:rPr>
              <a:t>大阪府がん対策</a:t>
            </a: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基金</a:t>
            </a:r>
            <a:endParaRPr lang="en-US" altLang="ja-JP" sz="1600" b="1"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a:solidFill>
                  <a:prstClr val="black"/>
                </a:solidFill>
                <a:latin typeface="HG丸ｺﾞｼｯｸM-PRO" panose="020F0600000000000000" pitchFamily="50" charset="-128"/>
                <a:ea typeface="HG丸ｺﾞｼｯｸM-PRO" panose="020F0600000000000000" pitchFamily="50" charset="-128"/>
              </a:rPr>
              <a:t>○大阪府がん対策基金は、平成</a:t>
            </a:r>
            <a:r>
              <a:rPr lang="en-US" altLang="ja-JP" sz="1600" dirty="0">
                <a:solidFill>
                  <a:prstClr val="black"/>
                </a:solidFill>
                <a:latin typeface="HG丸ｺﾞｼｯｸM-PRO" panose="020F0600000000000000" pitchFamily="50" charset="-128"/>
                <a:ea typeface="HG丸ｺﾞｼｯｸM-PRO" panose="020F0600000000000000" pitchFamily="50" charset="-128"/>
              </a:rPr>
              <a:t>30</a:t>
            </a:r>
            <a:r>
              <a:rPr lang="ja-JP" altLang="en-US" sz="1600" dirty="0">
                <a:solidFill>
                  <a:prstClr val="black"/>
                </a:solidFill>
                <a:latin typeface="HG丸ｺﾞｼｯｸM-PRO" panose="020F0600000000000000" pitchFamily="50" charset="-128"/>
                <a:ea typeface="HG丸ｺﾞｼｯｸM-PRO" panose="020F0600000000000000" pitchFamily="50" charset="-128"/>
              </a:rPr>
              <a:t>年５月末以降も恒久的な運用ができるように</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検討する。</a:t>
            </a: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a:solidFill>
                  <a:prstClr val="black"/>
                </a:solidFill>
                <a:latin typeface="HG丸ｺﾞｼｯｸM-PRO" panose="020F0600000000000000" pitchFamily="50" charset="-128"/>
                <a:ea typeface="HG丸ｺﾞｼｯｸM-PRO" panose="020F0600000000000000" pitchFamily="50" charset="-128"/>
              </a:rPr>
              <a:t>大阪府がん対策基金を活用し、がん患者が相互に支え合う患者会の活動の充実につながる取組みを</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進める。</a:t>
            </a: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a:solidFill>
                  <a:prstClr val="black"/>
                </a:solidFill>
                <a:latin typeface="HG丸ｺﾞｼｯｸM-PRO" panose="020F0600000000000000" pitchFamily="50" charset="-128"/>
                <a:ea typeface="HG丸ｺﾞｼｯｸM-PRO" panose="020F0600000000000000" pitchFamily="50" charset="-128"/>
              </a:rPr>
              <a:t>大阪府がん対策基金を活用した普及啓発活動について、民間団体、企業など、公民連携により、効果的な事業展開を図ります。併せて、広く府民から寄附への協力を得られるように</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努める。</a:t>
            </a: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en-US" altLang="ja-JP" sz="1600" b="1" dirty="0">
                <a:solidFill>
                  <a:prstClr val="black"/>
                </a:solidFill>
                <a:latin typeface="HG丸ｺﾞｼｯｸM-PRO" panose="020F0600000000000000" pitchFamily="50" charset="-128"/>
                <a:ea typeface="HG丸ｺﾞｼｯｸM-PRO" panose="020F0600000000000000" pitchFamily="50" charset="-128"/>
              </a:rPr>
              <a:t>(3) </a:t>
            </a:r>
            <a:r>
              <a:rPr lang="ja-JP" altLang="en-US" sz="1600" b="1" dirty="0">
                <a:solidFill>
                  <a:prstClr val="black"/>
                </a:solidFill>
                <a:latin typeface="HG丸ｺﾞｼｯｸM-PRO" panose="020F0600000000000000" pitchFamily="50" charset="-128"/>
                <a:ea typeface="HG丸ｺﾞｼｯｸM-PRO" panose="020F0600000000000000" pitchFamily="50" charset="-128"/>
              </a:rPr>
              <a:t>がん患者会等との連携</a:t>
            </a: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促進</a:t>
            </a:r>
            <a:endParaRPr lang="en-US" altLang="ja-JP" sz="1600" b="1"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b="1"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a:solidFill>
                  <a:prstClr val="black"/>
                </a:solidFill>
                <a:latin typeface="HG丸ｺﾞｼｯｸM-PRO" panose="020F0600000000000000" pitchFamily="50" charset="-128"/>
                <a:ea typeface="HG丸ｺﾞｼｯｸM-PRO" panose="020F0600000000000000" pitchFamily="50" charset="-128"/>
              </a:rPr>
              <a:t>○大阪がん患者団体協議会を中心に、がん患者をはじめとする関係者と大阪府におけるがん</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対策</a:t>
            </a:r>
            <a:r>
              <a:rPr lang="ja-JP" altLang="en-US" sz="1600" dirty="0">
                <a:solidFill>
                  <a:prstClr val="black"/>
                </a:solidFill>
                <a:latin typeface="HG丸ｺﾞｼｯｸM-PRO" panose="020F0600000000000000" pitchFamily="50" charset="-128"/>
                <a:ea typeface="HG丸ｺﾞｼｯｸM-PRO" panose="020F0600000000000000" pitchFamily="50" charset="-128"/>
              </a:rPr>
              <a:t>の現状や方向性について、継続的に意見交換に</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努める。</a:t>
            </a: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a:solidFill>
                  <a:prstClr val="black"/>
                </a:solidFill>
                <a:latin typeface="HG丸ｺﾞｼｯｸM-PRO" panose="020F0600000000000000" pitchFamily="50" charset="-128"/>
                <a:ea typeface="HG丸ｺﾞｼｯｸM-PRO" panose="020F0600000000000000" pitchFamily="50" charset="-128"/>
              </a:rPr>
              <a:t>がん患者会や患者サロンなどの情報を定期的に更新し、療養情報冊子やホームページで公表するとともに、がん診療拠点病院の相談支援センター等で情報提供を</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行う。</a:t>
            </a: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a:p>
            <a:pPr>
              <a:lnSpc>
                <a:spcPts val="2100"/>
              </a:lnSpc>
            </a:pPr>
            <a:endParaRPr lang="ja-JP" altLang="en-US" sz="1600" dirty="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362404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628800"/>
            <a:ext cx="9144000" cy="14401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rPr>
              <a:t>第３章　大阪府におけるがんの現状と課題</a:t>
            </a:r>
            <a:endParaRPr lang="en-US" altLang="ja-JP" sz="3600" b="1" dirty="0" smtClean="0">
              <a:latin typeface="+mj-ea"/>
            </a:endParaRPr>
          </a:p>
        </p:txBody>
      </p:sp>
      <p:sp>
        <p:nvSpPr>
          <p:cNvPr id="5" name="タイトル 1"/>
          <p:cNvSpPr txBox="1">
            <a:spLocks/>
          </p:cNvSpPr>
          <p:nvPr/>
        </p:nvSpPr>
        <p:spPr>
          <a:xfrm>
            <a:off x="189470" y="3140968"/>
            <a:ext cx="8775018" cy="15243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b="1" dirty="0" smtClean="0">
                <a:solidFill>
                  <a:prstClr val="black"/>
                </a:solidFill>
                <a:latin typeface="+mj-ea"/>
                <a:cs typeface="+mn-cs"/>
              </a:rPr>
              <a:t>　　</a:t>
            </a:r>
            <a:r>
              <a:rPr lang="ja-JP" altLang="en-US" sz="3600" b="1" dirty="0" smtClean="0">
                <a:solidFill>
                  <a:prstClr val="black"/>
                </a:solidFill>
                <a:latin typeface="+mj-ea"/>
                <a:cs typeface="+mn-cs"/>
              </a:rPr>
              <a:t>２</a:t>
            </a:r>
            <a:r>
              <a:rPr lang="ja-JP" altLang="en-US" sz="3600" b="1" dirty="0">
                <a:solidFill>
                  <a:prstClr val="black"/>
                </a:solidFill>
                <a:latin typeface="+mj-ea"/>
                <a:cs typeface="+mn-cs"/>
              </a:rPr>
              <a:t>　大阪府のがん対策の現状と課題</a:t>
            </a:r>
            <a:endParaRPr lang="en-US" altLang="ja-JP" sz="3600" b="1" dirty="0">
              <a:solidFill>
                <a:prstClr val="black"/>
              </a:solidFill>
              <a:latin typeface="+mj-ea"/>
              <a:cs typeface="+mn-cs"/>
            </a:endParaRPr>
          </a:p>
          <a:p>
            <a:pPr lvl="0" algn="l">
              <a:spcBef>
                <a:spcPts val="0"/>
              </a:spcBef>
            </a:pPr>
            <a:r>
              <a:rPr lang="ja-JP" altLang="en-US" sz="3600" b="1" dirty="0">
                <a:solidFill>
                  <a:prstClr val="black"/>
                </a:solidFill>
                <a:latin typeface="+mj-ea"/>
                <a:cs typeface="+mn-cs"/>
              </a:rPr>
              <a:t>　　</a:t>
            </a:r>
            <a:r>
              <a:rPr lang="ja-JP" altLang="en-US" sz="3600" b="1" dirty="0" smtClean="0">
                <a:solidFill>
                  <a:prstClr val="black"/>
                </a:solidFill>
                <a:latin typeface="+mj-ea"/>
                <a:cs typeface="+mn-cs"/>
              </a:rPr>
              <a:t>　 </a:t>
            </a:r>
            <a:r>
              <a:rPr lang="en-US" altLang="ja-JP" sz="3600" b="1" dirty="0" smtClean="0">
                <a:solidFill>
                  <a:prstClr val="black"/>
                </a:solidFill>
                <a:latin typeface="+mj-ea"/>
                <a:cs typeface="+mn-cs"/>
              </a:rPr>
              <a:t>(</a:t>
            </a:r>
            <a:r>
              <a:rPr lang="ja-JP" altLang="en-US" sz="3600" b="1" dirty="0" smtClean="0">
                <a:solidFill>
                  <a:prstClr val="black"/>
                </a:solidFill>
                <a:latin typeface="+mj-ea"/>
                <a:cs typeface="+mn-cs"/>
              </a:rPr>
              <a:t>２</a:t>
            </a:r>
            <a:r>
              <a:rPr lang="en-US" altLang="ja-JP" sz="3600" b="1" dirty="0" smtClean="0">
                <a:solidFill>
                  <a:prstClr val="black"/>
                </a:solidFill>
                <a:latin typeface="+mj-ea"/>
                <a:cs typeface="+mn-cs"/>
              </a:rPr>
              <a:t>) </a:t>
            </a:r>
            <a:r>
              <a:rPr lang="ja-JP" altLang="en-US" sz="3600" b="1" dirty="0">
                <a:solidFill>
                  <a:prstClr val="black"/>
                </a:solidFill>
                <a:latin typeface="+mj-ea"/>
                <a:cs typeface="+mn-cs"/>
              </a:rPr>
              <a:t>がん医療</a:t>
            </a:r>
            <a:endParaRPr lang="en-US" altLang="ja-JP" sz="7200" b="1" dirty="0" smtClean="0">
              <a:latin typeface="+mj-ea"/>
            </a:endParaRPr>
          </a:p>
          <a:p>
            <a:endParaRPr lang="ja-JP" altLang="en-US" sz="3200" b="1" dirty="0">
              <a:latin typeface="+mj-ea"/>
            </a:endParaRPr>
          </a:p>
        </p:txBody>
      </p:sp>
    </p:spTree>
    <p:extLst>
      <p:ext uri="{BB962C8B-B14F-4D97-AF65-F5344CB8AC3E}">
        <p14:creationId xmlns:p14="http://schemas.microsoft.com/office/powerpoint/2010/main" val="2910732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4913" y="395691"/>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r>
              <a:rPr lang="ja-JP" altLang="en-US" b="1" dirty="0" smtClean="0">
                <a:latin typeface="HG丸ｺﾞｼｯｸM-PRO" panose="020F0600000000000000" pitchFamily="50" charset="-128"/>
                <a:ea typeface="HG丸ｺﾞｼｯｸM-PRO" panose="020F0600000000000000" pitchFamily="50" charset="-128"/>
              </a:rPr>
              <a:t>２</a:t>
            </a:r>
            <a:r>
              <a:rPr lang="ja-JP" altLang="en-US" b="1" dirty="0">
                <a:latin typeface="HG丸ｺﾞｼｯｸM-PRO" panose="020F0600000000000000" pitchFamily="50" charset="-128"/>
                <a:ea typeface="HG丸ｺﾞｼｯｸM-PRO" panose="020F0600000000000000" pitchFamily="50" charset="-128"/>
              </a:rPr>
              <a:t>　大阪府のがんの現状と課題</a:t>
            </a:r>
            <a:endParaRPr lang="en-US" altLang="ja-JP" b="1" dirty="0">
              <a:latin typeface="HG丸ｺﾞｼｯｸM-PRO" panose="020F0600000000000000" pitchFamily="50" charset="-128"/>
              <a:ea typeface="HG丸ｺﾞｼｯｸM-PRO" panose="020F0600000000000000" pitchFamily="50" charset="-128"/>
            </a:endParaRPr>
          </a:p>
          <a:p>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２</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がん医療</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endParaRPr kumimoji="1" lang="en-US" altLang="ja-JP" sz="1600" dirty="0" smtClean="0">
              <a:latin typeface="HG丸ｺﾞｼｯｸM-PRO" panose="020F0600000000000000" pitchFamily="50" charset="-128"/>
              <a:ea typeface="HG丸ｺﾞｼｯｸM-PRO" panose="020F0600000000000000" pitchFamily="50" charset="-128"/>
            </a:endParaRPr>
          </a:p>
          <a:p>
            <a:r>
              <a:rPr lang="en-US" altLang="ja-JP" sz="1600" dirty="0" smtClean="0">
                <a:latin typeface="HG丸ｺﾞｼｯｸM-PRO" panose="020F0600000000000000" pitchFamily="50" charset="-128"/>
                <a:ea typeface="HG丸ｺﾞｼｯｸM-PRO" panose="020F0600000000000000" pitchFamily="50" charset="-128"/>
              </a:rPr>
              <a:t>   </a:t>
            </a:r>
          </a:p>
          <a:p>
            <a:pPr>
              <a:lnSpc>
                <a:spcPts val="2300"/>
              </a:lnSpc>
            </a:pPr>
            <a:endParaRPr lang="en-US" altLang="ja-JP" sz="1600" b="1"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a:lnSpc>
                <a:spcPts val="1900"/>
              </a:lnSpc>
            </a:pPr>
            <a: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
            </a:r>
            <a:b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br>
            <a:endParaRPr lang="en-US" altLang="ja-JP" sz="12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r>
              <a:rPr lang="ja-JP" altLang="en-US" kern="100" dirty="0">
                <a:solidFill>
                  <a:srgbClr val="000000"/>
                </a:solidFill>
                <a:latin typeface="HG丸ｺﾞｼｯｸM-PRO" panose="020F0600000000000000" pitchFamily="50" charset="-128"/>
                <a:ea typeface="HG丸ｺﾞｼｯｸM-PRO" panose="020F0600000000000000" pitchFamily="50" charset="-128"/>
                <a:cs typeface="Times New Roman"/>
              </a:rPr>
              <a:t> </a:t>
            </a:r>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4</a:t>
            </a:fld>
            <a:endParaRPr kumimoji="1" lang="ja-JP" altLang="en-US" dirty="0"/>
          </a:p>
        </p:txBody>
      </p:sp>
      <p:sp>
        <p:nvSpPr>
          <p:cNvPr id="6" name="正方形/長方形 5"/>
          <p:cNvSpPr/>
          <p:nvPr/>
        </p:nvSpPr>
        <p:spPr>
          <a:xfrm>
            <a:off x="273194" y="1196752"/>
            <a:ext cx="8424936" cy="16561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がん診療拠点病院を通じて、がん医療の均</a:t>
            </a:r>
            <a:r>
              <a:rPr lang="ja-JP" altLang="en-US" sz="1600" dirty="0" err="1">
                <a:solidFill>
                  <a:srgbClr val="000000"/>
                </a:solidFill>
                <a:latin typeface="HG丸ｺﾞｼｯｸM-PRO" panose="020F0600000000000000" pitchFamily="50" charset="-128"/>
                <a:ea typeface="HG丸ｺﾞｼｯｸM-PRO" panose="020F0600000000000000" pitchFamily="50" charset="-128"/>
                <a:cs typeface="HG丸ｺﾞｼｯｸM-PRO"/>
              </a:rPr>
              <a:t>てん化を</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進めるとともに、二次医療圏毎に地域の実情に応じて、地域連携の一層の充実を図る必要が</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ある。</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marL="152400" indent="-152400"/>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r>
              <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 </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小児</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a:t>
            </a:r>
            <a:r>
              <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AYA</a:t>
            </a:r>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世代のがん、希少がん、難治性がん、高齢者のがんについては、それぞれの特性に応じた対策が必要</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で</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ある</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 </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大阪において、重粒子治療施設や</a:t>
            </a:r>
            <a:r>
              <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BNCT</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治療施設が開設される予定で</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あり</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最先端</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の</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が　</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r>
              <a:rPr lang="ja-JP" altLang="en-US" sz="1600" dirty="0" err="1" smtClean="0">
                <a:solidFill>
                  <a:srgbClr val="000000"/>
                </a:solidFill>
                <a:latin typeface="HG丸ｺﾞｼｯｸM-PRO" panose="020F0600000000000000" pitchFamily="50" charset="-128"/>
                <a:ea typeface="HG丸ｺﾞｼｯｸM-PRO" panose="020F0600000000000000" pitchFamily="50" charset="-128"/>
                <a:cs typeface="HG丸ｺﾞｼｯｸM-PRO"/>
              </a:rPr>
              <a:t>ん</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治療</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の</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提供</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が</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期待</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される。</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14" name="角丸四角形 13"/>
          <p:cNvSpPr/>
          <p:nvPr/>
        </p:nvSpPr>
        <p:spPr>
          <a:xfrm>
            <a:off x="273194" y="3212976"/>
            <a:ext cx="8547278" cy="309634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rPr>
              <a:t>①がん医療提供体制</a:t>
            </a:r>
          </a:p>
          <a:p>
            <a:pPr>
              <a:lnSpc>
                <a:spcPts val="1900"/>
              </a:lnSpc>
            </a:pPr>
            <a:r>
              <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rPr>
              <a:t>ア　がん診療拠点</a:t>
            </a:r>
            <a:r>
              <a:rPr lang="ja-JP" altLang="en-US" sz="16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病院</a:t>
            </a:r>
            <a:endParaRPr lang="en-US" altLang="ja-JP" sz="16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nSpc>
                <a:spcPts val="1900"/>
              </a:lnSpc>
            </a:pP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9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府内</a:t>
            </a:r>
            <a:r>
              <a:rPr lang="ja-JP" altLang="ja-JP" sz="1600" dirty="0">
                <a:solidFill>
                  <a:schemeClr val="tx1"/>
                </a:solidFill>
                <a:latin typeface="HG丸ｺﾞｼｯｸM-PRO" panose="020F0600000000000000" pitchFamily="50" charset="-128"/>
                <a:ea typeface="HG丸ｺﾞｼｯｸM-PRO" panose="020F0600000000000000" pitchFamily="50" charset="-128"/>
              </a:rPr>
              <a:t>には、府民が質の高いがん医療が均しく受けられるよう、がん診療拠点病院があ</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a:solidFill>
                  <a:schemeClr val="tx1"/>
                </a:solidFill>
                <a:latin typeface="HG丸ｺﾞｼｯｸM-PRO" panose="020F0600000000000000" pitchFamily="50" charset="-128"/>
                <a:ea typeface="HG丸ｺﾞｼｯｸM-PRO" panose="020F0600000000000000" pitchFamily="50" charset="-128"/>
              </a:rPr>
              <a:t>。このうち</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、都道府県</a:t>
            </a:r>
            <a:r>
              <a:rPr lang="ja-JP" altLang="ja-JP" sz="1600" dirty="0">
                <a:solidFill>
                  <a:schemeClr val="tx1"/>
                </a:solidFill>
                <a:latin typeface="HG丸ｺﾞｼｯｸM-PRO" panose="020F0600000000000000" pitchFamily="50" charset="-128"/>
                <a:ea typeface="HG丸ｺﾞｼｯｸM-PRO" panose="020F0600000000000000" pitchFamily="50" charset="-128"/>
              </a:rPr>
              <a:t>がん診療連携拠点病院として、大阪府立病院機構大阪国際がんセンターが指定されており、府</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全体</a:t>
            </a:r>
            <a:r>
              <a:rPr lang="ja-JP" altLang="ja-JP" sz="1600" dirty="0">
                <a:solidFill>
                  <a:schemeClr val="tx1"/>
                </a:solidFill>
                <a:latin typeface="HG丸ｺﾞｼｯｸM-PRO" panose="020F0600000000000000" pitchFamily="50" charset="-128"/>
                <a:ea typeface="HG丸ｺﾞｼｯｸM-PRO" panose="020F0600000000000000" pitchFamily="50" charset="-128"/>
              </a:rPr>
              <a:t>のがん診療の質の向上及びがん診療の連携体制について中心的な役割を担ってい</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900"/>
              </a:lnSpc>
            </a:pP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そして</a:t>
            </a:r>
            <a:r>
              <a:rPr lang="ja-JP" altLang="ja-JP" sz="1600" dirty="0">
                <a:solidFill>
                  <a:schemeClr val="tx1"/>
                </a:solidFill>
                <a:latin typeface="HG丸ｺﾞｼｯｸM-PRO" panose="020F0600000000000000" pitchFamily="50" charset="-128"/>
                <a:ea typeface="HG丸ｺﾞｼｯｸM-PRO" panose="020F0600000000000000" pitchFamily="50" charset="-128"/>
              </a:rPr>
              <a:t>、国が</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指定</a:t>
            </a:r>
            <a:r>
              <a:rPr lang="ja-JP" altLang="ja-JP" sz="1600" dirty="0">
                <a:solidFill>
                  <a:schemeClr val="tx1"/>
                </a:solidFill>
                <a:latin typeface="HG丸ｺﾞｼｯｸM-PRO" panose="020F0600000000000000" pitchFamily="50" charset="-128"/>
                <a:ea typeface="HG丸ｺﾞｼｯｸM-PRO" panose="020F0600000000000000" pitchFamily="50" charset="-128"/>
              </a:rPr>
              <a:t>する「がん診療連携拠点病院」が</a:t>
            </a:r>
            <a:r>
              <a:rPr lang="en-US" altLang="ja-JP" sz="1600" dirty="0">
                <a:solidFill>
                  <a:schemeClr val="tx1"/>
                </a:solidFill>
                <a:latin typeface="HG丸ｺﾞｼｯｸM-PRO" panose="020F0600000000000000" pitchFamily="50" charset="-128"/>
                <a:ea typeface="HG丸ｺﾞｼｯｸM-PRO" panose="020F0600000000000000" pitchFamily="50" charset="-128"/>
              </a:rPr>
              <a:t>16</a:t>
            </a:r>
            <a:r>
              <a:rPr lang="ja-JP" altLang="ja-JP" sz="1600" dirty="0">
                <a:solidFill>
                  <a:schemeClr val="tx1"/>
                </a:solidFill>
                <a:latin typeface="HG丸ｺﾞｼｯｸM-PRO" panose="020F0600000000000000" pitchFamily="50" charset="-128"/>
                <a:ea typeface="HG丸ｺﾞｼｯｸM-PRO" panose="020F0600000000000000" pitchFamily="50" charset="-128"/>
              </a:rPr>
              <a:t>病院、「小児がん診療拠点病院」として、大阪市立総合医療</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センター</a:t>
            </a:r>
            <a:r>
              <a:rPr lang="ja-JP" altLang="ja-JP" sz="1600" dirty="0">
                <a:solidFill>
                  <a:schemeClr val="tx1"/>
                </a:solidFill>
                <a:latin typeface="HG丸ｺﾞｼｯｸM-PRO" panose="020F0600000000000000" pitchFamily="50" charset="-128"/>
                <a:ea typeface="HG丸ｺﾞｼｯｸM-PRO" panose="020F0600000000000000" pitchFamily="50" charset="-128"/>
              </a:rPr>
              <a:t>と大阪母子医療センターが</a:t>
            </a:r>
            <a:r>
              <a:rPr lang="en-US" altLang="ja-JP" sz="1600" dirty="0">
                <a:solidFill>
                  <a:schemeClr val="tx1"/>
                </a:solidFill>
                <a:latin typeface="HG丸ｺﾞｼｯｸM-PRO" panose="020F0600000000000000" pitchFamily="50" charset="-128"/>
                <a:ea typeface="HG丸ｺﾞｼｯｸM-PRO" panose="020F0600000000000000" pitchFamily="50" charset="-128"/>
              </a:rPr>
              <a:t>2</a:t>
            </a:r>
            <a:r>
              <a:rPr lang="ja-JP" altLang="ja-JP" sz="1600" dirty="0">
                <a:solidFill>
                  <a:schemeClr val="tx1"/>
                </a:solidFill>
                <a:latin typeface="HG丸ｺﾞｼｯｸM-PRO" panose="020F0600000000000000" pitchFamily="50" charset="-128"/>
                <a:ea typeface="HG丸ｺﾞｼｯｸM-PRO" panose="020F0600000000000000" pitchFamily="50" charset="-128"/>
              </a:rPr>
              <a:t>病院（このうち、大阪市立総合医療センターは「がん診療連携拠点病</a:t>
            </a:r>
            <a:r>
              <a:rPr lang="en-US" altLang="ja-JP" sz="1600" dirty="0">
                <a:solidFill>
                  <a:schemeClr val="tx1"/>
                </a:solidFill>
                <a:latin typeface="HG丸ｺﾞｼｯｸM-PRO" panose="020F0600000000000000" pitchFamily="50" charset="-128"/>
                <a:ea typeface="HG丸ｺﾞｼｯｸM-PRO" panose="020F0600000000000000" pitchFamily="50" charset="-128"/>
              </a:rPr>
              <a:t> </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院</a:t>
            </a:r>
            <a:r>
              <a:rPr lang="ja-JP" altLang="ja-JP" sz="1600" dirty="0">
                <a:solidFill>
                  <a:schemeClr val="tx1"/>
                </a:solidFill>
                <a:latin typeface="HG丸ｺﾞｼｯｸM-PRO" panose="020F0600000000000000" pitchFamily="50" charset="-128"/>
                <a:ea typeface="HG丸ｺﾞｼｯｸM-PRO" panose="020F0600000000000000" pitchFamily="50" charset="-128"/>
              </a:rPr>
              <a:t>」も兼ねてい</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a:solidFill>
                  <a:schemeClr val="tx1"/>
                </a:solidFill>
                <a:latin typeface="HG丸ｺﾞｼｯｸM-PRO" panose="020F0600000000000000" pitchFamily="50" charset="-128"/>
                <a:ea typeface="HG丸ｺﾞｼｯｸM-PRO" panose="020F0600000000000000" pitchFamily="50" charset="-128"/>
              </a:rPr>
              <a:t>。）、府が独自に指定する「がん診療拠点病院」が</a:t>
            </a:r>
            <a:r>
              <a:rPr lang="en-US" altLang="ja-JP" sz="1600" dirty="0">
                <a:solidFill>
                  <a:schemeClr val="tx1"/>
                </a:solidFill>
                <a:latin typeface="HG丸ｺﾞｼｯｸM-PRO" panose="020F0600000000000000" pitchFamily="50" charset="-128"/>
                <a:ea typeface="HG丸ｺﾞｼｯｸM-PRO" panose="020F0600000000000000" pitchFamily="50" charset="-128"/>
              </a:rPr>
              <a:t>47</a:t>
            </a:r>
            <a:r>
              <a:rPr lang="ja-JP" altLang="ja-JP" sz="1600" dirty="0">
                <a:solidFill>
                  <a:schemeClr val="tx1"/>
                </a:solidFill>
                <a:latin typeface="HG丸ｺﾞｼｯｸM-PRO" panose="020F0600000000000000" pitchFamily="50" charset="-128"/>
                <a:ea typeface="HG丸ｺﾞｼｯｸM-PRO" panose="020F0600000000000000" pitchFamily="50" charset="-128"/>
              </a:rPr>
              <a:t>病院、あわせて</a:t>
            </a:r>
            <a:r>
              <a:rPr lang="en-US" altLang="ja-JP" sz="1600" dirty="0">
                <a:solidFill>
                  <a:schemeClr val="tx1"/>
                </a:solidFill>
                <a:latin typeface="HG丸ｺﾞｼｯｸM-PRO" panose="020F0600000000000000" pitchFamily="50" charset="-128"/>
                <a:ea typeface="HG丸ｺﾞｼｯｸM-PRO" panose="020F0600000000000000" pitchFamily="50" charset="-128"/>
              </a:rPr>
              <a:t>65</a:t>
            </a:r>
            <a:r>
              <a:rPr lang="ja-JP" altLang="ja-JP" sz="1600" dirty="0">
                <a:solidFill>
                  <a:schemeClr val="tx1"/>
                </a:solidFill>
                <a:latin typeface="HG丸ｺﾞｼｯｸM-PRO" panose="020F0600000000000000" pitchFamily="50" charset="-128"/>
                <a:ea typeface="HG丸ｺﾞｼｯｸM-PRO" panose="020F0600000000000000" pitchFamily="50" charset="-128"/>
              </a:rPr>
              <a:t>のがん診療</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拠点</a:t>
            </a:r>
            <a:r>
              <a:rPr lang="ja-JP" altLang="ja-JP" sz="1600" dirty="0">
                <a:solidFill>
                  <a:schemeClr val="tx1"/>
                </a:solidFill>
                <a:latin typeface="HG丸ｺﾞｼｯｸM-PRO" panose="020F0600000000000000" pitchFamily="50" charset="-128"/>
                <a:ea typeface="HG丸ｺﾞｼｯｸM-PRO" panose="020F0600000000000000" pitchFamily="50" charset="-128"/>
              </a:rPr>
              <a:t>病院があ</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ja-JP" sz="1600" dirty="0">
                <a:solidFill>
                  <a:schemeClr val="tx1"/>
                </a:solidFill>
                <a:latin typeface="HG丸ｺﾞｼｯｸM-PRO" panose="020F0600000000000000" pitchFamily="50" charset="-128"/>
                <a:ea typeface="HG丸ｺﾞｼｯｸM-PRO" panose="020F0600000000000000" pitchFamily="50" charset="-128"/>
              </a:rPr>
              <a:t>。</a:t>
            </a:r>
          </a:p>
          <a:p>
            <a:pPr>
              <a:lnSpc>
                <a:spcPts val="2300"/>
              </a:lnSpc>
            </a:pPr>
            <a:endParaRPr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845550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4913" y="395691"/>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1600" dirty="0">
              <a:latin typeface="HG丸ｺﾞｼｯｸM-PRO" panose="020F0600000000000000" pitchFamily="50" charset="-128"/>
              <a:ea typeface="HG丸ｺﾞｼｯｸM-PRO" panose="020F0600000000000000" pitchFamily="50" charset="-128"/>
            </a:endParaRPr>
          </a:p>
          <a:p>
            <a:endParaRPr kumimoji="1" lang="en-US" altLang="ja-JP" sz="1600" dirty="0" smtClean="0">
              <a:latin typeface="HG丸ｺﾞｼｯｸM-PRO" panose="020F0600000000000000" pitchFamily="50" charset="-128"/>
              <a:ea typeface="HG丸ｺﾞｼｯｸM-PRO" panose="020F0600000000000000" pitchFamily="50" charset="-128"/>
            </a:endParaRPr>
          </a:p>
          <a:p>
            <a:r>
              <a:rPr lang="en-US" altLang="ja-JP" sz="1600" dirty="0" smtClean="0">
                <a:latin typeface="HG丸ｺﾞｼｯｸM-PRO" panose="020F0600000000000000" pitchFamily="50" charset="-128"/>
                <a:ea typeface="HG丸ｺﾞｼｯｸM-PRO" panose="020F0600000000000000" pitchFamily="50" charset="-128"/>
              </a:rPr>
              <a:t>   </a:t>
            </a:r>
          </a:p>
          <a:p>
            <a:pPr>
              <a:lnSpc>
                <a:spcPts val="2300"/>
              </a:lnSpc>
            </a:pPr>
            <a:endParaRPr lang="en-US" altLang="ja-JP" sz="1600" b="1"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a:lnSpc>
                <a:spcPts val="1900"/>
              </a:lnSpc>
            </a:pPr>
            <a: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
            </a:r>
            <a:br>
              <a:rPr lang="en-US" altLang="ja-JP" sz="1400" b="1"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br>
            <a:endParaRPr lang="en-US" altLang="ja-JP" sz="12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r>
              <a:rPr lang="ja-JP" altLang="en-US" kern="100" dirty="0">
                <a:solidFill>
                  <a:srgbClr val="000000"/>
                </a:solidFill>
                <a:latin typeface="HG丸ｺﾞｼｯｸM-PRO" panose="020F0600000000000000" pitchFamily="50" charset="-128"/>
                <a:ea typeface="HG丸ｺﾞｼｯｸM-PRO" panose="020F0600000000000000" pitchFamily="50" charset="-128"/>
                <a:cs typeface="Times New Roman"/>
              </a:rPr>
              <a:t> </a:t>
            </a:r>
            <a:endParaRPr lang="en-US" altLang="ja-JP"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5</a:t>
            </a:fld>
            <a:endParaRPr kumimoji="1" lang="ja-JP" altLang="en-US" dirty="0"/>
          </a:p>
        </p:txBody>
      </p:sp>
      <p:grpSp>
        <p:nvGrpSpPr>
          <p:cNvPr id="15" name="グループ化 14"/>
          <p:cNvGrpSpPr/>
          <p:nvPr/>
        </p:nvGrpSpPr>
        <p:grpSpPr>
          <a:xfrm>
            <a:off x="607496" y="1587565"/>
            <a:ext cx="7924944" cy="3785651"/>
            <a:chOff x="539552" y="4360705"/>
            <a:chExt cx="8280920" cy="2811962"/>
          </a:xfrm>
        </p:grpSpPr>
        <p:sp>
          <p:nvSpPr>
            <p:cNvPr id="16" name="テキスト ボックス 15"/>
            <p:cNvSpPr txBox="1"/>
            <p:nvPr/>
          </p:nvSpPr>
          <p:spPr>
            <a:xfrm>
              <a:off x="539552" y="4360705"/>
              <a:ext cx="8280920" cy="2811962"/>
            </a:xfrm>
            <a:prstGeom prst="rect">
              <a:avLst/>
            </a:prstGeom>
            <a:solidFill>
              <a:schemeClr val="lt1"/>
            </a:solidFill>
            <a:ln>
              <a:solidFill>
                <a:schemeClr val="tx1"/>
              </a:solidFill>
            </a:ln>
          </p:spPr>
          <p:txBody>
            <a:bodyPr wrap="square" rtlCol="0">
              <a:spAutoFit/>
            </a:bodyPr>
            <a:lstStyle/>
            <a:p>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がん診療拠点病院の主な機能</a:t>
              </a:r>
            </a:p>
            <a:p>
              <a:r>
                <a:rPr lang="ja-JP" altLang="en-US" dirty="0" smtClean="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下記の機能を有する病院をがん診療拠点病院として指定してい</a:t>
              </a:r>
              <a:r>
                <a:rPr lang="ja-JP" altLang="en-US" dirty="0" smtClean="0">
                  <a:latin typeface="HG丸ｺﾞｼｯｸM-PRO" panose="020F0600000000000000" pitchFamily="50" charset="-128"/>
                  <a:ea typeface="HG丸ｺﾞｼｯｸM-PRO" panose="020F0600000000000000" pitchFamily="50" charset="-128"/>
                </a:rPr>
                <a:t>る</a:t>
              </a:r>
              <a:r>
                <a:rPr lang="ja-JP" altLang="ja-JP" dirty="0" smtClean="0">
                  <a:latin typeface="HG丸ｺﾞｼｯｸM-PRO" panose="020F0600000000000000" pitchFamily="50" charset="-128"/>
                  <a:ea typeface="HG丸ｺﾞｼｯｸM-PRO" panose="020F0600000000000000" pitchFamily="50" charset="-128"/>
                </a:rPr>
                <a:t>。</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p:txBody>
        </p:sp>
        <p:sp>
          <p:nvSpPr>
            <p:cNvPr id="17" name="テキスト ボックス 16"/>
            <p:cNvSpPr txBox="1"/>
            <p:nvPr/>
          </p:nvSpPr>
          <p:spPr>
            <a:xfrm>
              <a:off x="746746" y="5271893"/>
              <a:ext cx="3483401" cy="1737473"/>
            </a:xfrm>
            <a:prstGeom prst="rect">
              <a:avLst/>
            </a:prstGeom>
            <a:solidFill>
              <a:schemeClr val="lt1"/>
            </a:solidFill>
            <a:ln>
              <a:solidFill>
                <a:schemeClr val="tx1"/>
              </a:solidFill>
            </a:ln>
          </p:spPr>
          <p:txBody>
            <a:bodyPr wrap="square" rtlCol="0">
              <a:spAutoFit/>
            </a:bodyPr>
            <a:lstStyle/>
            <a:p>
              <a:r>
                <a:rPr lang="ja-JP" altLang="ja-JP" sz="1600" dirty="0">
                  <a:latin typeface="HG丸ｺﾞｼｯｸM-PRO" panose="020F0600000000000000" pitchFamily="50" charset="-128"/>
                  <a:ea typeface="HG丸ｺﾞｼｯｸM-PRO" panose="020F0600000000000000" pitchFamily="50" charset="-128"/>
                </a:rPr>
                <a:t>【主な診療機能】</a:t>
              </a:r>
            </a:p>
            <a:p>
              <a:r>
                <a:rPr lang="ja-JP" altLang="ja-JP" sz="1600" dirty="0">
                  <a:latin typeface="HG丸ｺﾞｼｯｸM-PRO" panose="020F0600000000000000" pitchFamily="50" charset="-128"/>
                  <a:ea typeface="HG丸ｺﾞｼｯｸM-PRO" panose="020F0600000000000000" pitchFamily="50" charset="-128"/>
                </a:rPr>
                <a:t>○集学的治療の実施</a:t>
              </a:r>
            </a:p>
            <a:p>
              <a:r>
                <a:rPr lang="ja-JP" altLang="ja-JP" sz="1600" dirty="0">
                  <a:latin typeface="HG丸ｺﾞｼｯｸM-PRO" panose="020F0600000000000000" pitchFamily="50" charset="-128"/>
                  <a:ea typeface="HG丸ｺﾞｼｯｸM-PRO" panose="020F0600000000000000" pitchFamily="50" charset="-128"/>
                </a:rPr>
                <a:t>（手術、化学療法、放射線治療）</a:t>
              </a:r>
            </a:p>
            <a:p>
              <a:r>
                <a:rPr lang="ja-JP" altLang="ja-JP" sz="1600" dirty="0">
                  <a:latin typeface="HG丸ｺﾞｼｯｸM-PRO" panose="020F0600000000000000" pitchFamily="50" charset="-128"/>
                  <a:ea typeface="HG丸ｺﾞｼｯｸM-PRO" panose="020F0600000000000000" pitchFamily="50" charset="-128"/>
                </a:rPr>
                <a:t>○がん登録</a:t>
              </a:r>
            </a:p>
            <a:p>
              <a:r>
                <a:rPr lang="ja-JP" altLang="ja-JP" sz="1600" dirty="0">
                  <a:latin typeface="HG丸ｺﾞｼｯｸM-PRO" panose="020F0600000000000000" pitchFamily="50" charset="-128"/>
                  <a:ea typeface="HG丸ｺﾞｼｯｸM-PRO" panose="020F0600000000000000" pitchFamily="50" charset="-128"/>
                </a:rPr>
                <a:t>○緩和ケアの提供</a:t>
              </a:r>
            </a:p>
            <a:p>
              <a:r>
                <a:rPr lang="ja-JP" altLang="ja-JP" sz="1600" dirty="0">
                  <a:latin typeface="HG丸ｺﾞｼｯｸM-PRO" panose="020F0600000000000000" pitchFamily="50" charset="-128"/>
                  <a:ea typeface="HG丸ｺﾞｼｯｸM-PRO" panose="020F0600000000000000" pitchFamily="50" charset="-128"/>
                </a:rPr>
                <a:t>○セカンドオピニオン</a:t>
              </a:r>
            </a:p>
            <a:p>
              <a:r>
                <a:rPr lang="ja-JP" altLang="ja-JP" sz="1600" dirty="0">
                  <a:latin typeface="HG丸ｺﾞｼｯｸM-PRO" panose="020F0600000000000000" pitchFamily="50" charset="-128"/>
                  <a:ea typeface="HG丸ｺﾞｼｯｸM-PRO" panose="020F0600000000000000" pitchFamily="50" charset="-128"/>
                </a:rPr>
                <a:t>○相談支援センターの設置</a:t>
              </a:r>
            </a:p>
            <a:p>
              <a:r>
                <a:rPr lang="ja-JP" altLang="ja-JP" sz="1600" dirty="0">
                  <a:latin typeface="HG丸ｺﾞｼｯｸM-PRO" panose="020F0600000000000000" pitchFamily="50" charset="-128"/>
                  <a:ea typeface="HG丸ｺﾞｼｯｸM-PRO" panose="020F0600000000000000" pitchFamily="50" charset="-128"/>
                </a:rPr>
                <a:t>○地域医療連携クリティカルパス</a:t>
              </a:r>
            </a:p>
            <a:p>
              <a:r>
                <a:rPr lang="ja-JP" altLang="ja-JP" sz="1600" dirty="0">
                  <a:latin typeface="HG丸ｺﾞｼｯｸM-PRO" panose="020F0600000000000000" pitchFamily="50" charset="-128"/>
                  <a:ea typeface="HG丸ｺﾞｼｯｸM-PRO" panose="020F0600000000000000" pitchFamily="50" charset="-128"/>
                </a:rPr>
                <a:t>○</a:t>
              </a:r>
              <a:r>
                <a:rPr lang="ja-JP" altLang="ja-JP" sz="1600" dirty="0" err="1">
                  <a:latin typeface="HG丸ｺﾞｼｯｸM-PRO" panose="020F0600000000000000" pitchFamily="50" charset="-128"/>
                  <a:ea typeface="HG丸ｺﾞｼｯｸM-PRO" panose="020F0600000000000000" pitchFamily="50" charset="-128"/>
                </a:rPr>
                <a:t>病病</a:t>
              </a:r>
              <a:r>
                <a:rPr lang="ja-JP" altLang="ja-JP" sz="1600" dirty="0">
                  <a:latin typeface="HG丸ｺﾞｼｯｸM-PRO" panose="020F0600000000000000" pitchFamily="50" charset="-128"/>
                  <a:ea typeface="HG丸ｺﾞｼｯｸM-PRO" panose="020F0600000000000000" pitchFamily="50" charset="-128"/>
                </a:rPr>
                <a:t>連携、病診連携　</a:t>
              </a:r>
              <a:r>
                <a:rPr lang="ja-JP" altLang="ja-JP" sz="1600" dirty="0" smtClean="0">
                  <a:latin typeface="HG丸ｺﾞｼｯｸM-PRO" panose="020F0600000000000000" pitchFamily="50" charset="-128"/>
                  <a:ea typeface="HG丸ｺﾞｼｯｸM-PRO" panose="020F0600000000000000" pitchFamily="50" charset="-128"/>
                </a:rPr>
                <a:t>等</a:t>
              </a:r>
              <a:endParaRPr lang="en-US" altLang="ja-JP" sz="1600" dirty="0" smtClean="0">
                <a:latin typeface="HG丸ｺﾞｼｯｸM-PRO" panose="020F0600000000000000" pitchFamily="50" charset="-128"/>
                <a:ea typeface="HG丸ｺﾞｼｯｸM-PRO" panose="020F0600000000000000" pitchFamily="50" charset="-128"/>
              </a:endParaRPr>
            </a:p>
          </p:txBody>
        </p:sp>
        <p:sp>
          <p:nvSpPr>
            <p:cNvPr id="18" name="テキスト ボックス 17"/>
            <p:cNvSpPr txBox="1"/>
            <p:nvPr/>
          </p:nvSpPr>
          <p:spPr>
            <a:xfrm>
              <a:off x="4477752" y="5293255"/>
              <a:ext cx="3816022" cy="1714611"/>
            </a:xfrm>
            <a:prstGeom prst="rect">
              <a:avLst/>
            </a:prstGeom>
            <a:solidFill>
              <a:schemeClr val="lt1"/>
            </a:solidFill>
            <a:ln>
              <a:solidFill>
                <a:schemeClr val="tx1"/>
              </a:solidFill>
            </a:ln>
          </p:spPr>
          <p:txBody>
            <a:bodyPr wrap="square" rtlCol="0">
              <a:spAutoFit/>
            </a:bodyPr>
            <a:lstStyle/>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【主な人員配置】</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○手術療法医</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○化学療法医</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○放射線診断医</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○放射線治療医</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○緩和ケア</a:t>
              </a: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（身体症状専門医、精神症状専門医、緩和専門認定</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看護師）</a:t>
              </a:r>
              <a:endPar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○病理診断医　</a:t>
              </a:r>
              <a:r>
                <a:rPr lang="ja-JP"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等</a:t>
              </a:r>
              <a:endParaRPr lang="en-US" altLang="ja-JP"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grpSp>
    </p:spTree>
    <p:extLst>
      <p:ext uri="{BB962C8B-B14F-4D97-AF65-F5344CB8AC3E}">
        <p14:creationId xmlns:p14="http://schemas.microsoft.com/office/powerpoint/2010/main" val="2134617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pPr fontAlgn="auto"/>
            <a:r>
              <a:rPr lang="en-US" altLang="ja-JP" sz="800" kern="100" dirty="0">
                <a:solidFill>
                  <a:srgbClr val="000000"/>
                </a:solidFill>
                <a:latin typeface="HG丸ｺﾞｼｯｸM-PRO" panose="020F0600000000000000" pitchFamily="50" charset="-128"/>
                <a:ea typeface="HG丸ｺﾞｼｯｸM-PRO" panose="020F0600000000000000" pitchFamily="50" charset="-128"/>
                <a:cs typeface="Times New Roman"/>
              </a:rPr>
              <a:t> </a:t>
            </a:r>
            <a:endParaRPr lang="en-US" altLang="ja-JP" sz="8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sz="800"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a:p>
            <a:pPr fontAlgn="auto"/>
            <a:endParaRPr lang="en-US" altLang="ja-JP" sz="800" kern="100" dirty="0" smtClean="0">
              <a:solidFill>
                <a:srgbClr val="000000"/>
              </a:solidFill>
              <a:latin typeface="HG丸ｺﾞｼｯｸM-PRO" panose="020F0600000000000000" pitchFamily="50" charset="-128"/>
              <a:ea typeface="HG丸ｺﾞｼｯｸM-PRO" panose="020F0600000000000000" pitchFamily="50" charset="-128"/>
              <a:cs typeface="Times New Roman"/>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6</a:t>
            </a:fld>
            <a:endParaRPr kumimoji="1" lang="ja-JP" altLang="en-US" dirty="0"/>
          </a:p>
        </p:txBody>
      </p:sp>
      <p:grpSp>
        <p:nvGrpSpPr>
          <p:cNvPr id="14" name="グループ化 13"/>
          <p:cNvGrpSpPr/>
          <p:nvPr/>
        </p:nvGrpSpPr>
        <p:grpSpPr>
          <a:xfrm>
            <a:off x="1403648" y="2852936"/>
            <a:ext cx="5806379" cy="3627789"/>
            <a:chOff x="0" y="0"/>
            <a:chExt cx="4942936" cy="3079630"/>
          </a:xfrm>
        </p:grpSpPr>
        <p:pic>
          <p:nvPicPr>
            <p:cNvPr id="15" name="Picture 3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370936"/>
              <a:ext cx="4942936" cy="2708694"/>
            </a:xfrm>
            <a:prstGeom prst="rect">
              <a:avLst/>
            </a:prstGeom>
            <a:noFill/>
            <a:ln>
              <a:noFill/>
            </a:ln>
            <a:effectLst/>
            <a:extLst/>
          </p:spPr>
        </p:pic>
        <p:sp>
          <p:nvSpPr>
            <p:cNvPr id="16" name="正方形/長方形 15"/>
            <p:cNvSpPr/>
            <p:nvPr/>
          </p:nvSpPr>
          <p:spPr>
            <a:xfrm>
              <a:off x="1613139" y="0"/>
              <a:ext cx="1621682" cy="534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fontAlgn="base">
                <a:spcAft>
                  <a:spcPts val="0"/>
                </a:spcAft>
              </a:pPr>
              <a:r>
                <a:rPr lang="ja-JP" sz="1600" kern="1200" dirty="0">
                  <a:solidFill>
                    <a:srgbClr val="FFFFFF"/>
                  </a:solidFill>
                  <a:effectLst/>
                  <a:latin typeface="ＭＳ Ｐゴシック"/>
                  <a:ea typeface="ＭＳ ゴシック"/>
                  <a:cs typeface="Times New Roman"/>
                </a:rPr>
                <a:t>二次</a:t>
              </a:r>
              <a:r>
                <a:rPr lang="ja-JP" sz="1600" kern="1200" dirty="0" smtClean="0">
                  <a:solidFill>
                    <a:srgbClr val="FFFFFF"/>
                  </a:solidFill>
                  <a:effectLst/>
                  <a:latin typeface="ＭＳ Ｐゴシック"/>
                  <a:ea typeface="ＭＳ ゴシック"/>
                  <a:cs typeface="Times New Roman"/>
                </a:rPr>
                <a:t>医療圏</a:t>
              </a:r>
              <a:endParaRPr lang="ja-JP" sz="1200" dirty="0">
                <a:effectLst/>
                <a:latin typeface="ＭＳ Ｐゴシック"/>
                <a:cs typeface="ＭＳ Ｐゴシック"/>
              </a:endParaRPr>
            </a:p>
          </p:txBody>
        </p:sp>
        <p:sp>
          <p:nvSpPr>
            <p:cNvPr id="17" name="正方形/長方形 16"/>
            <p:cNvSpPr/>
            <p:nvPr/>
          </p:nvSpPr>
          <p:spPr>
            <a:xfrm>
              <a:off x="1095554" y="2458528"/>
              <a:ext cx="2918460" cy="611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200" b="1" dirty="0">
                  <a:solidFill>
                    <a:srgbClr val="FFFFFF"/>
                  </a:solidFill>
                  <a:effectLst/>
                  <a:latin typeface="HG丸ｺﾞｼｯｸM-PRO"/>
                  <a:ea typeface="ＭＳ ゴシック"/>
                  <a:cs typeface="HG丸ｺﾞｼｯｸM-PRO"/>
                </a:rPr>
                <a:t>大阪国際がんセンター及び</a:t>
              </a:r>
              <a:r>
                <a:rPr lang="en-US" sz="1200" b="1" dirty="0">
                  <a:solidFill>
                    <a:srgbClr val="FFFFFF"/>
                  </a:solidFill>
                  <a:effectLst/>
                  <a:latin typeface="HG丸ｺﾞｼｯｸM-PRO"/>
                  <a:ea typeface="ＭＳ ゴシック"/>
                  <a:cs typeface="HG丸ｺﾞｼｯｸM-PRO"/>
                </a:rPr>
                <a:t>5</a:t>
              </a:r>
              <a:r>
                <a:rPr lang="ja-JP" sz="1200" b="1" dirty="0">
                  <a:solidFill>
                    <a:srgbClr val="FFFFFF"/>
                  </a:solidFill>
                  <a:effectLst/>
                  <a:latin typeface="HG丸ｺﾞｼｯｸM-PRO"/>
                  <a:ea typeface="ＭＳ ゴシック"/>
                  <a:cs typeface="HG丸ｺﾞｼｯｸM-PRO"/>
                </a:rPr>
                <a:t>大学病院</a:t>
              </a:r>
              <a:endParaRPr lang="ja-JP" sz="1200" dirty="0">
                <a:solidFill>
                  <a:srgbClr val="000000"/>
                </a:solidFill>
                <a:effectLst/>
                <a:latin typeface="HG丸ｺﾞｼｯｸM-PRO"/>
                <a:cs typeface="HG丸ｺﾞｼｯｸM-PRO"/>
              </a:endParaRPr>
            </a:p>
          </p:txBody>
        </p:sp>
      </p:grpSp>
      <p:sp>
        <p:nvSpPr>
          <p:cNvPr id="18" name="正方形/長方形 17"/>
          <p:cNvSpPr/>
          <p:nvPr/>
        </p:nvSpPr>
        <p:spPr>
          <a:xfrm>
            <a:off x="474454" y="2220352"/>
            <a:ext cx="4824536" cy="4165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ja-JP" sz="16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rPr>
              <a:t>図●　大阪府におけるがん医療提供体制</a:t>
            </a:r>
          </a:p>
        </p:txBody>
      </p:sp>
      <p:sp>
        <p:nvSpPr>
          <p:cNvPr id="11" name="角丸四角形 10"/>
          <p:cNvSpPr/>
          <p:nvPr/>
        </p:nvSpPr>
        <p:spPr>
          <a:xfrm>
            <a:off x="228152" y="620688"/>
            <a:ext cx="8691294" cy="129614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auto">
              <a:lnSpc>
                <a:spcPts val="1900"/>
              </a:lnSpc>
            </a:pPr>
            <a:r>
              <a:rPr lang="ja-JP" altLang="en-US" sz="1400" kern="100" dirty="0">
                <a:solidFill>
                  <a:srgbClr val="000000"/>
                </a:solidFill>
                <a:latin typeface="HG丸ｺﾞｼｯｸM-PRO" panose="020F0600000000000000" pitchFamily="50" charset="-128"/>
                <a:ea typeface="HG丸ｺﾞｼｯｸM-PRO" panose="020F0600000000000000" pitchFamily="50" charset="-128"/>
                <a:cs typeface="Times New Roman"/>
              </a:rPr>
              <a:t> </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○これらのがん診療拠点病院は、集学的治療を行うほか、病院が相互に連携して</a:t>
            </a:r>
            <a:r>
              <a:rPr lang="ja-JP" altLang="en-US"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、がん</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治療水準の向上に努めるとともに、緩和ケアの充実、在宅医療の支援、</a:t>
            </a:r>
            <a:r>
              <a:rPr lang="ja-JP" altLang="en-US"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がん患者</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・家族等に対する相談支援、がんに関する各種情報の収集・提供等の機能</a:t>
            </a:r>
            <a:r>
              <a:rPr lang="ja-JP" altLang="en-US" sz="16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を備え</a:t>
            </a:r>
            <a:r>
              <a:rPr lang="ja-JP" altLang="en-US" sz="1600" kern="100" dirty="0">
                <a:solidFill>
                  <a:srgbClr val="000000"/>
                </a:solidFill>
                <a:latin typeface="HG丸ｺﾞｼｯｸM-PRO" panose="020F0600000000000000" pitchFamily="50" charset="-128"/>
                <a:ea typeface="HG丸ｺﾞｼｯｸM-PRO" panose="020F0600000000000000" pitchFamily="50" charset="-128"/>
                <a:cs typeface="Times New Roman"/>
              </a:rPr>
              <a:t>、地域におけるがん医療の充実に努めている。</a:t>
            </a:r>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2095362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rPr>
              <a:t>  </a:t>
            </a:r>
          </a:p>
          <a:p>
            <a:endParaRPr lang="ja-JP" altLang="ja-JP" dirty="0">
              <a:latin typeface="HG丸ｺﾞｼｯｸM-PRO" panose="020F0600000000000000" pitchFamily="50" charset="-128"/>
              <a:ea typeface="HG丸ｺﾞｼｯｸM-PRO" panose="020F0600000000000000" pitchFamily="50" charset="-128"/>
            </a:endParaRPr>
          </a:p>
          <a:p>
            <a:pPr fontAlgn="auto"/>
            <a:r>
              <a:rPr lang="ja-JP" altLang="en-US" sz="1050" b="1" dirty="0" smtClean="0"/>
              <a:t>　　　　　</a:t>
            </a:r>
            <a:r>
              <a:rPr lang="ja-JP" altLang="en-US" sz="1400" b="1" dirty="0" smtClean="0"/>
              <a:t>　</a:t>
            </a:r>
            <a:endParaRPr lang="ja-JP"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7</a:t>
            </a:fld>
            <a:endParaRPr kumimoji="1" lang="ja-JP" altLang="en-US" dirty="0"/>
          </a:p>
        </p:txBody>
      </p:sp>
      <p:pic>
        <p:nvPicPr>
          <p:cNvPr id="7" name="図 6"/>
          <p:cNvPicPr>
            <a:picLocks noChangeAspect="1"/>
          </p:cNvPicPr>
          <p:nvPr/>
        </p:nvPicPr>
        <p:blipFill rotWithShape="1">
          <a:blip r:embed="rId2">
            <a:extLst>
              <a:ext uri="{28A0092B-C50C-407E-A947-70E740481C1C}">
                <a14:useLocalDpi xmlns:a14="http://schemas.microsoft.com/office/drawing/2010/main" val="0"/>
              </a:ext>
            </a:extLst>
          </a:blip>
          <a:srcRect t="6220"/>
          <a:stretch/>
        </p:blipFill>
        <p:spPr bwMode="auto">
          <a:xfrm>
            <a:off x="850365" y="3304729"/>
            <a:ext cx="7171042" cy="2947873"/>
          </a:xfrm>
          <a:prstGeom prst="rect">
            <a:avLst/>
          </a:prstGeom>
          <a:solidFill>
            <a:schemeClr val="bg1"/>
          </a:solidFill>
          <a:ln>
            <a:noFill/>
          </a:ln>
        </p:spPr>
      </p:pic>
      <p:sp>
        <p:nvSpPr>
          <p:cNvPr id="8" name="タイトル 3"/>
          <p:cNvSpPr>
            <a:spLocks noGrp="1"/>
          </p:cNvSpPr>
          <p:nvPr/>
        </p:nvSpPr>
        <p:spPr>
          <a:xfrm>
            <a:off x="5850307" y="6302112"/>
            <a:ext cx="2537360" cy="451545"/>
          </a:xfrm>
          <a:prstGeom prst="rect">
            <a:avLst/>
          </a:prstGeom>
        </p:spPr>
        <p:txBody>
          <a:bodyPr vert="horz" wrap="square" lIns="91440" tIns="45720" rIns="91440" bIns="45720" rtlCol="0" anchor="ctr">
            <a:noAutofit/>
          </a:bodyPr>
          <a:lstStyle/>
          <a:p>
            <a:pPr marL="381000" indent="-381000">
              <a:spcAft>
                <a:spcPts val="0"/>
              </a:spcAft>
            </a:pPr>
            <a:r>
              <a:rPr lang="ja-JP" sz="1200" kern="1200" dirty="0">
                <a:solidFill>
                  <a:srgbClr val="000000"/>
                </a:solidFill>
                <a:effectLst/>
                <a:latin typeface="HG丸ｺﾞｼｯｸM-PRO" panose="020F0600000000000000" pitchFamily="50" charset="-128"/>
                <a:ea typeface="HG丸ｺﾞｼｯｸM-PRO" panose="020F0600000000000000" pitchFamily="50" charset="-128"/>
                <a:cs typeface="Times New Roman"/>
              </a:rPr>
              <a:t>出典：大阪府におけるがん登録</a:t>
            </a:r>
            <a:endParaRPr lang="ja-JP" sz="1200" dirty="0">
              <a:effectLst/>
              <a:latin typeface="HG丸ｺﾞｼｯｸM-PRO" panose="020F0600000000000000" pitchFamily="50" charset="-128"/>
              <a:ea typeface="HG丸ｺﾞｼｯｸM-PRO" panose="020F0600000000000000" pitchFamily="50" charset="-128"/>
              <a:cs typeface="ＭＳ Ｐゴシック"/>
            </a:endParaRPr>
          </a:p>
        </p:txBody>
      </p:sp>
      <p:sp>
        <p:nvSpPr>
          <p:cNvPr id="2" name="テキスト ボックス 1"/>
          <p:cNvSpPr txBox="1"/>
          <p:nvPr/>
        </p:nvSpPr>
        <p:spPr>
          <a:xfrm>
            <a:off x="850364" y="2775539"/>
            <a:ext cx="7550098" cy="307777"/>
          </a:xfrm>
          <a:prstGeom prst="rect">
            <a:avLst/>
          </a:prstGeom>
          <a:noFill/>
        </p:spPr>
        <p:txBody>
          <a:bodyPr wrap="square" rtlCol="0">
            <a:spAutoFit/>
          </a:bodyPr>
          <a:lstStyle/>
          <a:p>
            <a:r>
              <a:rPr lang="ja-JP" altLang="en-US" sz="1400" b="1" dirty="0"/>
              <a:t>図</a:t>
            </a:r>
            <a:r>
              <a:rPr lang="ja-JP" altLang="ja-JP" sz="1400" b="1" dirty="0"/>
              <a:t>表●　初回主治療をがん診療拠点病院で受療した患者の５年生存率（</a:t>
            </a:r>
            <a:r>
              <a:rPr lang="en-US" altLang="ja-JP" sz="1400" b="1" dirty="0"/>
              <a:t>2006-2010</a:t>
            </a:r>
            <a:r>
              <a:rPr lang="ja-JP" altLang="ja-JP" sz="1400" b="1" dirty="0"/>
              <a:t>年</a:t>
            </a:r>
            <a:r>
              <a:rPr lang="ja-JP" altLang="en-US" sz="1400" b="1" dirty="0" smtClean="0"/>
              <a:t>）</a:t>
            </a:r>
            <a:endParaRPr lang="en-US" altLang="ja-JP" sz="1400" kern="100" dirty="0">
              <a:solidFill>
                <a:srgbClr val="000000"/>
              </a:solidFill>
              <a:latin typeface="HG丸ｺﾞｼｯｸM-PRO" panose="020F0600000000000000" pitchFamily="50" charset="-128"/>
              <a:ea typeface="HG丸ｺﾞｼｯｸM-PRO" panose="020F0600000000000000" pitchFamily="50" charset="-128"/>
              <a:cs typeface="Times New Roman"/>
            </a:endParaRPr>
          </a:p>
        </p:txBody>
      </p:sp>
      <p:sp>
        <p:nvSpPr>
          <p:cNvPr id="9" name="角丸四角形 8"/>
          <p:cNvSpPr/>
          <p:nvPr/>
        </p:nvSpPr>
        <p:spPr>
          <a:xfrm>
            <a:off x="323408" y="620688"/>
            <a:ext cx="8569072" cy="1800200"/>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HG丸ｺﾞｼｯｸM-PRO" panose="020F0600000000000000" pitchFamily="50" charset="-128"/>
                <a:ea typeface="HG丸ｺﾞｼｯｸM-PRO" panose="020F0600000000000000" pitchFamily="50" charset="-128"/>
              </a:rPr>
              <a:t>○これらのがん診療拠点病院において、集学的治療</a:t>
            </a:r>
            <a:r>
              <a:rPr lang="en-US" altLang="ja-JP"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の提供などに取り組んできた</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。がん</a:t>
            </a:r>
            <a:r>
              <a:rPr lang="ja-JP" altLang="en-US" sz="1600" dirty="0">
                <a:solidFill>
                  <a:schemeClr val="tx1"/>
                </a:solidFill>
                <a:latin typeface="HG丸ｺﾞｼｯｸM-PRO" panose="020F0600000000000000" pitchFamily="50" charset="-128"/>
                <a:ea typeface="HG丸ｺﾞｼｯｸM-PRO" panose="020F0600000000000000" pitchFamily="50" charset="-128"/>
              </a:rPr>
              <a:t>診療拠点における生存率は、府全体の生存率に比べて高い傾向にある。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また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がん</a:t>
            </a:r>
            <a:r>
              <a:rPr lang="ja-JP" altLang="en-US" sz="1600" dirty="0">
                <a:solidFill>
                  <a:schemeClr val="tx1"/>
                </a:solidFill>
                <a:latin typeface="HG丸ｺﾞｼｯｸM-PRO" panose="020F0600000000000000" pitchFamily="50" charset="-128"/>
                <a:ea typeface="HG丸ｺﾞｼｯｸM-PRO" panose="020F0600000000000000" pitchFamily="50" charset="-128"/>
              </a:rPr>
              <a:t>診療拠点病院制度の導入前（平成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14</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en-US" altLang="ja-JP" sz="1600" dirty="0">
                <a:solidFill>
                  <a:schemeClr val="tx1"/>
                </a:solidFill>
                <a:latin typeface="HG丸ｺﾞｼｯｸM-PRO" panose="020F0600000000000000" pitchFamily="50" charset="-128"/>
                <a:ea typeface="HG丸ｺﾞｼｯｸM-PRO" panose="020F0600000000000000" pitchFamily="50" charset="-128"/>
              </a:rPr>
              <a:t>16</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年）と導入後（平成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17</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en-US" altLang="ja-JP" sz="1600" dirty="0">
                <a:solidFill>
                  <a:schemeClr val="tx1"/>
                </a:solidFill>
                <a:latin typeface="HG丸ｺﾞｼｯｸM-PRO" panose="020F0600000000000000" pitchFamily="50" charset="-128"/>
                <a:ea typeface="HG丸ｺﾞｼｯｸM-PRO" panose="020F0600000000000000" pitchFamily="50" charset="-128"/>
              </a:rPr>
              <a:t>19</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年</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a:t>
            </a:r>
            <a:r>
              <a:rPr lang="ja-JP" altLang="en-US" sz="1600" dirty="0">
                <a:solidFill>
                  <a:schemeClr val="tx1"/>
                </a:solidFill>
                <a:latin typeface="HG丸ｺﾞｼｯｸM-PRO" panose="020F0600000000000000" pitchFamily="50" charset="-128"/>
                <a:ea typeface="HG丸ｺﾞｼｯｸM-PRO" panose="020F0600000000000000" pitchFamily="50" charset="-128"/>
              </a:rPr>
              <a:t>、二次医療圏毎の部位別の５年相対生存率の変化をみると、男性の胃がんの</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場合</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en-US" altLang="ja-JP" sz="1600" dirty="0">
                <a:solidFill>
                  <a:schemeClr val="tx1"/>
                </a:solidFill>
                <a:latin typeface="HG丸ｺﾞｼｯｸM-PRO" panose="020F0600000000000000" pitchFamily="50" charset="-128"/>
                <a:ea typeface="HG丸ｺﾞｼｯｸM-PRO" panose="020F0600000000000000" pitchFamily="50" charset="-128"/>
              </a:rPr>
              <a:t>44.2</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en-US" altLang="ja-JP" sz="1600" dirty="0">
                <a:solidFill>
                  <a:schemeClr val="tx1"/>
                </a:solidFill>
                <a:latin typeface="HG丸ｺﾞｼｯｸM-PRO" panose="020F0600000000000000" pitchFamily="50" charset="-128"/>
                <a:ea typeface="HG丸ｺﾞｼｯｸM-PRO" panose="020F0600000000000000" pitchFamily="50" charset="-128"/>
              </a:rPr>
              <a:t>63.8</a:t>
            </a:r>
            <a:r>
              <a:rPr lang="ja-JP" altLang="en-US" sz="1600" dirty="0">
                <a:solidFill>
                  <a:schemeClr val="tx1"/>
                </a:solidFill>
                <a:latin typeface="HG丸ｺﾞｼｯｸM-PRO" panose="020F0600000000000000" pitchFamily="50" charset="-128"/>
                <a:ea typeface="HG丸ｺﾞｼｯｸM-PRO" panose="020F0600000000000000" pitchFamily="50" charset="-128"/>
              </a:rPr>
              <a:t>％であった生存率が、</a:t>
            </a:r>
            <a:r>
              <a:rPr lang="en-US" altLang="ja-JP" sz="1600" dirty="0">
                <a:solidFill>
                  <a:schemeClr val="tx1"/>
                </a:solidFill>
                <a:latin typeface="HG丸ｺﾞｼｯｸM-PRO" panose="020F0600000000000000" pitchFamily="50" charset="-128"/>
                <a:ea typeface="HG丸ｺﾞｼｯｸM-PRO" panose="020F0600000000000000" pitchFamily="50" charset="-128"/>
              </a:rPr>
              <a:t>51.4</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r>
              <a:rPr lang="en-US" altLang="ja-JP" sz="1600" dirty="0">
                <a:solidFill>
                  <a:schemeClr val="tx1"/>
                </a:solidFill>
                <a:latin typeface="HG丸ｺﾞｼｯｸM-PRO" panose="020F0600000000000000" pitchFamily="50" charset="-128"/>
                <a:ea typeface="HG丸ｺﾞｼｯｸM-PRO" panose="020F0600000000000000" pitchFamily="50" charset="-128"/>
              </a:rPr>
              <a:t>64.6</a:t>
            </a:r>
            <a:r>
              <a:rPr lang="ja-JP" altLang="en-US" sz="1600" dirty="0">
                <a:solidFill>
                  <a:schemeClr val="tx1"/>
                </a:solidFill>
                <a:latin typeface="HG丸ｺﾞｼｯｸM-PRO" panose="020F0600000000000000" pitchFamily="50" charset="-128"/>
                <a:ea typeface="HG丸ｺﾞｼｯｸM-PRO" panose="020F0600000000000000" pitchFamily="50" charset="-128"/>
              </a:rPr>
              <a:t>％に差が縮小している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。引き続き</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、がん医療提供体制の充実を通じて、がん医療の均</a:t>
            </a:r>
            <a:r>
              <a:rPr lang="ja-JP" altLang="en-US" sz="1600" dirty="0" err="1">
                <a:solidFill>
                  <a:schemeClr val="tx1"/>
                </a:solidFill>
                <a:latin typeface="HG丸ｺﾞｼｯｸM-PRO" panose="020F0600000000000000" pitchFamily="50" charset="-128"/>
                <a:ea typeface="HG丸ｺﾞｼｯｸM-PRO" panose="020F0600000000000000" pitchFamily="50" charset="-128"/>
              </a:rPr>
              <a:t>てん化を</a:t>
            </a:r>
            <a:r>
              <a:rPr lang="ja-JP" altLang="en-US" sz="1600" dirty="0">
                <a:solidFill>
                  <a:schemeClr val="tx1"/>
                </a:solidFill>
                <a:latin typeface="HG丸ｺﾞｼｯｸM-PRO" panose="020F0600000000000000" pitchFamily="50" charset="-128"/>
                <a:ea typeface="HG丸ｺﾞｼｯｸM-PRO" panose="020F0600000000000000" pitchFamily="50" charset="-128"/>
              </a:rPr>
              <a:t>進めて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いくこと</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が重要である。</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2853501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93563" y="476672"/>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en-US" sz="1400" b="1" dirty="0" smtClean="0">
                <a:latin typeface="HG丸ｺﾞｼｯｸM-PRO" panose="020F0600000000000000" pitchFamily="50" charset="-128"/>
                <a:ea typeface="HG丸ｺﾞｼｯｸM-PRO" panose="020F0600000000000000" pitchFamily="50" charset="-128"/>
              </a:rPr>
              <a:t>図</a:t>
            </a:r>
            <a:r>
              <a:rPr lang="ja-JP" altLang="ja-JP" sz="1400" b="1" dirty="0" smtClean="0">
                <a:latin typeface="HG丸ｺﾞｼｯｸM-PRO" panose="020F0600000000000000" pitchFamily="50" charset="-128"/>
                <a:ea typeface="HG丸ｺﾞｼｯｸM-PRO" panose="020F0600000000000000" pitchFamily="50" charset="-128"/>
              </a:rPr>
              <a:t>表</a:t>
            </a:r>
            <a:r>
              <a:rPr lang="ja-JP" altLang="ja-JP" sz="1400" b="1" dirty="0">
                <a:latin typeface="HG丸ｺﾞｼｯｸM-PRO" panose="020F0600000000000000" pitchFamily="50" charset="-128"/>
                <a:ea typeface="HG丸ｺﾞｼｯｸM-PRO" panose="020F0600000000000000" pitchFamily="50" charset="-128"/>
              </a:rPr>
              <a:t>●　</a:t>
            </a:r>
            <a:r>
              <a:rPr lang="ja-JP" altLang="en-US" sz="1400" b="1" dirty="0">
                <a:latin typeface="HG丸ｺﾞｼｯｸM-PRO" panose="020F0600000000000000" pitchFamily="50" charset="-128"/>
                <a:ea typeface="HG丸ｺﾞｼｯｸM-PRO" panose="020F0600000000000000" pitchFamily="50" charset="-128"/>
              </a:rPr>
              <a:t>二</a:t>
            </a:r>
            <a:r>
              <a:rPr lang="ja-JP" altLang="ja-JP" sz="1400" b="1" dirty="0" smtClean="0">
                <a:latin typeface="HG丸ｺﾞｼｯｸM-PRO" panose="020F0600000000000000" pitchFamily="50" charset="-128"/>
                <a:ea typeface="HG丸ｺﾞｼｯｸM-PRO" panose="020F0600000000000000" pitchFamily="50" charset="-128"/>
              </a:rPr>
              <a:t>次</a:t>
            </a:r>
            <a:r>
              <a:rPr lang="ja-JP" altLang="ja-JP" sz="1400" b="1" dirty="0">
                <a:latin typeface="HG丸ｺﾞｼｯｸM-PRO" panose="020F0600000000000000" pitchFamily="50" charset="-128"/>
                <a:ea typeface="HG丸ｺﾞｼｯｸM-PRO" panose="020F0600000000000000" pitchFamily="50" charset="-128"/>
              </a:rPr>
              <a:t>医療圏別５年相対生存率　胃がん（男性）</a:t>
            </a:r>
            <a:endParaRPr lang="en-US" altLang="ja-JP" sz="1400" dirty="0">
              <a:latin typeface="HG丸ｺﾞｼｯｸM-PRO" panose="020F0600000000000000" pitchFamily="50" charset="-128"/>
              <a:ea typeface="HG丸ｺﾞｼｯｸM-PRO" panose="020F0600000000000000" pitchFamily="50" charset="-128"/>
            </a:endParaRPr>
          </a:p>
          <a:p>
            <a:r>
              <a:rPr lang="en-US" altLang="ja-JP" sz="1400" dirty="0">
                <a:latin typeface="HG丸ｺﾞｼｯｸM-PRO" panose="020F0600000000000000" pitchFamily="50" charset="-128"/>
                <a:ea typeface="HG丸ｺﾞｼｯｸM-PRO" panose="020F0600000000000000" pitchFamily="50" charset="-128"/>
              </a:rPr>
              <a:t> </a:t>
            </a:r>
            <a:r>
              <a:rPr lang="en-US" altLang="ja-JP" sz="1400" kern="100" dirty="0" smtClean="0">
                <a:solidFill>
                  <a:srgbClr val="000000"/>
                </a:solidFill>
                <a:latin typeface="HG丸ｺﾞｼｯｸM-PRO" panose="020F0600000000000000" pitchFamily="50" charset="-128"/>
                <a:ea typeface="HG丸ｺﾞｼｯｸM-PRO" panose="020F0600000000000000" pitchFamily="50" charset="-128"/>
                <a:cs typeface="Times New Roman"/>
              </a:rPr>
              <a:t> </a:t>
            </a:r>
            <a:endParaRPr lang="ja-JP" altLang="ja-JP" sz="14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8</a:t>
            </a:fld>
            <a:endParaRPr kumimoji="1" lang="ja-JP" altLang="en-US" dirty="0"/>
          </a:p>
        </p:txBody>
      </p:sp>
      <p:pic>
        <p:nvPicPr>
          <p:cNvPr id="9" name="図 8"/>
          <p:cNvPicPr/>
          <p:nvPr/>
        </p:nvPicPr>
        <p:blipFill>
          <a:blip r:embed="rId2">
            <a:extLst>
              <a:ext uri="{28A0092B-C50C-407E-A947-70E740481C1C}">
                <a14:useLocalDpi xmlns:a14="http://schemas.microsoft.com/office/drawing/2010/main" val="0"/>
              </a:ext>
            </a:extLst>
          </a:blip>
          <a:srcRect/>
          <a:stretch>
            <a:fillRect/>
          </a:stretch>
        </p:blipFill>
        <p:spPr bwMode="auto">
          <a:xfrm>
            <a:off x="1234785" y="980729"/>
            <a:ext cx="6207125" cy="2880320"/>
          </a:xfrm>
          <a:prstGeom prst="rect">
            <a:avLst/>
          </a:prstGeom>
          <a:noFill/>
          <a:ln>
            <a:noFill/>
          </a:ln>
        </p:spPr>
      </p:pic>
      <p:pic>
        <p:nvPicPr>
          <p:cNvPr id="10" name="図 9"/>
          <p:cNvPicPr/>
          <p:nvPr/>
        </p:nvPicPr>
        <p:blipFill>
          <a:blip r:embed="rId3">
            <a:extLst>
              <a:ext uri="{28A0092B-C50C-407E-A947-70E740481C1C}">
                <a14:useLocalDpi xmlns:a14="http://schemas.microsoft.com/office/drawing/2010/main" val="0"/>
              </a:ext>
            </a:extLst>
          </a:blip>
          <a:srcRect/>
          <a:stretch>
            <a:fillRect/>
          </a:stretch>
        </p:blipFill>
        <p:spPr bwMode="auto">
          <a:xfrm>
            <a:off x="1234784" y="3862085"/>
            <a:ext cx="6288405" cy="2735267"/>
          </a:xfrm>
          <a:prstGeom prst="rect">
            <a:avLst/>
          </a:prstGeom>
          <a:noFill/>
          <a:ln>
            <a:noFill/>
          </a:ln>
        </p:spPr>
      </p:pic>
      <p:sp>
        <p:nvSpPr>
          <p:cNvPr id="11" name="タイトル 3"/>
          <p:cNvSpPr>
            <a:spLocks noGrp="1"/>
          </p:cNvSpPr>
          <p:nvPr/>
        </p:nvSpPr>
        <p:spPr>
          <a:xfrm>
            <a:off x="6425832" y="6514158"/>
            <a:ext cx="2699792" cy="327025"/>
          </a:xfrm>
          <a:prstGeom prst="rect">
            <a:avLst/>
          </a:prstGeom>
        </p:spPr>
        <p:txBody>
          <a:bodyPr vert="horz" wrap="square" lIns="91440" tIns="45720" rIns="91440" bIns="45720" rtlCol="0" anchor="ctr">
            <a:noAutofit/>
          </a:bodyPr>
          <a:lstStyle/>
          <a:p>
            <a:pPr marL="381000" indent="-381000">
              <a:spcAft>
                <a:spcPts val="0"/>
              </a:spcAft>
            </a:pPr>
            <a:r>
              <a:rPr lang="ja-JP" sz="1200" kern="1200" dirty="0">
                <a:solidFill>
                  <a:srgbClr val="000000"/>
                </a:solidFill>
                <a:effectLst/>
                <a:latin typeface="HG丸ｺﾞｼｯｸM-PRO" panose="020F0600000000000000" pitchFamily="50" charset="-128"/>
                <a:ea typeface="HG丸ｺﾞｼｯｸM-PRO" panose="020F0600000000000000" pitchFamily="50" charset="-128"/>
                <a:cs typeface="Times New Roman"/>
              </a:rPr>
              <a:t>出典：大阪府におけるがん登録</a:t>
            </a:r>
            <a:endParaRPr lang="ja-JP" sz="1200" dirty="0">
              <a:effectLst/>
              <a:latin typeface="HG丸ｺﾞｼｯｸM-PRO" panose="020F0600000000000000" pitchFamily="50" charset="-128"/>
              <a:ea typeface="HG丸ｺﾞｼｯｸM-PRO" panose="020F0600000000000000" pitchFamily="50" charset="-128"/>
              <a:cs typeface="ＭＳ Ｐゴシック"/>
            </a:endParaRPr>
          </a:p>
        </p:txBody>
      </p:sp>
    </p:spTree>
    <p:extLst>
      <p:ext uri="{BB962C8B-B14F-4D97-AF65-F5344CB8AC3E}">
        <p14:creationId xmlns:p14="http://schemas.microsoft.com/office/powerpoint/2010/main" val="2770838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endParaRPr lang="en-US" altLang="ja-JP" u="sng" dirty="0" smtClean="0">
              <a:latin typeface="HG丸ｺﾞｼｯｸM-PRO" panose="020F0600000000000000" pitchFamily="50" charset="-128"/>
              <a:ea typeface="HG丸ｺﾞｼｯｸM-PRO" panose="020F0600000000000000" pitchFamily="50" charset="-128"/>
            </a:endParaRPr>
          </a:p>
          <a:p>
            <a:pPr>
              <a:lnSpc>
                <a:spcPts val="2500"/>
              </a:lnSpc>
            </a:pPr>
            <a:r>
              <a:rPr lang="en-US" altLang="ja-JP" dirty="0" smtClean="0">
                <a:latin typeface="HG丸ｺﾞｼｯｸM-PRO" panose="020F0600000000000000" pitchFamily="50" charset="-128"/>
                <a:ea typeface="HG丸ｺﾞｼｯｸM-PRO" panose="020F0600000000000000" pitchFamily="50" charset="-128"/>
              </a:rPr>
              <a:t>  </a:t>
            </a:r>
            <a:endParaRPr lang="ja-JP" altLang="en-US" dirty="0">
              <a:latin typeface="HG丸ｺﾞｼｯｸM-PRO" panose="020F0600000000000000" pitchFamily="50" charset="-128"/>
              <a:ea typeface="HG丸ｺﾞｼｯｸM-PRO" panose="020F0600000000000000" pitchFamily="50" charset="-128"/>
            </a:endParaRPr>
          </a:p>
          <a:p>
            <a:pPr fontAlgn="auto"/>
            <a:endParaRPr lang="ja-JP" altLang="ja-JP" dirty="0">
              <a:latin typeface="HG丸ｺﾞｼｯｸM-PRO" panose="020F0600000000000000" pitchFamily="50" charset="-128"/>
              <a:ea typeface="HG丸ｺﾞｼｯｸM-PRO" panose="020F0600000000000000" pitchFamily="50" charset="-128"/>
            </a:endParaRPr>
          </a:p>
          <a:p>
            <a:pPr fontAlgn="auto"/>
            <a:endParaRPr lang="ja-JP" altLang="ja-JP"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dirty="0" smtClean="0">
                <a:latin typeface="HG丸ｺﾞｼｯｸM-PRO" panose="020F0600000000000000" pitchFamily="50" charset="-128"/>
                <a:ea typeface="HG丸ｺﾞｼｯｸM-PRO" panose="020F0600000000000000" pitchFamily="50" charset="-128"/>
              </a:rPr>
              <a:t>第３章</a:t>
            </a:r>
            <a:r>
              <a:rPr lang="ja-JP" altLang="en-US" sz="2000" dirty="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9</a:t>
            </a:fld>
            <a:endParaRPr kumimoji="1" lang="ja-JP" altLang="en-US" dirty="0"/>
          </a:p>
        </p:txBody>
      </p:sp>
      <p:sp>
        <p:nvSpPr>
          <p:cNvPr id="6" name="角丸四角形 5"/>
          <p:cNvSpPr/>
          <p:nvPr/>
        </p:nvSpPr>
        <p:spPr>
          <a:xfrm>
            <a:off x="338834" y="764704"/>
            <a:ext cx="8569072" cy="2376264"/>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○患者と家族が抱える様々な苦痛や悩み等に応え、安全で安心な質の高い医療を</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提供する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ため、がん診療拠点病院において、キャンサーボードの実施、周術期に</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おける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医科歯科連携</a:t>
            </a:r>
            <a:r>
              <a:rPr lang="en-US" altLang="ja-JP"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err="1">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薬物療法における薬局との連携、栄養サポートなど、</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多職種</a:t>
            </a:r>
            <a:r>
              <a:rPr lang="ja-JP" altLang="en-US" sz="1600" dirty="0">
                <a:solidFill>
                  <a:schemeClr val="tx1"/>
                </a:solidFill>
                <a:latin typeface="HG丸ｺﾞｼｯｸM-PRO" panose="020F0600000000000000" pitchFamily="50" charset="-128"/>
                <a:ea typeface="HG丸ｺﾞｼｯｸM-PRO" panose="020F0600000000000000" pitchFamily="50" charset="-128"/>
              </a:rPr>
              <a:t>によるチーム医療を推進してきましたが、質の向上を図るため、さらなる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充実が</a:t>
            </a:r>
            <a:r>
              <a:rPr lang="ja-JP" altLang="en-US" sz="1600" dirty="0">
                <a:solidFill>
                  <a:schemeClr val="tx1"/>
                </a:solidFill>
                <a:latin typeface="HG丸ｺﾞｼｯｸM-PRO" panose="020F0600000000000000" pitchFamily="50" charset="-128"/>
                <a:ea typeface="HG丸ｺﾞｼｯｸM-PRO" panose="020F0600000000000000" pitchFamily="50" charset="-128"/>
              </a:rPr>
              <a:t>必要である。</a:t>
            </a:r>
          </a:p>
          <a:p>
            <a:pPr>
              <a:lnSpc>
                <a:spcPts val="19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a:lnSpc>
                <a:spcPts val="19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国指定のがん診療拠点病院については、平成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29</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年度中に指定要件の見直しを</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行う</a:t>
            </a:r>
            <a:r>
              <a:rPr lang="ja-JP" altLang="en-US" sz="1600" dirty="0">
                <a:solidFill>
                  <a:schemeClr val="tx1"/>
                </a:solidFill>
                <a:latin typeface="HG丸ｺﾞｼｯｸM-PRO" panose="020F0600000000000000" pitchFamily="50" charset="-128"/>
                <a:ea typeface="HG丸ｺﾞｼｯｸM-PRO" panose="020F0600000000000000" pitchFamily="50" charset="-128"/>
              </a:rPr>
              <a:t>こととしています。府としても、府指定のがん診療拠点病院に求められる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機能の</a:t>
            </a:r>
            <a:r>
              <a:rPr lang="ja-JP" altLang="en-US" sz="1600" dirty="0">
                <a:solidFill>
                  <a:schemeClr val="tx1"/>
                </a:solidFill>
                <a:latin typeface="HG丸ｺﾞｼｯｸM-PRO" panose="020F0600000000000000" pitchFamily="50" charset="-128"/>
                <a:ea typeface="HG丸ｺﾞｼｯｸM-PRO" panose="020F0600000000000000" pitchFamily="50" charset="-128"/>
              </a:rPr>
              <a:t>さらなる充実を図るため、指定要件について検討する必要がある。</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Tree>
    <p:extLst>
      <p:ext uri="{BB962C8B-B14F-4D97-AF65-F5344CB8AC3E}">
        <p14:creationId xmlns:p14="http://schemas.microsoft.com/office/powerpoint/2010/main" val="11798201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2053</Words>
  <Application>Microsoft Office PowerPoint</Application>
  <PresentationFormat>画面に合わせる (4:3)</PresentationFormat>
  <Paragraphs>446</Paragraphs>
  <Slides>27</Slides>
  <Notes>6</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Office ​​テーマ</vt:lpstr>
      <vt:lpstr>第３期大阪府がん対策推進計画 がん診療拠点病院関係</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86</cp:revision>
  <cp:lastPrinted>2017-08-04T12:50:06Z</cp:lastPrinted>
  <dcterms:created xsi:type="dcterms:W3CDTF">2017-07-25T08:49:57Z</dcterms:created>
  <dcterms:modified xsi:type="dcterms:W3CDTF">2017-08-14T01:31:23Z</dcterms:modified>
</cp:coreProperties>
</file>