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6" r:id="rId2"/>
    <p:sldMasterId id="2147483698" r:id="rId3"/>
  </p:sldMasterIdLst>
  <p:notesMasterIdLst>
    <p:notesMasterId r:id="rId38"/>
  </p:notesMasterIdLst>
  <p:sldIdLst>
    <p:sldId id="260" r:id="rId4"/>
    <p:sldId id="319" r:id="rId5"/>
    <p:sldId id="325" r:id="rId6"/>
    <p:sldId id="326" r:id="rId7"/>
    <p:sldId id="327" r:id="rId8"/>
    <p:sldId id="329" r:id="rId9"/>
    <p:sldId id="262" r:id="rId10"/>
    <p:sldId id="330" r:id="rId11"/>
    <p:sldId id="337" r:id="rId12"/>
    <p:sldId id="338" r:id="rId13"/>
    <p:sldId id="336" r:id="rId14"/>
    <p:sldId id="334" r:id="rId15"/>
    <p:sldId id="335" r:id="rId16"/>
    <p:sldId id="331" r:id="rId17"/>
    <p:sldId id="271" r:id="rId18"/>
    <p:sldId id="265" r:id="rId19"/>
    <p:sldId id="345" r:id="rId20"/>
    <p:sldId id="349" r:id="rId21"/>
    <p:sldId id="350" r:id="rId22"/>
    <p:sldId id="351" r:id="rId23"/>
    <p:sldId id="344" r:id="rId24"/>
    <p:sldId id="267" r:id="rId25"/>
    <p:sldId id="343" r:id="rId26"/>
    <p:sldId id="269" r:id="rId27"/>
    <p:sldId id="332" r:id="rId28"/>
    <p:sldId id="276" r:id="rId29"/>
    <p:sldId id="333" r:id="rId30"/>
    <p:sldId id="277" r:id="rId31"/>
    <p:sldId id="280" r:id="rId32"/>
    <p:sldId id="284" r:id="rId33"/>
    <p:sldId id="340" r:id="rId34"/>
    <p:sldId id="342" r:id="rId35"/>
    <p:sldId id="341" r:id="rId36"/>
    <p:sldId id="285" r:id="rId37"/>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 M" initials="IM" lastIdx="14" clrIdx="0">
    <p:extLst>
      <p:ext uri="{19B8F6BF-5375-455C-9EA6-DF929625EA0E}">
        <p15:presenceInfo xmlns:p15="http://schemas.microsoft.com/office/powerpoint/2012/main" userId="34bed909070afef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111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commentAuthors" Target="commentAuthors.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1258F4BA-1A6E-4A44-A548-3DCB8D215CF2}" type="datetimeFigureOut">
              <a:rPr kumimoji="1" lang="ja-JP" altLang="en-US" smtClean="0"/>
              <a:t>2023/7/4</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13800212-023B-438E-8D19-F37C3CBD10E4}" type="slidenum">
              <a:rPr kumimoji="1" lang="ja-JP" altLang="en-US" smtClean="0"/>
              <a:t>‹#›</a:t>
            </a:fld>
            <a:endParaRPr kumimoji="1" lang="ja-JP" altLang="en-US"/>
          </a:p>
        </p:txBody>
      </p:sp>
    </p:spTree>
    <p:extLst>
      <p:ext uri="{BB962C8B-B14F-4D97-AF65-F5344CB8AC3E}">
        <p14:creationId xmlns:p14="http://schemas.microsoft.com/office/powerpoint/2010/main" val="15622023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続きまして、指定要件の主な見直しの内容についてご説明します。</a:t>
            </a:r>
          </a:p>
          <a:p>
            <a:r>
              <a:rPr kumimoji="1" lang="ja-JP" altLang="ja-JP" sz="1200" kern="1200" dirty="0" smtClean="0">
                <a:solidFill>
                  <a:schemeClr val="tx1"/>
                </a:solidFill>
                <a:effectLst/>
                <a:latin typeface="+mn-lt"/>
                <a:ea typeface="+mn-ea"/>
                <a:cs typeface="+mn-cs"/>
              </a:rPr>
              <a:t>なお、このスライド以降、７ページ目にかけて所々入っているページ番号は、資料２の新旧対照表のページに対応しています。</a:t>
            </a:r>
          </a:p>
          <a:p>
            <a:r>
              <a:rPr kumimoji="1" lang="ja-JP" altLang="ja-JP" sz="1200" kern="1200" dirty="0" smtClean="0">
                <a:solidFill>
                  <a:schemeClr val="tx1"/>
                </a:solidFill>
                <a:effectLst/>
                <a:latin typeface="+mn-lt"/>
                <a:ea typeface="+mn-ea"/>
                <a:cs typeface="+mn-cs"/>
              </a:rPr>
              <a:t>ここでは、時間の関係上、新規項目に絞ってご説明いたします。</a:t>
            </a:r>
          </a:p>
          <a:p>
            <a:r>
              <a:rPr kumimoji="1" lang="ja-JP" altLang="ja-JP" sz="1200" kern="1200" dirty="0" smtClean="0">
                <a:solidFill>
                  <a:schemeClr val="tx1"/>
                </a:solidFill>
                <a:effectLst/>
                <a:latin typeface="+mn-lt"/>
                <a:ea typeface="+mn-ea"/>
                <a:cs typeface="+mn-cs"/>
              </a:rPr>
              <a:t>所々「望ましい」や「努力義務」の文言を入れておりますが、それ以外の何も書いていない部分は、すべて「必須要件」としてご覧ください。</a:t>
            </a:r>
            <a:endParaRPr kumimoji="1" lang="en-US" altLang="ja-JP" sz="1200" kern="1200" dirty="0" smtClean="0">
              <a:solidFill>
                <a:schemeClr val="tx1"/>
              </a:solidFill>
              <a:effectLst/>
              <a:latin typeface="+mn-lt"/>
              <a:ea typeface="+mn-ea"/>
              <a:cs typeface="+mn-cs"/>
            </a:endParaRPr>
          </a:p>
          <a:p>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診療機能については、</a:t>
            </a:r>
          </a:p>
          <a:p>
            <a:r>
              <a:rPr kumimoji="1" lang="ja-JP" altLang="ja-JP" sz="1200" kern="1200" dirty="0" smtClean="0">
                <a:solidFill>
                  <a:schemeClr val="tx1"/>
                </a:solidFill>
                <a:effectLst/>
                <a:latin typeface="+mn-lt"/>
                <a:ea typeface="+mn-ea"/>
                <a:cs typeface="+mn-cs"/>
              </a:rPr>
              <a:t>２つ目の●のところで、</a:t>
            </a:r>
          </a:p>
          <a:p>
            <a:r>
              <a:rPr kumimoji="1" lang="ja-JP" altLang="ja-JP" sz="1200" kern="1200" dirty="0" smtClean="0">
                <a:solidFill>
                  <a:schemeClr val="tx1"/>
                </a:solidFill>
                <a:effectLst/>
                <a:latin typeface="+mn-lt"/>
                <a:ea typeface="+mn-ea"/>
                <a:cs typeface="+mn-cs"/>
              </a:rPr>
              <a:t>院内感染対策サーベイランス事業への登録、画像下治療の提供が望ましい要件として、</a:t>
            </a:r>
          </a:p>
          <a:p>
            <a:r>
              <a:rPr kumimoji="1" lang="ja-JP" altLang="ja-JP" sz="1200" kern="1200" dirty="0" smtClean="0">
                <a:solidFill>
                  <a:schemeClr val="tx1"/>
                </a:solidFill>
                <a:effectLst/>
                <a:latin typeface="+mn-lt"/>
                <a:ea typeface="+mn-ea"/>
                <a:cs typeface="+mn-cs"/>
              </a:rPr>
              <a:t>有害事象に対する他診療科や他病院との連携が必須要件として追加されています。</a:t>
            </a:r>
            <a:endParaRPr kumimoji="1" lang="en-US" altLang="ja-JP" sz="1200" kern="1200" dirty="0" smtClean="0">
              <a:solidFill>
                <a:schemeClr val="tx1"/>
              </a:solidFill>
              <a:effectLst/>
              <a:latin typeface="+mn-lt"/>
              <a:ea typeface="+mn-ea"/>
              <a:cs typeface="+mn-cs"/>
            </a:endParaRPr>
          </a:p>
          <a:p>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３つ目の●緩和ケアについては、</a:t>
            </a:r>
          </a:p>
          <a:p>
            <a:r>
              <a:rPr kumimoji="1" lang="ja-JP" altLang="ja-JP" sz="1200" kern="1200" dirty="0" smtClean="0">
                <a:solidFill>
                  <a:schemeClr val="tx1"/>
                </a:solidFill>
                <a:effectLst/>
                <a:latin typeface="+mn-lt"/>
                <a:ea typeface="+mn-ea"/>
                <a:cs typeface="+mn-cs"/>
              </a:rPr>
              <a:t>・治療方針等の変更時の配慮</a:t>
            </a:r>
          </a:p>
          <a:p>
            <a:r>
              <a:rPr kumimoji="1" lang="ja-JP" altLang="ja-JP" sz="1200" kern="1200" dirty="0" smtClean="0">
                <a:solidFill>
                  <a:schemeClr val="tx1"/>
                </a:solidFill>
                <a:effectLst/>
                <a:latin typeface="+mn-lt"/>
                <a:ea typeface="+mn-ea"/>
                <a:cs typeface="+mn-cs"/>
              </a:rPr>
              <a:t>・緩和ケアチームにより依頼を受けていないがん患者も含めた苦痛把握　この２点が努力義務として、</a:t>
            </a:r>
          </a:p>
          <a:p>
            <a:r>
              <a:rPr kumimoji="1" lang="ja-JP" altLang="ja-JP" sz="1200" kern="1200" dirty="0" smtClean="0">
                <a:solidFill>
                  <a:schemeClr val="tx1"/>
                </a:solidFill>
                <a:effectLst/>
                <a:latin typeface="+mn-lt"/>
                <a:ea typeface="+mn-ea"/>
                <a:cs typeface="+mn-cs"/>
              </a:rPr>
              <a:t>・他施設の患者の受入れと、</a:t>
            </a:r>
          </a:p>
          <a:p>
            <a:r>
              <a:rPr kumimoji="1" lang="ja-JP" altLang="ja-JP" sz="1200" kern="1200" dirty="0" smtClean="0">
                <a:solidFill>
                  <a:schemeClr val="tx1"/>
                </a:solidFill>
                <a:effectLst/>
                <a:latin typeface="+mn-lt"/>
                <a:ea typeface="+mn-ea"/>
                <a:cs typeface="+mn-cs"/>
              </a:rPr>
              <a:t>・緩和ケア外来への患者紹介について、地域の医療機関に対する広報の実施　この２点が必須要件として追加されており、</a:t>
            </a:r>
            <a:endParaRPr kumimoji="1" lang="en-US" altLang="ja-JP" sz="1200" kern="1200" dirty="0" smtClean="0">
              <a:solidFill>
                <a:schemeClr val="tx1"/>
              </a:solidFill>
              <a:effectLst/>
              <a:latin typeface="+mn-lt"/>
              <a:ea typeface="+mn-ea"/>
              <a:cs typeface="+mn-cs"/>
            </a:endParaRPr>
          </a:p>
          <a:p>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４つ目の●のところでは、</a:t>
            </a:r>
          </a:p>
          <a:p>
            <a:r>
              <a:rPr kumimoji="1" lang="ja-JP" altLang="ja-JP" sz="1200" kern="1200" dirty="0" smtClean="0">
                <a:solidFill>
                  <a:schemeClr val="tx1"/>
                </a:solidFill>
                <a:effectLst/>
                <a:latin typeface="+mn-lt"/>
                <a:ea typeface="+mn-ea"/>
                <a:cs typeface="+mn-cs"/>
              </a:rPr>
              <a:t>・希少がん・難治性がんの患者、小児がん患者に係る連携医療機関との情報共有</a:t>
            </a:r>
          </a:p>
          <a:p>
            <a:r>
              <a:rPr kumimoji="1" lang="ja-JP" altLang="ja-JP" sz="1200" kern="1200" dirty="0" smtClean="0">
                <a:solidFill>
                  <a:schemeClr val="tx1"/>
                </a:solidFill>
                <a:effectLst/>
                <a:latin typeface="+mn-lt"/>
                <a:ea typeface="+mn-ea"/>
                <a:cs typeface="+mn-cs"/>
              </a:rPr>
              <a:t>・生殖医療ネットワークへの加入、意思決定支援の診療従事者の育成、妊孕性、アピアランスに関する相談対応</a:t>
            </a:r>
          </a:p>
          <a:p>
            <a:r>
              <a:rPr kumimoji="1" lang="ja-JP" altLang="ja-JP" sz="1200" kern="1200" dirty="0" smtClean="0">
                <a:solidFill>
                  <a:schemeClr val="tx1"/>
                </a:solidFill>
                <a:effectLst/>
                <a:latin typeface="+mn-lt"/>
                <a:ea typeface="+mn-ea"/>
                <a:cs typeface="+mn-cs"/>
              </a:rPr>
              <a:t>・高齢者がんに</a:t>
            </a:r>
            <a:r>
              <a:rPr kumimoji="1" lang="ja-JP" altLang="en-US" sz="1200" kern="1200" dirty="0" smtClean="0">
                <a:solidFill>
                  <a:schemeClr val="tx1"/>
                </a:solidFill>
                <a:effectLst/>
                <a:latin typeface="+mn-lt"/>
                <a:ea typeface="+mn-ea"/>
                <a:cs typeface="+mn-cs"/>
              </a:rPr>
              <a:t>ついては、</a:t>
            </a:r>
            <a:r>
              <a:rPr kumimoji="1" lang="ja-JP" altLang="ja-JP" sz="1200" kern="1200" dirty="0" smtClean="0">
                <a:solidFill>
                  <a:schemeClr val="tx1"/>
                </a:solidFill>
                <a:effectLst/>
                <a:latin typeface="+mn-lt"/>
                <a:ea typeface="+mn-ea"/>
                <a:cs typeface="+mn-cs"/>
              </a:rPr>
              <a:t>関係診療科との連携</a:t>
            </a:r>
            <a:r>
              <a:rPr kumimoji="1" lang="en-US" altLang="ja-JP" sz="1200" kern="1200" dirty="0" smtClean="0">
                <a:solidFill>
                  <a:schemeClr val="tx1"/>
                </a:solidFill>
                <a:effectLst/>
                <a:latin typeface="+mn-lt"/>
                <a:ea typeface="+mn-ea"/>
                <a:cs typeface="+mn-cs"/>
              </a:rPr>
              <a:t>/</a:t>
            </a:r>
            <a:r>
              <a:rPr kumimoji="1" lang="ja-JP" altLang="ja-JP" sz="1200" kern="1200" dirty="0" smtClean="0">
                <a:solidFill>
                  <a:schemeClr val="tx1"/>
                </a:solidFill>
                <a:effectLst/>
                <a:latin typeface="+mn-lt"/>
                <a:ea typeface="+mn-ea"/>
                <a:cs typeface="+mn-cs"/>
              </a:rPr>
              <a:t>意思決定能力を含む機能評価、ガイドラインに沿った個別対応</a:t>
            </a:r>
          </a:p>
          <a:p>
            <a:r>
              <a:rPr kumimoji="1" lang="ja-JP" altLang="ja-JP" sz="1200" kern="1200" dirty="0" smtClean="0">
                <a:solidFill>
                  <a:schemeClr val="tx1"/>
                </a:solidFill>
                <a:effectLst/>
                <a:latin typeface="+mn-lt"/>
                <a:ea typeface="+mn-ea"/>
                <a:cs typeface="+mn-cs"/>
              </a:rPr>
              <a:t>が必須要件として新たに入り、また、</a:t>
            </a:r>
          </a:p>
          <a:p>
            <a:r>
              <a:rPr kumimoji="1" lang="ja-JP" altLang="ja-JP" sz="1200" kern="1200" dirty="0" smtClean="0">
                <a:solidFill>
                  <a:schemeClr val="tx1"/>
                </a:solidFill>
                <a:effectLst/>
                <a:latin typeface="+mn-lt"/>
                <a:ea typeface="+mn-ea"/>
                <a:cs typeface="+mn-cs"/>
              </a:rPr>
              <a:t>・</a:t>
            </a:r>
            <a:r>
              <a:rPr kumimoji="1" lang="en-US" altLang="ja-JP" sz="1200" kern="1200" dirty="0" smtClean="0">
                <a:solidFill>
                  <a:schemeClr val="tx1"/>
                </a:solidFill>
                <a:effectLst/>
                <a:latin typeface="+mn-lt"/>
                <a:ea typeface="+mn-ea"/>
                <a:cs typeface="+mn-cs"/>
              </a:rPr>
              <a:t>AYA</a:t>
            </a:r>
            <a:r>
              <a:rPr kumimoji="1" lang="ja-JP" altLang="ja-JP" sz="1200" kern="1200" dirty="0" smtClean="0">
                <a:solidFill>
                  <a:schemeClr val="tx1"/>
                </a:solidFill>
                <a:effectLst/>
                <a:latin typeface="+mn-lt"/>
                <a:ea typeface="+mn-ea"/>
                <a:cs typeface="+mn-cs"/>
              </a:rPr>
              <a:t>チームの設置、病院ごとの</a:t>
            </a:r>
            <a:r>
              <a:rPr kumimoji="1" lang="en-US" altLang="ja-JP" sz="1200" kern="1200" dirty="0" smtClean="0">
                <a:solidFill>
                  <a:schemeClr val="tx1"/>
                </a:solidFill>
                <a:effectLst/>
                <a:latin typeface="+mn-lt"/>
                <a:ea typeface="+mn-ea"/>
                <a:cs typeface="+mn-cs"/>
              </a:rPr>
              <a:t>BCP</a:t>
            </a:r>
            <a:r>
              <a:rPr kumimoji="1" lang="ja-JP" altLang="ja-JP" sz="1200" kern="1200" dirty="0" smtClean="0">
                <a:solidFill>
                  <a:schemeClr val="tx1"/>
                </a:solidFill>
                <a:effectLst/>
                <a:latin typeface="+mn-lt"/>
                <a:ea typeface="+mn-ea"/>
                <a:cs typeface="+mn-cs"/>
              </a:rPr>
              <a:t>策定が望ましい要件として追加され、</a:t>
            </a:r>
          </a:p>
          <a:p>
            <a:r>
              <a:rPr kumimoji="1" lang="ja-JP" altLang="ja-JP" sz="1200" kern="1200" dirty="0" smtClean="0">
                <a:solidFill>
                  <a:schemeClr val="tx1"/>
                </a:solidFill>
                <a:effectLst/>
                <a:latin typeface="+mn-lt"/>
                <a:ea typeface="+mn-ea"/>
                <a:cs typeface="+mn-cs"/>
              </a:rPr>
              <a:t>連携協議会において都道府県やがん医療圏単位の</a:t>
            </a:r>
            <a:r>
              <a:rPr kumimoji="1" lang="en-US" altLang="ja-JP" sz="1200" kern="1200" dirty="0" smtClean="0">
                <a:solidFill>
                  <a:schemeClr val="tx1"/>
                </a:solidFill>
                <a:effectLst/>
                <a:latin typeface="+mn-lt"/>
                <a:ea typeface="+mn-ea"/>
                <a:cs typeface="+mn-cs"/>
              </a:rPr>
              <a:t>BCP</a:t>
            </a:r>
            <a:r>
              <a:rPr kumimoji="1" lang="ja-JP" altLang="ja-JP" sz="1200" kern="1200" dirty="0" smtClean="0">
                <a:solidFill>
                  <a:schemeClr val="tx1"/>
                </a:solidFill>
                <a:effectLst/>
                <a:latin typeface="+mn-lt"/>
                <a:ea typeface="+mn-ea"/>
                <a:cs typeface="+mn-cs"/>
              </a:rPr>
              <a:t>に係る議論を行うこととされています。</a:t>
            </a:r>
            <a:endParaRPr kumimoji="1" lang="ja-JP"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831E0B-8E23-4417-A23D-93EFD13E21C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969038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続いて５ページ目をご覧ください。</a:t>
            </a:r>
          </a:p>
          <a:p>
            <a:r>
              <a:rPr kumimoji="1" lang="en-US" altLang="ja-JP" sz="1200" kern="1200" dirty="0" smtClean="0">
                <a:solidFill>
                  <a:schemeClr val="tx1"/>
                </a:solidFill>
                <a:effectLst/>
                <a:latin typeface="+mn-lt"/>
                <a:ea typeface="+mn-ea"/>
                <a:cs typeface="+mn-cs"/>
              </a:rPr>
              <a:t>(2)</a:t>
            </a:r>
            <a:r>
              <a:rPr kumimoji="1" lang="ja-JP" altLang="ja-JP" sz="1200" kern="1200" dirty="0" smtClean="0">
                <a:solidFill>
                  <a:schemeClr val="tx1"/>
                </a:solidFill>
                <a:effectLst/>
                <a:latin typeface="+mn-lt"/>
                <a:ea typeface="+mn-ea"/>
                <a:cs typeface="+mn-cs"/>
              </a:rPr>
              <a:t>診療従事者について、</a:t>
            </a:r>
          </a:p>
          <a:p>
            <a:r>
              <a:rPr kumimoji="1" lang="ja-JP" altLang="ja-JP" sz="1200" kern="1200" dirty="0" smtClean="0">
                <a:solidFill>
                  <a:schemeClr val="tx1"/>
                </a:solidFill>
                <a:effectLst/>
                <a:latin typeface="+mn-lt"/>
                <a:ea typeface="+mn-ea"/>
                <a:cs typeface="+mn-cs"/>
              </a:rPr>
              <a:t>①リハビリテーションの専門的な知識・技能を有する医師、</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医師以外の診療従事者として</a:t>
            </a:r>
            <a:r>
              <a:rPr kumimoji="1" lang="ja-JP" altLang="ja-JP" sz="1200" kern="1200" dirty="0" smtClean="0">
                <a:solidFill>
                  <a:schemeClr val="tx1"/>
                </a:solidFill>
                <a:effectLst/>
                <a:latin typeface="+mn-lt"/>
                <a:ea typeface="+mn-ea"/>
                <a:cs typeface="+mn-cs"/>
              </a:rPr>
              <a:t>理学療法士、作業療法士、言語聴覚士等の配置が望ましい要件として追加されており、</a:t>
            </a:r>
          </a:p>
          <a:p>
            <a:r>
              <a:rPr kumimoji="1" lang="en-US" altLang="ja-JP" sz="1200" kern="1200" dirty="0" smtClean="0">
                <a:solidFill>
                  <a:schemeClr val="tx1"/>
                </a:solidFill>
                <a:effectLst/>
                <a:latin typeface="+mn-lt"/>
                <a:ea typeface="+mn-ea"/>
                <a:cs typeface="+mn-cs"/>
              </a:rPr>
              <a:t>(3)</a:t>
            </a:r>
            <a:r>
              <a:rPr kumimoji="1" lang="ja-JP" altLang="ja-JP" sz="1200" kern="1200" dirty="0" smtClean="0">
                <a:solidFill>
                  <a:schemeClr val="tx1"/>
                </a:solidFill>
                <a:effectLst/>
                <a:latin typeface="+mn-lt"/>
                <a:ea typeface="+mn-ea"/>
                <a:cs typeface="+mn-cs"/>
              </a:rPr>
              <a:t>その他の環境整備としては、</a:t>
            </a:r>
          </a:p>
          <a:p>
            <a:r>
              <a:rPr kumimoji="1" lang="ja-JP" altLang="ja-JP" sz="1200" kern="1200" dirty="0" smtClean="0">
                <a:solidFill>
                  <a:schemeClr val="tx1"/>
                </a:solidFill>
                <a:effectLst/>
                <a:latin typeface="+mn-lt"/>
                <a:ea typeface="+mn-ea"/>
                <a:cs typeface="+mn-cs"/>
              </a:rPr>
              <a:t>・インターネット環境の整備</a:t>
            </a:r>
          </a:p>
          <a:p>
            <a:r>
              <a:rPr kumimoji="1" lang="ja-JP" altLang="ja-JP" sz="1200" kern="1200" dirty="0" smtClean="0">
                <a:solidFill>
                  <a:schemeClr val="tx1"/>
                </a:solidFill>
                <a:effectLst/>
                <a:latin typeface="+mn-lt"/>
                <a:ea typeface="+mn-ea"/>
                <a:cs typeface="+mn-cs"/>
              </a:rPr>
              <a:t>・治療内容や注意点について患者が確認できる冊子等を</a:t>
            </a:r>
            <a:r>
              <a:rPr kumimoji="1" lang="ja-JP" altLang="ja-JP" sz="1200" kern="1200" smtClean="0">
                <a:solidFill>
                  <a:schemeClr val="tx1"/>
                </a:solidFill>
                <a:effectLst/>
                <a:latin typeface="+mn-lt"/>
                <a:ea typeface="+mn-ea"/>
                <a:cs typeface="+mn-cs"/>
              </a:rPr>
              <a:t>オンラインでも</a:t>
            </a:r>
            <a:r>
              <a:rPr kumimoji="1" lang="ja-JP" altLang="en-US" sz="1200" kern="1200" smtClean="0">
                <a:solidFill>
                  <a:schemeClr val="tx1"/>
                </a:solidFill>
                <a:effectLst/>
                <a:latin typeface="+mn-lt"/>
                <a:ea typeface="+mn-ea"/>
                <a:cs typeface="+mn-cs"/>
              </a:rPr>
              <a:t>見られる</a:t>
            </a:r>
            <a:r>
              <a:rPr kumimoji="1" lang="ja-JP" altLang="ja-JP" sz="1200" kern="1200" smtClean="0">
                <a:solidFill>
                  <a:schemeClr val="tx1"/>
                </a:solidFill>
                <a:effectLst/>
                <a:latin typeface="+mn-lt"/>
                <a:ea typeface="+mn-ea"/>
                <a:cs typeface="+mn-cs"/>
              </a:rPr>
              <a:t>ように</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という点が望ましい要件として、</a:t>
            </a:r>
          </a:p>
          <a:p>
            <a:r>
              <a:rPr kumimoji="1" lang="ja-JP" altLang="ja-JP" sz="1200" kern="1200" dirty="0" smtClean="0">
                <a:solidFill>
                  <a:schemeClr val="tx1"/>
                </a:solidFill>
                <a:effectLst/>
                <a:latin typeface="+mn-lt"/>
                <a:ea typeface="+mn-ea"/>
                <a:cs typeface="+mn-cs"/>
              </a:rPr>
              <a:t>・アピアランスケアの相談対応の体制整備、自殺リスクへの対応が必須要件として追加されています。</a:t>
            </a:r>
          </a:p>
          <a:p>
            <a:r>
              <a:rPr kumimoji="1" lang="ja-JP" altLang="ja-JP" sz="1200" kern="1200" dirty="0" smtClean="0">
                <a:solidFill>
                  <a:schemeClr val="tx1"/>
                </a:solidFill>
                <a:effectLst/>
                <a:latin typeface="+mn-lt"/>
                <a:ea typeface="+mn-ea"/>
                <a:cs typeface="+mn-cs"/>
              </a:rPr>
              <a:t>２の人材育成については、</a:t>
            </a:r>
          </a:p>
          <a:p>
            <a:r>
              <a:rPr kumimoji="1" lang="ja-JP" altLang="ja-JP" sz="1200" kern="1200" dirty="0" smtClean="0">
                <a:solidFill>
                  <a:schemeClr val="tx1"/>
                </a:solidFill>
                <a:effectLst/>
                <a:latin typeface="+mn-lt"/>
                <a:ea typeface="+mn-ea"/>
                <a:cs typeface="+mn-cs"/>
              </a:rPr>
              <a:t>まず</a:t>
            </a:r>
          </a:p>
          <a:p>
            <a:r>
              <a:rPr kumimoji="1" lang="ja-JP" altLang="ja-JP" sz="1200" kern="1200" dirty="0" smtClean="0">
                <a:solidFill>
                  <a:schemeClr val="tx1"/>
                </a:solidFill>
                <a:effectLst/>
                <a:latin typeface="+mn-lt"/>
                <a:ea typeface="+mn-ea"/>
                <a:cs typeface="+mn-cs"/>
              </a:rPr>
              <a:t>・病院長による医師等の専門性や活動実績の評価とその専門性を十分に発揮できる体制の整備が必須要件として追加されています。</a:t>
            </a:r>
          </a:p>
          <a:p>
            <a:r>
              <a:rPr kumimoji="1" lang="ja-JP" altLang="ja-JP" sz="1200" kern="1200" dirty="0" smtClean="0">
                <a:solidFill>
                  <a:schemeClr val="tx1"/>
                </a:solidFill>
                <a:effectLst/>
                <a:latin typeface="+mn-lt"/>
                <a:ea typeface="+mn-ea"/>
                <a:cs typeface="+mn-cs"/>
              </a:rPr>
              <a:t>また、</a:t>
            </a:r>
          </a:p>
          <a:p>
            <a:r>
              <a:rPr kumimoji="1" lang="ja-JP" altLang="ja-JP" sz="1200" kern="1200" dirty="0" smtClean="0">
                <a:solidFill>
                  <a:schemeClr val="tx1"/>
                </a:solidFill>
                <a:effectLst/>
                <a:latin typeface="+mn-lt"/>
                <a:ea typeface="+mn-ea"/>
                <a:cs typeface="+mn-cs"/>
              </a:rPr>
              <a:t>・診療従事者等がその施設で提供している診療や患者支援の体制などについて学ぶ機会を年１回以上確保すること、</a:t>
            </a:r>
          </a:p>
          <a:p>
            <a:r>
              <a:rPr kumimoji="1" lang="ja-JP" altLang="ja-JP" sz="1200" kern="1200" dirty="0" smtClean="0">
                <a:solidFill>
                  <a:schemeClr val="tx1"/>
                </a:solidFill>
                <a:effectLst/>
                <a:latin typeface="+mn-lt"/>
                <a:ea typeface="+mn-ea"/>
                <a:cs typeface="+mn-cs"/>
              </a:rPr>
              <a:t>・医師、看護師以外の診療従事者のそれぞれの専門に応じた研修の実施・参加</a:t>
            </a:r>
          </a:p>
          <a:p>
            <a:r>
              <a:rPr kumimoji="1" lang="ja-JP" altLang="ja-JP" sz="1200" kern="1200" dirty="0" smtClean="0">
                <a:solidFill>
                  <a:schemeClr val="tx1"/>
                </a:solidFill>
                <a:effectLst/>
                <a:latin typeface="+mn-lt"/>
                <a:ea typeface="+mn-ea"/>
                <a:cs typeface="+mn-cs"/>
              </a:rPr>
              <a:t>が必須要件として追加されています。</a:t>
            </a:r>
            <a:endParaRPr kumimoji="1" lang="ja-JP"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831E0B-8E23-4417-A23D-93EFD13E21C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891304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続いて６ページ目をご覧ください。</a:t>
            </a:r>
          </a:p>
          <a:p>
            <a:r>
              <a:rPr kumimoji="1" lang="ja-JP" altLang="ja-JP" sz="1200" kern="1200" dirty="0" smtClean="0">
                <a:solidFill>
                  <a:schemeClr val="tx1"/>
                </a:solidFill>
                <a:effectLst/>
                <a:latin typeface="+mn-lt"/>
                <a:ea typeface="+mn-ea"/>
                <a:cs typeface="+mn-cs"/>
              </a:rPr>
              <a:t>がん相談支援センターについては、</a:t>
            </a:r>
          </a:p>
          <a:p>
            <a:r>
              <a:rPr kumimoji="1" lang="ja-JP" altLang="ja-JP" sz="1200" kern="1200" dirty="0" smtClean="0">
                <a:solidFill>
                  <a:schemeClr val="tx1"/>
                </a:solidFill>
                <a:effectLst/>
                <a:latin typeface="+mn-lt"/>
                <a:ea typeface="+mn-ea"/>
                <a:cs typeface="+mn-cs"/>
              </a:rPr>
              <a:t>・必要に応じたオンライン活用</a:t>
            </a:r>
          </a:p>
          <a:p>
            <a:r>
              <a:rPr kumimoji="1" lang="ja-JP" altLang="ja-JP" sz="1200" kern="1200" dirty="0" smtClean="0">
                <a:solidFill>
                  <a:schemeClr val="tx1"/>
                </a:solidFill>
                <a:effectLst/>
                <a:latin typeface="+mn-lt"/>
                <a:ea typeface="+mn-ea"/>
                <a:cs typeface="+mn-cs"/>
              </a:rPr>
              <a:t>・配慮が必要な方、日本語を母国語としていない方への配慮の体制確保</a:t>
            </a:r>
          </a:p>
          <a:p>
            <a:r>
              <a:rPr kumimoji="1" lang="ja-JP" altLang="ja-JP" sz="1200" kern="1200" dirty="0" smtClean="0">
                <a:solidFill>
                  <a:schemeClr val="tx1"/>
                </a:solidFill>
                <a:effectLst/>
                <a:latin typeface="+mn-lt"/>
                <a:ea typeface="+mn-ea"/>
                <a:cs typeface="+mn-cs"/>
              </a:rPr>
              <a:t>・（下から２つ目の）病院長等の統括による、センターと院内の診療従事者が協働する体制の整備　が必須要件として、</a:t>
            </a:r>
          </a:p>
          <a:p>
            <a:r>
              <a:rPr kumimoji="1" lang="ja-JP" altLang="ja-JP" sz="1200" kern="1200" dirty="0" smtClean="0">
                <a:solidFill>
                  <a:schemeClr val="tx1"/>
                </a:solidFill>
                <a:effectLst/>
                <a:latin typeface="+mn-lt"/>
                <a:ea typeface="+mn-ea"/>
                <a:cs typeface="+mn-cs"/>
              </a:rPr>
              <a:t>・相談員のうち１名を社会福祉士とすること、</a:t>
            </a:r>
          </a:p>
          <a:p>
            <a:r>
              <a:rPr kumimoji="1" lang="ja-JP" altLang="ja-JP" sz="1200" kern="1200" dirty="0" smtClean="0">
                <a:solidFill>
                  <a:schemeClr val="tx1"/>
                </a:solidFill>
                <a:effectLst/>
                <a:latin typeface="+mn-lt"/>
                <a:ea typeface="+mn-ea"/>
                <a:cs typeface="+mn-cs"/>
              </a:rPr>
              <a:t>・患者が治療開始までに一度はセンターを訪問できる体制整備が望ましい要件として追加されています。</a:t>
            </a:r>
          </a:p>
          <a:p>
            <a:r>
              <a:rPr kumimoji="1" lang="ja-JP" altLang="ja-JP" sz="1200" kern="1200" dirty="0" smtClean="0">
                <a:solidFill>
                  <a:schemeClr val="tx1"/>
                </a:solidFill>
                <a:effectLst/>
                <a:latin typeface="+mn-lt"/>
                <a:ea typeface="+mn-ea"/>
                <a:cs typeface="+mn-cs"/>
              </a:rPr>
              <a:t>また、</a:t>
            </a:r>
          </a:p>
          <a:p>
            <a:r>
              <a:rPr kumimoji="1" lang="ja-JP" altLang="ja-JP" sz="1200" kern="1200" dirty="0" smtClean="0">
                <a:solidFill>
                  <a:schemeClr val="tx1"/>
                </a:solidFill>
                <a:effectLst/>
                <a:latin typeface="+mn-lt"/>
                <a:ea typeface="+mn-ea"/>
                <a:cs typeface="+mn-cs"/>
              </a:rPr>
              <a:t>・センター訪問者数の把握、認知度の改善、</a:t>
            </a:r>
          </a:p>
          <a:p>
            <a:r>
              <a:rPr kumimoji="1" lang="ja-JP" altLang="ja-JP" sz="1200" kern="1200" dirty="0" smtClean="0">
                <a:solidFill>
                  <a:schemeClr val="tx1"/>
                </a:solidFill>
                <a:effectLst/>
                <a:latin typeface="+mn-lt"/>
                <a:ea typeface="+mn-ea"/>
                <a:cs typeface="+mn-cs"/>
              </a:rPr>
              <a:t>（一番下の）・患者サロン等を設ける際の、ピア・サポーターの活用もしくは十分な経験を持つ患者団体等との連携による実施が努力義務として追加され、</a:t>
            </a:r>
          </a:p>
          <a:p>
            <a:r>
              <a:rPr kumimoji="1" lang="ja-JP" altLang="ja-JP" sz="1200" kern="1200" dirty="0" smtClean="0">
                <a:solidFill>
                  <a:schemeClr val="tx1"/>
                </a:solidFill>
                <a:effectLst/>
                <a:latin typeface="+mn-lt"/>
                <a:ea typeface="+mn-ea"/>
                <a:cs typeface="+mn-cs"/>
              </a:rPr>
              <a:t>オンラインでも開催されることが望ましいとされてます。</a:t>
            </a:r>
            <a:endParaRPr kumimoji="1" lang="ja-JP"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831E0B-8E23-4417-A23D-93EFD13E21C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7573248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続いて７ページをご覧ください。</a:t>
            </a:r>
          </a:p>
          <a:p>
            <a:r>
              <a:rPr kumimoji="1" lang="ja-JP" altLang="ja-JP" sz="1200" kern="1200" dirty="0" smtClean="0">
                <a:solidFill>
                  <a:schemeClr val="tx1"/>
                </a:solidFill>
                <a:effectLst/>
                <a:latin typeface="+mn-lt"/>
                <a:ea typeface="+mn-ea"/>
                <a:cs typeface="+mn-cs"/>
              </a:rPr>
              <a:t>情報提供・普及啓発については、</a:t>
            </a:r>
          </a:p>
          <a:p>
            <a:r>
              <a:rPr kumimoji="1" lang="ja-JP" altLang="ja-JP" sz="1200" kern="1200" dirty="0" smtClean="0">
                <a:solidFill>
                  <a:schemeClr val="tx1"/>
                </a:solidFill>
                <a:effectLst/>
                <a:latin typeface="+mn-lt"/>
                <a:ea typeface="+mn-ea"/>
                <a:cs typeface="+mn-cs"/>
              </a:rPr>
              <a:t>・希少がん、小児がん、ＡＹＡ世代のがん患者への対応やがんゲノム医療について、</a:t>
            </a:r>
          </a:p>
          <a:p>
            <a:r>
              <a:rPr kumimoji="1" lang="ja-JP" altLang="ja-JP" sz="1200" kern="1200" dirty="0" smtClean="0">
                <a:solidFill>
                  <a:schemeClr val="tx1"/>
                </a:solidFill>
                <a:effectLst/>
                <a:latin typeface="+mn-lt"/>
                <a:ea typeface="+mn-ea"/>
                <a:cs typeface="+mn-cs"/>
              </a:rPr>
              <a:t>　他の医療機関と連携して実施する場合もその旨を広報することが必須要件に、</a:t>
            </a:r>
          </a:p>
          <a:p>
            <a:r>
              <a:rPr kumimoji="1" lang="ja-JP" altLang="ja-JP" sz="1200" kern="1200" dirty="0" smtClean="0">
                <a:solidFill>
                  <a:schemeClr val="tx1"/>
                </a:solidFill>
                <a:effectLst/>
                <a:latin typeface="+mn-lt"/>
                <a:ea typeface="+mn-ea"/>
                <a:cs typeface="+mn-cs"/>
              </a:rPr>
              <a:t>　災害や感染症などにより自院の診療状況が変化した場合の情報公開が努力義務になっています。</a:t>
            </a:r>
          </a:p>
          <a:p>
            <a:r>
              <a:rPr kumimoji="1" lang="ja-JP" altLang="ja-JP" sz="1200" kern="1200" dirty="0" smtClean="0">
                <a:solidFill>
                  <a:schemeClr val="tx1"/>
                </a:solidFill>
                <a:effectLst/>
                <a:latin typeface="+mn-lt"/>
                <a:ea typeface="+mn-ea"/>
                <a:cs typeface="+mn-cs"/>
              </a:rPr>
              <a:t>・また、我が国に多いがんの中で、自施設で対応しない診療内容やフォローアップについての連携先に関する情報提供が必須とされ、</a:t>
            </a:r>
          </a:p>
          <a:p>
            <a:r>
              <a:rPr kumimoji="1" lang="ja-JP" altLang="ja-JP" sz="1200" kern="1200" dirty="0" smtClean="0">
                <a:solidFill>
                  <a:schemeClr val="tx1"/>
                </a:solidFill>
                <a:effectLst/>
                <a:latin typeface="+mn-lt"/>
                <a:ea typeface="+mn-ea"/>
                <a:cs typeface="+mn-cs"/>
              </a:rPr>
              <a:t>・参加中の治験に係る広報、治験も含めた医薬品等の臨床研究等に関する情報提供や、適切な医療機関への紹介についても追加されています。</a:t>
            </a:r>
          </a:p>
          <a:p>
            <a:r>
              <a:rPr kumimoji="1" lang="ja-JP" altLang="ja-JP" sz="1200" kern="1200" dirty="0" smtClean="0">
                <a:solidFill>
                  <a:schemeClr val="tx1"/>
                </a:solidFill>
                <a:effectLst/>
                <a:latin typeface="+mn-lt"/>
                <a:ea typeface="+mn-ea"/>
                <a:cs typeface="+mn-cs"/>
              </a:rPr>
              <a:t>そのほか、第三者評価受審</a:t>
            </a:r>
            <a:r>
              <a:rPr kumimoji="1" lang="ja-JP" altLang="en-US" sz="1200" kern="1200" dirty="0" smtClean="0">
                <a:solidFill>
                  <a:schemeClr val="tx1"/>
                </a:solidFill>
                <a:effectLst/>
                <a:latin typeface="+mn-lt"/>
                <a:ea typeface="+mn-ea"/>
                <a:cs typeface="+mn-cs"/>
              </a:rPr>
              <a:t>が</a:t>
            </a:r>
            <a:r>
              <a:rPr kumimoji="1" lang="ja-JP" altLang="ja-JP" sz="1200" kern="1200" dirty="0" smtClean="0">
                <a:solidFill>
                  <a:schemeClr val="tx1"/>
                </a:solidFill>
                <a:effectLst/>
                <a:latin typeface="+mn-lt"/>
                <a:ea typeface="+mn-ea"/>
                <a:cs typeface="+mn-cs"/>
              </a:rPr>
              <a:t>必須要件に、</a:t>
            </a:r>
          </a:p>
          <a:p>
            <a:r>
              <a:rPr kumimoji="1" lang="ja-JP" altLang="ja-JP" sz="1200" kern="1200" dirty="0" smtClean="0">
                <a:solidFill>
                  <a:schemeClr val="tx1"/>
                </a:solidFill>
                <a:effectLst/>
                <a:latin typeface="+mn-lt"/>
                <a:ea typeface="+mn-ea"/>
                <a:cs typeface="+mn-cs"/>
              </a:rPr>
              <a:t>また、「我が国に多いがん」が従来５大がんだったものが、今回、前立腺と胆のう、すい臓が追加され、８大がんとなっています。</a:t>
            </a:r>
            <a:endParaRPr kumimoji="1" lang="en-US" altLang="ja-JP" sz="1200" kern="1200" dirty="0" smtClean="0">
              <a:solidFill>
                <a:schemeClr val="tx1"/>
              </a:solidFill>
              <a:effectLst/>
              <a:latin typeface="+mn-lt"/>
              <a:ea typeface="+mn-ea"/>
              <a:cs typeface="+mn-cs"/>
            </a:endParaRPr>
          </a:p>
          <a:p>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以上で、国整備指針の改正についての説明を終わらせていただきます。</a:t>
            </a:r>
            <a:endParaRPr kumimoji="1" lang="ja-JP" altLang="ja-JP" sz="1200" kern="1200" dirty="0" smtClean="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831E0B-8E23-4417-A23D-93EFD13E21C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937117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1DE33F3-F319-4120-8BFA-248C5A5572CF}" type="datetime1">
              <a:rPr kumimoji="1" lang="ja-JP" altLang="en-US" smtClean="0"/>
              <a:t>2023/7/4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1655624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5321C84-C445-4073-ADB9-BA1F47412FF1}" type="datetime1">
              <a:rPr kumimoji="1" lang="ja-JP" altLang="en-US" smtClean="0"/>
              <a:t>2023/7/4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1324542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ED1FE4-C11C-4352-ADF3-AE2658AB2777}" type="datetime1">
              <a:rPr kumimoji="1" lang="ja-JP" altLang="en-US" smtClean="0"/>
              <a:t>2023/7/4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37545110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8B512BB-3819-4792-AFD1-3D2210C92243}" type="datetime1">
              <a:rPr kumimoji="1" lang="ja-JP" altLang="en-US" smtClean="0"/>
              <a:t>2023/7/4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0051410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FA9EF88-6136-4245-874B-6AAC42DC82F7}" type="datetime1">
              <a:rPr kumimoji="1" lang="ja-JP" altLang="en-US" smtClean="0"/>
              <a:t>2023/7/4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9925469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35B3BFE-27A9-45D8-A4DF-4D03D10B336C}" type="datetime1">
              <a:rPr kumimoji="1" lang="ja-JP" altLang="en-US" smtClean="0"/>
              <a:t>2023/7/4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8270438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7943894-E90C-4702-B48B-252AD9303748}" type="datetime1">
              <a:rPr kumimoji="1" lang="ja-JP" altLang="en-US" smtClean="0"/>
              <a:t>2023/7/4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2012095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C48C2BC-683A-4A92-9F85-326673DCBDC9}" type="datetime1">
              <a:rPr kumimoji="1" lang="ja-JP" altLang="en-US" smtClean="0"/>
              <a:t>2023/7/4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7693135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91776FC-7406-4AAA-A2B4-EDD9EF6168D0}" type="datetime1">
              <a:rPr kumimoji="1" lang="ja-JP" altLang="en-US" smtClean="0"/>
              <a:t>2023/7/4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077361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5BA49D7-3D5F-4011-9494-CC7B5EA9D59B}" type="datetime1">
              <a:rPr kumimoji="1" lang="ja-JP" altLang="en-US" smtClean="0"/>
              <a:t>2023/7/4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9692473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D24785E-7F80-4916-94F4-2D3A569C08BE}" type="datetime1">
              <a:rPr kumimoji="1" lang="ja-JP" altLang="en-US" smtClean="0"/>
              <a:t>2023/7/4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07034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17CFB8D-A000-4654-A96E-FB339F636F5E}" type="datetime1">
              <a:rPr kumimoji="1" lang="ja-JP" altLang="en-US" smtClean="0"/>
              <a:t>2023/7/4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23967977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7DFD821-4147-430E-BDD3-716E61CE4259}" type="datetime1">
              <a:rPr kumimoji="1" lang="ja-JP" altLang="en-US" smtClean="0"/>
              <a:t>2023/7/4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6227186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2F0C9AE-127D-4548-9312-52780D35D497}" type="datetime1">
              <a:rPr kumimoji="1" lang="ja-JP" altLang="en-US" smtClean="0"/>
              <a:t>2023/7/4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911867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5230A9-2A2F-4386-8E47-817BE447DFB8}" type="datetime1">
              <a:rPr kumimoji="1" lang="ja-JP" altLang="en-US" smtClean="0"/>
              <a:t>2023/7/4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716457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9"/>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22041" indent="0" algn="ctr">
              <a:buNone/>
              <a:defRPr>
                <a:solidFill>
                  <a:schemeClr val="tx1">
                    <a:tint val="75000"/>
                  </a:schemeClr>
                </a:solidFill>
              </a:defRPr>
            </a:lvl2pPr>
            <a:lvl3pPr marL="844083" indent="0" algn="ctr">
              <a:buNone/>
              <a:defRPr>
                <a:solidFill>
                  <a:schemeClr val="tx1">
                    <a:tint val="75000"/>
                  </a:schemeClr>
                </a:solidFill>
              </a:defRPr>
            </a:lvl3pPr>
            <a:lvl4pPr marL="1266124" indent="0" algn="ctr">
              <a:buNone/>
              <a:defRPr>
                <a:solidFill>
                  <a:schemeClr val="tx1">
                    <a:tint val="75000"/>
                  </a:schemeClr>
                </a:solidFill>
              </a:defRPr>
            </a:lvl4pPr>
            <a:lvl5pPr marL="1688165" indent="0" algn="ctr">
              <a:buNone/>
              <a:defRPr>
                <a:solidFill>
                  <a:schemeClr val="tx1">
                    <a:tint val="75000"/>
                  </a:schemeClr>
                </a:solidFill>
              </a:defRPr>
            </a:lvl5pPr>
            <a:lvl6pPr marL="2110207" indent="0" algn="ctr">
              <a:buNone/>
              <a:defRPr>
                <a:solidFill>
                  <a:schemeClr val="tx1">
                    <a:tint val="75000"/>
                  </a:schemeClr>
                </a:solidFill>
              </a:defRPr>
            </a:lvl6pPr>
            <a:lvl7pPr marL="2532248" indent="0" algn="ctr">
              <a:buNone/>
              <a:defRPr>
                <a:solidFill>
                  <a:schemeClr val="tx1">
                    <a:tint val="75000"/>
                  </a:schemeClr>
                </a:solidFill>
              </a:defRPr>
            </a:lvl7pPr>
            <a:lvl8pPr marL="2954289" indent="0" algn="ctr">
              <a:buNone/>
              <a:defRPr>
                <a:solidFill>
                  <a:schemeClr val="tx1">
                    <a:tint val="75000"/>
                  </a:schemeClr>
                </a:solidFill>
              </a:defRPr>
            </a:lvl8pPr>
            <a:lvl9pPr marL="337633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8B512BB-3819-4792-AFD1-3D2210C92243}" type="datetime1">
              <a:rPr kumimoji="1" lang="ja-JP" altLang="en-US" smtClean="0"/>
              <a:t>2023/7/4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234296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A57C010-E334-4ECC-86CD-20130492DB2E}" type="datetime1">
              <a:rPr kumimoji="1" lang="ja-JP" altLang="en-US" smtClean="0"/>
              <a:t>2023/7/4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560045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5BD7E2-2239-4E1F-8D14-1D88C5222E4E}" type="datetime1">
              <a:rPr kumimoji="1" lang="ja-JP" altLang="en-US" smtClean="0"/>
              <a:t>2023/7/4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2734310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5B1A483-A5DB-483C-9149-818551323920}" type="datetime1">
              <a:rPr kumimoji="1" lang="ja-JP" altLang="en-US" smtClean="0"/>
              <a:t>2023/7/4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488413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8F18E9E-D861-41C0-B53D-D01DE8871CEB}" type="datetime1">
              <a:rPr kumimoji="1" lang="ja-JP" altLang="en-US" smtClean="0"/>
              <a:t>2023/7/4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767870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21556B-747C-4439-8B38-2230341406A4}" type="datetime1">
              <a:rPr kumimoji="1" lang="ja-JP" altLang="en-US" smtClean="0"/>
              <a:t>2023/7/4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2861814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9A97D8A-A87D-462D-90BD-DD4D745FCD7A}" type="datetime1">
              <a:rPr kumimoji="1" lang="ja-JP" altLang="en-US" smtClean="0"/>
              <a:t>2023/7/4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2587768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281BC1-D0A6-433B-9CD9-CAE749BCDE3D}" type="datetime1">
              <a:rPr kumimoji="1" lang="ja-JP" altLang="en-US" smtClean="0"/>
              <a:t>2023/7/4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652817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F5D49E-5F90-4C9A-91B1-8472C444D394}" type="datetime1">
              <a:rPr kumimoji="1" lang="ja-JP" altLang="en-US" smtClean="0"/>
              <a:t>2023/7/4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38820972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8F5449-9B1E-4E04-96B0-DCB398CCDAD4}" type="datetime1">
              <a:rPr kumimoji="1" lang="ja-JP" altLang="en-US" smtClean="0"/>
              <a:t>2023/7/4</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82786940"/>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4"/>
            <a:ext cx="23114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fld id="{328F5449-9B1E-4E04-96B0-DCB398CCDAD4}" type="datetime1">
              <a:rPr kumimoji="1" lang="ja-JP" altLang="en-US" smtClean="0"/>
              <a:t>2023/7/4</a:t>
            </a:fld>
            <a:endParaRPr kumimoji="1" lang="ja-JP" altLang="en-US"/>
          </a:p>
        </p:txBody>
      </p:sp>
      <p:sp>
        <p:nvSpPr>
          <p:cNvPr id="5" name="フッター プレースホルダー 4"/>
          <p:cNvSpPr>
            <a:spLocks noGrp="1"/>
          </p:cNvSpPr>
          <p:nvPr>
            <p:ph type="ftr" sz="quarter" idx="3"/>
          </p:nvPr>
        </p:nvSpPr>
        <p:spPr>
          <a:xfrm>
            <a:off x="3384550" y="6356354"/>
            <a:ext cx="3136900"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4"/>
            <a:ext cx="2311400" cy="365125"/>
          </a:xfrm>
          <a:prstGeom prst="rect">
            <a:avLst/>
          </a:prstGeom>
        </p:spPr>
        <p:txBody>
          <a:bodyPr vert="horz" lIns="91440" tIns="45720" rIns="91440" bIns="45720" rtlCol="0" anchor="ctr"/>
          <a:lstStyle>
            <a:lvl1pPr algn="r">
              <a:defRPr sz="1108">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962570112"/>
      </p:ext>
    </p:extLst>
  </p:cSld>
  <p:clrMap bg1="lt1" tx1="dk1" bg2="lt2" tx2="dk2" accent1="accent1" accent2="accent2" accent3="accent3" accent4="accent4" accent5="accent5" accent6="accent6" hlink="hlink" folHlink="folHlink"/>
  <p:sldLayoutIdLst>
    <p:sldLayoutId id="2147483699" r:id="rId1"/>
  </p:sldLayoutIdLst>
  <p:hf hdr="0" ftr="0" dt="0"/>
  <p:txStyles>
    <p:titleStyle>
      <a:lvl1pPr algn="ctr" defTabSz="844083" rtl="0" eaLnBrk="1" latinLnBrk="0" hangingPunct="1">
        <a:spcBef>
          <a:spcPct val="0"/>
        </a:spcBef>
        <a:buNone/>
        <a:defRPr kumimoji="1" sz="4062" kern="1200">
          <a:solidFill>
            <a:schemeClr val="tx1"/>
          </a:solidFill>
          <a:latin typeface="+mj-lt"/>
          <a:ea typeface="+mj-ea"/>
          <a:cs typeface="+mj-cs"/>
        </a:defRPr>
      </a:lvl1pPr>
    </p:titleStyle>
    <p:bodyStyle>
      <a:lvl1pPr marL="316531" indent="-316531" algn="l" defTabSz="844083" rtl="0" eaLnBrk="1" latinLnBrk="0" hangingPunct="1">
        <a:spcBef>
          <a:spcPct val="20000"/>
        </a:spcBef>
        <a:buFont typeface="Arial" panose="020B0604020202020204" pitchFamily="34" charset="0"/>
        <a:buChar char="•"/>
        <a:defRPr kumimoji="1" sz="2954" kern="1200">
          <a:solidFill>
            <a:schemeClr val="tx1"/>
          </a:solidFill>
          <a:latin typeface="+mn-lt"/>
          <a:ea typeface="+mn-ea"/>
          <a:cs typeface="+mn-cs"/>
        </a:defRPr>
      </a:lvl1pPr>
      <a:lvl2pPr marL="685817" indent="-263776" algn="l" defTabSz="844083" rtl="0" eaLnBrk="1" latinLnBrk="0" hangingPunct="1">
        <a:spcBef>
          <a:spcPct val="20000"/>
        </a:spcBef>
        <a:buFont typeface="Arial" panose="020B0604020202020204" pitchFamily="34" charset="0"/>
        <a:buChar char="–"/>
        <a:defRPr kumimoji="1" sz="2585" kern="1200">
          <a:solidFill>
            <a:schemeClr val="tx1"/>
          </a:solidFill>
          <a:latin typeface="+mn-lt"/>
          <a:ea typeface="+mn-ea"/>
          <a:cs typeface="+mn-cs"/>
        </a:defRPr>
      </a:lvl2pPr>
      <a:lvl3pPr marL="1055103" indent="-211021" algn="l" defTabSz="844083" rtl="0" eaLnBrk="1" latinLnBrk="0" hangingPunct="1">
        <a:spcBef>
          <a:spcPct val="20000"/>
        </a:spcBef>
        <a:buFont typeface="Arial" panose="020B0604020202020204" pitchFamily="34" charset="0"/>
        <a:buChar char="•"/>
        <a:defRPr kumimoji="1" sz="2215" kern="1200">
          <a:solidFill>
            <a:schemeClr val="tx1"/>
          </a:solidFill>
          <a:latin typeface="+mn-lt"/>
          <a:ea typeface="+mn-ea"/>
          <a:cs typeface="+mn-cs"/>
        </a:defRPr>
      </a:lvl3pPr>
      <a:lvl4pPr marL="1477145"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4pPr>
      <a:lvl5pPr marL="1899186"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5pPr>
      <a:lvl6pPr marL="2321227"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FADB9E1-579E-4846-AB5F-AD87FAC3AA2B}"/>
              </a:ext>
            </a:extLst>
          </p:cNvPr>
          <p:cNvSpPr/>
          <p:nvPr/>
        </p:nvSpPr>
        <p:spPr>
          <a:xfrm>
            <a:off x="871634" y="2116790"/>
            <a:ext cx="8309687" cy="707886"/>
          </a:xfrm>
          <a:prstGeom prst="rect">
            <a:avLst/>
          </a:prstGeom>
        </p:spPr>
        <p:txBody>
          <a:bodyPr wrap="square">
            <a:spAutoFit/>
          </a:bodyPr>
          <a:lstStyle/>
          <a:p>
            <a:pPr algn="ctr"/>
            <a:r>
              <a:rPr lang="ja-JP" altLang="en-US" sz="2000" dirty="0" smtClean="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１</a:t>
            </a:r>
            <a:r>
              <a:rPr lang="ja-JP" altLang="en-US" sz="2000" dirty="0" smtClean="0">
                <a:latin typeface="Meiryo UI" panose="020B0604030504040204" pitchFamily="50" charset="-128"/>
                <a:ea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rPr>
              <a:t>1  </a:t>
            </a:r>
            <a:r>
              <a:rPr lang="ja-JP" altLang="en-US" sz="2000" dirty="0" smtClean="0">
                <a:latin typeface="Meiryo UI" panose="020B0604030504040204" pitchFamily="50" charset="-128"/>
                <a:ea typeface="Meiryo UI" panose="020B0604030504040204" pitchFamily="50" charset="-128"/>
              </a:rPr>
              <a:t>大阪府</a:t>
            </a:r>
            <a:r>
              <a:rPr lang="ja-JP" altLang="en-US" sz="2000" dirty="0">
                <a:latin typeface="Meiryo UI" panose="020B0604030504040204" pitchFamily="50" charset="-128"/>
                <a:ea typeface="Meiryo UI" panose="020B0604030504040204" pitchFamily="50" charset="-128"/>
              </a:rPr>
              <a:t>がん診療拠点病院における 指定要件の見直しについて</a:t>
            </a:r>
            <a:endParaRPr lang="en-US" altLang="ja-JP" sz="2000" dirty="0">
              <a:latin typeface="Meiryo UI" panose="020B0604030504040204" pitchFamily="50" charset="-128"/>
              <a:ea typeface="Meiryo UI" panose="020B0604030504040204" pitchFamily="50" charset="-128"/>
            </a:endParaRPr>
          </a:p>
          <a:p>
            <a:pPr algn="ctr"/>
            <a:r>
              <a:rPr lang="ja-JP" altLang="en-US" sz="2000" dirty="0">
                <a:latin typeface="Meiryo UI" panose="020B0604030504040204" pitchFamily="50" charset="-128"/>
                <a:ea typeface="Meiryo UI" panose="020B0604030504040204" pitchFamily="50" charset="-128"/>
              </a:rPr>
              <a:t>（ご議論いただきたい点）</a:t>
            </a:r>
          </a:p>
        </p:txBody>
      </p:sp>
      <p:sp>
        <p:nvSpPr>
          <p:cNvPr id="6" name="正方形/長方形 5">
            <a:extLst>
              <a:ext uri="{FF2B5EF4-FFF2-40B4-BE49-F238E27FC236}">
                <a16:creationId xmlns:a16="http://schemas.microsoft.com/office/drawing/2014/main" id="{48401FB8-4179-4050-BCD0-C40AE4B5218D}"/>
              </a:ext>
            </a:extLst>
          </p:cNvPr>
          <p:cNvSpPr/>
          <p:nvPr/>
        </p:nvSpPr>
        <p:spPr>
          <a:xfrm>
            <a:off x="7753082" y="664143"/>
            <a:ext cx="1428239" cy="4665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chemeClr val="tx1">
                    <a:lumMod val="50000"/>
                    <a:lumOff val="50000"/>
                  </a:schemeClr>
                </a:solidFill>
                <a:latin typeface="Meiryo UI" panose="020B0604030504040204" pitchFamily="50" charset="-128"/>
                <a:ea typeface="Meiryo UI" panose="020B0604030504040204" pitchFamily="50" charset="-128"/>
              </a:rPr>
              <a:t>資料１－１</a:t>
            </a:r>
            <a:endParaRPr kumimoji="1" lang="ja-JP" altLang="en-US"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EC0037E2-9A40-45D7-BA86-38C7DB46788B}" type="slidenum">
              <a:rPr kumimoji="1" lang="ja-JP" altLang="en-US" sz="1800" smtClean="0"/>
              <a:t>1</a:t>
            </a:fld>
            <a:endParaRPr kumimoji="1" lang="ja-JP" altLang="en-US" sz="1800" dirty="0"/>
          </a:p>
        </p:txBody>
      </p:sp>
    </p:spTree>
    <p:extLst>
      <p:ext uri="{BB962C8B-B14F-4D97-AF65-F5344CB8AC3E}">
        <p14:creationId xmlns:p14="http://schemas.microsoft.com/office/powerpoint/2010/main" val="28097264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804432107"/>
              </p:ext>
            </p:extLst>
          </p:nvPr>
        </p:nvGraphicFramePr>
        <p:xfrm>
          <a:off x="59418" y="433099"/>
          <a:ext cx="9787164" cy="5119782"/>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09730">
                  <a:extLst>
                    <a:ext uri="{9D8B030D-6E8A-4147-A177-3AD203B41FA5}">
                      <a16:colId xmlns:a16="http://schemas.microsoft.com/office/drawing/2014/main" val="93627630"/>
                    </a:ext>
                  </a:extLst>
                </a:gridCol>
              </a:tblGrid>
              <a:tr h="19862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r>
                        <a:rPr kumimoji="1" lang="ja-JP" altLang="en-US" sz="1200" dirty="0" smtClean="0">
                          <a:solidFill>
                            <a:schemeClr val="tx1"/>
                          </a:solidFill>
                          <a:latin typeface="Meiryo UI" panose="020B0604030504040204" pitchFamily="50" charset="-128"/>
                          <a:ea typeface="Meiryo UI" panose="020B0604030504040204" pitchFamily="50" charset="-128"/>
                        </a:rPr>
                        <a:t>（Ｒ４）</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410963">
                <a:tc>
                  <a:txBody>
                    <a:bodyPr/>
                    <a:lstStyle/>
                    <a:p>
                      <a:r>
                        <a:rPr kumimoji="1" lang="en-US" altLang="ja-JP" sz="1200" dirty="0" smtClean="0">
                          <a:solidFill>
                            <a:schemeClr val="tx1"/>
                          </a:solidFill>
                          <a:latin typeface="Meiryo UI" panose="020B0604030504040204" pitchFamily="50" charset="-128"/>
                          <a:ea typeface="Meiryo UI" panose="020B0604030504040204" pitchFamily="50" charset="-128"/>
                        </a:rPr>
                        <a:t>P</a:t>
                      </a:r>
                      <a:r>
                        <a:rPr kumimoji="1" lang="ja-JP" altLang="en-US" sz="1200" dirty="0" smtClean="0">
                          <a:solidFill>
                            <a:schemeClr val="tx1"/>
                          </a:solidFill>
                          <a:latin typeface="Meiryo UI" panose="020B0604030504040204" pitchFamily="50" charset="-128"/>
                          <a:ea typeface="Meiryo UI" panose="020B0604030504040204" pitchFamily="50" charset="-128"/>
                        </a:rPr>
                        <a:t>２</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ウ 強度変調放射線治療と</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外来での核医学治療を提供</a:t>
                      </a: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することが望ましい。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ウ 強度変調放射線治療と</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外来での核医学治療を提供</a:t>
                      </a: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することが望ましい。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u="sng" dirty="0" smtClean="0">
                          <a:solidFill>
                            <a:schemeClr val="tx1"/>
                          </a:solidFill>
                          <a:latin typeface="Meiryo UI" panose="020B0604030504040204" pitchFamily="50" charset="-128"/>
                          <a:ea typeface="Meiryo UI" panose="020B0604030504040204" pitchFamily="50" charset="-128"/>
                        </a:rPr>
                        <a:t>〇</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外来での核医学治療等について</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rPr>
                        <a:t>・新たに要件化し、望ましい規定としてはどうか。</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　</a:t>
                      </a:r>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58988066"/>
                  </a:ext>
                </a:extLst>
              </a:tr>
              <a:tr h="774939">
                <a:tc>
                  <a:txBody>
                    <a:bodyPr/>
                    <a:lstStyle/>
                    <a:p>
                      <a:r>
                        <a:rPr kumimoji="1" lang="en-US" altLang="ja-JP" sz="1200" dirty="0" smtClean="0">
                          <a:solidFill>
                            <a:schemeClr val="tx1"/>
                          </a:solidFill>
                          <a:latin typeface="Meiryo UI" panose="020B0604030504040204" pitchFamily="50" charset="-128"/>
                          <a:ea typeface="Meiryo UI" panose="020B0604030504040204" pitchFamily="50" charset="-128"/>
                        </a:rPr>
                        <a:t>P</a:t>
                      </a:r>
                      <a:r>
                        <a:rPr kumimoji="1" lang="ja-JP" altLang="en-US" sz="1200" dirty="0" smtClean="0">
                          <a:solidFill>
                            <a:schemeClr val="tx1"/>
                          </a:solidFill>
                          <a:latin typeface="Meiryo UI" panose="020B0604030504040204" pitchFamily="50" charset="-128"/>
                          <a:ea typeface="Meiryo UI" panose="020B0604030504040204" pitchFamily="50" charset="-128"/>
                        </a:rPr>
                        <a:t>２</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エ 密封小線源治療について、地域の医療機関と連携し、役割分担すること。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u="sng" dirty="0" smtClean="0">
                          <a:solidFill>
                            <a:schemeClr val="tx1"/>
                          </a:solidFill>
                          <a:latin typeface="Meiryo UI" panose="020B0604030504040204" pitchFamily="50" charset="-128"/>
                          <a:ea typeface="Meiryo UI" panose="020B0604030504040204" pitchFamily="50" charset="-128"/>
                        </a:rPr>
                        <a:t>エ 密封小線源治療について、地域の医療機関と連携し、役割分担すること。</a:t>
                      </a:r>
                    </a:p>
                    <a:p>
                      <a:endParaRPr kumimoji="1" lang="ja-JP" altLang="en-US" sz="1200"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u="sng" dirty="0" smtClean="0">
                          <a:solidFill>
                            <a:schemeClr val="tx1"/>
                          </a:solidFill>
                          <a:latin typeface="Meiryo UI" panose="020B0604030504040204" pitchFamily="50" charset="-128"/>
                          <a:ea typeface="Meiryo UI" panose="020B0604030504040204" pitchFamily="50" charset="-128"/>
                        </a:rPr>
                        <a:t>〇</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密封小線源治療について</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rPr>
                        <a:t>・国どおり新たに要件化し、必須規定としてはどうか。</a:t>
                      </a:r>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4833062"/>
                  </a:ext>
                </a:extLst>
              </a:tr>
              <a:tr h="1082521">
                <a:tc>
                  <a:txBody>
                    <a:bodyPr/>
                    <a:lstStyle/>
                    <a:p>
                      <a:r>
                        <a:rPr kumimoji="1" lang="en-US" altLang="ja-JP" sz="1200" dirty="0" smtClean="0">
                          <a:solidFill>
                            <a:schemeClr val="tx1"/>
                          </a:solidFill>
                          <a:latin typeface="Meiryo UI" panose="020B0604030504040204" pitchFamily="50" charset="-128"/>
                          <a:ea typeface="Meiryo UI" panose="020B0604030504040204" pitchFamily="50" charset="-128"/>
                        </a:rPr>
                        <a:t>P</a:t>
                      </a:r>
                      <a:r>
                        <a:rPr kumimoji="1" lang="ja-JP" altLang="en-US" sz="1200" dirty="0" smtClean="0">
                          <a:solidFill>
                            <a:schemeClr val="tx1"/>
                          </a:solidFill>
                          <a:latin typeface="Meiryo UI" panose="020B0604030504040204" pitchFamily="50" charset="-128"/>
                          <a:ea typeface="Meiryo UI" panose="020B0604030504040204" pitchFamily="50" charset="-128"/>
                        </a:rPr>
                        <a:t>２</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カ </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関連する学会のガイドライン等も参考に、</a:t>
                      </a: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第三者機関による出力線量測定を行い、放射線治療の品質管理を行うこと。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u="none" dirty="0" smtClean="0">
                          <a:solidFill>
                            <a:schemeClr val="tx1"/>
                          </a:solidFill>
                          <a:latin typeface="Meiryo UI" panose="020B0604030504040204" pitchFamily="50" charset="-128"/>
                          <a:ea typeface="Meiryo UI" panose="020B0604030504040204" pitchFamily="50" charset="-128"/>
                        </a:rPr>
                        <a:t>カ </a:t>
                      </a:r>
                      <a:r>
                        <a:rPr kumimoji="1" lang="ja-JP" altLang="en-US" sz="1200" u="sng" dirty="0" smtClean="0">
                          <a:solidFill>
                            <a:schemeClr val="tx1"/>
                          </a:solidFill>
                          <a:latin typeface="Meiryo UI" panose="020B0604030504040204" pitchFamily="50" charset="-128"/>
                          <a:ea typeface="Meiryo UI" panose="020B0604030504040204" pitchFamily="50" charset="-128"/>
                        </a:rPr>
                        <a:t>関連する学会のガイドライン等も参考に</a:t>
                      </a:r>
                      <a:r>
                        <a:rPr kumimoji="1" lang="ja-JP" altLang="en-US" sz="1200" u="none" dirty="0" smtClean="0">
                          <a:solidFill>
                            <a:schemeClr val="tx1"/>
                          </a:solidFill>
                          <a:latin typeface="Meiryo UI" panose="020B0604030504040204" pitchFamily="50" charset="-128"/>
                          <a:ea typeface="Meiryo UI" panose="020B0604030504040204" pitchFamily="50" charset="-128"/>
                        </a:rPr>
                        <a:t>、第三者機関による出力線量測定を行い、放射線治療の品質管理を行うこと。</a:t>
                      </a:r>
                    </a:p>
                    <a:p>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u="sng" dirty="0" smtClean="0">
                          <a:solidFill>
                            <a:schemeClr val="tx1"/>
                          </a:solidFill>
                          <a:latin typeface="Meiryo UI" panose="020B0604030504040204" pitchFamily="50" charset="-128"/>
                          <a:ea typeface="Meiryo UI" panose="020B0604030504040204" pitchFamily="50" charset="-128"/>
                        </a:rPr>
                        <a:t>〇</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放射線治療の品質管理について</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rPr>
                        <a:t>・国どおり必須規定としてはどうか。</a:t>
                      </a:r>
                      <a:r>
                        <a:rPr kumimoji="1" lang="ja-JP" altLang="en-US" sz="1200" dirty="0" smtClean="0">
                          <a:solidFill>
                            <a:schemeClr val="tx1"/>
                          </a:solidFill>
                          <a:latin typeface="Meiryo UI" panose="020B0604030504040204" pitchFamily="50" charset="-128"/>
                          <a:ea typeface="Meiryo UI" panose="020B0604030504040204" pitchFamily="50" charset="-128"/>
                        </a:rPr>
                        <a:t>　</a:t>
                      </a:r>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00088928"/>
                  </a:ext>
                </a:extLst>
              </a:tr>
              <a:tr h="1082521">
                <a:tc>
                  <a:txBody>
                    <a:bodyPr/>
                    <a:lstStyle/>
                    <a:p>
                      <a:r>
                        <a:rPr kumimoji="1" lang="en-US" altLang="ja-JP" sz="1200" dirty="0" smtClean="0">
                          <a:solidFill>
                            <a:schemeClr val="tx1"/>
                          </a:solidFill>
                          <a:latin typeface="Meiryo UI" panose="020B0604030504040204" pitchFamily="50" charset="-128"/>
                          <a:ea typeface="Meiryo UI" panose="020B0604030504040204" pitchFamily="50" charset="-128"/>
                        </a:rPr>
                        <a:t>P</a:t>
                      </a:r>
                      <a:r>
                        <a:rPr kumimoji="1" lang="ja-JP" altLang="en-US" sz="1200" dirty="0" smtClean="0">
                          <a:solidFill>
                            <a:schemeClr val="tx1"/>
                          </a:solidFill>
                          <a:latin typeface="Meiryo UI" panose="020B0604030504040204" pitchFamily="50" charset="-128"/>
                          <a:ea typeface="Meiryo UI" panose="020B0604030504040204" pitchFamily="50" charset="-128"/>
                        </a:rPr>
                        <a:t>２</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キ 画像下治療（ＩＶＲ）を提供することが望ましい。</a:t>
                      </a:r>
                      <a:r>
                        <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　　　　　　　　　　　　　　　　　　　　　</a:t>
                      </a:r>
                      <a:endParaRPr kumimoji="1" lang="en-US" altLang="ja-JP" sz="1200"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画像下治療（ＩＶＲ）を提供することが望ましい。</a:t>
                      </a:r>
                      <a:r>
                        <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rPr>
                        <a:t>】</a:t>
                      </a:r>
                      <a:endParaRPr kumimoji="1" lang="ja-JP" altLang="ja-JP" sz="1200"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u="sng" dirty="0" smtClean="0">
                          <a:solidFill>
                            <a:schemeClr val="tx1"/>
                          </a:solidFill>
                          <a:latin typeface="Meiryo UI" panose="020B0604030504040204" pitchFamily="50" charset="-128"/>
                          <a:ea typeface="Meiryo UI" panose="020B0604030504040204" pitchFamily="50" charset="-128"/>
                        </a:rPr>
                        <a:t>〇</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画像下治療（ＩＶＲ）を提供することについて</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rPr>
                        <a:t>・国どおり新たに要件化し、望ましい規定としてはどうか。</a:t>
                      </a:r>
                      <a:r>
                        <a:rPr kumimoji="1" lang="ja-JP" altLang="en-US" sz="1200" dirty="0" smtClean="0">
                          <a:solidFill>
                            <a:schemeClr val="tx1"/>
                          </a:solidFill>
                          <a:latin typeface="Meiryo UI" panose="020B0604030504040204" pitchFamily="50" charset="-128"/>
                          <a:ea typeface="Meiryo UI" panose="020B0604030504040204" pitchFamily="50" charset="-128"/>
                        </a:rPr>
                        <a:t>　　　　　　</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95269996"/>
                  </a:ext>
                </a:extLst>
              </a:tr>
              <a:tr h="1082521">
                <a:tc>
                  <a:txBody>
                    <a:bodyPr/>
                    <a:lstStyle/>
                    <a:p>
                      <a:r>
                        <a:rPr kumimoji="1" lang="en-US" altLang="ja-JP" sz="1200" dirty="0" smtClean="0">
                          <a:solidFill>
                            <a:schemeClr val="tx1"/>
                          </a:solidFill>
                          <a:latin typeface="Meiryo UI" panose="020B0604030504040204" pitchFamily="50" charset="-128"/>
                          <a:ea typeface="Meiryo UI" panose="020B0604030504040204" pitchFamily="50" charset="-128"/>
                        </a:rPr>
                        <a:t>P</a:t>
                      </a:r>
                      <a:r>
                        <a:rPr kumimoji="1" lang="ja-JP" altLang="en-US" sz="1200" dirty="0" smtClean="0">
                          <a:solidFill>
                            <a:schemeClr val="tx1"/>
                          </a:solidFill>
                          <a:latin typeface="Meiryo UI" panose="020B0604030504040204" pitchFamily="50" charset="-128"/>
                          <a:ea typeface="Meiryo UI" panose="020B0604030504040204" pitchFamily="50" charset="-128"/>
                        </a:rPr>
                        <a:t>２</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u="sng" dirty="0" smtClean="0">
                          <a:solidFill>
                            <a:schemeClr val="tx1"/>
                          </a:solidFill>
                          <a:latin typeface="Meiryo UI" panose="020B0604030504040204" pitchFamily="50" charset="-128"/>
                          <a:ea typeface="Meiryo UI" panose="020B0604030504040204" pitchFamily="50" charset="-128"/>
                        </a:rPr>
                        <a:t>ク 免疫関連有害事象を含む有害事象に対して、他診療科や他病院と連携する等して対応すること。</a:t>
                      </a:r>
                      <a:r>
                        <a:rPr kumimoji="1" lang="en-US" altLang="ja-JP" sz="1200" u="sng" dirty="0" smtClean="0">
                          <a:solidFill>
                            <a:schemeClr val="tx1"/>
                          </a:solidFill>
                          <a:latin typeface="Meiryo UI" panose="020B0604030504040204" pitchFamily="50" charset="-128"/>
                          <a:ea typeface="Meiryo UI" panose="020B0604030504040204" pitchFamily="50" charset="-128"/>
                        </a:rPr>
                        <a:t>【</a:t>
                      </a:r>
                      <a:r>
                        <a:rPr kumimoji="1" lang="ja-JP" altLang="en-US" sz="1200" u="sng" dirty="0" smtClean="0">
                          <a:solidFill>
                            <a:schemeClr val="tx1"/>
                          </a:solidFill>
                          <a:latin typeface="Meiryo UI" panose="020B0604030504040204" pitchFamily="50" charset="-128"/>
                          <a:ea typeface="Meiryo UI" panose="020B0604030504040204" pitchFamily="50" charset="-128"/>
                        </a:rPr>
                        <a:t>新</a:t>
                      </a:r>
                      <a:r>
                        <a:rPr kumimoji="1" lang="en-US" altLang="ja-JP" sz="1200" u="sng" dirty="0" smtClean="0">
                          <a:solidFill>
                            <a:schemeClr val="tx1"/>
                          </a:solidFill>
                          <a:latin typeface="Meiryo UI" panose="020B0604030504040204" pitchFamily="50" charset="-128"/>
                          <a:ea typeface="Meiryo UI" panose="020B0604030504040204" pitchFamily="50" charset="-128"/>
                        </a:rPr>
                        <a:t>】</a:t>
                      </a:r>
                      <a:endParaRPr kumimoji="1" lang="en-US" altLang="ja-JP" sz="1200"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免疫関連有害事象を含む有害事象に対して、他診療科や他病院と連携する等して対応すること。</a:t>
                      </a:r>
                      <a:r>
                        <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rPr>
                        <a:t>】</a:t>
                      </a:r>
                      <a:endPar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endParaRPr>
                    </a:p>
                    <a:p>
                      <a:endParaRPr kumimoji="1" lang="ja-JP" altLang="ja-JP" sz="1200"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u="sng" dirty="0" smtClean="0">
                          <a:solidFill>
                            <a:schemeClr val="tx1"/>
                          </a:solidFill>
                          <a:latin typeface="Meiryo UI" panose="020B0604030504040204" pitchFamily="50" charset="-128"/>
                          <a:ea typeface="Meiryo UI" panose="020B0604030504040204" pitchFamily="50" charset="-128"/>
                        </a:rPr>
                        <a:t>〇</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免疫関連有害事象を含む有害事象への対応について</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rPr>
                        <a:t>・新たに要件化し、必須規定としてはどうか。</a:t>
                      </a:r>
                      <a:r>
                        <a:rPr kumimoji="1" lang="ja-JP" altLang="en-US" sz="1200" dirty="0" smtClean="0">
                          <a:solidFill>
                            <a:schemeClr val="tx1"/>
                          </a:solidFill>
                          <a:latin typeface="Meiryo UI" panose="020B0604030504040204" pitchFamily="50" charset="-128"/>
                          <a:ea typeface="Meiryo UI" panose="020B0604030504040204" pitchFamily="50" charset="-128"/>
                        </a:rPr>
                        <a:t>　</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01727537"/>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（１）診療</a:t>
            </a:r>
            <a:r>
              <a:rPr kumimoji="1" lang="ja-JP" altLang="en-US" sz="2000" dirty="0">
                <a:latin typeface="Meiryo UI" panose="020B0604030504040204" pitchFamily="50" charset="-128"/>
                <a:ea typeface="Meiryo UI" panose="020B0604030504040204" pitchFamily="50" charset="-128"/>
              </a:rPr>
              <a:t>機能</a:t>
            </a: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10</a:t>
            </a:fld>
            <a:endParaRPr kumimoji="1" lang="ja-JP" altLang="en-US" sz="1800" dirty="0"/>
          </a:p>
        </p:txBody>
      </p:sp>
    </p:spTree>
    <p:extLst>
      <p:ext uri="{BB962C8B-B14F-4D97-AF65-F5344CB8AC3E}">
        <p14:creationId xmlns:p14="http://schemas.microsoft.com/office/powerpoint/2010/main" val="12103249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420355915"/>
              </p:ext>
            </p:extLst>
          </p:nvPr>
        </p:nvGraphicFramePr>
        <p:xfrm>
          <a:off x="59418" y="274815"/>
          <a:ext cx="9787164" cy="6533590"/>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09730">
                  <a:extLst>
                    <a:ext uri="{9D8B030D-6E8A-4147-A177-3AD203B41FA5}">
                      <a16:colId xmlns:a16="http://schemas.microsoft.com/office/drawing/2014/main" val="93627630"/>
                    </a:ext>
                  </a:extLst>
                </a:gridCol>
              </a:tblGrid>
              <a:tr h="285600">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r>
                        <a:rPr kumimoji="1" lang="ja-JP" altLang="en-US" sz="1200" dirty="0" smtClean="0">
                          <a:solidFill>
                            <a:schemeClr val="tx1"/>
                          </a:solidFill>
                          <a:latin typeface="Meiryo UI" panose="020B0604030504040204" pitchFamily="50" charset="-128"/>
                          <a:ea typeface="Meiryo UI" panose="020B0604030504040204" pitchFamily="50" charset="-128"/>
                        </a:rPr>
                        <a:t>（Ｒ４）</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0359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P</a:t>
                      </a:r>
                      <a:r>
                        <a:rPr kumimoji="1" lang="ja-JP" altLang="en-US" sz="1200" dirty="0" smtClean="0">
                          <a:solidFill>
                            <a:schemeClr val="tx1"/>
                          </a:solidFill>
                          <a:latin typeface="Meiryo UI" panose="020B0604030504040204" pitchFamily="50" charset="-128"/>
                          <a:ea typeface="Meiryo UI" panose="020B0604030504040204" pitchFamily="50" charset="-128"/>
                        </a:rPr>
                        <a:t>２</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ア がん診療に携わる</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全ての診療従事者により、全てのがん患者に対し入院、外来を問わず日常診療の定期的な確認項目に組み込むなど頻回に苦痛の把握に努め、必要な緩和ケアの提供を行うこと。</a:t>
                      </a:r>
                      <a:endParaRPr kumimoji="1" lang="ja-JP" altLang="ja-JP" sz="1200" u="sng" kern="1200" dirty="0" smtClean="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u="none" dirty="0" smtClean="0">
                          <a:solidFill>
                            <a:schemeClr val="tx1"/>
                          </a:solidFill>
                          <a:latin typeface="Meiryo UI" panose="020B0604030504040204" pitchFamily="50" charset="-128"/>
                          <a:ea typeface="Meiryo UI" panose="020B0604030504040204" pitchFamily="50" charset="-128"/>
                        </a:rPr>
                        <a:t> がん診療に携わる</a:t>
                      </a:r>
                      <a:r>
                        <a:rPr kumimoji="1" lang="ja-JP" altLang="en-US" sz="1200" u="sng" dirty="0" smtClean="0">
                          <a:solidFill>
                            <a:schemeClr val="tx1"/>
                          </a:solidFill>
                          <a:latin typeface="Meiryo UI" panose="020B0604030504040204" pitchFamily="50" charset="-128"/>
                          <a:ea typeface="Meiryo UI" panose="020B0604030504040204" pitchFamily="50" charset="-128"/>
                        </a:rPr>
                        <a:t>全ての診療従事者により、全てのがん患者に対し入院、外来を問わず日常診療の定期的な確認項目に組み込むなど頻回に苦痛の把握に努め、必要な緩和ケアの提供を行うことが望ましい。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u="sng" dirty="0" smtClean="0">
                          <a:solidFill>
                            <a:schemeClr val="tx1"/>
                          </a:solidFill>
                          <a:latin typeface="Meiryo UI" panose="020B0604030504040204" pitchFamily="50" charset="-128"/>
                          <a:ea typeface="Meiryo UI" panose="020B0604030504040204" pitchFamily="50" charset="-128"/>
                        </a:rPr>
                        <a:t>○</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がん患者に対する苦痛把握について</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r>
                        <a:rPr kumimoji="1" lang="ja-JP" altLang="en-US" sz="1200" b="1" u="none" dirty="0" smtClean="0">
                          <a:solidFill>
                            <a:schemeClr val="tx1"/>
                          </a:solidFill>
                          <a:latin typeface="Meiryo UI" panose="020B0604030504040204" pitchFamily="50" charset="-128"/>
                          <a:ea typeface="Meiryo UI" panose="020B0604030504040204" pitchFamily="50" charset="-128"/>
                        </a:rPr>
                        <a:t>・新たに要件化し、望ましい規定としてはどう</a:t>
                      </a:r>
                    </a:p>
                    <a:p>
                      <a:r>
                        <a:rPr kumimoji="1" lang="ja-JP" altLang="en-US" sz="1200" b="1" u="none" dirty="0" smtClean="0">
                          <a:solidFill>
                            <a:schemeClr val="tx1"/>
                          </a:solidFill>
                          <a:latin typeface="Meiryo UI" panose="020B0604030504040204" pitchFamily="50" charset="-128"/>
                          <a:ea typeface="Meiryo UI" panose="020B0604030504040204" pitchFamily="50" charset="-128"/>
                        </a:rPr>
                        <a:t>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98394022"/>
                  </a:ext>
                </a:extLst>
              </a:tr>
              <a:tr h="7646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P</a:t>
                      </a:r>
                      <a:r>
                        <a:rPr kumimoji="1" lang="ja-JP" altLang="en-US" sz="1200" dirty="0" smtClean="0">
                          <a:solidFill>
                            <a:schemeClr val="tx1"/>
                          </a:solidFill>
                          <a:latin typeface="Meiryo UI" panose="020B0604030504040204" pitchFamily="50" charset="-128"/>
                          <a:ea typeface="Meiryo UI" panose="020B0604030504040204" pitchFamily="50" charset="-128"/>
                        </a:rPr>
                        <a:t>３</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イ　診断や治療方針の変更時には、ライフステージ、就学・就労、経済状況、家族との関係性等、がん患者とその家族にとって重要な問題について、患者の希望を踏まえて配慮や支援ができるよう努めること。</a:t>
                      </a:r>
                      <a:r>
                        <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rPr>
                        <a:t>】</a:t>
                      </a:r>
                      <a:endPar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sng" dirty="0" smtClean="0">
                        <a:solidFill>
                          <a:schemeClr val="tx1"/>
                        </a:solidFill>
                        <a:latin typeface="Meiryo UI" panose="020B0604030504040204" pitchFamily="50" charset="-128"/>
                        <a:ea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rPr>
                        <a:t>診断や治療方針の変更時には、ライフステージ、就学・就労、経済状況、家族との関係性等、がん患者とその家族にとって重要な問題について、患者の希望を踏まえて配慮や支援ができるよう努めること。</a:t>
                      </a: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r>
                        <a:rPr kumimoji="1" lang="ja-JP" altLang="en-US" sz="1200" b="1" u="sng" dirty="0" smtClean="0">
                          <a:solidFill>
                            <a:schemeClr val="tx1"/>
                          </a:solidFill>
                          <a:latin typeface="Meiryo UI" panose="020B0604030504040204" pitchFamily="50" charset="-128"/>
                          <a:ea typeface="Meiryo UI" panose="020B0604030504040204" pitchFamily="50" charset="-128"/>
                        </a:rPr>
                        <a:t>○</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診断や治療方針の変更時の患者の希望を踏まえた支援等について</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smtClean="0">
                          <a:solidFill>
                            <a:schemeClr val="tx1"/>
                          </a:solidFill>
                          <a:latin typeface="Meiryo UI" panose="020B0604030504040204" pitchFamily="50" charset="-128"/>
                          <a:ea typeface="Meiryo UI" panose="020B0604030504040204" pitchFamily="50" charset="-128"/>
                        </a:rPr>
                        <a:t>　</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smtClean="0">
                          <a:solidFill>
                            <a:schemeClr val="tx1"/>
                          </a:solidFill>
                          <a:latin typeface="Meiryo UI" panose="020B0604030504040204" pitchFamily="50" charset="-128"/>
                          <a:ea typeface="Meiryo UI" panose="020B0604030504040204" pitchFamily="50" charset="-128"/>
                        </a:rPr>
                        <a:t>・国どおり新たに要件化し、努力義務として規定してはどうか。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562992"/>
                  </a:ext>
                </a:extLst>
              </a:tr>
              <a:tr h="10440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P3</a:t>
                      </a:r>
                      <a:r>
                        <a:rPr kumimoji="1" lang="ja-JP" altLang="en-US" sz="1200" dirty="0" smtClean="0">
                          <a:solidFill>
                            <a:schemeClr val="tx1"/>
                          </a:solidFill>
                          <a:latin typeface="Meiryo UI" panose="020B0604030504040204" pitchFamily="50" charset="-128"/>
                          <a:ea typeface="Meiryo UI" panose="020B0604030504040204" pitchFamily="50" charset="-128"/>
                        </a:rPr>
                        <a:t>③ 緩和ケアの提供体制</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ウ</a:t>
                      </a:r>
                      <a:r>
                        <a:rPr kumimoji="1" lang="ja-JP" altLang="ja-JP" sz="1200" u="sng" kern="1200" dirty="0" smtClean="0">
                          <a:solidFill>
                            <a:schemeClr val="tx1"/>
                          </a:solidFill>
                          <a:effectLst/>
                          <a:latin typeface="Meiryo UI" panose="020B0604030504040204" pitchFamily="50" charset="-128"/>
                          <a:ea typeface="Meiryo UI" panose="020B0604030504040204" pitchFamily="50" charset="-128"/>
                          <a:cs typeface="+mn-cs"/>
                        </a:rPr>
                        <a:t> </a:t>
                      </a:r>
                      <a:r>
                        <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rPr>
                        <a:t>ⅰ </a:t>
                      </a: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定期的に病棟ラウンド及びカンファレンスを行い、</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依頼を受けていないがん患者も含めて苦痛の把握に努めるとともに、適切な症状緩和について協議し、必要に応じて主体的に助言や指導等を行っていること。</a:t>
                      </a:r>
                      <a:r>
                        <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修正</a:t>
                      </a:r>
                      <a:r>
                        <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rPr>
                        <a:t>ⅱ </a:t>
                      </a: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（２）の②のウに規定する看護師は、苦痛の把握の支援や専門的緩和ケアの提供に関する調整等、外来・病棟の看護業務を支援・強化すること。また、主治医及び看護師、</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公認心理師等と協働し、適切な支援を実施すること。</a:t>
                      </a:r>
                      <a:endPar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rPr>
                        <a:t>定期的に病棟ラウンド及びカンファレンスを行い、依頼を受けていないがん患者も含めて苦痛の把握に努めるとともに、適切な症状緩和について協議し、必要に応じて主体的に助言や指導等を行っていること。</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rPr>
                        <a:t>２）の②のウに規定する看護師は、苦痛の把握の支援や専門的緩和ケアの提供に関する調整等、外来・病棟の看護業務を支援・強化すること。また、主治医及び看護師、</a:t>
                      </a:r>
                      <a:r>
                        <a:rPr kumimoji="1" lang="ja-JP" altLang="en-US" sz="1200" u="sng" dirty="0" smtClean="0">
                          <a:solidFill>
                            <a:schemeClr val="tx1"/>
                          </a:solidFill>
                          <a:latin typeface="Meiryo UI" panose="020B0604030504040204" pitchFamily="50" charset="-128"/>
                          <a:ea typeface="Meiryo UI" panose="020B0604030504040204" pitchFamily="50" charset="-128"/>
                        </a:rPr>
                        <a:t>公認心理師等と協働し、適切な支援を実施すること。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修正</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緩和ケアの提供体制について</a:t>
                      </a:r>
                    </a:p>
                    <a:p>
                      <a:r>
                        <a:rPr kumimoji="1" lang="ja-JP" altLang="en-US" sz="1200" dirty="0" smtClean="0">
                          <a:solidFill>
                            <a:schemeClr val="tx1"/>
                          </a:solidFill>
                          <a:latin typeface="Meiryo UI" panose="020B0604030504040204" pitchFamily="50" charset="-128"/>
                          <a:ea typeface="Meiryo UI" panose="020B0604030504040204" pitchFamily="50" charset="-128"/>
                        </a:rPr>
                        <a:t>　</a:t>
                      </a:r>
                    </a:p>
                    <a:p>
                      <a:r>
                        <a:rPr kumimoji="1" lang="ja-JP" altLang="en-US" sz="1200" dirty="0" smtClean="0">
                          <a:solidFill>
                            <a:schemeClr val="tx1"/>
                          </a:solidFill>
                          <a:latin typeface="Meiryo UI" panose="020B0604030504040204" pitchFamily="50" charset="-128"/>
                          <a:ea typeface="Meiryo UI" panose="020B0604030504040204" pitchFamily="50" charset="-128"/>
                        </a:rPr>
                        <a:t>・国どおり、必須要件としてはどうか。</a:t>
                      </a:r>
                    </a:p>
                    <a:p>
                      <a:endParaRPr kumimoji="1" lang="en-US" altLang="ja-JP" sz="1200" dirty="0" smtClean="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16754251"/>
                  </a:ext>
                </a:extLst>
              </a:tr>
              <a:tr h="1566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rPr>
                        <a:t>P3</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　エ 患者が必要な緩和ケアを受けられるよう、緩和ケア外来の設置など外来において専門的な緩和ケアを提供できる体制を整備すること。なお、</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自施設のがん患者に限らず、他施設でがん診療を受けている、または受けていた患者についても受入れを行っていること。また、緩和ケア外来等への患者紹介について、地域の医療機関に対して広報等を行っていること。</a:t>
                      </a:r>
                      <a:r>
                        <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rPr>
                        <a:t>】</a:t>
                      </a:r>
                      <a:endParaRPr kumimoji="1" lang="ja-JP" altLang="ja-JP" sz="1200" u="sng"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rPr>
                        <a:t> </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患者が必要な緩和ケアを受けられるよう、緩和ケア外来の設置など外来において専門的な緩和ケアを提供できる体制を整備すること。なお、自施設のがん患者に限らず、他施設でがん診療を受けている、または受けていた患者についても受入れを行っていること。また、緩和ケア外来等への患者紹介について、地域の医療機関に対して広報等を行っていること。</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r>
                        <a:rPr kumimoji="1" lang="ja-JP" altLang="en-US" sz="1200" b="1" u="sng" dirty="0" smtClean="0">
                          <a:solidFill>
                            <a:schemeClr val="tx1"/>
                          </a:solidFill>
                          <a:latin typeface="Meiryo UI" panose="020B0604030504040204" pitchFamily="50" charset="-128"/>
                          <a:ea typeface="Meiryo UI" panose="020B0604030504040204" pitchFamily="50" charset="-128"/>
                        </a:rPr>
                        <a:t>○</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緩和ケアの提供体制について</a:t>
                      </a:r>
                    </a:p>
                    <a:p>
                      <a:r>
                        <a:rPr kumimoji="1" lang="ja-JP" altLang="en-US" sz="1200" b="1" u="sng" dirty="0" smtClean="0">
                          <a:solidFill>
                            <a:schemeClr val="tx1"/>
                          </a:solidFill>
                          <a:latin typeface="Meiryo UI" panose="020B0604030504040204" pitchFamily="50" charset="-128"/>
                          <a:ea typeface="Meiryo UI" panose="020B0604030504040204" pitchFamily="50" charset="-128"/>
                        </a:rPr>
                        <a:t>　</a:t>
                      </a:r>
                    </a:p>
                    <a:p>
                      <a:r>
                        <a:rPr kumimoji="1" lang="ja-JP" altLang="en-US" sz="1200" b="0" u="none" dirty="0" smtClean="0">
                          <a:solidFill>
                            <a:schemeClr val="tx1"/>
                          </a:solidFill>
                          <a:latin typeface="Meiryo UI" panose="020B0604030504040204" pitchFamily="50" charset="-128"/>
                          <a:ea typeface="Meiryo UI" panose="020B0604030504040204" pitchFamily="50" charset="-128"/>
                        </a:rPr>
                        <a:t>・国どおり、新たに必須要件としてはどうか。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70681937"/>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98409"/>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（１）診療</a:t>
            </a:r>
            <a:r>
              <a:rPr kumimoji="1" lang="ja-JP" altLang="en-US" sz="2000" dirty="0">
                <a:latin typeface="Meiryo UI" panose="020B0604030504040204" pitchFamily="50" charset="-128"/>
                <a:ea typeface="Meiryo UI" panose="020B0604030504040204" pitchFamily="50" charset="-128"/>
              </a:rPr>
              <a:t>機能</a:t>
            </a:r>
          </a:p>
        </p:txBody>
      </p:sp>
      <p:sp>
        <p:nvSpPr>
          <p:cNvPr id="4" name="スライド番号プレースホルダー 3"/>
          <p:cNvSpPr>
            <a:spLocks noGrp="1"/>
          </p:cNvSpPr>
          <p:nvPr>
            <p:ph type="sldNum" sz="quarter" idx="12"/>
          </p:nvPr>
        </p:nvSpPr>
        <p:spPr>
          <a:xfrm>
            <a:off x="7677150" y="6492875"/>
            <a:ext cx="2228850" cy="365125"/>
          </a:xfrm>
        </p:spPr>
        <p:txBody>
          <a:bodyPr/>
          <a:lstStyle/>
          <a:p>
            <a:fld id="{EC0037E2-9A40-45D7-BA86-38C7DB46788B}" type="slidenum">
              <a:rPr kumimoji="1" lang="ja-JP" altLang="en-US" sz="1800" smtClean="0"/>
              <a:t>11</a:t>
            </a:fld>
            <a:endParaRPr kumimoji="1" lang="ja-JP" altLang="en-US" sz="1800" dirty="0"/>
          </a:p>
        </p:txBody>
      </p:sp>
    </p:spTree>
    <p:extLst>
      <p:ext uri="{BB962C8B-B14F-4D97-AF65-F5344CB8AC3E}">
        <p14:creationId xmlns:p14="http://schemas.microsoft.com/office/powerpoint/2010/main" val="30048524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591662336"/>
              </p:ext>
            </p:extLst>
          </p:nvPr>
        </p:nvGraphicFramePr>
        <p:xfrm>
          <a:off x="59418" y="433098"/>
          <a:ext cx="9787164" cy="5670200"/>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09730">
                  <a:extLst>
                    <a:ext uri="{9D8B030D-6E8A-4147-A177-3AD203B41FA5}">
                      <a16:colId xmlns:a16="http://schemas.microsoft.com/office/drawing/2014/main" val="93627630"/>
                    </a:ext>
                  </a:extLst>
                </a:gridCol>
              </a:tblGrid>
              <a:tr h="285600">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r>
                        <a:rPr kumimoji="1" lang="ja-JP" altLang="en-US" sz="1200" dirty="0" smtClean="0">
                          <a:solidFill>
                            <a:schemeClr val="tx1"/>
                          </a:solidFill>
                          <a:latin typeface="Meiryo UI" panose="020B0604030504040204" pitchFamily="50" charset="-128"/>
                          <a:ea typeface="Meiryo UI" panose="020B0604030504040204" pitchFamily="50" charset="-128"/>
                        </a:rPr>
                        <a:t>（Ｒ４）</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36472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P</a:t>
                      </a:r>
                      <a:r>
                        <a:rPr kumimoji="1" lang="ja-JP" altLang="en-US" sz="1200" dirty="0" smtClean="0">
                          <a:solidFill>
                            <a:schemeClr val="tx1"/>
                          </a:solidFill>
                          <a:latin typeface="Meiryo UI" panose="020B0604030504040204" pitchFamily="50" charset="-128"/>
                          <a:ea typeface="Meiryo UI" panose="020B0604030504040204" pitchFamily="50" charset="-128"/>
                        </a:rPr>
                        <a:t>３</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dirty="0" smtClean="0">
                          <a:solidFill>
                            <a:schemeClr val="tx1"/>
                          </a:solidFill>
                          <a:latin typeface="Meiryo UI" panose="020B0604030504040204" pitchFamily="50" charset="-128"/>
                          <a:ea typeface="Meiryo UI" panose="020B0604030504040204" pitchFamily="50" charset="-128"/>
                        </a:rPr>
                        <a:t>コ 疼痛緩和のための専門的な治療の提供体制等について、以下の通り確保すること。</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u="sng" dirty="0" smtClean="0">
                          <a:solidFill>
                            <a:schemeClr val="tx1"/>
                          </a:solidFill>
                          <a:latin typeface="Meiryo UI" panose="020B0604030504040204" pitchFamily="50" charset="-128"/>
                          <a:ea typeface="Meiryo UI" panose="020B0604030504040204" pitchFamily="50" charset="-128"/>
                        </a:rPr>
                        <a:t>ⅰ </a:t>
                      </a:r>
                      <a:r>
                        <a:rPr kumimoji="1" lang="ja-JP" altLang="en-US" sz="1200" u="sng" dirty="0" smtClean="0">
                          <a:solidFill>
                            <a:schemeClr val="tx1"/>
                          </a:solidFill>
                          <a:latin typeface="Meiryo UI" panose="020B0604030504040204" pitchFamily="50" charset="-128"/>
                          <a:ea typeface="Meiryo UI" panose="020B0604030504040204" pitchFamily="50" charset="-128"/>
                        </a:rPr>
                        <a:t>難治性疼痛に対する神経ブロック等について、自施設における麻酔科医等との連携等の対応方針を定めていること。また、自施設で実施が困難なために、外部の医療機関と連携して実施する場合には、その詳細な連携体制を確認しておくこと。さらに、ホームページ等で、神経ブロック等の自施設における実施状況や連携医療機関名等、その実施体制について分かりやすく公表していること。</a:t>
                      </a:r>
                      <a:r>
                        <a:rPr kumimoji="1" lang="en-US" altLang="ja-JP" sz="1200" u="sng" dirty="0" smtClean="0">
                          <a:solidFill>
                            <a:schemeClr val="tx1"/>
                          </a:solidFill>
                          <a:latin typeface="Meiryo UI" panose="020B0604030504040204" pitchFamily="50" charset="-128"/>
                          <a:ea typeface="Meiryo UI" panose="020B0604030504040204" pitchFamily="50" charset="-128"/>
                        </a:rPr>
                        <a:t>【</a:t>
                      </a:r>
                      <a:r>
                        <a:rPr kumimoji="1" lang="ja-JP" altLang="en-US" sz="1200" u="sng" dirty="0" smtClean="0">
                          <a:solidFill>
                            <a:schemeClr val="tx1"/>
                          </a:solidFill>
                          <a:latin typeface="Meiryo UI" panose="020B0604030504040204" pitchFamily="50" charset="-128"/>
                          <a:ea typeface="Meiryo UI" panose="020B0604030504040204" pitchFamily="50" charset="-128"/>
                        </a:rPr>
                        <a:t>新</a:t>
                      </a:r>
                      <a:r>
                        <a:rPr kumimoji="1" lang="en-US" altLang="ja-JP" sz="1200" u="sng"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u="sng" dirty="0" smtClean="0">
                          <a:solidFill>
                            <a:schemeClr val="tx1"/>
                          </a:solidFill>
                          <a:latin typeface="Meiryo UI" panose="020B0604030504040204" pitchFamily="50" charset="-128"/>
                          <a:ea typeface="Meiryo UI" panose="020B0604030504040204" pitchFamily="50" charset="-128"/>
                        </a:rPr>
                        <a:t>ⅱ </a:t>
                      </a:r>
                      <a:r>
                        <a:rPr kumimoji="1" lang="ja-JP" altLang="en-US" sz="1200" u="sng" dirty="0" smtClean="0">
                          <a:solidFill>
                            <a:schemeClr val="tx1"/>
                          </a:solidFill>
                          <a:latin typeface="Meiryo UI" panose="020B0604030504040204" pitchFamily="50" charset="-128"/>
                          <a:ea typeface="Meiryo UI" panose="020B0604030504040204" pitchFamily="50" charset="-128"/>
                        </a:rPr>
                        <a:t>緩和的放射線治療を患者に提供できる体制を整備すること。また自施設の診療従事者に対し、緩和的放射線治療の院内での連携体制について周知していることに加え、連携する医療機関に対し、患者の受入れ等について周知していること。さらに、ホームページ等で、自施設におけるこれらの実施体制等について分かりやすく公表していること。</a:t>
                      </a:r>
                      <a:r>
                        <a:rPr kumimoji="1" lang="en-US" altLang="ja-JP" sz="1200" u="sng" dirty="0" smtClean="0">
                          <a:solidFill>
                            <a:schemeClr val="tx1"/>
                          </a:solidFill>
                          <a:latin typeface="Meiryo UI" panose="020B0604030504040204" pitchFamily="50" charset="-128"/>
                          <a:ea typeface="Meiryo UI" panose="020B0604030504040204" pitchFamily="50" charset="-128"/>
                        </a:rPr>
                        <a:t>【</a:t>
                      </a:r>
                      <a:r>
                        <a:rPr kumimoji="1" lang="ja-JP" altLang="en-US" sz="1200" u="sng" dirty="0" smtClean="0">
                          <a:solidFill>
                            <a:schemeClr val="tx1"/>
                          </a:solidFill>
                          <a:latin typeface="Meiryo UI" panose="020B0604030504040204" pitchFamily="50" charset="-128"/>
                          <a:ea typeface="Meiryo UI" panose="020B0604030504040204" pitchFamily="50" charset="-128"/>
                        </a:rPr>
                        <a:t>新</a:t>
                      </a:r>
                      <a:r>
                        <a:rPr kumimoji="1" lang="en-US" altLang="ja-JP" sz="1200" u="sng" dirty="0" smtClean="0">
                          <a:solidFill>
                            <a:schemeClr val="tx1"/>
                          </a:solidFill>
                          <a:latin typeface="Meiryo UI" panose="020B0604030504040204" pitchFamily="50" charset="-128"/>
                          <a:ea typeface="Meiryo UI" panose="020B0604030504040204"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sng" dirty="0" smtClean="0">
                        <a:solidFill>
                          <a:schemeClr val="tx1"/>
                        </a:solidFill>
                        <a:latin typeface="Meiryo UI" panose="020B0604030504040204" pitchFamily="50" charset="-128"/>
                        <a:ea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rPr>
                        <a:t>コ 疼痛緩和のための専門的な治療の提供体制等について、以下の通り確保すること。</a:t>
                      </a:r>
                    </a:p>
                    <a:p>
                      <a:r>
                        <a:rPr kumimoji="1" lang="en-US" altLang="ja-JP" sz="1200" u="none" dirty="0" smtClean="0">
                          <a:solidFill>
                            <a:schemeClr val="tx1"/>
                          </a:solidFill>
                          <a:latin typeface="Meiryo UI" panose="020B0604030504040204" pitchFamily="50" charset="-128"/>
                          <a:ea typeface="Meiryo UI" panose="020B0604030504040204" pitchFamily="50" charset="-128"/>
                        </a:rPr>
                        <a:t>ⅰ </a:t>
                      </a:r>
                      <a:r>
                        <a:rPr kumimoji="1" lang="ja-JP" altLang="en-US" sz="1200" u="none" dirty="0" smtClean="0">
                          <a:solidFill>
                            <a:schemeClr val="tx1"/>
                          </a:solidFill>
                          <a:latin typeface="Meiryo UI" panose="020B0604030504040204" pitchFamily="50" charset="-128"/>
                          <a:ea typeface="Meiryo UI" panose="020B0604030504040204" pitchFamily="50" charset="-128"/>
                        </a:rPr>
                        <a:t>難治性疼痛に対する神経ブロック等について、自施設における麻酔科医等との連携等の対応方針を定めていること。また、自施設で実施が困難なために、外部の医療機関と連携して実施する場合には、その詳細な連携体制を確認しておくこと。さらに、ホームページ等で、神経ブロック等の自施設における実施状況や連携医療機関名等、その実施体制について分かりやすく公表していること。</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r>
                        <a:rPr kumimoji="1" lang="en-US" altLang="ja-JP" sz="1200" u="none" dirty="0" smtClean="0">
                          <a:solidFill>
                            <a:schemeClr val="tx1"/>
                          </a:solidFill>
                          <a:latin typeface="Meiryo UI" panose="020B0604030504040204" pitchFamily="50" charset="-128"/>
                          <a:ea typeface="Meiryo UI" panose="020B0604030504040204" pitchFamily="50" charset="-128"/>
                        </a:rPr>
                        <a:t>ⅱ </a:t>
                      </a:r>
                      <a:r>
                        <a:rPr kumimoji="1" lang="ja-JP" altLang="en-US" sz="1200" u="none" dirty="0" smtClean="0">
                          <a:solidFill>
                            <a:schemeClr val="tx1"/>
                          </a:solidFill>
                          <a:latin typeface="Meiryo UI" panose="020B0604030504040204" pitchFamily="50" charset="-128"/>
                          <a:ea typeface="Meiryo UI" panose="020B0604030504040204" pitchFamily="50" charset="-128"/>
                        </a:rPr>
                        <a:t>緩和的放射線治療を患者に提供できる体制を整備すること。また自施設の診療従事者に対し、緩和的放射線治療の院内での連携体制について周知していることに加え、連携する医療機関に対し、患者の受入れ等について周知していること。さらに、ホームページ等で、自施設におけるこれらの実施体制等について分かりやすく公表していること。</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r>
                        <a:rPr kumimoji="1" lang="ja-JP" altLang="en-US" sz="1200" b="1" u="sng" dirty="0" smtClean="0">
                          <a:solidFill>
                            <a:schemeClr val="tx1"/>
                          </a:solidFill>
                          <a:latin typeface="Meiryo UI" panose="020B0604030504040204" pitchFamily="50" charset="-128"/>
                          <a:ea typeface="Meiryo UI" panose="020B0604030504040204" pitchFamily="50" charset="-128"/>
                        </a:rPr>
                        <a:t>○</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疼痛緩和のための専門的な治療の提供体制等について</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　</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smtClean="0">
                          <a:solidFill>
                            <a:schemeClr val="tx1"/>
                          </a:solidFill>
                          <a:latin typeface="Meiryo UI" panose="020B0604030504040204" pitchFamily="50" charset="-128"/>
                          <a:ea typeface="Meiryo UI" panose="020B0604030504040204" pitchFamily="50" charset="-128"/>
                        </a:rPr>
                        <a:t>・国どおり、新たに必須要件としてはどうか。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562992"/>
                  </a:ext>
                </a:extLst>
              </a:tr>
              <a:tr h="10263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P</a:t>
                      </a:r>
                      <a:r>
                        <a:rPr kumimoji="1" lang="ja-JP" altLang="en-US" sz="1200" dirty="0" smtClean="0">
                          <a:solidFill>
                            <a:schemeClr val="tx1"/>
                          </a:solidFill>
                          <a:latin typeface="Meiryo UI" panose="020B0604030504040204" pitchFamily="50" charset="-128"/>
                          <a:ea typeface="Meiryo UI" panose="020B0604030504040204" pitchFamily="50" charset="-128"/>
                        </a:rPr>
                        <a:t>４</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サ </a:t>
                      </a:r>
                      <a:r>
                        <a:rPr kumimoji="1" lang="ja-JP" altLang="en-US" sz="1200" u="sng" dirty="0" smtClean="0">
                          <a:solidFill>
                            <a:schemeClr val="tx1"/>
                          </a:solidFill>
                          <a:latin typeface="Meiryo UI" panose="020B0604030504040204" pitchFamily="50" charset="-128"/>
                          <a:ea typeface="Meiryo UI" panose="020B0604030504040204" pitchFamily="50" charset="-128"/>
                        </a:rPr>
                        <a:t>全てのがん患者に対して苦痛の把握と適切な対応がなされるよう緩和ケアに係る診療や相談支援、患者からのＰＲＯ（患者報告アウトカム）（注９）、医療用麻薬の処方量など、院内の緩和ケアに係る情報を把握し、検討・改善する場を設置していること。</a:t>
                      </a:r>
                      <a:r>
                        <a:rPr kumimoji="1" lang="ja-JP" altLang="en-US" sz="1200" dirty="0" smtClean="0">
                          <a:solidFill>
                            <a:schemeClr val="tx1"/>
                          </a:solidFill>
                          <a:latin typeface="Meiryo UI" panose="020B0604030504040204" pitchFamily="50" charset="-128"/>
                          <a:ea typeface="Meiryo UI" panose="020B0604030504040204" pitchFamily="50" charset="-128"/>
                        </a:rPr>
                        <a:t>それを踏まえて自施設において組織的な改善策を講じる等、緩和ケアの提供体制の改善に努めること。</a:t>
                      </a: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修正</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dirty="0" smtClean="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全てのがん患者に対して苦痛の把握と適切な対応がなされるよう緩和ケアに係る診療や相談支援、患者からのＰＲＯ（患者報告アウトカム）（注９）、医療用麻薬の処方量など、院内の緩和ケアに係る情報を把握し、検討・改善する場を設置していること。それを踏まえて自施設において組織的な改善策を講じる等、緩和ケアの提供体制の改善に努めること。</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2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修正</a:t>
                      </a:r>
                      <a:r>
                        <a:rPr kumimoji="1" lang="en-US" altLang="ja-JP" sz="12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緩和ケアの提供体制の改善について</a:t>
                      </a:r>
                      <a:endParaRPr kumimoji="1" lang="en-US" altLang="ja-JP" sz="12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・国どおり、新たに必須要件としてはどうか。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96028913"/>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（１）診療</a:t>
            </a:r>
            <a:r>
              <a:rPr kumimoji="1" lang="ja-JP" altLang="en-US" sz="2000" dirty="0">
                <a:latin typeface="Meiryo UI" panose="020B0604030504040204" pitchFamily="50" charset="-128"/>
                <a:ea typeface="Meiryo UI" panose="020B0604030504040204" pitchFamily="50" charset="-128"/>
              </a:rPr>
              <a:t>機能</a:t>
            </a: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12</a:t>
            </a:fld>
            <a:endParaRPr kumimoji="1" lang="ja-JP" altLang="en-US" sz="1800" dirty="0"/>
          </a:p>
        </p:txBody>
      </p:sp>
    </p:spTree>
    <p:extLst>
      <p:ext uri="{BB962C8B-B14F-4D97-AF65-F5344CB8AC3E}">
        <p14:creationId xmlns:p14="http://schemas.microsoft.com/office/powerpoint/2010/main" val="12168226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4223754956"/>
              </p:ext>
            </p:extLst>
          </p:nvPr>
        </p:nvGraphicFramePr>
        <p:xfrm>
          <a:off x="59418" y="433098"/>
          <a:ext cx="9787164" cy="5737170"/>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09730">
                  <a:extLst>
                    <a:ext uri="{9D8B030D-6E8A-4147-A177-3AD203B41FA5}">
                      <a16:colId xmlns:a16="http://schemas.microsoft.com/office/drawing/2014/main" val="93627630"/>
                    </a:ext>
                  </a:extLst>
                </a:gridCol>
              </a:tblGrid>
              <a:tr h="285600">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r>
                        <a:rPr kumimoji="1" lang="ja-JP" altLang="en-US" sz="1200" dirty="0" smtClean="0">
                          <a:solidFill>
                            <a:schemeClr val="tx1"/>
                          </a:solidFill>
                          <a:latin typeface="Meiryo UI" panose="020B0604030504040204" pitchFamily="50" charset="-128"/>
                          <a:ea typeface="Meiryo UI" panose="020B0604030504040204" pitchFamily="50" charset="-128"/>
                        </a:rPr>
                        <a:t>（Ｒ４）</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35313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P</a:t>
                      </a:r>
                      <a:r>
                        <a:rPr kumimoji="1" lang="ja-JP" altLang="en-US" sz="1200" dirty="0" smtClean="0">
                          <a:solidFill>
                            <a:schemeClr val="tx1"/>
                          </a:solidFill>
                          <a:latin typeface="Meiryo UI" panose="020B0604030504040204" pitchFamily="50" charset="-128"/>
                          <a:ea typeface="Meiryo UI" panose="020B0604030504040204" pitchFamily="50" charset="-128"/>
                        </a:rPr>
                        <a:t>４</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④ 地域連携の推進体制</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ア がん患者の紹介、逆紹介に積極的に取り組むとともに、</a:t>
                      </a:r>
                      <a:r>
                        <a:rPr kumimoji="1" lang="ja-JP" altLang="en-US" sz="1200" u="sng" dirty="0" smtClean="0">
                          <a:solidFill>
                            <a:schemeClr val="tx1"/>
                          </a:solidFill>
                          <a:latin typeface="Meiryo UI" panose="020B0604030504040204" pitchFamily="50" charset="-128"/>
                          <a:ea typeface="Meiryo UI" panose="020B0604030504040204" pitchFamily="50" charset="-128"/>
                        </a:rPr>
                        <a:t>以下の体制を整備すること。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u="sng" strike="noStrike" dirty="0" smtClean="0">
                          <a:solidFill>
                            <a:schemeClr val="tx1"/>
                          </a:solidFill>
                          <a:latin typeface="Meiryo UI" panose="020B0604030504040204" pitchFamily="50" charset="-128"/>
                          <a:ea typeface="Meiryo UI" panose="020B0604030504040204" pitchFamily="50" charset="-128"/>
                        </a:rPr>
                        <a:t>ⅱ </a:t>
                      </a:r>
                      <a:r>
                        <a:rPr kumimoji="1" lang="ja-JP" altLang="en-US" sz="1200" u="sng" strike="noStrike" dirty="0" smtClean="0">
                          <a:solidFill>
                            <a:schemeClr val="tx1"/>
                          </a:solidFill>
                          <a:latin typeface="Meiryo UI" panose="020B0604030504040204" pitchFamily="50" charset="-128"/>
                          <a:ea typeface="Meiryo UI" panose="020B0604030504040204" pitchFamily="50" charset="-128"/>
                        </a:rPr>
                        <a:t>希少がんに関して、専門家による適切な集学的治療が提供されるよう、他の拠点病院等及び地域の医療機関との連携及び情報提供ができる体制を整備すること。</a:t>
                      </a: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新</a:t>
                      </a:r>
                      <a:r>
                        <a:rPr kumimoji="1" lang="en-US" altLang="ja-JP" sz="1200"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ⅲ </a:t>
                      </a:r>
                      <a:r>
                        <a:rPr kumimoji="1" lang="ja-JP" altLang="en-US" sz="1200" u="sng" dirty="0" smtClean="0">
                          <a:solidFill>
                            <a:schemeClr val="tx1"/>
                          </a:solidFill>
                          <a:latin typeface="Meiryo UI" panose="020B0604030504040204" pitchFamily="50" charset="-128"/>
                          <a:ea typeface="Meiryo UI" panose="020B0604030504040204" pitchFamily="50" charset="-128"/>
                        </a:rPr>
                        <a:t>高齢のがん患者や障害を持つがん患者について、患者や家族の意思決定支援の体制を整え、地域の医療機関との連携等を図り総合的に支援すること。</a:t>
                      </a: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新</a:t>
                      </a:r>
                      <a:r>
                        <a:rPr kumimoji="1" lang="en-US" altLang="ja-JP" sz="1200"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ⅳ </a:t>
                      </a:r>
                      <a:r>
                        <a:rPr kumimoji="1" lang="ja-JP" altLang="en-US" sz="1200" u="sng" dirty="0" smtClean="0">
                          <a:solidFill>
                            <a:schemeClr val="tx1"/>
                          </a:solidFill>
                          <a:latin typeface="Meiryo UI" panose="020B0604030504040204" pitchFamily="50" charset="-128"/>
                          <a:ea typeface="Meiryo UI" panose="020B0604030504040204" pitchFamily="50" charset="-128"/>
                        </a:rPr>
                        <a:t>介護施設に入居する高齢者ががんと診断された場合に、介護施設等と治療・緩和ケア・看取り等において連携する体制を整備すること。</a:t>
                      </a: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新</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dirty="0" smtClean="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sng" dirty="0" smtClean="0">
                        <a:solidFill>
                          <a:schemeClr val="tx1"/>
                        </a:solidFill>
                        <a:latin typeface="Meiryo UI" panose="020B0604030504040204" pitchFamily="50" charset="-128"/>
                        <a:ea typeface="Meiryo UI" panose="020B0604030504040204" pitchFamily="50" charset="-128"/>
                      </a:endParaRPr>
                    </a:p>
                    <a:p>
                      <a:endParaRPr kumimoji="1" lang="en-US" altLang="ja-JP" sz="1200" u="sng" dirty="0" smtClean="0">
                        <a:solidFill>
                          <a:schemeClr val="tx1"/>
                        </a:solidFill>
                        <a:latin typeface="Meiryo UI" panose="020B0604030504040204" pitchFamily="50" charset="-128"/>
                        <a:ea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rPr>
                        <a:t>ア がん患者の紹介、逆紹介に積極的に取り組むとともに、以下の体制を整備すること。</a:t>
                      </a:r>
                    </a:p>
                    <a:p>
                      <a:endParaRPr kumimoji="1" lang="ja-JP" altLang="en-US" sz="1200" u="none" dirty="0" smtClean="0">
                        <a:solidFill>
                          <a:schemeClr val="tx1"/>
                        </a:solidFill>
                        <a:latin typeface="Meiryo UI" panose="020B0604030504040204" pitchFamily="50" charset="-128"/>
                        <a:ea typeface="Meiryo UI" panose="020B0604030504040204" pitchFamily="50" charset="-128"/>
                      </a:endParaRPr>
                    </a:p>
                    <a:p>
                      <a:r>
                        <a:rPr kumimoji="1" lang="en-US" altLang="ja-JP" sz="1200" u="none" dirty="0" smtClean="0">
                          <a:solidFill>
                            <a:schemeClr val="tx1"/>
                          </a:solidFill>
                          <a:latin typeface="Meiryo UI" panose="020B0604030504040204" pitchFamily="50" charset="-128"/>
                          <a:ea typeface="Meiryo UI" panose="020B0604030504040204" pitchFamily="50" charset="-128"/>
                        </a:rPr>
                        <a:t>ⅱ </a:t>
                      </a:r>
                      <a:r>
                        <a:rPr kumimoji="1" lang="ja-JP" altLang="en-US" sz="1200" u="none" dirty="0" smtClean="0">
                          <a:solidFill>
                            <a:schemeClr val="tx1"/>
                          </a:solidFill>
                          <a:latin typeface="Meiryo UI" panose="020B0604030504040204" pitchFamily="50" charset="-128"/>
                          <a:ea typeface="Meiryo UI" panose="020B0604030504040204" pitchFamily="50" charset="-128"/>
                        </a:rPr>
                        <a:t>希少がんに関して、専門家による適切な集学的治療が提供されるよう、他の拠点病院等及び地域の医療機関との連携及び情報提供ができる体制を整備すること。</a:t>
                      </a:r>
                    </a:p>
                    <a:p>
                      <a:endParaRPr kumimoji="1" lang="ja-JP" altLang="en-US" sz="1200" u="none" dirty="0" smtClean="0">
                        <a:solidFill>
                          <a:schemeClr val="tx1"/>
                        </a:solidFill>
                        <a:latin typeface="Meiryo UI" panose="020B0604030504040204" pitchFamily="50" charset="-128"/>
                        <a:ea typeface="Meiryo UI" panose="020B0604030504040204" pitchFamily="50" charset="-128"/>
                      </a:endParaRPr>
                    </a:p>
                    <a:p>
                      <a:r>
                        <a:rPr kumimoji="1" lang="en-US" altLang="ja-JP" sz="1200" u="none" dirty="0" smtClean="0">
                          <a:solidFill>
                            <a:schemeClr val="tx1"/>
                          </a:solidFill>
                          <a:latin typeface="Meiryo UI" panose="020B0604030504040204" pitchFamily="50" charset="-128"/>
                          <a:ea typeface="Meiryo UI" panose="020B0604030504040204" pitchFamily="50" charset="-128"/>
                        </a:rPr>
                        <a:t>ⅲ </a:t>
                      </a:r>
                      <a:r>
                        <a:rPr kumimoji="1" lang="ja-JP" altLang="en-US" sz="1200" u="none" dirty="0" smtClean="0">
                          <a:solidFill>
                            <a:schemeClr val="tx1"/>
                          </a:solidFill>
                          <a:latin typeface="Meiryo UI" panose="020B0604030504040204" pitchFamily="50" charset="-128"/>
                          <a:ea typeface="Meiryo UI" panose="020B0604030504040204" pitchFamily="50" charset="-128"/>
                        </a:rPr>
                        <a:t>高齢のがん患者や障害を持つがん患者について、患者や家族の意思決定支援の体制を整え、地域の医療機関との連携等を図り総合的に支援すること。</a:t>
                      </a:r>
                    </a:p>
                    <a:p>
                      <a:endParaRPr kumimoji="1" lang="ja-JP" altLang="en-US" sz="1200" u="none" dirty="0" smtClean="0">
                        <a:solidFill>
                          <a:schemeClr val="tx1"/>
                        </a:solidFill>
                        <a:latin typeface="Meiryo UI" panose="020B0604030504040204" pitchFamily="50" charset="-128"/>
                        <a:ea typeface="Meiryo UI" panose="020B0604030504040204" pitchFamily="50" charset="-128"/>
                      </a:endParaRPr>
                    </a:p>
                    <a:p>
                      <a:r>
                        <a:rPr kumimoji="1" lang="en-US" altLang="ja-JP" sz="1200" u="none" dirty="0" smtClean="0">
                          <a:solidFill>
                            <a:schemeClr val="tx1"/>
                          </a:solidFill>
                          <a:latin typeface="Meiryo UI" panose="020B0604030504040204" pitchFamily="50" charset="-128"/>
                          <a:ea typeface="Meiryo UI" panose="020B0604030504040204" pitchFamily="50" charset="-128"/>
                        </a:rPr>
                        <a:t>ⅳ </a:t>
                      </a:r>
                      <a:r>
                        <a:rPr kumimoji="1" lang="ja-JP" altLang="en-US" sz="1200" u="none" dirty="0" smtClean="0">
                          <a:solidFill>
                            <a:schemeClr val="tx1"/>
                          </a:solidFill>
                          <a:latin typeface="Meiryo UI" panose="020B0604030504040204" pitchFamily="50" charset="-128"/>
                          <a:ea typeface="Meiryo UI" panose="020B0604030504040204" pitchFamily="50" charset="-128"/>
                        </a:rPr>
                        <a:t>介護施設に入居する高齢者ががんと診断された場合に、介護施設等と治療・緩和ケア・看取り等において連携する体制を整備すること。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r>
                        <a:rPr kumimoji="1" lang="ja-JP" altLang="en-US" sz="1200" b="1" u="sng" dirty="0" smtClean="0">
                          <a:solidFill>
                            <a:schemeClr val="tx1"/>
                          </a:solidFill>
                          <a:latin typeface="Meiryo UI" panose="020B0604030504040204" pitchFamily="50" charset="-128"/>
                          <a:ea typeface="Meiryo UI" panose="020B0604030504040204" pitchFamily="50" charset="-128"/>
                        </a:rPr>
                        <a:t>○</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地域連携の推進体制について</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　</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smtClean="0">
                          <a:solidFill>
                            <a:schemeClr val="tx1"/>
                          </a:solidFill>
                          <a:latin typeface="Meiryo UI" panose="020B0604030504040204" pitchFamily="50" charset="-128"/>
                          <a:ea typeface="Meiryo UI" panose="020B0604030504040204" pitchFamily="50" charset="-128"/>
                        </a:rPr>
                        <a:t>・国どおり、新たに必須要件としてはどうか。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562992"/>
                  </a:ext>
                </a:extLst>
              </a:tr>
              <a:tr h="11848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P</a:t>
                      </a:r>
                      <a:r>
                        <a:rPr kumimoji="1" lang="ja-JP" altLang="en-US" sz="1200" dirty="0" smtClean="0">
                          <a:solidFill>
                            <a:schemeClr val="tx1"/>
                          </a:solidFill>
                          <a:latin typeface="Meiryo UI" panose="020B0604030504040204" pitchFamily="50" charset="-128"/>
                          <a:ea typeface="Meiryo UI" panose="020B0604030504040204" pitchFamily="50" charset="-128"/>
                        </a:rPr>
                        <a:t>４</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キ 当該</a:t>
                      </a:r>
                      <a:r>
                        <a:rPr kumimoji="1" lang="ja-JP" altLang="en-US" sz="1200" u="sng" dirty="0" smtClean="0">
                          <a:solidFill>
                            <a:schemeClr val="tx1"/>
                          </a:solidFill>
                          <a:latin typeface="Meiryo UI" panose="020B0604030504040204" pitchFamily="50" charset="-128"/>
                          <a:ea typeface="Meiryo UI" panose="020B0604030504040204" pitchFamily="50" charset="-128"/>
                        </a:rPr>
                        <a:t>がん</a:t>
                      </a:r>
                      <a:r>
                        <a:rPr kumimoji="1" lang="ja-JP" altLang="en-US" sz="1200" dirty="0" smtClean="0">
                          <a:solidFill>
                            <a:schemeClr val="tx1"/>
                          </a:solidFill>
                          <a:latin typeface="Meiryo UI" panose="020B0604030504040204" pitchFamily="50" charset="-128"/>
                          <a:ea typeface="Meiryo UI" panose="020B0604030504040204" pitchFamily="50" charset="-128"/>
                        </a:rPr>
                        <a:t>医療圏において、地域の医療機関や在宅療養支援診療所等の医療・介護従事者とがんに関する医療提供体制や社会的支援、</a:t>
                      </a:r>
                      <a:r>
                        <a:rPr kumimoji="1" lang="ja-JP" altLang="en-US" sz="1200" u="sng" dirty="0" smtClean="0">
                          <a:solidFill>
                            <a:schemeClr val="tx1"/>
                          </a:solidFill>
                          <a:latin typeface="Meiryo UI" panose="020B0604030504040204" pitchFamily="50" charset="-128"/>
                          <a:ea typeface="Meiryo UI" panose="020B0604030504040204" pitchFamily="50" charset="-128"/>
                        </a:rPr>
                        <a:t>緩和ケア</a:t>
                      </a:r>
                      <a:r>
                        <a:rPr kumimoji="1" lang="ja-JP" altLang="en-US" sz="1200" dirty="0" smtClean="0">
                          <a:solidFill>
                            <a:schemeClr val="tx1"/>
                          </a:solidFill>
                          <a:latin typeface="Meiryo UI" panose="020B0604030504040204" pitchFamily="50" charset="-128"/>
                          <a:ea typeface="Meiryo UI" panose="020B0604030504040204" pitchFamily="50" charset="-128"/>
                        </a:rPr>
                        <a:t>について情報を共有し、役割分担や支援等について検討する場を年１回以上設けること。</a:t>
                      </a:r>
                      <a:r>
                        <a:rPr kumimoji="1" lang="ja-JP" altLang="en-US" sz="1200" u="sng" dirty="0" smtClean="0">
                          <a:solidFill>
                            <a:schemeClr val="tx1"/>
                          </a:solidFill>
                          <a:latin typeface="Meiryo UI" panose="020B0604030504040204" pitchFamily="50" charset="-128"/>
                          <a:ea typeface="Meiryo UI" panose="020B0604030504040204" pitchFamily="50" charset="-128"/>
                        </a:rPr>
                        <a:t>また、緩和ケアチームが地域の医療機関や在宅療養支援診療所等から定期的に連絡・相談を受ける体制を確保し、必要に応じて助言等を行っていること。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rPr>
                        <a:t>キ 当該がん医療圏において、国がん拠点病院が、地域の医療機関や在宅療養支援診療所等の医療・介護従事者とがんに関する医療提供体制や社会的支援、緩和ケアについて情報を共有し、役割分担や支援等について検討する場を設けることに協力すること。また、緩和ケアチームが地域の医療機関や在宅療養支援診療所等から定期的に連絡・相談を受ける体制を確保し、必要に応じて助言等を行ってい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4625" indent="-174625"/>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緩和ケアチームが地域の医療機関等からの連絡・相談を受ける体制の確保等について</a:t>
                      </a:r>
                    </a:p>
                    <a:p>
                      <a:pPr marL="174625" indent="-174625"/>
                      <a:r>
                        <a:rPr kumimoji="1" lang="ja-JP" altLang="en-US" sz="1200" dirty="0" smtClean="0">
                          <a:solidFill>
                            <a:schemeClr val="tx1"/>
                          </a:solidFill>
                          <a:latin typeface="Meiryo UI" panose="020B0604030504040204" pitchFamily="50" charset="-128"/>
                          <a:ea typeface="Meiryo UI" panose="020B0604030504040204" pitchFamily="50" charset="-128"/>
                        </a:rPr>
                        <a:t>　</a:t>
                      </a:r>
                    </a:p>
                    <a:p>
                      <a:pPr marL="174625" indent="-174625"/>
                      <a:r>
                        <a:rPr kumimoji="1" lang="ja-JP" altLang="en-US" sz="1200" dirty="0" smtClean="0">
                          <a:solidFill>
                            <a:schemeClr val="tx1"/>
                          </a:solidFill>
                          <a:latin typeface="Meiryo UI" panose="020B0604030504040204" pitchFamily="50" charset="-128"/>
                          <a:ea typeface="Meiryo UI" panose="020B0604030504040204" pitchFamily="50" charset="-128"/>
                        </a:rPr>
                        <a:t>・国どおり、新たに必須要件としてはどうか。</a:t>
                      </a:r>
                    </a:p>
                    <a:p>
                      <a:pPr marL="174625" indent="-174625"/>
                      <a:endParaRPr kumimoji="1" lang="ja-JP" altLang="en-US" sz="1200" dirty="0" smtClean="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34152992"/>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（１）診療</a:t>
            </a:r>
            <a:r>
              <a:rPr kumimoji="1" lang="ja-JP" altLang="en-US" sz="2000" dirty="0">
                <a:latin typeface="Meiryo UI" panose="020B0604030504040204" pitchFamily="50" charset="-128"/>
                <a:ea typeface="Meiryo UI" panose="020B0604030504040204" pitchFamily="50" charset="-128"/>
              </a:rPr>
              <a:t>機能</a:t>
            </a: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13</a:t>
            </a:fld>
            <a:endParaRPr kumimoji="1" lang="ja-JP" altLang="en-US" sz="1800" dirty="0"/>
          </a:p>
        </p:txBody>
      </p:sp>
    </p:spTree>
    <p:extLst>
      <p:ext uri="{BB962C8B-B14F-4D97-AF65-F5344CB8AC3E}">
        <p14:creationId xmlns:p14="http://schemas.microsoft.com/office/powerpoint/2010/main" val="24083584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EC0037E2-9A40-45D7-BA86-38C7DB46788B}" type="slidenum">
              <a:rPr kumimoji="1" lang="ja-JP" altLang="en-US" smtClean="0"/>
              <a:t>14</a:t>
            </a:fld>
            <a:endParaRPr kumimoji="1" lang="ja-JP" altLang="en-US"/>
          </a:p>
        </p:txBody>
      </p:sp>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（１）診療</a:t>
            </a:r>
            <a:r>
              <a:rPr kumimoji="1" lang="ja-JP" altLang="en-US" sz="2000" dirty="0">
                <a:latin typeface="Meiryo UI" panose="020B0604030504040204" pitchFamily="50" charset="-128"/>
                <a:ea typeface="Meiryo UI" panose="020B0604030504040204" pitchFamily="50" charset="-128"/>
              </a:rPr>
              <a:t>機能</a:t>
            </a:r>
          </a:p>
        </p:txBody>
      </p:sp>
      <p:graphicFrame>
        <p:nvGraphicFramePr>
          <p:cNvPr id="4" name="表 3"/>
          <p:cNvGraphicFramePr>
            <a:graphicFrameLocks noGrp="1"/>
          </p:cNvGraphicFramePr>
          <p:nvPr>
            <p:extLst>
              <p:ext uri="{D42A27DB-BD31-4B8C-83A1-F6EECF244321}">
                <p14:modId xmlns:p14="http://schemas.microsoft.com/office/powerpoint/2010/main" val="2917929481"/>
              </p:ext>
            </p:extLst>
          </p:nvPr>
        </p:nvGraphicFramePr>
        <p:xfrm>
          <a:off x="206063" y="486222"/>
          <a:ext cx="9581101" cy="6122814"/>
        </p:xfrm>
        <a:graphic>
          <a:graphicData uri="http://schemas.openxmlformats.org/drawingml/2006/table">
            <a:tbl>
              <a:tblPr firstRow="1" bandRow="1">
                <a:tableStyleId>{5C22544A-7EE6-4342-B048-85BDC9FD1C3A}</a:tableStyleId>
              </a:tblPr>
              <a:tblGrid>
                <a:gridCol w="3238313">
                  <a:extLst>
                    <a:ext uri="{9D8B030D-6E8A-4147-A177-3AD203B41FA5}">
                      <a16:colId xmlns:a16="http://schemas.microsoft.com/office/drawing/2014/main" val="531263204"/>
                    </a:ext>
                  </a:extLst>
                </a:gridCol>
                <a:gridCol w="3200637">
                  <a:extLst>
                    <a:ext uri="{9D8B030D-6E8A-4147-A177-3AD203B41FA5}">
                      <a16:colId xmlns:a16="http://schemas.microsoft.com/office/drawing/2014/main" val="1303713952"/>
                    </a:ext>
                  </a:extLst>
                </a:gridCol>
                <a:gridCol w="3142151">
                  <a:extLst>
                    <a:ext uri="{9D8B030D-6E8A-4147-A177-3AD203B41FA5}">
                      <a16:colId xmlns:a16="http://schemas.microsoft.com/office/drawing/2014/main" val="3360140868"/>
                    </a:ext>
                  </a:extLst>
                </a:gridCol>
              </a:tblGrid>
              <a:tr h="285600">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r>
                        <a:rPr kumimoji="1" lang="ja-JP" altLang="en-US" sz="1200" dirty="0" smtClean="0">
                          <a:solidFill>
                            <a:schemeClr val="tx1"/>
                          </a:solidFill>
                          <a:latin typeface="Meiryo UI" panose="020B0604030504040204" pitchFamily="50" charset="-128"/>
                          <a:ea typeface="Meiryo UI" panose="020B0604030504040204" pitchFamily="50" charset="-128"/>
                        </a:rPr>
                        <a:t>（Ｒ４）</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237749076"/>
                  </a:ext>
                </a:extLst>
              </a:tr>
              <a:tr h="1044087">
                <a:tc>
                  <a:txBody>
                    <a:bodyPr/>
                    <a:lstStyle/>
                    <a:p>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rPr>
                        <a:t>P4</a:t>
                      </a:r>
                    </a:p>
                    <a:p>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ク 都道府県や地域の患者会等と連携を図り、患者会等の求めに応じてピア・サポート（注</a:t>
                      </a:r>
                      <a:r>
                        <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rPr>
                        <a:t>10</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）の質の向上に対する支援等に取り組むこと。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都道府県や地域の患者会等と連携を図り、患者会等の求めに応じてピア・サポート（注</a:t>
                      </a:r>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rPr>
                        <a:t>10</a:t>
                      </a: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）の質の向上に対する支援等に取り組むこと。</a:t>
                      </a:r>
                    </a:p>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Meiryo UI" panose="020B0604030504040204" pitchFamily="50" charset="-128"/>
                          <a:ea typeface="Meiryo UI" panose="020B0604030504040204" pitchFamily="50" charset="-128"/>
                        </a:rPr>
                        <a:t>〇</a:t>
                      </a:r>
                      <a:r>
                        <a:rPr kumimoji="1" lang="en-US" altLang="ja-JP" sz="1050" b="1" dirty="0" smtClean="0">
                          <a:solidFill>
                            <a:schemeClr val="tx1"/>
                          </a:solidFill>
                          <a:latin typeface="Meiryo UI" panose="020B0604030504040204" pitchFamily="50" charset="-128"/>
                          <a:ea typeface="Meiryo UI" panose="020B0604030504040204" pitchFamily="50" charset="-128"/>
                        </a:rPr>
                        <a:t>【</a:t>
                      </a:r>
                      <a:r>
                        <a:rPr kumimoji="1" lang="ja-JP" altLang="en-US" sz="1050" b="1" dirty="0" smtClean="0">
                          <a:solidFill>
                            <a:schemeClr val="tx1"/>
                          </a:solidFill>
                          <a:latin typeface="Meiryo UI" panose="020B0604030504040204" pitchFamily="50" charset="-128"/>
                          <a:ea typeface="Meiryo UI" panose="020B0604030504040204" pitchFamily="50" charset="-128"/>
                        </a:rPr>
                        <a:t>新</a:t>
                      </a:r>
                      <a:r>
                        <a:rPr kumimoji="1" lang="en-US" altLang="ja-JP" sz="1050" b="1" dirty="0" smtClean="0">
                          <a:solidFill>
                            <a:schemeClr val="tx1"/>
                          </a:solidFill>
                          <a:latin typeface="Meiryo UI" panose="020B0604030504040204" pitchFamily="50" charset="-128"/>
                          <a:ea typeface="Meiryo UI" panose="020B0604030504040204" pitchFamily="50" charset="-128"/>
                        </a:rPr>
                        <a:t>】</a:t>
                      </a:r>
                      <a:r>
                        <a:rPr kumimoji="1" lang="ja-JP" altLang="en-US" sz="1050" b="1" dirty="0" smtClean="0">
                          <a:solidFill>
                            <a:schemeClr val="tx1"/>
                          </a:solidFill>
                          <a:latin typeface="Meiryo UI" panose="020B0604030504040204" pitchFamily="50" charset="-128"/>
                          <a:ea typeface="Meiryo UI" panose="020B0604030504040204" pitchFamily="50" charset="-128"/>
                        </a:rPr>
                        <a:t>患者会等との連携について</a:t>
                      </a:r>
                      <a:endParaRPr kumimoji="1" lang="en-US" altLang="ja-JP" sz="1050" b="1" dirty="0" smtClean="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Meiryo UI" panose="020B0604030504040204" pitchFamily="50" charset="-128"/>
                          <a:ea typeface="Meiryo UI" panose="020B0604030504040204" pitchFamily="50" charset="-128"/>
                        </a:rPr>
                        <a:t>・国どおり、新たに必須要件としてはどうか。</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050" u="none" dirty="0" smtClean="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61958467"/>
                  </a:ext>
                </a:extLst>
              </a:tr>
              <a:tr h="10440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rPr>
                        <a:t>P4</a:t>
                      </a: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⑤　セカンドオピニオンに関する体制</a:t>
                      </a:r>
                      <a:endPar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ア 医師からの診断結果や病状の説明時及び治療方針の決定時等において、すべてのがん患者とその家族に対して、他施設でセカンドオピニオンを受けられることについて説明すること。</a:t>
                      </a: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その際、心理的な障壁を取り除くことができるよう留意すること。</a:t>
                      </a:r>
                      <a:endPar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医師からの診断結果や病状の説明時及び治療方針の決定時等において、すべてのがん患者とその家族に対して、他施設でセカンドオピニオンを受けられることについて説明すること。その際、心理的な障壁を取り除くことができるよう留意すること。</a:t>
                      </a:r>
                      <a:endPar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endParaRPr>
                    </a:p>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050" b="1" u="sng" dirty="0" smtClean="0">
                          <a:solidFill>
                            <a:schemeClr val="tx1"/>
                          </a:solidFill>
                          <a:latin typeface="Meiryo UI" panose="020B0604030504040204" pitchFamily="50" charset="-128"/>
                          <a:ea typeface="Meiryo UI" panose="020B0604030504040204" pitchFamily="50" charset="-128"/>
                        </a:rPr>
                        <a:t>○</a:t>
                      </a:r>
                      <a:r>
                        <a:rPr kumimoji="1" lang="en-US" altLang="ja-JP" sz="1050" b="1" u="sng" dirty="0" smtClean="0">
                          <a:solidFill>
                            <a:schemeClr val="tx1"/>
                          </a:solidFill>
                          <a:latin typeface="Meiryo UI" panose="020B0604030504040204" pitchFamily="50" charset="-128"/>
                          <a:ea typeface="Meiryo UI" panose="020B0604030504040204" pitchFamily="50" charset="-128"/>
                        </a:rPr>
                        <a:t>【</a:t>
                      </a:r>
                      <a:r>
                        <a:rPr kumimoji="1" lang="ja-JP" altLang="en-US" sz="1050" b="1" u="sng" dirty="0" smtClean="0">
                          <a:solidFill>
                            <a:schemeClr val="tx1"/>
                          </a:solidFill>
                          <a:latin typeface="Meiryo UI" panose="020B0604030504040204" pitchFamily="50" charset="-128"/>
                          <a:ea typeface="Meiryo UI" panose="020B0604030504040204" pitchFamily="50" charset="-128"/>
                        </a:rPr>
                        <a:t>新</a:t>
                      </a:r>
                      <a:r>
                        <a:rPr kumimoji="1" lang="en-US" altLang="ja-JP" sz="1050" b="1" u="sng" dirty="0" smtClean="0">
                          <a:solidFill>
                            <a:schemeClr val="tx1"/>
                          </a:solidFill>
                          <a:latin typeface="Meiryo UI" panose="020B0604030504040204" pitchFamily="50" charset="-128"/>
                          <a:ea typeface="Meiryo UI" panose="020B0604030504040204" pitchFamily="50" charset="-128"/>
                        </a:rPr>
                        <a:t>】</a:t>
                      </a:r>
                      <a:r>
                        <a:rPr kumimoji="1" lang="ja-JP" altLang="en-US" sz="1050" b="1" u="sng" dirty="0" smtClean="0">
                          <a:solidFill>
                            <a:schemeClr val="tx1"/>
                          </a:solidFill>
                          <a:latin typeface="Meiryo UI" panose="020B0604030504040204" pitchFamily="50" charset="-128"/>
                          <a:ea typeface="Meiryo UI" panose="020B0604030504040204" pitchFamily="50" charset="-128"/>
                        </a:rPr>
                        <a:t>患者へのセカンドオピニオンの説明について</a:t>
                      </a:r>
                      <a:endParaRPr kumimoji="1" lang="en-US" altLang="ja-JP" sz="1050" b="1" u="sng" dirty="0" smtClean="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050" u="none" dirty="0" smtClean="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Meiryo UI" panose="020B0604030504040204" pitchFamily="50" charset="-128"/>
                          <a:ea typeface="Meiryo UI" panose="020B0604030504040204" pitchFamily="50" charset="-128"/>
                        </a:rPr>
                        <a:t>・国どおり、新たに必須要件としてはどうか。</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050" u="none" dirty="0" smtClean="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65976347"/>
                  </a:ext>
                </a:extLst>
              </a:tr>
              <a:tr h="1044087">
                <a:tc>
                  <a:txBody>
                    <a:bodyPr/>
                    <a:lstStyle/>
                    <a:p>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rPr>
                        <a:t>P5</a:t>
                      </a: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イ 当該施設で対応可能ながんについて、手術療法、放射線療法、薬物療法又は緩和ケアに携わる専門的な知識及び技能を有する医師によりセカンドオピニオンを提示する体制を整備し</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、患者にわかりやすく公表すること。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当該施設で対応可能ながんについて、手術療法、放射線療法、薬物療法又は緩和ケアに携わる専門的な知識及び技能を有する医師によりセカンドオピニオンを提示する体制を整備し、患者にわかりやすく公表すること。</a:t>
                      </a:r>
                    </a:p>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050" b="1" u="sng" dirty="0" smtClean="0">
                          <a:solidFill>
                            <a:schemeClr val="tx1"/>
                          </a:solidFill>
                          <a:latin typeface="Meiryo UI" panose="020B0604030504040204" pitchFamily="50" charset="-128"/>
                          <a:ea typeface="Meiryo UI" panose="020B0604030504040204" pitchFamily="50" charset="-128"/>
                        </a:rPr>
                        <a:t>○</a:t>
                      </a:r>
                      <a:r>
                        <a:rPr kumimoji="1" lang="en-US" altLang="ja-JP" sz="1050" b="1" u="sng" dirty="0" smtClean="0">
                          <a:solidFill>
                            <a:schemeClr val="tx1"/>
                          </a:solidFill>
                          <a:latin typeface="Meiryo UI" panose="020B0604030504040204" pitchFamily="50" charset="-128"/>
                          <a:ea typeface="Meiryo UI" panose="020B0604030504040204" pitchFamily="50" charset="-128"/>
                        </a:rPr>
                        <a:t>【</a:t>
                      </a:r>
                      <a:r>
                        <a:rPr kumimoji="1" lang="ja-JP" altLang="en-US" sz="1050" b="1" u="sng" dirty="0" smtClean="0">
                          <a:solidFill>
                            <a:schemeClr val="tx1"/>
                          </a:solidFill>
                          <a:latin typeface="Meiryo UI" panose="020B0604030504040204" pitchFamily="50" charset="-128"/>
                          <a:ea typeface="Meiryo UI" panose="020B0604030504040204" pitchFamily="50" charset="-128"/>
                        </a:rPr>
                        <a:t>新</a:t>
                      </a:r>
                      <a:r>
                        <a:rPr kumimoji="1" lang="en-US" altLang="ja-JP" sz="1050" b="1" u="sng" dirty="0" smtClean="0">
                          <a:solidFill>
                            <a:schemeClr val="tx1"/>
                          </a:solidFill>
                          <a:latin typeface="Meiryo UI" panose="020B0604030504040204" pitchFamily="50" charset="-128"/>
                          <a:ea typeface="Meiryo UI" panose="020B0604030504040204" pitchFamily="50" charset="-128"/>
                        </a:rPr>
                        <a:t>】</a:t>
                      </a:r>
                      <a:r>
                        <a:rPr kumimoji="1" lang="ja-JP" altLang="en-US" sz="1050" b="1" u="sng" dirty="0" smtClean="0">
                          <a:solidFill>
                            <a:schemeClr val="tx1"/>
                          </a:solidFill>
                          <a:latin typeface="Meiryo UI" panose="020B0604030504040204" pitchFamily="50" charset="-128"/>
                          <a:ea typeface="Meiryo UI" panose="020B0604030504040204" pitchFamily="50" charset="-128"/>
                        </a:rPr>
                        <a:t>患者へのセカンドオピニオンの公表について</a:t>
                      </a:r>
                      <a:endParaRPr kumimoji="1" lang="en-US" altLang="ja-JP" sz="1050" b="1" u="sng" dirty="0" smtClean="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Meiryo UI" panose="020B0604030504040204" pitchFamily="50" charset="-128"/>
                          <a:ea typeface="Meiryo UI" panose="020B0604030504040204" pitchFamily="50" charset="-128"/>
                        </a:rPr>
                        <a:t>・国どおり、新たに必須要件としてはどうか。</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050" b="0" u="sng" dirty="0" smtClean="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050" u="none" dirty="0" smtClean="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25955753"/>
                  </a:ext>
                </a:extLst>
              </a:tr>
              <a:tr h="1044087">
                <a:tc>
                  <a:txBody>
                    <a:bodyPr/>
                    <a:lstStyle/>
                    <a:p>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rPr>
                        <a:t>P5</a:t>
                      </a: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ウ セカンドオピニオンを提示する場合は、必要に応じて</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オンラインでの相談を受け付けることができる体制を確保することが望ましい。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セカンドオピニオンを提示する場合は、必要に応じてオンラインでの相談を受け付けることができる体制を確保することが望ましい。</a:t>
                      </a:r>
                    </a:p>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050" b="1" u="sng" dirty="0" smtClean="0">
                          <a:solidFill>
                            <a:schemeClr val="tx1"/>
                          </a:solidFill>
                          <a:latin typeface="Meiryo UI" panose="020B0604030504040204" pitchFamily="50" charset="-128"/>
                          <a:ea typeface="Meiryo UI" panose="020B0604030504040204" pitchFamily="50" charset="-128"/>
                        </a:rPr>
                        <a:t>○</a:t>
                      </a:r>
                      <a:r>
                        <a:rPr kumimoji="1" lang="en-US" altLang="ja-JP" sz="1050" b="1" u="sng" dirty="0" smtClean="0">
                          <a:solidFill>
                            <a:schemeClr val="tx1"/>
                          </a:solidFill>
                          <a:latin typeface="Meiryo UI" panose="020B0604030504040204" pitchFamily="50" charset="-128"/>
                          <a:ea typeface="Meiryo UI" panose="020B0604030504040204" pitchFamily="50" charset="-128"/>
                        </a:rPr>
                        <a:t>【</a:t>
                      </a:r>
                      <a:r>
                        <a:rPr kumimoji="1" lang="ja-JP" altLang="en-US" sz="1050" b="1" u="sng" dirty="0" smtClean="0">
                          <a:solidFill>
                            <a:schemeClr val="tx1"/>
                          </a:solidFill>
                          <a:latin typeface="Meiryo UI" panose="020B0604030504040204" pitchFamily="50" charset="-128"/>
                          <a:ea typeface="Meiryo UI" panose="020B0604030504040204" pitchFamily="50" charset="-128"/>
                        </a:rPr>
                        <a:t>新</a:t>
                      </a:r>
                      <a:r>
                        <a:rPr kumimoji="1" lang="en-US" altLang="ja-JP" sz="1050" b="1" u="sng" dirty="0" smtClean="0">
                          <a:solidFill>
                            <a:schemeClr val="tx1"/>
                          </a:solidFill>
                          <a:latin typeface="Meiryo UI" panose="020B0604030504040204" pitchFamily="50" charset="-128"/>
                          <a:ea typeface="Meiryo UI" panose="020B0604030504040204" pitchFamily="50" charset="-128"/>
                        </a:rPr>
                        <a:t>】</a:t>
                      </a:r>
                      <a:r>
                        <a:rPr kumimoji="1" lang="ja-JP" altLang="en-US" sz="1050" b="1" u="sng" dirty="0" smtClean="0">
                          <a:solidFill>
                            <a:schemeClr val="tx1"/>
                          </a:solidFill>
                          <a:latin typeface="Meiryo UI" panose="020B0604030504040204" pitchFamily="50" charset="-128"/>
                          <a:ea typeface="Meiryo UI" panose="020B0604030504040204" pitchFamily="50" charset="-128"/>
                        </a:rPr>
                        <a:t>オンライン相談の体制確保について</a:t>
                      </a:r>
                      <a:endParaRPr kumimoji="1" lang="en-US" altLang="ja-JP" sz="1050" b="1" u="sng" dirty="0" smtClean="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050" b="1" u="sng" dirty="0" smtClean="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smtClean="0">
                          <a:solidFill>
                            <a:schemeClr val="tx1"/>
                          </a:solidFill>
                          <a:latin typeface="Meiryo UI" panose="020B0604030504040204" pitchFamily="50" charset="-128"/>
                          <a:ea typeface="Meiryo UI" panose="020B0604030504040204" pitchFamily="50" charset="-128"/>
                        </a:rPr>
                        <a:t>・国どおり新たに望ましい要件としてはどうか</a:t>
                      </a:r>
                      <a:endParaRPr kumimoji="1" lang="en-US" altLang="ja-JP" sz="1050" b="0" u="none" dirty="0" smtClean="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46366332"/>
                  </a:ext>
                </a:extLst>
              </a:tr>
              <a:tr h="1044087">
                <a:tc>
                  <a:txBody>
                    <a:bodyPr/>
                    <a:lstStyle/>
                    <a:p>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Ｐ</a:t>
                      </a:r>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rPr>
                        <a:t>5</a:t>
                      </a: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⑥ それぞれの特性に応じた診療等の提供体制</a:t>
                      </a:r>
                      <a:endPar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endParaRPr>
                    </a:p>
                    <a:p>
                      <a:endPar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ア </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希少がん・難治がんの患者の診断・治療に関しては、積極的に都道府県協議会における役割分担の整理を活用し、対応可能な施設への紹介やコンサルテーションで対応すること。</a:t>
                      </a:r>
                      <a:r>
                        <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rPr>
                        <a:t>】</a:t>
                      </a:r>
                      <a:endPar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smtClean="0">
                        <a:solidFill>
                          <a:schemeClr val="tx1"/>
                        </a:solidFill>
                        <a:latin typeface="Meiryo UI" panose="020B0604030504040204" pitchFamily="50" charset="-128"/>
                        <a:ea typeface="Meiryo UI" panose="020B0604030504040204" pitchFamily="50" charset="-128"/>
                      </a:endParaRPr>
                    </a:p>
                    <a:p>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希少がん・難治がんの患者の診断・治療に関しては、積極的に都道府県協議会における役割分担の整理を活用し、対応可能な施設への紹介やコンサルテーションで対応すること</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a:solidFill>
                          <a:schemeClr val="tx1"/>
                        </a:solidFill>
                        <a:latin typeface="Meiryo UI" panose="020B0604030504040204" pitchFamily="50" charset="-128"/>
                        <a:ea typeface="Meiryo UI" panose="020B0604030504040204" pitchFamily="50" charset="-128"/>
                      </a:endParaRPr>
                    </a:p>
                    <a:p>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希少がん・難治がんの患者の診断・治療について</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smtClean="0">
                          <a:solidFill>
                            <a:schemeClr val="tx1"/>
                          </a:solidFill>
                          <a:latin typeface="Meiryo UI" panose="020B0604030504040204" pitchFamily="50" charset="-128"/>
                          <a:ea typeface="Meiryo UI" panose="020B0604030504040204" pitchFamily="50" charset="-128"/>
                        </a:rPr>
                        <a:t>・国どおり、新たに必須要件としてはどうか。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　　　　　　　　　　　　　　　　</a:t>
                      </a:r>
                      <a:endParaRPr kumimoji="1" lang="en-US" altLang="ja-JP" sz="1050" u="none" dirty="0" smtClean="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88112541"/>
                  </a:ext>
                </a:extLst>
              </a:tr>
            </a:tbl>
          </a:graphicData>
        </a:graphic>
      </p:graphicFrame>
      <p:sp>
        <p:nvSpPr>
          <p:cNvPr id="5" name="スライド番号プレースホルダー 3"/>
          <p:cNvSpPr txBox="1">
            <a:spLocks/>
          </p:cNvSpPr>
          <p:nvPr/>
        </p:nvSpPr>
        <p:spPr>
          <a:xfrm>
            <a:off x="7677150" y="6538914"/>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EC0037E2-9A40-45D7-BA86-38C7DB46788B}" type="slidenum">
              <a:rPr kumimoji="1" lang="ja-JP" altLang="en-US" sz="1800" smtClean="0"/>
              <a:pPr/>
              <a:t>14</a:t>
            </a:fld>
            <a:endParaRPr kumimoji="1" lang="ja-JP" altLang="en-US" sz="1800" dirty="0"/>
          </a:p>
        </p:txBody>
      </p:sp>
    </p:spTree>
    <p:extLst>
      <p:ext uri="{BB962C8B-B14F-4D97-AF65-F5344CB8AC3E}">
        <p14:creationId xmlns:p14="http://schemas.microsoft.com/office/powerpoint/2010/main" val="6198566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4140478448"/>
              </p:ext>
            </p:extLst>
          </p:nvPr>
        </p:nvGraphicFramePr>
        <p:xfrm>
          <a:off x="59418" y="484613"/>
          <a:ext cx="9787164" cy="5556701"/>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09730">
                  <a:extLst>
                    <a:ext uri="{9D8B030D-6E8A-4147-A177-3AD203B41FA5}">
                      <a16:colId xmlns:a16="http://schemas.microsoft.com/office/drawing/2014/main" val="93627630"/>
                    </a:ext>
                  </a:extLst>
                </a:gridCol>
              </a:tblGrid>
              <a:tr h="275240">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r>
                        <a:rPr kumimoji="1" lang="ja-JP" altLang="en-US" sz="1200" dirty="0" smtClean="0">
                          <a:solidFill>
                            <a:schemeClr val="tx1"/>
                          </a:solidFill>
                          <a:latin typeface="Meiryo UI" panose="020B0604030504040204" pitchFamily="50" charset="-128"/>
                          <a:ea typeface="Meiryo UI" panose="020B0604030504040204" pitchFamily="50" charset="-128"/>
                        </a:rPr>
                        <a:t>（Ｒ４）</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349541">
                <a:tc>
                  <a:txBody>
                    <a:bodyPr/>
                    <a:lstStyle/>
                    <a:p>
                      <a:r>
                        <a:rPr kumimoji="1" lang="en-US" altLang="ja-JP" sz="1200" u="none" dirty="0" smtClean="0">
                          <a:latin typeface="Meiryo UI" panose="020B0604030504040204" pitchFamily="50" charset="-128"/>
                          <a:ea typeface="Meiryo UI" panose="020B0604030504040204" pitchFamily="50" charset="-128"/>
                        </a:rPr>
                        <a:t>P5</a:t>
                      </a:r>
                    </a:p>
                    <a:p>
                      <a:r>
                        <a:rPr kumimoji="1" lang="ja-JP" altLang="en-US" sz="1200" u="sng" dirty="0" smtClean="0">
                          <a:latin typeface="Meiryo UI" panose="020B0604030504040204" pitchFamily="50" charset="-128"/>
                          <a:ea typeface="Meiryo UI" panose="020B0604030504040204" pitchFamily="50" charset="-128"/>
                        </a:rPr>
                        <a:t>イ 小児がん患者で長期フォローアップ中の患者については、小児がん拠点病院や連携する医療機関と情報を共有する体制を整備すること。</a:t>
                      </a:r>
                      <a:r>
                        <a:rPr kumimoji="1" lang="en-US" altLang="ja-JP" sz="1200" u="sng" dirty="0" smtClean="0">
                          <a:latin typeface="Meiryo UI" panose="020B0604030504040204" pitchFamily="50" charset="-128"/>
                          <a:ea typeface="Meiryo UI" panose="020B0604030504040204" pitchFamily="50" charset="-128"/>
                        </a:rPr>
                        <a:t>【</a:t>
                      </a:r>
                      <a:r>
                        <a:rPr kumimoji="1" lang="ja-JP" altLang="en-US" sz="1200" u="sng" dirty="0" smtClean="0">
                          <a:latin typeface="Meiryo UI" panose="020B0604030504040204" pitchFamily="50" charset="-128"/>
                          <a:ea typeface="Meiryo UI" panose="020B0604030504040204" pitchFamily="50" charset="-128"/>
                        </a:rPr>
                        <a:t>新</a:t>
                      </a:r>
                      <a:r>
                        <a:rPr kumimoji="1" lang="en-US" altLang="ja-JP" sz="1200" u="sng" dirty="0" smtClean="0">
                          <a:latin typeface="Meiryo UI" panose="020B0604030504040204" pitchFamily="50" charset="-128"/>
                          <a:ea typeface="Meiryo UI" panose="020B0604030504040204" pitchFamily="50" charset="-128"/>
                        </a:rPr>
                        <a:t>】</a:t>
                      </a:r>
                      <a:endParaRPr kumimoji="1" lang="en-US" altLang="ja-JP" sz="1200" u="sng"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小児がん患者で長期フォローアップ中の患者については、小児がん拠点病院や連携する医療機関と情報を共有する体制を整備すること</a:t>
                      </a:r>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小児がん患者の長期フォローアップ中の情報共有・体制整備について</a:t>
                      </a:r>
                      <a:endParaRPr kumimoji="1" lang="en-US" altLang="ja-JP" sz="1200" b="1" u="sng" dirty="0" smtClean="0">
                        <a:latin typeface="Meiryo UI" panose="020B0604030504040204" pitchFamily="50" charset="-128"/>
                        <a:ea typeface="Meiryo UI" panose="020B0604030504040204" pitchFamily="50" charset="-128"/>
                      </a:endParaRPr>
                    </a:p>
                    <a:p>
                      <a:endParaRPr kumimoji="1" lang="en-US" altLang="ja-JP" sz="1200" b="1" u="sng" dirty="0">
                        <a:latin typeface="Meiryo UI" panose="020B0604030504040204" pitchFamily="50" charset="-128"/>
                        <a:ea typeface="Meiryo UI" panose="020B0604030504040204" pitchFamily="50" charset="-128"/>
                      </a:endParaRPr>
                    </a:p>
                    <a:p>
                      <a:pPr marL="174625" indent="-174625"/>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・国どおり、新たに必須要件としてはどうか。</a:t>
                      </a:r>
                      <a:endParaRPr kumimoji="1" lang="en-US" altLang="ja-JP" sz="1200" dirty="0" smtClean="0">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a:t>
                      </a:r>
                      <a:endParaRPr kumimoji="1" lang="en-US" altLang="ja-JP" sz="1200" u="none" dirty="0" smtClean="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62380573"/>
                  </a:ext>
                </a:extLst>
              </a:tr>
              <a:tr h="1349541">
                <a:tc>
                  <a:txBody>
                    <a:bodyPr/>
                    <a:lstStyle/>
                    <a:p>
                      <a:r>
                        <a:rPr kumimoji="1" lang="en-US" altLang="ja-JP" sz="1200" u="none" dirty="0" smtClean="0">
                          <a:latin typeface="Meiryo UI" panose="020B0604030504040204" pitchFamily="50" charset="-128"/>
                          <a:ea typeface="Meiryo UI" panose="020B0604030504040204" pitchFamily="50" charset="-128"/>
                        </a:rPr>
                        <a:t>P5</a:t>
                      </a:r>
                    </a:p>
                    <a:p>
                      <a:r>
                        <a:rPr kumimoji="1" lang="ja-JP" altLang="en-US" sz="1200" u="sng" dirty="0" smtClean="0">
                          <a:latin typeface="Meiryo UI" panose="020B0604030504040204" pitchFamily="50" charset="-128"/>
                          <a:ea typeface="Meiryo UI" panose="020B0604030504040204" pitchFamily="50" charset="-128"/>
                        </a:rPr>
                        <a:t>ウ 各地域のがん・生殖医療ネットワークに加入し、</a:t>
                      </a:r>
                      <a:r>
                        <a:rPr kumimoji="1" lang="en-US" altLang="ja-JP" sz="1200" u="sng" dirty="0" smtClean="0">
                          <a:latin typeface="Meiryo UI" panose="020B0604030504040204" pitchFamily="50" charset="-128"/>
                          <a:ea typeface="Meiryo UI" panose="020B0604030504040204" pitchFamily="50" charset="-128"/>
                        </a:rPr>
                        <a:t>｢</a:t>
                      </a:r>
                      <a:r>
                        <a:rPr kumimoji="1" lang="ja-JP" altLang="en-US" sz="1200" u="sng" dirty="0" smtClean="0">
                          <a:latin typeface="Meiryo UI" panose="020B0604030504040204" pitchFamily="50" charset="-128"/>
                          <a:ea typeface="Meiryo UI" panose="020B0604030504040204" pitchFamily="50" charset="-128"/>
                        </a:rPr>
                        <a:t>小児・ＡＹＡ世代のがん患者等の妊孕性温存療法研究促進事業」へ参画するとともに、対象となりうる患者や家族には必ず治療開始前に情報提供すること。患者の希望を確認するとともに、がん治療を行う診療科が中心となって、院内または地域の生殖医療に関する診療科とともに、妊孕性温存療法及びがん治療後の生殖補助医療に関する情報提供及び意思決定支援を行う体制を整備すること。自施設において、がん・生殖医療に関する意思決定支援を行うことができる診療従事者の配置・育成に努めること。</a:t>
                      </a:r>
                      <a:r>
                        <a:rPr kumimoji="1" lang="en-US" altLang="ja-JP" sz="1200" u="sng" dirty="0" smtClean="0">
                          <a:latin typeface="Meiryo UI" panose="020B0604030504040204" pitchFamily="50" charset="-128"/>
                          <a:ea typeface="Meiryo UI" panose="020B0604030504040204" pitchFamily="50" charset="-128"/>
                        </a:rPr>
                        <a:t>【</a:t>
                      </a:r>
                      <a:r>
                        <a:rPr kumimoji="1" lang="ja-JP" altLang="en-US" sz="1200" u="sng" dirty="0" smtClean="0">
                          <a:latin typeface="Meiryo UI" panose="020B0604030504040204" pitchFamily="50" charset="-128"/>
                          <a:ea typeface="Meiryo UI" panose="020B0604030504040204" pitchFamily="50" charset="-128"/>
                        </a:rPr>
                        <a:t>新</a:t>
                      </a:r>
                      <a:r>
                        <a:rPr kumimoji="1" lang="en-US" altLang="ja-JP" sz="1200" u="sng" dirty="0" smtClean="0">
                          <a:latin typeface="Meiryo UI" panose="020B0604030504040204" pitchFamily="50" charset="-128"/>
                          <a:ea typeface="Meiryo UI" panose="020B0604030504040204" pitchFamily="50" charset="-128"/>
                        </a:rPr>
                        <a:t>】</a:t>
                      </a:r>
                    </a:p>
                    <a:p>
                      <a:endParaRPr kumimoji="1" lang="en-US" altLang="ja-JP" sz="1200" u="sng" dirty="0" smtClean="0">
                        <a:latin typeface="Meiryo UI" panose="020B0604030504040204" pitchFamily="50" charset="-128"/>
                        <a:ea typeface="Meiryo UI" panose="020B0604030504040204" pitchFamily="50" charset="-128"/>
                      </a:endParaRPr>
                    </a:p>
                    <a:p>
                      <a:endParaRPr kumimoji="1" lang="en-US" altLang="ja-JP" sz="1200" u="sng" dirty="0" smtClean="0">
                        <a:latin typeface="Meiryo UI" panose="020B0604030504040204" pitchFamily="50" charset="-128"/>
                        <a:ea typeface="Meiryo UI" panose="020B0604030504040204" pitchFamily="50" charset="-128"/>
                      </a:endParaRPr>
                    </a:p>
                    <a:p>
                      <a:endParaRPr kumimoji="1" lang="en-US" altLang="ja-JP" sz="1200" u="sng" dirty="0" smtClean="0">
                        <a:latin typeface="Meiryo UI" panose="020B0604030504040204" pitchFamily="50" charset="-128"/>
                        <a:ea typeface="Meiryo UI" panose="020B0604030504040204" pitchFamily="50" charset="-128"/>
                      </a:endParaRPr>
                    </a:p>
                    <a:p>
                      <a:endParaRPr kumimoji="1" lang="en-US" altLang="ja-JP" sz="1200" u="sng" dirty="0" smtClean="0">
                        <a:latin typeface="Meiryo UI" panose="020B0604030504040204" pitchFamily="50" charset="-128"/>
                        <a:ea typeface="Meiryo UI" panose="020B0604030504040204" pitchFamily="50" charset="-128"/>
                      </a:endParaRPr>
                    </a:p>
                    <a:p>
                      <a:endParaRPr kumimoji="1" lang="en-US" altLang="ja-JP" sz="1200" u="sng" dirty="0" smtClean="0">
                        <a:latin typeface="Meiryo UI" panose="020B0604030504040204" pitchFamily="50" charset="-128"/>
                        <a:ea typeface="Meiryo UI" panose="020B0604030504040204" pitchFamily="50" charset="-128"/>
                      </a:endParaRPr>
                    </a:p>
                    <a:p>
                      <a:endParaRPr kumimoji="1" lang="en-US" altLang="ja-JP" sz="1200" u="sng" dirty="0" smtClean="0">
                        <a:latin typeface="Meiryo UI" panose="020B0604030504040204" pitchFamily="50" charset="-128"/>
                        <a:ea typeface="Meiryo UI" panose="020B0604030504040204" pitchFamily="50" charset="-128"/>
                      </a:endParaRPr>
                    </a:p>
                    <a:p>
                      <a:endParaRPr kumimoji="1" lang="en-US" altLang="ja-JP" sz="1200" u="sng" dirty="0" smtClean="0">
                        <a:latin typeface="Meiryo UI" panose="020B0604030504040204" pitchFamily="50" charset="-128"/>
                        <a:ea typeface="Meiryo UI" panose="020B0604030504040204" pitchFamily="50" charset="-128"/>
                      </a:endParaRPr>
                    </a:p>
                    <a:p>
                      <a:endParaRPr kumimoji="1" lang="en-US" altLang="ja-JP" sz="1200" u="sng" dirty="0" smtClean="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sng" dirty="0" smtClean="0">
                        <a:latin typeface="Meiryo UI" panose="020B0604030504040204" pitchFamily="50" charset="-128"/>
                        <a:ea typeface="Meiryo UI" panose="020B0604030504040204" pitchFamily="50" charset="-128"/>
                      </a:endParaRPr>
                    </a:p>
                    <a:p>
                      <a:endParaRPr kumimoji="1" lang="en-US" altLang="ja-JP" sz="1200" u="none" dirty="0" smtClean="0">
                        <a:latin typeface="Meiryo UI" panose="020B0604030504040204" pitchFamily="50" charset="-128"/>
                        <a:ea typeface="Meiryo UI" panose="020B0604030504040204" pitchFamily="50" charset="-128"/>
                      </a:endParaRPr>
                    </a:p>
                    <a:p>
                      <a:r>
                        <a:rPr kumimoji="1" lang="ja-JP" altLang="en-US" sz="1200" u="none" dirty="0" smtClean="0">
                          <a:latin typeface="Meiryo UI" panose="020B0604030504040204" pitchFamily="50" charset="-128"/>
                          <a:ea typeface="Meiryo UI" panose="020B0604030504040204" pitchFamily="50" charset="-128"/>
                        </a:rPr>
                        <a:t>地域のがん・生殖医療ネットワークに加入し、</a:t>
                      </a:r>
                      <a:r>
                        <a:rPr kumimoji="1" lang="en-US" altLang="ja-JP" sz="1200" u="none" dirty="0" smtClean="0">
                          <a:latin typeface="Meiryo UI" panose="020B0604030504040204" pitchFamily="50" charset="-128"/>
                          <a:ea typeface="Meiryo UI" panose="020B0604030504040204" pitchFamily="50" charset="-128"/>
                        </a:rPr>
                        <a:t>｢</a:t>
                      </a:r>
                      <a:r>
                        <a:rPr kumimoji="1" lang="ja-JP" altLang="en-US" sz="1200" u="none" dirty="0" smtClean="0">
                          <a:latin typeface="Meiryo UI" panose="020B0604030504040204" pitchFamily="50" charset="-128"/>
                          <a:ea typeface="Meiryo UI" panose="020B0604030504040204" pitchFamily="50" charset="-128"/>
                        </a:rPr>
                        <a:t>小児・ＡＹＡ世代のがん患者等の妊孕性温存療法研究促進事業」へ参画するとともに、対象となりうる患者や家族には必ず治療開始前に情報提供すること。</a:t>
                      </a:r>
                      <a:endParaRPr kumimoji="1" lang="en-US" altLang="ja-JP" sz="1200" u="none" dirty="0" smtClean="0">
                        <a:latin typeface="Meiryo UI" panose="020B0604030504040204" pitchFamily="50" charset="-128"/>
                        <a:ea typeface="Meiryo UI" panose="020B0604030504040204" pitchFamily="50" charset="-128"/>
                      </a:endParaRPr>
                    </a:p>
                    <a:p>
                      <a:endParaRPr kumimoji="1" lang="en-US" altLang="ja-JP" sz="1200" u="none" dirty="0" smtClean="0">
                        <a:latin typeface="Meiryo UI" panose="020B0604030504040204" pitchFamily="50" charset="-128"/>
                        <a:ea typeface="Meiryo UI" panose="020B0604030504040204" pitchFamily="50" charset="-128"/>
                      </a:endParaRPr>
                    </a:p>
                    <a:p>
                      <a:r>
                        <a:rPr kumimoji="1" lang="ja-JP" altLang="en-US" sz="1200" u="none" dirty="0" smtClean="0">
                          <a:latin typeface="Meiryo UI" panose="020B0604030504040204" pitchFamily="50" charset="-128"/>
                          <a:ea typeface="Meiryo UI" panose="020B0604030504040204" pitchFamily="50" charset="-128"/>
                        </a:rPr>
                        <a:t>患者の希望を確認するとともに、がん治療を行う診療科が中心となって、院内または地域の生殖医療に関する診療科とともに、妊孕性温存療法及びがん治療後の生殖補助医療に関する情報提供を行う体制を整備すること。</a:t>
                      </a:r>
                      <a:endParaRPr kumimoji="1" lang="en-US" altLang="ja-JP" sz="1200" u="none" dirty="0" smtClean="0">
                        <a:latin typeface="Meiryo UI" panose="020B0604030504040204" pitchFamily="50" charset="-128"/>
                        <a:ea typeface="Meiryo UI" panose="020B0604030504040204" pitchFamily="50" charset="-128"/>
                      </a:endParaRPr>
                    </a:p>
                    <a:p>
                      <a:endParaRPr kumimoji="1" lang="en-US" altLang="ja-JP" sz="1200" u="none" dirty="0" smtClean="0">
                        <a:latin typeface="Meiryo UI" panose="020B0604030504040204" pitchFamily="50" charset="-128"/>
                        <a:ea typeface="Meiryo UI" panose="020B0604030504040204" pitchFamily="50" charset="-128"/>
                      </a:endParaRPr>
                    </a:p>
                    <a:p>
                      <a:r>
                        <a:rPr kumimoji="1" lang="ja-JP" altLang="en-US" sz="1200" u="none" dirty="0" smtClean="0">
                          <a:latin typeface="Meiryo UI" panose="020B0604030504040204" pitchFamily="50" charset="-128"/>
                          <a:ea typeface="Meiryo UI" panose="020B0604030504040204" pitchFamily="50" charset="-128"/>
                        </a:rPr>
                        <a:t>なお、妊孕性温存療法及びがん治療後の生殖補助医療に関する意思決定支援を行う</a:t>
                      </a:r>
                      <a:r>
                        <a:rPr kumimoji="1" lang="ja-JP" altLang="en-US" sz="1200" u="sng" dirty="0" smtClean="0">
                          <a:latin typeface="Meiryo UI" panose="020B0604030504040204" pitchFamily="50" charset="-128"/>
                          <a:ea typeface="Meiryo UI" panose="020B0604030504040204" pitchFamily="50" charset="-128"/>
                        </a:rPr>
                        <a:t>体制を整備することが望ましい。</a:t>
                      </a:r>
                      <a:endParaRPr kumimoji="1" lang="en-US" altLang="ja-JP" sz="1200" u="sng" dirty="0" smtClean="0">
                        <a:latin typeface="Meiryo UI" panose="020B0604030504040204" pitchFamily="50" charset="-128"/>
                        <a:ea typeface="Meiryo UI" panose="020B0604030504040204" pitchFamily="50" charset="-128"/>
                      </a:endParaRPr>
                    </a:p>
                    <a:p>
                      <a:endParaRPr kumimoji="1" lang="en-US" altLang="ja-JP" sz="1200" u="none" dirty="0" smtClean="0">
                        <a:latin typeface="Meiryo UI" panose="020B0604030504040204" pitchFamily="50" charset="-128"/>
                        <a:ea typeface="Meiryo UI" panose="020B0604030504040204" pitchFamily="50" charset="-128"/>
                      </a:endParaRPr>
                    </a:p>
                    <a:p>
                      <a:r>
                        <a:rPr kumimoji="1" lang="ja-JP" altLang="en-US" sz="1200" u="none" dirty="0" smtClean="0">
                          <a:latin typeface="Meiryo UI" panose="020B0604030504040204" pitchFamily="50" charset="-128"/>
                          <a:ea typeface="Meiryo UI" panose="020B0604030504040204" pitchFamily="50" charset="-128"/>
                        </a:rPr>
                        <a:t>自施設において、がん・生殖医療に関する意思決定支援を行うことができる</a:t>
                      </a:r>
                      <a:r>
                        <a:rPr kumimoji="1" lang="ja-JP" altLang="en-US" sz="1200" u="sng" dirty="0" smtClean="0">
                          <a:latin typeface="Meiryo UI" panose="020B0604030504040204" pitchFamily="50" charset="-128"/>
                          <a:ea typeface="Meiryo UI" panose="020B0604030504040204" pitchFamily="50" charset="-128"/>
                        </a:rPr>
                        <a:t>診療従事者の配置・育成を行うことが望ましい。</a:t>
                      </a:r>
                      <a:endParaRPr kumimoji="1" lang="ja-JP" altLang="en-US" sz="1200" u="sng"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妊よう性温存療法等に関する情報提供体制について</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latin typeface="Meiryo UI" panose="020B0604030504040204" pitchFamily="50" charset="-128"/>
                          <a:ea typeface="Meiryo UI" panose="020B0604030504040204" pitchFamily="50" charset="-128"/>
                        </a:rPr>
                        <a:t>・地域のがん・生殖医療ネットワークに加入し、</a:t>
                      </a:r>
                      <a:r>
                        <a:rPr kumimoji="1" lang="en-US" altLang="ja-JP" sz="1200" b="0" u="none" dirty="0" smtClean="0">
                          <a:latin typeface="Meiryo UI" panose="020B0604030504040204" pitchFamily="50" charset="-128"/>
                          <a:ea typeface="Meiryo UI" panose="020B0604030504040204" pitchFamily="50" charset="-128"/>
                        </a:rPr>
                        <a:t>｢</a:t>
                      </a:r>
                      <a:r>
                        <a:rPr kumimoji="1" lang="ja-JP" altLang="en-US" sz="1200" b="0" u="none" dirty="0" smtClean="0">
                          <a:latin typeface="Meiryo UI" panose="020B0604030504040204" pitchFamily="50" charset="-128"/>
                          <a:ea typeface="Meiryo UI" panose="020B0604030504040204" pitchFamily="50" charset="-128"/>
                        </a:rPr>
                        <a:t>小児・ＡＹＡ世代のがん患者等の妊孕性温存療法研究促進事業」へ参画については、国どおり、新たに必須要件としてはどうか。</a:t>
                      </a:r>
                      <a:endParaRPr kumimoji="1" lang="en-US" altLang="ja-JP" sz="1200" b="0" u="none"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latin typeface="Meiryo UI" panose="020B0604030504040204" pitchFamily="50" charset="-128"/>
                          <a:ea typeface="Meiryo UI" panose="020B0604030504040204" pitchFamily="50" charset="-128"/>
                        </a:rPr>
                        <a:t>・患者の希望を確認し、がん治療を行う診療科が中心となって、院内または地域の生殖医療に関する診療科とともに、妊孕性温存療法及びがん治療後の生殖補助医療に関する情報提供を行う体制整備については、国どおり、新たに必須条件としてはどう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latin typeface="Meiryo UI" panose="020B0604030504040204" pitchFamily="50" charset="-128"/>
                          <a:ea typeface="Meiryo UI" panose="020B0604030504040204" pitchFamily="50" charset="-128"/>
                        </a:rPr>
                        <a:t>・意思決定支援を行う体制については、新たに要件化し、望ましい規定としてはどうか。</a:t>
                      </a:r>
                      <a:endParaRPr kumimoji="1" lang="en-US" altLang="ja-JP" sz="1200" b="0" u="none"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latin typeface="Meiryo UI" panose="020B0604030504040204" pitchFamily="50" charset="-128"/>
                          <a:ea typeface="Meiryo UI" panose="020B0604030504040204" pitchFamily="50" charset="-128"/>
                        </a:rPr>
                        <a:t>・自施設において、がん・生殖医療に関する意思決定支援を行うことができる診療従事者の配置・育成については、新たに要件化し、望ましい規定としてはどうか。</a:t>
                      </a:r>
                      <a:endParaRPr kumimoji="1" lang="en-US" altLang="ja-JP" sz="1200" b="0" u="none" dirty="0" smtClean="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53700143"/>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（１）診療</a:t>
            </a:r>
            <a:r>
              <a:rPr kumimoji="1" lang="ja-JP" altLang="en-US" sz="2000" dirty="0">
                <a:latin typeface="Meiryo UI" panose="020B0604030504040204" pitchFamily="50" charset="-128"/>
                <a:ea typeface="Meiryo UI" panose="020B0604030504040204" pitchFamily="50" charset="-128"/>
              </a:rPr>
              <a:t>機能</a:t>
            </a:r>
          </a:p>
        </p:txBody>
      </p:sp>
      <p:sp>
        <p:nvSpPr>
          <p:cNvPr id="5" name="スライド番号プレースホルダー 3"/>
          <p:cNvSpPr>
            <a:spLocks noGrp="1"/>
          </p:cNvSpPr>
          <p:nvPr>
            <p:ph type="sldNum" sz="quarter" idx="12"/>
          </p:nvPr>
        </p:nvSpPr>
        <p:spPr>
          <a:xfrm>
            <a:off x="7150660" y="6152702"/>
            <a:ext cx="2228850" cy="365125"/>
          </a:xfrm>
        </p:spPr>
        <p:txBody>
          <a:bodyPr/>
          <a:lstStyle/>
          <a:p>
            <a:fld id="{EC0037E2-9A40-45D7-BA86-38C7DB46788B}" type="slidenum">
              <a:rPr kumimoji="1" lang="ja-JP" altLang="en-US" sz="1800" smtClean="0"/>
              <a:t>15</a:t>
            </a:fld>
            <a:endParaRPr kumimoji="1" lang="ja-JP" altLang="en-US" sz="1800" dirty="0"/>
          </a:p>
        </p:txBody>
      </p:sp>
    </p:spTree>
    <p:extLst>
      <p:ext uri="{BB962C8B-B14F-4D97-AF65-F5344CB8AC3E}">
        <p14:creationId xmlns:p14="http://schemas.microsoft.com/office/powerpoint/2010/main" val="9585546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324321322"/>
              </p:ext>
            </p:extLst>
          </p:nvPr>
        </p:nvGraphicFramePr>
        <p:xfrm>
          <a:off x="167425" y="360610"/>
          <a:ext cx="9688811" cy="4842405"/>
        </p:xfrm>
        <a:graphic>
          <a:graphicData uri="http://schemas.openxmlformats.org/drawingml/2006/table">
            <a:tbl>
              <a:tblPr firstRow="1" bandRow="1">
                <a:tableStyleId>{5C22544A-7EE6-4342-B048-85BDC9FD1C3A}</a:tableStyleId>
              </a:tblPr>
              <a:tblGrid>
                <a:gridCol w="3190299">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4861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5226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u="none" dirty="0" smtClean="0">
                          <a:latin typeface="Meiryo UI" panose="020B0604030504040204" pitchFamily="50" charset="-128"/>
                          <a:ea typeface="Meiryo UI" panose="020B0604030504040204" pitchFamily="50" charset="-128"/>
                        </a:rPr>
                        <a:t>P5</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dirty="0" smtClean="0">
                          <a:latin typeface="Meiryo UI" panose="020B0604030504040204" pitchFamily="50" charset="-128"/>
                          <a:ea typeface="Meiryo UI" panose="020B0604030504040204" pitchFamily="50" charset="-128"/>
                        </a:rPr>
                        <a:t>エ 就学、就労、妊孕性の温存、アピアランスケア等に関する状況や本人の希望についても確認し、自施設もしくは連携施設のがん相談支援センターで対応できる体制を整備すること。</a:t>
                      </a:r>
                      <a:endParaRPr kumimoji="1" lang="en-US" altLang="ja-JP" sz="1200"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dirty="0" smtClean="0">
                          <a:latin typeface="Meiryo UI" panose="020B0604030504040204" pitchFamily="50" charset="-128"/>
                          <a:ea typeface="Meiryo UI" panose="020B0604030504040204" pitchFamily="50" charset="-128"/>
                        </a:rPr>
                        <a:t>また、それらの相談に応じる多職種からなるＡＹＡ世代支援チームを設置することが望ましい。</a:t>
                      </a:r>
                      <a:r>
                        <a:rPr kumimoji="1" lang="en-US" altLang="ja-JP" sz="1200" u="sng" dirty="0" smtClean="0">
                          <a:latin typeface="Meiryo UI" panose="020B0604030504040204" pitchFamily="50" charset="-128"/>
                          <a:ea typeface="Meiryo UI" panose="020B0604030504040204" pitchFamily="50" charset="-128"/>
                        </a:rPr>
                        <a:t>【</a:t>
                      </a:r>
                      <a:r>
                        <a:rPr kumimoji="1" lang="ja-JP" altLang="en-US" sz="1200" u="sng" dirty="0" smtClean="0">
                          <a:latin typeface="Meiryo UI" panose="020B0604030504040204" pitchFamily="50" charset="-128"/>
                          <a:ea typeface="Meiryo UI" panose="020B0604030504040204" pitchFamily="50" charset="-128"/>
                        </a:rPr>
                        <a:t>新</a:t>
                      </a:r>
                      <a:r>
                        <a:rPr kumimoji="1" lang="en-US" altLang="ja-JP" sz="1200" u="sng" dirty="0" smtClean="0">
                          <a:latin typeface="Meiryo UI" panose="020B0604030504040204" pitchFamily="50" charset="-128"/>
                          <a:ea typeface="Meiryo UI" panose="020B0604030504040204" pitchFamily="50" charset="-128"/>
                        </a:rPr>
                        <a:t>】</a:t>
                      </a:r>
                      <a:endParaRPr kumimoji="1" lang="en-US" altLang="ja-JP" sz="1200" u="sng"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就学、就労、妊孕性の温存、アピアランスケア等に関する状況や本人の希望についても確認し、自施設もしくは連携施設のがん相談支援センターで対応できる体制を</a:t>
                      </a:r>
                      <a:r>
                        <a:rPr kumimoji="1" lang="ja-JP" altLang="en-US" sz="1200" u="sng" dirty="0" smtClean="0">
                          <a:latin typeface="Meiryo UI" panose="020B0604030504040204" pitchFamily="50" charset="-128"/>
                          <a:ea typeface="Meiryo UI" panose="020B0604030504040204" pitchFamily="50" charset="-128"/>
                        </a:rPr>
                        <a:t>整備することが望ましい</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また、それらの相談に応じる多職種からなるＡＹＡ世代支援チームを設置することが望ましい。</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0" dirty="0" smtClean="0">
                          <a:latin typeface="Meiryo UI" panose="020B0604030504040204" pitchFamily="50" charset="-128"/>
                          <a:ea typeface="Meiryo UI" panose="020B0604030504040204" pitchFamily="50" charset="-128"/>
                        </a:rPr>
                        <a:t>〇</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就学、就労、妊孕性の温存、アピアランスケア等の相支援体制整備について</a:t>
                      </a:r>
                      <a:endParaRPr kumimoji="1" lang="en-US" altLang="ja-JP" sz="1200" b="1" u="sng" dirty="0" smtClean="0">
                        <a:latin typeface="Meiryo UI" panose="020B0604030504040204" pitchFamily="50" charset="-128"/>
                        <a:ea typeface="Meiryo UI" panose="020B0604030504040204" pitchFamily="50" charset="-128"/>
                      </a:endParaRPr>
                    </a:p>
                    <a:p>
                      <a:endParaRPr kumimoji="1" lang="en-US" altLang="ja-JP" sz="1200" b="1" dirty="0" smtClean="0">
                        <a:latin typeface="Meiryo UI" panose="020B0604030504040204" pitchFamily="50" charset="-128"/>
                        <a:ea typeface="Meiryo UI" panose="020B0604030504040204" pitchFamily="50" charset="-128"/>
                      </a:endParaRPr>
                    </a:p>
                    <a:p>
                      <a:r>
                        <a:rPr kumimoji="1" lang="ja-JP" altLang="en-US" sz="1200" b="0" dirty="0" smtClean="0">
                          <a:latin typeface="Meiryo UI" panose="020B0604030504040204" pitchFamily="50" charset="-128"/>
                          <a:ea typeface="Meiryo UI" panose="020B0604030504040204" pitchFamily="50" charset="-128"/>
                        </a:rPr>
                        <a:t>・新たに要件化し、望ましい規定としてはどうか。</a:t>
                      </a:r>
                      <a:endParaRPr kumimoji="1" lang="en-US" altLang="ja-JP" sz="1200" b="0" dirty="0" smtClean="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51096787"/>
                  </a:ext>
                </a:extLst>
              </a:tr>
              <a:tr h="1522695">
                <a:tc>
                  <a:txBody>
                    <a:bodyPr/>
                    <a:lstStyle/>
                    <a:p>
                      <a:r>
                        <a:rPr kumimoji="1" lang="ja-JP" altLang="en-US" sz="1200" u="none" dirty="0" smtClean="0">
                          <a:latin typeface="Meiryo UI" panose="020B0604030504040204" pitchFamily="50" charset="-128"/>
                          <a:ea typeface="Meiryo UI" panose="020B0604030504040204" pitchFamily="50" charset="-128"/>
                        </a:rPr>
                        <a:t>Ｐ５</a:t>
                      </a:r>
                      <a:endParaRPr kumimoji="1" lang="en-US" altLang="ja-JP" sz="1200" u="none" dirty="0" smtClean="0">
                        <a:latin typeface="Meiryo UI" panose="020B0604030504040204" pitchFamily="50" charset="-128"/>
                        <a:ea typeface="Meiryo UI" panose="020B0604030504040204" pitchFamily="50" charset="-128"/>
                      </a:endParaRPr>
                    </a:p>
                    <a:p>
                      <a:r>
                        <a:rPr kumimoji="1" lang="ja-JP" altLang="en-US" sz="1200" u="sng" dirty="0" smtClean="0">
                          <a:latin typeface="Meiryo UI" panose="020B0604030504040204" pitchFamily="50" charset="-128"/>
                          <a:ea typeface="Meiryo UI" panose="020B0604030504040204" pitchFamily="50" charset="-128"/>
                        </a:rPr>
                        <a:t>オ 高齢者のがんに関して、併存症の治療との両立が図れるよう、関係する診療科と連携する体制を確保すること。</a:t>
                      </a:r>
                      <a:endParaRPr kumimoji="1" lang="en-US" altLang="ja-JP" sz="1200" u="sng" dirty="0" smtClean="0">
                        <a:latin typeface="Meiryo UI" panose="020B0604030504040204" pitchFamily="50" charset="-128"/>
                        <a:ea typeface="Meiryo UI" panose="020B0604030504040204" pitchFamily="50" charset="-128"/>
                      </a:endParaRPr>
                    </a:p>
                    <a:p>
                      <a:r>
                        <a:rPr kumimoji="1" lang="ja-JP" altLang="en-US" sz="1200" u="sng" dirty="0" smtClean="0">
                          <a:latin typeface="Meiryo UI" panose="020B0604030504040204" pitchFamily="50" charset="-128"/>
                          <a:ea typeface="Meiryo UI" panose="020B0604030504040204" pitchFamily="50" charset="-128"/>
                        </a:rPr>
                        <a:t>また、意思決定能力を含む機能評価を行い、各種ガイドラインに沿って、個別の状況を踏まえた対応をしていること。</a:t>
                      </a:r>
                      <a:r>
                        <a:rPr kumimoji="1" lang="en-US" altLang="ja-JP" sz="1200" u="sng" dirty="0" smtClean="0">
                          <a:latin typeface="Meiryo UI" panose="020B0604030504040204" pitchFamily="50" charset="-128"/>
                          <a:ea typeface="Meiryo UI" panose="020B0604030504040204" pitchFamily="50" charset="-128"/>
                        </a:rPr>
                        <a:t>【</a:t>
                      </a:r>
                      <a:r>
                        <a:rPr kumimoji="1" lang="ja-JP" altLang="en-US" sz="1200" u="sng" dirty="0" smtClean="0">
                          <a:latin typeface="Meiryo UI" panose="020B0604030504040204" pitchFamily="50" charset="-128"/>
                          <a:ea typeface="Meiryo UI" panose="020B0604030504040204" pitchFamily="50" charset="-128"/>
                        </a:rPr>
                        <a:t>新</a:t>
                      </a:r>
                      <a:r>
                        <a:rPr kumimoji="1" lang="en-US" altLang="ja-JP" sz="1200" u="sng" dirty="0" smtClean="0">
                          <a:latin typeface="Meiryo UI" panose="020B0604030504040204" pitchFamily="50" charset="-128"/>
                          <a:ea typeface="Meiryo UI" panose="020B0604030504040204" pitchFamily="50" charset="-128"/>
                        </a:rPr>
                        <a:t>】</a:t>
                      </a:r>
                      <a:endParaRPr kumimoji="1" lang="en-US" altLang="ja-JP" sz="1200" u="sng"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sng" dirty="0" smtClean="0">
                        <a:latin typeface="Meiryo UI" panose="020B0604030504040204" pitchFamily="50" charset="-128"/>
                        <a:ea typeface="Meiryo UI" panose="020B0604030504040204" pitchFamily="50" charset="-128"/>
                      </a:endParaRPr>
                    </a:p>
                    <a:p>
                      <a:r>
                        <a:rPr kumimoji="1" lang="ja-JP" altLang="en-US" sz="1200" u="none" dirty="0" smtClean="0">
                          <a:latin typeface="Meiryo UI" panose="020B0604030504040204" pitchFamily="50" charset="-128"/>
                          <a:ea typeface="Meiryo UI" panose="020B0604030504040204" pitchFamily="50" charset="-128"/>
                        </a:rPr>
                        <a:t>高齢者のがんに関して、併存症の治療との両立が図れるよう、関係する診療科と連携する体制を確保することが望ましい。</a:t>
                      </a:r>
                      <a:endParaRPr kumimoji="1" lang="en-US" altLang="ja-JP" sz="1200" u="none" dirty="0" smtClean="0">
                        <a:latin typeface="Meiryo UI" panose="020B0604030504040204" pitchFamily="50" charset="-128"/>
                        <a:ea typeface="Meiryo UI" panose="020B0604030504040204" pitchFamily="50" charset="-128"/>
                      </a:endParaRPr>
                    </a:p>
                    <a:p>
                      <a:r>
                        <a:rPr kumimoji="1" lang="ja-JP" altLang="en-US" sz="1200" u="none" dirty="0" smtClean="0">
                          <a:latin typeface="Meiryo UI" panose="020B0604030504040204" pitchFamily="50" charset="-128"/>
                          <a:ea typeface="Meiryo UI" panose="020B0604030504040204" pitchFamily="50" charset="-128"/>
                        </a:rPr>
                        <a:t>また、意思決定能力を含む機能評価を行い、各種ガイドラインに沿って、個別の状況を踏まえた対応をしていることが望ましい。</a:t>
                      </a:r>
                      <a:endParaRPr kumimoji="1" lang="ja-JP" altLang="en-US" sz="1200" u="none"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dirty="0" smtClean="0">
                          <a:latin typeface="Meiryo UI" panose="020B0604030504040204" pitchFamily="50" charset="-128"/>
                          <a:ea typeface="Meiryo UI" panose="020B0604030504040204" pitchFamily="50" charset="-128"/>
                        </a:rPr>
                        <a:t>〇</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高齢者のがん治療等に対する連携体制等について</a:t>
                      </a:r>
                    </a:p>
                    <a:p>
                      <a:endParaRPr kumimoji="1" lang="ja-JP" altLang="en-US"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・新たに要件化し、望ましい規定としてはどうか。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9243303"/>
                  </a:ext>
                </a:extLst>
              </a:tr>
              <a:tr h="1522695">
                <a:tc>
                  <a:txBody>
                    <a:bodyPr/>
                    <a:lstStyle/>
                    <a:p>
                      <a:r>
                        <a:rPr kumimoji="1" lang="ja-JP" altLang="en-US" sz="1200" u="none" dirty="0" smtClean="0">
                          <a:latin typeface="Meiryo UI" panose="020B0604030504040204" pitchFamily="50" charset="-128"/>
                          <a:ea typeface="Meiryo UI" panose="020B0604030504040204" pitchFamily="50" charset="-128"/>
                        </a:rPr>
                        <a:t>Ｐ５</a:t>
                      </a:r>
                      <a:endParaRPr kumimoji="1" lang="en-US" altLang="ja-JP" sz="1200" u="none" dirty="0" smtClean="0">
                        <a:latin typeface="Meiryo UI" panose="020B0604030504040204" pitchFamily="50" charset="-128"/>
                        <a:ea typeface="Meiryo UI" panose="020B0604030504040204" pitchFamily="50" charset="-128"/>
                      </a:endParaRPr>
                    </a:p>
                    <a:p>
                      <a:endParaRPr kumimoji="1" lang="en-US" altLang="ja-JP" sz="1200" u="sng" dirty="0" smtClean="0">
                        <a:latin typeface="Meiryo UI" panose="020B0604030504040204" pitchFamily="50" charset="-128"/>
                        <a:ea typeface="Meiryo UI" panose="020B0604030504040204" pitchFamily="50" charset="-128"/>
                      </a:endParaRPr>
                    </a:p>
                    <a:p>
                      <a:r>
                        <a:rPr kumimoji="1" lang="ja-JP" altLang="en-US" sz="1200" u="sng" dirty="0" smtClean="0">
                          <a:latin typeface="Meiryo UI" panose="020B0604030504040204" pitchFamily="50" charset="-128"/>
                          <a:ea typeface="Meiryo UI" panose="020B0604030504040204" pitchFamily="50" charset="-128"/>
                        </a:rPr>
                        <a:t>カ 医療機関としてのＢＣＰを策定することが望ましい</a:t>
                      </a:r>
                      <a:r>
                        <a:rPr kumimoji="1" lang="en-US" altLang="ja-JP" sz="1200" u="sng" dirty="0" smtClean="0">
                          <a:latin typeface="Meiryo UI" panose="020B0604030504040204" pitchFamily="50" charset="-128"/>
                          <a:ea typeface="Meiryo UI" panose="020B0604030504040204" pitchFamily="50" charset="-128"/>
                        </a:rPr>
                        <a:t>【</a:t>
                      </a:r>
                      <a:r>
                        <a:rPr kumimoji="1" lang="ja-JP" altLang="en-US" sz="1200" u="sng" dirty="0" smtClean="0">
                          <a:latin typeface="Meiryo UI" panose="020B0604030504040204" pitchFamily="50" charset="-128"/>
                          <a:ea typeface="Meiryo UI" panose="020B0604030504040204" pitchFamily="50" charset="-128"/>
                        </a:rPr>
                        <a:t>新</a:t>
                      </a:r>
                      <a:r>
                        <a:rPr kumimoji="1" lang="en-US" altLang="ja-JP" sz="1200" u="sng" dirty="0" smtClean="0">
                          <a:latin typeface="Meiryo UI" panose="020B0604030504040204" pitchFamily="50" charset="-128"/>
                          <a:ea typeface="Meiryo UI" panose="020B0604030504040204" pitchFamily="50" charset="-128"/>
                        </a:rPr>
                        <a:t>】</a:t>
                      </a:r>
                      <a:endParaRPr kumimoji="1" lang="en-US" altLang="ja-JP" sz="1200" u="sng"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sng" dirty="0" smtClean="0">
                        <a:latin typeface="Meiryo UI" panose="020B0604030504040204" pitchFamily="50" charset="-128"/>
                        <a:ea typeface="Meiryo UI" panose="020B0604030504040204" pitchFamily="50" charset="-128"/>
                      </a:endParaRPr>
                    </a:p>
                    <a:p>
                      <a:endParaRPr kumimoji="1" lang="en-US" altLang="ja-JP" sz="1200" u="none" dirty="0" smtClean="0">
                        <a:latin typeface="Meiryo UI" panose="020B0604030504040204" pitchFamily="50" charset="-128"/>
                        <a:ea typeface="Meiryo UI" panose="020B0604030504040204" pitchFamily="50" charset="-128"/>
                      </a:endParaRPr>
                    </a:p>
                    <a:p>
                      <a:r>
                        <a:rPr kumimoji="1" lang="ja-JP" altLang="en-US" sz="1200" u="none" dirty="0" smtClean="0">
                          <a:latin typeface="Meiryo UI" panose="020B0604030504040204" pitchFamily="50" charset="-128"/>
                          <a:ea typeface="Meiryo UI" panose="020B0604030504040204" pitchFamily="50" charset="-128"/>
                        </a:rPr>
                        <a:t>医療機関としてのＢＣＰを策定することが望ましい</a:t>
                      </a:r>
                      <a:endParaRPr kumimoji="1" lang="ja-JP" altLang="en-US" sz="1200" u="none"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rPr>
                        <a:t>〇</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医療機関としてのＢＣＰ策定について</a:t>
                      </a:r>
                      <a:endParaRPr kumimoji="1" lang="en-US" altLang="ja-JP" sz="1200" b="1" u="sng" dirty="0" smtClean="0">
                        <a:latin typeface="Meiryo UI" panose="020B0604030504040204" pitchFamily="50" charset="-128"/>
                        <a:ea typeface="Meiryo UI" panose="020B0604030504040204" pitchFamily="50" charset="-128"/>
                      </a:endParaRPr>
                    </a:p>
                    <a:p>
                      <a:endParaRPr kumimoji="1" lang="en-US" altLang="ja-JP" sz="1200" b="1" u="sng" dirty="0" smtClean="0">
                        <a:latin typeface="Meiryo UI" panose="020B0604030504040204" pitchFamily="50" charset="-128"/>
                        <a:ea typeface="Meiryo UI" panose="020B0604030504040204" pitchFamily="50" charset="-128"/>
                      </a:endParaRPr>
                    </a:p>
                    <a:p>
                      <a:r>
                        <a:rPr kumimoji="1" lang="ja-JP" altLang="en-US" sz="1200" b="0" u="none" dirty="0" smtClean="0">
                          <a:latin typeface="Meiryo UI" panose="020B0604030504040204" pitchFamily="50" charset="-128"/>
                          <a:ea typeface="Meiryo UI" panose="020B0604030504040204" pitchFamily="50" charset="-128"/>
                        </a:rPr>
                        <a:t>・新たに要件化し、望ましい規定としてはどうか。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26698416"/>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（１）診療機能</a:t>
            </a:r>
            <a:endParaRPr kumimoji="1" lang="ja-JP" altLang="en-US" sz="20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16</a:t>
            </a:fld>
            <a:endParaRPr kumimoji="1" lang="ja-JP" altLang="en-US" sz="1800" dirty="0"/>
          </a:p>
        </p:txBody>
      </p:sp>
    </p:spTree>
    <p:extLst>
      <p:ext uri="{BB962C8B-B14F-4D97-AF65-F5344CB8AC3E}">
        <p14:creationId xmlns:p14="http://schemas.microsoft.com/office/powerpoint/2010/main" val="23296485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538FBD30-880B-4339-97D1-6E0546A6EFEB}"/>
              </a:ext>
            </a:extLst>
          </p:cNvPr>
          <p:cNvSpPr/>
          <p:nvPr/>
        </p:nvSpPr>
        <p:spPr>
          <a:xfrm>
            <a:off x="0" y="17752"/>
            <a:ext cx="9906000" cy="298580"/>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（２）診療従事者</a:t>
            </a:r>
          </a:p>
        </p:txBody>
      </p:sp>
      <p:graphicFrame>
        <p:nvGraphicFramePr>
          <p:cNvPr id="2" name="表 1"/>
          <p:cNvGraphicFramePr>
            <a:graphicFrameLocks noGrp="1"/>
          </p:cNvGraphicFramePr>
          <p:nvPr>
            <p:extLst>
              <p:ext uri="{D42A27DB-BD31-4B8C-83A1-F6EECF244321}">
                <p14:modId xmlns:p14="http://schemas.microsoft.com/office/powerpoint/2010/main" val="2807869381"/>
              </p:ext>
            </p:extLst>
          </p:nvPr>
        </p:nvGraphicFramePr>
        <p:xfrm>
          <a:off x="108594" y="454620"/>
          <a:ext cx="9688811" cy="6240365"/>
        </p:xfrm>
        <a:graphic>
          <a:graphicData uri="http://schemas.openxmlformats.org/drawingml/2006/table">
            <a:tbl>
              <a:tblPr firstRow="1" bandRow="1">
                <a:tableStyleId>{5C22544A-7EE6-4342-B048-85BDC9FD1C3A}</a:tableStyleId>
              </a:tblPr>
              <a:tblGrid>
                <a:gridCol w="3190299">
                  <a:extLst>
                    <a:ext uri="{9D8B030D-6E8A-4147-A177-3AD203B41FA5}">
                      <a16:colId xmlns:a16="http://schemas.microsoft.com/office/drawing/2014/main" val="3948672255"/>
                    </a:ext>
                  </a:extLst>
                </a:gridCol>
                <a:gridCol w="3269474">
                  <a:extLst>
                    <a:ext uri="{9D8B030D-6E8A-4147-A177-3AD203B41FA5}">
                      <a16:colId xmlns:a16="http://schemas.microsoft.com/office/drawing/2014/main" val="1141107218"/>
                    </a:ext>
                  </a:extLst>
                </a:gridCol>
                <a:gridCol w="3229038">
                  <a:extLst>
                    <a:ext uri="{9D8B030D-6E8A-4147-A177-3AD203B41FA5}">
                      <a16:colId xmlns:a16="http://schemas.microsoft.com/office/drawing/2014/main" val="1823938686"/>
                    </a:ext>
                  </a:extLst>
                </a:gridCol>
              </a:tblGrid>
              <a:tr h="267012">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004126045"/>
                  </a:ext>
                </a:extLst>
              </a:tr>
              <a:tr h="1150206">
                <a:tc>
                  <a:txBody>
                    <a:bodyPr/>
                    <a:lstStyle/>
                    <a:p>
                      <a:r>
                        <a:rPr kumimoji="1" lang="ja-JP" altLang="en-US" sz="1200" b="1" dirty="0" smtClean="0">
                          <a:latin typeface="Meiryo UI" panose="020B0604030504040204" pitchFamily="50" charset="-128"/>
                          <a:ea typeface="Meiryo UI" panose="020B0604030504040204" pitchFamily="50" charset="-128"/>
                        </a:rPr>
                        <a:t>手術療法</a:t>
                      </a:r>
                      <a:r>
                        <a:rPr kumimoji="1" lang="ja-JP" altLang="en-US" sz="1200" dirty="0" smtClean="0">
                          <a:latin typeface="Meiryo UI" panose="020B0604030504040204" pitchFamily="50" charset="-128"/>
                          <a:ea typeface="Meiryo UI" panose="020B0604030504040204" pitchFamily="50" charset="-128"/>
                        </a:rPr>
                        <a:t>に携わる</a:t>
                      </a:r>
                      <a:r>
                        <a:rPr kumimoji="1" lang="ja-JP" altLang="en-US" sz="1200" b="1" dirty="0" smtClean="0">
                          <a:latin typeface="Meiryo UI" panose="020B0604030504040204" pitchFamily="50" charset="-128"/>
                          <a:ea typeface="Meiryo UI" panose="020B0604030504040204" pitchFamily="50" charset="-128"/>
                        </a:rPr>
                        <a:t>常勤の医師</a:t>
                      </a:r>
                      <a:r>
                        <a:rPr kumimoji="1" lang="ja-JP" altLang="en-US" sz="1200" dirty="0" smtClean="0">
                          <a:latin typeface="Meiryo UI" panose="020B0604030504040204" pitchFamily="50" charset="-128"/>
                          <a:ea typeface="Meiryo UI" panose="020B0604030504040204" pitchFamily="50" charset="-128"/>
                        </a:rPr>
                        <a:t>を１人以上配置すること。</a:t>
                      </a:r>
                      <a:endParaRPr kumimoji="1" lang="ja-JP" altLang="en-US" sz="1200" dirty="0">
                        <a:latin typeface="Meiryo UI" panose="020B0604030504040204" pitchFamily="50" charset="-128"/>
                        <a:ea typeface="Meiryo UI" panose="020B0604030504040204" pitchFamily="50" charset="-128"/>
                      </a:endParaRP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dirty="0" smtClean="0">
                          <a:latin typeface="Meiryo UI" panose="020B0604030504040204" pitchFamily="50" charset="-128"/>
                          <a:ea typeface="Meiryo UI" panose="020B0604030504040204" pitchFamily="50" charset="-128"/>
                        </a:rPr>
                        <a:t>手術療法</a:t>
                      </a:r>
                      <a:r>
                        <a:rPr kumimoji="1" lang="ja-JP" altLang="en-US" sz="1200" dirty="0" smtClean="0">
                          <a:latin typeface="Meiryo UI" panose="020B0604030504040204" pitchFamily="50" charset="-128"/>
                          <a:ea typeface="Meiryo UI" panose="020B0604030504040204" pitchFamily="50" charset="-128"/>
                        </a:rPr>
                        <a:t>に携わる</a:t>
                      </a:r>
                      <a:r>
                        <a:rPr kumimoji="1" lang="ja-JP" altLang="en-US" sz="1200" b="1" dirty="0" smtClean="0">
                          <a:latin typeface="Meiryo UI" panose="020B0604030504040204" pitchFamily="50" charset="-128"/>
                          <a:ea typeface="Meiryo UI" panose="020B0604030504040204" pitchFamily="50" charset="-128"/>
                        </a:rPr>
                        <a:t>常勤の医師</a:t>
                      </a:r>
                      <a:r>
                        <a:rPr kumimoji="1" lang="ja-JP" altLang="en-US" sz="1200" dirty="0" smtClean="0">
                          <a:latin typeface="Meiryo UI" panose="020B0604030504040204" pitchFamily="50" charset="-128"/>
                          <a:ea typeface="Meiryo UI" panose="020B0604030504040204" pitchFamily="50" charset="-128"/>
                        </a:rPr>
                        <a:t>を１人以上配置すること。</a:t>
                      </a:r>
                      <a:endParaRPr kumimoji="1" lang="ja-JP" altLang="en-US" sz="1200" dirty="0">
                        <a:latin typeface="Meiryo UI" panose="020B0604030504040204" pitchFamily="50" charset="-128"/>
                        <a:ea typeface="Meiryo UI" panose="020B0604030504040204" pitchFamily="50" charset="-128"/>
                      </a:endParaRP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kumimoji="1" lang="en-US" altLang="ja-JP" sz="1200" b="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66204440"/>
                  </a:ext>
                </a:extLst>
              </a:tr>
              <a:tr h="794190">
                <a:tc>
                  <a:txBody>
                    <a:bodyPr/>
                    <a:lstStyle/>
                    <a:p>
                      <a:r>
                        <a:rPr kumimoji="1" lang="ja-JP" altLang="en-US" sz="1200" b="1" dirty="0" smtClean="0">
                          <a:latin typeface="Meiryo UI" panose="020B0604030504040204" pitchFamily="50" charset="-128"/>
                          <a:ea typeface="Meiryo UI" panose="020B0604030504040204" pitchFamily="50" charset="-128"/>
                        </a:rPr>
                        <a:t>専任</a:t>
                      </a:r>
                      <a:r>
                        <a:rPr kumimoji="1" lang="ja-JP" altLang="en-US" sz="1200" dirty="0" smtClean="0">
                          <a:latin typeface="Meiryo UI" panose="020B0604030504040204" pitchFamily="50" charset="-128"/>
                          <a:ea typeface="Meiryo UI" panose="020B0604030504040204" pitchFamily="50" charset="-128"/>
                        </a:rPr>
                        <a:t>の放射線診断に携わる専門的な知識及び技能を有する</a:t>
                      </a:r>
                      <a:r>
                        <a:rPr kumimoji="1" lang="ja-JP" altLang="en-US" sz="1200" b="1" dirty="0" smtClean="0">
                          <a:latin typeface="Meiryo UI" panose="020B0604030504040204" pitchFamily="50" charset="-128"/>
                          <a:ea typeface="Meiryo UI" panose="020B0604030504040204" pitchFamily="50" charset="-128"/>
                        </a:rPr>
                        <a:t>常勤の医師</a:t>
                      </a:r>
                      <a:r>
                        <a:rPr kumimoji="1" lang="ja-JP" altLang="en-US" sz="1200" dirty="0" smtClean="0">
                          <a:latin typeface="Meiryo UI" panose="020B0604030504040204" pitchFamily="50" charset="-128"/>
                          <a:ea typeface="Meiryo UI" panose="020B0604030504040204" pitchFamily="50" charset="-128"/>
                        </a:rPr>
                        <a:t>を１人以上配置すること。</a:t>
                      </a:r>
                      <a:endParaRPr kumimoji="1" lang="ja-JP" altLang="en-US" sz="1200" dirty="0">
                        <a:latin typeface="Meiryo UI" panose="020B0604030504040204" pitchFamily="50" charset="-128"/>
                        <a:ea typeface="Meiryo UI" panose="020B0604030504040204" pitchFamily="50" charset="-128"/>
                      </a:endParaRP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rPr>
                        <a:t>放射線診断・治療に関する専門的知識を有する</a:t>
                      </a:r>
                      <a:r>
                        <a:rPr kumimoji="1" lang="ja-JP" altLang="en-US" sz="1200" b="1" dirty="0" smtClean="0">
                          <a:latin typeface="Meiryo UI" panose="020B0604030504040204" pitchFamily="50" charset="-128"/>
                          <a:ea typeface="Meiryo UI" panose="020B0604030504040204" pitchFamily="50" charset="-128"/>
                        </a:rPr>
                        <a:t>医師を</a:t>
                      </a:r>
                      <a:r>
                        <a:rPr kumimoji="1" lang="en-US" altLang="ja-JP" sz="1200" b="1" dirty="0" smtClean="0">
                          <a:latin typeface="Meiryo UI" panose="020B0604030504040204" pitchFamily="50" charset="-128"/>
                          <a:ea typeface="Meiryo UI" panose="020B0604030504040204" pitchFamily="50" charset="-128"/>
                        </a:rPr>
                        <a:t>1</a:t>
                      </a:r>
                      <a:r>
                        <a:rPr kumimoji="1" lang="ja-JP" altLang="en-US" sz="1200" b="1" dirty="0" smtClean="0">
                          <a:latin typeface="Meiryo UI" panose="020B0604030504040204" pitchFamily="50" charset="-128"/>
                          <a:ea typeface="Meiryo UI" panose="020B0604030504040204" pitchFamily="50" charset="-128"/>
                        </a:rPr>
                        <a:t>人以上配置</a:t>
                      </a:r>
                      <a:r>
                        <a:rPr kumimoji="1" lang="ja-JP" altLang="en-US" sz="1200" dirty="0" smtClean="0">
                          <a:latin typeface="Meiryo UI" panose="020B0604030504040204" pitchFamily="50" charset="-128"/>
                          <a:ea typeface="Meiryo UI" panose="020B0604030504040204" pitchFamily="50" charset="-128"/>
                        </a:rPr>
                        <a:t>するか、又は</a:t>
                      </a:r>
                      <a:r>
                        <a:rPr kumimoji="1" lang="ja-JP" altLang="en-US" sz="1200" b="1" dirty="0" smtClean="0">
                          <a:latin typeface="Meiryo UI" panose="020B0604030504040204" pitchFamily="50" charset="-128"/>
                          <a:ea typeface="Meiryo UI" panose="020B0604030504040204" pitchFamily="50" charset="-128"/>
                        </a:rPr>
                        <a:t>他の医療機関から協力を得られる体制を確保すること。</a:t>
                      </a:r>
                      <a:r>
                        <a:rPr kumimoji="1" lang="ja-JP" altLang="en-US" sz="1200" dirty="0" smtClean="0">
                          <a:latin typeface="Meiryo UI" panose="020B0604030504040204" pitchFamily="50" charset="-128"/>
                          <a:ea typeface="Meiryo UI" panose="020B0604030504040204" pitchFamily="50" charset="-128"/>
                        </a:rPr>
                        <a:t>なお、当該医師については、原則として常勤であること。</a:t>
                      </a:r>
                      <a:endParaRPr kumimoji="1" lang="ja-JP" altLang="en-US" sz="1200" dirty="0">
                        <a:latin typeface="Meiryo UI" panose="020B0604030504040204" pitchFamily="50" charset="-128"/>
                        <a:ea typeface="Meiryo UI" panose="020B0604030504040204" pitchFamily="50" charset="-128"/>
                      </a:endParaRP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1200" dirty="0" smtClean="0">
                          <a:latin typeface="Meiryo UI" panose="020B0604030504040204" pitchFamily="50" charset="-128"/>
                          <a:ea typeface="Meiryo UI" panose="020B0604030504040204" pitchFamily="50" charset="-128"/>
                        </a:rPr>
                        <a:t>〇放射線診断に携わる医師の配置</a:t>
                      </a:r>
                    </a:p>
                    <a:p>
                      <a:pPr algn="l"/>
                      <a:r>
                        <a:rPr kumimoji="1" lang="ja-JP" altLang="en-US" sz="1200" dirty="0" smtClean="0">
                          <a:latin typeface="Meiryo UI" panose="020B0604030504040204" pitchFamily="50" charset="-128"/>
                          <a:ea typeface="Meiryo UI" panose="020B0604030504040204" pitchFamily="50" charset="-128"/>
                        </a:rPr>
                        <a:t>・現行どおりとしてはどうか。</a:t>
                      </a:r>
                      <a:endParaRPr kumimoji="1" lang="ja-JP" altLang="en-US" sz="1200" dirty="0">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294113"/>
                  </a:ext>
                </a:extLst>
              </a:tr>
              <a:tr h="832884">
                <a:tc>
                  <a:txBody>
                    <a:bodyPr/>
                    <a:lstStyle/>
                    <a:p>
                      <a:r>
                        <a:rPr kumimoji="1" lang="ja-JP" altLang="en-US" sz="1200" b="1" dirty="0" smtClean="0">
                          <a:latin typeface="Meiryo UI" panose="020B0604030504040204" pitchFamily="50" charset="-128"/>
                          <a:ea typeface="Meiryo UI" panose="020B0604030504040204" pitchFamily="50" charset="-128"/>
                        </a:rPr>
                        <a:t>専従</a:t>
                      </a:r>
                      <a:r>
                        <a:rPr kumimoji="1" lang="ja-JP" altLang="en-US" sz="1200" dirty="0" smtClean="0">
                          <a:latin typeface="Meiryo UI" panose="020B0604030504040204" pitchFamily="50" charset="-128"/>
                          <a:ea typeface="Meiryo UI" panose="020B0604030504040204" pitchFamily="50" charset="-128"/>
                        </a:rPr>
                        <a:t>の放射線治療に携わる専門的な知識及び技能を有する常勤の医師を１人以上配置すること</a:t>
                      </a:r>
                      <a:endParaRPr kumimoji="1" lang="ja-JP" altLang="en-US" sz="1200" dirty="0">
                        <a:latin typeface="Meiryo UI" panose="020B0604030504040204" pitchFamily="50" charset="-128"/>
                        <a:ea typeface="Meiryo UI" panose="020B0604030504040204" pitchFamily="50" charset="-128"/>
                      </a:endParaRP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66546120"/>
                  </a:ext>
                </a:extLst>
              </a:tr>
              <a:tr h="1150206">
                <a:tc>
                  <a:txBody>
                    <a:bodyPr/>
                    <a:lstStyle/>
                    <a:p>
                      <a:r>
                        <a:rPr kumimoji="1" lang="ja-JP" altLang="en-US" sz="1200" b="1" dirty="0" smtClean="0">
                          <a:latin typeface="Meiryo UI" panose="020B0604030504040204" pitchFamily="50" charset="-128"/>
                          <a:ea typeface="Meiryo UI" panose="020B0604030504040204" pitchFamily="50" charset="-128"/>
                        </a:rPr>
                        <a:t>専従の薬物療法</a:t>
                      </a:r>
                      <a:r>
                        <a:rPr kumimoji="1" lang="ja-JP" altLang="en-US" sz="1200" dirty="0" smtClean="0">
                          <a:latin typeface="Meiryo UI" panose="020B0604030504040204" pitchFamily="50" charset="-128"/>
                          <a:ea typeface="Meiryo UI" panose="020B0604030504040204" pitchFamily="50" charset="-128"/>
                        </a:rPr>
                        <a:t>に携わる専門的な知識及び技能を有する</a:t>
                      </a:r>
                      <a:r>
                        <a:rPr kumimoji="1" lang="ja-JP" altLang="en-US" sz="1200" b="1" dirty="0" smtClean="0">
                          <a:latin typeface="Meiryo UI" panose="020B0604030504040204" pitchFamily="50" charset="-128"/>
                          <a:ea typeface="Meiryo UI" panose="020B0604030504040204" pitchFamily="50" charset="-128"/>
                        </a:rPr>
                        <a:t>常勤の医師</a:t>
                      </a:r>
                      <a:r>
                        <a:rPr kumimoji="1" lang="ja-JP" altLang="en-US" sz="1200" dirty="0" smtClean="0">
                          <a:latin typeface="Meiryo UI" panose="020B0604030504040204" pitchFamily="50" charset="-128"/>
                          <a:ea typeface="Meiryo UI" panose="020B0604030504040204" pitchFamily="50" charset="-128"/>
                        </a:rPr>
                        <a:t>を１人以上配置すること</a:t>
                      </a:r>
                      <a:endParaRPr kumimoji="1" lang="ja-JP" altLang="en-US" sz="1200" dirty="0">
                        <a:latin typeface="Meiryo UI" panose="020B0604030504040204" pitchFamily="50" charset="-128"/>
                        <a:ea typeface="Meiryo UI" panose="020B0604030504040204" pitchFamily="50" charset="-128"/>
                      </a:endParaRP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dirty="0" smtClean="0">
                          <a:latin typeface="Meiryo UI" panose="020B0604030504040204" pitchFamily="50" charset="-128"/>
                          <a:ea typeface="Meiryo UI" panose="020B0604030504040204" pitchFamily="50" charset="-128"/>
                        </a:rPr>
                        <a:t>専従の薬物療法</a:t>
                      </a:r>
                      <a:r>
                        <a:rPr kumimoji="1" lang="ja-JP" altLang="en-US" sz="1200" dirty="0" smtClean="0">
                          <a:latin typeface="Meiryo UI" panose="020B0604030504040204" pitchFamily="50" charset="-128"/>
                          <a:ea typeface="Meiryo UI" panose="020B0604030504040204" pitchFamily="50" charset="-128"/>
                        </a:rPr>
                        <a:t>に携わる専門的な知識及び技能を有する</a:t>
                      </a:r>
                      <a:r>
                        <a:rPr kumimoji="1" lang="ja-JP" altLang="en-US" sz="1200" b="1" dirty="0" smtClean="0">
                          <a:latin typeface="Meiryo UI" panose="020B0604030504040204" pitchFamily="50" charset="-128"/>
                          <a:ea typeface="Meiryo UI" panose="020B0604030504040204" pitchFamily="50" charset="-128"/>
                        </a:rPr>
                        <a:t>常勤の医師</a:t>
                      </a:r>
                      <a:r>
                        <a:rPr kumimoji="1" lang="ja-JP" altLang="en-US" sz="1200" dirty="0" smtClean="0">
                          <a:latin typeface="Meiryo UI" panose="020B0604030504040204" pitchFamily="50" charset="-128"/>
                          <a:ea typeface="Meiryo UI" panose="020B0604030504040204" pitchFamily="50" charset="-128"/>
                        </a:rPr>
                        <a:t>を１人以上配置すること</a:t>
                      </a:r>
                      <a:endParaRPr kumimoji="1" lang="ja-JP" altLang="en-US" sz="1200" dirty="0">
                        <a:latin typeface="Meiryo UI" panose="020B0604030504040204" pitchFamily="50" charset="-128"/>
                        <a:ea typeface="Meiryo UI" panose="020B0604030504040204" pitchFamily="50" charset="-128"/>
                      </a:endParaRP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kumimoji="1" lang="en-US" altLang="ja-JP" sz="1200" b="0" u="none"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09722870"/>
                  </a:ext>
                </a:extLst>
              </a:tr>
              <a:tr h="794190">
                <a:tc>
                  <a:txBody>
                    <a:bodyPr/>
                    <a:lstStyle/>
                    <a:p>
                      <a:r>
                        <a:rPr kumimoji="1" lang="ja-JP" altLang="en-US" sz="1200" b="1" dirty="0" smtClean="0">
                          <a:latin typeface="Meiryo UI" panose="020B0604030504040204" pitchFamily="50" charset="-128"/>
                          <a:ea typeface="Meiryo UI" panose="020B0604030504040204" pitchFamily="50" charset="-128"/>
                        </a:rPr>
                        <a:t>緩和ケアチーム</a:t>
                      </a:r>
                      <a:r>
                        <a:rPr kumimoji="1" lang="ja-JP" altLang="en-US" sz="1200" dirty="0" smtClean="0">
                          <a:latin typeface="Meiryo UI" panose="020B0604030504040204" pitchFamily="50" charset="-128"/>
                          <a:ea typeface="Meiryo UI" panose="020B0604030504040204" pitchFamily="50" charset="-128"/>
                        </a:rPr>
                        <a:t>に、</a:t>
                      </a:r>
                      <a:r>
                        <a:rPr kumimoji="1" lang="ja-JP" altLang="en-US" sz="1200" b="1" dirty="0" smtClean="0">
                          <a:latin typeface="Meiryo UI" panose="020B0604030504040204" pitchFamily="50" charset="-128"/>
                          <a:ea typeface="Meiryo UI" panose="020B0604030504040204" pitchFamily="50" charset="-128"/>
                        </a:rPr>
                        <a:t>専任の身体症状の緩和</a:t>
                      </a:r>
                      <a:r>
                        <a:rPr kumimoji="1" lang="ja-JP" altLang="en-US" sz="1200" dirty="0" smtClean="0">
                          <a:latin typeface="Meiryo UI" panose="020B0604030504040204" pitchFamily="50" charset="-128"/>
                          <a:ea typeface="Meiryo UI" panose="020B0604030504040204" pitchFamily="50" charset="-128"/>
                        </a:rPr>
                        <a:t>に携わる専門的な知識及び技能を有する常勤の</a:t>
                      </a:r>
                      <a:r>
                        <a:rPr kumimoji="1" lang="ja-JP" altLang="en-US" sz="1200" b="1" dirty="0" smtClean="0">
                          <a:latin typeface="Meiryo UI" panose="020B0604030504040204" pitchFamily="50" charset="-128"/>
                          <a:ea typeface="Meiryo UI" panose="020B0604030504040204" pitchFamily="50" charset="-128"/>
                        </a:rPr>
                        <a:t>医師</a:t>
                      </a:r>
                      <a:r>
                        <a:rPr kumimoji="1" lang="ja-JP" altLang="en-US" sz="1200" dirty="0" smtClean="0">
                          <a:latin typeface="Meiryo UI" panose="020B0604030504040204" pitchFamily="50" charset="-128"/>
                          <a:ea typeface="Meiryo UI" panose="020B0604030504040204" pitchFamily="50" charset="-128"/>
                        </a:rPr>
                        <a:t>を１人以上配置すること。なお、当該医師については、</a:t>
                      </a:r>
                      <a:r>
                        <a:rPr kumimoji="1" lang="ja-JP" altLang="en-US" sz="1200" b="1" dirty="0" smtClean="0">
                          <a:latin typeface="Meiryo UI" panose="020B0604030504040204" pitchFamily="50" charset="-128"/>
                          <a:ea typeface="Meiryo UI" panose="020B0604030504040204" pitchFamily="50" charset="-128"/>
                        </a:rPr>
                        <a:t>専従</a:t>
                      </a:r>
                      <a:r>
                        <a:rPr kumimoji="1" lang="ja-JP" altLang="en-US" sz="1200" dirty="0" smtClean="0">
                          <a:latin typeface="Meiryo UI" panose="020B0604030504040204" pitchFamily="50" charset="-128"/>
                          <a:ea typeface="Meiryo UI" panose="020B0604030504040204" pitchFamily="50" charset="-128"/>
                        </a:rPr>
                        <a:t>であることが望ましい</a:t>
                      </a:r>
                      <a:endParaRPr kumimoji="1" lang="ja-JP" altLang="en-US" sz="1200" dirty="0">
                        <a:latin typeface="Meiryo UI" panose="020B0604030504040204" pitchFamily="50" charset="-128"/>
                        <a:ea typeface="Meiryo UI" panose="020B0604030504040204" pitchFamily="50" charset="-128"/>
                      </a:endParaRP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dirty="0" smtClean="0">
                          <a:latin typeface="Meiryo UI" panose="020B0604030504040204" pitchFamily="50" charset="-128"/>
                          <a:ea typeface="Meiryo UI" panose="020B0604030504040204" pitchFamily="50" charset="-128"/>
                        </a:rPr>
                        <a:t>緩和ケアチーム</a:t>
                      </a:r>
                      <a:r>
                        <a:rPr kumimoji="1" lang="ja-JP" altLang="en-US" sz="1200" dirty="0" smtClean="0">
                          <a:latin typeface="Meiryo UI" panose="020B0604030504040204" pitchFamily="50" charset="-128"/>
                          <a:ea typeface="Meiryo UI" panose="020B0604030504040204" pitchFamily="50" charset="-128"/>
                        </a:rPr>
                        <a:t>に、</a:t>
                      </a:r>
                      <a:r>
                        <a:rPr kumimoji="1" lang="ja-JP" altLang="en-US" sz="1200" b="1" dirty="0" smtClean="0">
                          <a:latin typeface="Meiryo UI" panose="020B0604030504040204" pitchFamily="50" charset="-128"/>
                          <a:ea typeface="Meiryo UI" panose="020B0604030504040204" pitchFamily="50" charset="-128"/>
                        </a:rPr>
                        <a:t>専任の身体症状の緩和</a:t>
                      </a:r>
                      <a:r>
                        <a:rPr kumimoji="1" lang="ja-JP" altLang="en-US" sz="1200" dirty="0" smtClean="0">
                          <a:latin typeface="Meiryo UI" panose="020B0604030504040204" pitchFamily="50" charset="-128"/>
                          <a:ea typeface="Meiryo UI" panose="020B0604030504040204" pitchFamily="50" charset="-128"/>
                        </a:rPr>
                        <a:t>に携わる専門的な知識及び技能を有する常勤の</a:t>
                      </a:r>
                      <a:r>
                        <a:rPr kumimoji="1" lang="ja-JP" altLang="en-US" sz="1200" b="1" dirty="0" smtClean="0">
                          <a:latin typeface="Meiryo UI" panose="020B0604030504040204" pitchFamily="50" charset="-128"/>
                          <a:ea typeface="Meiryo UI" panose="020B0604030504040204" pitchFamily="50" charset="-128"/>
                        </a:rPr>
                        <a:t>医師</a:t>
                      </a:r>
                      <a:r>
                        <a:rPr kumimoji="1" lang="ja-JP" altLang="en-US" sz="1200" dirty="0" smtClean="0">
                          <a:latin typeface="Meiryo UI" panose="020B0604030504040204" pitchFamily="50" charset="-128"/>
                          <a:ea typeface="Meiryo UI" panose="020B0604030504040204" pitchFamily="50" charset="-128"/>
                        </a:rPr>
                        <a:t>を１人以上配置すること。なお、当該医師については、</a:t>
                      </a:r>
                      <a:r>
                        <a:rPr kumimoji="1" lang="ja-JP" altLang="en-US" sz="1200" b="1" dirty="0" smtClean="0">
                          <a:latin typeface="Meiryo UI" panose="020B0604030504040204" pitchFamily="50" charset="-128"/>
                          <a:ea typeface="Meiryo UI" panose="020B0604030504040204" pitchFamily="50" charset="-128"/>
                        </a:rPr>
                        <a:t>専従</a:t>
                      </a:r>
                      <a:r>
                        <a:rPr kumimoji="1" lang="ja-JP" altLang="en-US" sz="1200" dirty="0" smtClean="0">
                          <a:latin typeface="Meiryo UI" panose="020B0604030504040204" pitchFamily="50" charset="-128"/>
                          <a:ea typeface="Meiryo UI" panose="020B0604030504040204" pitchFamily="50" charset="-128"/>
                        </a:rPr>
                        <a:t>であることが望ましい</a:t>
                      </a:r>
                      <a:endParaRPr kumimoji="1" lang="ja-JP" altLang="en-US" sz="1200" dirty="0">
                        <a:latin typeface="Meiryo UI" panose="020B0604030504040204" pitchFamily="50" charset="-128"/>
                        <a:ea typeface="Meiryo UI" panose="020B0604030504040204" pitchFamily="50" charset="-128"/>
                      </a:endParaRP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〇医師確保について考慮し、常勤換算</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以上とするなど、緩和措置をとる必要があるか。</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2270988"/>
                  </a:ext>
                </a:extLst>
              </a:tr>
              <a:tr h="1200897">
                <a:tc>
                  <a:txBody>
                    <a:bodyPr/>
                    <a:lstStyle/>
                    <a:p>
                      <a:r>
                        <a:rPr kumimoji="1" lang="ja-JP" altLang="en-US" sz="1200" dirty="0" smtClean="0">
                          <a:latin typeface="Meiryo UI" panose="020B0604030504040204" pitchFamily="50" charset="-128"/>
                          <a:ea typeface="Meiryo UI" panose="020B0604030504040204" pitchFamily="50" charset="-128"/>
                        </a:rPr>
                        <a:t>緩和ケアチームに、精神症状の緩和に携わる専門的な知識及び技能を有する常勤の医師を１人以上配置すること。</a:t>
                      </a:r>
                      <a:endParaRPr kumimoji="1" lang="ja-JP" altLang="en-US" sz="1200" dirty="0">
                        <a:latin typeface="Meiryo UI" panose="020B0604030504040204" pitchFamily="50" charset="-128"/>
                        <a:ea typeface="Meiryo UI" panose="020B0604030504040204" pitchFamily="50" charset="-128"/>
                      </a:endParaRP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rPr>
                        <a:t>緩和ケアチームに、精神症状の緩和に携わる専門的な知識及び技能を有する常勤の医師を１人以上配置すること。</a:t>
                      </a:r>
                      <a:endParaRPr kumimoji="1" lang="ja-JP" altLang="en-US" sz="1200" dirty="0">
                        <a:latin typeface="Meiryo UI" panose="020B0604030504040204" pitchFamily="50" charset="-128"/>
                        <a:ea typeface="Meiryo UI" panose="020B0604030504040204" pitchFamily="50" charset="-128"/>
                      </a:endParaRP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〇医師確保について考慮し、常勤換算</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以上とするなど、緩和措置をとる必要があるか。</a:t>
                      </a: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04110537"/>
                  </a:ext>
                </a:extLst>
              </a:tr>
            </a:tbl>
          </a:graphicData>
        </a:graphic>
      </p:graphicFrame>
      <p:sp>
        <p:nvSpPr>
          <p:cNvPr id="5" name="スライド番号プレースホルダー 3"/>
          <p:cNvSpPr>
            <a:spLocks noGrp="1"/>
          </p:cNvSpPr>
          <p:nvPr>
            <p:ph type="sldNum" sz="quarter" idx="12"/>
          </p:nvPr>
        </p:nvSpPr>
        <p:spPr>
          <a:xfrm>
            <a:off x="6996113" y="6356352"/>
            <a:ext cx="2228850" cy="365125"/>
          </a:xfrm>
        </p:spPr>
        <p:txBody>
          <a:bodyPr/>
          <a:lstStyle/>
          <a:p>
            <a:fld id="{EC0037E2-9A40-45D7-BA86-38C7DB46788B}" type="slidenum">
              <a:rPr kumimoji="1" lang="ja-JP" altLang="en-US" sz="1800" smtClean="0"/>
              <a:t>17</a:t>
            </a:fld>
            <a:endParaRPr kumimoji="1" lang="ja-JP" altLang="en-US" sz="1800" dirty="0"/>
          </a:p>
        </p:txBody>
      </p:sp>
      <p:sp>
        <p:nvSpPr>
          <p:cNvPr id="9" name="星 5 8"/>
          <p:cNvSpPr/>
          <p:nvPr/>
        </p:nvSpPr>
        <p:spPr>
          <a:xfrm>
            <a:off x="9570401" y="5182113"/>
            <a:ext cx="202136" cy="2060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星 5 9"/>
          <p:cNvSpPr/>
          <p:nvPr/>
        </p:nvSpPr>
        <p:spPr>
          <a:xfrm>
            <a:off x="9568946" y="6348879"/>
            <a:ext cx="202136" cy="2060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791800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538FBD30-880B-4339-97D1-6E0546A6EFEB}"/>
              </a:ext>
            </a:extLst>
          </p:cNvPr>
          <p:cNvSpPr/>
          <p:nvPr/>
        </p:nvSpPr>
        <p:spPr>
          <a:xfrm>
            <a:off x="0" y="17752"/>
            <a:ext cx="9906000" cy="298580"/>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（２）診療従事者</a:t>
            </a:r>
          </a:p>
        </p:txBody>
      </p:sp>
      <p:graphicFrame>
        <p:nvGraphicFramePr>
          <p:cNvPr id="2" name="表 1"/>
          <p:cNvGraphicFramePr>
            <a:graphicFrameLocks noGrp="1"/>
          </p:cNvGraphicFramePr>
          <p:nvPr>
            <p:extLst>
              <p:ext uri="{D42A27DB-BD31-4B8C-83A1-F6EECF244321}">
                <p14:modId xmlns:p14="http://schemas.microsoft.com/office/powerpoint/2010/main" val="1407142199"/>
              </p:ext>
            </p:extLst>
          </p:nvPr>
        </p:nvGraphicFramePr>
        <p:xfrm>
          <a:off x="108594" y="531893"/>
          <a:ext cx="9688811" cy="1093641"/>
        </p:xfrm>
        <a:graphic>
          <a:graphicData uri="http://schemas.openxmlformats.org/drawingml/2006/table">
            <a:tbl>
              <a:tblPr firstRow="1" bandRow="1">
                <a:tableStyleId>{5C22544A-7EE6-4342-B048-85BDC9FD1C3A}</a:tableStyleId>
              </a:tblPr>
              <a:tblGrid>
                <a:gridCol w="3190299">
                  <a:extLst>
                    <a:ext uri="{9D8B030D-6E8A-4147-A177-3AD203B41FA5}">
                      <a16:colId xmlns:a16="http://schemas.microsoft.com/office/drawing/2014/main" val="3948672255"/>
                    </a:ext>
                  </a:extLst>
                </a:gridCol>
                <a:gridCol w="3269474">
                  <a:extLst>
                    <a:ext uri="{9D8B030D-6E8A-4147-A177-3AD203B41FA5}">
                      <a16:colId xmlns:a16="http://schemas.microsoft.com/office/drawing/2014/main" val="1141107218"/>
                    </a:ext>
                  </a:extLst>
                </a:gridCol>
                <a:gridCol w="3229038">
                  <a:extLst>
                    <a:ext uri="{9D8B030D-6E8A-4147-A177-3AD203B41FA5}">
                      <a16:colId xmlns:a16="http://schemas.microsoft.com/office/drawing/2014/main" val="1823938686"/>
                    </a:ext>
                  </a:extLst>
                </a:gridCol>
              </a:tblGrid>
              <a:tr h="259802">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004126045"/>
                  </a:ext>
                </a:extLst>
              </a:tr>
              <a:tr h="819321">
                <a:tc>
                  <a:txBody>
                    <a:bodyPr/>
                    <a:lstStyle/>
                    <a:p>
                      <a:r>
                        <a:rPr kumimoji="1" lang="ja-JP" altLang="en-US" sz="1200" b="1" dirty="0" smtClean="0">
                          <a:latin typeface="Meiryo UI" panose="020B0604030504040204" pitchFamily="50" charset="-128"/>
                          <a:ea typeface="Meiryo UI" panose="020B0604030504040204" pitchFamily="50" charset="-128"/>
                        </a:rPr>
                        <a:t>専従</a:t>
                      </a:r>
                      <a:r>
                        <a:rPr kumimoji="1" lang="ja-JP" altLang="en-US" sz="1200" dirty="0" smtClean="0">
                          <a:latin typeface="Meiryo UI" panose="020B0604030504040204" pitchFamily="50" charset="-128"/>
                          <a:ea typeface="Meiryo UI" panose="020B0604030504040204" pitchFamily="50" charset="-128"/>
                        </a:rPr>
                        <a:t>の</a:t>
                      </a:r>
                      <a:r>
                        <a:rPr kumimoji="1" lang="ja-JP" altLang="en-US" sz="1200" b="1" dirty="0" smtClean="0">
                          <a:latin typeface="Meiryo UI" panose="020B0604030504040204" pitchFamily="50" charset="-128"/>
                          <a:ea typeface="Meiryo UI" panose="020B0604030504040204" pitchFamily="50" charset="-128"/>
                        </a:rPr>
                        <a:t>病理診断</a:t>
                      </a:r>
                      <a:r>
                        <a:rPr kumimoji="1" lang="ja-JP" altLang="en-US" sz="1200" dirty="0" smtClean="0">
                          <a:latin typeface="Meiryo UI" panose="020B0604030504040204" pitchFamily="50" charset="-128"/>
                          <a:ea typeface="Meiryo UI" panose="020B0604030504040204" pitchFamily="50" charset="-128"/>
                        </a:rPr>
                        <a:t>に携わる専門的な知識及び技能を有する常勤の医師を１人以上配置すること。</a:t>
                      </a:r>
                      <a:endParaRPr kumimoji="1" lang="ja-JP" altLang="en-US" sz="1200" dirty="0">
                        <a:latin typeface="Meiryo UI" panose="020B0604030504040204" pitchFamily="50" charset="-128"/>
                        <a:ea typeface="Meiryo UI" panose="020B0604030504040204" pitchFamily="50" charset="-128"/>
                      </a:endParaRP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dirty="0" smtClean="0">
                          <a:latin typeface="Meiryo UI" panose="020B0604030504040204" pitchFamily="50" charset="-128"/>
                          <a:ea typeface="Meiryo UI" panose="020B0604030504040204" pitchFamily="50" charset="-128"/>
                        </a:rPr>
                        <a:t>専従</a:t>
                      </a:r>
                      <a:r>
                        <a:rPr kumimoji="1" lang="ja-JP" altLang="en-US" sz="1200" dirty="0" smtClean="0">
                          <a:latin typeface="Meiryo UI" panose="020B0604030504040204" pitchFamily="50" charset="-128"/>
                          <a:ea typeface="Meiryo UI" panose="020B0604030504040204" pitchFamily="50" charset="-128"/>
                        </a:rPr>
                        <a:t>の病理診断に携わる医師を１人以上配置する、又は</a:t>
                      </a:r>
                      <a:r>
                        <a:rPr kumimoji="1" lang="ja-JP" altLang="en-US" sz="1200" b="1" dirty="0" smtClean="0">
                          <a:latin typeface="Meiryo UI" panose="020B0604030504040204" pitchFamily="50" charset="-128"/>
                          <a:ea typeface="Meiryo UI" panose="020B0604030504040204" pitchFamily="50" charset="-128"/>
                        </a:rPr>
                        <a:t>他の医療機関から協力を得られる体制が確保されている</a:t>
                      </a:r>
                      <a:endParaRPr kumimoji="1" lang="ja-JP" altLang="en-US" sz="1200" b="1" dirty="0">
                        <a:latin typeface="Meiryo UI" panose="020B0604030504040204" pitchFamily="50" charset="-128"/>
                        <a:ea typeface="Meiryo UI" panose="020B0604030504040204" pitchFamily="50" charset="-128"/>
                      </a:endParaRP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1200" dirty="0" smtClean="0">
                          <a:latin typeface="Meiryo UI" panose="020B0604030504040204" pitchFamily="50" charset="-128"/>
                          <a:ea typeface="Meiryo UI" panose="020B0604030504040204" pitchFamily="50" charset="-128"/>
                        </a:rPr>
                        <a:t>〇病理診断に携わる医師の配置</a:t>
                      </a:r>
                    </a:p>
                    <a:p>
                      <a:pPr algn="l"/>
                      <a:r>
                        <a:rPr kumimoji="1" lang="ja-JP" altLang="en-US" sz="1200" dirty="0" smtClean="0">
                          <a:latin typeface="Meiryo UI" panose="020B0604030504040204" pitchFamily="50" charset="-128"/>
                          <a:ea typeface="Meiryo UI" panose="020B0604030504040204" pitchFamily="50" charset="-128"/>
                        </a:rPr>
                        <a:t>・現行どおりとしてはどうか。</a:t>
                      </a:r>
                    </a:p>
                    <a:p>
                      <a:pPr algn="l"/>
                      <a:endParaRPr kumimoji="1" lang="ja-JP" altLang="en-US" sz="1200" dirty="0">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66204440"/>
                  </a:ext>
                </a:extLst>
              </a:tr>
            </a:tbl>
          </a:graphicData>
        </a:graphic>
      </p:graphicFrame>
      <p:sp>
        <p:nvSpPr>
          <p:cNvPr id="5" name="スライド番号プレースホルダー 3"/>
          <p:cNvSpPr>
            <a:spLocks noGrp="1"/>
          </p:cNvSpPr>
          <p:nvPr>
            <p:ph type="sldNum" sz="quarter" idx="12"/>
          </p:nvPr>
        </p:nvSpPr>
        <p:spPr>
          <a:xfrm>
            <a:off x="6996113" y="6356352"/>
            <a:ext cx="2228850" cy="365125"/>
          </a:xfrm>
        </p:spPr>
        <p:txBody>
          <a:bodyPr/>
          <a:lstStyle/>
          <a:p>
            <a:fld id="{EC0037E2-9A40-45D7-BA86-38C7DB46788B}" type="slidenum">
              <a:rPr kumimoji="1" lang="ja-JP" altLang="en-US" sz="1800" smtClean="0"/>
              <a:t>18</a:t>
            </a:fld>
            <a:endParaRPr kumimoji="1" lang="ja-JP" altLang="en-US" sz="1800" dirty="0"/>
          </a:p>
        </p:txBody>
      </p:sp>
    </p:spTree>
    <p:extLst>
      <p:ext uri="{BB962C8B-B14F-4D97-AF65-F5344CB8AC3E}">
        <p14:creationId xmlns:p14="http://schemas.microsoft.com/office/powerpoint/2010/main" val="36896979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538FBD30-880B-4339-97D1-6E0546A6EFEB}"/>
              </a:ext>
            </a:extLst>
          </p:cNvPr>
          <p:cNvSpPr/>
          <p:nvPr/>
        </p:nvSpPr>
        <p:spPr>
          <a:xfrm>
            <a:off x="0" y="17752"/>
            <a:ext cx="9906000" cy="298580"/>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（２）診療従事者</a:t>
            </a:r>
          </a:p>
        </p:txBody>
      </p:sp>
      <p:graphicFrame>
        <p:nvGraphicFramePr>
          <p:cNvPr id="2" name="表 1"/>
          <p:cNvGraphicFramePr>
            <a:graphicFrameLocks noGrp="1"/>
          </p:cNvGraphicFramePr>
          <p:nvPr>
            <p:extLst>
              <p:ext uri="{D42A27DB-BD31-4B8C-83A1-F6EECF244321}">
                <p14:modId xmlns:p14="http://schemas.microsoft.com/office/powerpoint/2010/main" val="3927165041"/>
              </p:ext>
            </p:extLst>
          </p:nvPr>
        </p:nvGraphicFramePr>
        <p:xfrm>
          <a:off x="108594" y="531893"/>
          <a:ext cx="9688811" cy="5563772"/>
        </p:xfrm>
        <a:graphic>
          <a:graphicData uri="http://schemas.openxmlformats.org/drawingml/2006/table">
            <a:tbl>
              <a:tblPr firstRow="1" bandRow="1">
                <a:tableStyleId>{5C22544A-7EE6-4342-B048-85BDC9FD1C3A}</a:tableStyleId>
              </a:tblPr>
              <a:tblGrid>
                <a:gridCol w="3190299">
                  <a:extLst>
                    <a:ext uri="{9D8B030D-6E8A-4147-A177-3AD203B41FA5}">
                      <a16:colId xmlns:a16="http://schemas.microsoft.com/office/drawing/2014/main" val="3948672255"/>
                    </a:ext>
                  </a:extLst>
                </a:gridCol>
                <a:gridCol w="3269474">
                  <a:extLst>
                    <a:ext uri="{9D8B030D-6E8A-4147-A177-3AD203B41FA5}">
                      <a16:colId xmlns:a16="http://schemas.microsoft.com/office/drawing/2014/main" val="1141107218"/>
                    </a:ext>
                  </a:extLst>
                </a:gridCol>
                <a:gridCol w="3229038">
                  <a:extLst>
                    <a:ext uri="{9D8B030D-6E8A-4147-A177-3AD203B41FA5}">
                      <a16:colId xmlns:a16="http://schemas.microsoft.com/office/drawing/2014/main" val="1823938686"/>
                    </a:ext>
                  </a:extLst>
                </a:gridCol>
              </a:tblGrid>
              <a:tr h="259802">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004126045"/>
                  </a:ext>
                </a:extLst>
              </a:tr>
              <a:tr h="819321">
                <a:tc>
                  <a:txBody>
                    <a:bodyPr/>
                    <a:lstStyle/>
                    <a:p>
                      <a:r>
                        <a:rPr kumimoji="1" lang="ja-JP" altLang="en-US" sz="1200" dirty="0" smtClean="0">
                          <a:latin typeface="Meiryo UI" panose="020B0604030504040204" pitchFamily="50" charset="-128"/>
                          <a:ea typeface="Meiryo UI" panose="020B0604030504040204" pitchFamily="50" charset="-128"/>
                        </a:rPr>
                        <a:t>放射線治療に携わる専門的な知識及び技能を有する常勤の診療放射線技師を２人以上配置することが望ましい（＊）。また、当該技師は放射線治療に関する専門資格を有する者であることが望ましい。</a:t>
                      </a:r>
                      <a:endParaRPr kumimoji="1" lang="en-US" altLang="ja-JP" sz="1200" dirty="0" smtClean="0">
                        <a:latin typeface="Meiryo UI" panose="020B0604030504040204" pitchFamily="50" charset="-128"/>
                        <a:ea typeface="Meiryo UI" panose="020B0604030504040204" pitchFamily="50" charset="-128"/>
                      </a:endParaRPr>
                    </a:p>
                    <a:p>
                      <a:endParaRPr kumimoji="1" lang="ja-JP" altLang="en-US"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専従の放射線治療における機器の精度管理、照射計画の検証、照射計画補助作業等に携わる専門的な知識及び技能を有する常勤の技術者等を１人以上配置すること。なお当該技術者は医学物理学に関する専門資格を有する者であることが望ましい。</a:t>
                      </a:r>
                      <a:endParaRPr kumimoji="1" lang="en-US" altLang="ja-JP" sz="1200" dirty="0" smtClean="0">
                        <a:latin typeface="Meiryo UI" panose="020B0604030504040204" pitchFamily="50" charset="-128"/>
                        <a:ea typeface="Meiryo UI" panose="020B0604030504040204" pitchFamily="50" charset="-128"/>
                      </a:endParaRPr>
                    </a:p>
                    <a:p>
                      <a:endParaRPr kumimoji="1" lang="ja-JP" altLang="en-US"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放射線治療部門に、専従の放射線治療に携わる専門的な知識及び技能を有する</a:t>
                      </a:r>
                      <a:r>
                        <a:rPr kumimoji="1" lang="ja-JP" altLang="en-US" sz="1200" u="sng" dirty="0" smtClean="0">
                          <a:latin typeface="Meiryo UI" panose="020B0604030504040204" pitchFamily="50" charset="-128"/>
                          <a:ea typeface="Meiryo UI" panose="020B0604030504040204" pitchFamily="50" charset="-128"/>
                        </a:rPr>
                        <a:t>常勤の看護師を１人以上配置すること。</a:t>
                      </a:r>
                      <a:r>
                        <a:rPr kumimoji="1" lang="ja-JP" altLang="en-US" sz="1200" dirty="0" smtClean="0">
                          <a:latin typeface="Meiryo UI" panose="020B0604030504040204" pitchFamily="50" charset="-128"/>
                          <a:ea typeface="Meiryo UI" panose="020B0604030504040204" pitchFamily="50" charset="-128"/>
                        </a:rPr>
                        <a:t>なお、当該看護師は放射線治療に関する専門資格を有する者であることが望ましい。</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rPr>
                        <a:t>放射線治療を行う場合は、放射線治療に従事する</a:t>
                      </a:r>
                      <a:r>
                        <a:rPr kumimoji="1" lang="ja-JP" altLang="en-US" sz="1200" u="sng" dirty="0" smtClean="0">
                          <a:latin typeface="Meiryo UI" panose="020B0604030504040204" pitchFamily="50" charset="-128"/>
                          <a:ea typeface="Meiryo UI" panose="020B0604030504040204" pitchFamily="50" charset="-128"/>
                        </a:rPr>
                        <a:t>専任の診療放射線技師が</a:t>
                      </a:r>
                      <a:r>
                        <a:rPr kumimoji="1" lang="en-US" altLang="ja-JP" sz="1200" u="sng" dirty="0" smtClean="0">
                          <a:latin typeface="Meiryo UI" panose="020B0604030504040204" pitchFamily="50" charset="-128"/>
                          <a:ea typeface="Meiryo UI" panose="020B0604030504040204" pitchFamily="50" charset="-128"/>
                        </a:rPr>
                        <a:t>1</a:t>
                      </a:r>
                      <a:r>
                        <a:rPr kumimoji="1" lang="ja-JP" altLang="en-US" sz="1200" u="sng" dirty="0" smtClean="0">
                          <a:latin typeface="Meiryo UI" panose="020B0604030504040204" pitchFamily="50" charset="-128"/>
                          <a:ea typeface="Meiryo UI" panose="020B0604030504040204" pitchFamily="50" charset="-128"/>
                        </a:rPr>
                        <a:t>人以上確保されていること。</a:t>
                      </a:r>
                      <a:r>
                        <a:rPr kumimoji="1" lang="ja-JP" altLang="en-US" sz="1200" dirty="0" smtClean="0">
                          <a:latin typeface="Meiryo UI" panose="020B0604030504040204" pitchFamily="50" charset="-128"/>
                          <a:ea typeface="Meiryo UI" panose="020B0604030504040204" pitchFamily="50" charset="-128"/>
                        </a:rPr>
                        <a:t>なお、当該技師は放射線治療に関する専門資格を有する者であることが望ましい。</a:t>
                      </a:r>
                      <a:endParaRPr kumimoji="1" lang="en-US" altLang="ja-JP" sz="1200" dirty="0" smtClean="0">
                        <a:latin typeface="Meiryo UI" panose="020B0604030504040204" pitchFamily="50" charset="-128"/>
                        <a:ea typeface="Meiryo UI" panose="020B0604030504040204" pitchFamily="50" charset="-128"/>
                      </a:endParaRPr>
                    </a:p>
                    <a:p>
                      <a:endParaRPr kumimoji="1" lang="ja-JP" altLang="en-US"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専任の放射線治療における機器の精度管理、照射計画の検証、照射計画補助作業等に携わる常勤の技術者等を１人以上配置すること。なお、当該技術者は医学物理学に関する専門資格を有する者であることが望ましい。</a:t>
                      </a:r>
                      <a:endParaRPr kumimoji="1" lang="en-US" altLang="ja-JP" sz="1200" dirty="0" smtClean="0">
                        <a:latin typeface="Meiryo UI" panose="020B0604030504040204" pitchFamily="50" charset="-128"/>
                        <a:ea typeface="Meiryo UI" panose="020B0604030504040204" pitchFamily="50" charset="-128"/>
                      </a:endParaRPr>
                    </a:p>
                    <a:p>
                      <a:endParaRPr kumimoji="1" lang="ja-JP" altLang="en-US"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放射線治療室に</a:t>
                      </a:r>
                      <a:r>
                        <a:rPr kumimoji="1" lang="ja-JP" altLang="en-US" sz="1200" u="sng" dirty="0" smtClean="0">
                          <a:latin typeface="Meiryo UI" panose="020B0604030504040204" pitchFamily="50" charset="-128"/>
                          <a:ea typeface="Meiryo UI" panose="020B0604030504040204" pitchFamily="50" charset="-128"/>
                        </a:rPr>
                        <a:t>専任の常勤看護師を１人以上配置することが望ましい</a:t>
                      </a:r>
                      <a:r>
                        <a:rPr kumimoji="1" lang="ja-JP" altLang="en-US" sz="1200" dirty="0" smtClean="0">
                          <a:latin typeface="Meiryo UI" panose="020B0604030504040204" pitchFamily="50" charset="-128"/>
                          <a:ea typeface="Meiryo UI" panose="020B0604030504040204" pitchFamily="50" charset="-128"/>
                        </a:rPr>
                        <a:t>。なお、当該看護師は放射線治療に関する専門資格を有する者であることが望ましい。</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1200" b="0" u="none" dirty="0" smtClean="0">
                          <a:solidFill>
                            <a:schemeClr val="tx1"/>
                          </a:solidFill>
                          <a:latin typeface="Meiryo UI" panose="020B0604030504040204" pitchFamily="50" charset="-128"/>
                          <a:ea typeface="Meiryo UI" panose="020B0604030504040204" pitchFamily="50" charset="-128"/>
                        </a:rPr>
                        <a:t>〇放射線診断に携わる従業者の配置</a:t>
                      </a:r>
                    </a:p>
                    <a:p>
                      <a:pPr algn="l"/>
                      <a:r>
                        <a:rPr kumimoji="1" lang="ja-JP" altLang="en-US" sz="1200" b="0" u="none" dirty="0" smtClean="0">
                          <a:solidFill>
                            <a:schemeClr val="tx1"/>
                          </a:solidFill>
                          <a:latin typeface="Meiryo UI" panose="020B0604030504040204" pitchFamily="50" charset="-128"/>
                          <a:ea typeface="Meiryo UI" panose="020B0604030504040204" pitchFamily="50" charset="-128"/>
                        </a:rPr>
                        <a:t>・現行どおりとしてはどうか。</a:t>
                      </a:r>
                    </a:p>
                    <a:p>
                      <a:pPr algn="l"/>
                      <a:endParaRPr kumimoji="1" lang="ja-JP" altLang="en-US" sz="1100" b="0" u="sng"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66204440"/>
                  </a:ext>
                </a:extLst>
              </a:tr>
              <a:tr h="772745">
                <a:tc>
                  <a:txBody>
                    <a:bodyPr/>
                    <a:lstStyle/>
                    <a:p>
                      <a:r>
                        <a:rPr kumimoji="1" lang="ja-JP" altLang="en-US" sz="1200" b="1" dirty="0" smtClean="0">
                          <a:latin typeface="Meiryo UI" panose="020B0604030504040204" pitchFamily="50" charset="-128"/>
                          <a:ea typeface="Meiryo UI" panose="020B0604030504040204" pitchFamily="50" charset="-128"/>
                        </a:rPr>
                        <a:t>専</a:t>
                      </a:r>
                      <a:r>
                        <a:rPr kumimoji="1" lang="ja-JP" altLang="en-US" sz="1200" dirty="0" smtClean="0">
                          <a:latin typeface="Meiryo UI" panose="020B0604030504040204" pitchFamily="50" charset="-128"/>
                          <a:ea typeface="Meiryo UI" panose="020B0604030504040204" pitchFamily="50" charset="-128"/>
                        </a:rPr>
                        <a:t>任の薬物療法に携わる専門的な知識及び技能を有する</a:t>
                      </a:r>
                      <a:r>
                        <a:rPr kumimoji="1" lang="ja-JP" altLang="en-US" sz="1200" b="1" dirty="0" smtClean="0">
                          <a:latin typeface="Meiryo UI" panose="020B0604030504040204" pitchFamily="50" charset="-128"/>
                          <a:ea typeface="Meiryo UI" panose="020B0604030504040204" pitchFamily="50" charset="-128"/>
                        </a:rPr>
                        <a:t>常勤の薬剤師を１人以上配置</a:t>
                      </a:r>
                      <a:r>
                        <a:rPr kumimoji="1" lang="ja-JP" altLang="en-US" sz="1200" dirty="0" smtClean="0">
                          <a:latin typeface="Meiryo UI" panose="020B0604030504040204" pitchFamily="50" charset="-128"/>
                          <a:ea typeface="Meiryo UI" panose="020B0604030504040204" pitchFamily="50" charset="-128"/>
                        </a:rPr>
                        <a:t>すること。なお、当該薬剤師はがん薬物療法に関する専門資格を有する者であることが望ましい。</a:t>
                      </a:r>
                    </a:p>
                    <a:p>
                      <a:r>
                        <a:rPr kumimoji="1" lang="ja-JP" altLang="en-US" sz="1200" dirty="0" smtClean="0">
                          <a:latin typeface="Meiryo UI" panose="020B0604030504040204" pitchFamily="50" charset="-128"/>
                          <a:ea typeface="Meiryo UI" panose="020B0604030504040204" pitchFamily="50" charset="-128"/>
                        </a:rPr>
                        <a:t>外来化学療法室に、専従の薬物療法に携わる専門的な知識及び技能を有する</a:t>
                      </a:r>
                      <a:r>
                        <a:rPr kumimoji="1" lang="ja-JP" altLang="en-US" sz="1200" b="1" dirty="0" smtClean="0">
                          <a:latin typeface="Meiryo UI" panose="020B0604030504040204" pitchFamily="50" charset="-128"/>
                          <a:ea typeface="Meiryo UI" panose="020B0604030504040204" pitchFamily="50" charset="-128"/>
                        </a:rPr>
                        <a:t>常勤の看護師を１人以上配置</a:t>
                      </a:r>
                      <a:r>
                        <a:rPr kumimoji="1" lang="ja-JP" altLang="en-US" sz="1200" dirty="0" smtClean="0">
                          <a:latin typeface="Meiryo UI" panose="020B0604030504040204" pitchFamily="50" charset="-128"/>
                          <a:ea typeface="Meiryo UI" panose="020B0604030504040204" pitchFamily="50" charset="-128"/>
                        </a:rPr>
                        <a:t>すること。なお、当該看護師はがん看護又はがん薬物療法に関する専門資格を有する者であることが望ましい。</a:t>
                      </a:r>
                    </a:p>
                    <a:p>
                      <a:endParaRPr kumimoji="1" lang="en-US" altLang="ja-JP" sz="1200" dirty="0" smtClean="0">
                        <a:latin typeface="Meiryo UI" panose="020B0604030504040204" pitchFamily="50" charset="-128"/>
                        <a:ea typeface="Meiryo UI" panose="020B0604030504040204" pitchFamily="50" charset="-128"/>
                      </a:endParaRP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dirty="0" smtClean="0">
                          <a:latin typeface="Meiryo UI" panose="020B0604030504040204" pitchFamily="50" charset="-128"/>
                          <a:ea typeface="Meiryo UI" panose="020B0604030504040204" pitchFamily="50" charset="-128"/>
                        </a:rPr>
                        <a:t>専任</a:t>
                      </a:r>
                      <a:r>
                        <a:rPr kumimoji="1" lang="ja-JP" altLang="en-US" sz="1200" dirty="0" smtClean="0">
                          <a:latin typeface="Meiryo UI" panose="020B0604030504040204" pitchFamily="50" charset="-128"/>
                          <a:ea typeface="Meiryo UI" panose="020B0604030504040204" pitchFamily="50" charset="-128"/>
                        </a:rPr>
                        <a:t>の薬物療法に携わる専門的な知識及び技能を有する</a:t>
                      </a:r>
                      <a:r>
                        <a:rPr kumimoji="1" lang="ja-JP" altLang="en-US" sz="1200" b="1" dirty="0" smtClean="0">
                          <a:latin typeface="Meiryo UI" panose="020B0604030504040204" pitchFamily="50" charset="-128"/>
                          <a:ea typeface="Meiryo UI" panose="020B0604030504040204" pitchFamily="50" charset="-128"/>
                        </a:rPr>
                        <a:t>常勤の薬剤師を１人以上配置</a:t>
                      </a:r>
                      <a:r>
                        <a:rPr kumimoji="1" lang="ja-JP" altLang="en-US" sz="1200" dirty="0" smtClean="0">
                          <a:latin typeface="Meiryo UI" panose="020B0604030504040204" pitchFamily="50" charset="-128"/>
                          <a:ea typeface="Meiryo UI" panose="020B0604030504040204" pitchFamily="50" charset="-128"/>
                        </a:rPr>
                        <a:t>すること。</a:t>
                      </a:r>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ja-JP" altLang="en-US"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外来化学療法室に、専従の薬物療法に携わる専門的な知識及び技能を有する</a:t>
                      </a:r>
                      <a:r>
                        <a:rPr kumimoji="1" lang="ja-JP" altLang="en-US" sz="1200" b="1" dirty="0" smtClean="0">
                          <a:latin typeface="Meiryo UI" panose="020B0604030504040204" pitchFamily="50" charset="-128"/>
                          <a:ea typeface="Meiryo UI" panose="020B0604030504040204" pitchFamily="50" charset="-128"/>
                        </a:rPr>
                        <a:t>常勤の看護師を１人以上配置</a:t>
                      </a:r>
                      <a:r>
                        <a:rPr kumimoji="1" lang="ja-JP" altLang="en-US" sz="1200" dirty="0" smtClean="0">
                          <a:latin typeface="Meiryo UI" panose="020B0604030504040204" pitchFamily="50" charset="-128"/>
                          <a:ea typeface="Meiryo UI" panose="020B0604030504040204" pitchFamily="50" charset="-128"/>
                        </a:rPr>
                        <a:t>すること。また、当該看護師はがん看護又はがん薬物療法に関する専門資格を有する者であることが望ましい。</a:t>
                      </a:r>
                      <a:endParaRPr kumimoji="1" lang="en-US" altLang="ja-JP" sz="1200" dirty="0" smtClean="0">
                        <a:latin typeface="Meiryo UI" panose="020B0604030504040204" pitchFamily="50" charset="-128"/>
                        <a:ea typeface="Meiryo UI" panose="020B0604030504040204" pitchFamily="50" charset="-128"/>
                      </a:endParaRP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1200" dirty="0" smtClean="0">
                          <a:latin typeface="Meiryo UI" panose="020B0604030504040204" pitchFamily="50" charset="-128"/>
                          <a:ea typeface="Meiryo UI" panose="020B0604030504040204" pitchFamily="50" charset="-128"/>
                        </a:rPr>
                        <a:t>〇薬物療法に携わる従業者の配置</a:t>
                      </a:r>
                    </a:p>
                    <a:p>
                      <a:pPr algn="l"/>
                      <a:r>
                        <a:rPr kumimoji="1" lang="ja-JP" altLang="en-US" sz="1200" dirty="0" smtClean="0">
                          <a:latin typeface="Meiryo UI" panose="020B0604030504040204" pitchFamily="50" charset="-128"/>
                          <a:ea typeface="Meiryo UI" panose="020B0604030504040204" pitchFamily="50" charset="-128"/>
                        </a:rPr>
                        <a:t>・医師の配置を緩和したことを考慮し、薬剤師、看護師の配置について、現行どおりとしてはどうか。</a:t>
                      </a:r>
                    </a:p>
                    <a:p>
                      <a:pPr algn="l"/>
                      <a:endParaRPr kumimoji="1" lang="ja-JP" altLang="en-US" sz="1200" dirty="0">
                        <a:latin typeface="Meiryo UI" panose="020B0604030504040204" pitchFamily="50" charset="-128"/>
                        <a:ea typeface="Meiryo UI" panose="020B0604030504040204" pitchFamily="50" charset="-128"/>
                      </a:endParaRP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294113"/>
                  </a:ext>
                </a:extLst>
              </a:tr>
            </a:tbl>
          </a:graphicData>
        </a:graphic>
      </p:graphicFrame>
      <p:sp>
        <p:nvSpPr>
          <p:cNvPr id="5" name="スライド番号プレースホルダー 3"/>
          <p:cNvSpPr>
            <a:spLocks noGrp="1"/>
          </p:cNvSpPr>
          <p:nvPr>
            <p:ph type="sldNum" sz="quarter" idx="12"/>
          </p:nvPr>
        </p:nvSpPr>
        <p:spPr>
          <a:xfrm>
            <a:off x="6996113" y="6356352"/>
            <a:ext cx="2228850" cy="365125"/>
          </a:xfrm>
        </p:spPr>
        <p:txBody>
          <a:bodyPr/>
          <a:lstStyle/>
          <a:p>
            <a:fld id="{EC0037E2-9A40-45D7-BA86-38C7DB46788B}" type="slidenum">
              <a:rPr kumimoji="1" lang="ja-JP" altLang="en-US" sz="1800" smtClean="0"/>
              <a:t>19</a:t>
            </a:fld>
            <a:endParaRPr kumimoji="1" lang="ja-JP" altLang="en-US" sz="1800" dirty="0"/>
          </a:p>
        </p:txBody>
      </p:sp>
    </p:spTree>
    <p:extLst>
      <p:ext uri="{BB962C8B-B14F-4D97-AF65-F5344CB8AC3E}">
        <p14:creationId xmlns:p14="http://schemas.microsoft.com/office/powerpoint/2010/main" val="1497485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342363" y="1061022"/>
            <a:ext cx="9221274" cy="3935981"/>
          </a:xfrm>
          <a:prstGeom prst="roundRect">
            <a:avLst>
              <a:gd name="adj" fmla="val 5816"/>
            </a:avLst>
          </a:prstGeom>
          <a:solidFill>
            <a:schemeClr val="bg1"/>
          </a:solidFill>
          <a:ln w="28575"/>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Wingdings" panose="05000000000000000000" pitchFamily="2" charset="2"/>
              <a:buChar char="Ø"/>
            </a:pPr>
            <a:r>
              <a:rPr lang="ja-JP" altLang="en-US" dirty="0" smtClean="0">
                <a:solidFill>
                  <a:prstClr val="black"/>
                </a:solidFill>
                <a:latin typeface="Meiryo UI" panose="020B0604030504040204" pitchFamily="50" charset="-128"/>
                <a:ea typeface="Meiryo UI" panose="020B0604030504040204" pitchFamily="50" charset="-128"/>
              </a:rPr>
              <a:t>国は、令和４年８月にがん</a:t>
            </a:r>
            <a:r>
              <a:rPr lang="ja-JP" altLang="en-US" dirty="0">
                <a:solidFill>
                  <a:prstClr val="black"/>
                </a:solidFill>
                <a:latin typeface="Meiryo UI" panose="020B0604030504040204" pitchFamily="50" charset="-128"/>
                <a:ea typeface="Meiryo UI" panose="020B0604030504040204" pitchFamily="50" charset="-128"/>
              </a:rPr>
              <a:t>診療連携拠点病院</a:t>
            </a:r>
            <a:r>
              <a:rPr lang="ja-JP" altLang="en-US" dirty="0" smtClean="0">
                <a:solidFill>
                  <a:prstClr val="black"/>
                </a:solidFill>
                <a:latin typeface="Meiryo UI" panose="020B0604030504040204" pitchFamily="50" charset="-128"/>
                <a:ea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rPr>
              <a:t>国拠点病院</a:t>
            </a:r>
            <a:r>
              <a:rPr lang="ja-JP" altLang="en-US" dirty="0" smtClean="0">
                <a:solidFill>
                  <a:prstClr val="black"/>
                </a:solidFill>
                <a:latin typeface="Meiryo UI" panose="020B0604030504040204" pitchFamily="50" charset="-128"/>
                <a:ea typeface="Meiryo UI" panose="020B0604030504040204" pitchFamily="50" charset="-128"/>
              </a:rPr>
              <a:t>）の指定要件を改正したところ。</a:t>
            </a:r>
            <a:endParaRPr lang="en-US" altLang="ja-JP" dirty="0" smtClean="0">
              <a:solidFill>
                <a:prstClr val="black"/>
              </a:solidFill>
              <a:latin typeface="Meiryo UI" panose="020B0604030504040204" pitchFamily="50" charset="-128"/>
              <a:ea typeface="Meiryo UI" panose="020B0604030504040204" pitchFamily="50" charset="-128"/>
            </a:endParaRPr>
          </a:p>
          <a:p>
            <a:pPr marL="285750" lvl="0" indent="-285750">
              <a:buFont typeface="Wingdings" panose="05000000000000000000" pitchFamily="2" charset="2"/>
              <a:buChar char="Ø"/>
            </a:pPr>
            <a:endParaRPr lang="en-US" altLang="ja-JP" dirty="0" smtClean="0">
              <a:solidFill>
                <a:prstClr val="black"/>
              </a:solidFill>
              <a:latin typeface="Meiryo UI" panose="020B0604030504040204" pitchFamily="50" charset="-128"/>
              <a:ea typeface="Meiryo UI" panose="020B0604030504040204" pitchFamily="50" charset="-128"/>
            </a:endParaRPr>
          </a:p>
          <a:p>
            <a:pPr marL="285750" lvl="0" indent="-285750">
              <a:buFont typeface="Wingdings" panose="05000000000000000000" pitchFamily="2" charset="2"/>
              <a:buChar char="Ø"/>
            </a:pPr>
            <a:r>
              <a:rPr lang="ja-JP" altLang="en-US" dirty="0" smtClean="0">
                <a:solidFill>
                  <a:prstClr val="black"/>
                </a:solidFill>
                <a:latin typeface="Meiryo UI" panose="020B0604030504040204" pitchFamily="50" charset="-128"/>
                <a:ea typeface="Meiryo UI" panose="020B0604030504040204" pitchFamily="50" charset="-128"/>
              </a:rPr>
              <a:t>この国拠点病院の</a:t>
            </a:r>
            <a:r>
              <a:rPr lang="ja-JP" altLang="en-US" dirty="0">
                <a:solidFill>
                  <a:prstClr val="black"/>
                </a:solidFill>
                <a:latin typeface="Meiryo UI" panose="020B0604030504040204" pitchFamily="50" charset="-128"/>
                <a:ea typeface="Meiryo UI" panose="020B0604030504040204" pitchFamily="50" charset="-128"/>
              </a:rPr>
              <a:t>指定要件改正を受け、大阪府がん診療拠点病院（</a:t>
            </a:r>
            <a:r>
              <a:rPr lang="ja-JP" altLang="en-US" dirty="0" smtClean="0">
                <a:solidFill>
                  <a:prstClr val="black"/>
                </a:solidFill>
                <a:latin typeface="Meiryo UI" panose="020B0604030504040204" pitchFamily="50" charset="-128"/>
                <a:ea typeface="Meiryo UI" panose="020B0604030504040204" pitchFamily="50" charset="-128"/>
              </a:rPr>
              <a:t>府拠点病院）</a:t>
            </a:r>
            <a:r>
              <a:rPr lang="ja-JP" altLang="en-US" dirty="0">
                <a:solidFill>
                  <a:prstClr val="black"/>
                </a:solidFill>
                <a:latin typeface="Meiryo UI" panose="020B0604030504040204" pitchFamily="50" charset="-128"/>
                <a:ea typeface="Meiryo UI" panose="020B0604030504040204" pitchFamily="50" charset="-128"/>
              </a:rPr>
              <a:t>に</a:t>
            </a:r>
            <a:r>
              <a:rPr lang="ja-JP" altLang="en-US" dirty="0" smtClean="0">
                <a:solidFill>
                  <a:prstClr val="black"/>
                </a:solidFill>
                <a:latin typeface="Meiryo UI" panose="020B0604030504040204" pitchFamily="50" charset="-128"/>
                <a:ea typeface="Meiryo UI" panose="020B0604030504040204" pitchFamily="50" charset="-128"/>
              </a:rPr>
              <a:t>ついても指定</a:t>
            </a:r>
            <a:r>
              <a:rPr lang="ja-JP" altLang="en-US" dirty="0">
                <a:solidFill>
                  <a:prstClr val="black"/>
                </a:solidFill>
                <a:latin typeface="Meiryo UI" panose="020B0604030504040204" pitchFamily="50" charset="-128"/>
                <a:ea typeface="Meiryo UI" panose="020B0604030504040204" pitchFamily="50" charset="-128"/>
              </a:rPr>
              <a:t>要件を</a:t>
            </a:r>
            <a:r>
              <a:rPr lang="ja-JP" altLang="en-US" dirty="0" smtClean="0">
                <a:solidFill>
                  <a:prstClr val="black"/>
                </a:solidFill>
                <a:latin typeface="Meiryo UI" panose="020B0604030504040204" pitchFamily="50" charset="-128"/>
                <a:ea typeface="Meiryo UI" panose="020B0604030504040204" pitchFamily="50" charset="-128"/>
              </a:rPr>
              <a:t>見直すこと</a:t>
            </a:r>
            <a:r>
              <a:rPr lang="ja-JP" altLang="en-US" dirty="0">
                <a:solidFill>
                  <a:prstClr val="black"/>
                </a:solidFill>
                <a:latin typeface="Meiryo UI" panose="020B0604030504040204" pitchFamily="50" charset="-128"/>
                <a:ea typeface="Meiryo UI" panose="020B0604030504040204" pitchFamily="50" charset="-128"/>
              </a:rPr>
              <a:t>により</a:t>
            </a:r>
            <a:r>
              <a:rPr lang="ja-JP" altLang="en-US" dirty="0" smtClean="0">
                <a:solidFill>
                  <a:prstClr val="black"/>
                </a:solidFill>
                <a:latin typeface="Meiryo UI" panose="020B0604030504040204" pitchFamily="50" charset="-128"/>
                <a:ea typeface="Meiryo UI" panose="020B0604030504040204" pitchFamily="50" charset="-128"/>
              </a:rPr>
              <a:t>、本府</a:t>
            </a:r>
            <a:r>
              <a:rPr lang="ja-JP" altLang="en-US" dirty="0">
                <a:solidFill>
                  <a:prstClr val="black"/>
                </a:solidFill>
                <a:latin typeface="Meiryo UI" panose="020B0604030504040204" pitchFamily="50" charset="-128"/>
                <a:ea typeface="Meiryo UI" panose="020B0604030504040204" pitchFamily="50" charset="-128"/>
              </a:rPr>
              <a:t>におけるがん診療提供体制の一層の充実・強化を図る</a:t>
            </a:r>
            <a:r>
              <a:rPr lang="ja-JP" altLang="en-US" dirty="0" smtClean="0">
                <a:solidFill>
                  <a:prstClr val="black"/>
                </a:solidFill>
                <a:latin typeface="Meiryo UI" panose="020B0604030504040204" pitchFamily="50" charset="-128"/>
                <a:ea typeface="Meiryo UI" panose="020B0604030504040204" pitchFamily="50" charset="-128"/>
              </a:rPr>
              <a:t>。</a:t>
            </a:r>
            <a:endParaRPr lang="en-US" altLang="ja-JP" dirty="0" smtClean="0">
              <a:solidFill>
                <a:prstClr val="black"/>
              </a:solidFill>
              <a:latin typeface="Meiryo UI" panose="020B0604030504040204" pitchFamily="50" charset="-128"/>
              <a:ea typeface="Meiryo UI" panose="020B0604030504040204" pitchFamily="50" charset="-128"/>
            </a:endParaRPr>
          </a:p>
          <a:p>
            <a:pPr marL="285750" lvl="0" indent="-285750">
              <a:buFont typeface="Wingdings" panose="05000000000000000000" pitchFamily="2" charset="2"/>
              <a:buChar char="Ø"/>
            </a:pPr>
            <a:endParaRPr lang="en-US" altLang="ja-JP" dirty="0" smtClean="0">
              <a:solidFill>
                <a:prstClr val="black"/>
              </a:solidFill>
              <a:latin typeface="Meiryo UI" panose="020B0604030504040204" pitchFamily="50" charset="-128"/>
              <a:ea typeface="Meiryo UI" panose="020B0604030504040204" pitchFamily="50" charset="-128"/>
            </a:endParaRPr>
          </a:p>
          <a:p>
            <a:pPr lvl="0"/>
            <a:r>
              <a:rPr lang="en-US" altLang="ja-JP" dirty="0" smtClean="0">
                <a:solidFill>
                  <a:prstClr val="black"/>
                </a:solidFill>
                <a:latin typeface="Meiryo UI" panose="020B0604030504040204" pitchFamily="50" charset="-128"/>
                <a:ea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rPr>
              <a:t>基本</a:t>
            </a:r>
            <a:r>
              <a:rPr lang="en-US" altLang="ja-JP" dirty="0" smtClean="0">
                <a:solidFill>
                  <a:prstClr val="black"/>
                </a:solidFill>
                <a:latin typeface="Meiryo UI" panose="020B0604030504040204" pitchFamily="50" charset="-128"/>
                <a:ea typeface="Meiryo UI" panose="020B0604030504040204" pitchFamily="50" charset="-128"/>
              </a:rPr>
              <a:t>】</a:t>
            </a:r>
          </a:p>
          <a:p>
            <a:pPr lvl="0"/>
            <a:r>
              <a:rPr lang="ja-JP" altLang="en-US" dirty="0" smtClean="0">
                <a:solidFill>
                  <a:prstClr val="black"/>
                </a:solidFill>
                <a:latin typeface="Meiryo UI" panose="020B0604030504040204" pitchFamily="50" charset="-128"/>
                <a:ea typeface="Meiryo UI" panose="020B0604030504040204" pitchFamily="50" charset="-128"/>
              </a:rPr>
              <a:t>・国</a:t>
            </a:r>
            <a:r>
              <a:rPr lang="ja-JP" altLang="en-US" dirty="0">
                <a:solidFill>
                  <a:prstClr val="black"/>
                </a:solidFill>
                <a:latin typeface="Meiryo UI" panose="020B0604030504040204" pitchFamily="50" charset="-128"/>
                <a:ea typeface="Meiryo UI" panose="020B0604030504040204" pitchFamily="50" charset="-128"/>
              </a:rPr>
              <a:t>の指定要件に準じたものとしている。</a:t>
            </a:r>
          </a:p>
          <a:p>
            <a:pPr lvl="0"/>
            <a:endParaRPr lang="en-US" altLang="ja-JP" dirty="0" smtClean="0">
              <a:solidFill>
                <a:prstClr val="black"/>
              </a:solidFill>
              <a:latin typeface="Meiryo UI" panose="020B0604030504040204" pitchFamily="50" charset="-128"/>
              <a:ea typeface="Meiryo UI" panose="020B0604030504040204" pitchFamily="50" charset="-128"/>
            </a:endParaRPr>
          </a:p>
          <a:p>
            <a:pPr lvl="0"/>
            <a:r>
              <a:rPr lang="en-US" altLang="ja-JP" dirty="0" smtClean="0">
                <a:solidFill>
                  <a:prstClr val="black"/>
                </a:solidFill>
                <a:latin typeface="Meiryo UI" panose="020B0604030504040204" pitchFamily="50" charset="-128"/>
                <a:ea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rPr>
              <a:t>府拠点病院における緩和措置</a:t>
            </a:r>
            <a:r>
              <a:rPr lang="en-US" altLang="ja-JP" dirty="0" smtClean="0">
                <a:solidFill>
                  <a:prstClr val="black"/>
                </a:solidFill>
                <a:latin typeface="Meiryo UI" panose="020B0604030504040204" pitchFamily="50" charset="-128"/>
                <a:ea typeface="Meiryo UI" panose="020B0604030504040204" pitchFamily="50" charset="-128"/>
              </a:rPr>
              <a:t>】</a:t>
            </a:r>
          </a:p>
          <a:p>
            <a:pPr lvl="0"/>
            <a:r>
              <a:rPr lang="ja-JP" altLang="en-US" dirty="0" smtClean="0">
                <a:solidFill>
                  <a:schemeClr val="tx1"/>
                </a:solidFill>
                <a:latin typeface="Meiryo UI" panose="020B0604030504040204" pitchFamily="50" charset="-128"/>
                <a:ea typeface="Meiryo UI" panose="020B0604030504040204" pitchFamily="50" charset="-128"/>
              </a:rPr>
              <a:t>・国拠点病院との規模の違いを考慮し、診療実績や医療従事者の配置要件を緩和しつつ、拠点病院として求められる診療機能等は一定水準の維持を図ることで、府内のがん診療の向上に寄与する指定要件となるよう設定する。</a:t>
            </a:r>
            <a:endParaRPr lang="en-US" altLang="ja-JP" sz="1600" dirty="0" smtClean="0">
              <a:solidFill>
                <a:schemeClr val="tx1"/>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3C7CFA4B-0D04-4C85-A3EF-D95E0A34AB5A}"/>
              </a:ext>
            </a:extLst>
          </p:cNvPr>
          <p:cNvSpPr/>
          <p:nvPr/>
        </p:nvSpPr>
        <p:spPr>
          <a:xfrm>
            <a:off x="0" y="0"/>
            <a:ext cx="9906000" cy="49452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指定</a:t>
            </a:r>
            <a:r>
              <a:rPr kumimoji="1" lang="ja-JP" altLang="en-US" sz="2000" dirty="0">
                <a:latin typeface="Meiryo UI" panose="020B0604030504040204" pitchFamily="50" charset="-128"/>
                <a:ea typeface="Meiryo UI" panose="020B0604030504040204" pitchFamily="50" charset="-128"/>
              </a:rPr>
              <a:t>要件見直し</a:t>
            </a:r>
            <a:r>
              <a:rPr kumimoji="1" lang="ja-JP" altLang="en-US" sz="2000" dirty="0" smtClean="0">
                <a:latin typeface="Meiryo UI" panose="020B0604030504040204" pitchFamily="50" charset="-128"/>
                <a:ea typeface="Meiryo UI" panose="020B0604030504040204" pitchFamily="50" charset="-128"/>
              </a:rPr>
              <a:t>の考え方</a:t>
            </a:r>
            <a:endParaRPr kumimoji="1" lang="ja-JP" altLang="en-US" sz="20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EC0037E2-9A40-45D7-BA86-38C7DB46788B}" type="slidenum">
              <a:rPr kumimoji="1" lang="ja-JP" altLang="en-US" sz="1800" smtClean="0"/>
              <a:t>2</a:t>
            </a:fld>
            <a:endParaRPr kumimoji="1" lang="ja-JP" altLang="en-US" sz="1800" dirty="0"/>
          </a:p>
        </p:txBody>
      </p:sp>
    </p:spTree>
    <p:extLst>
      <p:ext uri="{BB962C8B-B14F-4D97-AF65-F5344CB8AC3E}">
        <p14:creationId xmlns:p14="http://schemas.microsoft.com/office/powerpoint/2010/main" val="35795214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538FBD30-880B-4339-97D1-6E0546A6EFEB}"/>
              </a:ext>
            </a:extLst>
          </p:cNvPr>
          <p:cNvSpPr/>
          <p:nvPr/>
        </p:nvSpPr>
        <p:spPr>
          <a:xfrm>
            <a:off x="0" y="17752"/>
            <a:ext cx="9906000" cy="298580"/>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（２）診療従事者</a:t>
            </a:r>
          </a:p>
        </p:txBody>
      </p:sp>
      <p:graphicFrame>
        <p:nvGraphicFramePr>
          <p:cNvPr id="2" name="表 1"/>
          <p:cNvGraphicFramePr>
            <a:graphicFrameLocks noGrp="1"/>
          </p:cNvGraphicFramePr>
          <p:nvPr>
            <p:extLst>
              <p:ext uri="{D42A27DB-BD31-4B8C-83A1-F6EECF244321}">
                <p14:modId xmlns:p14="http://schemas.microsoft.com/office/powerpoint/2010/main" val="86175470"/>
              </p:ext>
            </p:extLst>
          </p:nvPr>
        </p:nvGraphicFramePr>
        <p:xfrm>
          <a:off x="108594" y="531893"/>
          <a:ext cx="9688811" cy="4832252"/>
        </p:xfrm>
        <a:graphic>
          <a:graphicData uri="http://schemas.openxmlformats.org/drawingml/2006/table">
            <a:tbl>
              <a:tblPr firstRow="1" bandRow="1">
                <a:tableStyleId>{5C22544A-7EE6-4342-B048-85BDC9FD1C3A}</a:tableStyleId>
              </a:tblPr>
              <a:tblGrid>
                <a:gridCol w="3190299">
                  <a:extLst>
                    <a:ext uri="{9D8B030D-6E8A-4147-A177-3AD203B41FA5}">
                      <a16:colId xmlns:a16="http://schemas.microsoft.com/office/drawing/2014/main" val="3948672255"/>
                    </a:ext>
                  </a:extLst>
                </a:gridCol>
                <a:gridCol w="3269474">
                  <a:extLst>
                    <a:ext uri="{9D8B030D-6E8A-4147-A177-3AD203B41FA5}">
                      <a16:colId xmlns:a16="http://schemas.microsoft.com/office/drawing/2014/main" val="1141107218"/>
                    </a:ext>
                  </a:extLst>
                </a:gridCol>
                <a:gridCol w="3229038">
                  <a:extLst>
                    <a:ext uri="{9D8B030D-6E8A-4147-A177-3AD203B41FA5}">
                      <a16:colId xmlns:a16="http://schemas.microsoft.com/office/drawing/2014/main" val="1823938686"/>
                    </a:ext>
                  </a:extLst>
                </a:gridCol>
              </a:tblGrid>
              <a:tr h="259802">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004126045"/>
                  </a:ext>
                </a:extLst>
              </a:tr>
              <a:tr h="819321">
                <a:tc>
                  <a:txBody>
                    <a:bodyPr/>
                    <a:lstStyle/>
                    <a:p>
                      <a:r>
                        <a:rPr kumimoji="1" lang="ja-JP" altLang="en-US" sz="1200" dirty="0" smtClean="0">
                          <a:latin typeface="Meiryo UI" panose="020B0604030504040204" pitchFamily="50" charset="-128"/>
                          <a:ea typeface="Meiryo UI" panose="020B0604030504040204" pitchFamily="50" charset="-128"/>
                        </a:rPr>
                        <a:t>緩和ケアチームに、専従の緩和ケアに携わる専門的な知識及び技能を有する常勤の看護師を１人以上配置すること。</a:t>
                      </a:r>
                    </a:p>
                    <a:p>
                      <a:r>
                        <a:rPr kumimoji="1" lang="ja-JP" altLang="en-US" sz="1200" dirty="0" smtClean="0">
                          <a:latin typeface="Meiryo UI" panose="020B0604030504040204" pitchFamily="50" charset="-128"/>
                          <a:ea typeface="Meiryo UI" panose="020B0604030504040204" pitchFamily="50" charset="-128"/>
                        </a:rPr>
                        <a:t>なお、当該看護師はがん看護又は緩和ケアに関する専門資格を有する者であること。</a:t>
                      </a:r>
                    </a:p>
                    <a:p>
                      <a:endParaRPr kumimoji="1" lang="en-US" altLang="ja-JP" sz="1200" dirty="0" smtClean="0">
                        <a:latin typeface="Meiryo UI" panose="020B0604030504040204" pitchFamily="50" charset="-128"/>
                        <a:ea typeface="Meiryo UI" panose="020B0604030504040204" pitchFamily="50" charset="-128"/>
                      </a:endParaRPr>
                    </a:p>
                    <a:p>
                      <a:endParaRPr kumimoji="1" lang="ja-JP" altLang="en-US"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緩和ケアチームに、緩和ケアに携わる専門的な知識及び技能を有する薬剤師及び相談支援に携わる専門的な知識及び技能を有する者を</a:t>
                      </a:r>
                      <a:r>
                        <a:rPr kumimoji="1" lang="ja-JP" altLang="en-US" sz="1200" b="1" dirty="0" smtClean="0">
                          <a:latin typeface="Meiryo UI" panose="020B0604030504040204" pitchFamily="50" charset="-128"/>
                          <a:ea typeface="Meiryo UI" panose="020B0604030504040204" pitchFamily="50" charset="-128"/>
                        </a:rPr>
                        <a:t>それぞれ１人以上配置すること。</a:t>
                      </a:r>
                    </a:p>
                    <a:p>
                      <a:r>
                        <a:rPr kumimoji="1" lang="ja-JP" altLang="en-US" sz="1200" dirty="0" smtClean="0">
                          <a:latin typeface="Meiryo UI" panose="020B0604030504040204" pitchFamily="50" charset="-128"/>
                          <a:ea typeface="Meiryo UI" panose="020B0604030504040204" pitchFamily="50" charset="-128"/>
                        </a:rPr>
                        <a:t>なお、当該薬剤師は緩和薬物療法に関する専門資格を有する者であることが望ましい。</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また、当該相談支援に携わる者は社会福祉士等であることが望ましい。これらは、他部署との兼任を可とする。</a:t>
                      </a:r>
                    </a:p>
                    <a:p>
                      <a:endParaRPr kumimoji="1" lang="ja-JP" altLang="en-US"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緩和ケアチームに協力する、公認心理師等の医療心理に携わる専門的な知識及び技能を有する者を１人以上配置することが望ましい（＊）。</a:t>
                      </a:r>
                      <a:endParaRPr kumimoji="1" lang="en-US" altLang="ja-JP" sz="1200" dirty="0" smtClean="0">
                        <a:latin typeface="Meiryo UI" panose="020B0604030504040204" pitchFamily="50" charset="-128"/>
                        <a:ea typeface="Meiryo UI" panose="020B0604030504040204" pitchFamily="50" charset="-128"/>
                      </a:endParaRP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rPr>
                        <a:t>緩和ケアチームに、専従の緩和ケアに携わる専門的な知識及び技能を有する</a:t>
                      </a:r>
                      <a:r>
                        <a:rPr kumimoji="1" lang="ja-JP" altLang="en-US" sz="1200" b="1" u="sng" dirty="0" smtClean="0">
                          <a:latin typeface="Meiryo UI" panose="020B0604030504040204" pitchFamily="50" charset="-128"/>
                          <a:ea typeface="Meiryo UI" panose="020B0604030504040204" pitchFamily="50" charset="-128"/>
                        </a:rPr>
                        <a:t>常勤の看護師を１人以上配置</a:t>
                      </a:r>
                      <a:r>
                        <a:rPr kumimoji="1" lang="ja-JP" altLang="en-US" sz="1200" dirty="0" smtClean="0">
                          <a:latin typeface="Meiryo UI" panose="020B0604030504040204" pitchFamily="50" charset="-128"/>
                          <a:ea typeface="Meiryo UI" panose="020B0604030504040204" pitchFamily="50" charset="-128"/>
                        </a:rPr>
                        <a:t>すること。また、当該看護師はがん看護又は緩和ケアに関する専門資格を有する者であること。</a:t>
                      </a: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ja-JP" altLang="en-US"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緩和ケアチームに協力する薬剤師、医療心理に携わる者及び相談支援に携わる者をそれぞれ</a:t>
                      </a:r>
                      <a:r>
                        <a:rPr kumimoji="1" lang="ja-JP" altLang="en-US" sz="1200" b="1" dirty="0" smtClean="0">
                          <a:latin typeface="Meiryo UI" panose="020B0604030504040204" pitchFamily="50" charset="-128"/>
                          <a:ea typeface="Meiryo UI" panose="020B0604030504040204" pitchFamily="50" charset="-128"/>
                        </a:rPr>
                        <a:t>１人以上配置することが望ましい。</a:t>
                      </a:r>
                      <a:endParaRPr kumimoji="1" lang="en-US" altLang="ja-JP" sz="1200" b="1" dirty="0" smtClean="0">
                        <a:latin typeface="Meiryo UI" panose="020B0604030504040204" pitchFamily="50" charset="-128"/>
                        <a:ea typeface="Meiryo UI" panose="020B0604030504040204" pitchFamily="50" charset="-128"/>
                      </a:endParaRPr>
                    </a:p>
                    <a:p>
                      <a:endParaRPr kumimoji="1" lang="en-US" altLang="ja-JP" sz="1200" b="1"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なお、当該薬剤師は緩和薬物療法に関する専門資格を有する者であることが望ましい。</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また、当該医療心理に携わる者は公認心理師又はそれに準ずる専門資格を有する者であることが望ましい。</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また、当該相談支援に携わる者については社会福祉士等であることが望ましい。</a:t>
                      </a:r>
                    </a:p>
                    <a:p>
                      <a:endParaRPr kumimoji="1" lang="en-US" altLang="ja-JP" sz="1200" dirty="0" smtClean="0">
                        <a:latin typeface="Meiryo UI" panose="020B0604030504040204" pitchFamily="50" charset="-128"/>
                        <a:ea typeface="Meiryo UI" panose="020B0604030504040204" pitchFamily="50" charset="-128"/>
                      </a:endParaRP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1200" b="0" u="none" dirty="0" smtClean="0">
                          <a:solidFill>
                            <a:schemeClr val="tx1"/>
                          </a:solidFill>
                          <a:latin typeface="Meiryo UI" panose="020B0604030504040204" pitchFamily="50" charset="-128"/>
                          <a:ea typeface="Meiryo UI" panose="020B0604030504040204" pitchFamily="50" charset="-128"/>
                        </a:rPr>
                        <a:t>〇緩和ケアに携わる従業者の配置</a:t>
                      </a:r>
                    </a:p>
                    <a:p>
                      <a:pPr algn="l"/>
                      <a:r>
                        <a:rPr kumimoji="1" lang="ja-JP" altLang="en-US" sz="1200" b="0" u="none" dirty="0" smtClean="0">
                          <a:solidFill>
                            <a:schemeClr val="tx1"/>
                          </a:solidFill>
                          <a:latin typeface="Meiryo UI" panose="020B0604030504040204" pitchFamily="50" charset="-128"/>
                          <a:ea typeface="Meiryo UI" panose="020B0604030504040204" pitchFamily="50" charset="-128"/>
                        </a:rPr>
                        <a:t>・医師の配置を緩和したことを考慮し、薬剤師、看護師の配置について、現行どおりとしてはどうか。</a:t>
                      </a:r>
                    </a:p>
                    <a:p>
                      <a:pPr algn="l"/>
                      <a:endParaRPr kumimoji="1" lang="ja-JP" altLang="en-US" sz="1100" b="0" u="sng" dirty="0" smtClean="0">
                        <a:solidFill>
                          <a:schemeClr val="tx1"/>
                        </a:solidFill>
                        <a:latin typeface="Meiryo UI" panose="020B0604030504040204" pitchFamily="50" charset="-128"/>
                        <a:ea typeface="Meiryo UI" panose="020B0604030504040204" pitchFamily="50" charset="-128"/>
                      </a:endParaRP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66204440"/>
                  </a:ext>
                </a:extLst>
              </a:tr>
              <a:tr h="772745">
                <a:tc>
                  <a:txBody>
                    <a:bodyPr/>
                    <a:lstStyle/>
                    <a:p>
                      <a:r>
                        <a:rPr kumimoji="1" lang="ja-JP" altLang="en-US" sz="1200" dirty="0" smtClean="0">
                          <a:latin typeface="Meiryo UI" panose="020B0604030504040204" pitchFamily="50" charset="-128"/>
                          <a:ea typeface="Meiryo UI" panose="020B0604030504040204" pitchFamily="50" charset="-128"/>
                        </a:rPr>
                        <a:t>専任の細胞診断に係る業務に携わる専門的な知識及び技能を有する者を１人以上配置すること。なお、当該診療従事者は細胞診断に関する専門資格を有する者であることが望ましい。</a:t>
                      </a:r>
                      <a:endParaRPr kumimoji="1" lang="ja-JP" altLang="en-US" sz="1200" dirty="0">
                        <a:latin typeface="Meiryo UI" panose="020B0604030504040204" pitchFamily="50" charset="-128"/>
                        <a:ea typeface="Meiryo UI" panose="020B0604030504040204" pitchFamily="50" charset="-128"/>
                      </a:endParaRP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rPr>
                        <a:t>自施設で病理診断を行う場合は、細胞診断に係る業務に携わる者を１人以上配置すること。</a:t>
                      </a:r>
                    </a:p>
                  </a:txBody>
                  <a:tcPr marL="84406" marR="84406" marT="42203" marB="42203" anchor="ctr" anchorCtr="1">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kumimoji="1" lang="ja-JP" altLang="en-US" sz="1200" dirty="0" smtClean="0">
                          <a:latin typeface="Meiryo UI" panose="020B0604030504040204" pitchFamily="50" charset="-128"/>
                          <a:ea typeface="Meiryo UI" panose="020B0604030504040204" pitchFamily="50" charset="-128"/>
                        </a:rPr>
                        <a:t>〇病理診断に携わる従業者の配置</a:t>
                      </a:r>
                    </a:p>
                    <a:p>
                      <a:pPr algn="l"/>
                      <a:r>
                        <a:rPr kumimoji="1" lang="ja-JP" altLang="en-US" sz="1200" dirty="0" smtClean="0">
                          <a:latin typeface="Meiryo UI" panose="020B0604030504040204" pitchFamily="50" charset="-128"/>
                          <a:ea typeface="Meiryo UI" panose="020B0604030504040204" pitchFamily="50" charset="-128"/>
                        </a:rPr>
                        <a:t>・現行どおりとしてはどうか。</a:t>
                      </a:r>
                    </a:p>
                  </a:txBody>
                  <a:tcPr marL="84406" marR="84406" marT="42203" marB="42203"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294113"/>
                  </a:ext>
                </a:extLst>
              </a:tr>
            </a:tbl>
          </a:graphicData>
        </a:graphic>
      </p:graphicFrame>
      <p:sp>
        <p:nvSpPr>
          <p:cNvPr id="5" name="スライド番号プレースホルダー 3"/>
          <p:cNvSpPr>
            <a:spLocks noGrp="1"/>
          </p:cNvSpPr>
          <p:nvPr>
            <p:ph type="sldNum" sz="quarter" idx="12"/>
          </p:nvPr>
        </p:nvSpPr>
        <p:spPr>
          <a:xfrm>
            <a:off x="6996113" y="6356352"/>
            <a:ext cx="2228850" cy="365125"/>
          </a:xfrm>
        </p:spPr>
        <p:txBody>
          <a:bodyPr/>
          <a:lstStyle/>
          <a:p>
            <a:fld id="{EC0037E2-9A40-45D7-BA86-38C7DB46788B}" type="slidenum">
              <a:rPr kumimoji="1" lang="ja-JP" altLang="en-US" sz="1800" smtClean="0"/>
              <a:t>20</a:t>
            </a:fld>
            <a:endParaRPr kumimoji="1" lang="ja-JP" altLang="en-US" sz="1800" dirty="0"/>
          </a:p>
        </p:txBody>
      </p:sp>
    </p:spTree>
    <p:extLst>
      <p:ext uri="{BB962C8B-B14F-4D97-AF65-F5344CB8AC3E}">
        <p14:creationId xmlns:p14="http://schemas.microsoft.com/office/powerpoint/2010/main" val="3799641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583187662"/>
              </p:ext>
            </p:extLst>
          </p:nvPr>
        </p:nvGraphicFramePr>
        <p:xfrm>
          <a:off x="49764" y="455925"/>
          <a:ext cx="9806472" cy="1145845"/>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81194">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864651">
                <a:tc>
                  <a:txBody>
                    <a:bodyPr/>
                    <a:lstStyle/>
                    <a:p>
                      <a:r>
                        <a:rPr kumimoji="1" lang="en-US" altLang="ja-JP" sz="1200" u="none" dirty="0" smtClean="0">
                          <a:solidFill>
                            <a:schemeClr val="tx1"/>
                          </a:solidFill>
                          <a:latin typeface="Meiryo UI" panose="020B0604030504040204" pitchFamily="50" charset="-128"/>
                          <a:ea typeface="Meiryo UI" panose="020B0604030504040204" pitchFamily="50" charset="-128"/>
                        </a:rPr>
                        <a:t>P5</a:t>
                      </a:r>
                      <a:r>
                        <a:rPr kumimoji="1" lang="ja-JP" altLang="en-US" sz="1200" u="sng" dirty="0" smtClean="0">
                          <a:solidFill>
                            <a:schemeClr val="tx1"/>
                          </a:solidFill>
                          <a:latin typeface="Meiryo UI" panose="020B0604030504040204" pitchFamily="50" charset="-128"/>
                          <a:ea typeface="Meiryo UI" panose="020B0604030504040204" pitchFamily="50" charset="-128"/>
                        </a:rPr>
                        <a:t>① 専門的な知識及び技能を有する医師の配置</a:t>
                      </a:r>
                      <a:endParaRPr kumimoji="1" lang="en-US" altLang="ja-JP" sz="1200" u="sng" dirty="0" smtClean="0">
                        <a:solidFill>
                          <a:schemeClr val="tx1"/>
                        </a:solidFill>
                        <a:latin typeface="Meiryo UI" panose="020B0604030504040204" pitchFamily="50" charset="-128"/>
                        <a:ea typeface="Meiryo UI" panose="020B0604030504040204" pitchFamily="50" charset="-128"/>
                      </a:endParaRPr>
                    </a:p>
                    <a:p>
                      <a:endParaRPr kumimoji="1" lang="en-US" altLang="ja-JP" sz="1200" u="sng" dirty="0" smtClean="0">
                        <a:solidFill>
                          <a:schemeClr val="tx1"/>
                        </a:solidFill>
                        <a:latin typeface="Meiryo UI" panose="020B0604030504040204" pitchFamily="50" charset="-128"/>
                        <a:ea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rPr>
                        <a:t>キ リハビリテーションに携わる専門的な知識および技能を有する医師を配置することが望ましい。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u="none" dirty="0" smtClean="0">
                          <a:solidFill>
                            <a:schemeClr val="tx1"/>
                          </a:solidFill>
                          <a:latin typeface="Meiryo UI" panose="020B0604030504040204" pitchFamily="50" charset="-128"/>
                          <a:ea typeface="Meiryo UI" panose="020B0604030504040204" pitchFamily="50" charset="-128"/>
                        </a:rPr>
                        <a:t> 専門的な知識及び技能を有する医師の配置</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rPr>
                        <a:t>リハビリテーションに携わる専門的な知識および技能を有する医師を配置することが望ましい。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〇</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リハビリテーションの人員配置について</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endParaRPr kumimoji="1" lang="en-US" altLang="ja-JP" sz="1200" b="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rPr>
                        <a:t>・国どおり新たに要件化し、望ましい規定としてはどうか。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638738"/>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２</a:t>
            </a:r>
            <a:r>
              <a:rPr kumimoji="1" lang="ja-JP" altLang="en-US" sz="2000" dirty="0" smtClean="0">
                <a:latin typeface="Meiryo UI" panose="020B0604030504040204" pitchFamily="50" charset="-128"/>
                <a:ea typeface="Meiryo UI" panose="020B0604030504040204" pitchFamily="50" charset="-128"/>
              </a:rPr>
              <a:t>）診療従事者</a:t>
            </a:r>
            <a:endParaRPr kumimoji="1" lang="ja-JP" altLang="en-US" sz="20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21</a:t>
            </a:fld>
            <a:endParaRPr kumimoji="1" lang="ja-JP" altLang="en-US" sz="1800" dirty="0"/>
          </a:p>
        </p:txBody>
      </p:sp>
    </p:spTree>
    <p:extLst>
      <p:ext uri="{BB962C8B-B14F-4D97-AF65-F5344CB8AC3E}">
        <p14:creationId xmlns:p14="http://schemas.microsoft.com/office/powerpoint/2010/main" val="13883453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021974381"/>
              </p:ext>
            </p:extLst>
          </p:nvPr>
        </p:nvGraphicFramePr>
        <p:xfrm>
          <a:off x="49764" y="455925"/>
          <a:ext cx="9806472" cy="6224794"/>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81194">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3021745">
                <a:tc>
                  <a:txBody>
                    <a:bodyPr/>
                    <a:lstStyle/>
                    <a:p>
                      <a:r>
                        <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rPr>
                        <a:t>P</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６② 専門的な知識及び技能を有する医師以外の診療従事者の配置</a:t>
                      </a: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endParaRPr>
                    </a:p>
                    <a:p>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ア 放射線治療に携わる専門的な知識及び技能を有する常勤の診療放射線技師を２人以上配置することが望ましい（＊）。また、当該技師は放射線治療に関する専門資格を有する者であることが望ましい。</a:t>
                      </a:r>
                    </a:p>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専従の放射線治療における機器の精度管理、照射計画の検証、照射計画補助作業等に携わる専門的な知識及び技能を有する常勤の技術者等を１人以上配置すること。なお当該技術者は医学物理学に関する専門資格を有する者であることが望ましい。</a:t>
                      </a:r>
                    </a:p>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放射線治療部門に、専従の放射線治療に携わる専門的な知識及び技能を有する常勤の看護師を１人以上配置すること。なお、当該看護師は放射線治療に関する専門資格を有する者であることが望ましい。</a:t>
                      </a: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endParaRPr>
                    </a:p>
                    <a:p>
                      <a:endPar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エ 緩和ケアチームに、</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緩和ケアに携わる専門的な知識及び技能を有する薬剤師及び相談支援に携わる専門的な知識及び技能を有する者をそれぞれ１人以上配置すること</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。なお、当該薬剤師は緩和薬物療法に関する専門資格を有する者であることが望ましい。また、当該相談支援に携わる者は社会福祉士等であることが望ましい。</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これらは、他部署との兼任を可とする。</a:t>
                      </a:r>
                    </a:p>
                    <a:p>
                      <a:endPar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オ 緩和ケアチームに協力する、公認心理師等の医療心理に携わる専門的な知識及び技能を有する者を１人以上配置することが望ましい</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a:t>
                      </a: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rPr>
                        <a:t>ア 放射線治療に携わる専門的な知識及び技能を有する常勤の診療放射線技師を</a:t>
                      </a:r>
                      <a:r>
                        <a:rPr kumimoji="1" lang="en-US" altLang="ja-JP" sz="1200" u="sng" dirty="0" smtClean="0">
                          <a:solidFill>
                            <a:schemeClr val="tx1"/>
                          </a:solidFill>
                          <a:latin typeface="Meiryo UI" panose="020B0604030504040204" pitchFamily="50" charset="-128"/>
                          <a:ea typeface="Meiryo UI" panose="020B0604030504040204" pitchFamily="50" charset="-128"/>
                        </a:rPr>
                        <a:t>1</a:t>
                      </a:r>
                      <a:r>
                        <a:rPr kumimoji="1" lang="ja-JP" altLang="en-US" sz="1200" u="sng" dirty="0" smtClean="0">
                          <a:solidFill>
                            <a:schemeClr val="tx1"/>
                          </a:solidFill>
                          <a:latin typeface="Meiryo UI" panose="020B0604030504040204" pitchFamily="50" charset="-128"/>
                          <a:ea typeface="Meiryo UI" panose="020B0604030504040204" pitchFamily="50" charset="-128"/>
                        </a:rPr>
                        <a:t>人以上確保されていること</a:t>
                      </a:r>
                      <a:r>
                        <a:rPr kumimoji="1" lang="ja-JP" altLang="en-US" sz="1200" u="none" dirty="0" smtClean="0">
                          <a:solidFill>
                            <a:schemeClr val="tx1"/>
                          </a:solidFill>
                          <a:latin typeface="Meiryo UI" panose="020B0604030504040204" pitchFamily="50" charset="-128"/>
                          <a:ea typeface="Meiryo UI" panose="020B0604030504040204" pitchFamily="50" charset="-128"/>
                        </a:rPr>
                        <a:t>。また、当該技師は放射線治療に関する専門資格を有する者であることが望ましい。</a:t>
                      </a:r>
                    </a:p>
                    <a:p>
                      <a:r>
                        <a:rPr kumimoji="1" lang="ja-JP" altLang="en-US" sz="1200" u="sng" dirty="0" smtClean="0">
                          <a:solidFill>
                            <a:schemeClr val="tx1"/>
                          </a:solidFill>
                          <a:latin typeface="Meiryo UI" panose="020B0604030504040204" pitchFamily="50" charset="-128"/>
                          <a:ea typeface="Meiryo UI" panose="020B0604030504040204" pitchFamily="50" charset="-128"/>
                        </a:rPr>
                        <a:t>専任</a:t>
                      </a:r>
                      <a:r>
                        <a:rPr kumimoji="1" lang="ja-JP" altLang="en-US" sz="1200" u="none" dirty="0" smtClean="0">
                          <a:solidFill>
                            <a:schemeClr val="tx1"/>
                          </a:solidFill>
                          <a:latin typeface="Meiryo UI" panose="020B0604030504040204" pitchFamily="50" charset="-128"/>
                          <a:ea typeface="Meiryo UI" panose="020B0604030504040204" pitchFamily="50" charset="-128"/>
                        </a:rPr>
                        <a:t>の放射線治療における機器の精度管理、照射計画の検証、照射計画補助作業等に携わる専門的な知識及び技能を有する常勤の技術者等を１人以上配置すること。なお当該技術者は医学物理学に関する専門資格を有する者であることが望ましい。</a:t>
                      </a:r>
                    </a:p>
                    <a:p>
                      <a:r>
                        <a:rPr kumimoji="1" lang="ja-JP" altLang="en-US" sz="1200" u="none" dirty="0" smtClean="0">
                          <a:solidFill>
                            <a:schemeClr val="tx1"/>
                          </a:solidFill>
                          <a:latin typeface="Meiryo UI" panose="020B0604030504040204" pitchFamily="50" charset="-128"/>
                          <a:ea typeface="Meiryo UI" panose="020B0604030504040204" pitchFamily="50" charset="-128"/>
                        </a:rPr>
                        <a:t>放射線治療部門に、</a:t>
                      </a:r>
                      <a:r>
                        <a:rPr kumimoji="1" lang="ja-JP" altLang="en-US" sz="1200" u="sng" dirty="0" smtClean="0">
                          <a:solidFill>
                            <a:schemeClr val="tx1"/>
                          </a:solidFill>
                          <a:latin typeface="Meiryo UI" panose="020B0604030504040204" pitchFamily="50" charset="-128"/>
                          <a:ea typeface="Meiryo UI" panose="020B0604030504040204" pitchFamily="50" charset="-128"/>
                        </a:rPr>
                        <a:t>専任</a:t>
                      </a:r>
                      <a:r>
                        <a:rPr kumimoji="1" lang="ja-JP" altLang="en-US" sz="1200" u="none" dirty="0" smtClean="0">
                          <a:solidFill>
                            <a:schemeClr val="tx1"/>
                          </a:solidFill>
                          <a:latin typeface="Meiryo UI" panose="020B0604030504040204" pitchFamily="50" charset="-128"/>
                          <a:ea typeface="Meiryo UI" panose="020B0604030504040204" pitchFamily="50" charset="-128"/>
                        </a:rPr>
                        <a:t>の放射線治療に携わる専門的な知識及び技能を有する常勤の看護師を１人以上配置すること。なお、当該看護師は放射線治療に関する専門資格を有する者であることが望ましい。</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rPr>
                        <a:t>エ 緩和ケアチームに、緩和ケアに携わる専門的な知識及び技能を有する薬剤師及び相談支援に携わる専門的な知識及び技能を有する者をそれぞれ１人以上配置すること。なお、当該薬剤師は緩和薬物療法に関する専門資格を有する者であることが望ましい。また、当該相談支援に携わる者は社会福祉士等であることが望ましい。これらは、他部署との兼任を可とする。</a:t>
                      </a:r>
                    </a:p>
                    <a:p>
                      <a:endParaRPr kumimoji="1" lang="ja-JP" altLang="en-US" sz="1200" u="none" dirty="0" smtClean="0">
                        <a:solidFill>
                          <a:schemeClr val="tx1"/>
                        </a:solidFill>
                        <a:latin typeface="Meiryo UI" panose="020B0604030504040204" pitchFamily="50" charset="-128"/>
                        <a:ea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rPr>
                        <a:t>オ 緩和ケアチームに協力する、公認心理師等の医療心理に携わる専門的な知識及び技能を有する者を１人以上配置することが望ましい（＊）</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〇</a:t>
                      </a:r>
                      <a:r>
                        <a:rPr kumimoji="1" lang="en-US" altLang="ja-JP" sz="1200"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kern="1200" dirty="0" smtClean="0">
                          <a:solidFill>
                            <a:schemeClr val="tx1"/>
                          </a:solidFill>
                          <a:latin typeface="Meiryo UI" panose="020B0604030504040204" pitchFamily="50" charset="-128"/>
                          <a:ea typeface="Meiryo UI" panose="020B0604030504040204" pitchFamily="50" charset="-128"/>
                          <a:cs typeface="+mn-cs"/>
                        </a:rPr>
                        <a:t>継続</a:t>
                      </a:r>
                      <a:r>
                        <a:rPr kumimoji="1" lang="en-US" altLang="ja-JP" sz="1200" b="1" u="sng" kern="120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200" b="1" u="sng" kern="1200" dirty="0" smtClean="0">
                          <a:solidFill>
                            <a:schemeClr val="tx1"/>
                          </a:solidFill>
                          <a:latin typeface="Meiryo UI" panose="020B0604030504040204" pitchFamily="50" charset="-128"/>
                          <a:ea typeface="Meiryo UI" panose="020B0604030504040204" pitchFamily="50" charset="-128"/>
                          <a:cs typeface="+mn-cs"/>
                        </a:rPr>
                        <a:t>緩</a:t>
                      </a:r>
                      <a:r>
                        <a:rPr kumimoji="1" lang="ja-JP" altLang="en-US" sz="1200" b="1" u="sng" dirty="0" smtClean="0">
                          <a:solidFill>
                            <a:schemeClr val="tx1"/>
                          </a:solidFill>
                          <a:latin typeface="Meiryo UI" panose="020B0604030504040204" pitchFamily="50" charset="-128"/>
                          <a:ea typeface="Meiryo UI" panose="020B0604030504040204" pitchFamily="50" charset="-128"/>
                        </a:rPr>
                        <a:t>和ケアチームの人員配置について</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endParaRPr kumimoji="1" lang="en-US" altLang="ja-JP" sz="1200" b="0" u="none" dirty="0" smtClean="0">
                        <a:solidFill>
                          <a:schemeClr val="tx1"/>
                        </a:solidFill>
                        <a:latin typeface="Meiryo UI" panose="020B0604030504040204" pitchFamily="50" charset="-128"/>
                        <a:ea typeface="Meiryo UI" panose="020B0604030504040204" pitchFamily="50" charset="-128"/>
                      </a:endParaRPr>
                    </a:p>
                    <a:p>
                      <a:r>
                        <a:rPr kumimoji="1" lang="ja-JP" altLang="en-US" sz="1200" b="0" u="none" dirty="0" smtClean="0">
                          <a:solidFill>
                            <a:schemeClr val="tx1"/>
                          </a:solidFill>
                          <a:latin typeface="Meiryo UI" panose="020B0604030504040204" pitchFamily="50" charset="-128"/>
                          <a:ea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rPr>
                        <a:t>診療放射線技師については、従来どおり、１人以上確保とすることとしてはどうか。</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rPr>
                        <a:t>放射線治療の精度管理等に携わる技術者等については、従来どおり専任としてはどうか。</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r>
                        <a:rPr kumimoji="1" lang="zh-TW" altLang="en-US" sz="1200" b="0" u="none" dirty="0" smtClean="0">
                          <a:solidFill>
                            <a:schemeClr val="tx1"/>
                          </a:solidFill>
                          <a:latin typeface="Meiryo UI" panose="020B0604030504040204" pitchFamily="50" charset="-128"/>
                          <a:ea typeface="Meiryo UI" panose="020B0604030504040204" pitchFamily="50" charset="-128"/>
                        </a:rPr>
                        <a:t>放射線治療部門</a:t>
                      </a:r>
                      <a:r>
                        <a:rPr kumimoji="1" lang="ja-JP" altLang="en-US" sz="1200" b="0" u="none" dirty="0" smtClean="0">
                          <a:solidFill>
                            <a:schemeClr val="tx1"/>
                          </a:solidFill>
                          <a:latin typeface="Meiryo UI" panose="020B0604030504040204" pitchFamily="50" charset="-128"/>
                          <a:ea typeface="Meiryo UI" panose="020B0604030504040204" pitchFamily="50" charset="-128"/>
                        </a:rPr>
                        <a:t>に配置する看護師については従来どおり専任としてはどうか。</a:t>
                      </a:r>
                      <a:endParaRPr kumimoji="1" lang="en-US" altLang="ja-JP" sz="1200" b="0" u="none" dirty="0" smtClean="0">
                        <a:solidFill>
                          <a:schemeClr val="tx1"/>
                        </a:solidFill>
                        <a:latin typeface="Meiryo UI" panose="020B0604030504040204" pitchFamily="50" charset="-128"/>
                        <a:ea typeface="Meiryo UI" panose="020B0604030504040204" pitchFamily="50" charset="-128"/>
                      </a:endParaRPr>
                    </a:p>
                    <a:p>
                      <a:endParaRPr kumimoji="1" lang="en-US" altLang="ja-JP" sz="1200" b="0" u="none" dirty="0" smtClean="0">
                        <a:solidFill>
                          <a:schemeClr val="tx1"/>
                        </a:solidFill>
                        <a:latin typeface="Meiryo UI" panose="020B0604030504040204" pitchFamily="50" charset="-128"/>
                        <a:ea typeface="Meiryo UI" panose="020B0604030504040204" pitchFamily="50" charset="-128"/>
                      </a:endParaRPr>
                    </a:p>
                    <a:p>
                      <a:r>
                        <a:rPr kumimoji="1" lang="ja-JP" altLang="en-US" sz="1200" b="0" u="none" dirty="0" smtClean="0">
                          <a:solidFill>
                            <a:schemeClr val="tx1"/>
                          </a:solidFill>
                          <a:latin typeface="Meiryo UI" panose="020B0604030504040204" pitchFamily="50" charset="-128"/>
                          <a:ea typeface="Meiryo UI" panose="020B0604030504040204" pitchFamily="50" charset="-128"/>
                        </a:rPr>
                        <a:t>国どおり新たに要件化し、薬剤師及び相談支援に携わる者の設置については必須要件としてはどうか。</a:t>
                      </a:r>
                      <a:endParaRPr kumimoji="1" lang="en-US" altLang="ja-JP" sz="1200" b="0" u="none" dirty="0" smtClean="0">
                        <a:solidFill>
                          <a:schemeClr val="tx1"/>
                        </a:solidFill>
                        <a:latin typeface="Meiryo UI" panose="020B0604030504040204" pitchFamily="50" charset="-128"/>
                        <a:ea typeface="Meiryo UI" panose="020B0604030504040204" pitchFamily="50" charset="-128"/>
                      </a:endParaRPr>
                    </a:p>
                    <a:p>
                      <a:r>
                        <a:rPr kumimoji="1" lang="ja-JP" altLang="en-US" sz="1200" b="0" u="none" dirty="0" smtClean="0">
                          <a:solidFill>
                            <a:schemeClr val="tx1"/>
                          </a:solidFill>
                          <a:latin typeface="Meiryo UI" panose="020B0604030504040204" pitchFamily="50" charset="-128"/>
                          <a:ea typeface="Meiryo UI" panose="020B0604030504040204" pitchFamily="50" charset="-128"/>
                        </a:rPr>
                        <a:t>　また、医療心理に携わる者については、次期の指</a:t>
                      </a:r>
                    </a:p>
                    <a:p>
                      <a:r>
                        <a:rPr kumimoji="1" lang="ja-JP" altLang="en-US" sz="1200" b="0" u="none" dirty="0" smtClean="0">
                          <a:solidFill>
                            <a:schemeClr val="tx1"/>
                          </a:solidFill>
                          <a:latin typeface="Meiryo UI" panose="020B0604030504040204" pitchFamily="50" charset="-128"/>
                          <a:ea typeface="Meiryo UI" panose="020B0604030504040204" pitchFamily="50" charset="-128"/>
                        </a:rPr>
                        <a:t>定要件の改定において、必須要件とすることを念頭に置き、望ましい規定としてはどうか。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43081667"/>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２</a:t>
            </a:r>
            <a:r>
              <a:rPr kumimoji="1" lang="ja-JP" altLang="en-US" sz="2000" dirty="0" smtClean="0">
                <a:latin typeface="Meiryo UI" panose="020B0604030504040204" pitchFamily="50" charset="-128"/>
                <a:ea typeface="Meiryo UI" panose="020B0604030504040204" pitchFamily="50" charset="-128"/>
              </a:rPr>
              <a:t>）診療従事者</a:t>
            </a:r>
            <a:endParaRPr kumimoji="1" lang="ja-JP" altLang="en-US" sz="20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7748588" y="6575427"/>
            <a:ext cx="2228850" cy="365125"/>
          </a:xfrm>
        </p:spPr>
        <p:txBody>
          <a:bodyPr/>
          <a:lstStyle/>
          <a:p>
            <a:fld id="{EC0037E2-9A40-45D7-BA86-38C7DB46788B}" type="slidenum">
              <a:rPr kumimoji="1" lang="ja-JP" altLang="en-US" sz="1800" smtClean="0"/>
              <a:t>22</a:t>
            </a:fld>
            <a:endParaRPr kumimoji="1" lang="ja-JP" altLang="en-US" sz="1800" dirty="0"/>
          </a:p>
        </p:txBody>
      </p:sp>
    </p:spTree>
    <p:extLst>
      <p:ext uri="{BB962C8B-B14F-4D97-AF65-F5344CB8AC3E}">
        <p14:creationId xmlns:p14="http://schemas.microsoft.com/office/powerpoint/2010/main" val="23346930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3608359399"/>
              </p:ext>
            </p:extLst>
          </p:nvPr>
        </p:nvGraphicFramePr>
        <p:xfrm>
          <a:off x="49764" y="455925"/>
          <a:ext cx="9806472" cy="1305426"/>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81194">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024232">
                <a:tc>
                  <a:txBody>
                    <a:bodyPr/>
                    <a:lstStyle/>
                    <a:p>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P6</a:t>
                      </a:r>
                    </a:p>
                    <a:p>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キ がんのリハビリテーションに係る業務に携わる専門的な知識および技能を有する理学療法士、作業療法士、言語聴覚士等を配置することが望ましい。</a:t>
                      </a:r>
                    </a:p>
                    <a:p>
                      <a:endPar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sng" dirty="0" smtClean="0">
                        <a:latin typeface="Meiryo UI" panose="020B0604030504040204" pitchFamily="50" charset="-128"/>
                        <a:ea typeface="Meiryo UI" panose="020B0604030504040204" pitchFamily="50" charset="-128"/>
                      </a:endParaRPr>
                    </a:p>
                    <a:p>
                      <a:r>
                        <a:rPr kumimoji="1" lang="ja-JP" altLang="en-US" sz="1200" u="none" dirty="0" smtClean="0">
                          <a:latin typeface="Meiryo UI" panose="020B0604030504040204" pitchFamily="50" charset="-128"/>
                          <a:ea typeface="Meiryo UI" panose="020B0604030504040204" pitchFamily="50" charset="-128"/>
                        </a:rPr>
                        <a:t>がんのリハビリテーションに係る業務に携わる専門的な知識および技能を有する理学療法士、作業療法士、言語聴覚士等を配置することが望ましい。</a:t>
                      </a:r>
                      <a:endParaRPr kumimoji="1" lang="ja-JP" altLang="en-US" sz="1200" u="none"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rPr>
                        <a:t>〇</a:t>
                      </a:r>
                      <a:r>
                        <a:rPr kumimoji="1" lang="ja-JP" altLang="en-US" sz="1200" b="1" u="sng" dirty="0" smtClean="0">
                          <a:latin typeface="Meiryo UI" panose="020B0604030504040204" pitchFamily="50" charset="-128"/>
                          <a:ea typeface="Meiryo UI" panose="020B0604030504040204" pitchFamily="50" charset="-128"/>
                        </a:rPr>
                        <a:t>リハビリテーションの人員配置について</a:t>
                      </a:r>
                    </a:p>
                    <a:p>
                      <a:endParaRPr kumimoji="1" lang="en-US" altLang="ja-JP" sz="1200" b="1" u="sng" dirty="0" smtClean="0">
                        <a:latin typeface="Meiryo UI" panose="020B0604030504040204" pitchFamily="50" charset="-128"/>
                        <a:ea typeface="Meiryo UI" panose="020B0604030504040204" pitchFamily="50" charset="-128"/>
                      </a:endParaRPr>
                    </a:p>
                    <a:p>
                      <a:endParaRPr kumimoji="1" lang="en-US" altLang="ja-JP" sz="1200" b="1" u="sng" dirty="0" smtClean="0">
                        <a:latin typeface="Meiryo UI" panose="020B0604030504040204" pitchFamily="50" charset="-128"/>
                        <a:ea typeface="Meiryo UI" panose="020B0604030504040204" pitchFamily="50" charset="-128"/>
                      </a:endParaRPr>
                    </a:p>
                    <a:p>
                      <a:r>
                        <a:rPr kumimoji="1" lang="ja-JP" altLang="en-US" sz="1200" b="0" u="none" dirty="0" smtClean="0">
                          <a:latin typeface="Meiryo UI" panose="020B0604030504040204" pitchFamily="50" charset="-128"/>
                          <a:ea typeface="Meiryo UI" panose="020B0604030504040204" pitchFamily="50" charset="-128"/>
                        </a:rPr>
                        <a:t>・国どおり新たに要件化し、望ましい規定としてはどうか。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0123668"/>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２</a:t>
            </a:r>
            <a:r>
              <a:rPr kumimoji="1" lang="ja-JP" altLang="en-US" sz="2000" dirty="0" smtClean="0">
                <a:latin typeface="Meiryo UI" panose="020B0604030504040204" pitchFamily="50" charset="-128"/>
                <a:ea typeface="Meiryo UI" panose="020B0604030504040204" pitchFamily="50" charset="-128"/>
              </a:rPr>
              <a:t>）診療従事者</a:t>
            </a:r>
            <a:endParaRPr kumimoji="1" lang="ja-JP" altLang="en-US" sz="20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23</a:t>
            </a:fld>
            <a:endParaRPr kumimoji="1" lang="ja-JP" altLang="en-US" sz="1800" dirty="0"/>
          </a:p>
        </p:txBody>
      </p:sp>
    </p:spTree>
    <p:extLst>
      <p:ext uri="{BB962C8B-B14F-4D97-AF65-F5344CB8AC3E}">
        <p14:creationId xmlns:p14="http://schemas.microsoft.com/office/powerpoint/2010/main" val="17996136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3246688324"/>
              </p:ext>
            </p:extLst>
          </p:nvPr>
        </p:nvGraphicFramePr>
        <p:xfrm>
          <a:off x="99528" y="405840"/>
          <a:ext cx="9806472" cy="5725190"/>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67214">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968336">
                <a:tc>
                  <a:txBody>
                    <a:bodyPr/>
                    <a:lstStyle/>
                    <a:p>
                      <a:r>
                        <a:rPr kumimoji="1" lang="ja-JP" altLang="en-US" sz="1200" dirty="0" smtClean="0">
                          <a:latin typeface="Meiryo UI" panose="020B0604030504040204" pitchFamily="50" charset="-128"/>
                          <a:ea typeface="Meiryo UI" panose="020B0604030504040204" pitchFamily="50" charset="-128"/>
                        </a:rPr>
                        <a:t>Ｐ７</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① 患者とその家族が利用可能なインターネット環境を整備することが望ましい。</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新</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患者とその家族が利用可能なインターネット環境を整備することが望ましい</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〇</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患者とその家族が利用可能なインターネット環境の整備について</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latin typeface="Meiryo UI" panose="020B0604030504040204" pitchFamily="50" charset="-128"/>
                          <a:ea typeface="Meiryo UI" panose="020B0604030504040204" pitchFamily="50" charset="-128"/>
                        </a:rPr>
                        <a:t>・国どおり新たに要件化し、望ましい規定としてはどうか。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99621724"/>
                  </a:ext>
                </a:extLst>
              </a:tr>
              <a:tr h="1336070">
                <a:tc>
                  <a:txBody>
                    <a:bodyPr/>
                    <a:lstStyle/>
                    <a:p>
                      <a:r>
                        <a:rPr kumimoji="1" lang="ja-JP" altLang="en-US" sz="1200" dirty="0" smtClean="0">
                          <a:latin typeface="Meiryo UI" panose="020B0604030504040204" pitchFamily="50" charset="-128"/>
                          <a:ea typeface="Meiryo UI" panose="020B0604030504040204" pitchFamily="50" charset="-128"/>
                        </a:rPr>
                        <a:t>Ｐ７</a:t>
                      </a:r>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② 集学的治療等の内容や治療前後の生活における注意点等に関して、冊子や視聴覚教材等を用いてがん患者及びその家族が自主的に確認できる環境を整備すること。また、その冊子や視聴覚教材等はオンラインでも確認できることが望ましい。</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新</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集学的治療等の内容や治療前後の生活における注意点等に関して、冊子や視聴覚教材等を用いてがん患者及びその家族が自主的に確認できる環境を整備することが望ましい。</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また、その冊子や視聴覚教材等はオンラインでも確認できることが望ましい。</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〇</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治療等の内容等に関して、がん患者及びその家族が自主的に確認できる環境の整備について</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latin typeface="Meiryo UI" panose="020B0604030504040204" pitchFamily="50" charset="-128"/>
                          <a:ea typeface="Meiryo UI" panose="020B0604030504040204" pitchFamily="50" charset="-128"/>
                        </a:rPr>
                        <a:t>・新たに要件化し、望ましい規定としてはどうか。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smtClean="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8550032"/>
                  </a:ext>
                </a:extLst>
              </a:tr>
              <a:tr h="1336070">
                <a:tc>
                  <a:txBody>
                    <a:bodyPr/>
                    <a:lstStyle/>
                    <a:p>
                      <a:r>
                        <a:rPr kumimoji="1" lang="ja-JP" altLang="en-US" sz="1200" dirty="0" smtClean="0">
                          <a:latin typeface="Meiryo UI" panose="020B0604030504040204" pitchFamily="50" charset="-128"/>
                          <a:ea typeface="Meiryo UI" panose="020B0604030504040204" pitchFamily="50" charset="-128"/>
                        </a:rPr>
                        <a:t>Ｐ７</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③ がん治療に伴う外見の変化について、がん患者及びその家族に対する説明やアピアランスケアに関する情報提供・相談に応じられる体制を整備していること。</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新</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がん治療に伴う外見の変化について、がん患者及びその家族に対する説明やアピアランスケアに関する情報提供・相談に応じられる体制を整備していること。</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Meiryo UI" panose="020B0604030504040204" pitchFamily="50" charset="-128"/>
                          <a:ea typeface="Meiryo UI" panose="020B0604030504040204" pitchFamily="50" charset="-128"/>
                        </a:rPr>
                        <a:t>〇</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がん患者及びその家族に対するアピアランスケアに関する情報提供・相談体制の整備について</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latin typeface="Meiryo UI" panose="020B0604030504040204" pitchFamily="50" charset="-128"/>
                          <a:ea typeface="Meiryo UI" panose="020B0604030504040204" pitchFamily="50" charset="-128"/>
                        </a:rPr>
                        <a:t>・国どおり、新たに必須要件としてはどうか。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75896178"/>
                  </a:ext>
                </a:extLst>
              </a:tr>
              <a:tr h="1336070">
                <a:tc>
                  <a:txBody>
                    <a:bodyPr/>
                    <a:lstStyle/>
                    <a:p>
                      <a:r>
                        <a:rPr kumimoji="1" lang="ja-JP" altLang="en-US" sz="1200" dirty="0" smtClean="0">
                          <a:latin typeface="Meiryo UI" panose="020B0604030504040204" pitchFamily="50" charset="-128"/>
                          <a:ea typeface="Meiryo UI" panose="020B0604030504040204" pitchFamily="50" charset="-128"/>
                        </a:rPr>
                        <a:t>Ｐ７</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④ がん患者の自殺リスクに対し、院内で共通したフローを使用し、対応方法や関係機関との連携について明確にしておくこと。また関係職種に情報共有を行う体制を構築していること。自施設に精神科、心療内科等がない場合は、地域の医療機関と連携体制を確保していること。</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新</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rPr>
                        <a:t>がん患者の自殺リスクに対し、院内で共通したフローを使用し、対応方法や関係機関との連携について明確にしておくことが望ましい。</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また関係職種に情報共有を行う体制を構築していることが望ましい。</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自施設に精神科、心療内科等がない場合は、地域の医療機関と連携体制を確保していることが望ましい。</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〇</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がん患者の自殺リスクへの対応について</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latin typeface="Meiryo UI" panose="020B0604030504040204" pitchFamily="50" charset="-128"/>
                          <a:ea typeface="Meiryo UI" panose="020B0604030504040204" pitchFamily="50" charset="-128"/>
                        </a:rPr>
                        <a:t>・新たに要件化し、望ましい規定としてはどうか。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55960007"/>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（３）その他の環境整備等</a:t>
            </a:r>
            <a:endParaRPr kumimoji="1" lang="ja-JP" altLang="en-US" sz="20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7472631" y="6414825"/>
            <a:ext cx="2228850" cy="365125"/>
          </a:xfrm>
        </p:spPr>
        <p:txBody>
          <a:bodyPr/>
          <a:lstStyle/>
          <a:p>
            <a:fld id="{EC0037E2-9A40-45D7-BA86-38C7DB46788B}" type="slidenum">
              <a:rPr kumimoji="1" lang="ja-JP" altLang="en-US" sz="1800" smtClean="0"/>
              <a:t>24</a:t>
            </a:fld>
            <a:endParaRPr kumimoji="1" lang="ja-JP" altLang="en-US" sz="1800" dirty="0"/>
          </a:p>
        </p:txBody>
      </p:sp>
    </p:spTree>
    <p:extLst>
      <p:ext uri="{BB962C8B-B14F-4D97-AF65-F5344CB8AC3E}">
        <p14:creationId xmlns:p14="http://schemas.microsoft.com/office/powerpoint/2010/main" val="3898681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576990005"/>
              </p:ext>
            </p:extLst>
          </p:nvPr>
        </p:nvGraphicFramePr>
        <p:xfrm>
          <a:off x="99528" y="374671"/>
          <a:ext cx="9806472" cy="5486400"/>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152939">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322967">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rPr>
                        <a:t>P</a:t>
                      </a:r>
                      <a:r>
                        <a:rPr kumimoji="1" lang="ja-JP" altLang="en-US" sz="1200" dirty="0" smtClean="0">
                          <a:solidFill>
                            <a:schemeClr val="tx1"/>
                          </a:solidFill>
                          <a:latin typeface="Meiryo UI" panose="020B0604030504040204" pitchFamily="50" charset="-128"/>
                          <a:ea typeface="Meiryo UI" panose="020B0604030504040204" pitchFamily="50" charset="-128"/>
                        </a:rPr>
                        <a:t>７</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４ 人材育成等</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rPr>
                        <a:t>（２）</a:t>
                      </a:r>
                      <a:r>
                        <a:rPr kumimoji="1" lang="ja-JP" altLang="en-US" sz="1200" u="sng" dirty="0" smtClean="0">
                          <a:solidFill>
                            <a:schemeClr val="tx1"/>
                          </a:solidFill>
                          <a:latin typeface="Meiryo UI" panose="020B0604030504040204" pitchFamily="50" charset="-128"/>
                          <a:ea typeface="Meiryo UI" panose="020B0604030504040204" pitchFamily="50" charset="-128"/>
                        </a:rPr>
                        <a:t>病院長は、自施設においてがん医療に携わる専門的な知識及び技能を有する医師等の専門性及び活動実績等を定期的に評価し、当該医師等がその専門性を十分に発揮できる体制を整備すること。</a:t>
                      </a:r>
                      <a:r>
                        <a:rPr kumimoji="1" lang="en-US" altLang="ja-JP" sz="1200" u="sng" dirty="0" smtClean="0">
                          <a:solidFill>
                            <a:schemeClr val="tx1"/>
                          </a:solidFill>
                          <a:latin typeface="Meiryo UI" panose="020B0604030504040204" pitchFamily="50" charset="-128"/>
                          <a:ea typeface="Meiryo UI" panose="020B0604030504040204" pitchFamily="50" charset="-128"/>
                        </a:rPr>
                        <a:t>【</a:t>
                      </a:r>
                      <a:r>
                        <a:rPr kumimoji="1" lang="ja-JP" altLang="en-US" sz="1200" u="sng" dirty="0" smtClean="0">
                          <a:solidFill>
                            <a:schemeClr val="tx1"/>
                          </a:solidFill>
                          <a:latin typeface="Meiryo UI" panose="020B0604030504040204" pitchFamily="50" charset="-128"/>
                          <a:ea typeface="Meiryo UI" panose="020B0604030504040204" pitchFamily="50" charset="-128"/>
                        </a:rPr>
                        <a:t>新</a:t>
                      </a:r>
                      <a:r>
                        <a:rPr kumimoji="1" lang="en-US" altLang="ja-JP" sz="1200" u="sng" dirty="0" smtClean="0">
                          <a:solidFill>
                            <a:schemeClr val="tx1"/>
                          </a:solidFill>
                          <a:latin typeface="Meiryo UI" panose="020B0604030504040204" pitchFamily="50" charset="-128"/>
                          <a:ea typeface="Meiryo UI" panose="020B0604030504040204" pitchFamily="50" charset="-128"/>
                        </a:rPr>
                        <a:t>】</a:t>
                      </a:r>
                      <a:endParaRPr kumimoji="1" lang="ja-JP" altLang="en-US" sz="1200"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smtClean="0">
                        <a:solidFill>
                          <a:schemeClr val="tx1"/>
                        </a:solidFill>
                        <a:latin typeface="Meiryo UI" panose="020B0604030504040204" pitchFamily="50" charset="-128"/>
                        <a:ea typeface="Meiryo UI" panose="020B0604030504040204" pitchFamily="50" charset="-128"/>
                      </a:endParaRPr>
                    </a:p>
                    <a:p>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病院長は、自施設においてがん医療に携わる専門的な知識及び技能を有する医師等の専門性及び活動実績等を定期的に評価し、当該医師等がその専門性を十分に発揮できる体制を整備すること。</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〇</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病院長の自施設におけるがん医療の評価、体制整備について</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rPr>
                        <a:t>・国どおり、新たに必須要件としてはどうか。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52844325"/>
                  </a:ext>
                </a:extLst>
              </a:tr>
              <a:tr h="1322967">
                <a:tc>
                  <a:txBody>
                    <a:bodyPr/>
                    <a:lstStyle/>
                    <a:p>
                      <a:r>
                        <a:rPr kumimoji="1" lang="en-US" altLang="ja-JP" sz="1200" u="none" dirty="0" smtClean="0">
                          <a:solidFill>
                            <a:schemeClr val="tx1"/>
                          </a:solidFill>
                          <a:latin typeface="Meiryo UI" panose="020B0604030504040204" pitchFamily="50" charset="-128"/>
                          <a:ea typeface="Meiryo UI" panose="020B0604030504040204" pitchFamily="50" charset="-128"/>
                        </a:rPr>
                        <a:t>P7</a:t>
                      </a:r>
                      <a:r>
                        <a:rPr kumimoji="1" lang="ja-JP" altLang="en-US" sz="1200" u="none" dirty="0" smtClean="0">
                          <a:solidFill>
                            <a:schemeClr val="tx1"/>
                          </a:solidFill>
                          <a:latin typeface="Meiryo UI" panose="020B0604030504040204" pitchFamily="50" charset="-128"/>
                          <a:ea typeface="Meiryo UI" panose="020B0604030504040204" pitchFamily="50" charset="-128"/>
                        </a:rPr>
                        <a:t>（３）「がん等の診療に携わる医師等に対する緩和ケア研修会の開催指針」（平成</a:t>
                      </a:r>
                      <a:r>
                        <a:rPr kumimoji="1" lang="en-US" altLang="ja-JP" sz="1200" u="none" dirty="0" smtClean="0">
                          <a:solidFill>
                            <a:schemeClr val="tx1"/>
                          </a:solidFill>
                          <a:latin typeface="Meiryo UI" panose="020B0604030504040204" pitchFamily="50" charset="-128"/>
                          <a:ea typeface="Meiryo UI" panose="020B0604030504040204" pitchFamily="50" charset="-128"/>
                        </a:rPr>
                        <a:t>29</a:t>
                      </a:r>
                      <a:r>
                        <a:rPr kumimoji="1" lang="ja-JP" altLang="en-US" sz="1200" u="none" dirty="0" smtClean="0">
                          <a:solidFill>
                            <a:schemeClr val="tx1"/>
                          </a:solidFill>
                          <a:latin typeface="Meiryo UI" panose="020B0604030504040204" pitchFamily="50" charset="-128"/>
                          <a:ea typeface="Meiryo UI" panose="020B0604030504040204" pitchFamily="50" charset="-128"/>
                        </a:rPr>
                        <a:t>年</a:t>
                      </a:r>
                      <a:r>
                        <a:rPr kumimoji="1" lang="en-US" altLang="ja-JP" sz="1200" u="none" dirty="0" smtClean="0">
                          <a:solidFill>
                            <a:schemeClr val="tx1"/>
                          </a:solidFill>
                          <a:latin typeface="Meiryo UI" panose="020B0604030504040204" pitchFamily="50" charset="-128"/>
                          <a:ea typeface="Meiryo UI" panose="020B0604030504040204" pitchFamily="50" charset="-128"/>
                        </a:rPr>
                        <a:t>12</a:t>
                      </a:r>
                      <a:r>
                        <a:rPr kumimoji="1" lang="ja-JP" altLang="en-US" sz="1200" u="none" dirty="0" smtClean="0">
                          <a:solidFill>
                            <a:schemeClr val="tx1"/>
                          </a:solidFill>
                          <a:latin typeface="Meiryo UI" panose="020B0604030504040204" pitchFamily="50" charset="-128"/>
                          <a:ea typeface="Meiryo UI" panose="020B0604030504040204" pitchFamily="50" charset="-128"/>
                        </a:rPr>
                        <a:t>月１日付け健発</a:t>
                      </a:r>
                      <a:r>
                        <a:rPr kumimoji="1" lang="en-US" altLang="ja-JP" sz="1200" u="none" dirty="0" smtClean="0">
                          <a:solidFill>
                            <a:schemeClr val="tx1"/>
                          </a:solidFill>
                          <a:latin typeface="Meiryo UI" panose="020B0604030504040204" pitchFamily="50" charset="-128"/>
                          <a:ea typeface="Meiryo UI" panose="020B0604030504040204" pitchFamily="50" charset="-128"/>
                        </a:rPr>
                        <a:t>1201</a:t>
                      </a:r>
                      <a:r>
                        <a:rPr kumimoji="1" lang="ja-JP" altLang="en-US" sz="1200" u="none" dirty="0" smtClean="0">
                          <a:solidFill>
                            <a:schemeClr val="tx1"/>
                          </a:solidFill>
                          <a:latin typeface="Meiryo UI" panose="020B0604030504040204" pitchFamily="50" charset="-128"/>
                          <a:ea typeface="Meiryo UI" panose="020B0604030504040204" pitchFamily="50" charset="-128"/>
                        </a:rPr>
                        <a:t>第２号厚生労働省健康局長通知の別添）に準拠し、当該がん医療圏においてがん診療に携わる医師を対象とした緩和ケアに関する研修を、都道府県と協議の上、開催すること。</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rPr>
                        <a:t>また、</a:t>
                      </a:r>
                      <a:r>
                        <a:rPr kumimoji="1" lang="ja-JP" altLang="en-US" sz="1200" b="1" u="sng" dirty="0" smtClean="0">
                          <a:solidFill>
                            <a:schemeClr val="tx1"/>
                          </a:solidFill>
                          <a:latin typeface="Meiryo UI" panose="020B0604030504040204" pitchFamily="50" charset="-128"/>
                          <a:ea typeface="Meiryo UI" panose="020B0604030504040204" pitchFamily="50" charset="-128"/>
                        </a:rPr>
                        <a:t>自施設の長</a:t>
                      </a:r>
                      <a:r>
                        <a:rPr kumimoji="1" lang="ja-JP" altLang="en-US" sz="1200" u="none" dirty="0" smtClean="0">
                          <a:solidFill>
                            <a:schemeClr val="tx1"/>
                          </a:solidFill>
                          <a:latin typeface="Meiryo UI" panose="020B0604030504040204" pitchFamily="50" charset="-128"/>
                          <a:ea typeface="Meiryo UI" panose="020B0604030504040204" pitchFamily="50" charset="-128"/>
                        </a:rPr>
                        <a:t>、および自施設に所属する臨床研修医及び１年以上自施設に所属するがん診療に携わる医師・歯科医師が当該研修を修了する体制を整備し、受講率を現況報告において報告すること。また、医師・歯科医師と協働し、</a:t>
                      </a:r>
                      <a:r>
                        <a:rPr kumimoji="1" lang="ja-JP" altLang="en-US" sz="1200" b="1" u="sng" dirty="0" smtClean="0">
                          <a:solidFill>
                            <a:schemeClr val="tx1"/>
                          </a:solidFill>
                          <a:latin typeface="Meiryo UI" panose="020B0604030504040204" pitchFamily="50" charset="-128"/>
                          <a:ea typeface="Meiryo UI" panose="020B0604030504040204" pitchFamily="50" charset="-128"/>
                        </a:rPr>
                        <a:t>緩和ケアに従事するその他の診療従事者についても受講を促すこと</a:t>
                      </a:r>
                      <a:r>
                        <a:rPr kumimoji="1" lang="ja-JP" altLang="en-US" sz="1200" u="none" dirty="0" smtClean="0">
                          <a:solidFill>
                            <a:schemeClr val="tx1"/>
                          </a:solidFill>
                          <a:latin typeface="Meiryo UI" panose="020B0604030504040204" pitchFamily="50" charset="-128"/>
                          <a:ea typeface="Meiryo UI" panose="020B0604030504040204" pitchFamily="50" charset="-128"/>
                        </a:rPr>
                        <a:t>。なお、研修修了者について、患者とその家族に対してわかりやすく情報提供すること。</a:t>
                      </a:r>
                      <a:r>
                        <a:rPr kumimoji="1" lang="en-US" altLang="ja-JP" sz="1200" u="none" dirty="0" smtClean="0">
                          <a:solidFill>
                            <a:schemeClr val="tx1"/>
                          </a:solidFill>
                          <a:latin typeface="Meiryo UI" panose="020B0604030504040204" pitchFamily="50" charset="-128"/>
                          <a:ea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rPr>
                        <a:t>修正</a:t>
                      </a:r>
                      <a:r>
                        <a:rPr kumimoji="1" lang="en-US" altLang="ja-JP" sz="1200" u="none" dirty="0" smtClean="0">
                          <a:solidFill>
                            <a:schemeClr val="tx1"/>
                          </a:solidFill>
                          <a:latin typeface="Meiryo UI" panose="020B0604030504040204" pitchFamily="50" charset="-128"/>
                          <a:ea typeface="Meiryo UI" panose="020B0604030504040204" pitchFamily="50" charset="-128"/>
                        </a:rPr>
                        <a:t>】</a:t>
                      </a: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rPr>
                        <a:t>「がん等の診療に携わる医師等に対する緩和ケア研修会の開催指針」（平成</a:t>
                      </a:r>
                      <a:r>
                        <a:rPr kumimoji="1" lang="en-US" altLang="ja-JP" sz="1200" u="none" dirty="0" smtClean="0">
                          <a:solidFill>
                            <a:schemeClr val="tx1"/>
                          </a:solidFill>
                          <a:latin typeface="Meiryo UI" panose="020B0604030504040204" pitchFamily="50" charset="-128"/>
                          <a:ea typeface="Meiryo UI" panose="020B0604030504040204" pitchFamily="50" charset="-128"/>
                        </a:rPr>
                        <a:t>29</a:t>
                      </a:r>
                      <a:r>
                        <a:rPr kumimoji="1" lang="ja-JP" altLang="en-US" sz="1200" u="none" dirty="0" smtClean="0">
                          <a:solidFill>
                            <a:schemeClr val="tx1"/>
                          </a:solidFill>
                          <a:latin typeface="Meiryo UI" panose="020B0604030504040204" pitchFamily="50" charset="-128"/>
                          <a:ea typeface="Meiryo UI" panose="020B0604030504040204" pitchFamily="50" charset="-128"/>
                        </a:rPr>
                        <a:t>年</a:t>
                      </a:r>
                      <a:r>
                        <a:rPr kumimoji="1" lang="en-US" altLang="ja-JP" sz="1200" u="none" dirty="0" smtClean="0">
                          <a:solidFill>
                            <a:schemeClr val="tx1"/>
                          </a:solidFill>
                          <a:latin typeface="Meiryo UI" panose="020B0604030504040204" pitchFamily="50" charset="-128"/>
                          <a:ea typeface="Meiryo UI" panose="020B0604030504040204" pitchFamily="50" charset="-128"/>
                        </a:rPr>
                        <a:t>12</a:t>
                      </a:r>
                      <a:r>
                        <a:rPr kumimoji="1" lang="ja-JP" altLang="en-US" sz="1200" u="none" dirty="0" smtClean="0">
                          <a:solidFill>
                            <a:schemeClr val="tx1"/>
                          </a:solidFill>
                          <a:latin typeface="Meiryo UI" panose="020B0604030504040204" pitchFamily="50" charset="-128"/>
                          <a:ea typeface="Meiryo UI" panose="020B0604030504040204" pitchFamily="50" charset="-128"/>
                        </a:rPr>
                        <a:t>月１日付け健発</a:t>
                      </a:r>
                      <a:r>
                        <a:rPr kumimoji="1" lang="en-US" altLang="ja-JP" sz="1200" u="none" dirty="0" smtClean="0">
                          <a:solidFill>
                            <a:schemeClr val="tx1"/>
                          </a:solidFill>
                          <a:latin typeface="Meiryo UI" panose="020B0604030504040204" pitchFamily="50" charset="-128"/>
                          <a:ea typeface="Meiryo UI" panose="020B0604030504040204" pitchFamily="50" charset="-128"/>
                        </a:rPr>
                        <a:t>1201</a:t>
                      </a:r>
                      <a:r>
                        <a:rPr kumimoji="1" lang="ja-JP" altLang="en-US" sz="1200" u="none" dirty="0" smtClean="0">
                          <a:solidFill>
                            <a:schemeClr val="tx1"/>
                          </a:solidFill>
                          <a:latin typeface="Meiryo UI" panose="020B0604030504040204" pitchFamily="50" charset="-128"/>
                          <a:ea typeface="Meiryo UI" panose="020B0604030504040204" pitchFamily="50" charset="-128"/>
                        </a:rPr>
                        <a:t>第２号厚生労働省健康局長通知の別添）に準拠し、当該がん医療圏においてがん診療に携わる医師を対象とした緩和ケアに関する研修を、都道府県と協議の上、開催すること。</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rPr>
                        <a:t>また、自施設の長、および自施設に所属する臨床研修医及び１年以上自施設に所属するがん診療に携わる医師・歯科医師が当該研修を修了する体制を整備し、受講率を現況報告において報告すること。</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rPr>
                        <a:t>また、医師・歯科医師と協働し、緩和ケアに従事するその他の診療従事者についても受講を促すこと。なお、研修修了者について、患者とその家族に対してわかりやすく情報提供すること。</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〇</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修正</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緩和ケア研修の受講率の報告、その他の診療従事者への受講促進について</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rPr>
                        <a:t>・国どおり、新たに必須要件としてはどうか。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67819903"/>
                  </a:ext>
                </a:extLst>
              </a:tr>
              <a:tr h="987631">
                <a:tc>
                  <a:txBody>
                    <a:bodyPr/>
                    <a:lstStyle/>
                    <a:p>
                      <a:r>
                        <a:rPr kumimoji="1" lang="en-US" altLang="ja-JP" sz="1200" u="none" dirty="0" smtClean="0">
                          <a:solidFill>
                            <a:schemeClr val="tx1"/>
                          </a:solidFill>
                          <a:latin typeface="Meiryo UI" panose="020B0604030504040204" pitchFamily="50" charset="-128"/>
                          <a:ea typeface="Meiryo UI" panose="020B0604030504040204" pitchFamily="50" charset="-128"/>
                        </a:rPr>
                        <a:t>P8</a:t>
                      </a:r>
                      <a:r>
                        <a:rPr kumimoji="1" lang="ja-JP" altLang="en-US" sz="1200" u="none" dirty="0" smtClean="0">
                          <a:solidFill>
                            <a:schemeClr val="tx1"/>
                          </a:solidFill>
                          <a:latin typeface="Meiryo UI" panose="020B0604030504040204" pitchFamily="50" charset="-128"/>
                          <a:ea typeface="Meiryo UI" panose="020B0604030504040204" pitchFamily="50" charset="-128"/>
                        </a:rPr>
                        <a:t>（５）（３）のほか、当該がん医療圏において顔の見える関係性を構築し、がん医療の質の向上につながるよう、</a:t>
                      </a:r>
                      <a:r>
                        <a:rPr kumimoji="1" lang="ja-JP" altLang="en-US" sz="1200" u="sng" dirty="0" smtClean="0">
                          <a:solidFill>
                            <a:schemeClr val="tx1"/>
                          </a:solidFill>
                          <a:latin typeface="Meiryo UI" panose="020B0604030504040204" pitchFamily="50" charset="-128"/>
                          <a:ea typeface="Meiryo UI" panose="020B0604030504040204" pitchFamily="50" charset="-128"/>
                        </a:rPr>
                        <a:t>地域の診療従事者を対象とした研修</a:t>
                      </a:r>
                      <a:r>
                        <a:rPr kumimoji="1" lang="ja-JP" altLang="en-US" sz="1200" u="none" dirty="0" smtClean="0">
                          <a:solidFill>
                            <a:schemeClr val="tx1"/>
                          </a:solidFill>
                          <a:latin typeface="Meiryo UI" panose="020B0604030504040204" pitchFamily="50" charset="-128"/>
                          <a:ea typeface="Meiryo UI" panose="020B0604030504040204" pitchFamily="50" charset="-128"/>
                        </a:rPr>
                        <a:t>やカンファレンスを定期的に開催すること。</a:t>
                      </a: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３）のほか、国がん拠点病院等が実施する、当該がん医療圏において顔の見える関係性を構築し、がん医療の質の向上につながるよう、地域の診療従事者を対象とした研修やカンファレンスに積極的に協力するとともに参加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none" dirty="0" smtClean="0">
                          <a:solidFill>
                            <a:schemeClr val="tx1"/>
                          </a:solidFill>
                          <a:latin typeface="Meiryo UI" panose="020B0604030504040204" pitchFamily="50" charset="-128"/>
                          <a:ea typeface="Meiryo UI" panose="020B0604030504040204" pitchFamily="50" charset="-128"/>
                        </a:rPr>
                        <a:t>〇拠点病院が実施する研修・カンファレンスへの協力・参加について</a:t>
                      </a:r>
                      <a:endParaRPr kumimoji="1" lang="en-US" altLang="ja-JP" sz="1200" b="1"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rPr>
                        <a:t>・国どおり新たに必須要件としてはどうか。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u="none" dirty="0" smtClean="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64036292"/>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４　人材育成</a:t>
            </a:r>
            <a:endParaRPr kumimoji="1" lang="ja-JP" altLang="en-US" sz="20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7215054" y="6008622"/>
            <a:ext cx="2228850" cy="365125"/>
          </a:xfrm>
        </p:spPr>
        <p:txBody>
          <a:bodyPr/>
          <a:lstStyle/>
          <a:p>
            <a:fld id="{EC0037E2-9A40-45D7-BA86-38C7DB46788B}" type="slidenum">
              <a:rPr kumimoji="1" lang="ja-JP" altLang="en-US" sz="1800" smtClean="0"/>
              <a:t>25</a:t>
            </a:fld>
            <a:endParaRPr kumimoji="1" lang="ja-JP" altLang="en-US" sz="1800" dirty="0"/>
          </a:p>
        </p:txBody>
      </p:sp>
    </p:spTree>
    <p:extLst>
      <p:ext uri="{BB962C8B-B14F-4D97-AF65-F5344CB8AC3E}">
        <p14:creationId xmlns:p14="http://schemas.microsoft.com/office/powerpoint/2010/main" val="4463688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323216797"/>
              </p:ext>
            </p:extLst>
          </p:nvPr>
        </p:nvGraphicFramePr>
        <p:xfrm>
          <a:off x="49764" y="360610"/>
          <a:ext cx="9806472" cy="5350515"/>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69954">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643321">
                <a:tc>
                  <a:txBody>
                    <a:bodyPr/>
                    <a:lstStyle/>
                    <a:p>
                      <a:r>
                        <a:rPr kumimoji="1" lang="ja-JP" altLang="en-US" sz="1200" u="none" dirty="0" smtClean="0">
                          <a:latin typeface="Meiryo UI" panose="020B0604030504040204" pitchFamily="50" charset="-128"/>
                          <a:ea typeface="Meiryo UI" panose="020B0604030504040204" pitchFamily="50" charset="-128"/>
                        </a:rPr>
                        <a:t>Ｐ８</a:t>
                      </a:r>
                      <a:endParaRPr kumimoji="1" lang="en-US" altLang="ja-JP" sz="1200" u="none" dirty="0" smtClean="0">
                        <a:latin typeface="Meiryo UI" panose="020B0604030504040204" pitchFamily="50" charset="-128"/>
                        <a:ea typeface="Meiryo UI" panose="020B0604030504040204" pitchFamily="50" charset="-128"/>
                      </a:endParaRPr>
                    </a:p>
                    <a:p>
                      <a:r>
                        <a:rPr kumimoji="1" lang="ja-JP" altLang="en-US" sz="1200" u="none" dirty="0" smtClean="0">
                          <a:latin typeface="Meiryo UI" panose="020B0604030504040204" pitchFamily="50" charset="-128"/>
                          <a:ea typeface="Meiryo UI" panose="020B0604030504040204" pitchFamily="50" charset="-128"/>
                        </a:rPr>
                        <a:t>（６）</a:t>
                      </a:r>
                      <a:r>
                        <a:rPr kumimoji="1" lang="ja-JP" altLang="en-US" sz="1200" u="sng" dirty="0" smtClean="0">
                          <a:latin typeface="Meiryo UI" panose="020B0604030504040204" pitchFamily="50" charset="-128"/>
                          <a:ea typeface="Meiryo UI" panose="020B0604030504040204" pitchFamily="50" charset="-128"/>
                        </a:rPr>
                        <a:t>自施設の診療従事者等に、がん対策の目的や意義、がん患者やその家族が利用できる制度や関係機関との連携体制、自施設で提供している診療・患者支援の体制について学ぶ機会を年１回以上確保していること。なお、自施設のがん診療に携わる全ての診療従事者が受講していることが望ましい。</a:t>
                      </a:r>
                      <a:r>
                        <a:rPr kumimoji="1" lang="en-US" altLang="ja-JP" sz="1200" u="sng" dirty="0" smtClean="0">
                          <a:latin typeface="Meiryo UI" panose="020B0604030504040204" pitchFamily="50" charset="-128"/>
                          <a:ea typeface="Meiryo UI" panose="020B0604030504040204" pitchFamily="50" charset="-128"/>
                        </a:rPr>
                        <a:t>【</a:t>
                      </a:r>
                      <a:r>
                        <a:rPr kumimoji="1" lang="ja-JP" altLang="en-US" sz="1200" u="sng" dirty="0" smtClean="0">
                          <a:latin typeface="Meiryo UI" panose="020B0604030504040204" pitchFamily="50" charset="-128"/>
                          <a:ea typeface="Meiryo UI" panose="020B0604030504040204" pitchFamily="50" charset="-128"/>
                        </a:rPr>
                        <a:t>新</a:t>
                      </a:r>
                      <a:r>
                        <a:rPr kumimoji="1" lang="en-US" altLang="ja-JP" sz="1200" u="sng" dirty="0" smtClean="0">
                          <a:latin typeface="Meiryo UI" panose="020B0604030504040204" pitchFamily="50" charset="-128"/>
                          <a:ea typeface="Meiryo UI" panose="020B0604030504040204" pitchFamily="50" charset="-128"/>
                        </a:rPr>
                        <a:t>】</a:t>
                      </a:r>
                      <a:endParaRPr kumimoji="1" lang="ja-JP" altLang="en-US" sz="1200" u="sng"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自施設の診療従事者等に、がん対策の目的や意義、がん患者やその家族が利用できる制度や関係機関との連携体制、自施設で提供している診療・患者支援の体制について学ぶ機会を年１回以上確保していること。</a:t>
                      </a:r>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なお、自施設のがん診療に携わる全ての診療従事者が受講していることが望ましい。</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〇</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自施設の診療従事者等への学ぶ機会の確保について</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自施設の診療従事者等に、がん対策の目的や意義、がん患者やその家族が利用できる制度や関係機関との連携体制、自施設で提供している診療・患者支援の体制について学ぶ機会の確保については、</a:t>
                      </a:r>
                      <a:r>
                        <a:rPr kumimoji="1" lang="ja-JP" altLang="en-US" sz="1200" b="0" u="none" dirty="0" smtClean="0">
                          <a:latin typeface="Meiryo UI" panose="020B0604030504040204" pitchFamily="50" charset="-128"/>
                          <a:ea typeface="Meiryo UI" panose="020B0604030504040204" pitchFamily="50" charset="-128"/>
                        </a:rPr>
                        <a:t>国どおり、新たに必須要件としてはどうか。</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自施設のがん診療に携わる全ての診療従事者の受講については、</a:t>
                      </a:r>
                      <a:r>
                        <a:rPr kumimoji="1" lang="ja-JP" altLang="en-US" sz="1200" b="0" u="none" dirty="0" smtClean="0">
                          <a:latin typeface="Meiryo UI" panose="020B0604030504040204" pitchFamily="50" charset="-128"/>
                          <a:ea typeface="Meiryo UI" panose="020B0604030504040204" pitchFamily="50" charset="-128"/>
                        </a:rPr>
                        <a:t>新たに要件化し、望ましい規定としてはどうか。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46655794"/>
                  </a:ext>
                </a:extLst>
              </a:tr>
              <a:tr h="1643321">
                <a:tc>
                  <a:txBody>
                    <a:bodyPr/>
                    <a:lstStyle/>
                    <a:p>
                      <a:r>
                        <a:rPr kumimoji="1" lang="ja-JP" altLang="en-US" sz="1200" u="none" dirty="0" smtClean="0">
                          <a:latin typeface="Meiryo UI" panose="020B0604030504040204" pitchFamily="50" charset="-128"/>
                          <a:ea typeface="Meiryo UI" panose="020B0604030504040204" pitchFamily="50" charset="-128"/>
                        </a:rPr>
                        <a:t>Ｐ８</a:t>
                      </a:r>
                      <a:endParaRPr kumimoji="1" lang="en-US" altLang="ja-JP" sz="1200" u="none" dirty="0" smtClean="0">
                        <a:latin typeface="Meiryo UI" panose="020B0604030504040204" pitchFamily="50" charset="-128"/>
                        <a:ea typeface="Meiryo UI" panose="020B0604030504040204" pitchFamily="50" charset="-128"/>
                      </a:endParaRPr>
                    </a:p>
                    <a:p>
                      <a:r>
                        <a:rPr kumimoji="1" lang="ja-JP" altLang="en-US" sz="1200" u="sng" dirty="0" smtClean="0">
                          <a:latin typeface="Meiryo UI" panose="020B0604030504040204" pitchFamily="50" charset="-128"/>
                          <a:ea typeface="Meiryo UI" panose="020B0604030504040204" pitchFamily="50" charset="-128"/>
                        </a:rPr>
                        <a:t>（７）院内の看護師を対象として、がん看護に関する総合的な研修を定期的に実施すること。また、他の診療従事者についても、各々の専門に応じた研修を定期的に実施するまたは、他の施設等で実施されている研修に参加させること。</a:t>
                      </a:r>
                      <a:r>
                        <a:rPr kumimoji="1" lang="en-US" altLang="ja-JP" sz="1200" u="sng" dirty="0" smtClean="0">
                          <a:latin typeface="Meiryo UI" panose="020B0604030504040204" pitchFamily="50" charset="-128"/>
                          <a:ea typeface="Meiryo UI" panose="020B0604030504040204" pitchFamily="50" charset="-128"/>
                        </a:rPr>
                        <a:t>【</a:t>
                      </a:r>
                      <a:r>
                        <a:rPr kumimoji="1" lang="ja-JP" altLang="en-US" sz="1200" u="sng" dirty="0" smtClean="0">
                          <a:latin typeface="Meiryo UI" panose="020B0604030504040204" pitchFamily="50" charset="-128"/>
                          <a:ea typeface="Meiryo UI" panose="020B0604030504040204" pitchFamily="50" charset="-128"/>
                        </a:rPr>
                        <a:t>新</a:t>
                      </a:r>
                      <a:r>
                        <a:rPr kumimoji="1" lang="en-US" altLang="ja-JP" sz="1200" u="sng" dirty="0" smtClean="0">
                          <a:latin typeface="Meiryo UI" panose="020B0604030504040204" pitchFamily="50" charset="-128"/>
                          <a:ea typeface="Meiryo UI" panose="020B0604030504040204" pitchFamily="50" charset="-128"/>
                        </a:rPr>
                        <a:t>】</a:t>
                      </a:r>
                      <a:endParaRPr kumimoji="1" lang="ja-JP" altLang="en-US" sz="1200" u="sng"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院内の看護師を対象として、がん看護に関する総合的な研修を定期的に実施すること。</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また、他の診療従事者についても、各々の専門に応じた研修を定期的に実施するまたは、他の施設等で実施されている研修に参加させること。</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〇</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研修の定期的な実施または、他の施設等の研修への参加について</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latin typeface="Meiryo UI" panose="020B0604030504040204" pitchFamily="50" charset="-128"/>
                          <a:ea typeface="Meiryo UI" panose="020B0604030504040204" pitchFamily="50" charset="-128"/>
                        </a:rPr>
                        <a:t>・国どおり、新たに必須要件としてはどうか。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83786557"/>
                  </a:ext>
                </a:extLst>
              </a:tr>
              <a:tr h="1146874">
                <a:tc>
                  <a:txBody>
                    <a:bodyPr/>
                    <a:lstStyle/>
                    <a:p>
                      <a:r>
                        <a:rPr kumimoji="1" lang="ja-JP" altLang="en-US" sz="1200" u="none" dirty="0" smtClean="0">
                          <a:latin typeface="Meiryo UI" panose="020B0604030504040204" pitchFamily="50" charset="-128"/>
                          <a:ea typeface="Meiryo UI" panose="020B0604030504040204" pitchFamily="50" charset="-128"/>
                        </a:rPr>
                        <a:t>Ｐ８</a:t>
                      </a:r>
                      <a:endParaRPr kumimoji="1" lang="en-US" altLang="ja-JP" sz="1200" u="none" dirty="0" smtClean="0">
                        <a:latin typeface="Meiryo UI" panose="020B0604030504040204" pitchFamily="50" charset="-128"/>
                        <a:ea typeface="Meiryo UI" panose="020B0604030504040204" pitchFamily="50" charset="-128"/>
                      </a:endParaRPr>
                    </a:p>
                    <a:p>
                      <a:r>
                        <a:rPr kumimoji="1" lang="ja-JP" altLang="en-US" sz="1200" u="none" dirty="0" smtClean="0">
                          <a:latin typeface="Meiryo UI" panose="020B0604030504040204" pitchFamily="50" charset="-128"/>
                          <a:ea typeface="Meiryo UI" panose="020B0604030504040204" pitchFamily="50" charset="-128"/>
                        </a:rPr>
                        <a:t>（８）医科歯科連携による口腔健康管理を推進するために、歯科医師等を対象とするがん患者の口腔健康管理等の研修の実施に協力すること。</a:t>
                      </a:r>
                      <a:endParaRPr kumimoji="1" lang="ja-JP" altLang="en-US" sz="1200" u="none"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医科歯科連携による口腔健康管理を推進するために、歯科医師等を対象とするがん患者の口腔健康管理等の研修の実施に協力することが望ましい。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rPr>
                        <a:t>〇</a:t>
                      </a:r>
                      <a:r>
                        <a:rPr kumimoji="1" lang="ja-JP" altLang="en-US" sz="1200" b="1" u="sng" dirty="0" smtClean="0">
                          <a:latin typeface="Meiryo UI" panose="020B0604030504040204" pitchFamily="50" charset="-128"/>
                          <a:ea typeface="Meiryo UI" panose="020B0604030504040204" pitchFamily="50" charset="-128"/>
                        </a:rPr>
                        <a:t>歯科医師等を対象とするがん患者の口腔健康管理等の研修の実施への協力について</a:t>
                      </a:r>
                      <a:endParaRPr kumimoji="1" lang="en-US" altLang="ja-JP" sz="1200" b="1" u="sng" dirty="0" smtClean="0">
                        <a:latin typeface="Meiryo UI" panose="020B0604030504040204" pitchFamily="50" charset="-128"/>
                        <a:ea typeface="Meiryo UI" panose="020B0604030504040204" pitchFamily="50" charset="-128"/>
                      </a:endParaRPr>
                    </a:p>
                    <a:p>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latin typeface="Meiryo UI" panose="020B0604030504040204" pitchFamily="50" charset="-128"/>
                          <a:ea typeface="Meiryo UI" panose="020B0604030504040204" pitchFamily="50" charset="-128"/>
                        </a:rPr>
                        <a:t>・従来どおり、望ましい規定としてはどうか。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42782157"/>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人材育成</a:t>
            </a:r>
            <a:endParaRPr kumimoji="1" lang="ja-JP" altLang="en-US" sz="20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7330963" y="6389756"/>
            <a:ext cx="2228850" cy="365125"/>
          </a:xfrm>
        </p:spPr>
        <p:txBody>
          <a:bodyPr/>
          <a:lstStyle/>
          <a:p>
            <a:fld id="{EC0037E2-9A40-45D7-BA86-38C7DB46788B}" type="slidenum">
              <a:rPr kumimoji="1" lang="ja-JP" altLang="en-US" sz="1800" smtClean="0"/>
              <a:t>26</a:t>
            </a:fld>
            <a:endParaRPr kumimoji="1" lang="ja-JP" altLang="en-US" sz="1800" dirty="0"/>
          </a:p>
        </p:txBody>
      </p:sp>
    </p:spTree>
    <p:extLst>
      <p:ext uri="{BB962C8B-B14F-4D97-AF65-F5344CB8AC3E}">
        <p14:creationId xmlns:p14="http://schemas.microsoft.com/office/powerpoint/2010/main" val="22167722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3448374067"/>
              </p:ext>
            </p:extLst>
          </p:nvPr>
        </p:nvGraphicFramePr>
        <p:xfrm>
          <a:off x="49764" y="360610"/>
          <a:ext cx="9806472" cy="5754279"/>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67856">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0908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rPr>
                        <a:t>Ｐ８</a:t>
                      </a: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５ 相談支援及び情報の収集提供</a:t>
                      </a: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（１）がん相談支援センター</a:t>
                      </a:r>
                    </a:p>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相談支援を行う機能を有する部門（以下「がん相談支援センター」という。なお、病院固有の名称との併記を認めた上で、必ず「がん相談支援センター」と表記すること。）を設置し、①から⑧の体制を確保した上で、がん患者や家族等が持つ医療や療養等の課題に関して、病院を挙げて全人的な相談支援を行うこと。</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必要に応じてオンラインでの相談を受け付けるなど、情報通信技術等も活用すること。</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また、</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コミュニケーションに配慮が必要な者や、日本語を母国語としていない者等への配慮を適切に実施できる体制を確保すること。</a:t>
                      </a:r>
                      <a:r>
                        <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smtClean="0">
                        <a:solidFill>
                          <a:schemeClr val="tx1"/>
                        </a:solidFill>
                        <a:latin typeface="Meiryo UI" panose="020B0604030504040204" pitchFamily="50" charset="-128"/>
                        <a:ea typeface="Meiryo UI" panose="020B0604030504040204" pitchFamily="50" charset="-128"/>
                      </a:endParaRPr>
                    </a:p>
                    <a:p>
                      <a:endParaRPr kumimoji="1" lang="en-US" altLang="ja-JP" sz="1200" dirty="0" smtClean="0">
                        <a:solidFill>
                          <a:schemeClr val="tx1"/>
                        </a:solidFill>
                        <a:latin typeface="Meiryo UI" panose="020B0604030504040204" pitchFamily="50" charset="-128"/>
                        <a:ea typeface="Meiryo UI" panose="020B0604030504040204" pitchFamily="50" charset="-128"/>
                      </a:endParaRPr>
                    </a:p>
                    <a:p>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相談支援を行う機能を有する部門（以下「がん相談支援センター」という。なお、病院固有の名称との併記を認めた上で、必ず「がん相談支援センター」と表記すること。）を設置し、①から⑧の体制を確保した上で、がん患者や家族等が持つ医療や療養等の課題に関して、病院を挙げて全人的な相談支援を行うこと。</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必要に応じてオンラインでの相談を受け付けるなど、情報通信技術等も活用すること。</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また、コミュニケーションに配慮が必要な者や、日本語を母国語としていない者等への配慮を適切に実施できる体制を確保することが望ましい。</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〇</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がん相談支援センターの相談対応の体制の確保について</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必要に応じたオンラインでの相談を受け付けるなど、情報通信技術等の活用</a:t>
                      </a:r>
                      <a:r>
                        <a:rPr kumimoji="1" lang="ja-JP" altLang="en-US" sz="1200" b="0" u="none" dirty="0" smtClean="0">
                          <a:solidFill>
                            <a:schemeClr val="tx1"/>
                          </a:solidFill>
                          <a:latin typeface="Meiryo UI" panose="020B0604030504040204" pitchFamily="50" charset="-128"/>
                          <a:ea typeface="Meiryo UI" panose="020B0604030504040204" pitchFamily="50" charset="-128"/>
                        </a:rPr>
                        <a:t>については、国どおり、新たに必須要件としてはどうか。</a:t>
                      </a:r>
                      <a:endParaRPr kumimoji="1" lang="en-US" altLang="ja-JP" sz="1200" b="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コミュニケーションに配慮が必要な者や、日本語を母国語としていない者等への配慮を適切に実施できる体制を確保することについては、</a:t>
                      </a:r>
                      <a:r>
                        <a:rPr kumimoji="1" lang="ja-JP" altLang="en-US" sz="1200" b="0" u="none" dirty="0" smtClean="0">
                          <a:solidFill>
                            <a:schemeClr val="tx1"/>
                          </a:solidFill>
                          <a:latin typeface="Meiryo UI" panose="020B0604030504040204" pitchFamily="50" charset="-128"/>
                          <a:ea typeface="Meiryo UI" panose="020B0604030504040204" pitchFamily="50" charset="-128"/>
                        </a:rPr>
                        <a:t>新たに要件化し、望ましい規定としてはどうか。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smtClean="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1508075"/>
                  </a:ext>
                </a:extLst>
              </a:tr>
              <a:tr h="10908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rPr>
                        <a:t>Ｐ８</a:t>
                      </a: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① 国立がん研究センターによるがん相談支援センター相談員基礎研修（１）～（３）を修了した専従及び専任の相談支援に携わる者をそれぞれ１人ずつ配置すること。</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なお、当該相談支援に携わる者のうち１名は、社会福祉士であることが望ましい。</a:t>
                      </a:r>
                      <a:r>
                        <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国立がん研究センターによるがん相談支援センター相談員基礎研修（１）～（３）を修了した専従及び専任の相談支援に携わる者をそれぞれ１人ずつ配置すること。</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なお、当該相談支援に携わる者のうち１名は、社会福祉士であることが望ましい。</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〇</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effectLst/>
                          <a:latin typeface="Meiryo UI" panose="020B0604030504040204" pitchFamily="50" charset="-128"/>
                          <a:ea typeface="Meiryo UI" panose="020B0604030504040204" pitchFamily="50" charset="-128"/>
                        </a:rPr>
                        <a:t>がん相談支援センターの人員配置について</a:t>
                      </a:r>
                      <a:endParaRPr kumimoji="1" lang="en-US" altLang="ja-JP" sz="1200" b="1" u="sng" dirty="0" smtClean="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rPr>
                        <a:t>・新たに要件化し、望ましい規定としてはどうか。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34896305"/>
                  </a:ext>
                </a:extLst>
              </a:tr>
              <a:tr h="10908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rPr>
                        <a:t>Ｐ８</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rPr>
                        <a:t>➁ </a:t>
                      </a:r>
                      <a:r>
                        <a:rPr kumimoji="1" lang="ja-JP" altLang="en-US" sz="1200" u="sng" dirty="0" smtClean="0">
                          <a:solidFill>
                            <a:schemeClr val="tx1"/>
                          </a:solidFill>
                          <a:latin typeface="Meiryo UI" panose="020B0604030504040204" pitchFamily="50" charset="-128"/>
                          <a:ea typeface="Meiryo UI" panose="020B0604030504040204" pitchFamily="50" charset="-128"/>
                        </a:rPr>
                        <a:t>相談支援に携わる者は、対応の質の向上のために、がん相談支援センター相談員研修等により定期的な知識の更新に努めること。</a:t>
                      </a:r>
                      <a:r>
                        <a:rPr kumimoji="1" lang="en-US" altLang="ja-JP" sz="1200" u="sng" dirty="0" smtClean="0">
                          <a:solidFill>
                            <a:schemeClr val="tx1"/>
                          </a:solidFill>
                          <a:latin typeface="Meiryo UI" panose="020B0604030504040204" pitchFamily="50" charset="-128"/>
                          <a:ea typeface="Meiryo UI" panose="020B0604030504040204" pitchFamily="50" charset="-128"/>
                        </a:rPr>
                        <a:t>【</a:t>
                      </a:r>
                      <a:r>
                        <a:rPr kumimoji="1" lang="ja-JP" altLang="en-US" sz="1200" u="sng" dirty="0" smtClean="0">
                          <a:solidFill>
                            <a:schemeClr val="tx1"/>
                          </a:solidFill>
                          <a:latin typeface="Meiryo UI" panose="020B0604030504040204" pitchFamily="50" charset="-128"/>
                          <a:ea typeface="Meiryo UI" panose="020B0604030504040204" pitchFamily="50" charset="-128"/>
                        </a:rPr>
                        <a:t>新</a:t>
                      </a:r>
                      <a:r>
                        <a:rPr kumimoji="1" lang="en-US" altLang="ja-JP" sz="1200" u="sng"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u="sng" dirty="0" smtClean="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dirty="0" smtClean="0">
                          <a:solidFill>
                            <a:schemeClr val="tx1"/>
                          </a:solidFill>
                          <a:latin typeface="Meiryo UI" panose="020B0604030504040204" pitchFamily="50" charset="-128"/>
                          <a:ea typeface="Meiryo UI" panose="020B0604030504040204" pitchFamily="50" charset="-128"/>
                        </a:rPr>
                        <a:t>相談支援に携わる者は、対応の質の向上のために、がん相談支援センター相談員研修等により定期的な知識の更新に努めること。</a:t>
                      </a:r>
                      <a:r>
                        <a:rPr kumimoji="1" lang="en-US" altLang="ja-JP" sz="1200" u="sng" dirty="0" smtClean="0">
                          <a:solidFill>
                            <a:schemeClr val="tx1"/>
                          </a:solidFill>
                          <a:latin typeface="Meiryo UI" panose="020B0604030504040204" pitchFamily="50" charset="-128"/>
                          <a:ea typeface="Meiryo UI" panose="020B0604030504040204" pitchFamily="50" charset="-128"/>
                        </a:rPr>
                        <a:t>【</a:t>
                      </a:r>
                      <a:r>
                        <a:rPr kumimoji="1" lang="ja-JP" altLang="en-US" sz="1200" u="sng" dirty="0" smtClean="0">
                          <a:solidFill>
                            <a:schemeClr val="tx1"/>
                          </a:solidFill>
                          <a:latin typeface="Meiryo UI" panose="020B0604030504040204" pitchFamily="50" charset="-128"/>
                          <a:ea typeface="Meiryo UI" panose="020B0604030504040204" pitchFamily="50" charset="-128"/>
                        </a:rPr>
                        <a:t>新</a:t>
                      </a:r>
                      <a:r>
                        <a:rPr kumimoji="1" lang="en-US" altLang="ja-JP" sz="1200" u="sng" dirty="0" smtClean="0">
                          <a:solidFill>
                            <a:schemeClr val="tx1"/>
                          </a:solidFill>
                          <a:latin typeface="Meiryo UI" panose="020B0604030504040204" pitchFamily="50" charset="-128"/>
                          <a:ea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〇</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effectLst/>
                          <a:latin typeface="Meiryo UI" panose="020B0604030504040204" pitchFamily="50" charset="-128"/>
                          <a:ea typeface="Meiryo UI" panose="020B0604030504040204" pitchFamily="50" charset="-128"/>
                        </a:rPr>
                        <a:t>がん相談支援センターの人材養成について</a:t>
                      </a:r>
                      <a:endParaRPr kumimoji="1" lang="en-US" altLang="ja-JP" sz="1200" b="1" u="sng" dirty="0" smtClean="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solidFill>
                          <a:schemeClr val="tx1"/>
                        </a:solidFill>
                        <a:effectLst/>
                        <a:latin typeface="Meiryo UI" panose="020B0604030504040204" pitchFamily="50" charset="-128"/>
                        <a:ea typeface="Meiryo UI" panose="020B0604030504040204" pitchFamily="50" charset="-128"/>
                      </a:endParaRPr>
                    </a:p>
                    <a:p>
                      <a:r>
                        <a:rPr kumimoji="1" lang="ja-JP" altLang="en-US" sz="1200" b="0" u="none" dirty="0" smtClean="0">
                          <a:solidFill>
                            <a:schemeClr val="tx1"/>
                          </a:solidFill>
                          <a:latin typeface="Meiryo UI" panose="020B0604030504040204" pitchFamily="50" charset="-128"/>
                          <a:ea typeface="Meiryo UI" panose="020B0604030504040204" pitchFamily="50" charset="-128"/>
                        </a:rPr>
                        <a:t>・国どおり新たに要件化し、必須要件としてはどうか。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0416090"/>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相談支援センター</a:t>
            </a:r>
            <a:endParaRPr kumimoji="1" lang="ja-JP" altLang="en-US" sz="20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7330963" y="6389756"/>
            <a:ext cx="2228850" cy="365125"/>
          </a:xfrm>
        </p:spPr>
        <p:txBody>
          <a:bodyPr/>
          <a:lstStyle/>
          <a:p>
            <a:fld id="{EC0037E2-9A40-45D7-BA86-38C7DB46788B}" type="slidenum">
              <a:rPr kumimoji="1" lang="ja-JP" altLang="en-US" sz="1800" smtClean="0"/>
              <a:t>27</a:t>
            </a:fld>
            <a:endParaRPr kumimoji="1" lang="ja-JP" altLang="en-US" sz="1800" dirty="0"/>
          </a:p>
        </p:txBody>
      </p:sp>
    </p:spTree>
    <p:extLst>
      <p:ext uri="{BB962C8B-B14F-4D97-AF65-F5344CB8AC3E}">
        <p14:creationId xmlns:p14="http://schemas.microsoft.com/office/powerpoint/2010/main" val="26105355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850354788"/>
              </p:ext>
            </p:extLst>
          </p:nvPr>
        </p:nvGraphicFramePr>
        <p:xfrm>
          <a:off x="49764" y="455924"/>
          <a:ext cx="9806472" cy="5897199"/>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53724">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3561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P</a:t>
                      </a:r>
                      <a:r>
                        <a:rPr kumimoji="1" lang="ja-JP" altLang="en-US" sz="1200" dirty="0" smtClean="0">
                          <a:solidFill>
                            <a:schemeClr val="tx1"/>
                          </a:solidFill>
                          <a:latin typeface="Meiryo UI" panose="020B0604030504040204" pitchFamily="50" charset="-128"/>
                          <a:ea typeface="Meiryo UI" panose="020B0604030504040204" pitchFamily="50" charset="-128"/>
                        </a:rPr>
                        <a:t>８</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④ がん相談支援センターについて周知するため、以下の体制を整備すること。</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ア </a:t>
                      </a:r>
                      <a:r>
                        <a:rPr kumimoji="1" lang="ja-JP" altLang="en-US" sz="1200" u="sng" dirty="0" smtClean="0">
                          <a:solidFill>
                            <a:schemeClr val="tx1"/>
                          </a:solidFill>
                          <a:latin typeface="Meiryo UI" panose="020B0604030504040204" pitchFamily="50" charset="-128"/>
                          <a:ea typeface="Meiryo UI" panose="020B0604030504040204" pitchFamily="50" charset="-128"/>
                        </a:rPr>
                        <a:t>外来初診時から治療開始までを目処に、がん患者及びその家族が必ず一度はがん相談支援センターを訪問（必ずしも具体的な相談を伴わない、場所等の確認も含む）することができる体制を整備することが望ましい（＊）。</a:t>
                      </a:r>
                      <a:endParaRPr kumimoji="1" lang="en-US" altLang="ja-JP" sz="1200" u="sng" dirty="0" smtClean="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外来初診時から治療開始までを目処に、がん患者及びその家族が必ず一度はがん相談支援センターを訪問（必ずしも具体的な相談を伴わない、場所等の確認も含む）することができる体制を整備す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〇</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がん相談支援センター周知のための体制整備について</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smtClean="0">
                          <a:solidFill>
                            <a:schemeClr val="tx1"/>
                          </a:solidFill>
                          <a:latin typeface="Meiryo UI" panose="020B0604030504040204" pitchFamily="50" charset="-128"/>
                          <a:ea typeface="Meiryo UI" panose="020B0604030504040204" pitchFamily="50" charset="-128"/>
                        </a:rPr>
                        <a:t>・国どおり新た</a:t>
                      </a:r>
                      <a:r>
                        <a:rPr kumimoji="1" lang="ja-JP" altLang="en-US" sz="1200" b="0" u="none" dirty="0" smtClean="0">
                          <a:solidFill>
                            <a:schemeClr val="tx1"/>
                          </a:solidFill>
                          <a:latin typeface="Meiryo UI" panose="020B0604030504040204" pitchFamily="50" charset="-128"/>
                          <a:ea typeface="Meiryo UI" panose="020B0604030504040204" pitchFamily="50" charset="-128"/>
                        </a:rPr>
                        <a:t>に要件化し、望ましい規定としてはどうか。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69399213"/>
                  </a:ext>
                </a:extLst>
              </a:tr>
              <a:tr h="13561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P</a:t>
                      </a:r>
                      <a:r>
                        <a:rPr kumimoji="1" lang="ja-JP" altLang="en-US" sz="1200" dirty="0" smtClean="0">
                          <a:solidFill>
                            <a:schemeClr val="tx1"/>
                          </a:solidFill>
                          <a:latin typeface="Meiryo UI" panose="020B0604030504040204" pitchFamily="50" charset="-128"/>
                          <a:ea typeface="Meiryo UI" panose="020B0604030504040204" pitchFamily="50" charset="-128"/>
                        </a:rPr>
                        <a:t>８</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イ </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治療に備えた事前の面談や準備のフローに組み込む等、診療の経過の中で患者が必要とするときに確実に利用できるよう繰り返し案内を行うこと。</a:t>
                      </a:r>
                      <a:r>
                        <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200" dirty="0" smtClean="0">
                          <a:solidFill>
                            <a:schemeClr val="tx1"/>
                          </a:solidFill>
                          <a:latin typeface="Meiryo UI" panose="020B0604030504040204" pitchFamily="50" charset="-128"/>
                          <a:ea typeface="Meiryo UI" panose="020B0604030504040204" pitchFamily="50" charset="-128"/>
                        </a:rPr>
                        <a:t>P</a:t>
                      </a:r>
                      <a:r>
                        <a:rPr kumimoji="1" lang="ja-JP" altLang="en-US" sz="1200" dirty="0" smtClean="0">
                          <a:solidFill>
                            <a:schemeClr val="tx1"/>
                          </a:solidFill>
                          <a:latin typeface="Meiryo UI" panose="020B0604030504040204" pitchFamily="50" charset="-128"/>
                          <a:ea typeface="Meiryo UI" panose="020B0604030504040204" pitchFamily="50" charset="-128"/>
                        </a:rPr>
                        <a:t>８</a:t>
                      </a:r>
                    </a:p>
                    <a:p>
                      <a:r>
                        <a:rPr kumimoji="1" lang="ja-JP" altLang="en-US" sz="1200" dirty="0" smtClean="0">
                          <a:solidFill>
                            <a:schemeClr val="tx1"/>
                          </a:solidFill>
                          <a:latin typeface="Meiryo UI" panose="020B0604030504040204" pitchFamily="50" charset="-128"/>
                          <a:ea typeface="Meiryo UI" panose="020B0604030504040204" pitchFamily="50" charset="-128"/>
                        </a:rPr>
                        <a:t>イ 治療に備えた事前の面談や準備のフローに組み込む等、診療の経過の中で患者が必要とするときに確実に利用できるよう繰り返し案内を行うこと。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〇</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がん相談支援センター周知のための体制整備について</a:t>
                      </a:r>
                      <a:endParaRPr kumimoji="1" lang="en-US" altLang="ja-JP" sz="12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rPr>
                        <a:t>・国どおり、新たに必須要件としてはどうか。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87145543"/>
                  </a:ext>
                </a:extLst>
              </a:tr>
              <a:tr h="13561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P</a:t>
                      </a:r>
                      <a:r>
                        <a:rPr kumimoji="1" lang="ja-JP" altLang="en-US" sz="1200" dirty="0" smtClean="0">
                          <a:solidFill>
                            <a:schemeClr val="tx1"/>
                          </a:solidFill>
                          <a:latin typeface="Meiryo UI" panose="020B0604030504040204" pitchFamily="50" charset="-128"/>
                          <a:ea typeface="Meiryo UI" panose="020B0604030504040204" pitchFamily="50" charset="-128"/>
                        </a:rPr>
                        <a:t>８</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エ </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地域の住民や</a:t>
                      </a: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医療・</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在宅・介護福祉等</a:t>
                      </a: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の関係機関に対し</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、がん相談支援センターに関する広報を行うこと。</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また、自施設に通院していない者からの相談にも対応すること。</a:t>
                      </a:r>
                      <a:r>
                        <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地域の住民や医療・在宅・介護福祉等の関係機関に対し、がん相談支援センターに関する広報を行うこと。</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また、自施設に通院していない者からの相談にも対応すること。</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〇</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kern="1200" dirty="0" smtClean="0">
                          <a:solidFill>
                            <a:schemeClr val="tx1"/>
                          </a:solidFill>
                          <a:effectLst/>
                          <a:latin typeface="Meiryo UI" panose="020B0604030504040204" pitchFamily="50" charset="-128"/>
                          <a:ea typeface="Meiryo UI" panose="020B0604030504040204" pitchFamily="50" charset="-128"/>
                          <a:cs typeface="+mn-cs"/>
                        </a:rPr>
                        <a:t>自施設に通院していない者からの相談への対応について</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rPr>
                        <a:t>・国どおり、新たに必須要件としてはどうか。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57476188"/>
                  </a:ext>
                </a:extLst>
              </a:tr>
              <a:tr h="13561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P</a:t>
                      </a:r>
                      <a:r>
                        <a:rPr kumimoji="1" lang="ja-JP" altLang="en-US" sz="1200" dirty="0" smtClean="0">
                          <a:solidFill>
                            <a:schemeClr val="tx1"/>
                          </a:solidFill>
                          <a:latin typeface="Meiryo UI" panose="020B0604030504040204" pitchFamily="50" charset="-128"/>
                          <a:ea typeface="Meiryo UI" panose="020B0604030504040204" pitchFamily="50" charset="-128"/>
                        </a:rPr>
                        <a:t>８</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オ がん相談支援センターを初めて訪れた者の数を把握し、認知度の継続的な改善に努めること。</a:t>
                      </a:r>
                      <a:r>
                        <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がん相談支援センターを初めて訪れた者の数を把握し、認知度の継続的な改善に努めること。</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〇</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がん相談支援センターの</a:t>
                      </a:r>
                      <a:r>
                        <a:rPr kumimoji="1" lang="ja-JP" altLang="en-US" sz="1200" b="1" u="sng" kern="1200" dirty="0" smtClean="0">
                          <a:solidFill>
                            <a:schemeClr val="tx1"/>
                          </a:solidFill>
                          <a:effectLst/>
                          <a:latin typeface="Meiryo UI" panose="020B0604030504040204" pitchFamily="50" charset="-128"/>
                          <a:ea typeface="Meiryo UI" panose="020B0604030504040204" pitchFamily="50" charset="-128"/>
                          <a:cs typeface="+mn-cs"/>
                        </a:rPr>
                        <a:t>認知度の継続的な改善について</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b="0" u="none" dirty="0" smtClean="0">
                          <a:solidFill>
                            <a:schemeClr val="tx1"/>
                          </a:solidFill>
                          <a:latin typeface="Meiryo UI" panose="020B0604030504040204" pitchFamily="50" charset="-128"/>
                          <a:ea typeface="Meiryo UI" panose="020B0604030504040204" pitchFamily="50" charset="-128"/>
                        </a:rPr>
                        <a:t>・国どおり、</a:t>
                      </a:r>
                      <a:r>
                        <a:rPr kumimoji="1" lang="ja-JP" altLang="en-US" sz="1200" dirty="0" smtClean="0">
                          <a:solidFill>
                            <a:schemeClr val="tx1"/>
                          </a:solidFill>
                          <a:latin typeface="Meiryo UI" panose="020B0604030504040204" pitchFamily="50" charset="-128"/>
                          <a:ea typeface="Meiryo UI" panose="020B0604030504040204" pitchFamily="50" charset="-128"/>
                        </a:rPr>
                        <a:t>努力義務として規定してはどうか。</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36697048"/>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相談</a:t>
            </a:r>
            <a:r>
              <a:rPr kumimoji="1" lang="ja-JP" altLang="en-US" sz="2000" dirty="0">
                <a:latin typeface="Meiryo UI" panose="020B0604030504040204" pitchFamily="50" charset="-128"/>
                <a:ea typeface="Meiryo UI" panose="020B0604030504040204" pitchFamily="50" charset="-128"/>
              </a:rPr>
              <a:t>支援センター</a:t>
            </a: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28</a:t>
            </a:fld>
            <a:endParaRPr kumimoji="1" lang="ja-JP" altLang="en-US" sz="1800" dirty="0"/>
          </a:p>
        </p:txBody>
      </p:sp>
    </p:spTree>
    <p:extLst>
      <p:ext uri="{BB962C8B-B14F-4D97-AF65-F5344CB8AC3E}">
        <p14:creationId xmlns:p14="http://schemas.microsoft.com/office/powerpoint/2010/main" val="39496918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4235505153"/>
              </p:ext>
            </p:extLst>
          </p:nvPr>
        </p:nvGraphicFramePr>
        <p:xfrm>
          <a:off x="49764" y="344959"/>
          <a:ext cx="9806472" cy="5655503"/>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61008">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5057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P</a:t>
                      </a:r>
                      <a:r>
                        <a:rPr kumimoji="1" lang="ja-JP" altLang="en-US" sz="1200" dirty="0" smtClean="0">
                          <a:latin typeface="Meiryo UI" panose="020B0604030504040204" pitchFamily="50" charset="-128"/>
                          <a:ea typeface="Meiryo UI" panose="020B0604030504040204" pitchFamily="50" charset="-128"/>
                        </a:rPr>
                        <a:t>９</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⑤ がん相談支援センターの業務内容について、相談者からフィードバックを得る体制を整備すること。また、</a:t>
                      </a:r>
                      <a:r>
                        <a:rPr kumimoji="1" lang="ja-JP" altLang="en-US" sz="1200" u="sng" dirty="0" smtClean="0">
                          <a:latin typeface="Meiryo UI" panose="020B0604030504040204" pitchFamily="50" charset="-128"/>
                          <a:ea typeface="Meiryo UI" panose="020B0604030504040204" pitchFamily="50" charset="-128"/>
                        </a:rPr>
                        <a:t>フィードバックの内容を自施設の相談支援の質の向上のために活用するとともに、都道府県協議会で報告し、他施設とも情報共有すること。</a:t>
                      </a:r>
                      <a:r>
                        <a:rPr kumimoji="1" lang="en-US" altLang="ja-JP" sz="1200" u="sng" dirty="0" smtClean="0">
                          <a:latin typeface="Meiryo UI" panose="020B0604030504040204" pitchFamily="50" charset="-128"/>
                          <a:ea typeface="Meiryo UI" panose="020B0604030504040204" pitchFamily="50" charset="-128"/>
                        </a:rPr>
                        <a:t>【</a:t>
                      </a:r>
                      <a:r>
                        <a:rPr kumimoji="1" lang="ja-JP" altLang="en-US" sz="1200" u="sng" dirty="0" smtClean="0">
                          <a:latin typeface="Meiryo UI" panose="020B0604030504040204" pitchFamily="50" charset="-128"/>
                          <a:ea typeface="Meiryo UI" panose="020B0604030504040204" pitchFamily="50" charset="-128"/>
                        </a:rPr>
                        <a:t>新</a:t>
                      </a:r>
                      <a:r>
                        <a:rPr kumimoji="1" lang="en-US" altLang="ja-JP" sz="1200" u="sng" dirty="0" smtClean="0">
                          <a:latin typeface="Meiryo UI" panose="020B0604030504040204" pitchFamily="50" charset="-128"/>
                          <a:ea typeface="Meiryo UI" panose="020B0604030504040204"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がん相談支援センターの業務内容について、相談者からフィードバックを得る体制を整備すること。</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また、フィードバックの内容を自施設の相談支援の質の向上のために活用するとともに、都道府県協議会で報告し、他施設とも情報共有すること。</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rPr>
                        <a:t>〇</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フィードバック内容の活用、情報共有について</a:t>
                      </a:r>
                      <a:endParaRPr kumimoji="1" lang="en-US" altLang="ja-JP" sz="1200" b="1" u="sng" dirty="0" smtClean="0">
                        <a:latin typeface="Meiryo UI" panose="020B0604030504040204" pitchFamily="50" charset="-128"/>
                        <a:ea typeface="Meiryo UI" panose="020B0604030504040204" pitchFamily="50" charset="-128"/>
                      </a:endParaRPr>
                    </a:p>
                    <a:p>
                      <a:endParaRPr kumimoji="1" lang="en-US" altLang="ja-JP" sz="1200" b="1" u="sng" dirty="0" smtClean="0">
                        <a:latin typeface="Meiryo UI" panose="020B0604030504040204" pitchFamily="50" charset="-128"/>
                        <a:ea typeface="Meiryo UI" panose="020B0604030504040204" pitchFamily="50" charset="-128"/>
                      </a:endParaRPr>
                    </a:p>
                    <a:p>
                      <a:r>
                        <a:rPr kumimoji="1" lang="ja-JP" altLang="en-US" sz="1200" b="0" u="none" dirty="0" smtClean="0">
                          <a:latin typeface="Meiryo UI" panose="020B0604030504040204" pitchFamily="50" charset="-128"/>
                          <a:ea typeface="Meiryo UI" panose="020B0604030504040204" pitchFamily="50" charset="-128"/>
                        </a:rPr>
                        <a:t>・国どおり、新たに必須要件としてはどうか。</a:t>
                      </a:r>
                    </a:p>
                    <a:p>
                      <a:endParaRPr kumimoji="1" lang="en-US" altLang="ja-JP" sz="1200" b="1" u="sng" dirty="0" smtClean="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77647992"/>
                  </a:ext>
                </a:extLst>
              </a:tr>
              <a:tr h="1313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P</a:t>
                      </a:r>
                      <a:r>
                        <a:rPr kumimoji="1" lang="ja-JP" altLang="en-US" sz="1200" dirty="0" smtClean="0">
                          <a:latin typeface="Meiryo UI" panose="020B0604030504040204" pitchFamily="50" charset="-128"/>
                          <a:ea typeface="Meiryo UI" panose="020B0604030504040204" pitchFamily="50" charset="-128"/>
                        </a:rPr>
                        <a:t>９</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⑥ 患者からの相談に対し、必要に応じて速やかに院内の診療従事者が対応できるよう、</a:t>
                      </a:r>
                      <a:r>
                        <a:rPr kumimoji="1" lang="ja-JP" altLang="en-US" sz="1200" u="sng" dirty="0" smtClean="0">
                          <a:latin typeface="Meiryo UI" panose="020B0604030504040204" pitchFamily="50" charset="-128"/>
                          <a:ea typeface="Meiryo UI" panose="020B0604030504040204" pitchFamily="50" charset="-128"/>
                        </a:rPr>
                        <a:t>病院長もしくはそれに準じる者が統括するなど、がん相談支援センターと院内の診療従事者が協働する体制を整備すること。</a:t>
                      </a:r>
                      <a:r>
                        <a:rPr kumimoji="1" lang="en-US" altLang="ja-JP" sz="1200" u="sng" dirty="0" smtClean="0">
                          <a:latin typeface="Meiryo UI" panose="020B0604030504040204" pitchFamily="50" charset="-128"/>
                          <a:ea typeface="Meiryo UI" panose="020B0604030504040204" pitchFamily="50" charset="-128"/>
                        </a:rPr>
                        <a:t>【</a:t>
                      </a:r>
                      <a:r>
                        <a:rPr kumimoji="1" lang="ja-JP" altLang="en-US" sz="1200" u="sng" dirty="0" smtClean="0">
                          <a:latin typeface="Meiryo UI" panose="020B0604030504040204" pitchFamily="50" charset="-128"/>
                          <a:ea typeface="Meiryo UI" panose="020B0604030504040204" pitchFamily="50" charset="-128"/>
                        </a:rPr>
                        <a:t>新</a:t>
                      </a:r>
                      <a:r>
                        <a:rPr kumimoji="1" lang="en-US" altLang="ja-JP" sz="1200" u="sng" dirty="0" smtClean="0">
                          <a:latin typeface="Meiryo UI" panose="020B0604030504040204" pitchFamily="50" charset="-128"/>
                          <a:ea typeface="Meiryo UI" panose="020B0604030504040204"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患者からの相談に対し、必要に応じて速やかに院内の診療従事者が対応できるよう、病院長もしくはそれに準じる者が統括するなど、がん相談支援センターと院内の診療従事者が協働する体制を整備すること。</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rPr>
                        <a:t>〇</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診療従事者が協働する体制整備について</a:t>
                      </a:r>
                      <a:endParaRPr kumimoji="1" lang="en-US" altLang="ja-JP" sz="1200" b="1" u="sng" dirty="0" smtClean="0">
                        <a:latin typeface="Meiryo UI" panose="020B0604030504040204" pitchFamily="50" charset="-128"/>
                        <a:ea typeface="Meiryo UI" panose="020B0604030504040204" pitchFamily="50" charset="-128"/>
                      </a:endParaRPr>
                    </a:p>
                    <a:p>
                      <a:endParaRPr kumimoji="1" lang="en-US" altLang="ja-JP" sz="1200" b="1" u="sng" dirty="0" smtClean="0">
                        <a:latin typeface="Meiryo UI" panose="020B0604030504040204" pitchFamily="50" charset="-128"/>
                        <a:ea typeface="Meiryo UI" panose="020B0604030504040204" pitchFamily="50" charset="-128"/>
                      </a:endParaRPr>
                    </a:p>
                    <a:p>
                      <a:endParaRPr kumimoji="1" lang="en-US" altLang="ja-JP" sz="1200" b="1" u="sng" dirty="0" smtClean="0">
                        <a:latin typeface="Meiryo UI" panose="020B0604030504040204" pitchFamily="50" charset="-128"/>
                        <a:ea typeface="Meiryo UI" panose="020B0604030504040204" pitchFamily="50" charset="-128"/>
                      </a:endParaRPr>
                    </a:p>
                    <a:p>
                      <a:r>
                        <a:rPr kumimoji="1" lang="ja-JP" altLang="en-US" sz="1200" b="0" u="none" dirty="0" smtClean="0">
                          <a:latin typeface="Meiryo UI" panose="020B0604030504040204" pitchFamily="50" charset="-128"/>
                          <a:ea typeface="Meiryo UI" panose="020B0604030504040204" pitchFamily="50" charset="-128"/>
                        </a:rPr>
                        <a:t>・国どおり、新たに必須要件としてはどうか。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01200729"/>
                  </a:ext>
                </a:extLst>
              </a:tr>
              <a:tr h="25618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P</a:t>
                      </a:r>
                      <a:r>
                        <a:rPr kumimoji="1" lang="ja-JP" altLang="en-US" sz="1200" dirty="0" smtClean="0">
                          <a:latin typeface="Meiryo UI" panose="020B0604030504040204" pitchFamily="50" charset="-128"/>
                          <a:ea typeface="Meiryo UI" panose="020B0604030504040204" pitchFamily="50" charset="-128"/>
                        </a:rPr>
                        <a:t>９</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dirty="0" smtClean="0">
                          <a:latin typeface="Meiryo UI" panose="020B0604030504040204" pitchFamily="50" charset="-128"/>
                          <a:ea typeface="Meiryo UI" panose="020B0604030504040204" pitchFamily="50" charset="-128"/>
                        </a:rPr>
                        <a:t>⑧ がん患者及びその家族が心の悩みや体験等を語り合うための患者サロン等の場を設けること。その際には、一定の研修を受けたピア・サポーターを活用する、もしくは十分な経験を持つ患者団体等と連携して実施するよう努めること。なお、オンライン環境でも開催できることが望ましい。</a:t>
                      </a:r>
                      <a:r>
                        <a:rPr kumimoji="1" lang="en-US" altLang="ja-JP" sz="1200" u="sng" dirty="0" smtClean="0">
                          <a:latin typeface="Meiryo UI" panose="020B0604030504040204" pitchFamily="50" charset="-128"/>
                          <a:ea typeface="Meiryo UI" panose="020B0604030504040204" pitchFamily="50" charset="-128"/>
                        </a:rPr>
                        <a:t>【</a:t>
                      </a:r>
                      <a:r>
                        <a:rPr kumimoji="1" lang="ja-JP" altLang="en-US" sz="1200" u="sng" dirty="0" smtClean="0">
                          <a:latin typeface="Meiryo UI" panose="020B0604030504040204" pitchFamily="50" charset="-128"/>
                          <a:ea typeface="Meiryo UI" panose="020B0604030504040204" pitchFamily="50" charset="-128"/>
                        </a:rPr>
                        <a:t>新</a:t>
                      </a:r>
                      <a:r>
                        <a:rPr kumimoji="1" lang="en-US" altLang="ja-JP" sz="1200" u="sng" dirty="0" smtClean="0">
                          <a:latin typeface="Meiryo UI" panose="020B0604030504040204" pitchFamily="50" charset="-128"/>
                          <a:ea typeface="Meiryo UI" panose="020B0604030504040204"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がん患者及びその家族が心の悩みや体験等を語り合うための患者サロン等の場を設けること。その際には、一定の研修を受けたピア・サポーターを活用する、もしくは十分な経験を持つ患者団体等と連携して実施するよう努めること。</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なお、オンライン環境でも開催できることが望ましい。</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〇</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患者サロン等の場を設ける際の実施方法、開催手段について</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latin typeface="Meiryo UI" panose="020B0604030504040204" pitchFamily="50" charset="-128"/>
                          <a:ea typeface="Meiryo UI" panose="020B0604030504040204" pitchFamily="50" charset="-128"/>
                        </a:rPr>
                        <a:t>・がん患者及びその家族が心の悩みや体験等を語り合うための患者サロン等の場を設けること。その際には、一定の研修を受けたピア・サポーターを活用する、もしくは十分な経験を持つ患者団体等と連携して実施することについては、国どおり、努力義務として規定してはどうか。</a:t>
                      </a:r>
                      <a:endParaRPr kumimoji="1" lang="en-US" altLang="ja-JP" sz="1200" b="0" u="none"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latin typeface="Meiryo UI" panose="020B0604030504040204" pitchFamily="50" charset="-128"/>
                          <a:ea typeface="Meiryo UI" panose="020B0604030504040204" pitchFamily="50" charset="-128"/>
                        </a:rPr>
                        <a:t>・</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オンライン環境での開催については</a:t>
                      </a:r>
                      <a:r>
                        <a:rPr kumimoji="1" lang="ja-JP" altLang="en-US" sz="1200" b="0" u="none" dirty="0" smtClean="0">
                          <a:latin typeface="Meiryo UI" panose="020B0604030504040204" pitchFamily="50" charset="-128"/>
                          <a:ea typeface="Meiryo UI" panose="020B0604030504040204" pitchFamily="50" charset="-128"/>
                        </a:rPr>
                        <a:t>新たに要件化し、望ましい規定としてはどうか。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08593182"/>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相談支援センター</a:t>
            </a:r>
            <a:endParaRPr kumimoji="1" lang="ja-JP" altLang="en-US" sz="20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29</a:t>
            </a:fld>
            <a:endParaRPr kumimoji="1" lang="ja-JP" altLang="en-US" sz="1800"/>
          </a:p>
        </p:txBody>
      </p:sp>
    </p:spTree>
    <p:extLst>
      <p:ext uri="{BB962C8B-B14F-4D97-AF65-F5344CB8AC3E}">
        <p14:creationId xmlns:p14="http://schemas.microsoft.com/office/powerpoint/2010/main" val="7030019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0"/>
            <a:ext cx="9906000" cy="378749"/>
          </a:xfrm>
          <a:prstGeom prst="rect">
            <a:avLst/>
          </a:prstGeom>
          <a:solidFill>
            <a:srgbClr val="1F497D">
              <a:lumMod val="50000"/>
            </a:srgbClr>
          </a:solidFill>
          <a:ln w="9525" cmpd="sng">
            <a:noFill/>
          </a:ln>
          <a:effectLst/>
        </p:spPr>
        <p:txBody>
          <a:bodyPr wrap="square" tIns="0" bIns="0" rtlCol="0" anchor="ctr" anchorCtr="0">
            <a:noAutofit/>
          </a:bodyPr>
          <a:lstStyle/>
          <a:p>
            <a:pPr algn="ctr" defTabSz="914400">
              <a:defRPr/>
            </a:pPr>
            <a:r>
              <a:rPr lang="ja-JP" altLang="en-US" sz="1500" b="1" kern="0" dirty="0" smtClean="0">
                <a:solidFill>
                  <a:srgbClr val="FFFFFF"/>
                </a:solidFill>
                <a:latin typeface="Meiryo UI" panose="020B0604030504040204" pitchFamily="50" charset="-128"/>
                <a:ea typeface="Meiryo UI" panose="020B0604030504040204" pitchFamily="50" charset="-128"/>
                <a:cs typeface="Times New Roman"/>
              </a:rPr>
              <a:t>府指定要件（案）の改正ポイント①</a:t>
            </a:r>
            <a:endParaRPr lang="ja-JP" altLang="en-US" sz="1500" b="1" kern="0" dirty="0">
              <a:solidFill>
                <a:prstClr val="white"/>
              </a:solidFill>
              <a:latin typeface="Meiryo UI" panose="020B0604030504040204" pitchFamily="50" charset="-128"/>
              <a:ea typeface="Meiryo UI" panose="020B0604030504040204" pitchFamily="50" charset="-128"/>
              <a:cs typeface="ＭＳ Ｐゴシック"/>
            </a:endParaRPr>
          </a:p>
        </p:txBody>
      </p:sp>
      <p:graphicFrame>
        <p:nvGraphicFramePr>
          <p:cNvPr id="3" name="表 2"/>
          <p:cNvGraphicFramePr>
            <a:graphicFrameLocks noGrp="1"/>
          </p:cNvGraphicFramePr>
          <p:nvPr>
            <p:extLst>
              <p:ext uri="{D42A27DB-BD31-4B8C-83A1-F6EECF244321}">
                <p14:modId xmlns:p14="http://schemas.microsoft.com/office/powerpoint/2010/main" val="4164947747"/>
              </p:ext>
            </p:extLst>
          </p:nvPr>
        </p:nvGraphicFramePr>
        <p:xfrm>
          <a:off x="452978" y="943403"/>
          <a:ext cx="8839785" cy="5410200"/>
        </p:xfrm>
        <a:graphic>
          <a:graphicData uri="http://schemas.openxmlformats.org/drawingml/2006/table">
            <a:tbl>
              <a:tblPr firstRow="1" bandRow="1">
                <a:tableStyleId>{5C22544A-7EE6-4342-B048-85BDC9FD1C3A}</a:tableStyleId>
              </a:tblPr>
              <a:tblGrid>
                <a:gridCol w="162560">
                  <a:extLst>
                    <a:ext uri="{9D8B030D-6E8A-4147-A177-3AD203B41FA5}">
                      <a16:colId xmlns:a16="http://schemas.microsoft.com/office/drawing/2014/main" val="3808367792"/>
                    </a:ext>
                  </a:extLst>
                </a:gridCol>
                <a:gridCol w="1020138">
                  <a:extLst>
                    <a:ext uri="{9D8B030D-6E8A-4147-A177-3AD203B41FA5}">
                      <a16:colId xmlns:a16="http://schemas.microsoft.com/office/drawing/2014/main" val="1227110527"/>
                    </a:ext>
                  </a:extLst>
                </a:gridCol>
                <a:gridCol w="6257571">
                  <a:extLst>
                    <a:ext uri="{9D8B030D-6E8A-4147-A177-3AD203B41FA5}">
                      <a16:colId xmlns:a16="http://schemas.microsoft.com/office/drawing/2014/main" val="459568415"/>
                    </a:ext>
                  </a:extLst>
                </a:gridCol>
                <a:gridCol w="699758">
                  <a:extLst>
                    <a:ext uri="{9D8B030D-6E8A-4147-A177-3AD203B41FA5}">
                      <a16:colId xmlns:a16="http://schemas.microsoft.com/office/drawing/2014/main" val="1336770321"/>
                    </a:ext>
                  </a:extLst>
                </a:gridCol>
                <a:gridCol w="699758">
                  <a:extLst>
                    <a:ext uri="{9D8B030D-6E8A-4147-A177-3AD203B41FA5}">
                      <a16:colId xmlns:a16="http://schemas.microsoft.com/office/drawing/2014/main" val="2987182342"/>
                    </a:ext>
                  </a:extLst>
                </a:gridCol>
              </a:tblGrid>
              <a:tr h="301672">
                <a:tc>
                  <a:txBody>
                    <a:bodyPr/>
                    <a:lstStyle/>
                    <a:p>
                      <a:endParaRPr kumimoji="1" lang="ja-JP" altLang="en-US" sz="1400" dirty="0"/>
                    </a:p>
                  </a:txBody>
                  <a:tcPr marL="68580" marR="68580" marT="34290" marB="34290"/>
                </a:tc>
                <a:tc>
                  <a:txBody>
                    <a:bodyPr/>
                    <a:lstStyle/>
                    <a:p>
                      <a:pPr algn="ctr"/>
                      <a:r>
                        <a:rPr kumimoji="1" lang="ja-JP" altLang="en-US" sz="1200" dirty="0" smtClean="0">
                          <a:latin typeface="Meiryo UI" panose="020B0604030504040204" pitchFamily="50" charset="-128"/>
                          <a:ea typeface="Meiryo UI" panose="020B0604030504040204" pitchFamily="50" charset="-128"/>
                        </a:rPr>
                        <a:t>項目</a:t>
                      </a:r>
                      <a:endParaRPr kumimoji="1" lang="ja-JP" altLang="en-US" sz="12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ja-JP" altLang="en-US" sz="1200" dirty="0" smtClean="0">
                          <a:latin typeface="Meiryo UI" panose="020B0604030504040204" pitchFamily="50" charset="-128"/>
                          <a:ea typeface="Meiryo UI" panose="020B0604030504040204" pitchFamily="50" charset="-128"/>
                        </a:rPr>
                        <a:t>主な改正点</a:t>
                      </a:r>
                      <a:endParaRPr kumimoji="1" lang="ja-JP" altLang="en-US" sz="12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ja-JP" altLang="en-US" sz="1100" dirty="0" smtClean="0">
                          <a:latin typeface="Meiryo UI" panose="020B0604030504040204" pitchFamily="50" charset="-128"/>
                          <a:ea typeface="Meiryo UI" panose="020B0604030504040204" pitchFamily="50" charset="-128"/>
                        </a:rPr>
                        <a:t>要件区分</a:t>
                      </a:r>
                      <a:endParaRPr kumimoji="1" lang="ja-JP" altLang="en-US" sz="11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ja-JP" altLang="en-US" sz="1100" dirty="0" smtClean="0">
                          <a:latin typeface="Meiryo UI" panose="020B0604030504040204" pitchFamily="50" charset="-128"/>
                          <a:ea typeface="Meiryo UI" panose="020B0604030504040204" pitchFamily="50" charset="-128"/>
                        </a:rPr>
                        <a:t>（参考）</a:t>
                      </a:r>
                      <a:endParaRPr kumimoji="1" lang="en-US" altLang="ja-JP" sz="1100" dirty="0" smtClean="0">
                        <a:latin typeface="Meiryo UI" panose="020B0604030504040204" pitchFamily="50" charset="-128"/>
                        <a:ea typeface="Meiryo UI" panose="020B0604030504040204" pitchFamily="50" charset="-128"/>
                      </a:endParaRPr>
                    </a:p>
                    <a:p>
                      <a:pPr algn="ctr"/>
                      <a:r>
                        <a:rPr kumimoji="1" lang="ja-JP" altLang="en-US" sz="1100" dirty="0" smtClean="0">
                          <a:latin typeface="Meiryo UI" panose="020B0604030504040204" pitchFamily="50" charset="-128"/>
                          <a:ea typeface="Meiryo UI" panose="020B0604030504040204" pitchFamily="50" charset="-128"/>
                        </a:rPr>
                        <a:t>国区分</a:t>
                      </a:r>
                      <a:endParaRPr kumimoji="1" lang="ja-JP" altLang="en-US" sz="1100" dirty="0">
                        <a:latin typeface="Meiryo UI" panose="020B0604030504040204" pitchFamily="50" charset="-128"/>
                        <a:ea typeface="Meiryo UI" panose="020B0604030504040204" pitchFamily="50" charset="-128"/>
                      </a:endParaRPr>
                    </a:p>
                  </a:txBody>
                  <a:tcPr marL="68580" marR="68580" marT="34290" marB="34290"/>
                </a:tc>
                <a:extLst>
                  <a:ext uri="{0D108BD9-81ED-4DB2-BD59-A6C34878D82A}">
                    <a16:rowId xmlns:a16="http://schemas.microsoft.com/office/drawing/2014/main" val="123648788"/>
                  </a:ext>
                </a:extLst>
              </a:tr>
              <a:tr h="4769685">
                <a:tc>
                  <a:txBody>
                    <a:bodyPr/>
                    <a:lstStyle/>
                    <a:p>
                      <a:pPr algn="ctr"/>
                      <a:r>
                        <a:rPr kumimoji="1" lang="ja-JP" altLang="en-US" sz="1400" dirty="0" smtClean="0"/>
                        <a:t>１</a:t>
                      </a:r>
                      <a:endParaRPr kumimoji="1" lang="ja-JP" altLang="en-US" sz="1400" dirty="0"/>
                    </a:p>
                  </a:txBody>
                  <a:tcPr marL="68580" marR="68580" marT="34290" marB="34290" anchor="ctr"/>
                </a:tc>
                <a:tc>
                  <a:txBody>
                    <a:bodyPr/>
                    <a:lstStyle/>
                    <a:p>
                      <a:r>
                        <a:rPr lang="ja-JP" altLang="en-US" sz="1200" dirty="0" smtClean="0">
                          <a:latin typeface="Meiryo UI" panose="020B0604030504040204" pitchFamily="50" charset="-128"/>
                          <a:ea typeface="Meiryo UI" panose="020B0604030504040204" pitchFamily="50" charset="-128"/>
                        </a:rPr>
                        <a:t>診療体制</a:t>
                      </a:r>
                      <a:endParaRPr lang="en-US" altLang="ja-JP" sz="1200" dirty="0" smtClean="0">
                        <a:latin typeface="Meiryo UI" panose="020B0604030504040204" pitchFamily="50" charset="-128"/>
                        <a:ea typeface="Meiryo UI" panose="020B0604030504040204" pitchFamily="50" charset="-128"/>
                      </a:endParaRPr>
                    </a:p>
                    <a:p>
                      <a:r>
                        <a:rPr lang="en-US" altLang="ja-JP" sz="1200" dirty="0" smtClean="0">
                          <a:latin typeface="Meiryo UI" panose="020B0604030504040204" pitchFamily="50" charset="-128"/>
                          <a:ea typeface="Meiryo UI" panose="020B0604030504040204" pitchFamily="50" charset="-128"/>
                        </a:rPr>
                        <a:t>(1) </a:t>
                      </a:r>
                      <a:r>
                        <a:rPr lang="ja-JP" altLang="en-US" sz="1200" dirty="0" smtClean="0">
                          <a:latin typeface="Meiryo UI" panose="020B0604030504040204" pitchFamily="50" charset="-128"/>
                          <a:ea typeface="Meiryo UI" panose="020B0604030504040204" pitchFamily="50" charset="-128"/>
                        </a:rPr>
                        <a:t>診療機</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能</a:t>
                      </a:r>
                      <a:endParaRPr lang="ja-JP" altLang="en-US" sz="1200" dirty="0">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200" b="1" dirty="0" smtClean="0">
                          <a:latin typeface="Meiryo UI" panose="020B0604030504040204" pitchFamily="50" charset="-128"/>
                          <a:ea typeface="Meiryo UI" panose="020B0604030504040204" pitchFamily="50" charset="-128"/>
                        </a:rPr>
                        <a:t>●集学的治療等の提供体制及び標準的治療等の提供</a:t>
                      </a:r>
                      <a:endParaRPr kumimoji="1" lang="en-US" altLang="ja-JP" sz="1200" b="1"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（修正）がん患者の病態に応じたより適切ながん医療を提供：</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キャンサーボード➡カンファレンス（カンファレンスの種類、内容を明確化）</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b="1" dirty="0" smtClean="0">
                          <a:latin typeface="Meiryo UI" panose="020B0604030504040204" pitchFamily="50" charset="-128"/>
                          <a:ea typeface="Meiryo UI" panose="020B0604030504040204" pitchFamily="50" charset="-128"/>
                        </a:rPr>
                        <a:t>●手術法、放射線療法、薬物療法の提供体制の特記事項</a:t>
                      </a:r>
                      <a:endParaRPr kumimoji="1" lang="en-US" altLang="ja-JP" sz="1200" b="1" dirty="0" smtClean="0">
                        <a:latin typeface="Meiryo UI" panose="020B0604030504040204" pitchFamily="50" charset="-128"/>
                        <a:ea typeface="Meiryo UI" panose="020B0604030504040204" pitchFamily="50" charset="-128"/>
                      </a:endParaRPr>
                    </a:p>
                    <a:p>
                      <a:r>
                        <a:rPr kumimoji="1" lang="ja-JP" altLang="en-US" sz="1200" b="0" dirty="0" smtClean="0">
                          <a:latin typeface="Meiryo UI" panose="020B0604030504040204" pitchFamily="50" charset="-128"/>
                          <a:ea typeface="Meiryo UI" panose="020B0604030504040204" pitchFamily="50" charset="-128"/>
                        </a:rPr>
                        <a:t>（新規）厚生労働省院内感染対策サーベイランス事業（ＪＡＮＩＳ）へ登録（望ましい）</a:t>
                      </a:r>
                      <a:endParaRPr kumimoji="1" lang="en-US" altLang="ja-JP" sz="1200" b="0" dirty="0" smtClean="0">
                        <a:latin typeface="Meiryo UI" panose="020B0604030504040204" pitchFamily="50" charset="-128"/>
                        <a:ea typeface="Meiryo UI" panose="020B0604030504040204" pitchFamily="50" charset="-128"/>
                      </a:endParaRPr>
                    </a:p>
                    <a:p>
                      <a:r>
                        <a:rPr kumimoji="1" lang="ja-JP" altLang="en-US" sz="1200" b="0" dirty="0" smtClean="0">
                          <a:latin typeface="Meiryo UI" panose="020B0604030504040204" pitchFamily="50" charset="-128"/>
                          <a:ea typeface="Meiryo UI" panose="020B0604030504040204" pitchFamily="50" charset="-128"/>
                        </a:rPr>
                        <a:t>（新規） 画像下治療（ＩＶＲ）を提供すること（望ましい）</a:t>
                      </a:r>
                      <a:endParaRPr kumimoji="1" lang="en-US" altLang="ja-JP" sz="1200" b="0" dirty="0" smtClean="0">
                        <a:latin typeface="Meiryo UI" panose="020B0604030504040204" pitchFamily="50" charset="-128"/>
                        <a:ea typeface="Meiryo UI" panose="020B0604030504040204" pitchFamily="50" charset="-128"/>
                      </a:endParaRPr>
                    </a:p>
                    <a:p>
                      <a:r>
                        <a:rPr kumimoji="1" lang="ja-JP" altLang="en-US" sz="1200" b="0" dirty="0" smtClean="0">
                          <a:latin typeface="Meiryo UI" panose="020B0604030504040204" pitchFamily="50" charset="-128"/>
                          <a:ea typeface="Meiryo UI" panose="020B0604030504040204" pitchFamily="50" charset="-128"/>
                        </a:rPr>
                        <a:t>（新規）免疫関連有害事象を含む有害事象に対して、他診療科や他病院と連携</a:t>
                      </a:r>
                      <a:endParaRPr kumimoji="1" lang="en-US" altLang="ja-JP" sz="1200" b="0" dirty="0" smtClean="0">
                        <a:latin typeface="Meiryo UI" panose="020B0604030504040204" pitchFamily="50" charset="-128"/>
                        <a:ea typeface="Meiryo UI" panose="020B0604030504040204" pitchFamily="50" charset="-128"/>
                      </a:endParaRPr>
                    </a:p>
                    <a:p>
                      <a:endParaRPr kumimoji="1" lang="en-US" altLang="ja-JP" sz="1200" b="0" dirty="0" smtClean="0">
                        <a:latin typeface="Meiryo UI" panose="020B0604030504040204" pitchFamily="50" charset="-128"/>
                        <a:ea typeface="Meiryo UI" panose="020B0604030504040204" pitchFamily="50" charset="-128"/>
                      </a:endParaRPr>
                    </a:p>
                    <a:p>
                      <a:r>
                        <a:rPr kumimoji="1" lang="ja-JP" altLang="en-US" sz="1200" b="1" dirty="0" smtClean="0">
                          <a:latin typeface="Meiryo UI" panose="020B0604030504040204" pitchFamily="50" charset="-128"/>
                          <a:ea typeface="Meiryo UI" panose="020B0604030504040204" pitchFamily="50" charset="-128"/>
                        </a:rPr>
                        <a:t>●緩和ケアの提供体制</a:t>
                      </a:r>
                      <a:endParaRPr kumimoji="1" lang="en-US" altLang="ja-JP" sz="1200" b="1" dirty="0" smtClean="0">
                        <a:latin typeface="Meiryo UI" panose="020B0604030504040204" pitchFamily="50" charset="-128"/>
                        <a:ea typeface="Meiryo UI" panose="020B0604030504040204" pitchFamily="50" charset="-128"/>
                      </a:endParaRPr>
                    </a:p>
                    <a:p>
                      <a:r>
                        <a:rPr kumimoji="1" lang="ja-JP" altLang="en-US" sz="1200" b="0" dirty="0" smtClean="0">
                          <a:latin typeface="Meiryo UI" panose="020B0604030504040204" pitchFamily="50" charset="-128"/>
                          <a:ea typeface="Meiryo UI" panose="020B0604030504040204" pitchFamily="50" charset="-128"/>
                        </a:rPr>
                        <a:t>（新規）診断や治療方針の変更時には、ライフステージ等患者の希望を踏まえて配慮・支援</a:t>
                      </a:r>
                      <a:r>
                        <a:rPr kumimoji="1" lang="zh-TW" altLang="en-US" sz="1200" b="0" dirty="0" smtClean="0">
                          <a:latin typeface="Meiryo UI" panose="020B0604030504040204" pitchFamily="50" charset="-128"/>
                          <a:ea typeface="Meiryo UI" panose="020B0604030504040204" pitchFamily="50" charset="-128"/>
                        </a:rPr>
                        <a:t>（努力義務）</a:t>
                      </a:r>
                    </a:p>
                    <a:p>
                      <a:r>
                        <a:rPr kumimoji="1" lang="ja-JP" altLang="en-US" sz="1200" b="0" dirty="0" smtClean="0">
                          <a:latin typeface="Meiryo UI" panose="020B0604030504040204" pitchFamily="50" charset="-128"/>
                          <a:ea typeface="Meiryo UI" panose="020B0604030504040204" pitchFamily="50" charset="-128"/>
                        </a:rPr>
                        <a:t>（新規）緩和ケアチームにより依頼を受けていないがん患者も含めて苦痛把握（努力義務）</a:t>
                      </a:r>
                      <a:endParaRPr kumimoji="1" lang="en-US" altLang="ja-JP" sz="1200" b="0" dirty="0" smtClean="0">
                        <a:latin typeface="Meiryo UI" panose="020B0604030504040204" pitchFamily="50" charset="-128"/>
                        <a:ea typeface="Meiryo UI" panose="020B0604030504040204" pitchFamily="50" charset="-128"/>
                      </a:endParaRPr>
                    </a:p>
                    <a:p>
                      <a:r>
                        <a:rPr kumimoji="1" lang="ja-JP" altLang="en-US" sz="1200" b="0" dirty="0" smtClean="0">
                          <a:latin typeface="Meiryo UI" panose="020B0604030504040204" pitchFamily="50" charset="-128"/>
                          <a:ea typeface="Meiryo UI" panose="020B0604030504040204" pitchFamily="50" charset="-128"/>
                        </a:rPr>
                        <a:t>（新規）緩和ケア外来において自施設のがん患者に限らず他施設でがん診療を受けている患者等の受入れ</a:t>
                      </a:r>
                      <a:endParaRPr kumimoji="1" lang="en-US" altLang="ja-JP" sz="1200" b="0" dirty="0" smtClean="0">
                        <a:latin typeface="Meiryo UI" panose="020B0604030504040204" pitchFamily="50" charset="-128"/>
                        <a:ea typeface="Meiryo UI" panose="020B0604030504040204" pitchFamily="50" charset="-128"/>
                      </a:endParaRPr>
                    </a:p>
                    <a:p>
                      <a:r>
                        <a:rPr kumimoji="1" lang="ja-JP" altLang="en-US" sz="1200" b="0" dirty="0" smtClean="0">
                          <a:latin typeface="Meiryo UI" panose="020B0604030504040204" pitchFamily="50" charset="-128"/>
                          <a:ea typeface="Meiryo UI" panose="020B0604030504040204" pitchFamily="50" charset="-128"/>
                        </a:rPr>
                        <a:t>（新規）緩和ケア外来等への患者紹介について、地域の医療機関に対して広報等を実施</a:t>
                      </a:r>
                      <a:endParaRPr kumimoji="1" lang="en-US" altLang="ja-JP" sz="1200" b="0" dirty="0" smtClean="0">
                        <a:latin typeface="Meiryo UI" panose="020B0604030504040204" pitchFamily="50" charset="-128"/>
                        <a:ea typeface="Meiryo UI" panose="020B0604030504040204" pitchFamily="50" charset="-128"/>
                      </a:endParaRPr>
                    </a:p>
                    <a:p>
                      <a:endParaRPr kumimoji="1" lang="en-US" altLang="ja-JP" sz="1200" b="0" dirty="0" smtClean="0">
                        <a:latin typeface="Meiryo UI" panose="020B0604030504040204" pitchFamily="50" charset="-128"/>
                        <a:ea typeface="Meiryo UI" panose="020B0604030504040204" pitchFamily="50" charset="-128"/>
                      </a:endParaRPr>
                    </a:p>
                    <a:p>
                      <a:r>
                        <a:rPr kumimoji="1" lang="ja-JP" altLang="en-US" sz="1200" b="1" dirty="0" smtClean="0">
                          <a:latin typeface="Meiryo UI" panose="020B0604030504040204" pitchFamily="50" charset="-128"/>
                          <a:ea typeface="Meiryo UI" panose="020B0604030504040204" pitchFamily="50" charset="-128"/>
                        </a:rPr>
                        <a:t>●それぞれの特性に応じた診療等の提供（新規）</a:t>
                      </a:r>
                      <a:endParaRPr kumimoji="1" lang="en-US" altLang="ja-JP" sz="1200" b="1"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・希少がん・難治性がん患者について、協議会の役割分担の整理により対応可能な施設への紹介</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・小児がん患者で長期フォローアップ中の患者について連携医療機関と情報共有</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・がん・生殖医療ネットワークへの加入、意思決定支援の診療従事者の育成</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・妊孕性温存、アピアランスケア等に関する相談対応 </a:t>
                      </a:r>
                      <a:r>
                        <a:rPr kumimoji="1" lang="en-US" altLang="ja-JP" sz="1200" b="1" dirty="0" smtClean="0">
                          <a:latin typeface="Meiryo UI" panose="020B0604030504040204" pitchFamily="50" charset="-128"/>
                          <a:ea typeface="Meiryo UI" panose="020B0604030504040204" pitchFamily="50" charset="-128"/>
                        </a:rPr>
                        <a:t>(P.16)</a:t>
                      </a:r>
                    </a:p>
                    <a:p>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AYA</a:t>
                      </a:r>
                      <a:r>
                        <a:rPr kumimoji="1" lang="ja-JP" altLang="en-US" sz="1200" dirty="0" smtClean="0">
                          <a:latin typeface="Meiryo UI" panose="020B0604030504040204" pitchFamily="50" charset="-128"/>
                          <a:ea typeface="Meiryo UI" panose="020B0604030504040204" pitchFamily="50" charset="-128"/>
                        </a:rPr>
                        <a:t>世代支援チームの設置（望ましい）</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・高齢者がんについて、併存症の治療との両立のための関係診療科との連携</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　意思決定能力を含む機能評価、ガイドラインに沿った個別対応</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・医療機関ごとの</a:t>
                      </a:r>
                      <a:r>
                        <a:rPr kumimoji="1" lang="en-US" altLang="ja-JP" sz="1200" dirty="0" smtClean="0">
                          <a:latin typeface="Meiryo UI" panose="020B0604030504040204" pitchFamily="50" charset="-128"/>
                          <a:ea typeface="Meiryo UI" panose="020B0604030504040204" pitchFamily="50" charset="-128"/>
                        </a:rPr>
                        <a:t>BCP</a:t>
                      </a:r>
                      <a:r>
                        <a:rPr kumimoji="1" lang="ja-JP" altLang="en-US" sz="1200" dirty="0" smtClean="0">
                          <a:latin typeface="Meiryo UI" panose="020B0604030504040204" pitchFamily="50" charset="-128"/>
                          <a:ea typeface="Meiryo UI" panose="020B0604030504040204" pitchFamily="50" charset="-128"/>
                        </a:rPr>
                        <a:t>策定（望ましい）、協議会における都道府県やがん医療圏単位の</a:t>
                      </a:r>
                      <a:r>
                        <a:rPr kumimoji="1" lang="en-US" altLang="ja-JP" sz="1200" dirty="0" smtClean="0">
                          <a:latin typeface="Meiryo UI" panose="020B0604030504040204" pitchFamily="50" charset="-128"/>
                          <a:ea typeface="Meiryo UI" panose="020B0604030504040204" pitchFamily="50" charset="-128"/>
                        </a:rPr>
                        <a:t>BCP</a:t>
                      </a:r>
                      <a:r>
                        <a:rPr kumimoji="1" lang="ja-JP" altLang="en-US" sz="1200" dirty="0" smtClean="0">
                          <a:latin typeface="Meiryo UI" panose="020B0604030504040204" pitchFamily="50" charset="-128"/>
                          <a:ea typeface="Meiryo UI" panose="020B0604030504040204" pitchFamily="50" charset="-128"/>
                        </a:rPr>
                        <a:t>に係る議論</a:t>
                      </a:r>
                      <a:endParaRPr kumimoji="1" lang="en-US" altLang="ja-JP" sz="1200" dirty="0" smtClean="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ja-JP" altLang="en-US" sz="1400" dirty="0" smtClean="0">
                          <a:latin typeface="Meiryo UI" panose="020B0604030504040204" pitchFamily="50" charset="-128"/>
                          <a:ea typeface="Meiryo UI" panose="020B0604030504040204" pitchFamily="50" charset="-128"/>
                        </a:rPr>
                        <a:t>Ａ</a:t>
                      </a:r>
                      <a:endParaRPr kumimoji="1" lang="en-US" altLang="ja-JP" sz="1400" dirty="0" smtClean="0">
                        <a:latin typeface="Meiryo UI" panose="020B0604030504040204" pitchFamily="50" charset="-128"/>
                        <a:ea typeface="Meiryo UI" panose="020B0604030504040204" pitchFamily="50" charset="-128"/>
                      </a:endParaRPr>
                    </a:p>
                    <a:p>
                      <a:pPr algn="ctr"/>
                      <a:endParaRPr kumimoji="1" lang="en-US" altLang="ja-JP" sz="1400" dirty="0" smtClean="0">
                        <a:latin typeface="Meiryo UI" panose="020B0604030504040204" pitchFamily="50" charset="-128"/>
                        <a:ea typeface="Meiryo UI" panose="020B0604030504040204" pitchFamily="50" charset="-128"/>
                      </a:endParaRPr>
                    </a:p>
                    <a:p>
                      <a:pPr algn="ctr"/>
                      <a:endParaRPr kumimoji="1" lang="en-US" altLang="ja-JP" sz="1400" dirty="0" smtClean="0">
                        <a:latin typeface="Meiryo UI" panose="020B0604030504040204" pitchFamily="50" charset="-128"/>
                        <a:ea typeface="Meiryo UI" panose="020B0604030504040204" pitchFamily="50" charset="-128"/>
                      </a:endParaRPr>
                    </a:p>
                    <a:p>
                      <a:pPr algn="ct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Ｃ</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Ｃ</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Ａ</a:t>
                      </a:r>
                      <a:endParaRPr kumimoji="1" lang="en-US" altLang="ja-JP" sz="1400" dirty="0" smtClean="0">
                        <a:latin typeface="Meiryo UI" panose="020B0604030504040204" pitchFamily="50" charset="-128"/>
                        <a:ea typeface="Meiryo UI" panose="020B0604030504040204" pitchFamily="50" charset="-128"/>
                      </a:endParaRPr>
                    </a:p>
                    <a:p>
                      <a:pPr algn="ct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Ａ</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Ａ</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Ａ</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Ａ</a:t>
                      </a:r>
                      <a:endParaRPr kumimoji="1" lang="en-US" altLang="ja-JP" sz="1400" dirty="0" smtClean="0">
                        <a:latin typeface="Meiryo UI" panose="020B0604030504040204" pitchFamily="50" charset="-128"/>
                        <a:ea typeface="Meiryo UI" panose="020B0604030504040204" pitchFamily="50" charset="-128"/>
                      </a:endParaRPr>
                    </a:p>
                    <a:p>
                      <a:pPr algn="ctr"/>
                      <a:endParaRPr kumimoji="1" lang="en-US" altLang="ja-JP" sz="1400" dirty="0" smtClean="0">
                        <a:latin typeface="Meiryo UI" panose="020B0604030504040204" pitchFamily="50" charset="-128"/>
                        <a:ea typeface="Meiryo UI" panose="020B0604030504040204" pitchFamily="50" charset="-128"/>
                      </a:endParaRPr>
                    </a:p>
                    <a:p>
                      <a:pPr algn="ctr"/>
                      <a:endParaRPr kumimoji="1" lang="en-US" altLang="ja-JP" sz="1400" dirty="0" smtClean="0">
                        <a:latin typeface="Meiryo UI" panose="020B0604030504040204" pitchFamily="50" charset="-128"/>
                        <a:ea typeface="Meiryo UI" panose="020B0604030504040204" pitchFamily="50" charset="-128"/>
                      </a:endParaRPr>
                    </a:p>
                    <a:p>
                      <a:pPr algn="ct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Ａ</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Ａ</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Ａ</a:t>
                      </a:r>
                      <a:endParaRPr kumimoji="1" lang="en-US" altLang="ja-JP" sz="1400" dirty="0" smtClean="0">
                        <a:latin typeface="Meiryo UI" panose="020B0604030504040204" pitchFamily="50" charset="-128"/>
                        <a:ea typeface="Meiryo UI" panose="020B0604030504040204" pitchFamily="50" charset="-128"/>
                      </a:endParaRPr>
                    </a:p>
                    <a:p>
                      <a:pPr algn="ctr"/>
                      <a:r>
                        <a:rPr kumimoji="1" lang="en-US" altLang="ja-JP" sz="1400" u="none" dirty="0" smtClean="0">
                          <a:solidFill>
                            <a:schemeClr val="tx1"/>
                          </a:solidFill>
                          <a:latin typeface="Meiryo UI" panose="020B0604030504040204" pitchFamily="50" charset="-128"/>
                          <a:ea typeface="Meiryo UI" panose="020B0604030504040204" pitchFamily="50" charset="-128"/>
                        </a:rPr>
                        <a:t>C</a:t>
                      </a:r>
                    </a:p>
                    <a:p>
                      <a:pPr algn="ctr"/>
                      <a:r>
                        <a:rPr kumimoji="1" lang="ja-JP" altLang="en-US" sz="1400" dirty="0" smtClean="0">
                          <a:latin typeface="Meiryo UI" panose="020B0604030504040204" pitchFamily="50" charset="-128"/>
                          <a:ea typeface="Meiryo UI" panose="020B0604030504040204" pitchFamily="50" charset="-128"/>
                        </a:rPr>
                        <a:t>Ｃ</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Ｃ</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Ｃ</a:t>
                      </a:r>
                      <a:endParaRPr kumimoji="1" lang="en-US" altLang="ja-JP" sz="1400" dirty="0" smtClean="0">
                        <a:latin typeface="Meiryo UI" panose="020B0604030504040204" pitchFamily="50" charset="-128"/>
                        <a:ea typeface="Meiryo UI" panose="020B0604030504040204" pitchFamily="50" charset="-128"/>
                      </a:endParaRPr>
                    </a:p>
                    <a:p>
                      <a:pPr algn="ctr"/>
                      <a:endParaRPr kumimoji="1" lang="en-US" altLang="ja-JP" sz="1400" dirty="0" smtClean="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en-US" altLang="ja-JP" sz="1400" dirty="0" smtClean="0">
                          <a:latin typeface="Meiryo UI" panose="020B0604030504040204" pitchFamily="50" charset="-128"/>
                          <a:ea typeface="Meiryo UI" panose="020B0604030504040204" pitchFamily="50" charset="-128"/>
                        </a:rPr>
                        <a:t>A</a:t>
                      </a:r>
                    </a:p>
                    <a:p>
                      <a:pPr algn="ctr"/>
                      <a:endParaRPr kumimoji="1" lang="en-US" altLang="ja-JP" sz="1400" dirty="0" smtClean="0">
                        <a:latin typeface="Meiryo UI" panose="020B0604030504040204" pitchFamily="50" charset="-128"/>
                        <a:ea typeface="Meiryo UI" panose="020B0604030504040204" pitchFamily="50" charset="-128"/>
                      </a:endParaRPr>
                    </a:p>
                    <a:p>
                      <a:pPr algn="ctr"/>
                      <a:endParaRPr kumimoji="1" lang="en-US" altLang="ja-JP" sz="1400" dirty="0" smtClean="0">
                        <a:latin typeface="Meiryo UI" panose="020B0604030504040204" pitchFamily="50" charset="-128"/>
                        <a:ea typeface="Meiryo UI" panose="020B0604030504040204" pitchFamily="50" charset="-128"/>
                      </a:endParaRPr>
                    </a:p>
                    <a:p>
                      <a:pPr algn="ctr"/>
                      <a:endParaRPr kumimoji="1" lang="en-US" altLang="ja-JP" sz="1400" dirty="0" smtClean="0">
                        <a:latin typeface="Meiryo UI" panose="020B0604030504040204" pitchFamily="50" charset="-128"/>
                        <a:ea typeface="Meiryo UI" panose="020B0604030504040204" pitchFamily="50" charset="-128"/>
                      </a:endParaRPr>
                    </a:p>
                    <a:p>
                      <a:pPr algn="ctr"/>
                      <a:r>
                        <a:rPr kumimoji="1" lang="en-US" altLang="ja-JP" sz="1400" dirty="0" smtClean="0">
                          <a:latin typeface="Meiryo UI" panose="020B0604030504040204" pitchFamily="50" charset="-128"/>
                          <a:ea typeface="Meiryo UI" panose="020B0604030504040204" pitchFamily="50" charset="-128"/>
                        </a:rPr>
                        <a:t>C</a:t>
                      </a:r>
                    </a:p>
                    <a:p>
                      <a:pPr algn="ctr"/>
                      <a:r>
                        <a:rPr kumimoji="1" lang="en-US" altLang="ja-JP" sz="1400" dirty="0" smtClean="0">
                          <a:latin typeface="Meiryo UI" panose="020B0604030504040204" pitchFamily="50" charset="-128"/>
                          <a:ea typeface="Meiryo UI" panose="020B0604030504040204" pitchFamily="50" charset="-128"/>
                        </a:rPr>
                        <a:t>C</a:t>
                      </a:r>
                    </a:p>
                    <a:p>
                      <a:pPr algn="ctr"/>
                      <a:r>
                        <a:rPr kumimoji="1" lang="en-US" altLang="ja-JP" sz="1400" dirty="0" smtClean="0">
                          <a:latin typeface="Meiryo UI" panose="020B0604030504040204" pitchFamily="50" charset="-128"/>
                          <a:ea typeface="Meiryo UI" panose="020B0604030504040204" pitchFamily="50" charset="-128"/>
                        </a:rPr>
                        <a:t>A</a:t>
                      </a:r>
                    </a:p>
                    <a:p>
                      <a:pPr algn="ctr"/>
                      <a:endParaRPr kumimoji="1" lang="en-US" altLang="ja-JP" sz="1400" dirty="0" smtClean="0">
                        <a:latin typeface="Meiryo UI" panose="020B0604030504040204" pitchFamily="50" charset="-128"/>
                        <a:ea typeface="Meiryo UI" panose="020B0604030504040204" pitchFamily="50" charset="-128"/>
                      </a:endParaRPr>
                    </a:p>
                    <a:p>
                      <a:pPr algn="ctr"/>
                      <a:r>
                        <a:rPr kumimoji="1" lang="en-US" altLang="ja-JP" sz="1400" dirty="0" smtClean="0">
                          <a:latin typeface="Meiryo UI" panose="020B0604030504040204" pitchFamily="50" charset="-128"/>
                          <a:ea typeface="Meiryo UI" panose="020B0604030504040204" pitchFamily="50" charset="-128"/>
                        </a:rPr>
                        <a:t>A</a:t>
                      </a:r>
                      <a:br>
                        <a:rPr kumimoji="1" lang="en-US" altLang="ja-JP" sz="1400" dirty="0" smtClean="0">
                          <a:latin typeface="Meiryo UI" panose="020B0604030504040204" pitchFamily="50" charset="-128"/>
                          <a:ea typeface="Meiryo UI" panose="020B0604030504040204" pitchFamily="50" charset="-128"/>
                        </a:rPr>
                      </a:br>
                      <a:r>
                        <a:rPr kumimoji="1" lang="en-US" altLang="ja-JP" sz="1400" dirty="0" err="1" smtClean="0">
                          <a:latin typeface="Meiryo UI" panose="020B0604030504040204" pitchFamily="50" charset="-128"/>
                          <a:ea typeface="Meiryo UI" panose="020B0604030504040204" pitchFamily="50" charset="-128"/>
                        </a:rPr>
                        <a:t>A</a:t>
                      </a:r>
                      <a:endParaRPr kumimoji="1" lang="en-US" altLang="ja-JP" sz="1400" dirty="0" smtClean="0">
                        <a:latin typeface="Meiryo UI" panose="020B0604030504040204" pitchFamily="50" charset="-128"/>
                        <a:ea typeface="Meiryo UI" panose="020B0604030504040204" pitchFamily="50" charset="-128"/>
                      </a:endParaRPr>
                    </a:p>
                    <a:p>
                      <a:pPr algn="ctr"/>
                      <a:r>
                        <a:rPr kumimoji="1" lang="en-US" altLang="ja-JP" sz="1400" dirty="0" smtClean="0">
                          <a:latin typeface="Meiryo UI" panose="020B0604030504040204" pitchFamily="50" charset="-128"/>
                          <a:ea typeface="Meiryo UI" panose="020B0604030504040204" pitchFamily="50" charset="-128"/>
                        </a:rPr>
                        <a:t>A</a:t>
                      </a:r>
                    </a:p>
                    <a:p>
                      <a:pPr algn="ctr"/>
                      <a:r>
                        <a:rPr kumimoji="1" lang="en-US" altLang="ja-JP" sz="1400" dirty="0" smtClean="0">
                          <a:latin typeface="Meiryo UI" panose="020B0604030504040204" pitchFamily="50" charset="-128"/>
                          <a:ea typeface="Meiryo UI" panose="020B0604030504040204" pitchFamily="50" charset="-128"/>
                        </a:rPr>
                        <a:t>A</a:t>
                      </a:r>
                    </a:p>
                    <a:p>
                      <a:pPr algn="ctr"/>
                      <a:endParaRPr kumimoji="1" lang="en-US" altLang="ja-JP" sz="1400" dirty="0" smtClean="0">
                        <a:latin typeface="Meiryo UI" panose="020B0604030504040204" pitchFamily="50" charset="-128"/>
                        <a:ea typeface="Meiryo UI" panose="020B0604030504040204" pitchFamily="50" charset="-128"/>
                      </a:endParaRPr>
                    </a:p>
                    <a:p>
                      <a:pPr algn="ctr"/>
                      <a:endParaRPr kumimoji="1" lang="en-US" altLang="ja-JP" sz="1400" dirty="0" smtClean="0">
                        <a:latin typeface="Meiryo UI" panose="020B0604030504040204" pitchFamily="50" charset="-128"/>
                        <a:ea typeface="Meiryo UI" panose="020B0604030504040204" pitchFamily="50" charset="-128"/>
                      </a:endParaRPr>
                    </a:p>
                    <a:p>
                      <a:pPr algn="ctr"/>
                      <a:endParaRPr kumimoji="1" lang="en-US" altLang="ja-JP" sz="1400" dirty="0" smtClean="0">
                        <a:latin typeface="Meiryo UI" panose="020B0604030504040204" pitchFamily="50" charset="-128"/>
                        <a:ea typeface="Meiryo UI" panose="020B0604030504040204" pitchFamily="50" charset="-128"/>
                      </a:endParaRPr>
                    </a:p>
                    <a:p>
                      <a:pPr algn="ctr"/>
                      <a:r>
                        <a:rPr kumimoji="1" lang="en-US" altLang="ja-JP" sz="1400" dirty="0" smtClean="0">
                          <a:latin typeface="Meiryo UI" panose="020B0604030504040204" pitchFamily="50" charset="-128"/>
                          <a:ea typeface="Meiryo UI" panose="020B0604030504040204" pitchFamily="50" charset="-128"/>
                        </a:rPr>
                        <a:t>A</a:t>
                      </a:r>
                    </a:p>
                    <a:p>
                      <a:pPr algn="ctr"/>
                      <a:r>
                        <a:rPr kumimoji="1" lang="en-US" altLang="ja-JP" sz="1400" dirty="0" smtClean="0">
                          <a:latin typeface="Meiryo UI" panose="020B0604030504040204" pitchFamily="50" charset="-128"/>
                          <a:ea typeface="Meiryo UI" panose="020B0604030504040204" pitchFamily="50" charset="-128"/>
                        </a:rPr>
                        <a:t>A</a:t>
                      </a:r>
                    </a:p>
                    <a:p>
                      <a:pPr algn="ctr"/>
                      <a:r>
                        <a:rPr kumimoji="1" lang="en-US" altLang="ja-JP" sz="1400" dirty="0" smtClean="0">
                          <a:latin typeface="Meiryo UI" panose="020B0604030504040204" pitchFamily="50" charset="-128"/>
                          <a:ea typeface="Meiryo UI" panose="020B0604030504040204" pitchFamily="50" charset="-128"/>
                        </a:rPr>
                        <a:t>A</a:t>
                      </a:r>
                    </a:p>
                    <a:p>
                      <a:pPr algn="ctr"/>
                      <a:r>
                        <a:rPr kumimoji="1" lang="en-US" altLang="ja-JP" sz="1400" u="none" dirty="0" smtClean="0">
                          <a:solidFill>
                            <a:schemeClr val="tx1"/>
                          </a:solidFill>
                          <a:latin typeface="Meiryo UI" panose="020B0604030504040204" pitchFamily="50" charset="-128"/>
                          <a:ea typeface="Meiryo UI" panose="020B0604030504040204" pitchFamily="50" charset="-128"/>
                        </a:rPr>
                        <a:t>A</a:t>
                      </a:r>
                    </a:p>
                    <a:p>
                      <a:pPr algn="ctr"/>
                      <a:r>
                        <a:rPr kumimoji="1" lang="en-US" altLang="ja-JP" sz="1400" dirty="0" smtClean="0">
                          <a:latin typeface="Meiryo UI" panose="020B0604030504040204" pitchFamily="50" charset="-128"/>
                          <a:ea typeface="Meiryo UI" panose="020B0604030504040204" pitchFamily="50" charset="-128"/>
                        </a:rPr>
                        <a:t>C</a:t>
                      </a:r>
                    </a:p>
                    <a:p>
                      <a:pPr algn="ctr"/>
                      <a:r>
                        <a:rPr kumimoji="1" lang="en-US" altLang="ja-JP" sz="1400" dirty="0" smtClean="0">
                          <a:latin typeface="Meiryo UI" panose="020B0604030504040204" pitchFamily="50" charset="-128"/>
                          <a:ea typeface="Meiryo UI" panose="020B0604030504040204" pitchFamily="50" charset="-128"/>
                        </a:rPr>
                        <a:t>C</a:t>
                      </a:r>
                    </a:p>
                    <a:p>
                      <a:pPr algn="ctr"/>
                      <a:r>
                        <a:rPr kumimoji="1" lang="en-US" altLang="ja-JP" sz="1400" dirty="0" smtClean="0">
                          <a:latin typeface="Meiryo UI" panose="020B0604030504040204" pitchFamily="50" charset="-128"/>
                          <a:ea typeface="Meiryo UI" panose="020B0604030504040204" pitchFamily="50" charset="-128"/>
                        </a:rPr>
                        <a:t>C</a:t>
                      </a:r>
                    </a:p>
                  </a:txBody>
                  <a:tcPr marL="68580" marR="68580" marT="34290" marB="34290"/>
                </a:tc>
                <a:extLst>
                  <a:ext uri="{0D108BD9-81ED-4DB2-BD59-A6C34878D82A}">
                    <a16:rowId xmlns:a16="http://schemas.microsoft.com/office/drawing/2014/main" val="3712243776"/>
                  </a:ext>
                </a:extLst>
              </a:tr>
            </a:tbl>
          </a:graphicData>
        </a:graphic>
      </p:graphicFrame>
      <p:sp>
        <p:nvSpPr>
          <p:cNvPr id="5" name="正方形/長方形 4"/>
          <p:cNvSpPr/>
          <p:nvPr/>
        </p:nvSpPr>
        <p:spPr>
          <a:xfrm>
            <a:off x="8409384" y="6453336"/>
            <a:ext cx="115212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914400"/>
            <a:r>
              <a:rPr kumimoji="1" lang="en-US" altLang="ja-JP" dirty="0">
                <a:solidFill>
                  <a:prstClr val="black"/>
                </a:solidFill>
                <a:latin typeface="Calibri"/>
                <a:ea typeface="ＭＳ Ｐゴシック" panose="020B0600070205080204" pitchFamily="50" charset="-128"/>
              </a:rPr>
              <a:t>3</a:t>
            </a:r>
            <a:endParaRPr kumimoji="1" lang="ja-JP" altLang="en-US" dirty="0">
              <a:solidFill>
                <a:prstClr val="black"/>
              </a:solidFill>
              <a:latin typeface="Calibri"/>
              <a:ea typeface="ＭＳ Ｐゴシック" panose="020B0600070205080204" pitchFamily="50" charset="-128"/>
            </a:endParaRPr>
          </a:p>
        </p:txBody>
      </p:sp>
      <p:sp>
        <p:nvSpPr>
          <p:cNvPr id="6" name="テキスト ボックス 5"/>
          <p:cNvSpPr txBox="1"/>
          <p:nvPr/>
        </p:nvSpPr>
        <p:spPr>
          <a:xfrm>
            <a:off x="386366" y="618186"/>
            <a:ext cx="8973010" cy="276999"/>
          </a:xfrm>
          <a:prstGeom prst="rect">
            <a:avLst/>
          </a:prstGeom>
          <a:noFill/>
        </p:spPr>
        <p:txBody>
          <a:bodyPr wrap="square" rtlCol="0">
            <a:spAutoFit/>
          </a:bodyPr>
          <a:lstStyle/>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要件区分</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Ａ：必須要件　Ｂ：望ましい（現時点では望ましい要件となっているが、次期の改定で必須要件となる予定のもの）　Ｃ：望ましい</a:t>
            </a:r>
            <a:r>
              <a:rPr kumimoji="1" lang="ja-JP" altLang="en-US" sz="1200" dirty="0">
                <a:latin typeface="Meiryo UI" panose="020B0604030504040204" pitchFamily="50" charset="-128"/>
                <a:ea typeface="Meiryo UI" panose="020B0604030504040204" pitchFamily="50" charset="-128"/>
              </a:rPr>
              <a:t>　　　　　　　　　　　　 </a:t>
            </a:r>
          </a:p>
        </p:txBody>
      </p:sp>
      <p:sp>
        <p:nvSpPr>
          <p:cNvPr id="4" name="テキスト ボックス 3"/>
          <p:cNvSpPr txBox="1"/>
          <p:nvPr/>
        </p:nvSpPr>
        <p:spPr>
          <a:xfrm>
            <a:off x="8178551" y="5009882"/>
            <a:ext cx="461665" cy="218941"/>
          </a:xfrm>
          <a:prstGeom prst="rect">
            <a:avLst/>
          </a:prstGeom>
          <a:noFill/>
        </p:spPr>
        <p:txBody>
          <a:bodyPr vert="eaVert" wrap="square" rtlCol="0">
            <a:spAutoFit/>
          </a:bodyPr>
          <a:lstStyle/>
          <a:p>
            <a:endParaRPr kumimoji="1" lang="ja-JP" altLang="en-US" dirty="0"/>
          </a:p>
        </p:txBody>
      </p:sp>
      <p:sp>
        <p:nvSpPr>
          <p:cNvPr id="7" name="星 5 6"/>
          <p:cNvSpPr/>
          <p:nvPr/>
        </p:nvSpPr>
        <p:spPr>
          <a:xfrm>
            <a:off x="9191695" y="5228823"/>
            <a:ext cx="202136" cy="2060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9374625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123775956"/>
              </p:ext>
            </p:extLst>
          </p:nvPr>
        </p:nvGraphicFramePr>
        <p:xfrm>
          <a:off x="49764" y="369867"/>
          <a:ext cx="9806472" cy="5661326"/>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469169">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243301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rPr>
                        <a:t>P10</a:t>
                      </a:r>
                    </a:p>
                    <a:p>
                      <a:r>
                        <a:rPr kumimoji="1" lang="ja-JP" altLang="en-US" sz="1200" dirty="0" smtClean="0">
                          <a:solidFill>
                            <a:schemeClr val="tx1"/>
                          </a:solidFill>
                          <a:latin typeface="Meiryo UI" panose="020B0604030504040204" pitchFamily="50" charset="-128"/>
                          <a:ea typeface="Meiryo UI" panose="020B0604030504040204" pitchFamily="50" charset="-128"/>
                        </a:rPr>
                        <a:t>（３）情報提供・普及啓発</a:t>
                      </a:r>
                    </a:p>
                    <a:p>
                      <a:r>
                        <a:rPr kumimoji="1" lang="ja-JP" altLang="en-US" sz="1200" dirty="0" smtClean="0">
                          <a:solidFill>
                            <a:schemeClr val="tx1"/>
                          </a:solidFill>
                          <a:latin typeface="Meiryo UI" panose="020B0604030504040204" pitchFamily="50" charset="-128"/>
                          <a:ea typeface="Meiryo UI" panose="020B0604030504040204" pitchFamily="50" charset="-128"/>
                        </a:rPr>
                        <a:t>① 自施設で対応できるがんについて、提供可能な診療内容を病院ホームページ等でわかりやすく広報すること。また、</a:t>
                      </a:r>
                      <a:r>
                        <a:rPr kumimoji="1" lang="ja-JP" altLang="en-US" sz="1200" u="sng" dirty="0" smtClean="0">
                          <a:solidFill>
                            <a:schemeClr val="tx1"/>
                          </a:solidFill>
                          <a:latin typeface="Meiryo UI" panose="020B0604030504040204" pitchFamily="50" charset="-128"/>
                          <a:ea typeface="Meiryo UI" panose="020B0604030504040204" pitchFamily="50" charset="-128"/>
                        </a:rPr>
                        <a:t>希少がん、小児がん、ＡＹＡ世代のがん患者への治療及び支援（妊孕性温存療法を含む）やがんゲノム医療についても、自施設で提供できる場合や連携して実施する場合はその旨を広報すること。なお、大規模災害や感染症の流行などにより自院の診療状況に変化が生じた場合には、速やかに情報公開をするよう努めること。</a:t>
                      </a:r>
                      <a:r>
                        <a:rPr kumimoji="1" lang="en-US" altLang="ja-JP" sz="1200" u="sng" dirty="0" smtClean="0">
                          <a:solidFill>
                            <a:schemeClr val="tx1"/>
                          </a:solidFill>
                          <a:latin typeface="Meiryo UI" panose="020B0604030504040204" pitchFamily="50" charset="-128"/>
                          <a:ea typeface="Meiryo UI" panose="020B0604030504040204" pitchFamily="50" charset="-128"/>
                        </a:rPr>
                        <a:t>【</a:t>
                      </a:r>
                      <a:r>
                        <a:rPr kumimoji="1" lang="ja-JP" altLang="en-US" sz="1200" u="sng" dirty="0" smtClean="0">
                          <a:solidFill>
                            <a:schemeClr val="tx1"/>
                          </a:solidFill>
                          <a:latin typeface="Meiryo UI" panose="020B0604030504040204" pitchFamily="50" charset="-128"/>
                          <a:ea typeface="Meiryo UI" panose="020B0604030504040204" pitchFamily="50" charset="-128"/>
                        </a:rPr>
                        <a:t>新</a:t>
                      </a:r>
                      <a:r>
                        <a:rPr kumimoji="1" lang="en-US" altLang="ja-JP" sz="1200" u="sng" dirty="0" smtClean="0">
                          <a:solidFill>
                            <a:schemeClr val="tx1"/>
                          </a:solidFill>
                          <a:latin typeface="Meiryo UI" panose="020B0604030504040204" pitchFamily="50" charset="-128"/>
                          <a:ea typeface="Meiryo UI" panose="020B0604030504040204" pitchFamily="50" charset="-128"/>
                        </a:rPr>
                        <a:t>】</a:t>
                      </a:r>
                      <a:endParaRPr kumimoji="1" lang="ja-JP" altLang="en-US" sz="1200" u="sng" dirty="0" smtClean="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endParaRPr>
                    </a:p>
                    <a:p>
                      <a:endPar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自施設で対応できるがんについて、提供可能な診療内容を病院ホームページ等でわかりやすく広報すること。</a:t>
                      </a:r>
                      <a:endPar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また、希少がん、小児がん、ＡＹＡ世代のがん患者への治療及び支援（妊孕性温存療法を含む）やがんゲノム医療についても、自施設で提供できる場合や連携して実施する場合はその旨を広報すること。</a:t>
                      </a:r>
                      <a:endPar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endParaRPr>
                    </a:p>
                    <a:p>
                      <a:endPar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なお、大規模災害や感染症の流行などにより自院の診療状況に変化が生じた場合には、速やかに情報公開をするよう努めること。</a:t>
                      </a:r>
                      <a:endPar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〇</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情報提供・普及啓発について</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r>
                        <a:rPr kumimoji="1" lang="ja-JP" altLang="en-US" sz="1200" b="0" u="none" dirty="0" smtClean="0">
                          <a:solidFill>
                            <a:schemeClr val="tx1"/>
                          </a:solidFill>
                          <a:latin typeface="Meiryo UI" panose="020B0604030504040204" pitchFamily="50" charset="-128"/>
                          <a:ea typeface="Meiryo UI" panose="020B0604030504040204" pitchFamily="50" charset="-128"/>
                        </a:rPr>
                        <a:t>・</a:t>
                      </a: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希少がん、小児がん、ＡＹＡ世代のがん患者への治療及び支援（妊孕性温存療法を含む）やがんゲノム医療についても、自施設で提供できる場合や連携して実施する場合にその旨を広報することについては、</a:t>
                      </a:r>
                      <a:r>
                        <a:rPr kumimoji="1" lang="ja-JP" altLang="en-US" sz="1200" b="0" u="none" dirty="0" smtClean="0">
                          <a:solidFill>
                            <a:schemeClr val="tx1"/>
                          </a:solidFill>
                          <a:latin typeface="Meiryo UI" panose="020B0604030504040204" pitchFamily="50" charset="-128"/>
                          <a:ea typeface="Meiryo UI" panose="020B0604030504040204" pitchFamily="50" charset="-128"/>
                        </a:rPr>
                        <a:t>国どおり、新たに必須要件としてはどうか。</a:t>
                      </a:r>
                    </a:p>
                    <a:p>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r>
                        <a:rPr kumimoji="1" lang="ja-JP" altLang="en-US" sz="1200" b="0" u="none" dirty="0" smtClean="0">
                          <a:solidFill>
                            <a:schemeClr val="tx1"/>
                          </a:solidFill>
                          <a:latin typeface="Meiryo UI" panose="020B0604030504040204" pitchFamily="50" charset="-128"/>
                          <a:ea typeface="Meiryo UI" panose="020B0604030504040204" pitchFamily="50" charset="-128"/>
                        </a:rPr>
                        <a:t>・大規模災害や感染症の流行などにより自院の診療状況に変化が生じた場合には、速やかに情報公開について</a:t>
                      </a:r>
                      <a:r>
                        <a:rPr kumimoji="1" lang="ja-JP" altLang="en-US" sz="1200" b="0" u="none" smtClean="0">
                          <a:solidFill>
                            <a:schemeClr val="tx1"/>
                          </a:solidFill>
                          <a:latin typeface="Meiryo UI" panose="020B0604030504040204" pitchFamily="50" charset="-128"/>
                          <a:ea typeface="Meiryo UI" panose="020B0604030504040204" pitchFamily="50" charset="-128"/>
                        </a:rPr>
                        <a:t>は、国どおり、新た</a:t>
                      </a:r>
                      <a:r>
                        <a:rPr kumimoji="1" lang="ja-JP" altLang="en-US" sz="1200" b="0" u="none" dirty="0" smtClean="0">
                          <a:solidFill>
                            <a:schemeClr val="tx1"/>
                          </a:solidFill>
                          <a:latin typeface="Meiryo UI" panose="020B0604030504040204" pitchFamily="50" charset="-128"/>
                          <a:ea typeface="Meiryo UI" panose="020B0604030504040204" pitchFamily="50" charset="-128"/>
                        </a:rPr>
                        <a:t>に要件化し、</a:t>
                      </a:r>
                      <a:r>
                        <a:rPr kumimoji="1" lang="ja-JP" altLang="en-US" sz="1200" dirty="0" smtClean="0">
                          <a:solidFill>
                            <a:schemeClr val="tx1"/>
                          </a:solidFill>
                          <a:latin typeface="Meiryo UI" panose="020B0604030504040204" pitchFamily="50" charset="-128"/>
                          <a:ea typeface="Meiryo UI" panose="020B0604030504040204" pitchFamily="50" charset="-128"/>
                        </a:rPr>
                        <a:t>努力義務として規定してはどうか。</a:t>
                      </a:r>
                      <a:endParaRPr kumimoji="1" lang="en-US" altLang="ja-JP" sz="1200" b="0" u="none" dirty="0" smtClean="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31977600"/>
                  </a:ext>
                </a:extLst>
              </a:tr>
              <a:tr h="13516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P10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② 当該がん医療圏内のがん診療に関する情報について、病院ホームページ等でわかりやすく広報すること。特に、我が国に多いがんの中で、自施設で対応しない診療内容についての連携先や集学的治療等が終了した後のフォローアップについて地域で連携する医療機関等の情報提供を行うこと。</a:t>
                      </a:r>
                      <a:r>
                        <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当該がん医療圏内のがん診療に関する情報について、病院ホームページ等でわかりやすく広報すること。</a:t>
                      </a: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特に、我が国に多いがんの中で、自施設で対応しない診療内容についての連携先や集学的治療等が終了した後のフォローアップについて地域で連携する医療機関等の情報提供を行うこと。</a:t>
                      </a: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〇</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kern="1200" dirty="0" smtClean="0">
                          <a:solidFill>
                            <a:schemeClr val="tx1"/>
                          </a:solidFill>
                          <a:effectLst/>
                          <a:latin typeface="Meiryo UI" panose="020B0604030504040204" pitchFamily="50" charset="-128"/>
                          <a:ea typeface="Meiryo UI" panose="020B0604030504040204" pitchFamily="50" charset="-128"/>
                          <a:cs typeface="+mn-cs"/>
                        </a:rPr>
                        <a:t>当該がん医療圏内のがん診療に関する情報の広報について</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・国どおり、新たに必須要件としてはどうか。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76469097"/>
                  </a:ext>
                </a:extLst>
              </a:tr>
              <a:tr h="13516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rPr>
                        <a:t>P10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③ 地域を対象として、緩和ケアやがん教育、患者向け・一般向けのガイドラインの活用法等に関する普及啓発に努めること。</a:t>
                      </a:r>
                      <a:endPar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地域を対象として、緩和ケアやがん教育、患者向け・一般向けのガイドラインの活用法等に関する普及啓発に努めること。</a:t>
                      </a:r>
                    </a:p>
                    <a:p>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〇</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ガイドラインの活用の普及啓発について</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・国どおり、新たに必須要件としてはどうか。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89716900"/>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情報提供・普及啓発</a:t>
            </a:r>
            <a:endParaRPr kumimoji="1" lang="ja-JP" altLang="en-US" sz="20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7253691" y="6112948"/>
            <a:ext cx="2228850" cy="365125"/>
          </a:xfrm>
        </p:spPr>
        <p:txBody>
          <a:bodyPr/>
          <a:lstStyle/>
          <a:p>
            <a:fld id="{EC0037E2-9A40-45D7-BA86-38C7DB46788B}" type="slidenum">
              <a:rPr kumimoji="1" lang="ja-JP" altLang="en-US" sz="1800" smtClean="0"/>
              <a:t>30</a:t>
            </a:fld>
            <a:endParaRPr kumimoji="1" lang="ja-JP" altLang="en-US" sz="1800" dirty="0"/>
          </a:p>
        </p:txBody>
      </p:sp>
    </p:spTree>
    <p:extLst>
      <p:ext uri="{BB962C8B-B14F-4D97-AF65-F5344CB8AC3E}">
        <p14:creationId xmlns:p14="http://schemas.microsoft.com/office/powerpoint/2010/main" val="21756426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3586047001"/>
              </p:ext>
            </p:extLst>
          </p:nvPr>
        </p:nvGraphicFramePr>
        <p:xfrm>
          <a:off x="49764" y="369867"/>
          <a:ext cx="9806472" cy="4899414"/>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94148">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5253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P10</a:t>
                      </a: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④ 参加中の治験についてその対象であるがんの種類及び薬剤名等を広報すること。</a:t>
                      </a:r>
                      <a:r>
                        <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参加中の治験についてその対象であるがんの種類及び薬剤名等を広報すること。</a:t>
                      </a: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〇</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kern="1200" dirty="0" smtClean="0">
                          <a:solidFill>
                            <a:schemeClr val="tx1"/>
                          </a:solidFill>
                          <a:effectLst/>
                          <a:latin typeface="Meiryo UI" panose="020B0604030504040204" pitchFamily="50" charset="-128"/>
                          <a:ea typeface="Meiryo UI" panose="020B0604030504040204" pitchFamily="50" charset="-128"/>
                          <a:cs typeface="+mn-cs"/>
                        </a:rPr>
                        <a:t>がんの種類及び薬剤名等を広報することについて</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・国どおり、新たに必須要件としてはどうか。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52687782"/>
                  </a:ext>
                </a:extLst>
              </a:tr>
              <a:tr h="15253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P10</a:t>
                      </a:r>
                      <a:endPar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⑤ 患者に対して治験も含めた医薬品等の臨床研究、先進医療、患者申出療養等に関する適切な情報提供を行うとともに、必要に応じて適切な医療機関に紹介すること。</a:t>
                      </a:r>
                      <a:r>
                        <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患者に対して治験も含めた医薬品等の臨床研究、先進医療、患者申出療養等に関する適切な情報提供を行うとともに、必要に応じて適切な医療機関に紹介すること。</a:t>
                      </a: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〇</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kern="1200" dirty="0" smtClean="0">
                          <a:solidFill>
                            <a:schemeClr val="tx1"/>
                          </a:solidFill>
                          <a:effectLst/>
                          <a:latin typeface="Meiryo UI" panose="020B0604030504040204" pitchFamily="50" charset="-128"/>
                          <a:ea typeface="Meiryo UI" panose="020B0604030504040204" pitchFamily="50" charset="-128"/>
                          <a:cs typeface="+mn-cs"/>
                        </a:rPr>
                        <a:t>臨床研究等に関する情報提供・医療機関への紹介について</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・国どおり、新たに必須要件としてはどうか。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23930724"/>
                  </a:ext>
                </a:extLst>
              </a:tr>
              <a:tr h="15253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rPr>
                        <a:t>P10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⑥ がん教育について、当該がん医療圏における学校や職域より依頼があった際には、外部講師として診療従事者を派遣し、がんに関する正しい知識の普及啓発に努めること。なお、がん教育の実施に当たっては、児童生徒が当事者である場合や、身近にがん患者を持つ場合等があることを踏まえ、対象者へ十分な配慮を行うこと。</a:t>
                      </a:r>
                      <a:endPar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がん教育について、当該がん医療圏における学校や職域より依頼があった際には、外部講師として診療従事者を派遣し、がんに関する正しい知識の普及啓発に努めること。なお、がん教育の実施に当たっては、</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児童生徒が当事者である場合や、身近にがん患者を持つ場合等があることを踏まえ</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、対象者へ十分な配慮を行うこと。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〇</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追記</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がん教育の実施における配慮について</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none"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国どおり、新たに必須要件としてはどうか。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u="none" dirty="0" smtClean="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76158834"/>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情報提供</a:t>
            </a:r>
            <a:r>
              <a:rPr kumimoji="1" lang="ja-JP" altLang="en-US" sz="2000" dirty="0">
                <a:latin typeface="Meiryo UI" panose="020B0604030504040204" pitchFamily="50" charset="-128"/>
                <a:ea typeface="Meiryo UI" panose="020B0604030504040204" pitchFamily="50" charset="-128"/>
              </a:rPr>
              <a:t>・普及</a:t>
            </a:r>
            <a:r>
              <a:rPr kumimoji="1" lang="ja-JP" altLang="en-US" sz="2000" dirty="0" smtClean="0">
                <a:latin typeface="Meiryo UI" panose="020B0604030504040204" pitchFamily="50" charset="-128"/>
                <a:ea typeface="Meiryo UI" panose="020B0604030504040204" pitchFamily="50" charset="-128"/>
              </a:rPr>
              <a:t>啓発</a:t>
            </a:r>
            <a:endParaRPr kumimoji="1" lang="ja-JP" altLang="en-US" sz="20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7253691" y="6112948"/>
            <a:ext cx="2228850" cy="365125"/>
          </a:xfrm>
        </p:spPr>
        <p:txBody>
          <a:bodyPr/>
          <a:lstStyle/>
          <a:p>
            <a:fld id="{EC0037E2-9A40-45D7-BA86-38C7DB46788B}" type="slidenum">
              <a:rPr kumimoji="1" lang="ja-JP" altLang="en-US" sz="1800" smtClean="0"/>
              <a:t>31</a:t>
            </a:fld>
            <a:endParaRPr kumimoji="1" lang="ja-JP" altLang="en-US" sz="1800" dirty="0"/>
          </a:p>
        </p:txBody>
      </p:sp>
    </p:spTree>
    <p:extLst>
      <p:ext uri="{BB962C8B-B14F-4D97-AF65-F5344CB8AC3E}">
        <p14:creationId xmlns:p14="http://schemas.microsoft.com/office/powerpoint/2010/main" val="14925017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52138533"/>
              </p:ext>
            </p:extLst>
          </p:nvPr>
        </p:nvGraphicFramePr>
        <p:xfrm>
          <a:off x="49764" y="369867"/>
          <a:ext cx="9806472" cy="1706906"/>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94148">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4127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P10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（１）政策的公衆衛生的に必要性の高い調査研究に協力すること。また、これらの研究の協力依頼に対応する窓口の連絡先を国立がん研究センターに登録すること。</a:t>
                      </a: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政策的公衆衛生的に必要性の高い調査研究に協力すること。また、これらの研究の協力依頼に対応する窓口の連絡先を国立がん研究センターに登録すること。</a:t>
                      </a: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〇</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kern="1200" dirty="0" smtClean="0">
                          <a:solidFill>
                            <a:schemeClr val="tx1"/>
                          </a:solidFill>
                          <a:effectLst/>
                          <a:latin typeface="Meiryo UI" panose="020B0604030504040204" pitchFamily="50" charset="-128"/>
                          <a:ea typeface="Meiryo UI" panose="020B0604030504040204" pitchFamily="50" charset="-128"/>
                          <a:cs typeface="+mn-cs"/>
                        </a:rPr>
                        <a:t>研究の協力依頼に関する連絡先の登録について</a:t>
                      </a:r>
                      <a:endParaRPr kumimoji="1" lang="en-US" altLang="ja-JP" sz="1200" b="1" u="sng" kern="1200" dirty="0" smtClean="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・国どおり、新たに必須要件としてはどうか。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52687782"/>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臨床研究及び調査研究</a:t>
            </a:r>
            <a:endParaRPr kumimoji="1" lang="ja-JP" altLang="en-US" sz="20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7253691" y="6112948"/>
            <a:ext cx="2228850" cy="365125"/>
          </a:xfrm>
        </p:spPr>
        <p:txBody>
          <a:bodyPr/>
          <a:lstStyle/>
          <a:p>
            <a:fld id="{EC0037E2-9A40-45D7-BA86-38C7DB46788B}" type="slidenum">
              <a:rPr kumimoji="1" lang="ja-JP" altLang="en-US" sz="1800" smtClean="0"/>
              <a:t>32</a:t>
            </a:fld>
            <a:endParaRPr kumimoji="1" lang="ja-JP" altLang="en-US" sz="1800" dirty="0"/>
          </a:p>
        </p:txBody>
      </p:sp>
    </p:spTree>
    <p:extLst>
      <p:ext uri="{BB962C8B-B14F-4D97-AF65-F5344CB8AC3E}">
        <p14:creationId xmlns:p14="http://schemas.microsoft.com/office/powerpoint/2010/main" val="33626840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419879847"/>
              </p:ext>
            </p:extLst>
          </p:nvPr>
        </p:nvGraphicFramePr>
        <p:xfrm>
          <a:off x="49764" y="369867"/>
          <a:ext cx="9806472" cy="1819541"/>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94148">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5253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P1</a:t>
                      </a:r>
                      <a:r>
                        <a:rPr kumimoji="1" lang="ja-JP" altLang="en-US" sz="1200" dirty="0" smtClean="0">
                          <a:latin typeface="Meiryo UI" panose="020B0604030504040204" pitchFamily="50" charset="-128"/>
                          <a:ea typeface="Meiryo UI" panose="020B0604030504040204" pitchFamily="50" charset="-128"/>
                        </a:rPr>
                        <a:t>１</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７ 医療の質の改善の取組及び安全管理</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（３）</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日本医療機能評価機構の審査等の第三者による評価を受けていること。</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ja-JP" altLang="ja-JP" sz="1200" u="sng"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日本医療機能評価機構の審査等の第三者による評価を受けていることが望ましい。</a:t>
                      </a:r>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latin typeface="Meiryo UI" panose="020B0604030504040204" pitchFamily="50" charset="-128"/>
                          <a:ea typeface="Meiryo UI" panose="020B0604030504040204" pitchFamily="50" charset="-128"/>
                        </a:rPr>
                        <a:t>〇</a:t>
                      </a:r>
                      <a:r>
                        <a:rPr kumimoji="1" lang="en-US" altLang="ja-JP" sz="1200" b="0" u="none" dirty="0" smtClean="0">
                          <a:latin typeface="Meiryo UI" panose="020B0604030504040204" pitchFamily="50" charset="-128"/>
                          <a:ea typeface="Meiryo UI" panose="020B0604030504040204" pitchFamily="50" charset="-128"/>
                        </a:rPr>
                        <a:t>【</a:t>
                      </a:r>
                      <a:r>
                        <a:rPr kumimoji="1" lang="ja-JP" altLang="en-US" sz="1200" b="0" u="none" dirty="0" smtClean="0">
                          <a:latin typeface="Meiryo UI" panose="020B0604030504040204" pitchFamily="50" charset="-128"/>
                          <a:ea typeface="Meiryo UI" panose="020B0604030504040204" pitchFamily="50" charset="-128"/>
                        </a:rPr>
                        <a:t>新</a:t>
                      </a:r>
                      <a:r>
                        <a:rPr kumimoji="1" lang="en-US" altLang="ja-JP" sz="1200" b="0" u="none" dirty="0" smtClean="0">
                          <a:latin typeface="Meiryo UI" panose="020B0604030504040204" pitchFamily="50" charset="-128"/>
                          <a:ea typeface="Meiryo UI" panose="020B0604030504040204" pitchFamily="50" charset="-128"/>
                        </a:rPr>
                        <a:t>】</a:t>
                      </a:r>
                      <a:r>
                        <a:rPr kumimoji="1" lang="ja-JP" altLang="en-US" sz="1200" b="1" u="sng" kern="1200" dirty="0" smtClean="0">
                          <a:solidFill>
                            <a:schemeClr val="dk1"/>
                          </a:solidFill>
                          <a:effectLst/>
                          <a:latin typeface="Meiryo UI" panose="020B0604030504040204" pitchFamily="50" charset="-128"/>
                          <a:ea typeface="Meiryo UI" panose="020B0604030504040204" pitchFamily="50" charset="-128"/>
                          <a:cs typeface="+mn-cs"/>
                        </a:rPr>
                        <a:t>日本医療機能評価機構の審査等の第三者による評価について</a:t>
                      </a:r>
                      <a:endParaRPr kumimoji="1" lang="en-US" altLang="ja-JP" sz="1200" b="1"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r>
                        <a:rPr kumimoji="1" lang="ja-JP" altLang="en-US" sz="1200" u="none" dirty="0" smtClean="0">
                          <a:latin typeface="Meiryo UI" panose="020B0604030504040204" pitchFamily="50" charset="-128"/>
                          <a:ea typeface="Meiryo UI" panose="020B0604030504040204" pitchFamily="50" charset="-128"/>
                        </a:rPr>
                        <a:t>・新たに要件化し、望ましい規定としてはどうか。</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31977600"/>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医療の質の改善の取組及び安全管理</a:t>
            </a:r>
            <a:endParaRPr kumimoji="1" lang="ja-JP" altLang="en-US" sz="20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7253691" y="6112948"/>
            <a:ext cx="2228850" cy="365125"/>
          </a:xfrm>
        </p:spPr>
        <p:txBody>
          <a:bodyPr/>
          <a:lstStyle/>
          <a:p>
            <a:fld id="{EC0037E2-9A40-45D7-BA86-38C7DB46788B}" type="slidenum">
              <a:rPr kumimoji="1" lang="ja-JP" altLang="en-US" sz="1800" smtClean="0"/>
              <a:t>33</a:t>
            </a:fld>
            <a:endParaRPr kumimoji="1" lang="ja-JP" altLang="en-US" sz="1800" dirty="0"/>
          </a:p>
        </p:txBody>
      </p:sp>
    </p:spTree>
    <p:extLst>
      <p:ext uri="{BB962C8B-B14F-4D97-AF65-F5344CB8AC3E}">
        <p14:creationId xmlns:p14="http://schemas.microsoft.com/office/powerpoint/2010/main" val="8394943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825505506"/>
              </p:ext>
            </p:extLst>
          </p:nvPr>
        </p:nvGraphicFramePr>
        <p:xfrm>
          <a:off x="49764" y="369867"/>
          <a:ext cx="9806472" cy="1769323"/>
        </p:xfrm>
        <a:graphic>
          <a:graphicData uri="http://schemas.openxmlformats.org/drawingml/2006/table">
            <a:tbl>
              <a:tblPr firstRow="1" bandRow="1">
                <a:tableStyleId>{5C22544A-7EE6-4342-B048-85BDC9FD1C3A}</a:tableStyleId>
              </a:tblPr>
              <a:tblGrid>
                <a:gridCol w="3303036">
                  <a:extLst>
                    <a:ext uri="{9D8B030D-6E8A-4147-A177-3AD203B41FA5}">
                      <a16:colId xmlns:a16="http://schemas.microsoft.com/office/drawing/2014/main" val="465073876"/>
                    </a:ext>
                  </a:extLst>
                </a:gridCol>
                <a:gridCol w="3274398">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479003">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289023">
                <a:tc>
                  <a:txBody>
                    <a:bodyPr/>
                    <a:lstStyle/>
                    <a:p>
                      <a:pPr algn="l"/>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P12</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（定義の抜粋）</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l">
                        <a:lnSpc>
                          <a:spcPts val="2000"/>
                        </a:lnSpc>
                      </a:pP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５ 我が国に多いがん</a:t>
                      </a:r>
                    </a:p>
                    <a:p>
                      <a:pPr algn="l">
                        <a:lnSpc>
                          <a:spcPts val="2000"/>
                        </a:lnSpc>
                      </a:pP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大腸がん、肺がん、胃がん、乳がん、前立腺がん及び肝・胆・膵のがんをいう。</a:t>
                      </a:r>
                    </a:p>
                    <a:p>
                      <a:pPr algn="l">
                        <a:lnSpc>
                          <a:spcPts val="2000"/>
                        </a:lnSpc>
                      </a:pPr>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肺がん、胃がん、肝がん、大腸がん及び乳がんをいう。</a:t>
                      </a:r>
                    </a:p>
                    <a:p>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smtClean="0">
                          <a:latin typeface="Meiryo UI" panose="020B0604030504040204" pitchFamily="50" charset="-128"/>
                          <a:ea typeface="Meiryo UI" panose="020B0604030504040204" pitchFamily="50" charset="-128"/>
                        </a:rPr>
                        <a:t>〇定義の抜粋　</a:t>
                      </a:r>
                      <a:r>
                        <a:rPr kumimoji="1" lang="ja-JP" altLang="en-US" sz="1200" b="1" u="sng" kern="1200" dirty="0" smtClean="0">
                          <a:solidFill>
                            <a:schemeClr val="dk1"/>
                          </a:solidFill>
                          <a:effectLst/>
                          <a:latin typeface="Meiryo UI" panose="020B0604030504040204" pitchFamily="50" charset="-128"/>
                          <a:ea typeface="Meiryo UI" panose="020B0604030504040204" pitchFamily="50" charset="-128"/>
                          <a:cs typeface="+mn-cs"/>
                        </a:rPr>
                        <a:t>我が国に多いがんについて</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府独自に当面の間、５がんとしてはどうか。</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3095069"/>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定義の抜粋</a:t>
            </a:r>
            <a:endParaRPr kumimoji="1" lang="ja-JP" altLang="en-US" sz="20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34</a:t>
            </a:fld>
            <a:endParaRPr kumimoji="1" lang="ja-JP" altLang="en-US" sz="1800" dirty="0"/>
          </a:p>
        </p:txBody>
      </p:sp>
    </p:spTree>
    <p:extLst>
      <p:ext uri="{BB962C8B-B14F-4D97-AF65-F5344CB8AC3E}">
        <p14:creationId xmlns:p14="http://schemas.microsoft.com/office/powerpoint/2010/main" val="3106412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852759470"/>
              </p:ext>
            </p:extLst>
          </p:nvPr>
        </p:nvGraphicFramePr>
        <p:xfrm>
          <a:off x="249330" y="396890"/>
          <a:ext cx="9298548" cy="6431280"/>
        </p:xfrm>
        <a:graphic>
          <a:graphicData uri="http://schemas.openxmlformats.org/drawingml/2006/table">
            <a:tbl>
              <a:tblPr firstRow="1" bandRow="1">
                <a:tableStyleId>{5C22544A-7EE6-4342-B048-85BDC9FD1C3A}</a:tableStyleId>
              </a:tblPr>
              <a:tblGrid>
                <a:gridCol w="176019">
                  <a:extLst>
                    <a:ext uri="{9D8B030D-6E8A-4147-A177-3AD203B41FA5}">
                      <a16:colId xmlns:a16="http://schemas.microsoft.com/office/drawing/2014/main" val="3808367792"/>
                    </a:ext>
                  </a:extLst>
                </a:gridCol>
                <a:gridCol w="1193979">
                  <a:extLst>
                    <a:ext uri="{9D8B030D-6E8A-4147-A177-3AD203B41FA5}">
                      <a16:colId xmlns:a16="http://schemas.microsoft.com/office/drawing/2014/main" val="1227110527"/>
                    </a:ext>
                  </a:extLst>
                </a:gridCol>
                <a:gridCol w="6877848">
                  <a:extLst>
                    <a:ext uri="{9D8B030D-6E8A-4147-A177-3AD203B41FA5}">
                      <a16:colId xmlns:a16="http://schemas.microsoft.com/office/drawing/2014/main" val="459568415"/>
                    </a:ext>
                  </a:extLst>
                </a:gridCol>
                <a:gridCol w="528034">
                  <a:extLst>
                    <a:ext uri="{9D8B030D-6E8A-4147-A177-3AD203B41FA5}">
                      <a16:colId xmlns:a16="http://schemas.microsoft.com/office/drawing/2014/main" val="3780801315"/>
                    </a:ext>
                  </a:extLst>
                </a:gridCol>
                <a:gridCol w="522668">
                  <a:extLst>
                    <a:ext uri="{9D8B030D-6E8A-4147-A177-3AD203B41FA5}">
                      <a16:colId xmlns:a16="http://schemas.microsoft.com/office/drawing/2014/main" val="1316250012"/>
                    </a:ext>
                  </a:extLst>
                </a:gridCol>
              </a:tblGrid>
              <a:tr h="362964">
                <a:tc>
                  <a:txBody>
                    <a:bodyPr/>
                    <a:lstStyle/>
                    <a:p>
                      <a:endParaRPr kumimoji="1" lang="ja-JP" altLang="en-US" sz="1400" dirty="0"/>
                    </a:p>
                  </a:txBody>
                  <a:tcPr marL="68580" marR="68580" marT="34290" marB="34290"/>
                </a:tc>
                <a:tc>
                  <a:txBody>
                    <a:bodyPr/>
                    <a:lstStyle/>
                    <a:p>
                      <a:pPr algn="ctr"/>
                      <a:r>
                        <a:rPr kumimoji="1" lang="ja-JP" altLang="en-US" sz="1200" dirty="0" smtClean="0">
                          <a:latin typeface="Meiryo UI" panose="020B0604030504040204" pitchFamily="50" charset="-128"/>
                          <a:ea typeface="Meiryo UI" panose="020B0604030504040204" pitchFamily="50" charset="-128"/>
                        </a:rPr>
                        <a:t>項目</a:t>
                      </a:r>
                      <a:endParaRPr kumimoji="1" lang="ja-JP" altLang="en-US" sz="12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ja-JP" altLang="en-US" sz="1200" dirty="0" smtClean="0">
                          <a:latin typeface="Meiryo UI" panose="020B0604030504040204" pitchFamily="50" charset="-128"/>
                          <a:ea typeface="Meiryo UI" panose="020B0604030504040204" pitchFamily="50" charset="-128"/>
                        </a:rPr>
                        <a:t>主な改正点</a:t>
                      </a:r>
                      <a:endParaRPr kumimoji="1" lang="ja-JP" altLang="en-US" sz="12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ja-JP" altLang="en-US" sz="1000" dirty="0" smtClean="0">
                          <a:latin typeface="Meiryo UI" panose="020B0604030504040204" pitchFamily="50" charset="-128"/>
                          <a:ea typeface="Meiryo UI" panose="020B0604030504040204" pitchFamily="50" charset="-128"/>
                        </a:rPr>
                        <a:t>要件</a:t>
                      </a:r>
                      <a:endParaRPr kumimoji="1" lang="en-US" altLang="ja-JP" sz="1000" dirty="0" smtClean="0">
                        <a:latin typeface="Meiryo UI" panose="020B0604030504040204" pitchFamily="50" charset="-128"/>
                        <a:ea typeface="Meiryo UI" panose="020B0604030504040204" pitchFamily="50" charset="-128"/>
                      </a:endParaRPr>
                    </a:p>
                    <a:p>
                      <a:pPr algn="ctr"/>
                      <a:r>
                        <a:rPr kumimoji="1" lang="ja-JP" altLang="en-US" sz="1000" dirty="0" smtClean="0">
                          <a:latin typeface="Meiryo UI" panose="020B0604030504040204" pitchFamily="50" charset="-128"/>
                          <a:ea typeface="Meiryo UI" panose="020B0604030504040204" pitchFamily="50" charset="-128"/>
                        </a:rPr>
                        <a:t>区分</a:t>
                      </a:r>
                      <a:endParaRPr kumimoji="1" lang="ja-JP" altLang="en-US" sz="10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ja-JP" altLang="en-US" sz="1000" dirty="0" smtClean="0">
                          <a:latin typeface="Meiryo UI" panose="020B0604030504040204" pitchFamily="50" charset="-128"/>
                          <a:ea typeface="Meiryo UI" panose="020B0604030504040204" pitchFamily="50" charset="-128"/>
                        </a:rPr>
                        <a:t>参考</a:t>
                      </a:r>
                      <a:endParaRPr kumimoji="1" lang="en-US" altLang="ja-JP" sz="1000" dirty="0" smtClean="0">
                        <a:latin typeface="Meiryo UI" panose="020B0604030504040204" pitchFamily="50" charset="-128"/>
                        <a:ea typeface="Meiryo UI" panose="020B0604030504040204" pitchFamily="50" charset="-128"/>
                      </a:endParaRPr>
                    </a:p>
                    <a:p>
                      <a:pPr algn="ctr"/>
                      <a:r>
                        <a:rPr kumimoji="1" lang="ja-JP" altLang="en-US" sz="1000" dirty="0" smtClean="0">
                          <a:latin typeface="Meiryo UI" panose="020B0604030504040204" pitchFamily="50" charset="-128"/>
                          <a:ea typeface="Meiryo UI" panose="020B0604030504040204" pitchFamily="50" charset="-128"/>
                        </a:rPr>
                        <a:t>国要件</a:t>
                      </a:r>
                      <a:endParaRPr kumimoji="1" lang="ja-JP" altLang="en-US" sz="1000" dirty="0">
                        <a:latin typeface="Meiryo UI" panose="020B0604030504040204" pitchFamily="50" charset="-128"/>
                        <a:ea typeface="Meiryo UI" panose="020B0604030504040204" pitchFamily="50" charset="-128"/>
                      </a:endParaRPr>
                    </a:p>
                  </a:txBody>
                  <a:tcPr marL="68580" marR="68580" marT="34290" marB="34290"/>
                </a:tc>
                <a:extLst>
                  <a:ext uri="{0D108BD9-81ED-4DB2-BD59-A6C34878D82A}">
                    <a16:rowId xmlns:a16="http://schemas.microsoft.com/office/drawing/2014/main" val="123648788"/>
                  </a:ext>
                </a:extLst>
              </a:tr>
              <a:tr h="1149004">
                <a:tc>
                  <a:txBody>
                    <a:bodyPr/>
                    <a:lstStyle/>
                    <a:p>
                      <a:pPr algn="ctr"/>
                      <a:endParaRPr kumimoji="1" lang="ja-JP" altLang="en-US" sz="1400" dirty="0"/>
                    </a:p>
                  </a:txBody>
                  <a:tcPr marL="68580" marR="68580" marT="34290" marB="34290" anchor="ctr"/>
                </a:tc>
                <a:tc>
                  <a:txBody>
                    <a:bodyPr/>
                    <a:lstStyle/>
                    <a:p>
                      <a:r>
                        <a:rPr lang="ja-JP" altLang="en-US" sz="1200" baseline="0" dirty="0" smtClean="0">
                          <a:latin typeface="Meiryo UI" panose="020B0604030504040204" pitchFamily="50" charset="-128"/>
                          <a:ea typeface="Meiryo UI" panose="020B0604030504040204" pitchFamily="50" charset="-128"/>
                        </a:rPr>
                        <a:t> </a:t>
                      </a:r>
                      <a:r>
                        <a:rPr lang="en-US" altLang="ja-JP" sz="1200" baseline="0" dirty="0" smtClean="0">
                          <a:latin typeface="Meiryo UI" panose="020B0604030504040204" pitchFamily="50" charset="-128"/>
                          <a:ea typeface="Meiryo UI" panose="020B0604030504040204" pitchFamily="50" charset="-128"/>
                        </a:rPr>
                        <a:t>(2)</a:t>
                      </a:r>
                      <a:r>
                        <a:rPr lang="ja-JP" altLang="en-US" sz="1200" dirty="0" smtClean="0">
                          <a:latin typeface="Meiryo UI" panose="020B0604030504040204" pitchFamily="50" charset="-128"/>
                          <a:ea typeface="Meiryo UI" panose="020B0604030504040204" pitchFamily="50" charset="-128"/>
                        </a:rPr>
                        <a:t>診療従事者</a:t>
                      </a:r>
                      <a:endParaRPr lang="ja-JP" altLang="en-US" sz="1200" dirty="0">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200" b="1" dirty="0" smtClean="0">
                          <a:latin typeface="Meiryo UI" panose="020B0604030504040204" pitchFamily="50" charset="-128"/>
                          <a:ea typeface="Meiryo UI" panose="020B0604030504040204" pitchFamily="50" charset="-128"/>
                        </a:rPr>
                        <a:t>① 専門的な知識及び技能を有する医師の配置</a:t>
                      </a:r>
                      <a:endParaRPr kumimoji="1" lang="en-US" altLang="ja-JP" sz="1200" b="1" dirty="0" smtClean="0">
                        <a:latin typeface="Meiryo UI" panose="020B0604030504040204" pitchFamily="50" charset="-128"/>
                        <a:ea typeface="Meiryo UI" panose="020B0604030504040204" pitchFamily="50" charset="-128"/>
                      </a:endParaRPr>
                    </a:p>
                    <a:p>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（新規）</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リハビリテーションに携わる専門的な知識および技能を有する医師を配置</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　（望ましい）　</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b="1" kern="1200" dirty="0" smtClean="0">
                          <a:solidFill>
                            <a:schemeClr val="dk1"/>
                          </a:solidFill>
                          <a:effectLst/>
                          <a:latin typeface="Meiryo UI" panose="020B0604030504040204" pitchFamily="50" charset="-128"/>
                          <a:ea typeface="Meiryo UI" panose="020B0604030504040204" pitchFamily="50" charset="-128"/>
                          <a:cs typeface="+mn-cs"/>
                        </a:rPr>
                        <a:t>② 専門的な知識及び技能を有する医師以外の診療従事者の配置</a:t>
                      </a:r>
                      <a:endParaRPr kumimoji="1" lang="en-US" altLang="ja-JP" sz="1200" b="1"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（新規）</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がんのリハビリテーションに係る業務に携わる専門的な知識および技能を有する理学療法士、作業療</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法士、言語聴覚士等を配置</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（望ましい）</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txBody>
                  <a:tcPr marL="68580" marR="68580" marT="34290" marB="34290"/>
                </a:tc>
                <a:tc>
                  <a:txBody>
                    <a:bodyPr/>
                    <a:lstStyle/>
                    <a:p>
                      <a:pPr algn="ct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Ｃ</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Ｃ</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Ｃ</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Ｃ</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txBody>
                  <a:tcPr marL="68580" marR="68580" marT="34290" marB="34290"/>
                </a:tc>
                <a:extLst>
                  <a:ext uri="{0D108BD9-81ED-4DB2-BD59-A6C34878D82A}">
                    <a16:rowId xmlns:a16="http://schemas.microsoft.com/office/drawing/2014/main" val="1882812677"/>
                  </a:ext>
                </a:extLst>
              </a:tr>
              <a:tr h="1509476">
                <a:tc>
                  <a:txBody>
                    <a:bodyPr/>
                    <a:lstStyle/>
                    <a:p>
                      <a:pPr algn="ctr"/>
                      <a:endParaRPr kumimoji="1" lang="ja-JP" altLang="en-US" sz="1400" dirty="0"/>
                    </a:p>
                  </a:txBody>
                  <a:tcPr marL="68580" marR="68580" marT="34290" marB="34290" anchor="ctr"/>
                </a:tc>
                <a:tc>
                  <a:txBody>
                    <a:bodyPr/>
                    <a:lstStyle/>
                    <a:p>
                      <a:r>
                        <a:rPr lang="en-US" altLang="ja-JP" sz="1200" dirty="0" smtClean="0">
                          <a:latin typeface="Meiryo UI" panose="020B0604030504040204" pitchFamily="50" charset="-128"/>
                          <a:ea typeface="Meiryo UI" panose="020B0604030504040204" pitchFamily="50" charset="-128"/>
                        </a:rPr>
                        <a:t> (3)</a:t>
                      </a:r>
                      <a:r>
                        <a:rPr lang="ja-JP" altLang="en-US" sz="1200" dirty="0" smtClean="0">
                          <a:latin typeface="Meiryo UI" panose="020B0604030504040204" pitchFamily="50" charset="-128"/>
                          <a:ea typeface="Meiryo UI" panose="020B0604030504040204" pitchFamily="50" charset="-128"/>
                        </a:rPr>
                        <a:t>その他の環　　　</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境整備</a:t>
                      </a:r>
                      <a:r>
                        <a:rPr lang="en-US" altLang="ja-JP" sz="1200" dirty="0" smtClean="0">
                          <a:latin typeface="Meiryo UI" panose="020B0604030504040204" pitchFamily="50" charset="-128"/>
                          <a:ea typeface="Meiryo UI" panose="020B0604030504040204" pitchFamily="50" charset="-128"/>
                        </a:rPr>
                        <a:t>                                                                   </a:t>
                      </a:r>
                    </a:p>
                    <a:p>
                      <a:r>
                        <a:rPr lang="ja-JP" altLang="en-US" sz="1200" dirty="0" smtClean="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200" dirty="0" smtClean="0">
                          <a:latin typeface="Meiryo UI" panose="020B0604030504040204" pitchFamily="50" charset="-128"/>
                          <a:ea typeface="Meiryo UI" panose="020B0604030504040204" pitchFamily="50" charset="-128"/>
                        </a:rPr>
                        <a:t>（新規）インターネット環境の整備（望ましい）</a:t>
                      </a:r>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（新規）治療内容や治療前後の生活の注意点等について患者等が自主的に確認するための冊子や視聴覚</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教材等は、オンラインでも確認可能に（望ましい）</a:t>
                      </a:r>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（新規）治療に伴う外見変化の説明、アピアランスケアに係る情報提供・相談対応の体制整備</a:t>
                      </a:r>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（新規）患者の自殺リスクへの対応 </a:t>
                      </a:r>
                      <a:r>
                        <a:rPr kumimoji="1" lang="en-US" altLang="ja-JP" sz="1200" b="1" dirty="0" smtClean="0">
                          <a:latin typeface="Meiryo UI" panose="020B0604030504040204" pitchFamily="50" charset="-128"/>
                          <a:ea typeface="Meiryo UI" panose="020B0604030504040204" pitchFamily="50" charset="-128"/>
                        </a:rPr>
                        <a:t>(P.24)</a:t>
                      </a:r>
                      <a:endParaRPr kumimoji="1" lang="ja-JP" altLang="en-US" sz="1200" b="1"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ja-JP" altLang="en-US" sz="1200" dirty="0" smtClean="0">
                          <a:latin typeface="Meiryo UI" panose="020B0604030504040204" pitchFamily="50" charset="-128"/>
                          <a:ea typeface="Meiryo UI" panose="020B0604030504040204" pitchFamily="50" charset="-128"/>
                        </a:rPr>
                        <a:t>Ｃ</a:t>
                      </a:r>
                      <a:endParaRPr kumimoji="1" lang="en-US" altLang="ja-JP" sz="1200" dirty="0" smtClean="0">
                        <a:latin typeface="Meiryo UI" panose="020B0604030504040204" pitchFamily="50" charset="-128"/>
                        <a:ea typeface="Meiryo UI" panose="020B0604030504040204" pitchFamily="50" charset="-128"/>
                      </a:endParaRPr>
                    </a:p>
                    <a:p>
                      <a:pPr algn="ctr"/>
                      <a:endParaRPr kumimoji="1" lang="en-US" altLang="ja-JP" sz="1200" dirty="0" smtClean="0">
                        <a:latin typeface="Meiryo UI" panose="020B0604030504040204" pitchFamily="50" charset="-128"/>
                        <a:ea typeface="Meiryo UI" panose="020B0604030504040204" pitchFamily="50" charset="-128"/>
                      </a:endParaRPr>
                    </a:p>
                    <a:p>
                      <a:pPr algn="ct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Ｃ</a:t>
                      </a:r>
                      <a:endParaRPr kumimoji="1" lang="en-US" altLang="ja-JP" sz="1200" dirty="0" smtClean="0">
                        <a:latin typeface="Meiryo UI" panose="020B0604030504040204" pitchFamily="50" charset="-128"/>
                        <a:ea typeface="Meiryo UI" panose="020B0604030504040204" pitchFamily="50" charset="-128"/>
                      </a:endParaRPr>
                    </a:p>
                    <a:p>
                      <a:pPr algn="ct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Ａ</a:t>
                      </a:r>
                      <a:endParaRPr kumimoji="1" lang="en-US" altLang="ja-JP" sz="1200" dirty="0" smtClean="0">
                        <a:latin typeface="Meiryo UI" panose="020B0604030504040204" pitchFamily="50" charset="-128"/>
                        <a:ea typeface="Meiryo UI" panose="020B0604030504040204" pitchFamily="50" charset="-128"/>
                      </a:endParaRPr>
                    </a:p>
                    <a:p>
                      <a:pPr algn="ct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u="none" dirty="0" smtClean="0">
                          <a:solidFill>
                            <a:schemeClr val="tx1"/>
                          </a:solidFill>
                          <a:latin typeface="Meiryo UI" panose="020B0604030504040204" pitchFamily="50" charset="-128"/>
                          <a:ea typeface="Meiryo UI" panose="020B0604030504040204" pitchFamily="50" charset="-128"/>
                        </a:rPr>
                        <a:t>Ｃ</a:t>
                      </a: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Ｃ</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dirty="0" smtClean="0">
                        <a:latin typeface="Meiryo UI" panose="020B0604030504040204" pitchFamily="50" charset="-128"/>
                        <a:ea typeface="Meiryo UI" panose="020B0604030504040204" pitchFamily="50" charset="-128"/>
                      </a:endParaRPr>
                    </a:p>
                    <a:p>
                      <a:pPr algn="ctr"/>
                      <a:endParaRPr kumimoji="1" lang="en-US" altLang="ja-JP" sz="120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u="none" dirty="0" smtClean="0">
                          <a:solidFill>
                            <a:schemeClr val="tx1"/>
                          </a:solidFill>
                          <a:latin typeface="Meiryo UI" panose="020B0604030504040204" pitchFamily="50" charset="-128"/>
                          <a:ea typeface="Meiryo UI" panose="020B0604030504040204" pitchFamily="50" charset="-128"/>
                        </a:rPr>
                        <a:t>A</a:t>
                      </a:r>
                    </a:p>
                  </a:txBody>
                  <a:tcPr marL="68580" marR="68580" marT="34290" marB="34290"/>
                </a:tc>
                <a:extLst>
                  <a:ext uri="{0D108BD9-81ED-4DB2-BD59-A6C34878D82A}">
                    <a16:rowId xmlns:a16="http://schemas.microsoft.com/office/drawing/2014/main" val="493704382"/>
                  </a:ext>
                </a:extLst>
              </a:tr>
              <a:tr h="3311835">
                <a:tc>
                  <a:txBody>
                    <a:bodyPr/>
                    <a:lstStyle/>
                    <a:p>
                      <a:pPr algn="ctr"/>
                      <a:r>
                        <a:rPr kumimoji="1" lang="ja-JP" altLang="en-US" sz="1400" dirty="0" smtClean="0"/>
                        <a:t>２</a:t>
                      </a:r>
                      <a:endParaRPr kumimoji="1" lang="ja-JP" altLang="en-US" sz="1400" dirty="0"/>
                    </a:p>
                  </a:txBody>
                  <a:tcPr marL="68580" marR="68580" marT="34290" marB="34290" anchor="ctr"/>
                </a:tc>
                <a:tc>
                  <a:txBody>
                    <a:bodyPr/>
                    <a:lstStyle/>
                    <a:p>
                      <a:r>
                        <a:rPr lang="ja-JP" altLang="en-US" sz="1200" dirty="0" smtClean="0">
                          <a:latin typeface="Meiryo UI" panose="020B0604030504040204" pitchFamily="50" charset="-128"/>
                          <a:ea typeface="Meiryo UI" panose="020B0604030504040204" pitchFamily="50" charset="-128"/>
                        </a:rPr>
                        <a:t>人材育成</a:t>
                      </a:r>
                      <a:endParaRPr lang="en-US" altLang="ja-JP" sz="1200" dirty="0" smtClean="0">
                        <a:latin typeface="Meiryo UI" panose="020B0604030504040204" pitchFamily="50" charset="-128"/>
                        <a:ea typeface="Meiryo UI" panose="020B0604030504040204" pitchFamily="50" charset="-128"/>
                      </a:endParaRPr>
                    </a:p>
                    <a:p>
                      <a:endParaRPr lang="ja-JP" altLang="en-US" sz="1200" dirty="0">
                        <a:latin typeface="Meiryo UI" panose="020B0604030504040204" pitchFamily="50" charset="-128"/>
                        <a:ea typeface="Meiryo UI" panose="020B0604030504040204" pitchFamily="50" charset="-128"/>
                      </a:endParaRPr>
                    </a:p>
                  </a:txBody>
                  <a:tcPr marL="68580" marR="68580" marT="34290" marB="34290" anchor="ctr"/>
                </a:tc>
                <a:tc>
                  <a:txBody>
                    <a:bodyPr/>
                    <a:lstStyle/>
                    <a:p>
                      <a:pPr marL="0" algn="l" defTabSz="914400" rtl="0" eaLnBrk="1" latinLnBrk="0" hangingPunct="1"/>
                      <a:r>
                        <a:rPr kumimoji="1" lang="ja-JP" altLang="en-US" sz="1200" kern="1200" dirty="0" smtClean="0">
                          <a:solidFill>
                            <a:schemeClr val="dk1"/>
                          </a:solidFill>
                          <a:latin typeface="Meiryo UI" panose="020B0604030504040204" pitchFamily="50" charset="-128"/>
                          <a:ea typeface="Meiryo UI" panose="020B0604030504040204" pitchFamily="50" charset="-128"/>
                          <a:cs typeface="+mn-cs"/>
                        </a:rPr>
                        <a:t>（新規）</a:t>
                      </a:r>
                      <a:r>
                        <a:rPr kumimoji="1" lang="ja-JP" altLang="ja-JP" sz="1200" kern="1200" dirty="0" smtClean="0">
                          <a:solidFill>
                            <a:schemeClr val="dk1"/>
                          </a:solidFill>
                          <a:latin typeface="Meiryo UI" panose="020B0604030504040204" pitchFamily="50" charset="-128"/>
                          <a:ea typeface="Meiryo UI" panose="020B0604030504040204" pitchFamily="50" charset="-128"/>
                          <a:cs typeface="+mn-cs"/>
                        </a:rPr>
                        <a:t>病院長は、自施設においてがん医療に携わる専門的な知識及び技能を有する医師等の専門性及</a:t>
                      </a:r>
                      <a:r>
                        <a:rPr kumimoji="1" lang="ja-JP" altLang="en-US" sz="1200" kern="1200" dirty="0" smtClean="0">
                          <a:solidFill>
                            <a:schemeClr val="dk1"/>
                          </a:solidFill>
                          <a:latin typeface="Meiryo UI" panose="020B0604030504040204" pitchFamily="50" charset="-128"/>
                          <a:ea typeface="Meiryo UI" panose="020B0604030504040204" pitchFamily="50" charset="-128"/>
                          <a:cs typeface="+mn-cs"/>
                        </a:rPr>
                        <a:t>び</a:t>
                      </a:r>
                      <a:endParaRPr kumimoji="1" lang="en-US" altLang="ja-JP" sz="1200" kern="1200" dirty="0" smtClean="0">
                        <a:solidFill>
                          <a:schemeClr val="dk1"/>
                        </a:solidFill>
                        <a:latin typeface="Meiryo UI" panose="020B0604030504040204" pitchFamily="50" charset="-128"/>
                        <a:ea typeface="Meiryo UI" panose="020B0604030504040204" pitchFamily="50" charset="-128"/>
                        <a:cs typeface="+mn-cs"/>
                      </a:endParaRPr>
                    </a:p>
                    <a:p>
                      <a:pPr marL="0" algn="l" defTabSz="914400" rtl="0" eaLnBrk="1" latinLnBrk="0" hangingPunct="1"/>
                      <a:r>
                        <a:rPr kumimoji="1" lang="ja-JP" altLang="en-US" sz="1200" kern="1200" dirty="0" smtClean="0">
                          <a:solidFill>
                            <a:schemeClr val="dk1"/>
                          </a:solidFill>
                          <a:latin typeface="Meiryo UI" panose="020B0604030504040204" pitchFamily="50" charset="-128"/>
                          <a:ea typeface="Meiryo UI" panose="020B0604030504040204" pitchFamily="50" charset="-128"/>
                          <a:cs typeface="+mn-cs"/>
                        </a:rPr>
                        <a:t>　　　　　　</a:t>
                      </a:r>
                      <a:r>
                        <a:rPr kumimoji="1" lang="ja-JP" altLang="ja-JP" sz="1200" kern="1200" dirty="0" smtClean="0">
                          <a:solidFill>
                            <a:schemeClr val="dk1"/>
                          </a:solidFill>
                          <a:latin typeface="Meiryo UI" panose="020B0604030504040204" pitchFamily="50" charset="-128"/>
                          <a:ea typeface="Meiryo UI" panose="020B0604030504040204" pitchFamily="50" charset="-128"/>
                          <a:cs typeface="+mn-cs"/>
                        </a:rPr>
                        <a:t>活動実績等を定期的に評価し、当該医師等がその専門性を十分に発揮できる体制</a:t>
                      </a:r>
                      <a:r>
                        <a:rPr kumimoji="1" lang="ja-JP" altLang="en-US" sz="1200" kern="1200" dirty="0" smtClean="0">
                          <a:solidFill>
                            <a:schemeClr val="dk1"/>
                          </a:solidFill>
                          <a:latin typeface="Meiryo UI" panose="020B0604030504040204" pitchFamily="50" charset="-128"/>
                          <a:ea typeface="Meiryo UI" panose="020B0604030504040204" pitchFamily="50" charset="-128"/>
                          <a:cs typeface="+mn-cs"/>
                        </a:rPr>
                        <a:t>を</a:t>
                      </a:r>
                      <a:r>
                        <a:rPr kumimoji="1" lang="ja-JP" altLang="ja-JP" sz="1200" kern="1200" dirty="0" smtClean="0">
                          <a:solidFill>
                            <a:schemeClr val="dk1"/>
                          </a:solidFill>
                          <a:latin typeface="Meiryo UI" panose="020B0604030504040204" pitchFamily="50" charset="-128"/>
                          <a:ea typeface="Meiryo UI" panose="020B0604030504040204" pitchFamily="50" charset="-128"/>
                          <a:cs typeface="+mn-cs"/>
                        </a:rPr>
                        <a:t>整備</a:t>
                      </a:r>
                      <a:r>
                        <a:rPr kumimoji="1" lang="ja-JP" altLang="en-US" sz="1200" kern="1200" dirty="0" smtClean="0">
                          <a:solidFill>
                            <a:schemeClr val="dk1"/>
                          </a:solidFill>
                          <a:latin typeface="Meiryo UI" panose="020B0604030504040204" pitchFamily="50" charset="-128"/>
                          <a:ea typeface="Meiryo UI" panose="020B0604030504040204" pitchFamily="50" charset="-128"/>
                          <a:cs typeface="+mn-cs"/>
                        </a:rPr>
                        <a:t>すること</a:t>
                      </a:r>
                      <a:endParaRPr kumimoji="1" lang="en-US" altLang="ja-JP" sz="1200" kern="1200" dirty="0" smtClean="0">
                        <a:solidFill>
                          <a:schemeClr val="dk1"/>
                        </a:solidFill>
                        <a:latin typeface="Meiryo UI" panose="020B0604030504040204" pitchFamily="50" charset="-128"/>
                        <a:ea typeface="Meiryo UI" panose="020B0604030504040204" pitchFamily="50" charset="-128"/>
                        <a:cs typeface="+mn-cs"/>
                      </a:endParaRPr>
                    </a:p>
                    <a:p>
                      <a:pPr marL="0" algn="l" defTabSz="914400" rtl="0" eaLnBrk="1" latinLnBrk="0" hangingPunct="1"/>
                      <a:endParaRPr kumimoji="1" lang="en-US" altLang="ja-JP" sz="1200" kern="1200" dirty="0" smtClean="0">
                        <a:solidFill>
                          <a:schemeClr val="dk1"/>
                        </a:solidFill>
                        <a:latin typeface="Meiryo UI" panose="020B0604030504040204" pitchFamily="50" charset="-128"/>
                        <a:ea typeface="Meiryo UI" panose="020B0604030504040204" pitchFamily="50" charset="-128"/>
                        <a:cs typeface="+mn-cs"/>
                      </a:endParaRPr>
                    </a:p>
                    <a:p>
                      <a:r>
                        <a:rPr kumimoji="1" lang="ja-JP" altLang="en-US" sz="1200" dirty="0" smtClean="0">
                          <a:latin typeface="Meiryo UI" panose="020B0604030504040204" pitchFamily="50" charset="-128"/>
                          <a:ea typeface="Meiryo UI" panose="020B0604030504040204" pitchFamily="50" charset="-128"/>
                        </a:rPr>
                        <a:t>（修正）緩和ケア研修の受講率の報告</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・施設長を追加</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・医師・歯科医師協働による、その他診療従事者への受講促進（望ましい→義務）</a:t>
                      </a:r>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（新規）自施設の診療従事者等に、がん対策の目的や意義、がん患者やその家族が利用できる制度や関係機</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関との連携体制、自施設で提供している診療・患者支援の体制について学ぶ機会を年１回以上確保</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（義務）</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自施設に携わる全ての診療従事者が受講（望ましい）</a:t>
                      </a:r>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（新規）医師、看護師以外の診療従事者について、</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各々の専門に応じた研修</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の定</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期的</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な</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実施</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又は他</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施設等</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で実施されている研修に参加</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（修正）</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医科歯科連携による口腔健康管理</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の</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推進</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のため</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、歯科医師等を対象</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と</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するがん患者の口腔健康管</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理等の研修の実施</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への</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協力</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dirty="0" smtClean="0">
                          <a:latin typeface="Meiryo UI" panose="020B0604030504040204" pitchFamily="50" charset="-128"/>
                          <a:ea typeface="Meiryo UI" panose="020B0604030504040204" pitchFamily="50" charset="-128"/>
                        </a:rPr>
                        <a:t>望ましい</a:t>
                      </a:r>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→義務）</a:t>
                      </a:r>
                      <a:r>
                        <a:rPr kumimoji="1" lang="en-US" altLang="ja-JP" sz="1200" b="1" dirty="0" smtClean="0">
                          <a:latin typeface="Meiryo UI" panose="020B0604030504040204" pitchFamily="50" charset="-128"/>
                          <a:ea typeface="Meiryo UI" panose="020B0604030504040204" pitchFamily="50" charset="-128"/>
                        </a:rPr>
                        <a:t>(P.26)</a:t>
                      </a:r>
                      <a:r>
                        <a:rPr kumimoji="1" lang="en-US" altLang="ja-JP" sz="1200" dirty="0" smtClean="0">
                          <a:latin typeface="Meiryo UI" panose="020B0604030504040204" pitchFamily="50" charset="-128"/>
                          <a:ea typeface="Meiryo UI" panose="020B0604030504040204" pitchFamily="50" charset="-128"/>
                        </a:rPr>
                        <a:t>       </a:t>
                      </a:r>
                    </a:p>
                    <a:p>
                      <a:r>
                        <a:rPr kumimoji="1" lang="en-US" altLang="ja-JP" sz="1200" dirty="0" smtClean="0">
                          <a:latin typeface="Meiryo UI" panose="020B0604030504040204" pitchFamily="50" charset="-128"/>
                          <a:ea typeface="Meiryo UI" panose="020B0604030504040204" pitchFamily="50" charset="-128"/>
                        </a:rPr>
                        <a:t>                                                                                                                                         </a:t>
                      </a:r>
                    </a:p>
                  </a:txBody>
                  <a:tcPr marL="68580" marR="68580" marT="34290" marB="34290"/>
                </a:tc>
                <a:tc>
                  <a:txBody>
                    <a:bodyPr/>
                    <a:lstStyle/>
                    <a:p>
                      <a:pPr algn="ct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Ａ</a:t>
                      </a:r>
                      <a:endParaRPr kumimoji="1" lang="en-US" altLang="ja-JP" sz="1200" dirty="0" smtClean="0">
                        <a:latin typeface="Meiryo UI" panose="020B0604030504040204" pitchFamily="50" charset="-128"/>
                        <a:ea typeface="Meiryo UI" panose="020B0604030504040204" pitchFamily="50" charset="-128"/>
                      </a:endParaRPr>
                    </a:p>
                    <a:p>
                      <a:pPr algn="ct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Ａ</a:t>
                      </a:r>
                      <a:endParaRPr kumimoji="1" lang="en-US" altLang="ja-JP" sz="1200" dirty="0" smtClean="0">
                        <a:latin typeface="Meiryo UI" panose="020B0604030504040204" pitchFamily="50" charset="-128"/>
                        <a:ea typeface="Meiryo UI" panose="020B0604030504040204" pitchFamily="50" charset="-128"/>
                      </a:endParaRPr>
                    </a:p>
                    <a:p>
                      <a:pPr algn="ctr"/>
                      <a:endParaRPr kumimoji="1" lang="en-US" altLang="ja-JP" sz="1200" dirty="0" smtClean="0">
                        <a:latin typeface="Meiryo UI" panose="020B0604030504040204" pitchFamily="50" charset="-128"/>
                        <a:ea typeface="Meiryo UI" panose="020B0604030504040204" pitchFamily="50" charset="-128"/>
                      </a:endParaRPr>
                    </a:p>
                    <a:p>
                      <a:pPr algn="ctr"/>
                      <a:endParaRPr kumimoji="1" lang="en-US" altLang="ja-JP" sz="1200" dirty="0" smtClean="0">
                        <a:latin typeface="Meiryo UI" panose="020B0604030504040204" pitchFamily="50" charset="-128"/>
                        <a:ea typeface="Meiryo UI" panose="020B0604030504040204" pitchFamily="50" charset="-128"/>
                      </a:endParaRPr>
                    </a:p>
                    <a:p>
                      <a:pPr algn="ctr"/>
                      <a:endParaRPr kumimoji="1" lang="en-US" altLang="ja-JP" sz="1200" dirty="0" smtClean="0">
                        <a:latin typeface="Meiryo UI" panose="020B0604030504040204" pitchFamily="50" charset="-128"/>
                        <a:ea typeface="Meiryo UI" panose="020B0604030504040204" pitchFamily="50" charset="-128"/>
                      </a:endParaRPr>
                    </a:p>
                    <a:p>
                      <a:pPr algn="ct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Ａ</a:t>
                      </a:r>
                      <a:endParaRPr kumimoji="1" lang="en-US" altLang="ja-JP" sz="1200" dirty="0" smtClean="0">
                        <a:latin typeface="Meiryo UI" panose="020B0604030504040204" pitchFamily="50" charset="-128"/>
                        <a:ea typeface="Meiryo UI" panose="020B0604030504040204" pitchFamily="50" charset="-128"/>
                      </a:endParaRPr>
                    </a:p>
                    <a:p>
                      <a:pPr algn="ct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Ｃ</a:t>
                      </a:r>
                      <a:endParaRPr kumimoji="1" lang="en-US" altLang="ja-JP" sz="1200" dirty="0" smtClean="0">
                        <a:latin typeface="Meiryo UI" panose="020B0604030504040204" pitchFamily="50" charset="-128"/>
                        <a:ea typeface="Meiryo UI" panose="020B0604030504040204" pitchFamily="50" charset="-128"/>
                      </a:endParaRPr>
                    </a:p>
                    <a:p>
                      <a:pPr algn="ct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Ａ</a:t>
                      </a:r>
                      <a:endParaRPr kumimoji="1" lang="en-US" altLang="ja-JP" sz="1200" dirty="0" smtClean="0">
                        <a:latin typeface="Meiryo UI" panose="020B0604030504040204" pitchFamily="50" charset="-128"/>
                        <a:ea typeface="Meiryo UI" panose="020B0604030504040204" pitchFamily="50" charset="-128"/>
                      </a:endParaRPr>
                    </a:p>
                    <a:p>
                      <a:pPr algn="ctr"/>
                      <a:endParaRPr kumimoji="1" lang="en-US" altLang="ja-JP" sz="1200" dirty="0" smtClean="0">
                        <a:latin typeface="Meiryo UI" panose="020B0604030504040204" pitchFamily="50" charset="-128"/>
                        <a:ea typeface="Meiryo UI" panose="020B0604030504040204" pitchFamily="50" charset="-128"/>
                      </a:endParaRPr>
                    </a:p>
                    <a:p>
                      <a:pPr algn="ct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u="none" dirty="0" smtClean="0">
                          <a:solidFill>
                            <a:schemeClr val="tx1"/>
                          </a:solidFill>
                          <a:latin typeface="Meiryo UI" panose="020B0604030504040204" pitchFamily="50" charset="-128"/>
                          <a:ea typeface="Meiryo UI" panose="020B0604030504040204" pitchFamily="50" charset="-128"/>
                        </a:rPr>
                        <a:t>Ｃ</a:t>
                      </a: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sz="1200" dirty="0" smtClean="0">
                        <a:latin typeface="Meiryo UI" panose="020B0604030504040204" pitchFamily="50" charset="-128"/>
                        <a:ea typeface="Meiryo UI" panose="020B0604030504040204" pitchFamily="50" charset="-128"/>
                      </a:endParaRPr>
                    </a:p>
                    <a:p>
                      <a:pPr algn="ctr"/>
                      <a:endParaRPr kumimoji="1" lang="en-US" altLang="ja-JP" sz="1200" dirty="0" smtClean="0">
                        <a:latin typeface="Meiryo UI" panose="020B0604030504040204" pitchFamily="50" charset="-128"/>
                        <a:ea typeface="Meiryo UI" panose="020B0604030504040204" pitchFamily="50" charset="-128"/>
                      </a:endParaRPr>
                    </a:p>
                  </a:txBody>
                  <a:tcPr marL="68580" marR="68580" marT="34290" marB="34290"/>
                </a:tc>
                <a:tc>
                  <a:txBody>
                    <a:bodyPr/>
                    <a:lstStyle/>
                    <a:p>
                      <a:pPr algn="ct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A</a:t>
                      </a:r>
                    </a:p>
                    <a:p>
                      <a:pPr algn="ct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A</a:t>
                      </a:r>
                    </a:p>
                    <a:p>
                      <a:pPr algn="ctr"/>
                      <a:endParaRPr kumimoji="1" lang="en-US" altLang="ja-JP" sz="1200" dirty="0" smtClean="0">
                        <a:latin typeface="Meiryo UI" panose="020B0604030504040204" pitchFamily="50" charset="-128"/>
                        <a:ea typeface="Meiryo UI" panose="020B0604030504040204" pitchFamily="50" charset="-128"/>
                      </a:endParaRPr>
                    </a:p>
                    <a:p>
                      <a:pPr algn="ctr"/>
                      <a:endParaRPr kumimoji="1" lang="en-US" altLang="ja-JP" sz="1200" dirty="0" smtClean="0">
                        <a:latin typeface="Meiryo UI" panose="020B0604030504040204" pitchFamily="50" charset="-128"/>
                        <a:ea typeface="Meiryo UI" panose="020B0604030504040204" pitchFamily="50" charset="-128"/>
                      </a:endParaRPr>
                    </a:p>
                    <a:p>
                      <a:pPr algn="ctr"/>
                      <a:endParaRPr kumimoji="1" lang="en-US" altLang="ja-JP" sz="1200" dirty="0" smtClean="0">
                        <a:latin typeface="Meiryo UI" panose="020B0604030504040204" pitchFamily="50" charset="-128"/>
                        <a:ea typeface="Meiryo UI" panose="020B0604030504040204" pitchFamily="50" charset="-128"/>
                      </a:endParaRPr>
                    </a:p>
                    <a:p>
                      <a:pPr algn="ct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A</a:t>
                      </a:r>
                    </a:p>
                    <a:p>
                      <a:pPr algn="ct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C</a:t>
                      </a:r>
                    </a:p>
                    <a:p>
                      <a:pPr algn="ct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A</a:t>
                      </a:r>
                    </a:p>
                    <a:p>
                      <a:pPr algn="ctr"/>
                      <a:endParaRPr kumimoji="1" lang="en-US" altLang="ja-JP" sz="1200" dirty="0" smtClean="0">
                        <a:latin typeface="Meiryo UI" panose="020B0604030504040204" pitchFamily="50" charset="-128"/>
                        <a:ea typeface="Meiryo UI" panose="020B0604030504040204" pitchFamily="50" charset="-128"/>
                      </a:endParaRPr>
                    </a:p>
                    <a:p>
                      <a:pPr algn="ct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u="none" dirty="0" smtClean="0">
                          <a:solidFill>
                            <a:schemeClr val="tx1"/>
                          </a:solidFill>
                          <a:latin typeface="Meiryo UI" panose="020B0604030504040204" pitchFamily="50" charset="-128"/>
                          <a:ea typeface="Meiryo UI" panose="020B0604030504040204" pitchFamily="50" charset="-128"/>
                        </a:rPr>
                        <a:t>A</a:t>
                      </a:r>
                    </a:p>
                  </a:txBody>
                  <a:tcPr marL="68580" marR="68580" marT="34290" marB="34290"/>
                </a:tc>
                <a:extLst>
                  <a:ext uri="{0D108BD9-81ED-4DB2-BD59-A6C34878D82A}">
                    <a16:rowId xmlns:a16="http://schemas.microsoft.com/office/drawing/2014/main" val="3712243776"/>
                  </a:ext>
                </a:extLst>
              </a:tr>
            </a:tbl>
          </a:graphicData>
        </a:graphic>
      </p:graphicFrame>
      <p:sp>
        <p:nvSpPr>
          <p:cNvPr id="5" name="正方形/長方形 4"/>
          <p:cNvSpPr/>
          <p:nvPr/>
        </p:nvSpPr>
        <p:spPr>
          <a:xfrm>
            <a:off x="8753872" y="6500961"/>
            <a:ext cx="115212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914400"/>
            <a:r>
              <a:rPr kumimoji="1" lang="en-US" altLang="ja-JP" dirty="0" smtClean="0">
                <a:solidFill>
                  <a:prstClr val="black"/>
                </a:solidFill>
                <a:latin typeface="Calibri"/>
                <a:ea typeface="ＭＳ Ｐゴシック" panose="020B0600070205080204" pitchFamily="50" charset="-128"/>
              </a:rPr>
              <a:t>4</a:t>
            </a:r>
            <a:endParaRPr kumimoji="1" lang="ja-JP" altLang="en-US" dirty="0">
              <a:solidFill>
                <a:prstClr val="black"/>
              </a:solidFill>
              <a:latin typeface="Calibri"/>
              <a:ea typeface="ＭＳ Ｐゴシック" panose="020B0600070205080204" pitchFamily="50" charset="-128"/>
            </a:endParaRPr>
          </a:p>
        </p:txBody>
      </p:sp>
      <p:sp>
        <p:nvSpPr>
          <p:cNvPr id="6" name="テキスト ボックス 5"/>
          <p:cNvSpPr txBox="1"/>
          <p:nvPr/>
        </p:nvSpPr>
        <p:spPr>
          <a:xfrm>
            <a:off x="0" y="0"/>
            <a:ext cx="9906000" cy="378749"/>
          </a:xfrm>
          <a:prstGeom prst="rect">
            <a:avLst/>
          </a:prstGeom>
          <a:solidFill>
            <a:srgbClr val="1F497D">
              <a:lumMod val="50000"/>
            </a:srgbClr>
          </a:solidFill>
          <a:ln w="9525" cmpd="sng">
            <a:noFill/>
          </a:ln>
          <a:effectLst/>
        </p:spPr>
        <p:txBody>
          <a:bodyPr wrap="square" tIns="0" bIns="0" rtlCol="0" anchor="ctr" anchorCtr="0">
            <a:noAutofit/>
          </a:bodyPr>
          <a:lstStyle/>
          <a:p>
            <a:pPr algn="ctr" defTabSz="914400">
              <a:defRPr/>
            </a:pPr>
            <a:r>
              <a:rPr lang="ja-JP" altLang="en-US" sz="1500" b="1" kern="0" dirty="0" smtClean="0">
                <a:solidFill>
                  <a:srgbClr val="FFFFFF"/>
                </a:solidFill>
                <a:latin typeface="Meiryo UI" panose="020B0604030504040204" pitchFamily="50" charset="-128"/>
                <a:ea typeface="Meiryo UI" panose="020B0604030504040204" pitchFamily="50" charset="-128"/>
                <a:cs typeface="Times New Roman"/>
              </a:rPr>
              <a:t>府指定要件（案）の改正ポイント②</a:t>
            </a:r>
            <a:endParaRPr lang="ja-JP" altLang="en-US" sz="1500" b="1" kern="0" dirty="0">
              <a:solidFill>
                <a:prstClr val="white"/>
              </a:solidFill>
              <a:latin typeface="Meiryo UI" panose="020B0604030504040204" pitchFamily="50" charset="-128"/>
              <a:ea typeface="Meiryo UI" panose="020B0604030504040204" pitchFamily="50" charset="-128"/>
              <a:cs typeface="ＭＳ Ｐゴシック"/>
            </a:endParaRPr>
          </a:p>
        </p:txBody>
      </p:sp>
      <p:sp>
        <p:nvSpPr>
          <p:cNvPr id="7" name="星 5 6"/>
          <p:cNvSpPr/>
          <p:nvPr/>
        </p:nvSpPr>
        <p:spPr>
          <a:xfrm>
            <a:off x="9552001" y="3233793"/>
            <a:ext cx="202136" cy="2060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星 5 7"/>
          <p:cNvSpPr/>
          <p:nvPr/>
        </p:nvSpPr>
        <p:spPr>
          <a:xfrm>
            <a:off x="9492606" y="6273888"/>
            <a:ext cx="261531" cy="187921"/>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星 5 8"/>
          <p:cNvSpPr/>
          <p:nvPr/>
        </p:nvSpPr>
        <p:spPr>
          <a:xfrm>
            <a:off x="9552001" y="2510429"/>
            <a:ext cx="202136" cy="2060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42316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842165110"/>
              </p:ext>
            </p:extLst>
          </p:nvPr>
        </p:nvGraphicFramePr>
        <p:xfrm>
          <a:off x="487391" y="497160"/>
          <a:ext cx="8912581" cy="5932198"/>
        </p:xfrm>
        <a:graphic>
          <a:graphicData uri="http://schemas.openxmlformats.org/drawingml/2006/table">
            <a:tbl>
              <a:tblPr firstRow="1" bandRow="1">
                <a:tableStyleId>{5C22544A-7EE6-4342-B048-85BDC9FD1C3A}</a:tableStyleId>
              </a:tblPr>
              <a:tblGrid>
                <a:gridCol w="162560">
                  <a:extLst>
                    <a:ext uri="{9D8B030D-6E8A-4147-A177-3AD203B41FA5}">
                      <a16:colId xmlns:a16="http://schemas.microsoft.com/office/drawing/2014/main" val="3808367792"/>
                    </a:ext>
                  </a:extLst>
                </a:gridCol>
                <a:gridCol w="1873308">
                  <a:extLst>
                    <a:ext uri="{9D8B030D-6E8A-4147-A177-3AD203B41FA5}">
                      <a16:colId xmlns:a16="http://schemas.microsoft.com/office/drawing/2014/main" val="1227110527"/>
                    </a:ext>
                  </a:extLst>
                </a:gridCol>
                <a:gridCol w="5427461">
                  <a:extLst>
                    <a:ext uri="{9D8B030D-6E8A-4147-A177-3AD203B41FA5}">
                      <a16:colId xmlns:a16="http://schemas.microsoft.com/office/drawing/2014/main" val="459568415"/>
                    </a:ext>
                  </a:extLst>
                </a:gridCol>
                <a:gridCol w="724626">
                  <a:extLst>
                    <a:ext uri="{9D8B030D-6E8A-4147-A177-3AD203B41FA5}">
                      <a16:colId xmlns:a16="http://schemas.microsoft.com/office/drawing/2014/main" val="3588195300"/>
                    </a:ext>
                  </a:extLst>
                </a:gridCol>
                <a:gridCol w="724626">
                  <a:extLst>
                    <a:ext uri="{9D8B030D-6E8A-4147-A177-3AD203B41FA5}">
                      <a16:colId xmlns:a16="http://schemas.microsoft.com/office/drawing/2014/main" val="120967689"/>
                    </a:ext>
                  </a:extLst>
                </a:gridCol>
              </a:tblGrid>
              <a:tr h="416172">
                <a:tc>
                  <a:txBody>
                    <a:bodyPr/>
                    <a:lstStyle/>
                    <a:p>
                      <a:endParaRPr kumimoji="1" lang="ja-JP" altLang="en-US" sz="1400" dirty="0"/>
                    </a:p>
                  </a:txBody>
                  <a:tcPr marL="68580" marR="68580" marT="34290" marB="34290"/>
                </a:tc>
                <a:tc>
                  <a:txBody>
                    <a:bodyPr/>
                    <a:lstStyle/>
                    <a:p>
                      <a:pPr algn="ctr"/>
                      <a:r>
                        <a:rPr kumimoji="1" lang="ja-JP" altLang="en-US" sz="1200" dirty="0" smtClean="0">
                          <a:latin typeface="Meiryo UI" panose="020B0604030504040204" pitchFamily="50" charset="-128"/>
                          <a:ea typeface="Meiryo UI" panose="020B0604030504040204" pitchFamily="50" charset="-128"/>
                        </a:rPr>
                        <a:t>項目</a:t>
                      </a:r>
                      <a:endParaRPr kumimoji="1" lang="ja-JP" altLang="en-US" sz="12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ja-JP" altLang="en-US" sz="1200" dirty="0" smtClean="0">
                          <a:latin typeface="Meiryo UI" panose="020B0604030504040204" pitchFamily="50" charset="-128"/>
                          <a:ea typeface="Meiryo UI" panose="020B0604030504040204" pitchFamily="50" charset="-128"/>
                        </a:rPr>
                        <a:t>主な改正点</a:t>
                      </a:r>
                      <a:endParaRPr kumimoji="1" lang="ja-JP" altLang="en-US" sz="12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ja-JP" altLang="en-US" sz="1200" dirty="0" smtClean="0">
                          <a:latin typeface="Meiryo UI" panose="020B0604030504040204" pitchFamily="50" charset="-128"/>
                          <a:ea typeface="Meiryo UI" panose="020B0604030504040204" pitchFamily="50" charset="-128"/>
                        </a:rPr>
                        <a:t>要件区分</a:t>
                      </a:r>
                    </a:p>
                  </a:txBody>
                  <a:tcPr marL="68580" marR="68580" marT="34290" marB="34290"/>
                </a:tc>
                <a:tc>
                  <a:txBody>
                    <a:bodyPr/>
                    <a:lstStyle/>
                    <a:p>
                      <a:pPr algn="ctr"/>
                      <a:r>
                        <a:rPr kumimoji="1" lang="ja-JP" altLang="en-US" sz="1200" dirty="0" smtClean="0">
                          <a:latin typeface="Meiryo UI" panose="020B0604030504040204" pitchFamily="50" charset="-128"/>
                          <a:ea typeface="Meiryo UI" panose="020B0604030504040204" pitchFamily="50" charset="-128"/>
                        </a:rPr>
                        <a:t>参考</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国要件</a:t>
                      </a:r>
                    </a:p>
                  </a:txBody>
                  <a:tcPr marL="68580" marR="68580" marT="34290" marB="34290"/>
                </a:tc>
                <a:extLst>
                  <a:ext uri="{0D108BD9-81ED-4DB2-BD59-A6C34878D82A}">
                    <a16:rowId xmlns:a16="http://schemas.microsoft.com/office/drawing/2014/main" val="123648788"/>
                  </a:ext>
                </a:extLst>
              </a:tr>
              <a:tr h="5497858">
                <a:tc>
                  <a:txBody>
                    <a:bodyPr/>
                    <a:lstStyle/>
                    <a:p>
                      <a:pPr algn="ctr"/>
                      <a:r>
                        <a:rPr kumimoji="1" lang="ja-JP" altLang="en-US" sz="1400" dirty="0" smtClean="0"/>
                        <a:t>３</a:t>
                      </a:r>
                      <a:endParaRPr kumimoji="1" lang="ja-JP" altLang="en-US" sz="1400" dirty="0"/>
                    </a:p>
                  </a:txBody>
                  <a:tcPr marL="68580" marR="68580" marT="34290" marB="34290" anchor="ctr"/>
                </a:tc>
                <a:tc>
                  <a:txBody>
                    <a:bodyPr/>
                    <a:lstStyle/>
                    <a:p>
                      <a:r>
                        <a:rPr lang="ja-JP" altLang="en-US" sz="1200" dirty="0" smtClean="0">
                          <a:latin typeface="Meiryo UI" panose="020B0604030504040204" pitchFamily="50" charset="-128"/>
                          <a:ea typeface="Meiryo UI" panose="020B0604030504040204" pitchFamily="50" charset="-128"/>
                        </a:rPr>
                        <a:t>相談支援及び</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情報の収集提供</a:t>
                      </a:r>
                      <a:endParaRPr lang="en-US" altLang="ja-JP" sz="1200" dirty="0" smtClean="0">
                        <a:latin typeface="Meiryo UI" panose="020B0604030504040204" pitchFamily="50" charset="-128"/>
                        <a:ea typeface="Meiryo UI" panose="020B0604030504040204" pitchFamily="50" charset="-128"/>
                      </a:endParaRPr>
                    </a:p>
                    <a:p>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○がん相談支援センター</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endParaRPr lang="ja-JP" altLang="en-US" sz="1200" dirty="0">
                        <a:latin typeface="Meiryo UI" panose="020B0604030504040204" pitchFamily="50" charset="-128"/>
                        <a:ea typeface="Meiryo UI" panose="020B0604030504040204" pitchFamily="50" charset="-128"/>
                      </a:endParaRPr>
                    </a:p>
                  </a:txBody>
                  <a:tcPr marL="68580" marR="68580" marT="34290" marB="34290" anchor="ctr"/>
                </a:tc>
                <a:tc>
                  <a:txBody>
                    <a:bodyPr/>
                    <a:lstStyle/>
                    <a:p>
                      <a:r>
                        <a:rPr lang="ja-JP" altLang="en-US" sz="1200" dirty="0" smtClean="0">
                          <a:latin typeface="Meiryo UI" panose="020B0604030504040204" pitchFamily="50" charset="-128"/>
                          <a:ea typeface="Meiryo UI" panose="020B0604030504040204" pitchFamily="50" charset="-128"/>
                        </a:rPr>
                        <a:t>（新規）相談対応にあたり、必要に応じて</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情報通信技術等</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（オンライン）</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も活用</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lang="ja-JP" altLang="en-US" sz="1200" dirty="0" smtClean="0">
                          <a:latin typeface="Meiryo UI" panose="020B0604030504040204" pitchFamily="50" charset="-128"/>
                          <a:ea typeface="Meiryo UI" panose="020B0604030504040204" pitchFamily="50" charset="-128"/>
                        </a:rPr>
                        <a:t>（新規）</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コミュニケーションに配慮が必要な者や、日本語を母国語としていない者等への　</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　　　　　　配慮を適切に実施できる体制の確保 </a:t>
                      </a:r>
                      <a:r>
                        <a:rPr kumimoji="1" lang="en-US" altLang="ja-JP" sz="1200" b="1" kern="1200" dirty="0" smtClean="0">
                          <a:solidFill>
                            <a:schemeClr val="dk1"/>
                          </a:solidFill>
                          <a:effectLst/>
                          <a:latin typeface="Meiryo UI" panose="020B0604030504040204" pitchFamily="50" charset="-128"/>
                          <a:ea typeface="Meiryo UI" panose="020B0604030504040204" pitchFamily="50" charset="-128"/>
                          <a:cs typeface="+mn-cs"/>
                        </a:rPr>
                        <a:t>(P.27)</a:t>
                      </a: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lang="ja-JP" altLang="en-US" sz="1200" dirty="0" smtClean="0">
                          <a:latin typeface="Meiryo UI" panose="020B0604030504040204" pitchFamily="50" charset="-128"/>
                          <a:ea typeface="Meiryo UI" panose="020B0604030504040204" pitchFamily="50" charset="-128"/>
                        </a:rPr>
                        <a:t>（新規）</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相談支援に携わる者のうち１名</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を</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社会福祉士</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とする（望ましい）</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lang="ja-JP" altLang="en-US" sz="1200" dirty="0" smtClean="0">
                          <a:latin typeface="Meiryo UI" panose="020B0604030504040204" pitchFamily="50" charset="-128"/>
                          <a:ea typeface="Meiryo UI" panose="020B0604030504040204" pitchFamily="50" charset="-128"/>
                        </a:rPr>
                        <a:t>（新規）</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治療開始までを目処に、患者等が必ず一度はセンターを訪問できる体制整備</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　　　　　（望ましい）</a:t>
                      </a:r>
                      <a:r>
                        <a:rPr kumimoji="1" lang="en-US" altLang="ja-JP" sz="1200" b="1" kern="1200" dirty="0" smtClean="0">
                          <a:solidFill>
                            <a:schemeClr val="dk1"/>
                          </a:solidFill>
                          <a:effectLst/>
                          <a:latin typeface="Meiryo UI" panose="020B0604030504040204" pitchFamily="50" charset="-128"/>
                          <a:ea typeface="Meiryo UI" panose="020B0604030504040204" pitchFamily="50" charset="-128"/>
                          <a:cs typeface="+mn-cs"/>
                        </a:rPr>
                        <a:t>(P.28)</a:t>
                      </a: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（修正）自施設以外の患者からの相談への対応（望ましい→義務）</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lang="ja-JP" altLang="en-US" sz="1200" dirty="0" smtClean="0">
                          <a:latin typeface="Meiryo UI" panose="020B0604030504040204" pitchFamily="50" charset="-128"/>
                          <a:ea typeface="Meiryo UI" panose="020B0604030504040204" pitchFamily="50" charset="-128"/>
                        </a:rPr>
                        <a:t>（新規）</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センターを初めて訪れた者の数の把握、認知度の継続的な改善</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（努力義</a:t>
                      </a: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　　　　　　務）</a:t>
                      </a: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（努力義務）</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（修正・新規）・業務内容について、相談者からのフィードバックを得る体制整備</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　　　　　　　　　　　　　　　　　　　　　　　　　　　　　　（望ましい→義務）</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baseline="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en-US" sz="1200" kern="1200" baseline="0" dirty="0" smtClean="0">
                          <a:solidFill>
                            <a:schemeClr val="dk1"/>
                          </a:solidFill>
                          <a:effectLst/>
                          <a:latin typeface="Meiryo UI" panose="020B0604030504040204" pitchFamily="50" charset="-128"/>
                          <a:ea typeface="Meiryo UI" panose="020B0604030504040204" pitchFamily="50" charset="-128"/>
                          <a:cs typeface="+mn-cs"/>
                        </a:rPr>
                        <a:t>・</a:t>
                      </a:r>
                      <a:r>
                        <a:rPr kumimoji="1" lang="en-US" altLang="ja-JP" sz="1200" kern="1200" baseline="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フィードバック内容の活用及び協議会での共有（義務）</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lang="ja-JP" altLang="en-US" sz="1200" dirty="0" smtClean="0">
                          <a:latin typeface="Meiryo UI" panose="020B0604030504040204" pitchFamily="50" charset="-128"/>
                          <a:ea typeface="Meiryo UI" panose="020B0604030504040204" pitchFamily="50" charset="-128"/>
                        </a:rPr>
                        <a:t>（新規）</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病院長もしくはそれに準じる者</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の</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統括</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等による</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、センターと院内の診療従事者</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が協働する体制</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の</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整備</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lang="ja-JP" altLang="en-US" sz="1200" dirty="0" smtClean="0">
                          <a:latin typeface="Meiryo UI" panose="020B0604030504040204" pitchFamily="50" charset="-128"/>
                          <a:ea typeface="Meiryo UI" panose="020B0604030504040204" pitchFamily="50" charset="-128"/>
                        </a:rPr>
                        <a:t>（新規）</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患者サロン等の場を設ける際には、ピア・サポーターの活用もしくは十分な経験</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　　　　　　を持つ患者団体等との連携により実施（努力義務）</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　　　　　　オンライン環境でも開催（望ましい）</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txBody>
                  <a:tcPr marL="68580" marR="68580" marT="34290" marB="34290"/>
                </a:tc>
                <a:tc>
                  <a:txBody>
                    <a:bodyPr/>
                    <a:lstStyle/>
                    <a:p>
                      <a:pPr algn="ct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Ａ</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Ｃ</a:t>
                      </a:r>
                      <a:endPar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Ｃ</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rPr>
                        <a:t>C</a:t>
                      </a: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Ａ</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A</a:t>
                      </a: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Ａ</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Ａ</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Ａ</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Ａ</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Ｃ</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txBody>
                  <a:tcPr marL="68580" marR="68580" marT="34290" marB="34290"/>
                </a:tc>
                <a:tc>
                  <a:txBody>
                    <a:bodyPr/>
                    <a:lstStyle/>
                    <a:p>
                      <a:pPr algn="ct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A</a:t>
                      </a: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rPr>
                        <a:t>A</a:t>
                      </a: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C</a:t>
                      </a: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rPr>
                        <a:t>B</a:t>
                      </a: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A</a:t>
                      </a: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A</a:t>
                      </a: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A</a:t>
                      </a: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A</a:t>
                      </a: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A</a:t>
                      </a: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A</a:t>
                      </a: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C</a:t>
                      </a: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algn="ct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txBody>
                  <a:tcPr marL="68580" marR="68580" marT="34290" marB="34290"/>
                </a:tc>
                <a:extLst>
                  <a:ext uri="{0D108BD9-81ED-4DB2-BD59-A6C34878D82A}">
                    <a16:rowId xmlns:a16="http://schemas.microsoft.com/office/drawing/2014/main" val="531730272"/>
                  </a:ext>
                </a:extLst>
              </a:tr>
            </a:tbl>
          </a:graphicData>
        </a:graphic>
      </p:graphicFrame>
      <p:sp>
        <p:nvSpPr>
          <p:cNvPr id="5" name="正方形/長方形 4"/>
          <p:cNvSpPr/>
          <p:nvPr/>
        </p:nvSpPr>
        <p:spPr>
          <a:xfrm>
            <a:off x="8578552" y="6425952"/>
            <a:ext cx="115212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914400"/>
            <a:r>
              <a:rPr kumimoji="1" lang="en-US" altLang="ja-JP" dirty="0">
                <a:solidFill>
                  <a:prstClr val="black"/>
                </a:solidFill>
                <a:latin typeface="Calibri"/>
                <a:ea typeface="ＭＳ Ｐゴシック" panose="020B0600070205080204" pitchFamily="50" charset="-128"/>
              </a:rPr>
              <a:t>5</a:t>
            </a:r>
            <a:endParaRPr kumimoji="1" lang="ja-JP" altLang="en-US" dirty="0">
              <a:solidFill>
                <a:prstClr val="black"/>
              </a:solidFill>
              <a:latin typeface="Calibri"/>
              <a:ea typeface="ＭＳ Ｐゴシック" panose="020B0600070205080204" pitchFamily="50" charset="-128"/>
            </a:endParaRPr>
          </a:p>
        </p:txBody>
      </p:sp>
      <p:sp>
        <p:nvSpPr>
          <p:cNvPr id="6" name="テキスト ボックス 5"/>
          <p:cNvSpPr txBox="1"/>
          <p:nvPr/>
        </p:nvSpPr>
        <p:spPr>
          <a:xfrm>
            <a:off x="0" y="0"/>
            <a:ext cx="9906000" cy="378749"/>
          </a:xfrm>
          <a:prstGeom prst="rect">
            <a:avLst/>
          </a:prstGeom>
          <a:solidFill>
            <a:srgbClr val="1F497D">
              <a:lumMod val="50000"/>
            </a:srgbClr>
          </a:solidFill>
          <a:ln w="9525" cmpd="sng">
            <a:noFill/>
          </a:ln>
          <a:effectLst/>
        </p:spPr>
        <p:txBody>
          <a:bodyPr wrap="square" tIns="0" bIns="0" rtlCol="0" anchor="ctr" anchorCtr="0">
            <a:noAutofit/>
          </a:bodyPr>
          <a:lstStyle/>
          <a:p>
            <a:pPr algn="ctr" defTabSz="914400">
              <a:defRPr/>
            </a:pPr>
            <a:r>
              <a:rPr lang="ja-JP" altLang="en-US" sz="1500" b="1" kern="0" dirty="0" smtClean="0">
                <a:solidFill>
                  <a:srgbClr val="FFFFFF"/>
                </a:solidFill>
                <a:latin typeface="Meiryo UI" panose="020B0604030504040204" pitchFamily="50" charset="-128"/>
                <a:ea typeface="Meiryo UI" panose="020B0604030504040204" pitchFamily="50" charset="-128"/>
                <a:cs typeface="Times New Roman"/>
              </a:rPr>
              <a:t>府指定要件（案）の改正ポイント③</a:t>
            </a:r>
            <a:endParaRPr lang="ja-JP" altLang="en-US" sz="1500" b="1" kern="0" dirty="0">
              <a:solidFill>
                <a:prstClr val="white"/>
              </a:solidFill>
              <a:latin typeface="Meiryo UI" panose="020B0604030504040204" pitchFamily="50" charset="-128"/>
              <a:ea typeface="Meiryo UI" panose="020B0604030504040204" pitchFamily="50" charset="-128"/>
              <a:cs typeface="ＭＳ Ｐゴシック"/>
            </a:endParaRPr>
          </a:p>
        </p:txBody>
      </p:sp>
      <p:sp>
        <p:nvSpPr>
          <p:cNvPr id="7" name="星 5 6"/>
          <p:cNvSpPr/>
          <p:nvPr/>
        </p:nvSpPr>
        <p:spPr>
          <a:xfrm>
            <a:off x="9464258" y="1327720"/>
            <a:ext cx="202136" cy="2060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星 5 7"/>
          <p:cNvSpPr/>
          <p:nvPr/>
        </p:nvSpPr>
        <p:spPr>
          <a:xfrm>
            <a:off x="9464258" y="2252129"/>
            <a:ext cx="202136" cy="2060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008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023577290"/>
              </p:ext>
            </p:extLst>
          </p:nvPr>
        </p:nvGraphicFramePr>
        <p:xfrm>
          <a:off x="601509" y="497160"/>
          <a:ext cx="8671971" cy="4892040"/>
        </p:xfrm>
        <a:graphic>
          <a:graphicData uri="http://schemas.openxmlformats.org/drawingml/2006/table">
            <a:tbl>
              <a:tblPr firstRow="1" bandRow="1">
                <a:tableStyleId>{5C22544A-7EE6-4342-B048-85BDC9FD1C3A}</a:tableStyleId>
              </a:tblPr>
              <a:tblGrid>
                <a:gridCol w="162560">
                  <a:extLst>
                    <a:ext uri="{9D8B030D-6E8A-4147-A177-3AD203B41FA5}">
                      <a16:colId xmlns:a16="http://schemas.microsoft.com/office/drawing/2014/main" val="3808367792"/>
                    </a:ext>
                  </a:extLst>
                </a:gridCol>
                <a:gridCol w="1290754">
                  <a:extLst>
                    <a:ext uri="{9D8B030D-6E8A-4147-A177-3AD203B41FA5}">
                      <a16:colId xmlns:a16="http://schemas.microsoft.com/office/drawing/2014/main" val="1227110527"/>
                    </a:ext>
                  </a:extLst>
                </a:gridCol>
                <a:gridCol w="5500215">
                  <a:extLst>
                    <a:ext uri="{9D8B030D-6E8A-4147-A177-3AD203B41FA5}">
                      <a16:colId xmlns:a16="http://schemas.microsoft.com/office/drawing/2014/main" val="459568415"/>
                    </a:ext>
                  </a:extLst>
                </a:gridCol>
                <a:gridCol w="859221">
                  <a:extLst>
                    <a:ext uri="{9D8B030D-6E8A-4147-A177-3AD203B41FA5}">
                      <a16:colId xmlns:a16="http://schemas.microsoft.com/office/drawing/2014/main" val="3073012399"/>
                    </a:ext>
                  </a:extLst>
                </a:gridCol>
                <a:gridCol w="859221">
                  <a:extLst>
                    <a:ext uri="{9D8B030D-6E8A-4147-A177-3AD203B41FA5}">
                      <a16:colId xmlns:a16="http://schemas.microsoft.com/office/drawing/2014/main" val="3745932626"/>
                    </a:ext>
                  </a:extLst>
                </a:gridCol>
              </a:tblGrid>
              <a:tr h="153151">
                <a:tc>
                  <a:txBody>
                    <a:bodyPr/>
                    <a:lstStyle/>
                    <a:p>
                      <a:endParaRPr kumimoji="1" lang="ja-JP" altLang="en-US" sz="1400" dirty="0"/>
                    </a:p>
                  </a:txBody>
                  <a:tcPr marL="68580" marR="68580" marT="34290" marB="34290"/>
                </a:tc>
                <a:tc>
                  <a:txBody>
                    <a:bodyPr/>
                    <a:lstStyle/>
                    <a:p>
                      <a:pPr algn="ctr"/>
                      <a:r>
                        <a:rPr kumimoji="1" lang="ja-JP" altLang="en-US" sz="1200" dirty="0" smtClean="0">
                          <a:latin typeface="Meiryo UI" panose="020B0604030504040204" pitchFamily="50" charset="-128"/>
                          <a:ea typeface="Meiryo UI" panose="020B0604030504040204" pitchFamily="50" charset="-128"/>
                        </a:rPr>
                        <a:t>項目</a:t>
                      </a:r>
                      <a:endParaRPr kumimoji="1" lang="ja-JP" altLang="en-US" sz="12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ja-JP" altLang="en-US" sz="1200" dirty="0" smtClean="0">
                          <a:latin typeface="Meiryo UI" panose="020B0604030504040204" pitchFamily="50" charset="-128"/>
                          <a:ea typeface="Meiryo UI" panose="020B0604030504040204" pitchFamily="50" charset="-128"/>
                        </a:rPr>
                        <a:t>主な改正点</a:t>
                      </a:r>
                      <a:endParaRPr kumimoji="1" lang="ja-JP" altLang="en-US" sz="12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ja-JP" altLang="en-US" sz="1200" dirty="0" smtClean="0">
                          <a:latin typeface="Meiryo UI" panose="020B0604030504040204" pitchFamily="50" charset="-128"/>
                          <a:ea typeface="Meiryo UI" panose="020B0604030504040204" pitchFamily="50" charset="-128"/>
                        </a:rPr>
                        <a:t>要件区分</a:t>
                      </a:r>
                    </a:p>
                  </a:txBody>
                  <a:tcPr marL="68580" marR="68580" marT="34290" marB="34290"/>
                </a:tc>
                <a:tc>
                  <a:txBody>
                    <a:bodyPr/>
                    <a:lstStyle/>
                    <a:p>
                      <a:pPr algn="ctr"/>
                      <a:r>
                        <a:rPr kumimoji="1" lang="ja-JP" altLang="en-US" sz="1200" dirty="0" smtClean="0">
                          <a:latin typeface="Meiryo UI" panose="020B0604030504040204" pitchFamily="50" charset="-128"/>
                          <a:ea typeface="Meiryo UI" panose="020B0604030504040204" pitchFamily="50" charset="-128"/>
                        </a:rPr>
                        <a:t>参考</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国要件</a:t>
                      </a:r>
                    </a:p>
                  </a:txBody>
                  <a:tcPr marL="68580" marR="68580" marT="34290" marB="34290"/>
                </a:tc>
                <a:extLst>
                  <a:ext uri="{0D108BD9-81ED-4DB2-BD59-A6C34878D82A}">
                    <a16:rowId xmlns:a16="http://schemas.microsoft.com/office/drawing/2014/main" val="123648788"/>
                  </a:ext>
                </a:extLst>
              </a:tr>
              <a:tr h="2743200">
                <a:tc>
                  <a:txBody>
                    <a:bodyPr/>
                    <a:lstStyle/>
                    <a:p>
                      <a:pPr algn="ctr"/>
                      <a:r>
                        <a:rPr kumimoji="1" lang="ja-JP" altLang="en-US" sz="1400" dirty="0" smtClean="0"/>
                        <a:t>３</a:t>
                      </a:r>
                      <a:endParaRPr kumimoji="1" lang="ja-JP" altLang="en-US" sz="1400" dirty="0"/>
                    </a:p>
                  </a:txBody>
                  <a:tcPr marL="68580" marR="68580" marT="34290" marB="34290" anchor="ctr"/>
                </a:tc>
                <a:tc>
                  <a:txBody>
                    <a:bodyPr/>
                    <a:lstStyle/>
                    <a:p>
                      <a:r>
                        <a:rPr lang="ja-JP" altLang="en-US" sz="1200" dirty="0" smtClean="0">
                          <a:latin typeface="Meiryo UI" panose="020B0604030504040204" pitchFamily="50" charset="-128"/>
                          <a:ea typeface="Meiryo UI" panose="020B0604030504040204" pitchFamily="50" charset="-128"/>
                        </a:rPr>
                        <a:t>相談支援及び情報の収集提供</a:t>
                      </a:r>
                      <a:endParaRPr lang="en-US" altLang="ja-JP" sz="1200" dirty="0" smtClean="0">
                        <a:latin typeface="Meiryo UI" panose="020B0604030504040204" pitchFamily="50" charset="-128"/>
                        <a:ea typeface="Meiryo UI" panose="020B0604030504040204" pitchFamily="50" charset="-128"/>
                      </a:endParaRPr>
                    </a:p>
                    <a:p>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○情報提供・普及啓発</a:t>
                      </a:r>
                      <a:endParaRPr lang="en-US" altLang="ja-JP" sz="1200" dirty="0" smtClean="0">
                        <a:latin typeface="Meiryo UI" panose="020B0604030504040204" pitchFamily="50" charset="-128"/>
                        <a:ea typeface="Meiryo UI" panose="020B0604030504040204" pitchFamily="50" charset="-128"/>
                      </a:endParaRPr>
                    </a:p>
                    <a:p>
                      <a:r>
                        <a:rPr lang="en-US" altLang="ja-JP" sz="1200" dirty="0" smtClean="0">
                          <a:latin typeface="Meiryo UI" panose="020B0604030504040204" pitchFamily="50" charset="-128"/>
                          <a:ea typeface="Meiryo UI" panose="020B0604030504040204" pitchFamily="50" charset="-128"/>
                        </a:rPr>
                        <a:t>                                        </a:t>
                      </a:r>
                      <a:endParaRPr lang="ja-JP" altLang="en-US" sz="1200" dirty="0">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（修正）</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希少がん、小児がん、ＡＹＡ世代のがん患者への治療及び支援（妊孕性温</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存療法を含む）やがんゲノム医療についても、自施設で提供できる場合</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だけでなく</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連携して実施する場合</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も</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その旨を広報</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（義務）</a:t>
                      </a:r>
                      <a:r>
                        <a:rPr kumimoji="1" lang="en-US" altLang="ja-JP" sz="1200" b="1" kern="1200" dirty="0" smtClean="0">
                          <a:solidFill>
                            <a:schemeClr val="dk1"/>
                          </a:solidFill>
                          <a:effectLst/>
                          <a:latin typeface="Meiryo UI" panose="020B0604030504040204" pitchFamily="50" charset="-128"/>
                          <a:ea typeface="Meiryo UI" panose="020B0604030504040204" pitchFamily="50" charset="-128"/>
                          <a:cs typeface="+mn-cs"/>
                        </a:rPr>
                        <a:t>(P.30)</a:t>
                      </a: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大規模災害や感染症の流行などにより自院の診療状況に変化が生じた場合に</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は、速やかに情報公開</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（努力義務）</a:t>
                      </a:r>
                      <a:r>
                        <a:rPr kumimoji="1" lang="en-US" altLang="ja-JP" sz="1200" b="1" kern="1200" dirty="0" smtClean="0">
                          <a:solidFill>
                            <a:schemeClr val="dk1"/>
                          </a:solidFill>
                          <a:effectLst/>
                          <a:latin typeface="Meiryo UI" panose="020B0604030504040204" pitchFamily="50" charset="-128"/>
                          <a:ea typeface="Meiryo UI" panose="020B0604030504040204" pitchFamily="50" charset="-128"/>
                          <a:cs typeface="+mn-cs"/>
                        </a:rPr>
                        <a:t>(P.30)</a:t>
                      </a: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（修正・新規）</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当該がん医療圏内のがん診療に関する情報について、病院ホームページ</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等でわかりやすく広報</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（努力義務→義務）。</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特に、我が国に多いがんの中で、自施設で対応しない診療内容について</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の連携先や集学的治療等が終了した後のフォローアップについて地域で</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連携する医療機関等の情報提供を行う</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（新規）</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参加中の治験についてその対象であるがんの種類及び薬剤名等を広報</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（新規）</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患者に対して治験も含めた医薬品等の臨床研究、先進医療、患者申出療養</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等に関する適切な情報提供を行うとともに、必要に応じて適切な医療機関に紹</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介</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rPr>
                        <a:t>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rPr>
                        <a:t>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Ａ</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rPr>
                        <a:t>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rPr>
                        <a:t>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A</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txBody>
                  <a:tcPr marL="68580" marR="68580" marT="34290" marB="34290"/>
                </a:tc>
                <a:extLst>
                  <a:ext uri="{0D108BD9-81ED-4DB2-BD59-A6C34878D82A}">
                    <a16:rowId xmlns:a16="http://schemas.microsoft.com/office/drawing/2014/main" val="531730272"/>
                  </a:ext>
                </a:extLst>
              </a:tr>
              <a:tr h="480060">
                <a:tc>
                  <a:txBody>
                    <a:bodyPr/>
                    <a:lstStyle/>
                    <a:p>
                      <a:pPr algn="ctr"/>
                      <a:r>
                        <a:rPr kumimoji="1" lang="ja-JP" altLang="en-US" sz="1400" dirty="0" smtClean="0"/>
                        <a:t>４</a:t>
                      </a:r>
                      <a:endParaRPr kumimoji="1" lang="ja-JP" altLang="en-US" sz="1400" dirty="0"/>
                    </a:p>
                  </a:txBody>
                  <a:tcPr marL="68580" marR="68580" marT="34290" marB="34290" anchor="ctr"/>
                </a:tc>
                <a:tc>
                  <a:txBody>
                    <a:bodyPr/>
                    <a:lstStyle/>
                    <a:p>
                      <a:r>
                        <a:rPr lang="ja-JP" altLang="en-US" sz="1200" dirty="0" smtClean="0">
                          <a:latin typeface="Meiryo UI" panose="020B0604030504040204" pitchFamily="50" charset="-128"/>
                          <a:ea typeface="Meiryo UI" panose="020B0604030504040204" pitchFamily="50" charset="-128"/>
                        </a:rPr>
                        <a:t>医療の質の改善の取組及び安全管理</a:t>
                      </a:r>
                      <a:endParaRPr lang="ja-JP" altLang="en-US" sz="1200" dirty="0">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（新規）</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日本医療機能評価機構の審査等の第三者による評価</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受審 </a:t>
                      </a:r>
                      <a:r>
                        <a:rPr kumimoji="1" lang="en-US" altLang="ja-JP" sz="1200" b="1" kern="1200" dirty="0" smtClean="0">
                          <a:solidFill>
                            <a:schemeClr val="dk1"/>
                          </a:solidFill>
                          <a:effectLst/>
                          <a:latin typeface="Meiryo UI" panose="020B0604030504040204" pitchFamily="50" charset="-128"/>
                          <a:ea typeface="Meiryo UI" panose="020B0604030504040204" pitchFamily="50" charset="-128"/>
                          <a:cs typeface="+mn-cs"/>
                        </a:rPr>
                        <a:t>(P.33)</a:t>
                      </a:r>
                      <a:endParaRPr kumimoji="1" lang="ja-JP" altLang="en-US" sz="1200" b="1" dirty="0">
                        <a:latin typeface="Meiryo UI" panose="020B0604030504040204" pitchFamily="50" charset="-128"/>
                        <a:ea typeface="Meiryo UI" panose="020B0604030504040204" pitchFamily="50" charset="-128"/>
                      </a:endParaRPr>
                    </a:p>
                  </a:txBody>
                  <a:tcPr marL="68580" marR="68580" marT="34290" marB="34290" anchor="ctr"/>
                </a:tc>
                <a:tc>
                  <a:txBody>
                    <a:bodyPr/>
                    <a:lstStyle/>
                    <a:p>
                      <a:pPr algn="ctr"/>
                      <a:r>
                        <a:rPr kumimoji="1" lang="ja-JP" altLang="en-US" sz="1200" u="none" dirty="0" smtClean="0">
                          <a:solidFill>
                            <a:schemeClr val="tx1"/>
                          </a:solidFill>
                          <a:latin typeface="Meiryo UI" panose="020B0604030504040204" pitchFamily="50" charset="-128"/>
                          <a:ea typeface="Meiryo UI" panose="020B0604030504040204" pitchFamily="50" charset="-128"/>
                        </a:rPr>
                        <a:t>Ｃ</a:t>
                      </a: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algn="ctr"/>
                      <a:r>
                        <a:rPr kumimoji="1" lang="en-US" altLang="ja-JP" sz="1200" u="none" dirty="0" smtClean="0">
                          <a:solidFill>
                            <a:schemeClr val="tx1"/>
                          </a:solidFill>
                          <a:latin typeface="Meiryo UI" panose="020B0604030504040204" pitchFamily="50" charset="-128"/>
                          <a:ea typeface="Meiryo UI" panose="020B0604030504040204" pitchFamily="50" charset="-128"/>
                        </a:rPr>
                        <a:t>A</a:t>
                      </a:r>
                      <a:endParaRPr kumimoji="1" lang="ja-JP" altLang="en-US" sz="1200" u="none"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3582855480"/>
                  </a:ext>
                </a:extLst>
              </a:tr>
              <a:tr h="480060">
                <a:tc>
                  <a:txBody>
                    <a:bodyPr/>
                    <a:lstStyle/>
                    <a:p>
                      <a:pPr algn="ctr"/>
                      <a:r>
                        <a:rPr kumimoji="1" lang="ja-JP" altLang="en-US" sz="1400" dirty="0" smtClean="0"/>
                        <a:t>５</a:t>
                      </a:r>
                      <a:endParaRPr kumimoji="1" lang="ja-JP" altLang="en-US" sz="1400" dirty="0"/>
                    </a:p>
                  </a:txBody>
                  <a:tcPr marL="68580" marR="68580" marT="34290" marB="34290" anchor="ctr"/>
                </a:tc>
                <a:tc>
                  <a:txBody>
                    <a:bodyPr/>
                    <a:lstStyle/>
                    <a:p>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我が国に多いがん</a:t>
                      </a:r>
                      <a:endParaRPr lang="ja-JP" altLang="en-US" sz="1200" dirty="0">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（旧）</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肺がん、胃がん、肝がん、大腸がん及び乳がん</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（新）</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大腸がん、肺がん、胃がん、乳がん、前立腺がん及び肝・胆・膵のがん</a:t>
                      </a:r>
                      <a:endParaRPr kumimoji="1" lang="ja-JP" altLang="en-US" sz="1200" dirty="0">
                        <a:latin typeface="Meiryo UI" panose="020B0604030504040204" pitchFamily="50" charset="-128"/>
                        <a:ea typeface="Meiryo UI" panose="020B0604030504040204" pitchFamily="50" charset="-128"/>
                      </a:endParaRPr>
                    </a:p>
                  </a:txBody>
                  <a:tcPr marL="68580" marR="68580" marT="34290" marB="34290"/>
                </a:tc>
                <a:tc>
                  <a:txBody>
                    <a:bodyPr/>
                    <a:lstStyle/>
                    <a:p>
                      <a:pPr algn="ctr"/>
                      <a:r>
                        <a:rPr kumimoji="1" lang="ja-JP" altLang="en-US" sz="1200" dirty="0" smtClean="0">
                          <a:latin typeface="Meiryo UI" panose="020B0604030504040204" pitchFamily="50" charset="-128"/>
                          <a:ea typeface="Meiryo UI" panose="020B0604030504040204" pitchFamily="50" charset="-128"/>
                        </a:rPr>
                        <a:t>Ｃ</a:t>
                      </a:r>
                      <a:endParaRPr kumimoji="1" lang="ja-JP" altLang="en-US" sz="1200" dirty="0">
                        <a:latin typeface="Meiryo UI" panose="020B0604030504040204" pitchFamily="50" charset="-128"/>
                        <a:ea typeface="Meiryo UI" panose="020B0604030504040204" pitchFamily="50" charset="-128"/>
                      </a:endParaRPr>
                    </a:p>
                  </a:txBody>
                  <a:tcPr marL="68580" marR="68580" marT="34290" marB="34290"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C</a:t>
                      </a:r>
                      <a:endParaRPr kumimoji="1" lang="ja-JP" altLang="en-US" sz="1200" dirty="0">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2342632746"/>
                  </a:ext>
                </a:extLst>
              </a:tr>
            </a:tbl>
          </a:graphicData>
        </a:graphic>
      </p:graphicFrame>
      <p:sp>
        <p:nvSpPr>
          <p:cNvPr id="5" name="正方形/長方形 4"/>
          <p:cNvSpPr/>
          <p:nvPr/>
        </p:nvSpPr>
        <p:spPr>
          <a:xfrm>
            <a:off x="8121352" y="6237312"/>
            <a:ext cx="115212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914400"/>
            <a:r>
              <a:rPr kumimoji="1" lang="en-US" altLang="ja-JP" dirty="0" smtClean="0">
                <a:solidFill>
                  <a:prstClr val="black"/>
                </a:solidFill>
                <a:latin typeface="Calibri"/>
                <a:ea typeface="ＭＳ Ｐゴシック" panose="020B0600070205080204" pitchFamily="50" charset="-128"/>
              </a:rPr>
              <a:t>6</a:t>
            </a:r>
            <a:endParaRPr kumimoji="1" lang="ja-JP" altLang="en-US" dirty="0">
              <a:solidFill>
                <a:prstClr val="black"/>
              </a:solidFill>
              <a:latin typeface="Calibri"/>
              <a:ea typeface="ＭＳ Ｐゴシック" panose="020B0600070205080204" pitchFamily="50" charset="-128"/>
            </a:endParaRPr>
          </a:p>
        </p:txBody>
      </p:sp>
      <p:sp>
        <p:nvSpPr>
          <p:cNvPr id="6" name="テキスト ボックス 5"/>
          <p:cNvSpPr txBox="1"/>
          <p:nvPr/>
        </p:nvSpPr>
        <p:spPr>
          <a:xfrm>
            <a:off x="0" y="0"/>
            <a:ext cx="9906000" cy="378749"/>
          </a:xfrm>
          <a:prstGeom prst="rect">
            <a:avLst/>
          </a:prstGeom>
          <a:solidFill>
            <a:srgbClr val="1F497D">
              <a:lumMod val="50000"/>
            </a:srgbClr>
          </a:solidFill>
          <a:ln w="9525" cmpd="sng">
            <a:noFill/>
          </a:ln>
          <a:effectLst/>
        </p:spPr>
        <p:txBody>
          <a:bodyPr wrap="square" tIns="0" bIns="0" rtlCol="0" anchor="ctr" anchorCtr="0">
            <a:noAutofit/>
          </a:bodyPr>
          <a:lstStyle/>
          <a:p>
            <a:pPr algn="ctr" defTabSz="914400">
              <a:defRPr/>
            </a:pPr>
            <a:r>
              <a:rPr lang="ja-JP" altLang="en-US" sz="1500" b="1" kern="0" dirty="0" smtClean="0">
                <a:solidFill>
                  <a:srgbClr val="FFFFFF"/>
                </a:solidFill>
                <a:latin typeface="Meiryo UI" panose="020B0604030504040204" pitchFamily="50" charset="-128"/>
                <a:ea typeface="Meiryo UI" panose="020B0604030504040204" pitchFamily="50" charset="-128"/>
                <a:cs typeface="Times New Roman"/>
              </a:rPr>
              <a:t>府指定要件（案）の改正ポイント④</a:t>
            </a:r>
            <a:endParaRPr lang="ja-JP" altLang="en-US" sz="1500" b="1" kern="0" dirty="0">
              <a:solidFill>
                <a:prstClr val="white"/>
              </a:solidFill>
              <a:latin typeface="Meiryo UI" panose="020B0604030504040204" pitchFamily="50" charset="-128"/>
              <a:ea typeface="Meiryo UI" panose="020B0604030504040204" pitchFamily="50" charset="-128"/>
              <a:cs typeface="ＭＳ Ｐゴシック"/>
            </a:endParaRPr>
          </a:p>
        </p:txBody>
      </p:sp>
      <p:sp>
        <p:nvSpPr>
          <p:cNvPr id="7" name="星 5 6"/>
          <p:cNvSpPr/>
          <p:nvPr/>
        </p:nvSpPr>
        <p:spPr>
          <a:xfrm>
            <a:off x="9399863" y="1093030"/>
            <a:ext cx="202136" cy="2060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星 5 7"/>
          <p:cNvSpPr/>
          <p:nvPr/>
        </p:nvSpPr>
        <p:spPr>
          <a:xfrm>
            <a:off x="9399863" y="1672580"/>
            <a:ext cx="202136" cy="2060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星 5 8"/>
          <p:cNvSpPr/>
          <p:nvPr/>
        </p:nvSpPr>
        <p:spPr>
          <a:xfrm>
            <a:off x="9399863" y="4480174"/>
            <a:ext cx="202136" cy="2060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59165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153035558"/>
              </p:ext>
            </p:extLst>
          </p:nvPr>
        </p:nvGraphicFramePr>
        <p:xfrm>
          <a:off x="59418" y="658477"/>
          <a:ext cx="9787164" cy="5772000"/>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09730">
                  <a:extLst>
                    <a:ext uri="{9D8B030D-6E8A-4147-A177-3AD203B41FA5}">
                      <a16:colId xmlns:a16="http://schemas.microsoft.com/office/drawing/2014/main" val="93627630"/>
                    </a:ext>
                  </a:extLst>
                </a:gridCol>
              </a:tblGrid>
              <a:tr h="285600">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r>
                        <a:rPr kumimoji="1" lang="ja-JP" altLang="en-US" sz="1200" dirty="0" smtClean="0">
                          <a:solidFill>
                            <a:schemeClr val="tx1"/>
                          </a:solidFill>
                          <a:latin typeface="Meiryo UI" panose="020B0604030504040204" pitchFamily="50" charset="-128"/>
                          <a:ea typeface="Meiryo UI" panose="020B0604030504040204" pitchFamily="50" charset="-128"/>
                        </a:rPr>
                        <a:t>（Ｒ４）</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29260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rPr>
                        <a:t>P1</a:t>
                      </a:r>
                      <a:r>
                        <a:rPr kumimoji="1" lang="ja-JP" altLang="en-US" sz="1200" dirty="0" smtClean="0">
                          <a:solidFill>
                            <a:schemeClr val="tx1"/>
                          </a:solidFill>
                          <a:latin typeface="Meiryo UI" panose="020B0604030504040204" pitchFamily="50" charset="-128"/>
                          <a:ea typeface="Meiryo UI" panose="020B0604030504040204" pitchFamily="50" charset="-128"/>
                        </a:rPr>
                        <a:t>① 集学的治療等の提供体制及び標準的治療等の提供</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ア 我が国に多いがんを中心にその他各医療機関が専門とするがんについて、手術、放射線治療及び薬物療法を効果的に組み合わせた集学的治療、リハビリテーション及び緩和ケア（以下「集学的治療等」という。）を提供する体制を有するとともに、各学会の診療ガイドラインに準ずる標準的治療（以下「標準的治療」という。）等がん患者の状態に応じた適切な治療を提供すること。ただし、我が国に多いがんの中でも症例の集約化により治療成績の向上が期待されるもの等、当該施設において集学的治療等を提供しない場合には、適切な医療に確実につなげることができる体制を構築すること。</a:t>
                      </a:r>
                      <a:endPar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endParaRPr>
                    </a:p>
                    <a:p>
                      <a:endPar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endParaRPr>
                    </a:p>
                    <a:p>
                      <a:endPar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我が国に多いがん（大腸がん、肺がん、胃がん、乳がん、前立腺がん及び肝・胆・膵のがんをいう。</a:t>
                      </a:r>
                      <a:r>
                        <a:rPr kumimoji="1" lang="ja-JP" altLang="en-US" sz="1200" u="none" kern="1200" dirty="0">
                          <a:solidFill>
                            <a:schemeClr val="tx1"/>
                          </a:solidFill>
                          <a:effectLst/>
                          <a:latin typeface="Meiryo UI" panose="020B0604030504040204" pitchFamily="50" charset="-128"/>
                          <a:ea typeface="Meiryo UI" panose="020B0604030504040204" pitchFamily="50" charset="-128"/>
                          <a:cs typeface="+mn-cs"/>
                        </a:rPr>
                        <a:t>）</a:t>
                      </a:r>
                      <a:endPar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rPr>
                        <a:t> </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ア 我が国に多いがん（肺がん、胃がん、肝がん、大腸がん及び乳がんをいう。以下同じ。）を中心にその他各医療機関が専門とするがんについて、手術、放射線治療及び薬物療法を効果的に組み合わせた集学的治療、リハビリテーション及び緩和ケア（以下「集学的治療等」という。）を提供する体制を有するとともに、各学会の診療ガイドラインに準ずる標準的治療（以下「標準的治療」という。）等がん患者の状態に応じた適切な治療を提供すること。ただし、我が国に多いがんの中でも症例の集約化により治療成績の向上が期待されるもの等、当該施設において集学的治療等を提供しない場合には、適切な医療に確実につなげることができる体制を構築すること。</a:t>
                      </a: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我が国に多いがん（肺がん、胃がん、肝がん、大腸がん及び乳がんをいう。）</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r>
                        <a:rPr kumimoji="1" lang="ja-JP" altLang="en-US" sz="1200" b="1" u="sng" dirty="0" smtClean="0">
                          <a:solidFill>
                            <a:schemeClr val="tx1"/>
                          </a:solidFill>
                          <a:latin typeface="Meiryo UI" panose="020B0604030504040204" pitchFamily="50" charset="-128"/>
                          <a:ea typeface="Meiryo UI" panose="020B0604030504040204" pitchFamily="50" charset="-128"/>
                        </a:rPr>
                        <a:t>○</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我が国医に多いがんに対する集学的治療について</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174625" indent="-174625"/>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smtClean="0">
                          <a:solidFill>
                            <a:schemeClr val="tx1"/>
                          </a:solidFill>
                          <a:latin typeface="Meiryo UI" panose="020B0604030504040204" pitchFamily="50" charset="-128"/>
                          <a:ea typeface="Meiryo UI" panose="020B0604030504040204" pitchFamily="50" charset="-128"/>
                        </a:rPr>
                        <a:t>・府は、これまでの５がんについて集学的治療体制</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174625" indent="-174625"/>
                      <a:r>
                        <a:rPr kumimoji="1" lang="ja-JP" altLang="en-US" sz="1200" dirty="0" smtClean="0">
                          <a:solidFill>
                            <a:schemeClr val="tx1"/>
                          </a:solidFill>
                          <a:latin typeface="Meiryo UI" panose="020B0604030504040204" pitchFamily="50" charset="-128"/>
                          <a:ea typeface="Meiryo UI" panose="020B0604030504040204" pitchFamily="50" charset="-128"/>
                        </a:rPr>
                        <a:t>を求めることとしてはどうか。　　　　　　　　　　　　　　　　　　　　</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70681937"/>
                  </a:ext>
                </a:extLst>
              </a:tr>
              <a:tr h="1378040">
                <a:tc>
                  <a:txBody>
                    <a:bodyPr/>
                    <a:lstStyle/>
                    <a:p>
                      <a:r>
                        <a:rPr kumimoji="1" lang="en-US" altLang="ja-JP" sz="1200" dirty="0" smtClean="0">
                          <a:solidFill>
                            <a:schemeClr val="tx1"/>
                          </a:solidFill>
                          <a:latin typeface="Meiryo UI" panose="020B0604030504040204" pitchFamily="50" charset="-128"/>
                          <a:ea typeface="Meiryo UI" panose="020B0604030504040204" pitchFamily="50" charset="-128"/>
                        </a:rPr>
                        <a:t>P1</a:t>
                      </a: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イ 医師からの診断結果や病状の説明時</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及び治療方針の決定時等</a:t>
                      </a: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には、以下の体制を整備すること。</a:t>
                      </a:r>
                    </a:p>
                    <a:p>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rPr>
                        <a:t>ⅰ </a:t>
                      </a: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患者とその家族の希望を踏まえ、</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看護師や公認心理師等が同席すること。</a:t>
                      </a:r>
                    </a:p>
                    <a:p>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rPr>
                        <a:t>ⅱ </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治療プロセス全体に関して、患者とともに考えながら方針を決定すること。</a:t>
                      </a:r>
                    </a:p>
                    <a:p>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rPr>
                        <a:t>ⅲ </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標準治療として複数の診療科が関与する選択肢がある場合に、その知見のある診療科の受診ができる体制を確保すること。</a:t>
                      </a:r>
                    </a:p>
                    <a:p>
                      <a:endPar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u="none" dirty="0" smtClean="0">
                          <a:solidFill>
                            <a:schemeClr val="tx1"/>
                          </a:solidFill>
                          <a:latin typeface="Meiryo UI" panose="020B0604030504040204" pitchFamily="50" charset="-128"/>
                          <a:ea typeface="Meiryo UI" panose="020B0604030504040204" pitchFamily="50" charset="-128"/>
                        </a:rPr>
                        <a:t>イ 医師からの診断結果や病状の説明時及び治療方針の決定時等には、以下の体制を整備すること。</a:t>
                      </a:r>
                    </a:p>
                    <a:p>
                      <a:r>
                        <a:rPr kumimoji="1" lang="en-US" altLang="ja-JP" sz="1200" u="none" dirty="0" smtClean="0">
                          <a:solidFill>
                            <a:schemeClr val="tx1"/>
                          </a:solidFill>
                          <a:latin typeface="Meiryo UI" panose="020B0604030504040204" pitchFamily="50" charset="-128"/>
                          <a:ea typeface="Meiryo UI" panose="020B0604030504040204" pitchFamily="50" charset="-128"/>
                        </a:rPr>
                        <a:t>ⅰ </a:t>
                      </a:r>
                      <a:r>
                        <a:rPr kumimoji="1" lang="ja-JP" altLang="en-US" sz="1200" u="none" dirty="0" smtClean="0">
                          <a:solidFill>
                            <a:schemeClr val="tx1"/>
                          </a:solidFill>
                          <a:latin typeface="Meiryo UI" panose="020B0604030504040204" pitchFamily="50" charset="-128"/>
                          <a:ea typeface="Meiryo UI" panose="020B0604030504040204" pitchFamily="50" charset="-128"/>
                        </a:rPr>
                        <a:t>患者とその家族の希望を踏まえ、看護師や公認心理師等が同席すること。</a:t>
                      </a:r>
                    </a:p>
                    <a:p>
                      <a:r>
                        <a:rPr kumimoji="1" lang="en-US" altLang="ja-JP" sz="1200" u="none" dirty="0" smtClean="0">
                          <a:solidFill>
                            <a:schemeClr val="tx1"/>
                          </a:solidFill>
                          <a:latin typeface="Meiryo UI" panose="020B0604030504040204" pitchFamily="50" charset="-128"/>
                          <a:ea typeface="Meiryo UI" panose="020B0604030504040204" pitchFamily="50" charset="-128"/>
                        </a:rPr>
                        <a:t>ⅱ </a:t>
                      </a:r>
                      <a:r>
                        <a:rPr kumimoji="1" lang="ja-JP" altLang="en-US" sz="1200" u="none" dirty="0" smtClean="0">
                          <a:solidFill>
                            <a:schemeClr val="tx1"/>
                          </a:solidFill>
                          <a:latin typeface="Meiryo UI" panose="020B0604030504040204" pitchFamily="50" charset="-128"/>
                          <a:ea typeface="Meiryo UI" panose="020B0604030504040204" pitchFamily="50" charset="-128"/>
                        </a:rPr>
                        <a:t>治療プロセス全体に関して、患者とともに考えながら方針を決定すること。</a:t>
                      </a:r>
                    </a:p>
                    <a:p>
                      <a:r>
                        <a:rPr kumimoji="1" lang="en-US" altLang="ja-JP" sz="1200" u="none" dirty="0" smtClean="0">
                          <a:solidFill>
                            <a:schemeClr val="tx1"/>
                          </a:solidFill>
                          <a:latin typeface="Meiryo UI" panose="020B0604030504040204" pitchFamily="50" charset="-128"/>
                          <a:ea typeface="Meiryo UI" panose="020B0604030504040204" pitchFamily="50" charset="-128"/>
                        </a:rPr>
                        <a:t>ⅲ </a:t>
                      </a:r>
                      <a:r>
                        <a:rPr kumimoji="1" lang="ja-JP" altLang="en-US" sz="1200" u="none" dirty="0" smtClean="0">
                          <a:solidFill>
                            <a:schemeClr val="tx1"/>
                          </a:solidFill>
                          <a:latin typeface="Meiryo UI" panose="020B0604030504040204" pitchFamily="50" charset="-128"/>
                          <a:ea typeface="Meiryo UI" panose="020B0604030504040204" pitchFamily="50" charset="-128"/>
                        </a:rPr>
                        <a:t>標準治療として複数の診療科が関与する選択肢がある場合に、その知見のある診療科の受診ができる体制を確保すること。</a:t>
                      </a:r>
                    </a:p>
                    <a:p>
                      <a:endParaRPr kumimoji="1" lang="ja-JP" altLang="en-US" sz="1200"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u="sng" dirty="0" smtClean="0">
                          <a:solidFill>
                            <a:schemeClr val="tx1"/>
                          </a:solidFill>
                          <a:latin typeface="Meiryo UI" panose="020B0604030504040204" pitchFamily="50" charset="-128"/>
                          <a:ea typeface="Meiryo UI" panose="020B0604030504040204" pitchFamily="50" charset="-128"/>
                        </a:rPr>
                        <a:t>○</a:t>
                      </a:r>
                      <a:r>
                        <a:rPr kumimoji="1" lang="en-US" altLang="ja-JP" sz="1050" b="1" u="sng" dirty="0" smtClean="0">
                          <a:solidFill>
                            <a:schemeClr val="tx1"/>
                          </a:solidFill>
                          <a:latin typeface="Meiryo UI" panose="020B0604030504040204" pitchFamily="50" charset="-128"/>
                          <a:ea typeface="Meiryo UI" panose="020B0604030504040204" pitchFamily="50" charset="-128"/>
                        </a:rPr>
                        <a:t>【</a:t>
                      </a:r>
                      <a:r>
                        <a:rPr kumimoji="1" lang="ja-JP" altLang="en-US" sz="1050" b="1" u="sng" dirty="0" smtClean="0">
                          <a:solidFill>
                            <a:schemeClr val="tx1"/>
                          </a:solidFill>
                          <a:latin typeface="Meiryo UI" panose="020B0604030504040204" pitchFamily="50" charset="-128"/>
                          <a:ea typeface="Meiryo UI" panose="020B0604030504040204" pitchFamily="50" charset="-128"/>
                        </a:rPr>
                        <a:t>新</a:t>
                      </a:r>
                      <a:r>
                        <a:rPr kumimoji="1" lang="en-US" altLang="ja-JP" sz="1050" b="1" u="sng" dirty="0" smtClean="0">
                          <a:solidFill>
                            <a:schemeClr val="tx1"/>
                          </a:solidFill>
                          <a:latin typeface="Meiryo UI" panose="020B0604030504040204" pitchFamily="50" charset="-128"/>
                          <a:ea typeface="Meiryo UI" panose="020B0604030504040204" pitchFamily="50" charset="-128"/>
                        </a:rPr>
                        <a:t>】</a:t>
                      </a:r>
                      <a:r>
                        <a:rPr kumimoji="1" lang="ja-JP" altLang="en-US" sz="1050" b="1" u="sng" dirty="0" smtClean="0">
                          <a:solidFill>
                            <a:schemeClr val="tx1"/>
                          </a:solidFill>
                          <a:latin typeface="Meiryo UI" panose="020B0604030504040204" pitchFamily="50" charset="-128"/>
                          <a:ea typeface="Meiryo UI" panose="020B0604030504040204" pitchFamily="50" charset="-128"/>
                        </a:rPr>
                        <a:t>治療方針決定時における体制の整備について</a:t>
                      </a:r>
                      <a:endParaRPr kumimoji="1" lang="en-US" altLang="ja-JP" sz="105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smtClean="0">
                          <a:solidFill>
                            <a:schemeClr val="tx1"/>
                          </a:solidFill>
                          <a:latin typeface="Meiryo UI" panose="020B0604030504040204" pitchFamily="50" charset="-128"/>
                          <a:ea typeface="Meiryo UI" panose="020B0604030504040204" pitchFamily="50" charset="-128"/>
                        </a:rPr>
                        <a:t>・国どおり</a:t>
                      </a:r>
                      <a:r>
                        <a:rPr kumimoji="1" lang="ja-JP" altLang="en-US" sz="1050" u="none" dirty="0" smtClean="0">
                          <a:solidFill>
                            <a:schemeClr val="tx1"/>
                          </a:solidFill>
                          <a:latin typeface="Meiryo UI" panose="020B0604030504040204" pitchFamily="50" charset="-128"/>
                          <a:ea typeface="Meiryo UI" panose="020B0604030504040204" pitchFamily="50" charset="-128"/>
                        </a:rPr>
                        <a:t>新たに要件化し、必須規定としてはどうか。</a:t>
                      </a:r>
                      <a:endParaRPr kumimoji="1" lang="en-US" altLang="ja-JP" sz="1050" b="1" u="sng" dirty="0" smtClean="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93835219"/>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（１）診療</a:t>
            </a:r>
            <a:r>
              <a:rPr kumimoji="1" lang="ja-JP" altLang="en-US" sz="2000" dirty="0">
                <a:latin typeface="Meiryo UI" panose="020B0604030504040204" pitchFamily="50" charset="-128"/>
                <a:ea typeface="Meiryo UI" panose="020B0604030504040204" pitchFamily="50" charset="-128"/>
              </a:rPr>
              <a:t>機能</a:t>
            </a: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7</a:t>
            </a:fld>
            <a:endParaRPr kumimoji="1" lang="ja-JP" altLang="en-US" sz="1800" dirty="0"/>
          </a:p>
        </p:txBody>
      </p:sp>
    </p:spTree>
    <p:extLst>
      <p:ext uri="{BB962C8B-B14F-4D97-AF65-F5344CB8AC3E}">
        <p14:creationId xmlns:p14="http://schemas.microsoft.com/office/powerpoint/2010/main" val="42259958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4079283609"/>
              </p:ext>
            </p:extLst>
          </p:nvPr>
        </p:nvGraphicFramePr>
        <p:xfrm>
          <a:off x="59418" y="433098"/>
          <a:ext cx="9787164" cy="5303520"/>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09730">
                  <a:extLst>
                    <a:ext uri="{9D8B030D-6E8A-4147-A177-3AD203B41FA5}">
                      <a16:colId xmlns:a16="http://schemas.microsoft.com/office/drawing/2014/main" val="93627630"/>
                    </a:ext>
                  </a:extLst>
                </a:gridCol>
              </a:tblGrid>
              <a:tr h="268599">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r>
                        <a:rPr kumimoji="1" lang="ja-JP" altLang="en-US" sz="1200" dirty="0" smtClean="0">
                          <a:solidFill>
                            <a:schemeClr val="tx1"/>
                          </a:solidFill>
                          <a:latin typeface="Meiryo UI" panose="020B0604030504040204" pitchFamily="50" charset="-128"/>
                          <a:ea typeface="Meiryo UI" panose="020B0604030504040204" pitchFamily="50" charset="-128"/>
                        </a:rPr>
                        <a:t>（Ｒ４）</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4729827">
                <a:tc>
                  <a:txBody>
                    <a:bodyPr/>
                    <a:lstStyle/>
                    <a:p>
                      <a:r>
                        <a:rPr kumimoji="1" lang="en-US" altLang="ja-JP" sz="1200" dirty="0" smtClean="0">
                          <a:solidFill>
                            <a:schemeClr val="tx1"/>
                          </a:solidFill>
                          <a:latin typeface="Meiryo UI" panose="020B0604030504040204" pitchFamily="50" charset="-128"/>
                          <a:ea typeface="Meiryo UI" panose="020B0604030504040204" pitchFamily="50" charset="-128"/>
                        </a:rPr>
                        <a:t>P1</a:t>
                      </a: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ウ がん患者の病態に応じたより適切ながん医療を提供できるよう、</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以下のカンファレンスをそれぞれ必要に応じて定期的に開催すること。特に、</a:t>
                      </a:r>
                      <a:r>
                        <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rPr>
                        <a:t>ⅳ</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のカンファレンスを月１回以上開催すること。また、検討した内容については、診療録に記録の上、関係者間で共有すること。</a:t>
                      </a:r>
                      <a:endPar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endParaRPr>
                    </a:p>
                    <a:p>
                      <a:endPar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rPr>
                        <a:t>ⅰ</a:t>
                      </a:r>
                      <a:r>
                        <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rPr>
                        <a:t> </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個別もしくは少数の診療科の医師を主体とした日常的なカンファレンス</a:t>
                      </a:r>
                    </a:p>
                    <a:p>
                      <a:endPar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rPr>
                        <a:t>ⅱ </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個別もしくは少数の診療科の医師に加え、看護師、薬剤師、必要に応じて公認心理師や緩和ケアチームを代表する者等を加えた、症例への対応方針を検討するカンファレンス</a:t>
                      </a:r>
                    </a:p>
                    <a:p>
                      <a:endPar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rPr>
                        <a:t>ⅲ </a:t>
                      </a: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手術、放射線診断、放射線治療、薬物療法、病理診断及び緩和ケア等に携わる専門的な知識及び技能を有する医師とその他の専門を異にする医師等による、</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骨転移・原発不明がん・希少がんなどに関して臓器横断的にがん患者の診断</a:t>
                      </a: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及び治療方針等を意見交換・共有・検討・確認等するためのカンファレンス</a:t>
                      </a:r>
                    </a:p>
                    <a:p>
                      <a:endPar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rPr>
                        <a:t>ⅳ </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臨床倫理的、社会的な問題を解決するための、具体的な事例に則した、患者支援の充実や多職種間の連携強化を目的とした院内全体の多職種によるカンファレンス　　　　　　　　　　　　　　　　</a:t>
                      </a:r>
                      <a:endParaRPr kumimoji="1" lang="en-US" altLang="ja-JP" sz="1200"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ウ がん患者の病態に応じたより適切ながん医療を提供できるよう、以下のカンファレンスをそれぞれ必要に応じて定期的に開催すること。特に、</a:t>
                      </a:r>
                      <a:r>
                        <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rPr>
                        <a:t>ⅳ</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のカンファレンスを月１回以上開催すること。また、検討した内容については、診療録に記録の上、関係者間で共有すること。</a:t>
                      </a:r>
                    </a:p>
                    <a:p>
                      <a:endPar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rPr>
                        <a:t>ⅰ </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個別もしくは少数の診療科の医師を主体とした日常的なカンファレンス</a:t>
                      </a:r>
                    </a:p>
                    <a:p>
                      <a:endPar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rPr>
                        <a:t>ⅱ </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個別もしくは少数の診療科の医師に加え、看護師、薬剤師、必要に応じて公認心理師や緩和ケアチームを代表する者等を加えた、症例への対応方針を検討するカンファレンス</a:t>
                      </a:r>
                    </a:p>
                    <a:p>
                      <a:endPar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rPr>
                        <a:t>ⅲ </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手術、放射線診断、放射線治療、薬物療法、病理診断及び緩和ケア等に携わる専門的な知識及び技能を有する医師とその他の専門を異にする医師等による、骨転移・原発不明がん・希少がんなどに関して臓器横断的にがん患者の診断及び治療方針等を意見交換・共有・検討・確認等するためのカンファレンス</a:t>
                      </a:r>
                    </a:p>
                    <a:p>
                      <a:endPar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n-cs"/>
                        </a:rPr>
                        <a:t>ⅳ </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n-cs"/>
                        </a:rPr>
                        <a:t>臨床倫理的、社会的な問題を解決するための、具体的な事例に則した、患者支援の充実や多職種間の連携強化を目的とした院内全体の多職種によるカンファレンス　</a:t>
                      </a:r>
                      <a:endParaRPr kumimoji="1" lang="ja-JP" altLang="ja-JP" sz="1200"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smtClean="0">
                          <a:solidFill>
                            <a:schemeClr val="tx1"/>
                          </a:solidFill>
                          <a:latin typeface="Meiryo UI" panose="020B0604030504040204" pitchFamily="50" charset="-128"/>
                          <a:ea typeface="Meiryo UI" panose="020B0604030504040204" pitchFamily="50" charset="-128"/>
                        </a:rPr>
                        <a:t>○</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カンファレンスの開催について</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rPr>
                        <a:t>・国どおり</a:t>
                      </a:r>
                      <a:r>
                        <a:rPr kumimoji="1" lang="ja-JP" altLang="en-US" sz="1200" u="none" dirty="0" smtClean="0">
                          <a:solidFill>
                            <a:schemeClr val="tx1"/>
                          </a:solidFill>
                          <a:latin typeface="Meiryo UI" panose="020B0604030504040204" pitchFamily="50" charset="-128"/>
                          <a:ea typeface="Meiryo UI" panose="020B0604030504040204" pitchFamily="50" charset="-128"/>
                        </a:rPr>
                        <a:t>新たに要件化し、必須規定としてはどうか。</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rPr>
                        <a:t>　　　　　　</a:t>
                      </a:r>
                      <a:endParaRPr kumimoji="1" lang="en-US" altLang="ja-JP" sz="1200" b="0" u="none" dirty="0" smtClean="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00088928"/>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（１）診療</a:t>
            </a:r>
            <a:r>
              <a:rPr kumimoji="1" lang="ja-JP" altLang="en-US" sz="2000" dirty="0">
                <a:latin typeface="Meiryo UI" panose="020B0604030504040204" pitchFamily="50" charset="-128"/>
                <a:ea typeface="Meiryo UI" panose="020B0604030504040204" pitchFamily="50" charset="-128"/>
              </a:rPr>
              <a:t>機能</a:t>
            </a: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8</a:t>
            </a:fld>
            <a:endParaRPr kumimoji="1" lang="ja-JP" altLang="en-US" sz="1800" dirty="0"/>
          </a:p>
        </p:txBody>
      </p:sp>
    </p:spTree>
    <p:extLst>
      <p:ext uri="{BB962C8B-B14F-4D97-AF65-F5344CB8AC3E}">
        <p14:creationId xmlns:p14="http://schemas.microsoft.com/office/powerpoint/2010/main" val="36077764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3746355236"/>
              </p:ext>
            </p:extLst>
          </p:nvPr>
        </p:nvGraphicFramePr>
        <p:xfrm>
          <a:off x="59418" y="433099"/>
          <a:ext cx="9787164" cy="6254688"/>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09730">
                  <a:extLst>
                    <a:ext uri="{9D8B030D-6E8A-4147-A177-3AD203B41FA5}">
                      <a16:colId xmlns:a16="http://schemas.microsoft.com/office/drawing/2014/main" val="93627630"/>
                    </a:ext>
                  </a:extLst>
                </a:gridCol>
              </a:tblGrid>
              <a:tr h="22258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r>
                        <a:rPr kumimoji="1" lang="ja-JP" altLang="en-US" sz="1200" dirty="0" smtClean="0">
                          <a:solidFill>
                            <a:schemeClr val="tx1"/>
                          </a:solidFill>
                          <a:latin typeface="Meiryo UI" panose="020B0604030504040204" pitchFamily="50" charset="-128"/>
                          <a:ea typeface="Meiryo UI" panose="020B0604030504040204" pitchFamily="50" charset="-128"/>
                        </a:rPr>
                        <a:t>（Ｒ４）</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495092">
                <a:tc>
                  <a:txBody>
                    <a:bodyPr/>
                    <a:lstStyle/>
                    <a:p>
                      <a:r>
                        <a:rPr kumimoji="1" lang="en-US" altLang="ja-JP" sz="1200" dirty="0" smtClean="0">
                          <a:solidFill>
                            <a:schemeClr val="tx1"/>
                          </a:solidFill>
                          <a:latin typeface="Meiryo UI" panose="020B0604030504040204" pitchFamily="50" charset="-128"/>
                          <a:ea typeface="Meiryo UI" panose="020B0604030504040204" pitchFamily="50" charset="-128"/>
                        </a:rPr>
                        <a:t>P</a:t>
                      </a:r>
                      <a:r>
                        <a:rPr kumimoji="1" lang="ja-JP" altLang="en-US" sz="1200" dirty="0" smtClean="0">
                          <a:solidFill>
                            <a:schemeClr val="tx1"/>
                          </a:solidFill>
                          <a:latin typeface="Meiryo UI" panose="020B0604030504040204" pitchFamily="50" charset="-128"/>
                          <a:ea typeface="Meiryo UI" panose="020B0604030504040204" pitchFamily="50" charset="-128"/>
                        </a:rPr>
                        <a:t>２</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エ 院内の緩和ケアチーム、口腔ケアチーム、栄養サポートチーム、感染防止対策チーム等の専門チームへ、</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医師だけではなく、看護師や薬剤師等他の診療従事者からも介入依頼ができる体制を整備すること。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u="none" dirty="0" smtClean="0">
                          <a:solidFill>
                            <a:schemeClr val="tx1"/>
                          </a:solidFill>
                          <a:latin typeface="Meiryo UI" panose="020B0604030504040204" pitchFamily="50" charset="-128"/>
                          <a:ea typeface="Meiryo UI" panose="020B0604030504040204" pitchFamily="50" charset="-128"/>
                        </a:rPr>
                        <a:t>エ 院内の緩和ケアチーム、口腔ケアチーム、栄養サポートチーム、感染防止対策チーム等の専門チームへ、</a:t>
                      </a:r>
                      <a:r>
                        <a:rPr kumimoji="1" lang="ja-JP" altLang="en-US" sz="1200" u="sng" dirty="0" smtClean="0">
                          <a:solidFill>
                            <a:schemeClr val="tx1"/>
                          </a:solidFill>
                          <a:latin typeface="Meiryo UI" panose="020B0604030504040204" pitchFamily="50" charset="-128"/>
                          <a:ea typeface="Meiryo UI" panose="020B0604030504040204" pitchFamily="50" charset="-128"/>
                        </a:rPr>
                        <a:t>医師だけではなく、看護師や薬剤師等他の診療従事者からも介入依頼ができる体制を整備すること。</a:t>
                      </a:r>
                      <a:endParaRPr kumimoji="1" lang="ja-JP" altLang="en-US" sz="1200"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smtClean="0">
                          <a:solidFill>
                            <a:schemeClr val="tx1"/>
                          </a:solidFill>
                          <a:latin typeface="Meiryo UI" panose="020B0604030504040204" pitchFamily="50" charset="-128"/>
                          <a:ea typeface="Meiryo UI" panose="020B0604030504040204" pitchFamily="50" charset="-128"/>
                        </a:rPr>
                        <a:t>○</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介入依頼の</a:t>
                      </a:r>
                      <a:r>
                        <a:rPr kumimoji="1" lang="zh-TW" altLang="en-US" sz="1200" b="1" u="sng" dirty="0" smtClean="0">
                          <a:solidFill>
                            <a:schemeClr val="tx1"/>
                          </a:solidFill>
                          <a:latin typeface="Meiryo UI" panose="020B0604030504040204" pitchFamily="50" charset="-128"/>
                          <a:ea typeface="Meiryo UI" panose="020B0604030504040204" pitchFamily="50" charset="-128"/>
                        </a:rPr>
                        <a:t>体制</a:t>
                      </a:r>
                      <a:r>
                        <a:rPr kumimoji="1" lang="ja-JP" altLang="en-US" sz="1200" b="1" u="sng" dirty="0" smtClean="0">
                          <a:solidFill>
                            <a:schemeClr val="tx1"/>
                          </a:solidFill>
                          <a:latin typeface="Meiryo UI" panose="020B0604030504040204" pitchFamily="50" charset="-128"/>
                          <a:ea typeface="Meiryo UI" panose="020B0604030504040204" pitchFamily="50" charset="-128"/>
                        </a:rPr>
                        <a:t>について</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rPr>
                        <a:t>・国どおり</a:t>
                      </a:r>
                      <a:r>
                        <a:rPr kumimoji="1" lang="ja-JP" altLang="en-US" sz="1200" u="none" dirty="0" smtClean="0">
                          <a:solidFill>
                            <a:schemeClr val="tx1"/>
                          </a:solidFill>
                          <a:latin typeface="Meiryo UI" panose="020B0604030504040204" pitchFamily="50" charset="-128"/>
                          <a:ea typeface="Meiryo UI" panose="020B0604030504040204" pitchFamily="50" charset="-128"/>
                        </a:rPr>
                        <a:t>新たに要件化し、必須規定としてはどうか。</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58988066"/>
                  </a:ext>
                </a:extLst>
              </a:tr>
              <a:tr h="1495092">
                <a:tc>
                  <a:txBody>
                    <a:bodyPr/>
                    <a:lstStyle/>
                    <a:p>
                      <a:r>
                        <a:rPr kumimoji="1" lang="en-US" altLang="ja-JP" sz="1200" dirty="0" smtClean="0">
                          <a:solidFill>
                            <a:schemeClr val="tx1"/>
                          </a:solidFill>
                          <a:latin typeface="Meiryo UI" panose="020B0604030504040204" pitchFamily="50" charset="-128"/>
                          <a:ea typeface="Meiryo UI" panose="020B0604030504040204" pitchFamily="50" charset="-128"/>
                        </a:rPr>
                        <a:t>P</a:t>
                      </a:r>
                      <a:r>
                        <a:rPr kumimoji="1" lang="ja-JP" altLang="en-US" sz="1200" dirty="0" smtClean="0">
                          <a:solidFill>
                            <a:schemeClr val="tx1"/>
                          </a:solidFill>
                          <a:latin typeface="Meiryo UI" panose="020B0604030504040204" pitchFamily="50" charset="-128"/>
                          <a:ea typeface="Meiryo UI" panose="020B0604030504040204" pitchFamily="50" charset="-128"/>
                        </a:rPr>
                        <a:t>２</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オ 保険適用外の免疫療法等について、治験、先進医療、臨床研究法（平成</a:t>
                      </a:r>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rPr>
                        <a:t>29</a:t>
                      </a: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年法律第</a:t>
                      </a:r>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rPr>
                        <a:t>16</a:t>
                      </a: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号）で定める特定臨床研究または再生医療等の安全性の確保等に関する法律（平成</a:t>
                      </a:r>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rPr>
                        <a:t>25</a:t>
                      </a: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年法律第</a:t>
                      </a:r>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n-cs"/>
                        </a:rPr>
                        <a:t>85</a:t>
                      </a: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n-cs"/>
                        </a:rPr>
                        <a:t>号）に基づき提供される</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再生医療等の枠組み以外の形では、実施・推奨しないこと。</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u="none" dirty="0" smtClean="0">
                          <a:solidFill>
                            <a:schemeClr val="tx1"/>
                          </a:solidFill>
                          <a:latin typeface="Meiryo UI" panose="020B0604030504040204" pitchFamily="50" charset="-128"/>
                          <a:ea typeface="Meiryo UI" panose="020B0604030504040204" pitchFamily="50" charset="-128"/>
                        </a:rPr>
                        <a:t>オ 保険適用外の免疫療法等について、治験、先進医療、臨床研究法（平成</a:t>
                      </a:r>
                      <a:r>
                        <a:rPr kumimoji="1" lang="en-US" altLang="ja-JP" sz="1200" u="none" dirty="0" smtClean="0">
                          <a:solidFill>
                            <a:schemeClr val="tx1"/>
                          </a:solidFill>
                          <a:latin typeface="Meiryo UI" panose="020B0604030504040204" pitchFamily="50" charset="-128"/>
                          <a:ea typeface="Meiryo UI" panose="020B0604030504040204" pitchFamily="50" charset="-128"/>
                        </a:rPr>
                        <a:t>29</a:t>
                      </a:r>
                      <a:r>
                        <a:rPr kumimoji="1" lang="ja-JP" altLang="en-US" sz="1200" u="none" dirty="0" smtClean="0">
                          <a:solidFill>
                            <a:schemeClr val="tx1"/>
                          </a:solidFill>
                          <a:latin typeface="Meiryo UI" panose="020B0604030504040204" pitchFamily="50" charset="-128"/>
                          <a:ea typeface="Meiryo UI" panose="020B0604030504040204" pitchFamily="50" charset="-128"/>
                        </a:rPr>
                        <a:t>年法律第</a:t>
                      </a:r>
                      <a:r>
                        <a:rPr kumimoji="1" lang="en-US" altLang="ja-JP" sz="1200" u="none" dirty="0" smtClean="0">
                          <a:solidFill>
                            <a:schemeClr val="tx1"/>
                          </a:solidFill>
                          <a:latin typeface="Meiryo UI" panose="020B0604030504040204" pitchFamily="50" charset="-128"/>
                          <a:ea typeface="Meiryo UI" panose="020B0604030504040204" pitchFamily="50" charset="-128"/>
                        </a:rPr>
                        <a:t>16</a:t>
                      </a:r>
                      <a:r>
                        <a:rPr kumimoji="1" lang="ja-JP" altLang="en-US" sz="1200" u="none" dirty="0" smtClean="0">
                          <a:solidFill>
                            <a:schemeClr val="tx1"/>
                          </a:solidFill>
                          <a:latin typeface="Meiryo UI" panose="020B0604030504040204" pitchFamily="50" charset="-128"/>
                          <a:ea typeface="Meiryo UI" panose="020B0604030504040204" pitchFamily="50" charset="-128"/>
                        </a:rPr>
                        <a:t>号）で定める特定臨床研究または再生医療等の安全性の確保等に関する法律（平成</a:t>
                      </a:r>
                      <a:r>
                        <a:rPr kumimoji="1" lang="en-US" altLang="ja-JP" sz="1200" u="none" dirty="0" smtClean="0">
                          <a:solidFill>
                            <a:schemeClr val="tx1"/>
                          </a:solidFill>
                          <a:latin typeface="Meiryo UI" panose="020B0604030504040204" pitchFamily="50" charset="-128"/>
                          <a:ea typeface="Meiryo UI" panose="020B0604030504040204" pitchFamily="50" charset="-128"/>
                        </a:rPr>
                        <a:t>25</a:t>
                      </a:r>
                      <a:r>
                        <a:rPr kumimoji="1" lang="ja-JP" altLang="en-US" sz="1200" u="none" dirty="0" smtClean="0">
                          <a:solidFill>
                            <a:schemeClr val="tx1"/>
                          </a:solidFill>
                          <a:latin typeface="Meiryo UI" panose="020B0604030504040204" pitchFamily="50" charset="-128"/>
                          <a:ea typeface="Meiryo UI" panose="020B0604030504040204" pitchFamily="50" charset="-128"/>
                        </a:rPr>
                        <a:t>年法律第</a:t>
                      </a:r>
                      <a:r>
                        <a:rPr kumimoji="1" lang="en-US" altLang="ja-JP" sz="1200" u="none" dirty="0" smtClean="0">
                          <a:solidFill>
                            <a:schemeClr val="tx1"/>
                          </a:solidFill>
                          <a:latin typeface="Meiryo UI" panose="020B0604030504040204" pitchFamily="50" charset="-128"/>
                          <a:ea typeface="Meiryo UI" panose="020B0604030504040204" pitchFamily="50" charset="-128"/>
                        </a:rPr>
                        <a:t>85</a:t>
                      </a:r>
                      <a:r>
                        <a:rPr kumimoji="1" lang="ja-JP" altLang="en-US" sz="1200" u="none" dirty="0" smtClean="0">
                          <a:solidFill>
                            <a:schemeClr val="tx1"/>
                          </a:solidFill>
                          <a:latin typeface="Meiryo UI" panose="020B0604030504040204" pitchFamily="50" charset="-128"/>
                          <a:ea typeface="Meiryo UI" panose="020B0604030504040204" pitchFamily="50" charset="-128"/>
                        </a:rPr>
                        <a:t>号）に基づき提供される</a:t>
                      </a:r>
                      <a:r>
                        <a:rPr kumimoji="1" lang="ja-JP" altLang="en-US" sz="1200" u="sng" dirty="0" smtClean="0">
                          <a:solidFill>
                            <a:schemeClr val="tx1"/>
                          </a:solidFill>
                          <a:latin typeface="Meiryo UI" panose="020B0604030504040204" pitchFamily="50" charset="-128"/>
                          <a:ea typeface="Meiryo UI" panose="020B0604030504040204" pitchFamily="50" charset="-128"/>
                        </a:rPr>
                        <a:t>再生医療等の枠組み以外の形では、実施・推奨しないこと。</a:t>
                      </a:r>
                    </a:p>
                    <a:p>
                      <a:endParaRPr kumimoji="1" lang="ja-JP" altLang="en-US" sz="1200"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smtClean="0">
                          <a:solidFill>
                            <a:schemeClr val="tx1"/>
                          </a:solidFill>
                          <a:latin typeface="Meiryo UI" panose="020B0604030504040204" pitchFamily="50" charset="-128"/>
                          <a:ea typeface="Meiryo UI" panose="020B0604030504040204" pitchFamily="50" charset="-128"/>
                        </a:rPr>
                        <a:t>○</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修正</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保険適用外の免疫療法の取り扱いについて</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rPr>
                        <a:t>・国どおり必須規定としてはどうか。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u="sng" dirty="0" smtClean="0">
                        <a:solidFill>
                          <a:schemeClr val="tx1"/>
                        </a:solidFill>
                        <a:latin typeface="Meiryo UI" panose="020B0604030504040204" pitchFamily="50" charset="-128"/>
                        <a:ea typeface="Meiryo UI" panose="020B0604030504040204" pitchFamily="50" charset="-128"/>
                      </a:endParaRPr>
                    </a:p>
                    <a:p>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4833062"/>
                  </a:ext>
                </a:extLst>
              </a:tr>
              <a:tr h="1495092">
                <a:tc>
                  <a:txBody>
                    <a:bodyPr/>
                    <a:lstStyle/>
                    <a:p>
                      <a:r>
                        <a:rPr kumimoji="1" lang="en-US" altLang="ja-JP" sz="1200" dirty="0" smtClean="0">
                          <a:solidFill>
                            <a:schemeClr val="tx1"/>
                          </a:solidFill>
                          <a:latin typeface="Meiryo UI" panose="020B0604030504040204" pitchFamily="50" charset="-128"/>
                          <a:ea typeface="Meiryo UI" panose="020B0604030504040204" pitchFamily="50" charset="-128"/>
                        </a:rPr>
                        <a:t>P</a:t>
                      </a:r>
                      <a:r>
                        <a:rPr kumimoji="1" lang="ja-JP" altLang="en-US" sz="1200" dirty="0" smtClean="0">
                          <a:solidFill>
                            <a:schemeClr val="tx1"/>
                          </a:solidFill>
                          <a:latin typeface="Meiryo UI" panose="020B0604030504040204" pitchFamily="50" charset="-128"/>
                          <a:ea typeface="Meiryo UI" panose="020B0604030504040204" pitchFamily="50" charset="-128"/>
                        </a:rPr>
                        <a:t>２</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② 手術療法、放射線療法、薬物療法の提供体制の特記事項</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ア 術中迅速病理診断が可能な体制を確保すること。なお、当該体制は遠隔病理診断でも可とする。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smtClean="0">
                        <a:solidFill>
                          <a:schemeClr val="tx1"/>
                        </a:solidFill>
                        <a:latin typeface="Meiryo UI" panose="020B0604030504040204" pitchFamily="50" charset="-128"/>
                        <a:ea typeface="Meiryo UI" panose="020B0604030504040204" pitchFamily="50" charset="-128"/>
                      </a:endParaRPr>
                    </a:p>
                    <a:p>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ア 術中迅速病理診断が可能な体制を確保することが望ましい。なお、当該体制は遠隔病理診断でも可とする。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u="sng" dirty="0" smtClean="0">
                          <a:solidFill>
                            <a:schemeClr val="tx1"/>
                          </a:solidFill>
                          <a:latin typeface="Meiryo UI" panose="020B0604030504040204" pitchFamily="50" charset="-128"/>
                          <a:ea typeface="Meiryo UI" panose="020B0604030504040204" pitchFamily="50" charset="-128"/>
                        </a:rPr>
                        <a:t>○</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修正</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zh-TW" altLang="en-US" sz="1200" b="1" u="sng" dirty="0" smtClean="0">
                          <a:solidFill>
                            <a:schemeClr val="tx1"/>
                          </a:solidFill>
                          <a:latin typeface="Meiryo UI" panose="020B0604030504040204" pitchFamily="50" charset="-128"/>
                          <a:ea typeface="Meiryo UI" panose="020B0604030504040204" pitchFamily="50" charset="-128"/>
                        </a:rPr>
                        <a:t>術中迅速病理診断</a:t>
                      </a:r>
                      <a:r>
                        <a:rPr kumimoji="1" lang="ja-JP" altLang="en-US" sz="1200" b="1" u="sng" dirty="0" smtClean="0">
                          <a:solidFill>
                            <a:schemeClr val="tx1"/>
                          </a:solidFill>
                          <a:latin typeface="Meiryo UI" panose="020B0604030504040204" pitchFamily="50" charset="-128"/>
                          <a:ea typeface="Meiryo UI" panose="020B0604030504040204" pitchFamily="50" charset="-128"/>
                        </a:rPr>
                        <a:t>の</a:t>
                      </a:r>
                      <a:r>
                        <a:rPr kumimoji="1" lang="zh-TW" altLang="en-US" sz="1200" b="1" u="sng" dirty="0" smtClean="0">
                          <a:solidFill>
                            <a:schemeClr val="tx1"/>
                          </a:solidFill>
                          <a:latin typeface="Meiryo UI" panose="020B0604030504040204" pitchFamily="50" charset="-128"/>
                          <a:ea typeface="Meiryo UI" panose="020B0604030504040204" pitchFamily="50" charset="-128"/>
                        </a:rPr>
                        <a:t>体制</a:t>
                      </a:r>
                      <a:r>
                        <a:rPr kumimoji="1" lang="ja-JP" altLang="en-US" sz="1200" b="1" u="sng" dirty="0" smtClean="0">
                          <a:solidFill>
                            <a:schemeClr val="tx1"/>
                          </a:solidFill>
                          <a:latin typeface="Meiryo UI" panose="020B0604030504040204" pitchFamily="50" charset="-128"/>
                          <a:ea typeface="Meiryo UI" panose="020B0604030504040204" pitchFamily="50" charset="-128"/>
                        </a:rPr>
                        <a:t>について</a:t>
                      </a:r>
                    </a:p>
                    <a:p>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r>
                        <a:rPr kumimoji="1" lang="ja-JP" altLang="en-US" sz="1200" b="0" u="none"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1200" b="0" u="none" dirty="0" smtClean="0">
                          <a:solidFill>
                            <a:schemeClr val="tx1"/>
                          </a:solidFill>
                          <a:latin typeface="Meiryo UI" panose="020B0604030504040204" pitchFamily="50" charset="-128"/>
                          <a:ea typeface="Meiryo UI" panose="020B0604030504040204" pitchFamily="50" charset="-128"/>
                        </a:rPr>
                        <a:t>　従来どおり、望ましい要件としてはどうか。</a:t>
                      </a:r>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00088928"/>
                  </a:ext>
                </a:extLst>
              </a:tr>
              <a:tr h="1495092">
                <a:tc>
                  <a:txBody>
                    <a:bodyPr/>
                    <a:lstStyle/>
                    <a:p>
                      <a:r>
                        <a:rPr kumimoji="1" lang="en-US" altLang="ja-JP" sz="1200" dirty="0" smtClean="0">
                          <a:solidFill>
                            <a:schemeClr val="tx1"/>
                          </a:solidFill>
                          <a:latin typeface="Meiryo UI" panose="020B0604030504040204" pitchFamily="50" charset="-128"/>
                          <a:ea typeface="Meiryo UI" panose="020B0604030504040204" pitchFamily="50" charset="-128"/>
                        </a:rPr>
                        <a:t>P</a:t>
                      </a:r>
                      <a:r>
                        <a:rPr kumimoji="1" lang="ja-JP" altLang="en-US" sz="1200" dirty="0" smtClean="0">
                          <a:solidFill>
                            <a:schemeClr val="tx1"/>
                          </a:solidFill>
                          <a:latin typeface="Meiryo UI" panose="020B0604030504040204" pitchFamily="50" charset="-128"/>
                          <a:ea typeface="Meiryo UI" panose="020B0604030504040204" pitchFamily="50" charset="-128"/>
                        </a:rPr>
                        <a:t>２</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イ 術後管理体制の一環として、手術部位感染に関するサーベイランスを実施すること。その際、厚生労働省院内感染対策サーベイランス事業（ＪＡＮＩＳ）へ登録していることが望ましい。</a:t>
                      </a:r>
                      <a:r>
                        <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tx1"/>
                          </a:solidFill>
                          <a:effectLst/>
                          <a:latin typeface="Meiryo UI" panose="020B0604030504040204" pitchFamily="50" charset="-128"/>
                          <a:ea typeface="Meiryo UI" panose="020B0604030504040204" pitchFamily="50" charset="-128"/>
                          <a:cs typeface="+mn-cs"/>
                        </a:rPr>
                        <a:t>】</a:t>
                      </a:r>
                      <a:endPar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smtClean="0">
                        <a:solidFill>
                          <a:schemeClr val="tx1"/>
                        </a:solidFill>
                        <a:latin typeface="Meiryo UI" panose="020B0604030504040204" pitchFamily="50" charset="-128"/>
                        <a:ea typeface="Meiryo UI" panose="020B0604030504040204" pitchFamily="50" charset="-128"/>
                      </a:endParaRPr>
                    </a:p>
                    <a:p>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イ 術後管理体制の一環として、手術部位感染に関するサーベイランスを</a:t>
                      </a:r>
                      <a:r>
                        <a:rPr kumimoji="1" lang="ja-JP" altLang="en-US" sz="1200" b="0" u="sng" dirty="0" smtClean="0">
                          <a:solidFill>
                            <a:schemeClr val="tx1"/>
                          </a:solidFill>
                          <a:latin typeface="Meiryo UI" panose="020B0604030504040204" pitchFamily="50" charset="-128"/>
                          <a:ea typeface="Meiryo UI" panose="020B0604030504040204" pitchFamily="50" charset="-128"/>
                        </a:rPr>
                        <a:t>実施することが望ましい</a:t>
                      </a:r>
                      <a:r>
                        <a:rPr kumimoji="1" lang="ja-JP" altLang="en-US" sz="1200" dirty="0" smtClean="0">
                          <a:solidFill>
                            <a:schemeClr val="tx1"/>
                          </a:solidFill>
                          <a:latin typeface="Meiryo UI" panose="020B0604030504040204" pitchFamily="50" charset="-128"/>
                          <a:ea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u="sng" dirty="0" smtClean="0">
                          <a:solidFill>
                            <a:schemeClr val="tx1"/>
                          </a:solidFill>
                          <a:latin typeface="Meiryo UI" panose="020B0604030504040204" pitchFamily="50" charset="-128"/>
                          <a:ea typeface="Meiryo UI" panose="020B0604030504040204" pitchFamily="50" charset="-128"/>
                        </a:rPr>
                        <a:t>その際、厚生労働省院内感染対策サーベイランス事業（ＪＡＮＩＳ）へ登録していることが望ましい。</a:t>
                      </a:r>
                      <a:endParaRPr kumimoji="1" lang="ja-JP" altLang="en-US" sz="1200"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1" u="sng" dirty="0" smtClean="0">
                          <a:solidFill>
                            <a:schemeClr val="tx1"/>
                          </a:solidFill>
                          <a:latin typeface="Meiryo UI" panose="020B0604030504040204" pitchFamily="50" charset="-128"/>
                          <a:ea typeface="Meiryo UI" panose="020B0604030504040204" pitchFamily="50" charset="-128"/>
                        </a:rPr>
                        <a:t>○</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zh-TW" altLang="en-US" sz="1200" b="1" u="sng" dirty="0" smtClean="0">
                          <a:solidFill>
                            <a:schemeClr val="tx1"/>
                          </a:solidFill>
                          <a:latin typeface="Meiryo UI" panose="020B0604030504040204" pitchFamily="50" charset="-128"/>
                          <a:ea typeface="Meiryo UI" panose="020B0604030504040204" pitchFamily="50" charset="-128"/>
                        </a:rPr>
                        <a:t>術後管理体制</a:t>
                      </a:r>
                      <a:r>
                        <a:rPr kumimoji="1" lang="ja-JP" altLang="en-US" sz="1200" b="1" u="sng" dirty="0" smtClean="0">
                          <a:solidFill>
                            <a:schemeClr val="tx1"/>
                          </a:solidFill>
                          <a:latin typeface="Meiryo UI" panose="020B0604030504040204" pitchFamily="50" charset="-128"/>
                          <a:ea typeface="Meiryo UI" panose="020B0604030504040204" pitchFamily="50" charset="-128"/>
                        </a:rPr>
                        <a:t>について</a:t>
                      </a:r>
                    </a:p>
                    <a:p>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r>
                        <a:rPr kumimoji="1" lang="ja-JP" altLang="en-US" sz="1200" b="0" u="none"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1200" b="0" u="none" dirty="0" smtClean="0">
                          <a:solidFill>
                            <a:schemeClr val="tx1"/>
                          </a:solidFill>
                          <a:latin typeface="Meiryo UI" panose="020B0604030504040204" pitchFamily="50" charset="-128"/>
                          <a:ea typeface="Meiryo UI" panose="020B0604030504040204" pitchFamily="50" charset="-128"/>
                        </a:rPr>
                        <a:t>　手術部位感染に関するサーベイランスを実施すること、ＪＡＮＩＳへ登録については、新たに要件化し、望ましい規定としてはどうか。</a:t>
                      </a:r>
                      <a:endParaRPr kumimoji="1" lang="en-US" altLang="ja-JP" sz="1200" b="1" u="sng"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55572374"/>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（１）診療</a:t>
            </a:r>
            <a:r>
              <a:rPr kumimoji="1" lang="ja-JP" altLang="en-US" sz="2000" dirty="0">
                <a:latin typeface="Meiryo UI" panose="020B0604030504040204" pitchFamily="50" charset="-128"/>
                <a:ea typeface="Meiryo UI" panose="020B0604030504040204" pitchFamily="50" charset="-128"/>
              </a:rPr>
              <a:t>機能</a:t>
            </a:r>
          </a:p>
        </p:txBody>
      </p:sp>
      <p:sp>
        <p:nvSpPr>
          <p:cNvPr id="4" name="スライド番号プレースホルダー 3"/>
          <p:cNvSpPr>
            <a:spLocks noGrp="1"/>
          </p:cNvSpPr>
          <p:nvPr>
            <p:ph type="sldNum" sz="quarter" idx="12"/>
          </p:nvPr>
        </p:nvSpPr>
        <p:spPr>
          <a:xfrm>
            <a:off x="7767638" y="6565098"/>
            <a:ext cx="2228850" cy="365125"/>
          </a:xfrm>
        </p:spPr>
        <p:txBody>
          <a:bodyPr/>
          <a:lstStyle/>
          <a:p>
            <a:fld id="{EC0037E2-9A40-45D7-BA86-38C7DB46788B}" type="slidenum">
              <a:rPr kumimoji="1" lang="ja-JP" altLang="en-US" sz="1800" smtClean="0"/>
              <a:t>9</a:t>
            </a:fld>
            <a:endParaRPr kumimoji="1" lang="ja-JP" altLang="en-US" sz="1800" dirty="0"/>
          </a:p>
        </p:txBody>
      </p:sp>
    </p:spTree>
    <p:extLst>
      <p:ext uri="{BB962C8B-B14F-4D97-AF65-F5344CB8AC3E}">
        <p14:creationId xmlns:p14="http://schemas.microsoft.com/office/powerpoint/2010/main" val="36645187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5979</TotalTime>
  <Words>16443</Words>
  <Application>Microsoft Office PowerPoint</Application>
  <PresentationFormat>A4 210 x 297 mm</PresentationFormat>
  <Paragraphs>1222</Paragraphs>
  <Slides>34</Slides>
  <Notes>4</Notes>
  <HiddenSlides>0</HiddenSlides>
  <MMClips>0</MMClips>
  <ScaleCrop>false</ScaleCrop>
  <HeadingPairs>
    <vt:vector size="6" baseType="variant">
      <vt:variant>
        <vt:lpstr>使用されているフォント</vt:lpstr>
      </vt:variant>
      <vt:variant>
        <vt:i4>9</vt:i4>
      </vt:variant>
      <vt:variant>
        <vt:lpstr>テーマ</vt:lpstr>
      </vt:variant>
      <vt:variant>
        <vt:i4>3</vt:i4>
      </vt:variant>
      <vt:variant>
        <vt:lpstr>スライド タイトル</vt:lpstr>
      </vt:variant>
      <vt:variant>
        <vt:i4>34</vt:i4>
      </vt:variant>
    </vt:vector>
  </HeadingPairs>
  <TitlesOfParts>
    <vt:vector size="46" baseType="lpstr">
      <vt:lpstr>Meiryo UI</vt:lpstr>
      <vt:lpstr>ＭＳ Ｐゴシック</vt:lpstr>
      <vt:lpstr>游ゴシック</vt:lpstr>
      <vt:lpstr>游ゴシック Light</vt:lpstr>
      <vt:lpstr>Arial</vt:lpstr>
      <vt:lpstr>Calibri</vt:lpstr>
      <vt:lpstr>Calibri Light</vt:lpstr>
      <vt:lpstr>Times New Roman</vt:lpstr>
      <vt:lpstr>Wingdings</vt:lpstr>
      <vt:lpstr>Office テーマ</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nakatani</dc:creator>
  <cp:lastModifiedBy>有馬　久未</cp:lastModifiedBy>
  <cp:revision>763</cp:revision>
  <cp:lastPrinted>2023-07-04T08:47:19Z</cp:lastPrinted>
  <dcterms:created xsi:type="dcterms:W3CDTF">2019-06-22T16:01:03Z</dcterms:created>
  <dcterms:modified xsi:type="dcterms:W3CDTF">2023-07-04T09:22:16Z</dcterms:modified>
</cp:coreProperties>
</file>