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321" r:id="rId2"/>
    <p:sldId id="322" r:id="rId3"/>
    <p:sldId id="323" r:id="rId4"/>
    <p:sldId id="324" r:id="rId5"/>
    <p:sldId id="325" r:id="rId6"/>
    <p:sldId id="326" r:id="rId7"/>
    <p:sldId id="327" r:id="rId8"/>
    <p:sldId id="328"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8" autoAdjust="0"/>
    <p:restoredTop sz="94434" autoAdjust="0"/>
  </p:normalViewPr>
  <p:slideViewPr>
    <p:cSldViewPr snapToGrid="0">
      <p:cViewPr varScale="1">
        <p:scale>
          <a:sx n="100" d="100"/>
          <a:sy n="100" d="100"/>
        </p:scale>
        <p:origin x="9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r>
              <a:rPr kumimoji="1" lang="ja-JP" altLang="en-US"/>
              <a:t>第３期大阪府がん対策推進計画の進捗管理について </a:t>
            </a:r>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7" rIns="91433" bIns="45717" rtlCol="0"/>
          <a:lstStyle>
            <a:lvl1pPr algn="r">
              <a:defRPr sz="1200"/>
            </a:lvl1pPr>
          </a:lstStyle>
          <a:p>
            <a:fld id="{798459DA-61B3-46A2-907F-62352659CE64}" type="datetimeFigureOut">
              <a:rPr kumimoji="1" lang="ja-JP" altLang="en-US" smtClean="0"/>
              <a:t>2024/3/5</a:t>
            </a:fld>
            <a:endParaRPr kumimoji="1" lang="ja-JP" altLang="en-US"/>
          </a:p>
        </p:txBody>
      </p:sp>
      <p:sp>
        <p:nvSpPr>
          <p:cNvPr id="4" name="フッター プレースホルダー 3"/>
          <p:cNvSpPr>
            <a:spLocks noGrp="1"/>
          </p:cNvSpPr>
          <p:nvPr>
            <p:ph type="ftr" sz="quarter" idx="2"/>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8475"/>
          </a:xfrm>
          <a:prstGeom prst="rect">
            <a:avLst/>
          </a:prstGeom>
        </p:spPr>
        <p:txBody>
          <a:bodyPr vert="horz" lIns="91433" tIns="45717" rIns="91433" bIns="45717"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r>
              <a:rPr kumimoji="1" lang="ja-JP" altLang="en-US"/>
              <a:t>第３期大阪府がん対策推進計画の進捗管理について </a:t>
            </a:r>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E6360F3C-C380-464F-9C1B-9E98738E21E1}" type="datetimeFigureOut">
              <a:rPr kumimoji="1" lang="ja-JP" altLang="en-US" smtClean="0"/>
              <a:t>2024/3/5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D52CF0-AE93-452B-A6FB-0ECBE60B9F87}" type="slidenum">
              <a:rPr kumimoji="1" lang="ja-JP" altLang="en-US" smtClean="0"/>
              <a:t>2</a:t>
            </a:fld>
            <a:endParaRPr kumimoji="1" lang="ja-JP" altLang="en-US"/>
          </a:p>
        </p:txBody>
      </p:sp>
    </p:spTree>
    <p:extLst>
      <p:ext uri="{BB962C8B-B14F-4D97-AF65-F5344CB8AC3E}">
        <p14:creationId xmlns:p14="http://schemas.microsoft.com/office/powerpoint/2010/main" val="74747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68088E-320D-49AD-A68A-DA86A88E3AEB}"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F2D85E-5803-4A3F-8E28-EFDEBD38B6FF}"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F9D5BC-F017-4F93-9F9F-2561197391B2}"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DDDA14-8DC1-418C-9214-A7ED897DB739}"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D2DD5A-378C-446C-8CE5-E63D813C73A4}" type="datetime1">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BCA9601-7115-436A-A018-7AD205258E31}"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10A5C-F46B-4EA3-B145-D08AA055E7B5}" type="datetime1">
              <a:rPr kumimoji="1" lang="ja-JP" altLang="en-US" smtClean="0"/>
              <a:t>2024/3/5</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08EF3D-ABF8-4510-A78C-D2741DE50A56}" type="datetime1">
              <a:rPr kumimoji="1" lang="ja-JP" altLang="en-US" smtClean="0"/>
              <a:t>2024/3/5</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2B0DD-19FA-45CF-837F-2250695B9804}" type="datetime1">
              <a:rPr kumimoji="1" lang="ja-JP" altLang="en-US" smtClean="0"/>
              <a:t>2024/3/5</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E196B5-B1BB-4FC0-9ED3-7426747C4444}"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8A8A01-4E6C-4513-BD51-D5EAAB99D51F}" type="datetime1">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2A735-8C71-4683-BA1A-FDA62A2C2818}" type="datetime1">
              <a:rPr kumimoji="1" lang="ja-JP" altLang="en-US" smtClean="0"/>
              <a:t>2024/3/5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107589"/>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5882627"/>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1151164"/>
            <a:ext cx="9259910" cy="56353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ext uri="{D42A27DB-BD31-4B8C-83A1-F6EECF244321}">
                <p14:modId xmlns:p14="http://schemas.microsoft.com/office/powerpoint/2010/main" val="931226112"/>
              </p:ext>
            </p:extLst>
          </p:nvPr>
        </p:nvGraphicFramePr>
        <p:xfrm>
          <a:off x="496473" y="1619526"/>
          <a:ext cx="8904702" cy="967399"/>
        </p:xfrm>
        <a:graphic>
          <a:graphicData uri="http://schemas.openxmlformats.org/drawingml/2006/table">
            <a:tbl>
              <a:tblPr firstRow="1" firstCol="1" bandRow="1">
                <a:tableStyleId>{5C22544A-7EE6-4342-B048-85BDC9FD1C3A}</a:tableStyleId>
              </a:tblPr>
              <a:tblGrid>
                <a:gridCol w="286475">
                  <a:extLst>
                    <a:ext uri="{9D8B030D-6E8A-4147-A177-3AD203B41FA5}">
                      <a16:colId xmlns:a16="http://schemas.microsoft.com/office/drawing/2014/main" val="20000"/>
                    </a:ext>
                  </a:extLst>
                </a:gridCol>
                <a:gridCol w="3228983">
                  <a:extLst>
                    <a:ext uri="{9D8B030D-6E8A-4147-A177-3AD203B41FA5}">
                      <a16:colId xmlns:a16="http://schemas.microsoft.com/office/drawing/2014/main" val="20001"/>
                    </a:ext>
                  </a:extLst>
                </a:gridCol>
                <a:gridCol w="1811918">
                  <a:extLst>
                    <a:ext uri="{9D8B030D-6E8A-4147-A177-3AD203B41FA5}">
                      <a16:colId xmlns:a16="http://schemas.microsoft.com/office/drawing/2014/main" val="20002"/>
                    </a:ext>
                  </a:extLst>
                </a:gridCol>
                <a:gridCol w="1889572">
                  <a:extLst>
                    <a:ext uri="{9D8B030D-6E8A-4147-A177-3AD203B41FA5}">
                      <a16:colId xmlns:a16="http://schemas.microsoft.com/office/drawing/2014/main" val="1262597796"/>
                    </a:ext>
                  </a:extLst>
                </a:gridCol>
                <a:gridCol w="1687754">
                  <a:extLst>
                    <a:ext uri="{9D8B030D-6E8A-4147-A177-3AD203B41FA5}">
                      <a16:colId xmlns:a16="http://schemas.microsoft.com/office/drawing/2014/main" val="20003"/>
                    </a:ext>
                  </a:extLst>
                </a:gridCol>
              </a:tblGrid>
              <a:tr h="35779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04827">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61.0</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62.2%</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a:solidFill>
                            <a:schemeClr val="tx1"/>
                          </a:solidFill>
                          <a:effectLst/>
                          <a:latin typeface="+mn-ea"/>
                          <a:ea typeface="+mn-ea"/>
                          <a:cs typeface="HG丸ｺﾞｼｯｸM-PRO"/>
                        </a:rPr>
                        <a:t>26</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2014</a:t>
                      </a:r>
                      <a:r>
                        <a:rPr lang="ja-JP" altLang="en-US" sz="1400" b="1" dirty="0">
                          <a:solidFill>
                            <a:schemeClr val="tx1"/>
                          </a:solidFill>
                          <a:effectLst/>
                          <a:latin typeface="+mn-ea"/>
                          <a:ea typeface="+mn-ea"/>
                          <a:cs typeface="HG丸ｺﾞｼｯｸM-PRO"/>
                        </a:rPr>
                        <a:t>）年診断患者</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solidFill>
                            <a:schemeClr val="tx1"/>
                          </a:solidFill>
                          <a:effectLst/>
                          <a:latin typeface="+mn-ea"/>
                          <a:ea typeface="+mn-ea"/>
                        </a:rPr>
                        <a:t>改善</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162601242"/>
              </p:ext>
            </p:extLst>
          </p:nvPr>
        </p:nvGraphicFramePr>
        <p:xfrm>
          <a:off x="496473" y="2696857"/>
          <a:ext cx="8904702" cy="4032035"/>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907966">
                  <a:extLst>
                    <a:ext uri="{9D8B030D-6E8A-4147-A177-3AD203B41FA5}">
                      <a16:colId xmlns:a16="http://schemas.microsoft.com/office/drawing/2014/main" val="3811638661"/>
                    </a:ext>
                  </a:extLst>
                </a:gridCol>
              </a:tblGrid>
              <a:tr h="378930">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6884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a:t>
                      </a:r>
                      <a:r>
                        <a:rPr lang="en-US" altLang="ja-JP" sz="1400" b="1" dirty="0">
                          <a:effectLst/>
                          <a:latin typeface="+mn-ea"/>
                          <a:ea typeface="+mn-ea"/>
                        </a:rPr>
                        <a:t>65</a:t>
                      </a:r>
                      <a:r>
                        <a:rPr lang="en-US" sz="1400" b="1" dirty="0">
                          <a:effectLst/>
                          <a:latin typeface="+mn-ea"/>
                          <a:ea typeface="+mn-ea"/>
                        </a:rPr>
                        <a:t>,</a:t>
                      </a:r>
                      <a:r>
                        <a:rPr lang="en-US" altLang="ja-JP" sz="1400" b="1" dirty="0">
                          <a:effectLst/>
                          <a:latin typeface="+mn-ea"/>
                          <a:ea typeface="+mn-ea"/>
                        </a:rPr>
                        <a:t>061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155,759</a:t>
                      </a:r>
                      <a:r>
                        <a:rPr lang="ja-JP" altLang="en-US" sz="1400" b="1" strike="noStrike" dirty="0">
                          <a:solidFill>
                            <a:schemeClr val="tx1"/>
                          </a:solidFill>
                          <a:effectLst/>
                          <a:latin typeface="+mn-ea"/>
                          <a:ea typeface="+mn-ea"/>
                        </a:rPr>
                        <a:t>名</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3</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2021</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2950">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br>
                        <a:rPr lang="en-US" sz="1400" b="1" dirty="0">
                          <a:effectLst/>
                          <a:latin typeface="+mn-ea"/>
                          <a:ea typeface="+mn-ea"/>
                        </a:rPr>
                      </a:br>
                      <a:r>
                        <a:rPr lang="ja-JP" sz="1400" b="1" strike="noStrike" dirty="0">
                          <a:solidFill>
                            <a:schemeClr val="tx1"/>
                          </a:solidFill>
                          <a:effectLst/>
                          <a:latin typeface="+mn-ea"/>
                          <a:ea typeface="+mn-ea"/>
                        </a:rPr>
                        <a:t>【がん診療拠点病院現況報告】</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5</a:t>
                      </a:r>
                      <a:r>
                        <a:rPr lang="en-US" altLang="ja-JP" sz="1400" b="1" dirty="0">
                          <a:effectLst/>
                          <a:latin typeface="+mn-ea"/>
                          <a:ea typeface="+mn-ea"/>
                        </a:rPr>
                        <a:t>4</a:t>
                      </a:r>
                      <a:r>
                        <a:rPr lang="en-US" sz="1400" b="1" dirty="0">
                          <a:effectLst/>
                          <a:latin typeface="+mn-ea"/>
                          <a:ea typeface="+mn-ea"/>
                        </a:rPr>
                        <a:t>,</a:t>
                      </a:r>
                      <a:r>
                        <a:rPr lang="en-US" altLang="ja-JP" sz="1400" b="1" dirty="0">
                          <a:effectLst/>
                          <a:latin typeface="+mn-ea"/>
                          <a:ea typeface="+mn-ea"/>
                        </a:rPr>
                        <a:t>603</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56,297</a:t>
                      </a:r>
                      <a:r>
                        <a:rPr lang="ja-JP" altLang="ja-JP" sz="1400" b="1" strike="noStrike"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a:t>
                      </a:r>
                      <a:r>
                        <a:rPr lang="en-US" altLang="ja-JP" sz="1400" b="1" strike="noStrike" dirty="0">
                          <a:solidFill>
                            <a:schemeClr val="tx1"/>
                          </a:solidFill>
                          <a:effectLst/>
                          <a:latin typeface="+mn-ea"/>
                          <a:ea typeface="+mn-ea"/>
                        </a:rPr>
                        <a:t>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strike="noStrike" dirty="0">
                          <a:solidFill>
                            <a:schemeClr val="tx1"/>
                          </a:solidFill>
                          <a:effectLst/>
                          <a:latin typeface="+mn-ea"/>
                          <a:ea typeface="+mn-ea"/>
                        </a:rPr>
                        <a:t>（小児がん除く）</a:t>
                      </a:r>
                      <a:endParaRPr lang="en-US" altLang="ja-JP" sz="1400" b="1" strike="noStrike"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950">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放射線治療</a:t>
                      </a:r>
                      <a:r>
                        <a:rPr lang="ja-JP" altLang="en-US" sz="1400" b="1" dirty="0">
                          <a:effectLst/>
                          <a:latin typeface="+mn-ea"/>
                          <a:ea typeface="+mn-ea"/>
                        </a:rPr>
                        <a:t>延べ</a:t>
                      </a:r>
                      <a:r>
                        <a:rPr lang="ja-JP" sz="1400" b="1" dirty="0">
                          <a:effectLst/>
                          <a:latin typeface="+mn-ea"/>
                          <a:ea typeface="+mn-ea"/>
                        </a:rPr>
                        <a:t>患者数</a:t>
                      </a:r>
                      <a:br>
                        <a:rPr lang="en-US" sz="1400" b="1" dirty="0">
                          <a:effectLst/>
                          <a:latin typeface="+mn-ea"/>
                          <a:ea typeface="+mn-ea"/>
                        </a:rPr>
                      </a:br>
                      <a:r>
                        <a:rPr lang="ja-JP" sz="1400" b="1" strike="noStrike" dirty="0">
                          <a:solidFill>
                            <a:schemeClr val="tx1"/>
                          </a:solidFill>
                          <a:effectLst/>
                          <a:latin typeface="+mn-ea"/>
                          <a:ea typeface="+mn-ea"/>
                        </a:rPr>
                        <a:t>【がん診療拠点病院現況報告】</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17,</a:t>
                      </a:r>
                      <a:r>
                        <a:rPr lang="en-US" altLang="ja-JP" sz="1400" b="1" dirty="0">
                          <a:effectLst/>
                          <a:latin typeface="+mn-ea"/>
                          <a:ea typeface="+mn-ea"/>
                        </a:rPr>
                        <a:t>381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21,082</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a:t>
                      </a:r>
                      <a:r>
                        <a:rPr lang="en-US" altLang="ja-JP" sz="1400" b="1" strike="noStrike" dirty="0">
                          <a:solidFill>
                            <a:schemeClr val="tx1"/>
                          </a:solidFill>
                          <a:effectLst/>
                          <a:latin typeface="+mn-ea"/>
                          <a:ea typeface="+mn-ea"/>
                        </a:rPr>
                        <a:t>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strike="noStrike" dirty="0">
                          <a:solidFill>
                            <a:schemeClr val="tx1"/>
                          </a:solidFill>
                          <a:effectLst/>
                          <a:latin typeface="+mn-ea"/>
                          <a:ea typeface="+mn-ea"/>
                        </a:rPr>
                        <a:t>（小児がん除く）</a:t>
                      </a:r>
                      <a:endParaRPr lang="en-US" altLang="ja-JP" sz="1400" b="1" strike="noStrike" dirty="0">
                        <a:solidFill>
                          <a:schemeClr val="tx1"/>
                        </a:solidFill>
                        <a:effectLst/>
                        <a:latin typeface="+mn-ea"/>
                        <a:ea typeface="+mn-ea"/>
                      </a:endParaRP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38166">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strike="noStrike" dirty="0">
                          <a:solidFill>
                            <a:schemeClr val="tx1"/>
                          </a:solidFill>
                          <a:effectLst/>
                          <a:latin typeface="+mn-ea"/>
                          <a:ea typeface="+mn-ea"/>
                        </a:rPr>
                        <a:t>外来化学療法</a:t>
                      </a:r>
                      <a:r>
                        <a:rPr lang="ja-JP" altLang="en-US" sz="1400" b="1" strike="noStrike" dirty="0">
                          <a:solidFill>
                            <a:schemeClr val="tx1"/>
                          </a:solidFill>
                          <a:effectLst/>
                          <a:latin typeface="+mn-ea"/>
                          <a:ea typeface="+mn-ea"/>
                        </a:rPr>
                        <a:t>延べ</a:t>
                      </a:r>
                      <a:r>
                        <a:rPr lang="ja-JP" sz="1400" b="1" strike="noStrike" dirty="0">
                          <a:solidFill>
                            <a:schemeClr val="tx1"/>
                          </a:solidFill>
                          <a:effectLst/>
                          <a:latin typeface="+mn-ea"/>
                          <a:ea typeface="+mn-ea"/>
                        </a:rPr>
                        <a:t>患者数</a:t>
                      </a:r>
                      <a:br>
                        <a:rPr lang="en-US" sz="1400" b="1" strike="noStrike" dirty="0">
                          <a:solidFill>
                            <a:schemeClr val="tx1"/>
                          </a:solidFill>
                          <a:effectLst/>
                          <a:latin typeface="+mn-ea"/>
                          <a:ea typeface="+mn-ea"/>
                        </a:rPr>
                      </a:br>
                      <a:r>
                        <a:rPr lang="ja-JP" altLang="ja-JP" sz="1400" b="1" strike="noStrike" dirty="0">
                          <a:solidFill>
                            <a:schemeClr val="tx1"/>
                          </a:solidFill>
                          <a:effectLst/>
                          <a:latin typeface="+mn-ea"/>
                          <a:ea typeface="+mn-ea"/>
                        </a:rPr>
                        <a:t>【がん診療拠点病院現況報告】</a:t>
                      </a:r>
                      <a:endParaRPr lang="ja-JP" sz="14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31</a:t>
                      </a:r>
                      <a:r>
                        <a:rPr lang="en-US" sz="1400" b="1" dirty="0">
                          <a:effectLst/>
                          <a:latin typeface="+mn-ea"/>
                          <a:ea typeface="+mn-ea"/>
                        </a:rPr>
                        <a:t>,</a:t>
                      </a:r>
                      <a:r>
                        <a:rPr lang="en-US" altLang="ja-JP" sz="1400" b="1" dirty="0">
                          <a:effectLst/>
                          <a:latin typeface="+mn-ea"/>
                          <a:ea typeface="+mn-ea"/>
                        </a:rPr>
                        <a:t>607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28</a:t>
                      </a:r>
                      <a:r>
                        <a:rPr lang="ja-JP" sz="1200" b="1" dirty="0">
                          <a:effectLst/>
                          <a:latin typeface="+mn-ea"/>
                          <a:ea typeface="+mn-ea"/>
                        </a:rPr>
                        <a:t>（</a:t>
                      </a:r>
                      <a:r>
                        <a:rPr lang="en-US" altLang="ja-JP" sz="1200" b="1" dirty="0">
                          <a:solidFill>
                            <a:schemeClr val="tx1"/>
                          </a:solidFill>
                          <a:effectLst/>
                          <a:latin typeface="+mn-ea"/>
                          <a:ea typeface="+mn-ea"/>
                        </a:rPr>
                        <a:t>2016</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strike="noStrike" dirty="0">
                          <a:solidFill>
                            <a:schemeClr val="tx1"/>
                          </a:solidFill>
                          <a:effectLst/>
                          <a:latin typeface="+mn-ea"/>
                          <a:ea typeface="+mn-ea"/>
                        </a:rPr>
                        <a:t>113,874</a:t>
                      </a:r>
                      <a:r>
                        <a:rPr lang="ja-JP" altLang="en-US" sz="1400" b="1" strike="noStrike" dirty="0">
                          <a:solidFill>
                            <a:schemeClr val="tx1"/>
                          </a:solidFill>
                          <a:effectLst/>
                          <a:latin typeface="+mn-ea"/>
                          <a:ea typeface="+mn-ea"/>
                        </a:rPr>
                        <a:t>名</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a:t>
                      </a:r>
                      <a:r>
                        <a:rPr lang="en-US" altLang="ja-JP" sz="1400" b="1" strike="noStrike" dirty="0">
                          <a:solidFill>
                            <a:schemeClr val="tx1"/>
                          </a:solidFill>
                          <a:effectLst/>
                          <a:latin typeface="+mn-ea"/>
                          <a:ea typeface="+mn-ea"/>
                        </a:rPr>
                        <a:t>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strike="noStrike"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p>
                      <a:pPr algn="l" fontAlgn="auto">
                        <a:lnSpc>
                          <a:spcPts val="1400"/>
                        </a:lnSpc>
                        <a:spcAft>
                          <a:spcPts val="0"/>
                        </a:spcAft>
                      </a:pPr>
                      <a:r>
                        <a:rPr lang="en-US" altLang="ja-JP" sz="900" b="1" strike="noStrike" dirty="0">
                          <a:solidFill>
                            <a:schemeClr val="tx1"/>
                          </a:solidFill>
                          <a:effectLst/>
                          <a:latin typeface="+mn-ea"/>
                          <a:ea typeface="+mn-ea"/>
                          <a:cs typeface="HG丸ｺﾞｼｯｸM-PRO"/>
                        </a:rPr>
                        <a:t>※</a:t>
                      </a:r>
                      <a:r>
                        <a:rPr lang="ja-JP" altLang="en-US" sz="900" b="1" strike="noStrike" dirty="0">
                          <a:solidFill>
                            <a:schemeClr val="tx1"/>
                          </a:solidFill>
                          <a:effectLst/>
                          <a:latin typeface="+mn-ea"/>
                          <a:ea typeface="+mn-ea"/>
                          <a:cs typeface="HG丸ｺﾞｼｯｸM-PRO"/>
                        </a:rPr>
                        <a:t>平成</a:t>
                      </a:r>
                      <a:r>
                        <a:rPr lang="en-US" altLang="ja-JP" sz="900" b="1" strike="noStrike" dirty="0">
                          <a:solidFill>
                            <a:schemeClr val="tx1"/>
                          </a:solidFill>
                          <a:effectLst/>
                          <a:latin typeface="+mn-ea"/>
                          <a:ea typeface="+mn-ea"/>
                          <a:cs typeface="HG丸ｺﾞｼｯｸM-PRO"/>
                        </a:rPr>
                        <a:t>29</a:t>
                      </a:r>
                      <a:r>
                        <a:rPr lang="ja-JP" altLang="en-US" sz="900" b="1" strike="noStrike" dirty="0">
                          <a:solidFill>
                            <a:schemeClr val="tx1"/>
                          </a:solidFill>
                          <a:effectLst/>
                          <a:latin typeface="+mn-ea"/>
                          <a:ea typeface="+mn-ea"/>
                          <a:cs typeface="HG丸ｺﾞｼｯｸM-PRO"/>
                        </a:rPr>
                        <a:t>年実績以降は、外来・入院を合計した化学療法延べ患者数（現況報告の項目変更による）</a:t>
                      </a:r>
                      <a:endParaRPr lang="ja-JP" altLang="ja-JP" sz="900" b="1" strike="noStrike"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0199">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地域連携クリティカルパスを適用した</a:t>
                      </a:r>
                      <a:r>
                        <a:rPr lang="ja-JP" altLang="en-US" sz="1400" b="1" dirty="0">
                          <a:effectLst/>
                          <a:latin typeface="+mn-ea"/>
                          <a:ea typeface="+mn-ea"/>
                        </a:rPr>
                        <a:t>延</a:t>
                      </a:r>
                      <a:r>
                        <a:rPr lang="ja-JP" sz="1400" b="1" dirty="0">
                          <a:effectLst/>
                          <a:latin typeface="+mn-ea"/>
                          <a:ea typeface="+mn-ea"/>
                        </a:rPr>
                        <a:t>べ患者数</a:t>
                      </a:r>
                      <a:endParaRPr lang="en-US" altLang="ja-JP" sz="1400" b="1" dirty="0">
                        <a:effectLst/>
                        <a:latin typeface="+mn-ea"/>
                        <a:ea typeface="+mn-ea"/>
                      </a:endParaRPr>
                    </a:p>
                    <a:p>
                      <a:pPr algn="l" fontAlgn="auto">
                        <a:lnSpc>
                          <a:spcPts val="14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697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altLang="ja-JP" sz="1200" b="1" dirty="0">
                          <a:effectLst/>
                          <a:latin typeface="+mn-ea"/>
                          <a:ea typeface="+mn-ea"/>
                        </a:rPr>
                        <a:t>29</a:t>
                      </a:r>
                      <a:r>
                        <a:rPr lang="ja-JP" sz="1200" b="1" dirty="0">
                          <a:effectLst/>
                          <a:latin typeface="+mn-ea"/>
                          <a:ea typeface="+mn-ea"/>
                        </a:rPr>
                        <a:t>（</a:t>
                      </a:r>
                      <a:r>
                        <a:rPr lang="en-US" altLang="ja-JP" sz="1200" b="1" dirty="0">
                          <a:solidFill>
                            <a:schemeClr val="tx1"/>
                          </a:solidFill>
                          <a:effectLst/>
                          <a:latin typeface="+mn-ea"/>
                          <a:ea typeface="+mn-ea"/>
                        </a:rPr>
                        <a:t>2017</a:t>
                      </a:r>
                      <a:r>
                        <a:rPr lang="ja-JP" sz="1200" b="1" dirty="0">
                          <a:effectLst/>
                          <a:latin typeface="+mn-ea"/>
                          <a:ea typeface="+mn-ea"/>
                        </a:rPr>
                        <a:t>）年</a:t>
                      </a:r>
                      <a:r>
                        <a:rPr lang="en-US" altLang="ja-JP" sz="1200" b="1" dirty="0">
                          <a:effectLst/>
                          <a:latin typeface="+mn-ea"/>
                          <a:ea typeface="+mn-ea"/>
                        </a:rPr>
                        <a:t>4</a:t>
                      </a:r>
                      <a:r>
                        <a:rPr lang="ja-JP" sz="1200" b="1" dirty="0">
                          <a:effectLst/>
                          <a:latin typeface="+mn-ea"/>
                          <a:ea typeface="+mn-ea"/>
                        </a:rPr>
                        <a:t>月～７月】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5,175</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令和３</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2021</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400"/>
                        </a:lnSpc>
                        <a:spcAft>
                          <a:spcPts val="0"/>
                        </a:spcAft>
                      </a:pPr>
                      <a:r>
                        <a:rPr lang="en-US" altLang="ja-JP" sz="900" b="1" dirty="0">
                          <a:solidFill>
                            <a:schemeClr val="tx1"/>
                          </a:solidFill>
                          <a:effectLst/>
                          <a:latin typeface="+mn-ea"/>
                          <a:ea typeface="+mn-ea"/>
                          <a:cs typeface="HG丸ｺﾞｼｯｸM-PRO"/>
                        </a:rPr>
                        <a:t>※</a:t>
                      </a:r>
                      <a:r>
                        <a:rPr lang="ja-JP" altLang="en-US" sz="900" b="1" dirty="0">
                          <a:solidFill>
                            <a:schemeClr val="tx1"/>
                          </a:solidFill>
                          <a:effectLst/>
                          <a:latin typeface="+mn-ea"/>
                          <a:ea typeface="+mn-ea"/>
                          <a:cs typeface="HG丸ｺﾞｼｯｸM-PRO"/>
                        </a:rPr>
                        <a:t>集計期間に変更あり（３か月間→１年間）</a:t>
                      </a:r>
                      <a:endParaRPr lang="ja-JP"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435394"/>
            <a:ext cx="9906000" cy="37507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　がん医療の充実</a:t>
            </a:r>
          </a:p>
        </p:txBody>
      </p:sp>
      <p:sp>
        <p:nvSpPr>
          <p:cNvPr id="15" name="正方形/長方形 14"/>
          <p:cNvSpPr/>
          <p:nvPr/>
        </p:nvSpPr>
        <p:spPr>
          <a:xfrm>
            <a:off x="151599" y="882181"/>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計画Ｐ</a:t>
            </a:r>
            <a:r>
              <a:rPr kumimoji="1" lang="en-US" altLang="ja-JP" sz="2000" b="1" dirty="0">
                <a:solidFill>
                  <a:schemeClr val="bg1"/>
                </a:solidFill>
              </a:rPr>
              <a:t>50-51</a:t>
            </a:r>
          </a:p>
        </p:txBody>
      </p:sp>
      <p:sp>
        <p:nvSpPr>
          <p:cNvPr id="13" name="正方形/長方形 12"/>
          <p:cNvSpPr/>
          <p:nvPr/>
        </p:nvSpPr>
        <p:spPr>
          <a:xfrm>
            <a:off x="496473" y="1270314"/>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0" name="正方形/長方形 9">
            <a:extLst>
              <a:ext uri="{FF2B5EF4-FFF2-40B4-BE49-F238E27FC236}">
                <a16:creationId xmlns:a16="http://schemas.microsoft.com/office/drawing/2014/main" id="{5C4F0B96-0AF4-4595-BE57-5EDF4B7741E2}"/>
              </a:ext>
            </a:extLst>
          </p:cNvPr>
          <p:cNvSpPr/>
          <p:nvPr/>
        </p:nvSpPr>
        <p:spPr>
          <a:xfrm>
            <a:off x="-1" y="13709"/>
            <a:ext cx="7628307" cy="400110"/>
          </a:xfrm>
          <a:prstGeom prst="rect">
            <a:avLst/>
          </a:prstGeom>
        </p:spPr>
        <p:txBody>
          <a:bodyPr wrap="square">
            <a:spAutoFit/>
          </a:bodyPr>
          <a:lstStyle/>
          <a:p>
            <a:r>
              <a:rPr lang="ja-JP" altLang="en-US" sz="2000" b="1" dirty="0"/>
              <a:t>第３期大阪府がん対策推進計画の進捗管理について</a:t>
            </a:r>
          </a:p>
        </p:txBody>
      </p:sp>
      <p:sp>
        <p:nvSpPr>
          <p:cNvPr id="16" name="テキスト ボックス 15">
            <a:extLst>
              <a:ext uri="{FF2B5EF4-FFF2-40B4-BE49-F238E27FC236}">
                <a16:creationId xmlns:a16="http://schemas.microsoft.com/office/drawing/2014/main" id="{367F4262-9C0F-4252-8098-FA506C652CB0}"/>
              </a:ext>
            </a:extLst>
          </p:cNvPr>
          <p:cNvSpPr txBox="1"/>
          <p:nvPr/>
        </p:nvSpPr>
        <p:spPr>
          <a:xfrm>
            <a:off x="8789913" y="34045"/>
            <a:ext cx="10345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a:latin typeface="Meiryo UI" panose="020B0604030504040204" pitchFamily="50" charset="-128"/>
                <a:ea typeface="Meiryo UI" panose="020B0604030504040204" pitchFamily="50" charset="-128"/>
              </a:rPr>
              <a:t>資料４</a:t>
            </a:r>
            <a:endParaRPr kumimoji="1" lang="ja-JP" altLang="en-US" dirty="0">
              <a:latin typeface="Meiryo UI" panose="020B0604030504040204" pitchFamily="50" charset="-128"/>
              <a:ea typeface="Meiryo UI" panose="020B0604030504040204" pitchFamily="50" charset="-128"/>
            </a:endParaRPr>
          </a:p>
        </p:txBody>
      </p:sp>
      <p:sp>
        <p:nvSpPr>
          <p:cNvPr id="17" name="スライド番号プレースホルダー 1">
            <a:extLst>
              <a:ext uri="{FF2B5EF4-FFF2-40B4-BE49-F238E27FC236}">
                <a16:creationId xmlns:a16="http://schemas.microsoft.com/office/drawing/2014/main" id="{5CC63E59-536C-413A-9DF1-D64B8F1511C3}"/>
              </a:ext>
            </a:extLst>
          </p:cNvPr>
          <p:cNvSpPr>
            <a:spLocks noGrp="1"/>
          </p:cNvSpPr>
          <p:nvPr>
            <p:ph type="sldNum" sz="quarter" idx="12"/>
          </p:nvPr>
        </p:nvSpPr>
        <p:spPr>
          <a:xfrm>
            <a:off x="9289543" y="6446519"/>
            <a:ext cx="570120" cy="365125"/>
          </a:xfrm>
        </p:spPr>
        <p:txBody>
          <a:bodyPr/>
          <a:lstStyle/>
          <a:p>
            <a:r>
              <a:rPr kumimoji="1" lang="en-US" altLang="ja-JP" sz="1600" b="1" dirty="0">
                <a:latin typeface="+mn-ea"/>
              </a:rPr>
              <a:t>1</a:t>
            </a:r>
            <a:endParaRPr kumimoji="1" lang="ja-JP" altLang="en-US" sz="1600" b="1" dirty="0">
              <a:latin typeface="+mn-ea"/>
            </a:endParaRPr>
          </a:p>
        </p:txBody>
      </p:sp>
    </p:spTree>
    <p:extLst>
      <p:ext uri="{BB962C8B-B14F-4D97-AF65-F5344CB8AC3E}">
        <p14:creationId xmlns:p14="http://schemas.microsoft.com/office/powerpoint/2010/main" val="328949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420711" y="124623"/>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◆がん診療拠点病院を通じて、がん医療の均</a:t>
                      </a:r>
                      <a:r>
                        <a:rPr kumimoji="1" lang="ja-JP" altLang="en-US" sz="1400" b="1" dirty="0" err="1">
                          <a:solidFill>
                            <a:schemeClr val="tx1"/>
                          </a:solidFill>
                        </a:rPr>
                        <a:t>てん化を</a:t>
                      </a:r>
                      <a:r>
                        <a:rPr kumimoji="1" lang="ja-JP" altLang="en-US" sz="1400" b="1" dirty="0">
                          <a:solidFill>
                            <a:schemeClr val="tx1"/>
                          </a:solidFill>
                        </a:rPr>
                        <a:t>進めるとともに、二次医療圏毎に地域の</a:t>
                      </a:r>
                      <a:r>
                        <a:rPr kumimoji="1" lang="en-US" altLang="ja-JP" sz="1400" b="1" dirty="0">
                          <a:solidFill>
                            <a:schemeClr val="tx1"/>
                          </a:solidFill>
                        </a:rPr>
                        <a:t> </a:t>
                      </a:r>
                      <a:r>
                        <a:rPr kumimoji="1" lang="ja-JP" altLang="en-US" sz="1400" b="1" dirty="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9127671" y="6446539"/>
            <a:ext cx="570120" cy="365125"/>
          </a:xfrm>
        </p:spPr>
        <p:txBody>
          <a:bodyPr/>
          <a:lstStyle/>
          <a:p>
            <a:r>
              <a:rPr kumimoji="1" lang="en-US" altLang="ja-JP" sz="1600" b="1" dirty="0">
                <a:latin typeface="+mn-ea"/>
              </a:rPr>
              <a:t>2</a:t>
            </a:r>
            <a:endParaRPr kumimoji="1" lang="ja-JP" altLang="en-US" sz="1600" b="1"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2829862618"/>
              </p:ext>
            </p:extLst>
          </p:nvPr>
        </p:nvGraphicFramePr>
        <p:xfrm>
          <a:off x="420710" y="922908"/>
          <a:ext cx="8976575" cy="5287392"/>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254293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400" dirty="0">
                          <a:solidFill>
                            <a:schemeClr val="tx1"/>
                          </a:solidFill>
                        </a:rPr>
                        <a:t>《</a:t>
                      </a:r>
                      <a:r>
                        <a:rPr kumimoji="1" lang="ja-JP" altLang="en-US" sz="1400" u="sng" dirty="0">
                          <a:solidFill>
                            <a:schemeClr val="tx1"/>
                          </a:solidFill>
                        </a:rPr>
                        <a:t>がん診療拠点病院の機能強化</a:t>
                      </a:r>
                      <a:r>
                        <a:rPr kumimoji="1" lang="en-US" altLang="ja-JP" sz="1400" dirty="0">
                          <a:solidFill>
                            <a:schemeClr val="tx1"/>
                          </a:solidFill>
                        </a:rPr>
                        <a:t>》</a:t>
                      </a:r>
                      <a:endParaRPr kumimoji="1" lang="en-US" altLang="ja-JP" sz="1400" b="0" dirty="0">
                        <a:solidFill>
                          <a:schemeClr val="tx1"/>
                        </a:solidFill>
                      </a:endParaRPr>
                    </a:p>
                    <a:p>
                      <a:pPr>
                        <a:lnSpc>
                          <a:spcPts val="1700"/>
                        </a:lnSpc>
                      </a:pPr>
                      <a:r>
                        <a:rPr kumimoji="1" lang="ja-JP" altLang="en-US" sz="1400" b="0" dirty="0">
                          <a:solidFill>
                            <a:schemeClr val="tx1"/>
                          </a:solidFill>
                        </a:rPr>
                        <a:t>■がん診療連携拠点病院の機能強化を目的とした補助金を交付（</a:t>
                      </a:r>
                      <a:r>
                        <a:rPr kumimoji="1" lang="en-US" altLang="ja-JP" sz="1400" b="0" dirty="0">
                          <a:solidFill>
                            <a:schemeClr val="tx1"/>
                          </a:solidFill>
                        </a:rPr>
                        <a:t>14</a:t>
                      </a:r>
                      <a:r>
                        <a:rPr kumimoji="1" lang="ja-JP" altLang="en-US" sz="1400" b="0" dirty="0">
                          <a:solidFill>
                            <a:schemeClr val="tx1"/>
                          </a:solidFill>
                        </a:rPr>
                        <a:t>病院）</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■がん診療施設の設備整備に係る補助金を交付（</a:t>
                      </a:r>
                      <a:r>
                        <a:rPr kumimoji="1" lang="en-US" altLang="ja-JP" sz="1400" b="0" dirty="0">
                          <a:solidFill>
                            <a:schemeClr val="tx1"/>
                          </a:solidFill>
                        </a:rPr>
                        <a:t>7</a:t>
                      </a:r>
                      <a:r>
                        <a:rPr kumimoji="1" lang="ja-JP" altLang="en-US" sz="1400" b="0" dirty="0">
                          <a:solidFill>
                            <a:schemeClr val="tx1"/>
                          </a:solidFill>
                        </a:rPr>
                        <a:t>病院）</a:t>
                      </a:r>
                      <a:endParaRPr kumimoji="1" lang="en-US" altLang="ja-JP" sz="1400" dirty="0">
                        <a:solidFill>
                          <a:schemeClr val="tx1"/>
                        </a:solidFill>
                      </a:endParaRPr>
                    </a:p>
                    <a:p>
                      <a:pPr>
                        <a:lnSpc>
                          <a:spcPts val="1700"/>
                        </a:lnSpc>
                      </a:pPr>
                      <a:r>
                        <a:rPr kumimoji="1" lang="ja-JP" altLang="en-US" sz="1400" b="0" dirty="0">
                          <a:solidFill>
                            <a:schemeClr val="tx1"/>
                          </a:solidFill>
                        </a:rPr>
                        <a:t>■国拠点病院の</a:t>
                      </a:r>
                      <a:r>
                        <a:rPr kumimoji="1" lang="ja-JP" altLang="en-US" sz="1400" b="0" strike="noStrike" dirty="0">
                          <a:solidFill>
                            <a:schemeClr val="tx1"/>
                          </a:solidFill>
                        </a:rPr>
                        <a:t>指定</a:t>
                      </a:r>
                      <a:r>
                        <a:rPr kumimoji="1" lang="ja-JP" altLang="en-US" sz="1400" b="0" dirty="0">
                          <a:solidFill>
                            <a:schemeClr val="tx1"/>
                          </a:solidFill>
                        </a:rPr>
                        <a:t>推薦</a:t>
                      </a:r>
                      <a:r>
                        <a:rPr kumimoji="1" lang="en-US" altLang="ja-JP" sz="1400" b="0" dirty="0">
                          <a:solidFill>
                            <a:schemeClr val="tx1"/>
                          </a:solidFill>
                        </a:rPr>
                        <a:t>【</a:t>
                      </a:r>
                      <a:r>
                        <a:rPr kumimoji="1" lang="ja-JP" altLang="en-US" sz="1400" b="0" dirty="0">
                          <a:solidFill>
                            <a:schemeClr val="tx1"/>
                          </a:solidFill>
                        </a:rPr>
                        <a:t>指定更新：４病院、現況報告：</a:t>
                      </a:r>
                      <a:r>
                        <a:rPr kumimoji="1" lang="en-US" altLang="ja-JP" sz="1400" b="0" dirty="0">
                          <a:solidFill>
                            <a:schemeClr val="tx1"/>
                          </a:solidFill>
                        </a:rPr>
                        <a:t>14</a:t>
                      </a:r>
                      <a:r>
                        <a:rPr kumimoji="1" lang="ja-JP" altLang="en-US" sz="1400" b="0" dirty="0">
                          <a:solidFill>
                            <a:schemeClr val="tx1"/>
                          </a:solidFill>
                        </a:rPr>
                        <a:t>病院</a:t>
                      </a:r>
                      <a:r>
                        <a:rPr kumimoji="1" lang="en-US" altLang="ja-JP" sz="1400" b="0" dirty="0">
                          <a:solidFill>
                            <a:schemeClr val="tx1"/>
                          </a:solidFill>
                        </a:rPr>
                        <a:t>】</a:t>
                      </a:r>
                    </a:p>
                    <a:p>
                      <a:pPr marL="185738" indent="-185738">
                        <a:lnSpc>
                          <a:spcPts val="1700"/>
                        </a:lnSpc>
                      </a:pPr>
                      <a:r>
                        <a:rPr kumimoji="1" lang="ja-JP" altLang="en-US" sz="1400" b="0" dirty="0">
                          <a:solidFill>
                            <a:schemeClr val="tx1"/>
                          </a:solidFill>
                        </a:rPr>
                        <a:t>■府指定病院の指定</a:t>
                      </a:r>
                      <a:r>
                        <a:rPr kumimoji="1" lang="en-US" altLang="ja-JP" sz="1400" b="0" dirty="0">
                          <a:solidFill>
                            <a:schemeClr val="tx1"/>
                          </a:solidFill>
                        </a:rPr>
                        <a:t>【</a:t>
                      </a:r>
                      <a:r>
                        <a:rPr kumimoji="1" lang="ja-JP" altLang="en-US" sz="1400" b="0" dirty="0">
                          <a:solidFill>
                            <a:schemeClr val="tx1"/>
                          </a:solidFill>
                        </a:rPr>
                        <a:t>指定更新</a:t>
                      </a:r>
                      <a:r>
                        <a:rPr kumimoji="1" lang="ja-JP" altLang="en-US" sz="1400" b="0" i="0" u="none" strike="noStrike" kern="1200" cap="none" spc="0" normalizeH="0" baseline="0" noProof="0" dirty="0">
                          <a:ln>
                            <a:noFill/>
                          </a:ln>
                          <a:solidFill>
                            <a:schemeClr val="tx1"/>
                          </a:solidFill>
                          <a:effectLst/>
                          <a:uLnTx/>
                          <a:uFillTx/>
                          <a:latin typeface="+mn-lt"/>
                          <a:ea typeface="+mn-ea"/>
                          <a:cs typeface="+mn-cs"/>
                        </a:rPr>
                        <a:t>：</a:t>
                      </a:r>
                      <a:r>
                        <a:rPr kumimoji="1" lang="en-US" altLang="ja-JP" sz="1400" b="0" i="0" u="none" strike="noStrike" kern="1200" cap="none" spc="0" normalizeH="0" baseline="0" noProof="0" dirty="0">
                          <a:ln>
                            <a:noFill/>
                          </a:ln>
                          <a:solidFill>
                            <a:schemeClr val="tx1"/>
                          </a:solidFill>
                          <a:effectLst/>
                          <a:uLnTx/>
                          <a:uFillTx/>
                          <a:latin typeface="+mn-lt"/>
                          <a:ea typeface="+mn-ea"/>
                          <a:cs typeface="+mn-cs"/>
                        </a:rPr>
                        <a:t>47</a:t>
                      </a:r>
                      <a:r>
                        <a:rPr kumimoji="1" lang="ja-JP" altLang="en-US" sz="1400" b="0" i="0" u="none" strike="noStrike" kern="1200" cap="none" spc="0" normalizeH="0" baseline="0" noProof="0" dirty="0">
                          <a:ln>
                            <a:noFill/>
                          </a:ln>
                          <a:solidFill>
                            <a:schemeClr val="tx1"/>
                          </a:solidFill>
                          <a:effectLst/>
                          <a:uLnTx/>
                          <a:uFillTx/>
                          <a:latin typeface="+mn-lt"/>
                          <a:ea typeface="+mn-ea"/>
                          <a:cs typeface="+mn-cs"/>
                        </a:rPr>
                        <a:t>病院、</a:t>
                      </a:r>
                      <a:r>
                        <a:rPr kumimoji="1" lang="ja-JP" altLang="en-US" sz="1400" b="0" dirty="0">
                          <a:solidFill>
                            <a:schemeClr val="tx1"/>
                          </a:solidFill>
                        </a:rPr>
                        <a:t>小児指定更新：</a:t>
                      </a:r>
                      <a:r>
                        <a:rPr kumimoji="1" lang="en-US" altLang="ja-JP" sz="1400" b="0" dirty="0">
                          <a:solidFill>
                            <a:schemeClr val="tx1"/>
                          </a:solidFill>
                        </a:rPr>
                        <a:t>2</a:t>
                      </a:r>
                      <a:r>
                        <a:rPr kumimoji="1" lang="ja-JP" altLang="en-US" sz="1400" b="0" dirty="0">
                          <a:solidFill>
                            <a:schemeClr val="tx1"/>
                          </a:solidFill>
                        </a:rPr>
                        <a:t>病院</a:t>
                      </a:r>
                      <a:r>
                        <a:rPr kumimoji="1" lang="en-US" altLang="ja-JP" sz="1400" b="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■府指定病院に求められる機能のさらなる充実を図るため、 患者支援の体制強化等の観点から、 </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　自施設の診療従事者等に対して、提供している診療・患者支援の体制について学ぶ機会の確保</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　を求める等、指定要件を改正。</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dirty="0">
                          <a:solidFill>
                            <a:schemeClr val="tx1"/>
                          </a:solidFill>
                        </a:rPr>
                        <a:t>《</a:t>
                      </a:r>
                      <a:r>
                        <a:rPr kumimoji="1" lang="ja-JP" altLang="en-US" sz="1400" u="sng" dirty="0">
                          <a:solidFill>
                            <a:schemeClr val="tx1"/>
                          </a:solidFill>
                        </a:rPr>
                        <a:t>がん医療連携体制の充実</a:t>
                      </a:r>
                      <a:r>
                        <a:rPr kumimoji="1" lang="en-US" altLang="ja-JP" sz="140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■地域連携強化事業の実施。</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■各圏域のがん診療ネットワーク協議会において、情報提供するとともに、地域連携等の活動内</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　容や課題について共有</a:t>
                      </a:r>
                      <a:endParaRPr kumimoji="1" lang="en-US" altLang="ja-JP" sz="1400" b="0" strike="sngStrike" baseline="0"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en-US" altLang="ja-JP" sz="1400" b="1" u="sng" strike="noStrike" baseline="0" dirty="0">
                          <a:solidFill>
                            <a:schemeClr val="tx1"/>
                          </a:solidFill>
                        </a:rPr>
                        <a:t>《</a:t>
                      </a:r>
                      <a:r>
                        <a:rPr kumimoji="1" lang="ja-JP" altLang="en-US" sz="1400" b="1" u="sng" strike="noStrike" baseline="0" dirty="0">
                          <a:solidFill>
                            <a:schemeClr val="tx1"/>
                          </a:solidFill>
                        </a:rPr>
                        <a:t>人材育成の充実</a:t>
                      </a:r>
                      <a:r>
                        <a:rPr kumimoji="1" lang="en-US" altLang="ja-JP" sz="1400" b="1" u="sng" strike="noStrike" baseline="0" dirty="0">
                          <a:solidFill>
                            <a:schemeClr val="tx1"/>
                          </a:solidFill>
                        </a:rPr>
                        <a:t>》</a:t>
                      </a: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u="none" strike="noStrike" baseline="0" dirty="0">
                          <a:solidFill>
                            <a:schemeClr val="tx1"/>
                          </a:solidFill>
                        </a:rPr>
                        <a:t>■</a:t>
                      </a:r>
                      <a:r>
                        <a:rPr kumimoji="1" lang="ja-JP" altLang="en-US" sz="1400" b="0" u="none" strike="noStrike" baseline="0" dirty="0">
                          <a:solidFill>
                            <a:schemeClr val="tx1"/>
                          </a:solidFill>
                        </a:rPr>
                        <a:t>がん薬物療法認定薬剤師研修に係る経費に対し補助金を交付</a:t>
                      </a:r>
                      <a:endParaRPr kumimoji="1" lang="en-US" altLang="ja-JP" sz="1400" b="0" u="none" strike="no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464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課題</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■府内がん医療提供体制の均</a:t>
                      </a:r>
                      <a:r>
                        <a:rPr kumimoji="1" lang="ja-JP" altLang="en-US" sz="1400" b="0" dirty="0" err="1">
                          <a:solidFill>
                            <a:schemeClr val="tx1"/>
                          </a:solidFill>
                          <a:latin typeface="+mn-ea"/>
                          <a:ea typeface="+mn-ea"/>
                        </a:rPr>
                        <a:t>てん化の</a:t>
                      </a:r>
                      <a:r>
                        <a:rPr kumimoji="1" lang="ja-JP" altLang="en-US" sz="1400" b="0" dirty="0">
                          <a:solidFill>
                            <a:schemeClr val="tx1"/>
                          </a:solidFill>
                          <a:latin typeface="+mn-ea"/>
                          <a:ea typeface="+mn-ea"/>
                        </a:rPr>
                        <a:t>推進。</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■各圏域のがん診療ネットワーク協議会における取り組み内容の充実。</a:t>
                      </a:r>
                      <a:endParaRPr kumimoji="1" lang="en-US" altLang="ja-JP" sz="1400" b="0" dirty="0">
                        <a:solidFill>
                          <a:schemeClr val="tx1"/>
                        </a:solidFill>
                        <a:latin typeface="+mn-ea"/>
                        <a:ea typeface="+mn-ea"/>
                      </a:endParaRPr>
                    </a:p>
                    <a:p>
                      <a:pPr>
                        <a:lnSpc>
                          <a:spcPts val="1700"/>
                        </a:lnSpc>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次年度の取組</a:t>
                      </a:r>
                      <a:r>
                        <a:rPr kumimoji="1" lang="en-US" altLang="ja-JP" sz="1400" b="1" dirty="0">
                          <a:solidFill>
                            <a:schemeClr val="tx1"/>
                          </a:solidFill>
                          <a:latin typeface="+mn-ea"/>
                          <a:ea typeface="+mn-ea"/>
                        </a:rPr>
                        <a:t>》</a:t>
                      </a: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rPr>
                        <a:t>■</a:t>
                      </a:r>
                      <a:r>
                        <a:rPr kumimoji="1" lang="ja-JP" altLang="en-US" sz="1400" b="0" strike="noStrike" dirty="0">
                          <a:solidFill>
                            <a:schemeClr val="tx1"/>
                          </a:solidFill>
                        </a:rPr>
                        <a:t>大阪府がん診療連携協議会と連携して拠点病院の訪問を行い、好事例等の収集や情報共有、</a:t>
                      </a:r>
                      <a:endParaRPr kumimoji="1" lang="en-US" altLang="ja-JP" sz="1400" b="0" strike="noStrike" dirty="0">
                        <a:solidFill>
                          <a:schemeClr val="tx1"/>
                        </a:solidFill>
                      </a:endParaRPr>
                    </a:p>
                    <a:p>
                      <a:pPr>
                        <a:lnSpc>
                          <a:spcPts val="1700"/>
                        </a:lnSpc>
                      </a:pPr>
                      <a:r>
                        <a:rPr kumimoji="1" lang="ja-JP" altLang="en-US" sz="1400" b="0" strike="noStrike" dirty="0">
                          <a:solidFill>
                            <a:schemeClr val="tx1"/>
                          </a:solidFill>
                        </a:rPr>
                        <a:t>　要件充足状況等の確認を実施する等</a:t>
                      </a:r>
                      <a:r>
                        <a:rPr kumimoji="1" lang="ja-JP" altLang="en-US" sz="1400" b="0" dirty="0">
                          <a:solidFill>
                            <a:schemeClr val="tx1"/>
                          </a:solidFill>
                          <a:latin typeface="+mn-ea"/>
                          <a:ea typeface="+mn-ea"/>
                        </a:rPr>
                        <a:t>、さらなるがん医療提供の充実を図る。</a:t>
                      </a:r>
                      <a:endParaRPr kumimoji="1" lang="en-US" altLang="ja-JP" sz="1400" b="0" dirty="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latin typeface="+mn-ea"/>
                          <a:ea typeface="+mn-ea"/>
                        </a:rPr>
                        <a:t>■各圏域がん診療ネットワーク協議会におけるがん登録を用いた分析等の実施</a:t>
                      </a:r>
                      <a:endParaRPr kumimoji="1" lang="en-US" altLang="ja-JP"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319985"/>
                  </a:ext>
                </a:extLst>
              </a:tr>
              <a:tr h="568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400" spc="-60" baseline="0" dirty="0">
                          <a:solidFill>
                            <a:schemeClr val="tx1"/>
                          </a:solidFill>
                        </a:rPr>
                        <a:t>がん診療拠点病院機能強化事業（</a:t>
                      </a:r>
                      <a:r>
                        <a:rPr kumimoji="1" lang="en-US" altLang="ja-JP" sz="1400" spc="-60" baseline="0" dirty="0">
                          <a:solidFill>
                            <a:schemeClr val="tx1"/>
                          </a:solidFill>
                        </a:rPr>
                        <a:t>133,316</a:t>
                      </a:r>
                      <a:r>
                        <a:rPr kumimoji="1" lang="ja-JP" altLang="en-US" sz="1400" spc="-60" baseline="0" dirty="0">
                          <a:solidFill>
                            <a:schemeClr val="tx1"/>
                          </a:solidFill>
                        </a:rPr>
                        <a:t>千円）、がん医療提供体制等充実強化事業（</a:t>
                      </a:r>
                      <a:r>
                        <a:rPr kumimoji="1" lang="en-US" altLang="ja-JP" sz="1400" spc="-60" baseline="0" dirty="0">
                          <a:solidFill>
                            <a:schemeClr val="tx1"/>
                          </a:solidFill>
                        </a:rPr>
                        <a:t>33,440</a:t>
                      </a:r>
                      <a:r>
                        <a:rPr kumimoji="1" lang="ja-JP" altLang="en-US" sz="1400" spc="-60" baseline="0" dirty="0">
                          <a:solidFill>
                            <a:schemeClr val="tx1"/>
                          </a:solidFill>
                        </a:rPr>
                        <a:t>千円）、地域医療連携強化事業（</a:t>
                      </a:r>
                      <a:r>
                        <a:rPr kumimoji="1" lang="en-US" altLang="ja-JP" sz="1400" spc="-60" baseline="0" dirty="0">
                          <a:solidFill>
                            <a:schemeClr val="tx1"/>
                          </a:solidFill>
                        </a:rPr>
                        <a:t>3,971</a:t>
                      </a:r>
                      <a:r>
                        <a:rPr kumimoji="1" lang="ja-JP" altLang="en-US" sz="1400" spc="-60" baseline="0" dirty="0">
                          <a:solidFill>
                            <a:schemeClr val="tx1"/>
                          </a:solidFill>
                        </a:rPr>
                        <a:t>千円）</a:t>
                      </a:r>
                      <a:endParaRPr kumimoji="1" lang="en-US" altLang="ja-JP" sz="1400" spc="-60"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63497" y="92290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90216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ext uri="{D42A27DB-BD31-4B8C-83A1-F6EECF244321}">
                <p14:modId xmlns:p14="http://schemas.microsoft.com/office/powerpoint/2010/main" val="3654348886"/>
              </p:ext>
            </p:extLst>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58.6</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65.1</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315206912"/>
              </p:ext>
            </p:extLst>
          </p:nvPr>
        </p:nvGraphicFramePr>
        <p:xfrm>
          <a:off x="583859" y="3675608"/>
          <a:ext cx="8725624" cy="2949732"/>
        </p:xfrm>
        <a:graphic>
          <a:graphicData uri="http://schemas.openxmlformats.org/drawingml/2006/table">
            <a:tbl>
              <a:tblPr firstRow="1" firstCol="1" bandRow="1">
                <a:tableStyleId>{5C22544A-7EE6-4342-B048-85BDC9FD1C3A}</a:tableStyleId>
              </a:tblPr>
              <a:tblGrid>
                <a:gridCol w="300006">
                  <a:extLst>
                    <a:ext uri="{9D8B030D-6E8A-4147-A177-3AD203B41FA5}">
                      <a16:colId xmlns:a16="http://schemas.microsoft.com/office/drawing/2014/main" val="20000"/>
                    </a:ext>
                  </a:extLst>
                </a:gridCol>
                <a:gridCol w="3019652">
                  <a:extLst>
                    <a:ext uri="{9D8B030D-6E8A-4147-A177-3AD203B41FA5}">
                      <a16:colId xmlns:a16="http://schemas.microsoft.com/office/drawing/2014/main" val="20001"/>
                    </a:ext>
                  </a:extLst>
                </a:gridCol>
                <a:gridCol w="2702983">
                  <a:extLst>
                    <a:ext uri="{9D8B030D-6E8A-4147-A177-3AD203B41FA5}">
                      <a16:colId xmlns:a16="http://schemas.microsoft.com/office/drawing/2014/main" val="20002"/>
                    </a:ext>
                  </a:extLst>
                </a:gridCol>
                <a:gridCol w="2702983">
                  <a:extLst>
                    <a:ext uri="{9D8B030D-6E8A-4147-A177-3AD203B41FA5}">
                      <a16:colId xmlns:a16="http://schemas.microsoft.com/office/drawing/2014/main" val="768486730"/>
                    </a:ext>
                  </a:extLst>
                </a:gridCol>
              </a:tblGrid>
              <a:tr h="31227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3008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緩和ケアチームの新規診療症例数</a:t>
                      </a:r>
                      <a:br>
                        <a:rPr lang="en-US" sz="1400" b="1" dirty="0">
                          <a:solidFill>
                            <a:schemeClr val="tx1"/>
                          </a:solidFill>
                          <a:effectLst/>
                          <a:latin typeface="+mn-ea"/>
                          <a:ea typeface="+mn-ea"/>
                        </a:rPr>
                      </a:b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10,885</a:t>
                      </a:r>
                      <a:r>
                        <a:rPr lang="ja-JP" sz="1400" b="1" dirty="0">
                          <a:solidFill>
                            <a:schemeClr val="tx1"/>
                          </a:solidFill>
                          <a:effectLst/>
                          <a:latin typeface="+mn-ea"/>
                          <a:ea typeface="+mn-ea"/>
                        </a:rPr>
                        <a:t>件／</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14,746</a:t>
                      </a:r>
                      <a:r>
                        <a:rPr lang="ja-JP" altLang="ja-JP" sz="1400" b="1" dirty="0">
                          <a:solidFill>
                            <a:schemeClr val="tx1"/>
                          </a:solidFill>
                          <a:effectLst/>
                          <a:latin typeface="+mn-ea"/>
                          <a:ea typeface="+mn-ea"/>
                        </a:rPr>
                        <a:t>件／</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3</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2021</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64493">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緩和ケア研修</a:t>
                      </a:r>
                      <a:r>
                        <a:rPr lang="ja-JP" altLang="en-US" sz="1400" b="1" dirty="0">
                          <a:solidFill>
                            <a:schemeClr val="tx1"/>
                          </a:solidFill>
                          <a:effectLst/>
                          <a:latin typeface="+mn-ea"/>
                          <a:ea typeface="+mn-ea"/>
                        </a:rPr>
                        <a:t>累積</a:t>
                      </a:r>
                      <a:r>
                        <a:rPr lang="ja-JP" sz="1400" b="1" dirty="0">
                          <a:solidFill>
                            <a:schemeClr val="tx1"/>
                          </a:solidFill>
                          <a:effectLst/>
                          <a:latin typeface="+mn-ea"/>
                          <a:ea typeface="+mn-ea"/>
                        </a:rPr>
                        <a:t>受講者数</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a:t>
                      </a:r>
                      <a:r>
                        <a:rPr lang="en-US" altLang="ja-JP" sz="1400" b="1" dirty="0">
                          <a:solidFill>
                            <a:schemeClr val="tx1"/>
                          </a:solidFill>
                          <a:effectLst/>
                          <a:latin typeface="+mn-ea"/>
                          <a:ea typeface="+mn-ea"/>
                        </a:rPr>
                        <a:t>0</a:t>
                      </a:r>
                      <a:r>
                        <a:rPr lang="en-US" sz="1400" b="1" dirty="0">
                          <a:solidFill>
                            <a:schemeClr val="tx1"/>
                          </a:solidFill>
                          <a:effectLst/>
                          <a:latin typeface="+mn-ea"/>
                          <a:ea typeface="+mn-ea"/>
                        </a:rPr>
                        <a:t>,7</a:t>
                      </a:r>
                      <a:r>
                        <a:rPr lang="en-US" altLang="ja-JP" sz="1400" b="1" dirty="0">
                          <a:solidFill>
                            <a:schemeClr val="tx1"/>
                          </a:solidFill>
                          <a:effectLst/>
                          <a:latin typeface="+mn-ea"/>
                          <a:ea typeface="+mn-ea"/>
                        </a:rPr>
                        <a:t>88</a:t>
                      </a:r>
                      <a:r>
                        <a:rPr 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sz="1400" b="1" dirty="0">
                        <a:solidFill>
                          <a:schemeClr val="tx1"/>
                        </a:solidFill>
                        <a:effectLst/>
                        <a:latin typeface="+mn-ea"/>
                        <a:ea typeface="+mn-ea"/>
                      </a:endParaRPr>
                    </a:p>
                    <a:p>
                      <a:pPr algn="ctr">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strike="noStrike" dirty="0">
                          <a:solidFill>
                            <a:schemeClr val="tx1"/>
                          </a:solidFill>
                          <a:effectLst/>
                          <a:latin typeface="+mn-ea"/>
                          <a:ea typeface="+mn-ea"/>
                        </a:rPr>
                        <a:t>16,187</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altLang="ja-JP" sz="1400" b="1" dirty="0">
                        <a:solidFill>
                          <a:schemeClr val="tx1"/>
                        </a:solidFill>
                        <a:effectLst/>
                        <a:latin typeface="+mn-ea"/>
                        <a:ea typeface="+mn-ea"/>
                      </a:endParaRPr>
                    </a:p>
                    <a:p>
                      <a:pPr algn="ctr">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5</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3</a:t>
                      </a:r>
                      <a:r>
                        <a:rPr lang="ja-JP" alt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30080">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在宅緩和ケアに取組む医療機関数</a:t>
                      </a:r>
                    </a:p>
                    <a:p>
                      <a:pPr algn="l" fontAlgn="auto">
                        <a:lnSpc>
                          <a:spcPts val="1600"/>
                        </a:lnSpc>
                        <a:spcAft>
                          <a:spcPts val="0"/>
                        </a:spcAft>
                      </a:pP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965</a:t>
                      </a:r>
                      <a:r>
                        <a:rPr lang="ja-JP" sz="1400" b="1" dirty="0">
                          <a:solidFill>
                            <a:schemeClr val="tx1"/>
                          </a:solidFill>
                          <a:effectLst/>
                          <a:latin typeface="+mn-ea"/>
                          <a:ea typeface="+mn-ea"/>
                        </a:rPr>
                        <a:t>医療機関／</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a:t>
                      </a:r>
                      <a:r>
                        <a:rPr lang="en-US" sz="1200" b="1" dirty="0">
                          <a:solidFill>
                            <a:schemeClr val="tx1"/>
                          </a:solidFill>
                          <a:effectLst/>
                          <a:latin typeface="+mn-ea"/>
                          <a:ea typeface="+mn-ea"/>
                        </a:rPr>
                        <a:t>2017</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1,178</a:t>
                      </a:r>
                      <a:r>
                        <a:rPr lang="ja-JP" altLang="ja-JP" sz="1400" b="1" dirty="0">
                          <a:solidFill>
                            <a:schemeClr val="tx1"/>
                          </a:solidFill>
                          <a:effectLst/>
                          <a:latin typeface="+mn-ea"/>
                          <a:ea typeface="+mn-ea"/>
                        </a:rPr>
                        <a:t>医療機関／</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4</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2022</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alt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89590">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がん患者の緩和ケアに対する</a:t>
                      </a:r>
                      <a:endParaRPr lang="en-US" altLang="ja-JP" sz="1400" b="1" dirty="0">
                        <a:solidFill>
                          <a:schemeClr val="tx1"/>
                        </a:solidFill>
                        <a:effectLst/>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sz="1400" b="1" dirty="0">
                          <a:solidFill>
                            <a:schemeClr val="tx1"/>
                          </a:solidFill>
                          <a:effectLst/>
                          <a:latin typeface="+mn-ea"/>
                          <a:ea typeface="+mn-ea"/>
                        </a:rPr>
                        <a:t>理解度</a:t>
                      </a:r>
                      <a:r>
                        <a:rPr lang="ja-JP" sz="1400" b="1" strike="noStrike" dirty="0">
                          <a:solidFill>
                            <a:schemeClr val="tx1"/>
                          </a:solidFill>
                          <a:effectLst/>
                          <a:latin typeface="+mn-ea"/>
                          <a:ea typeface="+mn-ea"/>
                        </a:rPr>
                        <a:t>の向上</a:t>
                      </a:r>
                      <a:r>
                        <a:rPr lang="ja-JP" altLang="en-US" sz="1400" b="1" strike="noStrike" dirty="0">
                          <a:solidFill>
                            <a:schemeClr val="tx1"/>
                          </a:solidFill>
                          <a:effectLst/>
                          <a:latin typeface="+mn-ea"/>
                          <a:ea typeface="+mn-ea"/>
                        </a:rPr>
                        <a:t>（知らない・あまり知らないの合計）</a:t>
                      </a:r>
                      <a:endParaRPr lang="ja-JP" sz="1400" b="1" strike="noStrike"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sz="1400" b="1" kern="100" dirty="0">
                          <a:solidFill>
                            <a:schemeClr val="tx1"/>
                          </a:solidFill>
                          <a:effectLst/>
                          <a:latin typeface="+mn-ea"/>
                          <a:ea typeface="+mn-ea"/>
                        </a:rPr>
                        <a:t>がん患者ニーズ調査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49.6</a:t>
                      </a:r>
                      <a:r>
                        <a:rPr lang="ja-JP" sz="14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strike="noStrike" dirty="0">
                          <a:solidFill>
                            <a:schemeClr val="tx1"/>
                          </a:solidFill>
                          <a:effectLst/>
                          <a:latin typeface="+mn-ea"/>
                          <a:ea typeface="+mn-ea"/>
                        </a:rPr>
                        <a:t>39.5</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a:t>
                      </a:r>
                      <a:r>
                        <a:rPr lang="en-US" altLang="ja-JP" sz="1200" b="1" dirty="0">
                          <a:solidFill>
                            <a:schemeClr val="tx1"/>
                          </a:solidFill>
                          <a:effectLst/>
                          <a:latin typeface="+mn-ea"/>
                          <a:ea typeface="+mn-ea"/>
                        </a:rPr>
                        <a:t>4</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2022</a:t>
                      </a:r>
                      <a:r>
                        <a:rPr lang="ja-JP" altLang="ja-JP" sz="1200" b="1" dirty="0">
                          <a:solidFill>
                            <a:schemeClr val="tx1"/>
                          </a:solidFill>
                          <a:effectLst/>
                          <a:latin typeface="+mn-ea"/>
                          <a:ea typeface="+mn-ea"/>
                        </a:rPr>
                        <a:t>）年度】</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chemeClr val="tx1"/>
                </a:solidFill>
                <a:latin typeface="Meiryo UI" panose="020B0604030504040204" pitchFamily="50" charset="-128"/>
                <a:ea typeface="Meiryo UI" panose="020B0604030504040204" pitchFamily="50" charset="-128"/>
              </a:rPr>
              <a:t>1</a:t>
            </a:r>
            <a:r>
              <a:rPr kumimoji="1" lang="ja-JP" altLang="en-US" sz="2800" b="1" dirty="0">
                <a:solidFill>
                  <a:schemeClr val="tx1"/>
                </a:solidFill>
                <a:latin typeface="Meiryo UI" panose="020B0604030504040204" pitchFamily="50" charset="-128"/>
                <a:ea typeface="Meiryo UI" panose="020B0604030504040204" pitchFamily="50" charset="-128"/>
              </a:rPr>
              <a:t>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世代のがん･</a:t>
            </a:r>
            <a:r>
              <a:rPr kumimoji="1" lang="ja-JP" altLang="en-US" sz="1600" b="1" u="heavy" dirty="0">
                <a:solidFill>
                  <a:schemeClr val="bg1"/>
                </a:solidFill>
              </a:rPr>
              <a:t>高齢者のがん･希少がん</a:t>
            </a:r>
            <a:r>
              <a:rPr kumimoji="1" lang="ja-JP" altLang="en-US" sz="1600" b="1" dirty="0">
                <a:solidFill>
                  <a:schemeClr val="bg1"/>
                </a:solidFill>
              </a:rPr>
              <a:t>　計画Ｐ</a:t>
            </a:r>
            <a:r>
              <a:rPr kumimoji="1" lang="en-US" altLang="ja-JP" sz="1600" b="1" dirty="0">
                <a:solidFill>
                  <a:schemeClr val="bg1"/>
                </a:solidFill>
              </a:rPr>
              <a:t>51-52</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新たな治療法</a:t>
            </a:r>
            <a:r>
              <a:rPr kumimoji="1" lang="en-US" altLang="ja-JP" sz="1600" b="1" dirty="0">
                <a:solidFill>
                  <a:schemeClr val="bg1"/>
                </a:solidFill>
              </a:rPr>
              <a:t>(</a:t>
            </a:r>
            <a:r>
              <a:rPr kumimoji="1" lang="ja-JP" altLang="en-US" sz="1600" b="1" dirty="0">
                <a:solidFill>
                  <a:schemeClr val="bg1"/>
                </a:solidFill>
              </a:rPr>
              <a:t>がんゲノム医療･先進的な放射線治療</a:t>
            </a:r>
            <a:r>
              <a:rPr kumimoji="1" lang="en-US" altLang="ja-JP" sz="1600" b="1" dirty="0">
                <a:solidFill>
                  <a:schemeClr val="bg1"/>
                </a:solidFill>
              </a:rPr>
              <a:t>)</a:t>
            </a:r>
            <a:r>
              <a:rPr kumimoji="1" lang="ja-JP" altLang="en-US" sz="1600" b="1" dirty="0">
                <a:solidFill>
                  <a:schemeClr val="bg1"/>
                </a:solidFill>
              </a:rPr>
              <a:t>の活用　計画Ｐ</a:t>
            </a:r>
            <a:r>
              <a:rPr kumimoji="1" lang="en-US" altLang="ja-JP" sz="1600" b="1" dirty="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a:solidFill>
                  <a:schemeClr val="bg1"/>
                </a:solidFill>
              </a:rPr>
              <a:t>54-55</a:t>
            </a:r>
            <a:endParaRPr kumimoji="1" lang="en-US" altLang="ja-JP" b="1" dirty="0">
              <a:solidFill>
                <a:schemeClr val="bg1"/>
              </a:solidFill>
            </a:endParaRPr>
          </a:p>
        </p:txBody>
      </p:sp>
      <p:sp>
        <p:nvSpPr>
          <p:cNvPr id="9" name="スライド番号プレースホルダー 1">
            <a:extLst>
              <a:ext uri="{FF2B5EF4-FFF2-40B4-BE49-F238E27FC236}">
                <a16:creationId xmlns:a16="http://schemas.microsoft.com/office/drawing/2014/main" id="{6008CBB1-BFC3-4C53-AE3F-89C67154BB5E}"/>
              </a:ext>
            </a:extLst>
          </p:cNvPr>
          <p:cNvSpPr>
            <a:spLocks noGrp="1"/>
          </p:cNvSpPr>
          <p:nvPr>
            <p:ph type="sldNum" sz="quarter" idx="12"/>
          </p:nvPr>
        </p:nvSpPr>
        <p:spPr>
          <a:xfrm>
            <a:off x="9309483" y="6461512"/>
            <a:ext cx="570120" cy="365125"/>
          </a:xfrm>
        </p:spPr>
        <p:txBody>
          <a:bodyPr/>
          <a:lstStyle/>
          <a:p>
            <a:r>
              <a:rPr kumimoji="1" lang="en-US" altLang="ja-JP" sz="1600" b="1" dirty="0">
                <a:latin typeface="+mn-ea"/>
              </a:rPr>
              <a:t>3</a:t>
            </a:r>
            <a:endParaRPr kumimoji="1" lang="ja-JP" altLang="en-US" sz="1600" b="1" dirty="0">
              <a:latin typeface="+mn-ea"/>
            </a:endParaRPr>
          </a:p>
        </p:txBody>
      </p:sp>
    </p:spTree>
    <p:extLst>
      <p:ext uri="{BB962C8B-B14F-4D97-AF65-F5344CB8AC3E}">
        <p14:creationId xmlns:p14="http://schemas.microsoft.com/office/powerpoint/2010/main" val="281471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357188" y="171335"/>
          <a:ext cx="9108786" cy="1165924"/>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0863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◆高齢者のがん、希少がん、難治性がんについては、それぞれの特性に応じた対策が必要。</a:t>
                      </a:r>
                      <a:endParaRPr kumimoji="1" lang="en-US" altLang="ja-JP" sz="1400" b="1"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◆大阪において、重粒子線治療施設や</a:t>
                      </a:r>
                      <a:r>
                        <a:rPr kumimoji="1" lang="en-US" altLang="ja-JP" sz="1400" b="1" dirty="0">
                          <a:solidFill>
                            <a:schemeClr val="tx1"/>
                          </a:solidFill>
                        </a:rPr>
                        <a:t>BNCT</a:t>
                      </a:r>
                      <a:r>
                        <a:rPr kumimoji="1" lang="ja-JP" altLang="en-US" sz="1400" b="1" dirty="0">
                          <a:solidFill>
                            <a:schemeClr val="tx1"/>
                          </a:solidFill>
                        </a:rPr>
                        <a:t>（ホウ素中性子捕捉療法）治療施設が開設され、最先端のがん治療の提供が期待される。　</a:t>
                      </a:r>
                      <a:endParaRPr kumimoji="1" lang="ja-JP" altLang="en-US" sz="1400" b="1" dirty="0"/>
                    </a:p>
                    <a:p>
                      <a:pPr marL="179388" indent="-179388">
                        <a:lnSpc>
                          <a:spcPts val="1700"/>
                        </a:lnSpc>
                      </a:pPr>
                      <a:r>
                        <a:rPr kumimoji="1" lang="ja-JP" altLang="en-US" sz="1400" b="1" dirty="0">
                          <a:solidFill>
                            <a:schemeClr val="tx1"/>
                          </a:solidFill>
                        </a:rPr>
                        <a:t>◆緩和ケアについて広く府民に対する普及啓発を図るとともに、提供体制の充実、緩和ケア研修会の受講促進等に努める必要がある。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545207598"/>
              </p:ext>
            </p:extLst>
          </p:nvPr>
        </p:nvGraphicFramePr>
        <p:xfrm>
          <a:off x="357188" y="1523359"/>
          <a:ext cx="9096779" cy="4805807"/>
        </p:xfrm>
        <a:graphic>
          <a:graphicData uri="http://schemas.openxmlformats.org/drawingml/2006/table">
            <a:tbl>
              <a:tblPr firstRow="1" bandRow="1">
                <a:tableStyleId>{5C22544A-7EE6-4342-B048-85BDC9FD1C3A}</a:tableStyleId>
              </a:tblPr>
              <a:tblGrid>
                <a:gridCol w="1214438">
                  <a:extLst>
                    <a:ext uri="{9D8B030D-6E8A-4147-A177-3AD203B41FA5}">
                      <a16:colId xmlns:a16="http://schemas.microsoft.com/office/drawing/2014/main" val="528851062"/>
                    </a:ext>
                  </a:extLst>
                </a:gridCol>
                <a:gridCol w="7882341">
                  <a:extLst>
                    <a:ext uri="{9D8B030D-6E8A-4147-A177-3AD203B41FA5}">
                      <a16:colId xmlns:a16="http://schemas.microsoft.com/office/drawing/2014/main" val="89849022"/>
                    </a:ext>
                  </a:extLst>
                </a:gridCol>
              </a:tblGrid>
              <a:tr h="1993326">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a:solidFill>
                            <a:schemeClr val="tx1"/>
                          </a:solidFill>
                        </a:rPr>
                        <a:t>《</a:t>
                      </a:r>
                      <a:r>
                        <a:rPr kumimoji="1" lang="ja-JP" altLang="en-US" sz="1300" u="sng" dirty="0">
                          <a:solidFill>
                            <a:schemeClr val="tx1"/>
                          </a:solidFill>
                        </a:rPr>
                        <a:t>新たな治療法</a:t>
                      </a:r>
                      <a:r>
                        <a:rPr kumimoji="1" lang="en-US" altLang="ja-JP" sz="1300" dirty="0">
                          <a:solidFill>
                            <a:schemeClr val="tx1"/>
                          </a:solidFill>
                        </a:rPr>
                        <a:t>》</a:t>
                      </a:r>
                      <a:endParaRPr kumimoji="1" lang="en-US" altLang="ja-JP" sz="1300" b="0" dirty="0">
                        <a:solidFill>
                          <a:schemeClr val="tx1"/>
                        </a:solidFill>
                      </a:endParaRPr>
                    </a:p>
                    <a:p>
                      <a:pPr marL="144000" indent="-457200" algn="l">
                        <a:lnSpc>
                          <a:spcPts val="1550"/>
                        </a:lnSpc>
                      </a:pPr>
                      <a:r>
                        <a:rPr kumimoji="1" lang="ja-JP" altLang="en-US" sz="1300" b="0" strike="noStrike" baseline="0" dirty="0">
                          <a:solidFill>
                            <a:schemeClr val="tx1"/>
                          </a:solidFill>
                        </a:rPr>
                        <a:t>■</a:t>
                      </a:r>
                      <a:r>
                        <a:rPr kumimoji="1" lang="ja-JP" altLang="en-US" sz="1230" b="0" strike="noStrike" baseline="0" dirty="0">
                          <a:solidFill>
                            <a:schemeClr val="tx1"/>
                          </a:solidFill>
                        </a:rPr>
                        <a:t>がん診療連携協議会がんゲノム医療部会と連携し、府内がんゲノム医療の連携体制の構築を推進。</a:t>
                      </a:r>
                      <a:endParaRPr kumimoji="1" lang="en-US" altLang="ja-JP" sz="1230" b="0" strike="noStrike" baseline="0" dirty="0">
                        <a:solidFill>
                          <a:schemeClr val="tx1"/>
                        </a:solidFill>
                      </a:endParaRPr>
                    </a:p>
                    <a:p>
                      <a:pPr marL="179388" indent="-179388">
                        <a:lnSpc>
                          <a:spcPts val="1550"/>
                        </a:lnSpc>
                      </a:pPr>
                      <a:r>
                        <a:rPr kumimoji="1" lang="en-US" altLang="ja-JP" sz="1300" dirty="0">
                          <a:solidFill>
                            <a:schemeClr val="tx1"/>
                          </a:solidFill>
                        </a:rPr>
                        <a:t>《</a:t>
                      </a:r>
                      <a:r>
                        <a:rPr kumimoji="1" lang="ja-JP" altLang="en-US" sz="1300" u="sng" dirty="0">
                          <a:solidFill>
                            <a:schemeClr val="tx1"/>
                          </a:solidFill>
                        </a:rPr>
                        <a:t>緩和ケアの普及啓発、人材育成</a:t>
                      </a:r>
                      <a:r>
                        <a:rPr kumimoji="1" lang="en-US" altLang="ja-JP" sz="1300" dirty="0">
                          <a:solidFill>
                            <a:schemeClr val="tx1"/>
                          </a:solidFill>
                        </a:rPr>
                        <a:t>》</a:t>
                      </a:r>
                    </a:p>
                    <a:p>
                      <a:pPr>
                        <a:lnSpc>
                          <a:spcPts val="1550"/>
                        </a:lnSpc>
                      </a:pPr>
                      <a:r>
                        <a:rPr kumimoji="1" lang="ja-JP" altLang="en-US" sz="1300" b="0" dirty="0">
                          <a:solidFill>
                            <a:schemeClr val="tx1"/>
                          </a:solidFill>
                        </a:rPr>
                        <a:t>■緩和ケア普及啓発</a:t>
                      </a:r>
                      <a:r>
                        <a:rPr kumimoji="1" lang="ja-JP" altLang="en-US" sz="1300" b="0" strike="noStrike" baseline="0" dirty="0">
                          <a:solidFill>
                            <a:schemeClr val="tx1"/>
                          </a:solidFill>
                        </a:rPr>
                        <a:t>事業・人材養成事業を実施。</a:t>
                      </a:r>
                      <a:endParaRPr kumimoji="1" lang="en-US" altLang="ja-JP" sz="1300" b="0" strike="noStrike" baseline="0" dirty="0">
                        <a:solidFill>
                          <a:schemeClr val="tx1"/>
                        </a:solidFill>
                      </a:endParaRPr>
                    </a:p>
                    <a:p>
                      <a:pPr marL="185738" indent="-185738">
                        <a:lnSpc>
                          <a:spcPts val="1550"/>
                        </a:lnSpc>
                      </a:pPr>
                      <a:r>
                        <a:rPr kumimoji="1" lang="ja-JP" altLang="en-US" sz="1300" b="0" strike="noStrike" dirty="0">
                          <a:solidFill>
                            <a:schemeClr val="tx1"/>
                          </a:solidFill>
                        </a:rPr>
                        <a:t>■</a:t>
                      </a:r>
                      <a:r>
                        <a:rPr kumimoji="1" lang="ja-JP" altLang="en-US" sz="1300" b="0" strike="noStrike" baseline="0" dirty="0">
                          <a:solidFill>
                            <a:schemeClr val="tx1"/>
                          </a:solidFill>
                        </a:rPr>
                        <a:t>緩和ケア研修修了者に対するフォローアップ研修を実施。</a:t>
                      </a:r>
                      <a:endParaRPr kumimoji="1" lang="en-US" altLang="ja-JP" sz="1300" b="0" strike="noStrike" baseline="0" dirty="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a:solidFill>
                            <a:schemeClr val="tx1"/>
                          </a:solidFill>
                        </a:rPr>
                        <a:t>■アドバンス・ケア・プランニング研修を実施。</a:t>
                      </a:r>
                      <a:endParaRPr kumimoji="1" lang="en-US" altLang="ja-JP" sz="1300" b="0" strike="noStrike" baseline="0" dirty="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a:solidFill>
                            <a:schemeClr val="tx1"/>
                          </a:solidFill>
                        </a:rPr>
                        <a:t>■</a:t>
                      </a:r>
                      <a:r>
                        <a:rPr kumimoji="1" lang="ja-JP" altLang="en-US" sz="1300" b="0" dirty="0">
                          <a:solidFill>
                            <a:schemeClr val="tx1"/>
                          </a:solidFill>
                        </a:rPr>
                        <a:t>令和６年３月末までに、府拠点病院において緩和ケア研修会受講率が</a:t>
                      </a:r>
                      <a:r>
                        <a:rPr kumimoji="1" lang="en-US" altLang="ja-JP" sz="1300" b="0" dirty="0">
                          <a:solidFill>
                            <a:schemeClr val="tx1"/>
                          </a:solidFill>
                        </a:rPr>
                        <a:t>90%</a:t>
                      </a:r>
                      <a:r>
                        <a:rPr kumimoji="1" lang="ja-JP" altLang="en-US" sz="1300" b="0" dirty="0">
                          <a:solidFill>
                            <a:schemeClr val="tx1"/>
                          </a:solidFill>
                        </a:rPr>
                        <a:t>以上となることを目標とした計画書を各府拠点病院において作成。</a:t>
                      </a:r>
                      <a:endParaRPr kumimoji="1" lang="en-US" altLang="ja-JP" sz="1300" b="0" strike="noStrike" baseline="0" dirty="0">
                        <a:solidFill>
                          <a:schemeClr val="tx1"/>
                        </a:solidFill>
                      </a:endParaRPr>
                    </a:p>
                    <a:p>
                      <a:pPr marL="0" marR="0" lvl="0" indent="0" algn="l" defTabSz="914400" rtl="0" eaLnBrk="1" fontAlgn="auto" latinLnBrk="0" hangingPunct="1">
                        <a:lnSpc>
                          <a:spcPts val="155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質の高い緩和ケア提供体制の確保</a:t>
                      </a:r>
                      <a:r>
                        <a:rPr kumimoji="1" lang="en-US" altLang="ja-JP" sz="1300" dirty="0">
                          <a:solidFill>
                            <a:schemeClr val="tx1"/>
                          </a:solidFill>
                        </a:rPr>
                        <a:t>》</a:t>
                      </a:r>
                    </a:p>
                    <a:p>
                      <a:pPr marL="179388" marR="0" lvl="0" indent="-179388" algn="l" defTabSz="914400" rtl="0" eaLnBrk="1" fontAlgn="auto" latinLnBrk="0" hangingPunct="1">
                        <a:lnSpc>
                          <a:spcPts val="1550"/>
                        </a:lnSpc>
                        <a:spcBef>
                          <a:spcPts val="0"/>
                        </a:spcBef>
                        <a:spcAft>
                          <a:spcPts val="0"/>
                        </a:spcAft>
                        <a:buClrTx/>
                        <a:buSzTx/>
                        <a:buFontTx/>
                        <a:buNone/>
                        <a:tabLst/>
                        <a:defRPr/>
                      </a:pPr>
                      <a:r>
                        <a:rPr kumimoji="1" lang="ja-JP" altLang="en-US" sz="1300" b="0" dirty="0">
                          <a:solidFill>
                            <a:schemeClr val="tx1"/>
                          </a:solidFill>
                        </a:rPr>
                        <a:t>■がん診療拠点病院機能強化事業において、がん診療連携拠点病院における緩和ケアセンターの整備等、緩和ケア推進にかかる費用を補助。</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915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■医療従事者に対するがんゲノム医療の知識の普及。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■緩和ケアに関する正しい知識の更なる普及。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■在宅緩和ケア及びアドバンス・ケア・プランニングに関する医療従事者の知識の習得・向上。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■緩和ケア研修受講後の医療従事者の知識の向上。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府拠点病院における緩和ケア研修受講率向上。</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■大阪府がん診療連携協議会や拠点病院と連携し、がんゲノム医療提供体制の充実を図る。</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■緩和ケアの普及啓発を行うとともに、人材養成研修、緩和ケア研修フォローアップ研修、アドバンス・ケア・プランニング研修を実施。</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27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最終予算</a:t>
                      </a:r>
                      <a:r>
                        <a:rPr kumimoji="1" lang="en-US" altLang="ja-JP" sz="1300" b="1" dirty="0">
                          <a:solidFill>
                            <a:schemeClr val="bg1"/>
                          </a:solidFill>
                        </a:rPr>
                        <a:t>(</a:t>
                      </a:r>
                      <a:r>
                        <a:rPr kumimoji="1" lang="ja-JP" altLang="en-US" sz="1300" b="1" dirty="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緩和医療についての正しい知識の普及事業</a:t>
                      </a:r>
                      <a:r>
                        <a:rPr kumimoji="1" lang="en-US" altLang="ja-JP" sz="1300" dirty="0">
                          <a:solidFill>
                            <a:schemeClr val="tx1"/>
                          </a:solidFill>
                        </a:rPr>
                        <a:t>(3,811</a:t>
                      </a:r>
                      <a:r>
                        <a:rPr kumimoji="1" lang="ja-JP" altLang="en-US" sz="1300" dirty="0">
                          <a:solidFill>
                            <a:schemeClr val="tx1"/>
                          </a:solidFill>
                        </a:rPr>
                        <a:t>千円</a:t>
                      </a:r>
                      <a:r>
                        <a:rPr kumimoji="1" lang="en-US" altLang="ja-JP" sz="1300" dirty="0">
                          <a:solidFill>
                            <a:schemeClr val="tx1"/>
                          </a:solidFill>
                        </a:rPr>
                        <a:t>)</a:t>
                      </a:r>
                      <a:r>
                        <a:rPr kumimoji="1" lang="ja-JP" altLang="en-US" sz="1300" dirty="0">
                          <a:solidFill>
                            <a:schemeClr val="tx1"/>
                          </a:solidFill>
                        </a:rPr>
                        <a:t>、緩和医療に携わる人材養成等事業（</a:t>
                      </a:r>
                      <a:r>
                        <a:rPr kumimoji="1" lang="en-US" altLang="ja-JP" sz="1300" dirty="0">
                          <a:solidFill>
                            <a:schemeClr val="tx1"/>
                          </a:solidFill>
                        </a:rPr>
                        <a:t>8,504</a:t>
                      </a:r>
                      <a:r>
                        <a:rPr kumimoji="1" lang="ja-JP" altLang="en-US" sz="1300" dirty="0">
                          <a:solidFill>
                            <a:schemeClr val="tx1"/>
                          </a:solidFill>
                        </a:rPr>
                        <a:t>千円）</a:t>
                      </a:r>
                      <a:endParaRPr kumimoji="1" lang="en-US" altLang="ja-JP" sz="1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がん診療連携拠点病院機能強化事業（</a:t>
                      </a:r>
                      <a:r>
                        <a:rPr kumimoji="1" lang="en-US" altLang="ja-JP" sz="1300" dirty="0">
                          <a:solidFill>
                            <a:schemeClr val="tx1"/>
                          </a:solidFill>
                        </a:rPr>
                        <a:t>133,316</a:t>
                      </a:r>
                      <a:r>
                        <a:rPr kumimoji="1" lang="ja-JP" altLang="en-US" sz="1300" dirty="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609009" y="134227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65702"/>
              <a:ext cx="1058661" cy="720145"/>
              <a:chOff x="511928" y="2818151"/>
              <a:chExt cx="1110810" cy="770916"/>
            </a:xfrm>
          </p:grpSpPr>
          <p:sp>
            <p:nvSpPr>
              <p:cNvPr id="13" name="角丸四角形 12"/>
              <p:cNvSpPr/>
              <p:nvPr/>
            </p:nvSpPr>
            <p:spPr>
              <a:xfrm>
                <a:off x="511928" y="281815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61032"/>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 name="スライド番号プレースホルダー 1">
            <a:extLst>
              <a:ext uri="{FF2B5EF4-FFF2-40B4-BE49-F238E27FC236}">
                <a16:creationId xmlns:a16="http://schemas.microsoft.com/office/drawing/2014/main" id="{617F46B6-EAE9-4373-BE8B-42DE81875240}"/>
              </a:ext>
            </a:extLst>
          </p:cNvPr>
          <p:cNvSpPr>
            <a:spLocks noGrp="1"/>
          </p:cNvSpPr>
          <p:nvPr>
            <p:ph type="sldNum" sz="quarter" idx="12"/>
          </p:nvPr>
        </p:nvSpPr>
        <p:spPr>
          <a:xfrm>
            <a:off x="9180914" y="6422648"/>
            <a:ext cx="570120" cy="365125"/>
          </a:xfrm>
        </p:spPr>
        <p:txBody>
          <a:bodyPr/>
          <a:lstStyle/>
          <a:p>
            <a:r>
              <a:rPr kumimoji="1" lang="en-US" altLang="ja-JP" sz="1600" b="1" dirty="0">
                <a:latin typeface="+mn-ea"/>
              </a:rPr>
              <a:t>4</a:t>
            </a:r>
            <a:endParaRPr kumimoji="1" lang="ja-JP" altLang="en-US" sz="1600" b="1" dirty="0">
              <a:latin typeface="+mn-ea"/>
            </a:endParaRPr>
          </a:p>
        </p:txBody>
      </p:sp>
    </p:spTree>
    <p:extLst>
      <p:ext uri="{BB962C8B-B14F-4D97-AF65-F5344CB8AC3E}">
        <p14:creationId xmlns:p14="http://schemas.microsoft.com/office/powerpoint/2010/main" val="22747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679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3819356702"/>
              </p:ext>
            </p:extLst>
          </p:nvPr>
        </p:nvGraphicFramePr>
        <p:xfrm>
          <a:off x="639536" y="2836929"/>
          <a:ext cx="8778784" cy="1295081"/>
        </p:xfrm>
        <a:graphic>
          <a:graphicData uri="http://schemas.openxmlformats.org/drawingml/2006/table">
            <a:tbl>
              <a:tblPr firstRow="1" firstCol="1" bandRow="1">
                <a:tableStyleId>{5C22544A-7EE6-4342-B048-85BDC9FD1C3A}</a:tableStyleId>
              </a:tblPr>
              <a:tblGrid>
                <a:gridCol w="285355">
                  <a:extLst>
                    <a:ext uri="{9D8B030D-6E8A-4147-A177-3AD203B41FA5}">
                      <a16:colId xmlns:a16="http://schemas.microsoft.com/office/drawing/2014/main" val="20000"/>
                    </a:ext>
                  </a:extLst>
                </a:gridCol>
                <a:gridCol w="3047946">
                  <a:extLst>
                    <a:ext uri="{9D8B030D-6E8A-4147-A177-3AD203B41FA5}">
                      <a16:colId xmlns:a16="http://schemas.microsoft.com/office/drawing/2014/main" val="20001"/>
                    </a:ext>
                  </a:extLst>
                </a:gridCol>
                <a:gridCol w="2249362">
                  <a:extLst>
                    <a:ext uri="{9D8B030D-6E8A-4147-A177-3AD203B41FA5}">
                      <a16:colId xmlns:a16="http://schemas.microsoft.com/office/drawing/2014/main" val="20002"/>
                    </a:ext>
                  </a:extLst>
                </a:gridCol>
                <a:gridCol w="2058201">
                  <a:extLst>
                    <a:ext uri="{9D8B030D-6E8A-4147-A177-3AD203B41FA5}">
                      <a16:colId xmlns:a16="http://schemas.microsoft.com/office/drawing/2014/main" val="2682852708"/>
                    </a:ext>
                  </a:extLst>
                </a:gridCol>
                <a:gridCol w="1137920">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90</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3163896327"/>
              </p:ext>
            </p:extLst>
          </p:nvPr>
        </p:nvGraphicFramePr>
        <p:xfrm>
          <a:off x="639535" y="4396244"/>
          <a:ext cx="8778784" cy="1373491"/>
        </p:xfrm>
        <a:graphic>
          <a:graphicData uri="http://schemas.openxmlformats.org/drawingml/2006/table">
            <a:tbl>
              <a:tblPr firstRow="1" firstCol="1" bandRow="1">
                <a:tableStyleId>{5C22544A-7EE6-4342-B048-85BDC9FD1C3A}</a:tableStyleId>
              </a:tblPr>
              <a:tblGrid>
                <a:gridCol w="241967">
                  <a:extLst>
                    <a:ext uri="{9D8B030D-6E8A-4147-A177-3AD203B41FA5}">
                      <a16:colId xmlns:a16="http://schemas.microsoft.com/office/drawing/2014/main" val="20000"/>
                    </a:ext>
                  </a:extLst>
                </a:gridCol>
                <a:gridCol w="3032237">
                  <a:extLst>
                    <a:ext uri="{9D8B030D-6E8A-4147-A177-3AD203B41FA5}">
                      <a16:colId xmlns:a16="http://schemas.microsoft.com/office/drawing/2014/main" val="20001"/>
                    </a:ext>
                  </a:extLst>
                </a:gridCol>
                <a:gridCol w="2752290">
                  <a:extLst>
                    <a:ext uri="{9D8B030D-6E8A-4147-A177-3AD203B41FA5}">
                      <a16:colId xmlns:a16="http://schemas.microsoft.com/office/drawing/2014/main" val="20002"/>
                    </a:ext>
                  </a:extLst>
                </a:gridCol>
                <a:gridCol w="2752290">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en-US" altLang="ja-JP" sz="1400" b="1" dirty="0">
                          <a:effectLst/>
                          <a:latin typeface="+mn-ea"/>
                          <a:ea typeface="+mn-ea"/>
                        </a:rPr>
                        <a:t>140</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（小児がん除く）</a:t>
                      </a:r>
                    </a:p>
                    <a:p>
                      <a:pPr algn="ctr" fontAlgn="auto">
                        <a:lnSpc>
                          <a:spcPts val="1600"/>
                        </a:lnSpc>
                        <a:spcAft>
                          <a:spcPts val="0"/>
                        </a:spcAft>
                      </a:pPr>
                      <a:r>
                        <a:rPr lang="ja-JP" altLang="ja-JP" sz="1400" b="1" dirty="0">
                          <a:effectLst/>
                          <a:latin typeface="+mn-ea"/>
                          <a:ea typeface="+mn-ea"/>
                        </a:rPr>
                        <a:t>【平成</a:t>
                      </a:r>
                      <a:r>
                        <a:rPr lang="en-US" altLang="ja-JP" sz="1400" b="1" dirty="0">
                          <a:effectLst/>
                          <a:latin typeface="+mn-ea"/>
                          <a:ea typeface="+mn-ea"/>
                        </a:rPr>
                        <a:t>28</a:t>
                      </a:r>
                      <a:r>
                        <a:rPr lang="ja-JP" altLang="ja-JP" sz="1400" b="1" dirty="0">
                          <a:effectLst/>
                          <a:latin typeface="+mn-ea"/>
                          <a:ea typeface="+mn-ea"/>
                        </a:rPr>
                        <a:t>（</a:t>
                      </a:r>
                      <a:r>
                        <a:rPr lang="en-US" altLang="ja-JP" sz="1400" b="1" dirty="0">
                          <a:effectLst/>
                          <a:latin typeface="+mn-ea"/>
                          <a:ea typeface="+mn-ea"/>
                        </a:rPr>
                        <a:t>2016</a:t>
                      </a:r>
                      <a:r>
                        <a:rPr lang="ja-JP" altLang="ja-JP" sz="1400" b="1" dirty="0">
                          <a:effectLst/>
                          <a:latin typeface="+mn-ea"/>
                          <a:ea typeface="+mn-ea"/>
                        </a:rPr>
                        <a:t>）年】</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100,088</a:t>
                      </a:r>
                      <a:r>
                        <a:rPr lang="ja-JP" altLang="en-US" sz="1400" b="1"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strike="noStrike" dirty="0">
                          <a:solidFill>
                            <a:schemeClr val="tx1"/>
                          </a:solidFill>
                          <a:effectLst/>
                          <a:latin typeface="+mn-ea"/>
                          <a:ea typeface="+mn-ea"/>
                        </a:rPr>
                        <a:t>（小児がん除く）</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chemeClr val="tx1"/>
                </a:solidFill>
                <a:latin typeface="Meiryo UI" panose="020B0604030504040204" pitchFamily="50" charset="-128"/>
                <a:ea typeface="Meiryo UI" panose="020B0604030504040204" pitchFamily="50" charset="-128"/>
              </a:rPr>
              <a:t>2</a:t>
            </a:r>
            <a:r>
              <a:rPr kumimoji="1" lang="ja-JP" altLang="en-US" sz="2800" b="1" dirty="0">
                <a:solidFill>
                  <a:schemeClr val="tx1"/>
                </a:solidFill>
                <a:latin typeface="Meiryo UI" panose="020B0604030504040204" pitchFamily="50" charset="-128"/>
                <a:ea typeface="Meiryo UI" panose="020B0604030504040204" pitchFamily="50" charset="-128"/>
              </a:rPr>
              <a:t>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56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b="1" dirty="0">
                <a:solidFill>
                  <a:schemeClr val="bg1"/>
                </a:solidFill>
              </a:rPr>
              <a:t>計画Ｐ</a:t>
            </a:r>
            <a:r>
              <a:rPr kumimoji="1" lang="en-US" altLang="ja-JP" b="1" dirty="0">
                <a:solidFill>
                  <a:schemeClr val="bg1"/>
                </a:solidFill>
              </a:rPr>
              <a:t>57</a:t>
            </a:r>
            <a:r>
              <a:rPr kumimoji="1" lang="ja-JP" altLang="en-US" b="1" dirty="0" err="1">
                <a:solidFill>
                  <a:schemeClr val="bg1"/>
                </a:solidFill>
              </a:rPr>
              <a:t>ｰ</a:t>
            </a:r>
            <a:r>
              <a:rPr kumimoji="1" lang="en-US" altLang="ja-JP" b="1" dirty="0">
                <a:solidFill>
                  <a:schemeClr val="bg1"/>
                </a:solidFill>
              </a:rPr>
              <a:t>58</a:t>
            </a: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9" name="スライド番号プレースホルダー 1">
            <a:extLst>
              <a:ext uri="{FF2B5EF4-FFF2-40B4-BE49-F238E27FC236}">
                <a16:creationId xmlns:a16="http://schemas.microsoft.com/office/drawing/2014/main" id="{10CA4BEC-D5E4-409D-A1C5-B7046734B261}"/>
              </a:ext>
            </a:extLst>
          </p:cNvPr>
          <p:cNvSpPr>
            <a:spLocks noGrp="1"/>
          </p:cNvSpPr>
          <p:nvPr>
            <p:ph type="sldNum" sz="quarter" idx="12"/>
          </p:nvPr>
        </p:nvSpPr>
        <p:spPr>
          <a:xfrm>
            <a:off x="9322579" y="6459314"/>
            <a:ext cx="570120" cy="365125"/>
          </a:xfrm>
        </p:spPr>
        <p:txBody>
          <a:bodyPr/>
          <a:lstStyle/>
          <a:p>
            <a:r>
              <a:rPr kumimoji="1" lang="en-US" altLang="ja-JP" sz="1600" b="1" dirty="0">
                <a:latin typeface="+mn-ea"/>
              </a:rPr>
              <a:t>5</a:t>
            </a:r>
            <a:endParaRPr kumimoji="1" lang="ja-JP" altLang="en-US" sz="1600" b="1" dirty="0">
              <a:latin typeface="+mn-ea"/>
            </a:endParaRPr>
          </a:p>
        </p:txBody>
      </p:sp>
    </p:spTree>
    <p:extLst>
      <p:ext uri="{BB962C8B-B14F-4D97-AF65-F5344CB8AC3E}">
        <p14:creationId xmlns:p14="http://schemas.microsoft.com/office/powerpoint/2010/main" val="1084499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5577" y="322509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ext uri="{D42A27DB-BD31-4B8C-83A1-F6EECF244321}">
                <p14:modId xmlns:p14="http://schemas.microsoft.com/office/powerpoint/2010/main" val="2593749921"/>
              </p:ext>
            </p:extLst>
          </p:nvPr>
        </p:nvGraphicFramePr>
        <p:xfrm>
          <a:off x="239157" y="24286"/>
          <a:ext cx="9362043" cy="1158875"/>
        </p:xfrm>
        <a:graphic>
          <a:graphicData uri="http://schemas.openxmlformats.org/drawingml/2006/table">
            <a:tbl>
              <a:tblPr firstRow="1" bandRow="1">
                <a:tableStyleId>{5C22544A-7EE6-4342-B048-85BDC9FD1C3A}</a:tableStyleId>
              </a:tblPr>
              <a:tblGrid>
                <a:gridCol w="1224672">
                  <a:extLst>
                    <a:ext uri="{9D8B030D-6E8A-4147-A177-3AD203B41FA5}">
                      <a16:colId xmlns:a16="http://schemas.microsoft.com/office/drawing/2014/main" val="3795206225"/>
                    </a:ext>
                  </a:extLst>
                </a:gridCol>
                <a:gridCol w="8137371">
                  <a:extLst>
                    <a:ext uri="{9D8B030D-6E8A-4147-A177-3AD203B41FA5}">
                      <a16:colId xmlns:a16="http://schemas.microsoft.com/office/drawing/2014/main" val="1328953327"/>
                    </a:ext>
                  </a:extLst>
                </a:gridCol>
              </a:tblGrid>
              <a:tr h="845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200" b="1" dirty="0">
                          <a:solidFill>
                            <a:schemeClr val="tx1"/>
                          </a:solidFill>
                        </a:rPr>
                        <a:t>◆がん診療拠点病院のがん相談支援センターの利用促進につながる取組みが必要。</a:t>
                      </a:r>
                      <a:endParaRPr kumimoji="1" lang="en-US" altLang="ja-JP" sz="1200" b="1" dirty="0">
                        <a:solidFill>
                          <a:schemeClr val="tx1"/>
                        </a:solidFill>
                      </a:endParaRPr>
                    </a:p>
                    <a:p>
                      <a:pPr marL="179388" indent="-179388">
                        <a:lnSpc>
                          <a:spcPts val="1650"/>
                        </a:lnSpc>
                      </a:pPr>
                      <a:r>
                        <a:rPr kumimoji="1" lang="ja-JP" altLang="en-US" sz="1200" b="1" dirty="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200" b="1" dirty="0">
                        <a:solidFill>
                          <a:schemeClr val="tx1"/>
                        </a:solidFill>
                      </a:endParaRPr>
                    </a:p>
                    <a:p>
                      <a:pPr>
                        <a:lnSpc>
                          <a:spcPts val="1650"/>
                        </a:lnSpc>
                      </a:pPr>
                      <a:r>
                        <a:rPr kumimoji="1" lang="ja-JP" altLang="en-US" sz="1200" b="1" dirty="0">
                          <a:solidFill>
                            <a:schemeClr val="tx1"/>
                          </a:solidFill>
                        </a:rPr>
                        <a:t>◆働く世代では、がん治療と仕事の両立など就労支援が求められている。</a:t>
                      </a:r>
                      <a:endParaRPr kumimoji="1" lang="en-US" altLang="ja-JP" sz="1200" b="1" dirty="0">
                        <a:solidFill>
                          <a:schemeClr val="tx1"/>
                        </a:solidFill>
                      </a:endParaRPr>
                    </a:p>
                    <a:p>
                      <a:pPr>
                        <a:lnSpc>
                          <a:spcPts val="1650"/>
                        </a:lnSpc>
                      </a:pPr>
                      <a:r>
                        <a:rPr kumimoji="1" lang="ja-JP" altLang="en-US" sz="1200" b="1" dirty="0">
                          <a:solidFill>
                            <a:schemeClr val="tx1"/>
                          </a:solidFill>
                        </a:rPr>
                        <a:t>◆高齢者世代においては、人生の最終段階における医療に係る意思決定支援などが必要となっている。</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249524003"/>
              </p:ext>
            </p:extLst>
          </p:nvPr>
        </p:nvGraphicFramePr>
        <p:xfrm>
          <a:off x="239157" y="1226364"/>
          <a:ext cx="9362043" cy="5594795"/>
        </p:xfrm>
        <a:graphic>
          <a:graphicData uri="http://schemas.openxmlformats.org/drawingml/2006/table">
            <a:tbl>
              <a:tblPr firstRow="1" bandRow="1">
                <a:tableStyleId>{5C22544A-7EE6-4342-B048-85BDC9FD1C3A}</a:tableStyleId>
              </a:tblPr>
              <a:tblGrid>
                <a:gridCol w="1265000">
                  <a:extLst>
                    <a:ext uri="{9D8B030D-6E8A-4147-A177-3AD203B41FA5}">
                      <a16:colId xmlns:a16="http://schemas.microsoft.com/office/drawing/2014/main" val="528851062"/>
                    </a:ext>
                  </a:extLst>
                </a:gridCol>
                <a:gridCol w="8097043">
                  <a:extLst>
                    <a:ext uri="{9D8B030D-6E8A-4147-A177-3AD203B41FA5}">
                      <a16:colId xmlns:a16="http://schemas.microsoft.com/office/drawing/2014/main" val="89849022"/>
                    </a:ext>
                  </a:extLst>
                </a:gridCol>
              </a:tblGrid>
              <a:tr h="3021693">
                <a:tc>
                  <a:txBody>
                    <a:bodyPr/>
                    <a:lstStyle/>
                    <a:p>
                      <a:r>
                        <a:rPr kumimoji="1" lang="ja-JP" altLang="en-US" sz="1400" dirty="0"/>
                        <a:t> 本年度の     </a:t>
                      </a:r>
                      <a:endParaRPr kumimoji="1" lang="en-US" altLang="ja-JP" sz="1400" dirty="0"/>
                    </a:p>
                    <a:p>
                      <a:r>
                        <a:rPr kumimoji="1" lang="en-US" altLang="ja-JP" sz="1400" dirty="0"/>
                        <a:t> </a:t>
                      </a:r>
                      <a:r>
                        <a:rPr kumimoji="1" lang="ja-JP" altLang="en-US" sz="14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200" dirty="0">
                          <a:solidFill>
                            <a:schemeClr val="tx1"/>
                          </a:solidFill>
                        </a:rPr>
                        <a:t>《</a:t>
                      </a:r>
                      <a:r>
                        <a:rPr kumimoji="1" lang="ja-JP" altLang="en-US" sz="1200" u="sng" dirty="0">
                          <a:solidFill>
                            <a:schemeClr val="tx1"/>
                          </a:solidFill>
                        </a:rPr>
                        <a:t>がん相談支援センターの機能強化、周知と利用促進</a:t>
                      </a:r>
                      <a:r>
                        <a:rPr kumimoji="1" lang="en-US" altLang="ja-JP" sz="1200" dirty="0">
                          <a:solidFill>
                            <a:schemeClr val="tx1"/>
                          </a:solidFill>
                        </a:rPr>
                        <a:t>》</a:t>
                      </a:r>
                    </a:p>
                    <a:p>
                      <a:pPr>
                        <a:lnSpc>
                          <a:spcPts val="1600"/>
                        </a:lnSpc>
                      </a:pPr>
                      <a:r>
                        <a:rPr kumimoji="1" lang="ja-JP" altLang="en-US" sz="1200" b="0" strike="noStrike" dirty="0">
                          <a:solidFill>
                            <a:schemeClr val="tx1"/>
                          </a:solidFill>
                        </a:rPr>
                        <a:t>■</a:t>
                      </a:r>
                      <a:r>
                        <a:rPr kumimoji="1" lang="ja-JP" altLang="en-US" sz="1050" b="0" strike="noStrike" dirty="0">
                          <a:solidFill>
                            <a:schemeClr val="tx1"/>
                          </a:solidFill>
                        </a:rPr>
                        <a:t>がん相談支援センター相談支援員向けに研修会を実施。</a:t>
                      </a:r>
                      <a:endParaRPr kumimoji="1" lang="en-US" altLang="ja-JP" sz="1050" b="0" strike="noStrike" dirty="0">
                        <a:solidFill>
                          <a:schemeClr val="tx1"/>
                        </a:solidFill>
                      </a:endParaRPr>
                    </a:p>
                    <a:p>
                      <a:pPr>
                        <a:lnSpc>
                          <a:spcPts val="1600"/>
                        </a:lnSpc>
                      </a:pPr>
                      <a:r>
                        <a:rPr kumimoji="1" lang="ja-JP" altLang="en-US" sz="1050" b="0" strike="noStrike" dirty="0">
                          <a:solidFill>
                            <a:schemeClr val="tx1"/>
                          </a:solidFill>
                        </a:rPr>
                        <a:t>■がん診療施設の設備整備に係る補助金において、がん相談支援センターの環境整備に要する費用を補助。</a:t>
                      </a:r>
                      <a:r>
                        <a:rPr kumimoji="1" lang="ja-JP" altLang="en-US" sz="1100" b="0" dirty="0">
                          <a:solidFill>
                            <a:schemeClr val="tx1"/>
                          </a:solidFill>
                        </a:rPr>
                        <a:t>（</a:t>
                      </a:r>
                      <a:r>
                        <a:rPr kumimoji="1" lang="en-US" altLang="ja-JP" sz="1100" b="0" dirty="0">
                          <a:solidFill>
                            <a:schemeClr val="tx1"/>
                          </a:solidFill>
                        </a:rPr>
                        <a:t>3</a:t>
                      </a:r>
                      <a:r>
                        <a:rPr kumimoji="1" lang="ja-JP" altLang="en-US" sz="1100" b="0" dirty="0">
                          <a:solidFill>
                            <a:schemeClr val="tx1"/>
                          </a:solidFill>
                        </a:rPr>
                        <a:t>病院）</a:t>
                      </a:r>
                      <a:endParaRPr kumimoji="1" lang="en-US" altLang="ja-JP" sz="1100" b="0" strike="noStrike" dirty="0">
                        <a:solidFill>
                          <a:schemeClr val="tx1"/>
                        </a:solidFill>
                      </a:endParaRPr>
                    </a:p>
                    <a:p>
                      <a:pPr>
                        <a:lnSpc>
                          <a:spcPts val="1600"/>
                        </a:lnSpc>
                      </a:pPr>
                      <a:r>
                        <a:rPr kumimoji="1" lang="en-US" altLang="ja-JP" sz="1200" dirty="0">
                          <a:solidFill>
                            <a:schemeClr val="tx1"/>
                          </a:solidFill>
                        </a:rPr>
                        <a:t>《</a:t>
                      </a:r>
                      <a:r>
                        <a:rPr kumimoji="1" lang="ja-JP" altLang="en-US" sz="1200" u="sng" dirty="0">
                          <a:solidFill>
                            <a:schemeClr val="tx1"/>
                          </a:solidFill>
                        </a:rPr>
                        <a:t>就労支援等のがんサバイバーシップ支援</a:t>
                      </a:r>
                      <a:r>
                        <a:rPr kumimoji="1" lang="en-US" altLang="ja-JP" sz="12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100" b="0" i="0" u="none" strike="noStrike" kern="1200" cap="none" spc="-40" normalizeH="0" baseline="0" noProof="0" dirty="0">
                          <a:ln>
                            <a:noFill/>
                          </a:ln>
                          <a:solidFill>
                            <a:schemeClr val="tx1"/>
                          </a:solidFill>
                          <a:effectLst/>
                          <a:uLnTx/>
                          <a:uFillTx/>
                          <a:latin typeface="+mn-lt"/>
                          <a:ea typeface="+mn-ea"/>
                          <a:cs typeface="+mn-cs"/>
                        </a:rPr>
                        <a:t>府教育庁において府立高校に在籍する長期入院中の生徒への学業支援を実施。また、入院中の小児・</a:t>
                      </a:r>
                      <a:r>
                        <a:rPr kumimoji="1" lang="en-US" altLang="ja-JP" sz="1100" b="0" i="0" u="none" strike="noStrike" kern="1200" cap="none" spc="-40" normalizeH="0" baseline="0" noProof="0" dirty="0">
                          <a:ln>
                            <a:noFill/>
                          </a:ln>
                          <a:solidFill>
                            <a:schemeClr val="tx1"/>
                          </a:solidFill>
                          <a:effectLst/>
                          <a:uLnTx/>
                          <a:uFillTx/>
                          <a:latin typeface="+mn-lt"/>
                          <a:ea typeface="+mn-ea"/>
                          <a:cs typeface="+mn-cs"/>
                        </a:rPr>
                        <a:t>AYA</a:t>
                      </a:r>
                      <a:r>
                        <a:rPr kumimoji="1" lang="ja-JP" altLang="en-US" sz="1100" b="0" i="0" u="none" strike="noStrike" kern="1200" cap="none" spc="-40" normalizeH="0" baseline="0" noProof="0" dirty="0">
                          <a:ln>
                            <a:noFill/>
                          </a:ln>
                          <a:solidFill>
                            <a:schemeClr val="tx1"/>
                          </a:solidFill>
                          <a:effectLst/>
                          <a:uLnTx/>
                          <a:uFillTx/>
                          <a:latin typeface="+mn-lt"/>
                          <a:ea typeface="+mn-ea"/>
                          <a:cs typeface="+mn-cs"/>
                        </a:rPr>
                        <a:t>世代のがん患者への学習活動支援や通信機器の活用による外部とのｺﾐｭﾆｹｰｼｮﾝを図るための環境整備費等に対し助成（</a:t>
                      </a:r>
                      <a:r>
                        <a:rPr kumimoji="1" lang="en-US" altLang="ja-JP" sz="1100" b="0" i="0" u="none" strike="noStrike" kern="1200" cap="none" spc="-40" normalizeH="0" baseline="0" noProof="0" dirty="0">
                          <a:ln>
                            <a:noFill/>
                          </a:ln>
                          <a:solidFill>
                            <a:schemeClr val="tx1"/>
                          </a:solidFill>
                          <a:effectLst/>
                          <a:uLnTx/>
                          <a:uFillTx/>
                          <a:latin typeface="+mn-lt"/>
                          <a:ea typeface="+mn-ea"/>
                          <a:cs typeface="+mn-cs"/>
                        </a:rPr>
                        <a:t>7</a:t>
                      </a:r>
                      <a:r>
                        <a:rPr kumimoji="1" lang="ja-JP" altLang="en-US" sz="1100" b="0" i="0" u="none" strike="noStrike" kern="1200" cap="none" spc="-40" normalizeH="0" baseline="0" noProof="0" dirty="0">
                          <a:ln>
                            <a:noFill/>
                          </a:ln>
                          <a:solidFill>
                            <a:schemeClr val="tx1"/>
                          </a:solidFill>
                          <a:effectLst/>
                          <a:uLnTx/>
                          <a:uFillTx/>
                          <a:latin typeface="+mn-lt"/>
                          <a:ea typeface="+mn-ea"/>
                          <a:cs typeface="+mn-cs"/>
                        </a:rPr>
                        <a:t>病院）。</a:t>
                      </a:r>
                      <a:endParaRPr kumimoji="1" lang="en-US" altLang="ja-JP" sz="1100" b="0" i="0" u="none" strike="noStrike" kern="1200" cap="none" spc="-40" normalizeH="0" baseline="0" noProof="0" dirty="0">
                        <a:ln>
                          <a:noFill/>
                        </a:ln>
                        <a:solidFill>
                          <a:schemeClr val="tx1"/>
                        </a:solidFill>
                        <a:effectLst/>
                        <a:uLnTx/>
                        <a:uFillTx/>
                        <a:latin typeface="+mn-lt"/>
                        <a:ea typeface="+mn-ea"/>
                        <a:cs typeface="+mn-cs"/>
                      </a:endParaRPr>
                    </a:p>
                    <a:p>
                      <a:pPr>
                        <a:lnSpc>
                          <a:spcPts val="1600"/>
                        </a:lnSpc>
                      </a:pPr>
                      <a:r>
                        <a:rPr kumimoji="1" lang="ja-JP" altLang="en-US" sz="1200" b="0" strike="noStrike" dirty="0">
                          <a:solidFill>
                            <a:schemeClr val="tx1"/>
                          </a:solidFill>
                        </a:rPr>
                        <a:t>■</a:t>
                      </a:r>
                      <a:r>
                        <a:rPr kumimoji="1" lang="ja-JP" altLang="en-US" sz="1100" b="0" strike="noStrike" spc="-70" baseline="0" dirty="0">
                          <a:solidFill>
                            <a:schemeClr val="tx1"/>
                          </a:solidFill>
                        </a:rPr>
                        <a:t>大阪国際がんセンター、大阪労働局、大阪産業保健総合支援センターと連携し、患者向け両立支援に関する動画を作成。</a:t>
                      </a:r>
                      <a:endParaRPr kumimoji="1" lang="en-US" altLang="ja-JP" sz="1100" b="0" strike="noStrike" spc="-70" baseline="0" dirty="0">
                        <a:solidFill>
                          <a:schemeClr val="tx1"/>
                        </a:solidFill>
                      </a:endParaRPr>
                    </a:p>
                    <a:p>
                      <a:pPr marL="179388" indent="-179388">
                        <a:lnSpc>
                          <a:spcPts val="1600"/>
                        </a:lnSpc>
                      </a:pPr>
                      <a:r>
                        <a:rPr kumimoji="1" lang="ja-JP" altLang="en-US" sz="1200" b="0" dirty="0">
                          <a:solidFill>
                            <a:schemeClr val="tx1"/>
                          </a:solidFill>
                        </a:rPr>
                        <a:t>■</a:t>
                      </a:r>
                      <a:r>
                        <a:rPr kumimoji="1" lang="ja-JP" altLang="en-US" sz="1100" b="0" dirty="0">
                          <a:solidFill>
                            <a:schemeClr val="tx1"/>
                          </a:solidFill>
                        </a:rPr>
                        <a:t>府商工労働部と連携して、企業向けの両立支援セミナーを実施。</a:t>
                      </a:r>
                      <a:endParaRPr kumimoji="1" lang="en-US" altLang="ja-JP" sz="1100" b="0" dirty="0">
                        <a:solidFill>
                          <a:schemeClr val="tx1"/>
                        </a:solidFill>
                      </a:endParaRPr>
                    </a:p>
                    <a:p>
                      <a:pPr marL="179388" indent="-179388">
                        <a:lnSpc>
                          <a:spcPts val="1600"/>
                        </a:lnSpc>
                      </a:pPr>
                      <a:r>
                        <a:rPr kumimoji="1" lang="en-US" altLang="ja-JP" sz="1200" dirty="0">
                          <a:solidFill>
                            <a:schemeClr val="tx1"/>
                          </a:solidFill>
                        </a:rPr>
                        <a:t>《</a:t>
                      </a:r>
                      <a:r>
                        <a:rPr kumimoji="1" lang="ja-JP" altLang="en-US" sz="1200" u="sng" dirty="0">
                          <a:solidFill>
                            <a:schemeClr val="tx1"/>
                          </a:solidFill>
                        </a:rPr>
                        <a:t>新たな課題への対応</a:t>
                      </a:r>
                      <a:r>
                        <a:rPr kumimoji="1" lang="en-US" altLang="ja-JP" sz="1200" dirty="0">
                          <a:solidFill>
                            <a:schemeClr val="tx1"/>
                          </a:solidFill>
                        </a:rPr>
                        <a:t>》</a:t>
                      </a:r>
                    </a:p>
                    <a:p>
                      <a:pPr marL="179388" indent="-179388"/>
                      <a:r>
                        <a:rPr kumimoji="1" lang="en-US" altLang="ja-JP" sz="1200" b="0" dirty="0">
                          <a:solidFill>
                            <a:schemeClr val="tx1"/>
                          </a:solidFill>
                        </a:rPr>
                        <a:t>■</a:t>
                      </a:r>
                      <a:r>
                        <a:rPr kumimoji="1" lang="ja-JP" altLang="en-US" sz="1100" b="0" dirty="0">
                          <a:solidFill>
                            <a:schemeClr val="tx1"/>
                          </a:solidFill>
                        </a:rPr>
                        <a:t>小児がん患者を対象とした重粒子線治療の助成制度を運用。</a:t>
                      </a:r>
                      <a:endParaRPr kumimoji="1" lang="en-US" altLang="ja-JP" sz="1100" b="0" strike="sngStrike"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a:t>
                      </a:r>
                      <a:r>
                        <a:rPr kumimoji="1" lang="ja-JP" altLang="en-US" sz="1100" b="0" strike="noStrike" dirty="0">
                          <a:solidFill>
                            <a:schemeClr val="tx1"/>
                          </a:solidFill>
                        </a:rPr>
                        <a:t>がん相談支援センター相談支援員向け研修会を、アピアランスケア、ヤングケアラーをテーマに実施。</a:t>
                      </a:r>
                      <a:endParaRPr kumimoji="1" lang="en-US" altLang="ja-JP" sz="1100" b="0" strike="noStrike"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strike="noStrike" dirty="0">
                          <a:solidFill>
                            <a:schemeClr val="tx1"/>
                          </a:solidFill>
                        </a:rPr>
                        <a:t>■</a:t>
                      </a:r>
                      <a:r>
                        <a:rPr kumimoji="1" lang="ja-JP" altLang="en-US" sz="1100" b="0" strike="noStrike" dirty="0">
                          <a:solidFill>
                            <a:schemeClr val="tx1"/>
                          </a:solidFill>
                        </a:rPr>
                        <a:t>将来子どもを産み育てることを望む小児、思春期及び若年のがん患者等に対して、妊よう性温存治療及び温存後</a:t>
                      </a:r>
                      <a:r>
                        <a:rPr kumimoji="1" lang="ja-JP" altLang="en-US" sz="1200" b="0" strike="noStrike" dirty="0">
                          <a:solidFill>
                            <a:schemeClr val="tx1"/>
                          </a:solidFill>
                        </a:rPr>
                        <a:t>生殖補助</a:t>
                      </a:r>
                      <a:r>
                        <a:rPr kumimoji="1" lang="ja-JP" altLang="en-US" sz="1100" b="0" strike="noStrike" dirty="0">
                          <a:solidFill>
                            <a:schemeClr val="tx1"/>
                          </a:solidFill>
                        </a:rPr>
                        <a:t>医</a:t>
                      </a:r>
                      <a:endParaRPr kumimoji="1" lang="en-US" altLang="ja-JP" sz="1100" b="0" strike="noStrike"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strike="noStrike" dirty="0">
                          <a:solidFill>
                            <a:schemeClr val="tx1"/>
                          </a:solidFill>
                        </a:rPr>
                        <a:t>　療に要する費用の一部を助成。</a:t>
                      </a:r>
                      <a:endParaRPr kumimoji="1" lang="en-US" altLang="ja-JP" sz="1100" b="0" strike="noStrike"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rPr>
                        <a:t>　</a:t>
                      </a:r>
                      <a:r>
                        <a:rPr kumimoji="1" lang="ja-JP" altLang="en-US" sz="1100" b="0" dirty="0">
                          <a:solidFill>
                            <a:schemeClr val="tx1"/>
                          </a:solidFill>
                        </a:rPr>
                        <a:t>・妊よう性温存治療費助成　 </a:t>
                      </a:r>
                      <a:r>
                        <a:rPr kumimoji="1" lang="ja-JP" altLang="en-US" sz="1100" b="0" baseline="0" dirty="0">
                          <a:solidFill>
                            <a:schemeClr val="tx1"/>
                          </a:solidFill>
                        </a:rPr>
                        <a:t>   </a:t>
                      </a:r>
                      <a:r>
                        <a:rPr kumimoji="1" lang="ja-JP" altLang="en-US" sz="1100" b="0" dirty="0">
                          <a:solidFill>
                            <a:schemeClr val="tx1"/>
                          </a:solidFill>
                        </a:rPr>
                        <a:t>令和４年度　</a:t>
                      </a:r>
                      <a:r>
                        <a:rPr kumimoji="1" lang="en-US" altLang="ja-JP" sz="1100" b="0" dirty="0">
                          <a:solidFill>
                            <a:schemeClr val="tx1"/>
                          </a:solidFill>
                        </a:rPr>
                        <a:t>103</a:t>
                      </a:r>
                      <a:r>
                        <a:rPr kumimoji="1" lang="ja-JP" altLang="en-US" sz="1100" b="0" dirty="0">
                          <a:solidFill>
                            <a:schemeClr val="tx1"/>
                          </a:solidFill>
                        </a:rPr>
                        <a:t>件、令和５年度　</a:t>
                      </a:r>
                      <a:r>
                        <a:rPr kumimoji="1" lang="en-US" altLang="ja-JP" sz="1100" b="0" dirty="0">
                          <a:solidFill>
                            <a:schemeClr val="tx1"/>
                          </a:solidFill>
                        </a:rPr>
                        <a:t>69</a:t>
                      </a:r>
                      <a:r>
                        <a:rPr kumimoji="1" lang="ja-JP" altLang="en-US" sz="1100" b="0" dirty="0">
                          <a:solidFill>
                            <a:schemeClr val="tx1"/>
                          </a:solidFill>
                        </a:rPr>
                        <a:t>件　</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rPr>
                        <a:t>　・温存後生殖補助医療費助成　令和４年度　　</a:t>
                      </a:r>
                      <a:r>
                        <a:rPr kumimoji="1" lang="en-US" altLang="ja-JP" sz="1100" b="0" dirty="0">
                          <a:solidFill>
                            <a:schemeClr val="tx1"/>
                          </a:solidFill>
                        </a:rPr>
                        <a:t>6</a:t>
                      </a:r>
                      <a:r>
                        <a:rPr kumimoji="1" lang="ja-JP" altLang="en-US" sz="1100" b="0" dirty="0">
                          <a:solidFill>
                            <a:schemeClr val="tx1"/>
                          </a:solidFill>
                        </a:rPr>
                        <a:t>件、令和５年度　</a:t>
                      </a:r>
                      <a:r>
                        <a:rPr kumimoji="1" lang="en-US" altLang="ja-JP" sz="1100" b="0" dirty="0">
                          <a:solidFill>
                            <a:schemeClr val="tx1"/>
                          </a:solidFill>
                        </a:rPr>
                        <a:t>19</a:t>
                      </a:r>
                      <a:r>
                        <a:rPr kumimoji="1" lang="ja-JP" altLang="en-US" sz="1100" b="0" dirty="0">
                          <a:solidFill>
                            <a:schemeClr val="tx1"/>
                          </a:solidFill>
                        </a:rPr>
                        <a:t>件　</a:t>
                      </a:r>
                      <a:r>
                        <a:rPr kumimoji="1" lang="en-US" altLang="ja-JP" sz="1100" b="0" dirty="0">
                          <a:solidFill>
                            <a:schemeClr val="tx1"/>
                          </a:solidFill>
                        </a:rPr>
                        <a:t>※</a:t>
                      </a:r>
                      <a:r>
                        <a:rPr kumimoji="1" lang="ja-JP" altLang="en-US" sz="1100" b="0" dirty="0">
                          <a:solidFill>
                            <a:schemeClr val="tx1"/>
                          </a:solidFill>
                        </a:rPr>
                        <a:t>令和５年</a:t>
                      </a:r>
                      <a:r>
                        <a:rPr kumimoji="1" lang="en-US" altLang="ja-JP" sz="1100" b="0" dirty="0">
                          <a:solidFill>
                            <a:schemeClr val="tx1"/>
                          </a:solidFill>
                        </a:rPr>
                        <a:t>12</a:t>
                      </a:r>
                      <a:r>
                        <a:rPr kumimoji="1" lang="ja-JP" altLang="en-US" sz="1100" b="0" dirty="0">
                          <a:solidFill>
                            <a:schemeClr val="tx1"/>
                          </a:solidFill>
                        </a:rPr>
                        <a:t>月末時点</a:t>
                      </a:r>
                      <a:endParaRPr kumimoji="1" lang="en-US" altLang="ja-JP" sz="1100" b="0" dirty="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rPr>
                        <a:t>■</a:t>
                      </a:r>
                      <a:r>
                        <a:rPr kumimoji="1" lang="ja-JP" altLang="en-US" sz="1100" b="0" spc="-30" baseline="0" dirty="0">
                          <a:solidFill>
                            <a:schemeClr val="tx1"/>
                          </a:solidFill>
                        </a:rPr>
                        <a:t>大阪府がん患者等妊よう性温存治療費等助成事業に関するチラシをの改訂版を作成し、各医療機関へ周知を行った。</a:t>
                      </a:r>
                      <a:endParaRPr kumimoji="1" lang="en-US" altLang="ja-JP" sz="1100" b="0" spc="-3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183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今後の</a:t>
                      </a:r>
                      <a:endParaRPr kumimoji="1" lang="en-US" altLang="ja-JP" sz="14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取組予定</a:t>
                      </a:r>
                      <a:endParaRPr kumimoji="1" lang="en-US" altLang="ja-JP"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dirty="0">
                          <a:solidFill>
                            <a:schemeClr val="tx1"/>
                          </a:solidFill>
                          <a:latin typeface="+mn-ea"/>
                          <a:ea typeface="+mn-ea"/>
                        </a:rPr>
                        <a:t>》</a:t>
                      </a: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多様なニーズに対応できる相談体制充実、相談支援センターの利用促進、がんに関する情報発信の強化</a:t>
                      </a:r>
                      <a:endParaRPr kumimoji="1" lang="en-US" altLang="ja-JP" sz="11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治療と仕事の両立支援に関する積極的な普及啓発。</a:t>
                      </a:r>
                      <a:endParaRPr kumimoji="1" lang="en-US" altLang="ja-JP" sz="11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アピアランスケアの支援体制の強化</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次年度の取組</a:t>
                      </a:r>
                      <a:r>
                        <a:rPr kumimoji="1" lang="en-US" altLang="ja-JP" sz="1200" b="1" dirty="0">
                          <a:solidFill>
                            <a:schemeClr val="tx1"/>
                          </a:solidFill>
                          <a:latin typeface="+mn-ea"/>
                          <a:ea typeface="+mn-ea"/>
                        </a:rPr>
                        <a:t>》</a:t>
                      </a: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患者等のニーズを踏まえた相談員向け研修会を実施、がん相談支援センターの機能強化。</a:t>
                      </a:r>
                      <a:endParaRPr kumimoji="1" lang="en-US" altLang="ja-JP" sz="11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a:t>
                      </a:r>
                      <a:r>
                        <a:rPr kumimoji="1" lang="ja-JP" altLang="en-US" sz="1100" b="0" dirty="0">
                          <a:solidFill>
                            <a:schemeClr val="tx1"/>
                          </a:solidFill>
                          <a:latin typeface="+mn-ea"/>
                          <a:ea typeface="+mn-ea"/>
                        </a:rPr>
                        <a:t>関係機関との連携し就労支援に関する啓発を実施。</a:t>
                      </a:r>
                      <a:endParaRPr kumimoji="1" lang="en-US" altLang="ja-JP" sz="11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a:t>
                      </a:r>
                      <a:r>
                        <a:rPr kumimoji="1" lang="ja-JP" altLang="en-US" sz="1100" b="0" strike="noStrike" dirty="0">
                          <a:solidFill>
                            <a:schemeClr val="tx1"/>
                          </a:solidFill>
                          <a:latin typeface="+mn-ea"/>
                          <a:ea typeface="+mn-ea"/>
                        </a:rPr>
                        <a:t>地域統括相談支援センター」を令和６年度からモデル的に設置・運営。ウィッグの展示やアピアランスケアに関するセミナーの実施等、府内アピアランスケアの支援拠点の一つとしても運用予定。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83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 最終予算</a:t>
                      </a:r>
                      <a:r>
                        <a:rPr kumimoji="1" lang="en-US" altLang="ja-JP" sz="1200" b="1" dirty="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200" dirty="0">
                          <a:solidFill>
                            <a:schemeClr val="tx1"/>
                          </a:solidFill>
                        </a:rPr>
                        <a:t>がん診療連携拠点病院機能強化事業（</a:t>
                      </a:r>
                      <a:r>
                        <a:rPr kumimoji="1" lang="en-US" altLang="ja-JP" sz="1200" dirty="0">
                          <a:solidFill>
                            <a:schemeClr val="tx1"/>
                          </a:solidFill>
                        </a:rPr>
                        <a:t>133,316</a:t>
                      </a:r>
                      <a:r>
                        <a:rPr kumimoji="1" lang="ja-JP" altLang="en-US" sz="1200" dirty="0">
                          <a:solidFill>
                            <a:schemeClr val="tx1"/>
                          </a:solidFill>
                        </a:rPr>
                        <a:t>千円）、小児・</a:t>
                      </a:r>
                      <a:r>
                        <a:rPr kumimoji="1" lang="en-US" altLang="ja-JP" sz="1200" dirty="0">
                          <a:solidFill>
                            <a:schemeClr val="tx1"/>
                          </a:solidFill>
                        </a:rPr>
                        <a:t>AYA</a:t>
                      </a:r>
                      <a:r>
                        <a:rPr kumimoji="1" lang="ja-JP" altLang="en-US" sz="1200" dirty="0">
                          <a:solidFill>
                            <a:schemeClr val="tx1"/>
                          </a:solidFill>
                        </a:rPr>
                        <a:t>世代のがん患者支援事業（</a:t>
                      </a:r>
                      <a:r>
                        <a:rPr kumimoji="1" lang="en-US" altLang="ja-JP" sz="1200" dirty="0">
                          <a:solidFill>
                            <a:schemeClr val="tx1"/>
                          </a:solidFill>
                        </a:rPr>
                        <a:t>1,500</a:t>
                      </a:r>
                      <a:r>
                        <a:rPr kumimoji="1" lang="ja-JP" altLang="en-US" sz="1200" dirty="0">
                          <a:solidFill>
                            <a:schemeClr val="tx1"/>
                          </a:solidFill>
                        </a:rPr>
                        <a:t>千円）</a:t>
                      </a:r>
                      <a:endParaRPr kumimoji="1" lang="en-US" altLang="ja-JP" sz="1200" dirty="0">
                        <a:solidFill>
                          <a:schemeClr val="tx1"/>
                        </a:solidFill>
                      </a:endParaRPr>
                    </a:p>
                    <a:p>
                      <a:pPr marL="0" marR="0" lvl="0" indent="0" algn="l" defTabSz="914400" rtl="0" eaLnBrk="1" fontAlgn="auto" latinLnBrk="0" hangingPunct="1">
                        <a:lnSpc>
                          <a:spcPts val="1650"/>
                        </a:lnSpc>
                        <a:spcBef>
                          <a:spcPts val="0"/>
                        </a:spcBef>
                        <a:spcAft>
                          <a:spcPts val="0"/>
                        </a:spcAft>
                        <a:buClrTx/>
                        <a:buSzTx/>
                        <a:buFontTx/>
                        <a:buNone/>
                        <a:tabLst/>
                        <a:defRPr/>
                      </a:pPr>
                      <a:r>
                        <a:rPr lang="ja-JP" altLang="en-US" sz="1100" dirty="0">
                          <a:solidFill>
                            <a:schemeClr val="tx1"/>
                          </a:solidFill>
                          <a:effectLst/>
                        </a:rPr>
                        <a:t>大阪府がん患者等妊孕性温存治療費等助成事業（</a:t>
                      </a:r>
                      <a:r>
                        <a:rPr lang="en-US" altLang="ja-JP" sz="1100" b="0" dirty="0">
                          <a:solidFill>
                            <a:schemeClr val="tx1"/>
                          </a:solidFill>
                          <a:effectLst/>
                        </a:rPr>
                        <a:t>46,259</a:t>
                      </a:r>
                      <a:r>
                        <a:rPr lang="ja-JP" altLang="en-US" sz="1100" dirty="0">
                          <a:solidFill>
                            <a:schemeClr val="tx1"/>
                          </a:solidFill>
                          <a:effectLst/>
                        </a:rPr>
                        <a:t>千円）</a:t>
                      </a:r>
                      <a:r>
                        <a:rPr kumimoji="1" lang="ja-JP" altLang="en-US" sz="1100" dirty="0">
                          <a:solidFill>
                            <a:schemeClr val="tx1"/>
                          </a:solidFill>
                        </a:rPr>
                        <a:t>がん医療提供体制等充実強化事業（</a:t>
                      </a:r>
                      <a:r>
                        <a:rPr kumimoji="1" lang="en-US" altLang="ja-JP" sz="1100" dirty="0">
                          <a:solidFill>
                            <a:schemeClr val="tx1"/>
                          </a:solidFill>
                        </a:rPr>
                        <a:t>33,440</a:t>
                      </a:r>
                      <a:r>
                        <a:rPr kumimoji="1" lang="ja-JP" altLang="en-US" sz="1100" dirty="0">
                          <a:solidFill>
                            <a:schemeClr val="tx1"/>
                          </a:solidFill>
                        </a:rPr>
                        <a:t>千円）等</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689193" y="1202767"/>
            <a:ext cx="1188525" cy="864000"/>
            <a:chOff x="8122969" y="1185610"/>
            <a:chExt cx="1188525" cy="864000"/>
          </a:xfrm>
        </p:grpSpPr>
        <p:sp>
          <p:nvSpPr>
            <p:cNvPr id="10" name="角丸四角形 9"/>
            <p:cNvSpPr/>
            <p:nvPr/>
          </p:nvSpPr>
          <p:spPr>
            <a:xfrm>
              <a:off x="8122969" y="1185610"/>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194339" y="1257537"/>
              <a:ext cx="1086946" cy="720145"/>
              <a:chOff x="482250" y="2809410"/>
              <a:chExt cx="1140488" cy="770916"/>
            </a:xfrm>
          </p:grpSpPr>
          <p:sp>
            <p:nvSpPr>
              <p:cNvPr id="13" name="角丸四角形 12"/>
              <p:cNvSpPr/>
              <p:nvPr/>
            </p:nvSpPr>
            <p:spPr>
              <a:xfrm>
                <a:off x="482250" y="2809410"/>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5" name="スライド番号プレースホルダー 1">
            <a:extLst>
              <a:ext uri="{FF2B5EF4-FFF2-40B4-BE49-F238E27FC236}">
                <a16:creationId xmlns:a16="http://schemas.microsoft.com/office/drawing/2014/main" id="{086DB049-C24F-40A7-A39F-66DFD505E182}"/>
              </a:ext>
            </a:extLst>
          </p:cNvPr>
          <p:cNvSpPr>
            <a:spLocks noGrp="1"/>
          </p:cNvSpPr>
          <p:nvPr>
            <p:ph type="sldNum" sz="quarter" idx="12"/>
          </p:nvPr>
        </p:nvSpPr>
        <p:spPr>
          <a:xfrm>
            <a:off x="9336612" y="6492875"/>
            <a:ext cx="570120" cy="365125"/>
          </a:xfrm>
        </p:spPr>
        <p:txBody>
          <a:bodyPr/>
          <a:lstStyle/>
          <a:p>
            <a:r>
              <a:rPr kumimoji="1" lang="en-US" altLang="ja-JP" sz="1600" b="1" dirty="0">
                <a:latin typeface="+mn-ea"/>
              </a:rPr>
              <a:t>6</a:t>
            </a:r>
            <a:endParaRPr kumimoji="1" lang="ja-JP" altLang="en-US" sz="1600" b="1" dirty="0">
              <a:latin typeface="+mn-ea"/>
            </a:endParaRPr>
          </a:p>
        </p:txBody>
      </p:sp>
    </p:spTree>
    <p:extLst>
      <p:ext uri="{BB962C8B-B14F-4D97-AF65-F5344CB8AC3E}">
        <p14:creationId xmlns:p14="http://schemas.microsoft.com/office/powerpoint/2010/main" val="368751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2832675685"/>
              </p:ext>
            </p:extLst>
          </p:nvPr>
        </p:nvGraphicFramePr>
        <p:xfrm>
          <a:off x="564486" y="2403718"/>
          <a:ext cx="8833514" cy="3873683"/>
        </p:xfrm>
        <a:graphic>
          <a:graphicData uri="http://schemas.openxmlformats.org/drawingml/2006/table">
            <a:tbl>
              <a:tblPr firstRow="1" firstCol="1" bandRow="1">
                <a:tableStyleId>{5C22544A-7EE6-4342-B048-85BDC9FD1C3A}</a:tableStyleId>
              </a:tblPr>
              <a:tblGrid>
                <a:gridCol w="280264">
                  <a:extLst>
                    <a:ext uri="{9D8B030D-6E8A-4147-A177-3AD203B41FA5}">
                      <a16:colId xmlns:a16="http://schemas.microsoft.com/office/drawing/2014/main" val="20000"/>
                    </a:ext>
                  </a:extLst>
                </a:gridCol>
                <a:gridCol w="2845662">
                  <a:extLst>
                    <a:ext uri="{9D8B030D-6E8A-4147-A177-3AD203B41FA5}">
                      <a16:colId xmlns:a16="http://schemas.microsoft.com/office/drawing/2014/main" val="20001"/>
                    </a:ext>
                  </a:extLst>
                </a:gridCol>
                <a:gridCol w="2853794">
                  <a:extLst>
                    <a:ext uri="{9D8B030D-6E8A-4147-A177-3AD203B41FA5}">
                      <a16:colId xmlns:a16="http://schemas.microsoft.com/office/drawing/2014/main" val="20002"/>
                    </a:ext>
                  </a:extLst>
                </a:gridCol>
                <a:gridCol w="2853794">
                  <a:extLst>
                    <a:ext uri="{9D8B030D-6E8A-4147-A177-3AD203B41FA5}">
                      <a16:colId xmlns:a16="http://schemas.microsoft.com/office/drawing/2014/main" val="1545869113"/>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6</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　　　</a:t>
                      </a: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en-US" sz="1400" b="1" dirty="0">
                          <a:solidFill>
                            <a:schemeClr val="tx1"/>
                          </a:solidFill>
                          <a:effectLst/>
                          <a:latin typeface="+mn-ea"/>
                          <a:ea typeface="+mn-ea"/>
                        </a:rPr>
                        <a:t>）年度：２件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）年度：３件</a:t>
                      </a:r>
                      <a:endParaRPr lang="en-US" altLang="ja-JP" sz="1400" b="1" strike="sngStrike"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延べ</a:t>
                      </a:r>
                      <a:r>
                        <a:rPr lang="en-US" altLang="ja-JP" sz="1400" b="1" dirty="0">
                          <a:solidFill>
                            <a:schemeClr val="tx1"/>
                          </a:solidFill>
                          <a:effectLst/>
                          <a:latin typeface="+mn-ea"/>
                          <a:ea typeface="+mn-ea"/>
                        </a:rPr>
                        <a:t>67</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9,241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令和５年（</a:t>
                      </a:r>
                      <a:r>
                        <a:rPr lang="en-US" altLang="ja-JP" sz="1400" b="1" dirty="0">
                          <a:solidFill>
                            <a:schemeClr val="tx1"/>
                          </a:solidFill>
                          <a:effectLst/>
                          <a:latin typeface="+mn-ea"/>
                          <a:ea typeface="+mn-ea"/>
                          <a:cs typeface="HG丸ｺﾞｼｯｸM-PRO"/>
                        </a:rPr>
                        <a:t>2023</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36</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a:t>
                      </a:r>
                      <a:r>
                        <a:rPr lang="en-US" altLang="ja-JP" sz="1400" b="1" strike="noStrike">
                          <a:solidFill>
                            <a:schemeClr val="tx1"/>
                          </a:solidFill>
                          <a:effectLst/>
                          <a:latin typeface="+mn-ea"/>
                          <a:ea typeface="+mn-ea"/>
                        </a:rPr>
                        <a:t>7</a:t>
                      </a:r>
                      <a:r>
                        <a:rPr lang="ja-JP" altLang="en-US" sz="1400" b="1">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55</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chemeClr val="tx1"/>
                </a:solidFill>
                <a:latin typeface="Meiryo UI" panose="020B0604030504040204" pitchFamily="50" charset="-128"/>
                <a:ea typeface="Meiryo UI" panose="020B0604030504040204" pitchFamily="50" charset="-128"/>
              </a:rPr>
              <a:t>3</a:t>
            </a:r>
            <a:r>
              <a:rPr kumimoji="1" lang="ja-JP" altLang="en-US" sz="2800" b="1" dirty="0">
                <a:solidFill>
                  <a:schemeClr val="tx1"/>
                </a:solidFill>
                <a:latin typeface="Meiryo UI" panose="020B0604030504040204" pitchFamily="50" charset="-128"/>
                <a:ea typeface="Meiryo UI" panose="020B0604030504040204" pitchFamily="50" charset="-128"/>
              </a:rPr>
              <a:t>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
        <p:nvSpPr>
          <p:cNvPr id="9" name="スライド番号プレースホルダー 1">
            <a:extLst>
              <a:ext uri="{FF2B5EF4-FFF2-40B4-BE49-F238E27FC236}">
                <a16:creationId xmlns:a16="http://schemas.microsoft.com/office/drawing/2014/main" id="{DB7D5D50-2731-49A5-84ED-2D14880CF391}"/>
              </a:ext>
            </a:extLst>
          </p:cNvPr>
          <p:cNvSpPr>
            <a:spLocks noGrp="1"/>
          </p:cNvSpPr>
          <p:nvPr>
            <p:ph type="sldNum" sz="quarter" idx="12"/>
          </p:nvPr>
        </p:nvSpPr>
        <p:spPr>
          <a:xfrm>
            <a:off x="9297894" y="6403386"/>
            <a:ext cx="570120" cy="365125"/>
          </a:xfrm>
        </p:spPr>
        <p:txBody>
          <a:bodyPr/>
          <a:lstStyle/>
          <a:p>
            <a:r>
              <a:rPr kumimoji="1" lang="en-US" altLang="ja-JP" sz="1600" b="1" dirty="0">
                <a:latin typeface="+mn-ea"/>
              </a:rPr>
              <a:t>7</a:t>
            </a:r>
            <a:endParaRPr kumimoji="1" lang="ja-JP" altLang="en-US" sz="1600" b="1" dirty="0">
              <a:latin typeface="+mn-ea"/>
            </a:endParaRPr>
          </a:p>
        </p:txBody>
      </p:sp>
    </p:spTree>
    <p:extLst>
      <p:ext uri="{BB962C8B-B14F-4D97-AF65-F5344CB8AC3E}">
        <p14:creationId xmlns:p14="http://schemas.microsoft.com/office/powerpoint/2010/main" val="261167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45274"/>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917757855"/>
              </p:ext>
            </p:extLst>
          </p:nvPr>
        </p:nvGraphicFramePr>
        <p:xfrm>
          <a:off x="592429" y="1526948"/>
          <a:ext cx="8847786" cy="4879857"/>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26037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a:solidFill>
                            <a:schemeClr val="tx1"/>
                          </a:solidFill>
                        </a:rPr>
                        <a:t>■がん診療連携協議会や医療関係団体、企業等と連携したオンラインセミナー等による</a:t>
                      </a:r>
                      <a:endParaRPr kumimoji="1" lang="en-US" altLang="ja-JP" sz="1300" b="0" dirty="0">
                        <a:solidFill>
                          <a:schemeClr val="tx1"/>
                        </a:solidFill>
                      </a:endParaRPr>
                    </a:p>
                    <a:p>
                      <a:pPr marL="174625" indent="-174625"/>
                      <a:r>
                        <a:rPr kumimoji="1" lang="ja-JP" altLang="en-US" sz="1300" b="0" dirty="0">
                          <a:solidFill>
                            <a:schemeClr val="tx1"/>
                          </a:solidFill>
                        </a:rPr>
                        <a:t>　府民への啓発を実施。</a:t>
                      </a:r>
                      <a:endParaRPr kumimoji="1" lang="en-US" altLang="ja-JP" sz="1300" b="0" dirty="0">
                        <a:solidFill>
                          <a:schemeClr val="tx1"/>
                        </a:solidFill>
                      </a:endParaRPr>
                    </a:p>
                    <a:p>
                      <a:pPr marL="174625" indent="-174625"/>
                      <a:r>
                        <a:rPr kumimoji="1" lang="ja-JP" altLang="en-US" sz="1300" b="0" dirty="0">
                          <a:solidFill>
                            <a:schemeClr val="tx1"/>
                          </a:solidFill>
                        </a:rPr>
                        <a:t>■連携企業におけるがん検診受診推進員の養成及び推進員による啓発を実施。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a:t>
                      </a:r>
                      <a:r>
                        <a:rPr kumimoji="1" lang="zh-TW" altLang="en-US" sz="1300" b="0" dirty="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a:solidFill>
                            <a:schemeClr val="tx1"/>
                          </a:solidFill>
                          <a:latin typeface="游ゴシック" panose="020B0400000000000000" pitchFamily="50" charset="-128"/>
                          <a:ea typeface="游ゴシック" panose="020B0400000000000000" pitchFamily="50" charset="-128"/>
                        </a:rPr>
                        <a:t>５</a:t>
                      </a:r>
                      <a:r>
                        <a:rPr kumimoji="1" lang="zh-TW" altLang="en-US" sz="1300" b="0" dirty="0">
                          <a:solidFill>
                            <a:schemeClr val="tx1"/>
                          </a:solidFill>
                          <a:latin typeface="游ゴシック" panose="020B0400000000000000" pitchFamily="50" charset="-128"/>
                          <a:ea typeface="游ゴシック" panose="020B0400000000000000" pitchFamily="50" charset="-128"/>
                        </a:rPr>
                        <a:t>年度寄附額</a:t>
                      </a:r>
                      <a:r>
                        <a:rPr kumimoji="1" lang="en-US" altLang="zh-TW" sz="1300" b="0" dirty="0">
                          <a:solidFill>
                            <a:schemeClr val="tx1"/>
                          </a:solidFill>
                          <a:latin typeface="游ゴシック" panose="020B0400000000000000" pitchFamily="50" charset="-128"/>
                          <a:ea typeface="游ゴシック" panose="020B0400000000000000" pitchFamily="50" charset="-128"/>
                        </a:rPr>
                        <a:t>11,057</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末時点）寄附総額</a:t>
                      </a:r>
                      <a:r>
                        <a:rPr kumimoji="1" lang="en-US" altLang="zh-TW" sz="1300" b="0" dirty="0">
                          <a:solidFill>
                            <a:schemeClr val="tx1"/>
                          </a:solidFill>
                          <a:latin typeface="游ゴシック" panose="020B0400000000000000" pitchFamily="50" charset="-128"/>
                          <a:ea typeface="游ゴシック" panose="020B0400000000000000" pitchFamily="50" charset="-128"/>
                        </a:rPr>
                        <a:t>94,574</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H24</a:t>
                      </a:r>
                      <a:r>
                        <a:rPr kumimoji="1" lang="zh-TW" altLang="en-US" sz="1300" b="0" dirty="0">
                          <a:solidFill>
                            <a:schemeClr val="tx1"/>
                          </a:solidFill>
                          <a:latin typeface="游ゴシック" panose="020B0400000000000000" pitchFamily="50" charset="-128"/>
                          <a:ea typeface="游ゴシック" panose="020B0400000000000000" pitchFamily="50" charset="-128"/>
                        </a:rPr>
                        <a:t>～</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a:solidFill>
                            <a:schemeClr val="tx1"/>
                          </a:solidFill>
                        </a:rPr>
                        <a:t>■寄附金を活用し、がん検診の普及啓発資材の作成、小児・</a:t>
                      </a:r>
                      <a:r>
                        <a:rPr kumimoji="1" lang="en-US" altLang="ja-JP" sz="1300" b="0" dirty="0">
                          <a:solidFill>
                            <a:schemeClr val="tx1"/>
                          </a:solidFill>
                        </a:rPr>
                        <a:t>AYA</a:t>
                      </a:r>
                      <a:r>
                        <a:rPr kumimoji="1" lang="ja-JP" altLang="en-US" sz="1300" b="0" dirty="0">
                          <a:solidFill>
                            <a:schemeClr val="tx1"/>
                          </a:solidFill>
                        </a:rPr>
                        <a:t>世代のがん患者支援事業</a:t>
                      </a:r>
                      <a:r>
                        <a:rPr kumimoji="1" lang="ja-JP" altLang="en-US" sz="1300" b="0" strike="noStrike" dirty="0">
                          <a:solidFill>
                            <a:schemeClr val="tx1"/>
                          </a:solidFill>
                        </a:rPr>
                        <a:t>や企画提案型公募事業等</a:t>
                      </a:r>
                      <a:r>
                        <a:rPr kumimoji="1" lang="ja-JP" altLang="en-US" sz="1300" b="0" dirty="0">
                          <a:solidFill>
                            <a:schemeClr val="tx1"/>
                          </a:solidFill>
                        </a:rPr>
                        <a:t>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631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■社会全体でがん対策を進めていく更なる機運醸成</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■がん対策基金の寄附の拡大に努めるとともに、寄附等を活用して患者団体等の活動を支援。</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■地域統括相談支援センターを新たに設置し、大阪がん患者団体協議会と連携しながら、ピア・サポーターの養成及び活用を推進する。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36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最終予算</a:t>
                      </a:r>
                      <a:r>
                        <a:rPr kumimoji="1" lang="ja-JP" altLang="en-US" sz="1200" b="1" spc="-100" baseline="0" dirty="0">
                          <a:solidFill>
                            <a:schemeClr val="bg1"/>
                          </a:solidFill>
                          <a:latin typeface="游ゴシック" panose="020B0400000000000000" pitchFamily="50" charset="-128"/>
                          <a:ea typeface="游ゴシック" panose="020B0400000000000000" pitchFamily="50" charset="-128"/>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 </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案</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endParaRPr kumimoji="1" lang="ja-JP" altLang="en-US" sz="1600" b="1" spc="-1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千円）、緩和医療についての正しい知識の普及事業（</a:t>
                      </a:r>
                      <a:r>
                        <a:rPr kumimoji="1" lang="en-US" altLang="ja-JP" sz="1300" dirty="0">
                          <a:solidFill>
                            <a:schemeClr val="tx1"/>
                          </a:solidFill>
                        </a:rPr>
                        <a:t>3,811</a:t>
                      </a:r>
                      <a:r>
                        <a:rPr kumimoji="1" lang="ja-JP" altLang="en-US" sz="1300" dirty="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 name="スライド番号プレースホルダー 1">
            <a:extLst>
              <a:ext uri="{FF2B5EF4-FFF2-40B4-BE49-F238E27FC236}">
                <a16:creationId xmlns:a16="http://schemas.microsoft.com/office/drawing/2014/main" id="{E416394C-4E26-4DE8-91E0-63448D65FEF4}"/>
              </a:ext>
            </a:extLst>
          </p:cNvPr>
          <p:cNvSpPr>
            <a:spLocks noGrp="1"/>
          </p:cNvSpPr>
          <p:nvPr>
            <p:ph type="sldNum" sz="quarter" idx="12"/>
          </p:nvPr>
        </p:nvSpPr>
        <p:spPr>
          <a:xfrm>
            <a:off x="9183730" y="6406805"/>
            <a:ext cx="570120" cy="365125"/>
          </a:xfrm>
        </p:spPr>
        <p:txBody>
          <a:bodyPr/>
          <a:lstStyle/>
          <a:p>
            <a:r>
              <a:rPr kumimoji="1" lang="en-US" altLang="ja-JP" sz="1600" b="1" dirty="0">
                <a:latin typeface="+mn-ea"/>
              </a:rPr>
              <a:t>8</a:t>
            </a:r>
            <a:endParaRPr kumimoji="1" lang="ja-JP" altLang="en-US" sz="1600" b="1" dirty="0">
              <a:latin typeface="+mn-ea"/>
            </a:endParaRPr>
          </a:p>
        </p:txBody>
      </p:sp>
    </p:spTree>
    <p:extLst>
      <p:ext uri="{BB962C8B-B14F-4D97-AF65-F5344CB8AC3E}">
        <p14:creationId xmlns:p14="http://schemas.microsoft.com/office/powerpoint/2010/main" val="1550982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7474</TotalTime>
  <Words>3199</Words>
  <Application>Microsoft Office PowerPoint</Application>
  <PresentationFormat>A4 210 x 297 mm</PresentationFormat>
  <Paragraphs>347</Paragraphs>
  <Slides>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藤原　遼祐</cp:lastModifiedBy>
  <cp:revision>713</cp:revision>
  <cp:lastPrinted>2024-03-01T08:54:23Z</cp:lastPrinted>
  <dcterms:created xsi:type="dcterms:W3CDTF">2019-06-16T09:06:21Z</dcterms:created>
  <dcterms:modified xsi:type="dcterms:W3CDTF">2024-03-05T02:21:03Z</dcterms:modified>
</cp:coreProperties>
</file>