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7"/>
  </p:notesMasterIdLst>
  <p:sldIdLst>
    <p:sldId id="272" r:id="rId2"/>
    <p:sldId id="276" r:id="rId3"/>
    <p:sldId id="316" r:id="rId4"/>
    <p:sldId id="309" r:id="rId5"/>
    <p:sldId id="310" r:id="rId6"/>
    <p:sldId id="315" r:id="rId7"/>
    <p:sldId id="313" r:id="rId8"/>
    <p:sldId id="314" r:id="rId9"/>
    <p:sldId id="300" r:id="rId10"/>
    <p:sldId id="278" r:id="rId11"/>
    <p:sldId id="290" r:id="rId12"/>
    <p:sldId id="305" r:id="rId13"/>
    <p:sldId id="306" r:id="rId14"/>
    <p:sldId id="307" r:id="rId15"/>
    <p:sldId id="291" r:id="rId16"/>
    <p:sldId id="301" r:id="rId17"/>
    <p:sldId id="322" r:id="rId18"/>
    <p:sldId id="317" r:id="rId19"/>
    <p:sldId id="318" r:id="rId20"/>
    <p:sldId id="302" r:id="rId21"/>
    <p:sldId id="303" r:id="rId22"/>
    <p:sldId id="319" r:id="rId23"/>
    <p:sldId id="320" r:id="rId24"/>
    <p:sldId id="321" r:id="rId25"/>
    <p:sldId id="295" r:id="rId2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99CC"/>
    <a:srgbClr val="FF66FF"/>
    <a:srgbClr val="FF9933"/>
    <a:srgbClr val="00FF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33569" autoAdjust="0"/>
  </p:normalViewPr>
  <p:slideViewPr>
    <p:cSldViewPr>
      <p:cViewPr varScale="1">
        <p:scale>
          <a:sx n="71" d="100"/>
          <a:sy n="71" d="100"/>
        </p:scale>
        <p:origin x="1272" y="60"/>
      </p:cViewPr>
      <p:guideLst>
        <p:guide orient="horz" pos="2160"/>
        <p:guide pos="2880"/>
      </p:guideLst>
    </p:cSldViewPr>
  </p:slideViewPr>
  <p:outlineViewPr>
    <p:cViewPr>
      <p:scale>
        <a:sx n="33" d="100"/>
        <a:sy n="33" d="100"/>
      </p:scale>
      <p:origin x="0" y="37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5471F0E6-33C1-46FA-BECF-8E917CDDD450}" type="datetimeFigureOut">
              <a:rPr kumimoji="1" lang="ja-JP" altLang="en-US" smtClean="0"/>
              <a:t>2019/11/19</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70831E0B-8E23-4417-A23D-93EFD13E21CF}" type="slidenum">
              <a:rPr kumimoji="1" lang="ja-JP" altLang="en-US" smtClean="0"/>
              <a:t>‹#›</a:t>
            </a:fld>
            <a:endParaRPr kumimoji="1" lang="ja-JP" altLang="en-US"/>
          </a:p>
        </p:txBody>
      </p:sp>
    </p:spTree>
    <p:extLst>
      <p:ext uri="{BB962C8B-B14F-4D97-AF65-F5344CB8AC3E}">
        <p14:creationId xmlns:p14="http://schemas.microsoft.com/office/powerpoint/2010/main" val="114785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2</a:t>
            </a:fld>
            <a:endParaRPr kumimoji="1" lang="ja-JP" altLang="en-US"/>
          </a:p>
        </p:txBody>
      </p:sp>
    </p:spTree>
    <p:extLst>
      <p:ext uri="{BB962C8B-B14F-4D97-AF65-F5344CB8AC3E}">
        <p14:creationId xmlns:p14="http://schemas.microsoft.com/office/powerpoint/2010/main" val="15213708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12</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13</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14</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16</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17</a:t>
            </a:fld>
            <a:endParaRPr kumimoji="1" lang="ja-JP" altLang="en-US"/>
          </a:p>
        </p:txBody>
      </p:sp>
    </p:spTree>
    <p:extLst>
      <p:ext uri="{BB962C8B-B14F-4D97-AF65-F5344CB8AC3E}">
        <p14:creationId xmlns:p14="http://schemas.microsoft.com/office/powerpoint/2010/main" val="31074751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18</a:t>
            </a:fld>
            <a:endParaRPr kumimoji="1" lang="ja-JP" altLang="en-US"/>
          </a:p>
        </p:txBody>
      </p:sp>
    </p:spTree>
    <p:extLst>
      <p:ext uri="{BB962C8B-B14F-4D97-AF65-F5344CB8AC3E}">
        <p14:creationId xmlns:p14="http://schemas.microsoft.com/office/powerpoint/2010/main" val="23633471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19</a:t>
            </a:fld>
            <a:endParaRPr kumimoji="1" lang="ja-JP" altLang="en-US"/>
          </a:p>
        </p:txBody>
      </p:sp>
    </p:spTree>
    <p:extLst>
      <p:ext uri="{BB962C8B-B14F-4D97-AF65-F5344CB8AC3E}">
        <p14:creationId xmlns:p14="http://schemas.microsoft.com/office/powerpoint/2010/main" val="3580900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20</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21</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22</a:t>
            </a:fld>
            <a:endParaRPr kumimoji="1" lang="ja-JP" altLang="en-US"/>
          </a:p>
        </p:txBody>
      </p:sp>
    </p:spTree>
    <p:extLst>
      <p:ext uri="{BB962C8B-B14F-4D97-AF65-F5344CB8AC3E}">
        <p14:creationId xmlns:p14="http://schemas.microsoft.com/office/powerpoint/2010/main" val="19424227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3</a:t>
            </a:fld>
            <a:endParaRPr kumimoji="1" lang="ja-JP" altLang="en-US"/>
          </a:p>
        </p:txBody>
      </p:sp>
    </p:spTree>
    <p:extLst>
      <p:ext uri="{BB962C8B-B14F-4D97-AF65-F5344CB8AC3E}">
        <p14:creationId xmlns:p14="http://schemas.microsoft.com/office/powerpoint/2010/main" val="4173688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23</a:t>
            </a:fld>
            <a:endParaRPr kumimoji="1" lang="ja-JP" altLang="en-US"/>
          </a:p>
        </p:txBody>
      </p:sp>
    </p:spTree>
    <p:extLst>
      <p:ext uri="{BB962C8B-B14F-4D97-AF65-F5344CB8AC3E}">
        <p14:creationId xmlns:p14="http://schemas.microsoft.com/office/powerpoint/2010/main" val="26853406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24</a:t>
            </a:fld>
            <a:endParaRPr kumimoji="1" lang="ja-JP" altLang="en-US"/>
          </a:p>
        </p:txBody>
      </p:sp>
    </p:spTree>
    <p:extLst>
      <p:ext uri="{BB962C8B-B14F-4D97-AF65-F5344CB8AC3E}">
        <p14:creationId xmlns:p14="http://schemas.microsoft.com/office/powerpoint/2010/main" val="17212140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25</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・一般型の指定要件の「経過措置期間」に該当する場合は、「高度型」として認められていない？？？</a:t>
            </a:r>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4</a:t>
            </a:fld>
            <a:endParaRPr kumimoji="1" lang="ja-JP" altLang="en-US"/>
          </a:p>
        </p:txBody>
      </p:sp>
    </p:spTree>
    <p:extLst>
      <p:ext uri="{BB962C8B-B14F-4D97-AF65-F5344CB8AC3E}">
        <p14:creationId xmlns:p14="http://schemas.microsoft.com/office/powerpoint/2010/main" val="446822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5</a:t>
            </a:fld>
            <a:endParaRPr kumimoji="1" lang="ja-JP" altLang="en-US"/>
          </a:p>
        </p:txBody>
      </p:sp>
    </p:spTree>
    <p:extLst>
      <p:ext uri="{BB962C8B-B14F-4D97-AF65-F5344CB8AC3E}">
        <p14:creationId xmlns:p14="http://schemas.microsoft.com/office/powerpoint/2010/main" val="1935288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6</a:t>
            </a:fld>
            <a:endParaRPr kumimoji="1" lang="ja-JP" altLang="en-US"/>
          </a:p>
        </p:txBody>
      </p:sp>
    </p:spTree>
    <p:extLst>
      <p:ext uri="{BB962C8B-B14F-4D97-AF65-F5344CB8AC3E}">
        <p14:creationId xmlns:p14="http://schemas.microsoft.com/office/powerpoint/2010/main" val="854355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8</a:t>
            </a:fld>
            <a:endParaRPr kumimoji="1" lang="ja-JP" altLang="en-US"/>
          </a:p>
        </p:txBody>
      </p:sp>
    </p:spTree>
    <p:extLst>
      <p:ext uri="{BB962C8B-B14F-4D97-AF65-F5344CB8AC3E}">
        <p14:creationId xmlns:p14="http://schemas.microsoft.com/office/powerpoint/2010/main" val="39908224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9</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10</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11</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1F9D3F9-B500-4457-A17A-18BC57323041}" type="datetime1">
              <a:rPr kumimoji="1" lang="ja-JP" altLang="en-US" smtClean="0"/>
              <a:t>2019/11/19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331628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4178E83-0560-457C-A032-0D0CF0AC2FA7}" type="datetime1">
              <a:rPr kumimoji="1" lang="ja-JP" altLang="en-US" smtClean="0"/>
              <a:t>2019/11/19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093319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644B1D0-183F-4610-9855-D5317978D580}" type="datetime1">
              <a:rPr kumimoji="1" lang="ja-JP" altLang="en-US" smtClean="0"/>
              <a:t>2019/11/19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570633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685B032-E032-445C-B2BA-486B1B4DBE5F}" type="datetime1">
              <a:rPr kumimoji="1" lang="ja-JP" altLang="en-US" smtClean="0"/>
              <a:t>2019/11/19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11610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13FEFF1-2048-4952-AE6E-FF62A642658B}" type="datetime1">
              <a:rPr kumimoji="1" lang="ja-JP" altLang="en-US" smtClean="0"/>
              <a:t>2019/11/19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04732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9771451-DD91-418F-B3A3-FC4ACFB71E64}" type="datetime1">
              <a:rPr kumimoji="1" lang="ja-JP" altLang="en-US" smtClean="0"/>
              <a:t>2019/11/19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843684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91E63C5-8E65-476D-9EF8-5053A35D1AFD}" type="datetime1">
              <a:rPr kumimoji="1" lang="ja-JP" altLang="en-US" smtClean="0"/>
              <a:t>2019/11/19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099146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F929877-3545-49E9-9996-14DC23402462}" type="datetime1">
              <a:rPr kumimoji="1" lang="ja-JP" altLang="en-US" smtClean="0"/>
              <a:t>2019/11/19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083419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585D679-1187-4D90-A0E0-93E379D682C6}" type="datetime1">
              <a:rPr kumimoji="1" lang="ja-JP" altLang="en-US" smtClean="0"/>
              <a:t>2019/11/19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776139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F2B5EB0-AA05-4926-8B87-17F3EB914067}" type="datetime1">
              <a:rPr kumimoji="1" lang="ja-JP" altLang="en-US" smtClean="0"/>
              <a:t>2019/11/19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56882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1F4C42A-D37F-4750-BEC0-CAC34FB42D98}" type="datetime1">
              <a:rPr kumimoji="1" lang="ja-JP" altLang="en-US" smtClean="0"/>
              <a:t>2019/11/19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136665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85AA4D-CC55-4102-880F-C4B27C506596}" type="datetime1">
              <a:rPr kumimoji="1" lang="ja-JP" altLang="en-US" smtClean="0"/>
              <a:t>2019/11/19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20405252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a:xfrm>
            <a:off x="251520" y="2391023"/>
            <a:ext cx="8568952" cy="1470025"/>
          </a:xfrm>
          <a:prstGeom prst="rect">
            <a:avLst/>
          </a:prstGeo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国指定がん診療連携拠点病院の</a:t>
            </a:r>
            <a:endParaRPr lang="en-US" altLang="ja-JP"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r>
              <a:rPr lang="ja-JP" alt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推薦について</a:t>
            </a:r>
            <a:endParaRPr lang="ja-JP" alt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3" name="テキスト ボックス 3"/>
          <p:cNvSpPr txBox="1"/>
          <p:nvPr/>
        </p:nvSpPr>
        <p:spPr>
          <a:xfrm>
            <a:off x="8028384" y="188640"/>
            <a:ext cx="864096" cy="369332"/>
          </a:xfrm>
          <a:prstGeom prst="rect">
            <a:avLst/>
          </a:prstGeom>
          <a:noFill/>
          <a:ln>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dirty="0" smtClean="0"/>
              <a:t>資料１</a:t>
            </a:r>
            <a:endParaRPr kumimoji="1" lang="ja-JP" altLang="en-US" dirty="0"/>
          </a:p>
        </p:txBody>
      </p:sp>
      <p:sp>
        <p:nvSpPr>
          <p:cNvPr id="4" name="テキスト ボックス 3"/>
          <p:cNvSpPr txBox="1"/>
          <p:nvPr/>
        </p:nvSpPr>
        <p:spPr>
          <a:xfrm>
            <a:off x="498866" y="4941168"/>
            <a:ext cx="8074260" cy="930236"/>
          </a:xfrm>
          <a:prstGeom prst="rect">
            <a:avLst/>
          </a:prstGeom>
          <a:noFill/>
          <a:ln>
            <a:noFill/>
          </a:ln>
        </p:spPr>
        <p:txBody>
          <a:bodyPr wrap="square" lIns="144000" tIns="144000" rtlCol="0">
            <a:spAutoFit/>
          </a:bodyPr>
          <a:lstStyle/>
          <a:p>
            <a:pPr algn="ctr"/>
            <a:r>
              <a:rPr lang="ja-JP" altLang="en-US" sz="2400" b="1" dirty="0" smtClean="0">
                <a:latin typeface="+mn-ea"/>
              </a:rPr>
              <a:t>第２回大阪府がん対策推進委員会</a:t>
            </a:r>
            <a:endParaRPr lang="en-US" altLang="ja-JP" sz="2400" b="1" dirty="0" smtClean="0">
              <a:latin typeface="+mn-ea"/>
            </a:endParaRPr>
          </a:p>
          <a:p>
            <a:pPr algn="ctr"/>
            <a:r>
              <a:rPr lang="ja-JP" altLang="en-US" sz="2400" b="1" dirty="0" smtClean="0">
                <a:latin typeface="+mn-ea"/>
              </a:rPr>
              <a:t>がん診療連携検討部会</a:t>
            </a:r>
            <a:endParaRPr lang="en-US" altLang="ja-JP" sz="2000" dirty="0">
              <a:latin typeface="+mn-ea"/>
            </a:endParaRPr>
          </a:p>
        </p:txBody>
      </p:sp>
    </p:spTree>
    <p:extLst>
      <p:ext uri="{BB962C8B-B14F-4D97-AF65-F5344CB8AC3E}">
        <p14:creationId xmlns:p14="http://schemas.microsoft.com/office/powerpoint/2010/main" val="27106791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smtClean="0">
                <a:solidFill>
                  <a:schemeClr val="bg1"/>
                </a:solidFill>
                <a:latin typeface="+mn-ea"/>
                <a:ea typeface="+mn-ea"/>
                <a:cs typeface="Meiryo UI" panose="020B0604030504040204" pitchFamily="50" charset="-128"/>
              </a:rPr>
              <a:t>高度型の推薦希望状況</a:t>
            </a:r>
            <a:endParaRPr lang="ja-JP" altLang="en-US" sz="2000" b="1" dirty="0">
              <a:solidFill>
                <a:schemeClr val="bg1"/>
              </a:solidFill>
              <a:latin typeface="+mn-ea"/>
              <a:ea typeface="+mn-ea"/>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618005666"/>
              </p:ext>
            </p:extLst>
          </p:nvPr>
        </p:nvGraphicFramePr>
        <p:xfrm>
          <a:off x="251520" y="759115"/>
          <a:ext cx="5832648" cy="5882640"/>
        </p:xfrm>
        <a:graphic>
          <a:graphicData uri="http://schemas.openxmlformats.org/drawingml/2006/table">
            <a:tbl>
              <a:tblPr firstRow="1" bandRow="1">
                <a:tableStyleId>{5C22544A-7EE6-4342-B048-85BDC9FD1C3A}</a:tableStyleId>
              </a:tblPr>
              <a:tblGrid>
                <a:gridCol w="720080">
                  <a:extLst>
                    <a:ext uri="{9D8B030D-6E8A-4147-A177-3AD203B41FA5}">
                      <a16:colId xmlns:a16="http://schemas.microsoft.com/office/drawing/2014/main" val="20000"/>
                    </a:ext>
                  </a:extLst>
                </a:gridCol>
                <a:gridCol w="1296144">
                  <a:extLst>
                    <a:ext uri="{9D8B030D-6E8A-4147-A177-3AD203B41FA5}">
                      <a16:colId xmlns:a16="http://schemas.microsoft.com/office/drawing/2014/main" val="3012744477"/>
                    </a:ext>
                  </a:extLst>
                </a:gridCol>
                <a:gridCol w="2321758">
                  <a:extLst>
                    <a:ext uri="{9D8B030D-6E8A-4147-A177-3AD203B41FA5}">
                      <a16:colId xmlns:a16="http://schemas.microsoft.com/office/drawing/2014/main" val="20001"/>
                    </a:ext>
                  </a:extLst>
                </a:gridCol>
                <a:gridCol w="918602">
                  <a:extLst>
                    <a:ext uri="{9D8B030D-6E8A-4147-A177-3AD203B41FA5}">
                      <a16:colId xmlns:a16="http://schemas.microsoft.com/office/drawing/2014/main" val="20002"/>
                    </a:ext>
                  </a:extLst>
                </a:gridCol>
                <a:gridCol w="576064">
                  <a:extLst>
                    <a:ext uri="{9D8B030D-6E8A-4147-A177-3AD203B41FA5}">
                      <a16:colId xmlns:a16="http://schemas.microsoft.com/office/drawing/2014/main" val="1804135122"/>
                    </a:ext>
                  </a:extLst>
                </a:gridCol>
              </a:tblGrid>
              <a:tr h="430928">
                <a:tc>
                  <a:txBody>
                    <a:bodyPr/>
                    <a:lstStyle/>
                    <a:p>
                      <a:pPr algn="ctr"/>
                      <a:r>
                        <a:rPr kumimoji="1" lang="ja-JP" altLang="en-US" sz="1600" dirty="0" smtClean="0"/>
                        <a:t>圏域</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高度型</a:t>
                      </a:r>
                      <a:endParaRPr kumimoji="1" lang="en-US" altLang="ja-JP" sz="1400" dirty="0" smtClean="0"/>
                    </a:p>
                    <a:p>
                      <a:pPr algn="ctr"/>
                      <a:r>
                        <a:rPr kumimoji="1" lang="ja-JP" altLang="en-US" sz="1400" dirty="0" smtClean="0"/>
                        <a:t>の指定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病院名</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推薦</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備考</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182423">
                <a:tc rowSpan="2">
                  <a:txBody>
                    <a:bodyPr/>
                    <a:lstStyle/>
                    <a:p>
                      <a:pPr algn="ctr">
                        <a:lnSpc>
                          <a:spcPts val="1600"/>
                        </a:lnSpc>
                      </a:pPr>
                      <a:r>
                        <a:rPr kumimoji="1" lang="ja-JP" altLang="en-US" sz="1400" b="1" dirty="0" smtClean="0"/>
                        <a:t>豊　能</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smtClean="0"/>
                        <a:t>大阪大学医学部附属病院</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600"/>
                        </a:lnSpc>
                      </a:pPr>
                      <a:r>
                        <a:rPr kumimoji="1" lang="ja-JP" altLang="en-US" sz="1400" b="1" dirty="0" smtClean="0"/>
                        <a:t>希望</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kern="1200" dirty="0" smtClean="0">
                        <a:solidFill>
                          <a:schemeClr val="bg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01"/>
                  </a:ext>
                </a:extLst>
              </a:tr>
              <a:tr h="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smtClean="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200" dirty="0" smtClean="0"/>
                        <a:t>市立豊中病院</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kumimoji="1" lang="ja-JP" altLang="en-US" sz="1200" dirty="0" smtClean="0"/>
                        <a:t>なし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200" cap="none" spc="0" normalizeH="0" baseline="0" noProof="0" dirty="0" smtClean="0">
                        <a:ln>
                          <a:noFill/>
                        </a:ln>
                        <a:solidFill>
                          <a:schemeClr val="bg1"/>
                        </a:solidFill>
                        <a:effectLst/>
                        <a:uLnTx/>
                        <a:uFillTx/>
                        <a:latin typeface="Calibri"/>
                        <a:ea typeface="ＭＳ Ｐゴシック" panose="020B060007020508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algn="ctr">
                        <a:lnSpc>
                          <a:spcPts val="1600"/>
                        </a:lnSpc>
                      </a:pPr>
                      <a:r>
                        <a:rPr kumimoji="1" lang="ja-JP" altLang="en-US" sz="1400" b="1" dirty="0" smtClean="0"/>
                        <a:t>三　島</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rPr>
                        <a:t>【</a:t>
                      </a:r>
                      <a:r>
                        <a:rPr kumimoji="1" lang="ja-JP" altLang="en-US" sz="1600" b="1" dirty="0" smtClean="0">
                          <a:solidFill>
                            <a:schemeClr val="tx1"/>
                          </a:solidFill>
                        </a:rPr>
                        <a:t>指定済</a:t>
                      </a:r>
                      <a:r>
                        <a:rPr kumimoji="1" lang="en-US" altLang="ja-JP" sz="1600" b="1" dirty="0" smtClean="0">
                          <a:solidFill>
                            <a:schemeClr val="tx1"/>
                          </a:solidFill>
                        </a:rPr>
                        <a:t>】</a:t>
                      </a:r>
                      <a:endParaRPr kumimoji="1" lang="ja-JP" altLang="en-US" sz="16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200" b="1" kern="1200" dirty="0" smtClean="0">
                          <a:solidFill>
                            <a:schemeClr val="dk1"/>
                          </a:solidFill>
                          <a:latin typeface="+mn-lt"/>
                          <a:ea typeface="+mn-ea"/>
                          <a:cs typeface="+mn-cs"/>
                        </a:rPr>
                        <a:t>大阪医科大学附属病院</a:t>
                      </a:r>
                      <a:endParaRPr kumimoji="1" lang="ja-JP" altLang="en-US" sz="1200" b="1" kern="1200" dirty="0">
                        <a:solidFill>
                          <a:schemeClr val="dk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kumimoji="1" lang="en-US" altLang="ja-JP" sz="1200" kern="1200" dirty="0" smtClean="0">
                          <a:solidFill>
                            <a:schemeClr val="dk1"/>
                          </a:solidFill>
                          <a:latin typeface="+mn-lt"/>
                          <a:ea typeface="+mn-ea"/>
                          <a:cs typeface="+mn-cs"/>
                        </a:rPr>
                        <a:t>―</a:t>
                      </a:r>
                      <a:endParaRPr kumimoji="1" lang="ja-JP" altLang="en-US" sz="1200" kern="1200" dirty="0" smtClean="0">
                        <a:solidFill>
                          <a:schemeClr val="dk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200" cap="none" spc="0" normalizeH="0" baseline="0" noProof="0" dirty="0" smtClean="0">
                        <a:ln>
                          <a:noFill/>
                        </a:ln>
                        <a:solidFill>
                          <a:schemeClr val="bg1"/>
                        </a:solidFill>
                        <a:effectLst/>
                        <a:uLnTx/>
                        <a:uFillTx/>
                        <a:latin typeface="Calibri"/>
                        <a:ea typeface="ＭＳ Ｐゴシック" panose="020B060007020508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52439">
                <a:tc>
                  <a:txBody>
                    <a:bodyPr/>
                    <a:lstStyle/>
                    <a:p>
                      <a:pPr algn="ctr">
                        <a:lnSpc>
                          <a:spcPts val="1600"/>
                        </a:lnSpc>
                      </a:pPr>
                      <a:r>
                        <a:rPr kumimoji="1" lang="ja-JP" altLang="en-US" sz="1400" b="1" dirty="0" smtClean="0"/>
                        <a:t>北河内</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smtClean="0"/>
                        <a:t>関西医科大学附属病院</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ts val="1600"/>
                        </a:lnSpc>
                      </a:pPr>
                      <a:r>
                        <a:rPr kumimoji="1" lang="ja-JP" altLang="en-US" sz="1400" b="1" dirty="0" smtClean="0"/>
                        <a:t>希望</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200" cap="none" spc="0" normalizeH="0" baseline="0" noProof="0" dirty="0" smtClean="0">
                        <a:ln>
                          <a:noFill/>
                        </a:ln>
                        <a:solidFill>
                          <a:schemeClr val="bg1"/>
                        </a:solidFill>
                        <a:effectLst/>
                        <a:uLnTx/>
                        <a:uFillTx/>
                        <a:latin typeface="Calibri"/>
                        <a:ea typeface="ＭＳ Ｐゴシック" panose="020B060007020508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45831">
                <a:tc rowSpan="2">
                  <a:txBody>
                    <a:bodyPr/>
                    <a:lstStyle/>
                    <a:p>
                      <a:pPr algn="ctr">
                        <a:lnSpc>
                          <a:spcPts val="1600"/>
                        </a:lnSpc>
                      </a:pPr>
                      <a:r>
                        <a:rPr kumimoji="1" lang="ja-JP" altLang="en-US" sz="1400" b="1" dirty="0" smtClean="0"/>
                        <a:t>中河内</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smtClean="0"/>
                        <a:t>市立東大阪医療センター</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600"/>
                        </a:lnSpc>
                      </a:pPr>
                      <a:r>
                        <a:rPr kumimoji="1" lang="ja-JP" altLang="en-US" sz="1400" b="1" dirty="0" smtClean="0"/>
                        <a:t>希望</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200" cap="none" spc="0" normalizeH="0" baseline="0" noProof="0" dirty="0" smtClean="0">
                        <a:ln>
                          <a:noFill/>
                        </a:ln>
                        <a:solidFill>
                          <a:schemeClr val="bg1"/>
                        </a:solidFill>
                        <a:effectLst/>
                        <a:uLnTx/>
                        <a:uFillTx/>
                        <a:latin typeface="Calibri"/>
                        <a:ea typeface="ＭＳ Ｐゴシック" panose="020B060007020508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05"/>
                  </a:ext>
                </a:extLst>
              </a:tr>
              <a:tr h="139223">
                <a:tc vMerge="1">
                  <a:txBody>
                    <a:bodyPr/>
                    <a:lstStyle/>
                    <a:p>
                      <a:pPr algn="ctr">
                        <a:lnSpc>
                          <a:spcPts val="1600"/>
                        </a:lnSpc>
                      </a:pP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smtClean="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smtClean="0"/>
                        <a:t>八尾市立病院</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ts val="1600"/>
                        </a:lnSpc>
                      </a:pPr>
                      <a:r>
                        <a:rPr kumimoji="1" lang="ja-JP" altLang="en-US" sz="1400" b="1" dirty="0" smtClean="0"/>
                        <a:t>希望</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200" cap="none" spc="0" normalizeH="0" baseline="0" noProof="0" dirty="0" smtClean="0">
                        <a:ln>
                          <a:noFill/>
                        </a:ln>
                        <a:solidFill>
                          <a:schemeClr val="bg1"/>
                        </a:solidFill>
                        <a:effectLst/>
                        <a:uLnTx/>
                        <a:uFillTx/>
                        <a:latin typeface="Calibri"/>
                        <a:ea typeface="ＭＳ Ｐゴシック" panose="020B060007020508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132615">
                <a:tc rowSpan="2">
                  <a:txBody>
                    <a:bodyPr/>
                    <a:lstStyle/>
                    <a:p>
                      <a:pPr algn="ctr">
                        <a:lnSpc>
                          <a:spcPts val="1600"/>
                        </a:lnSpc>
                      </a:pPr>
                      <a:r>
                        <a:rPr kumimoji="1" lang="ja-JP" altLang="en-US" sz="1400" b="1" dirty="0" smtClean="0"/>
                        <a:t>南河内</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近畿大学病院</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600"/>
                        </a:lnSpc>
                      </a:pPr>
                      <a:r>
                        <a:rPr kumimoji="1" lang="ja-JP" altLang="en-US" sz="1400" b="1" dirty="0" smtClean="0"/>
                        <a:t>希望</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200" cap="none" spc="0" normalizeH="0" baseline="0" noProof="0" dirty="0" smtClean="0">
                        <a:ln>
                          <a:noFill/>
                        </a:ln>
                        <a:solidFill>
                          <a:schemeClr val="bg1"/>
                        </a:solidFill>
                        <a:effectLst/>
                        <a:uLnTx/>
                        <a:uFillTx/>
                        <a:latin typeface="Calibri"/>
                        <a:ea typeface="ＭＳ Ｐゴシック" panose="020B060007020508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07"/>
                  </a:ext>
                </a:extLst>
              </a:tr>
              <a:tr h="126007">
                <a:tc vMerge="1">
                  <a:txBody>
                    <a:bodyPr/>
                    <a:lstStyle/>
                    <a:p>
                      <a:pPr algn="ctr">
                        <a:lnSpc>
                          <a:spcPts val="1600"/>
                        </a:lnSpc>
                      </a:pP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smtClean="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200" dirty="0" smtClean="0"/>
                        <a:t>大阪南医療センター</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ja-JP" altLang="en-US" sz="1200" dirty="0" smtClean="0"/>
                        <a:t>なし</a:t>
                      </a:r>
                      <a:endParaRPr kumimoji="1" lang="en-US" altLang="ja-JP"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200" cap="none" spc="0" normalizeH="0" baseline="0" noProof="0" dirty="0" smtClean="0">
                        <a:ln>
                          <a:noFill/>
                        </a:ln>
                        <a:solidFill>
                          <a:schemeClr val="bg1"/>
                        </a:solidFill>
                        <a:effectLst/>
                        <a:uLnTx/>
                        <a:uFillTx/>
                        <a:latin typeface="Calibri"/>
                        <a:ea typeface="ＭＳ Ｐゴシック" panose="020B060007020508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119399">
                <a:tc rowSpan="2">
                  <a:txBody>
                    <a:bodyPr/>
                    <a:lstStyle/>
                    <a:p>
                      <a:pPr algn="ctr">
                        <a:lnSpc>
                          <a:spcPts val="1600"/>
                        </a:lnSpc>
                      </a:pPr>
                      <a:r>
                        <a:rPr kumimoji="1" lang="ja-JP" altLang="en-US" sz="1400" b="1" dirty="0" smtClean="0"/>
                        <a:t>堺　市</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smtClean="0"/>
                        <a:t>大阪労災病院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600"/>
                        </a:lnSpc>
                      </a:pPr>
                      <a:r>
                        <a:rPr kumimoji="1" lang="ja-JP" altLang="en-US" sz="1400" b="1" dirty="0" smtClean="0"/>
                        <a:t>希望</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200" cap="none" spc="0" normalizeH="0" baseline="0" noProof="0" dirty="0" smtClean="0">
                        <a:ln>
                          <a:noFill/>
                        </a:ln>
                        <a:solidFill>
                          <a:schemeClr val="bg1"/>
                        </a:solidFill>
                        <a:effectLst/>
                        <a:uLnTx/>
                        <a:uFillTx/>
                        <a:latin typeface="Calibri"/>
                        <a:ea typeface="ＭＳ Ｐゴシック" panose="020B060007020508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09"/>
                  </a:ext>
                </a:extLst>
              </a:tr>
              <a:tr h="0">
                <a:tc vMerge="1">
                  <a:txBody>
                    <a:bodyPr/>
                    <a:lstStyle/>
                    <a:p>
                      <a:pPr algn="ctr">
                        <a:lnSpc>
                          <a:spcPts val="1600"/>
                        </a:lnSpc>
                      </a:pP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smtClean="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堺市立総合医療センター</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ts val="1600"/>
                        </a:lnSpc>
                      </a:pPr>
                      <a:r>
                        <a:rPr kumimoji="1" lang="ja-JP" altLang="en-US" sz="1400" b="1" dirty="0" smtClean="0"/>
                        <a:t>希望</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200" cap="none" spc="0" normalizeH="0" baseline="0" noProof="0" dirty="0" smtClean="0">
                        <a:ln>
                          <a:noFill/>
                        </a:ln>
                        <a:solidFill>
                          <a:schemeClr val="bg1"/>
                        </a:solidFill>
                        <a:effectLst/>
                        <a:uLnTx/>
                        <a:uFillTx/>
                        <a:latin typeface="Calibri"/>
                        <a:ea typeface="ＭＳ Ｐゴシック" panose="020B060007020508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0">
                <a:tc>
                  <a:txBody>
                    <a:bodyPr/>
                    <a:lstStyle/>
                    <a:p>
                      <a:pPr algn="ctr">
                        <a:lnSpc>
                          <a:spcPts val="1600"/>
                        </a:lnSpc>
                      </a:pPr>
                      <a:r>
                        <a:rPr kumimoji="1" lang="ja-JP" altLang="en-US" sz="1400" b="1" dirty="0" smtClean="0"/>
                        <a:t>泉　州</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smtClean="0"/>
                        <a:t>市立岸和田市民病院</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ts val="1600"/>
                        </a:lnSpc>
                      </a:pPr>
                      <a:r>
                        <a:rPr kumimoji="1" lang="ja-JP" altLang="en-US" sz="1400" b="1" dirty="0" smtClean="0"/>
                        <a:t>希望</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200" cap="none" spc="0" normalizeH="0" baseline="0" noProof="0" dirty="0" smtClean="0">
                        <a:ln>
                          <a:noFill/>
                        </a:ln>
                        <a:solidFill>
                          <a:schemeClr val="bg1"/>
                        </a:solidFill>
                        <a:effectLst/>
                        <a:uLnTx/>
                        <a:uFillTx/>
                        <a:latin typeface="Calibri"/>
                        <a:ea typeface="ＭＳ Ｐゴシック" panose="020B060007020508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0">
                <a:tc rowSpan="5">
                  <a:txBody>
                    <a:bodyPr/>
                    <a:lstStyle/>
                    <a:p>
                      <a:pPr algn="ctr">
                        <a:lnSpc>
                          <a:spcPts val="1600"/>
                        </a:lnSpc>
                      </a:pPr>
                      <a:r>
                        <a:rPr kumimoji="1" lang="ja-JP" altLang="en-US" sz="1400" b="1" dirty="0" smtClean="0"/>
                        <a:t>大阪市</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rPr>
                        <a:t>【</a:t>
                      </a:r>
                      <a:r>
                        <a:rPr kumimoji="1" lang="ja-JP" altLang="en-US" sz="1600" b="1" dirty="0" smtClean="0">
                          <a:solidFill>
                            <a:schemeClr val="tx1"/>
                          </a:solidFill>
                        </a:rPr>
                        <a:t>指定済</a:t>
                      </a:r>
                      <a:r>
                        <a:rPr kumimoji="1" lang="en-US" altLang="ja-JP" sz="1600" b="1" dirty="0" smtClean="0">
                          <a:solidFill>
                            <a:schemeClr val="tx1"/>
                          </a:solidFill>
                        </a:rPr>
                        <a:t>】</a:t>
                      </a:r>
                      <a:endParaRPr kumimoji="1" lang="ja-JP" altLang="en-US" sz="16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200" dirty="0" smtClean="0"/>
                        <a:t>大阪市立大学医学部附属病院</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kumimoji="1" lang="en-US" altLang="ja-JP" sz="1200" dirty="0" smtClean="0"/>
                        <a:t>―</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200" cap="none" spc="0" normalizeH="0" baseline="0" noProof="0" dirty="0" smtClean="0">
                        <a:ln>
                          <a:noFill/>
                        </a:ln>
                        <a:solidFill>
                          <a:schemeClr val="bg1"/>
                        </a:solidFill>
                        <a:effectLst/>
                        <a:uLnTx/>
                        <a:uFillTx/>
                        <a:latin typeface="Calibri"/>
                        <a:ea typeface="ＭＳ Ｐゴシック" panose="020B060007020508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12"/>
                  </a:ext>
                </a:extLst>
              </a:tr>
              <a:tr h="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smtClean="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200" b="1" kern="1200" dirty="0" smtClean="0">
                          <a:solidFill>
                            <a:schemeClr val="dk1"/>
                          </a:solidFill>
                          <a:latin typeface="+mn-lt"/>
                          <a:ea typeface="+mn-ea"/>
                          <a:cs typeface="+mn-cs"/>
                        </a:rPr>
                        <a:t>大阪市立総合医療センター</a:t>
                      </a:r>
                      <a:endParaRPr kumimoji="1" lang="ja-JP" altLang="en-US" sz="1200" b="1" kern="1200" dirty="0">
                        <a:solidFill>
                          <a:schemeClr val="dk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rgbClr val="FFFF00"/>
                    </a:solidFill>
                  </a:tcPr>
                </a:tc>
                <a:tc>
                  <a:txBody>
                    <a:bodyPr/>
                    <a:lstStyle/>
                    <a:p>
                      <a:pPr algn="ctr">
                        <a:lnSpc>
                          <a:spcPts val="1600"/>
                        </a:lnSpc>
                      </a:pPr>
                      <a:r>
                        <a:rPr kumimoji="1" lang="en-US" altLang="ja-JP" sz="1200" kern="1200" dirty="0" smtClean="0">
                          <a:solidFill>
                            <a:schemeClr val="dk1"/>
                          </a:solidFill>
                          <a:latin typeface="+mn-lt"/>
                          <a:ea typeface="+mn-ea"/>
                          <a:cs typeface="+mn-cs"/>
                        </a:rPr>
                        <a:t>―</a:t>
                      </a:r>
                      <a:endParaRPr kumimoji="1" lang="ja-JP" altLang="en-US" sz="1200" kern="1200" dirty="0">
                        <a:solidFill>
                          <a:schemeClr val="dk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200" cap="none" spc="0" normalizeH="0" baseline="0" noProof="0" dirty="0" smtClean="0">
                        <a:ln>
                          <a:noFill/>
                        </a:ln>
                        <a:solidFill>
                          <a:schemeClr val="bg1"/>
                        </a:solidFill>
                        <a:effectLst/>
                        <a:uLnTx/>
                        <a:uFillTx/>
                        <a:latin typeface="Calibri"/>
                        <a:ea typeface="ＭＳ Ｐゴシック" panose="020B060007020508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13"/>
                  </a:ext>
                </a:extLst>
              </a:tr>
              <a:tr h="148207">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smtClean="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lnSpc>
                          <a:spcPts val="1600"/>
                        </a:lnSpc>
                      </a:pPr>
                      <a:r>
                        <a:rPr kumimoji="1" lang="ja-JP" altLang="en-US" sz="1200" kern="1200" dirty="0" smtClean="0">
                          <a:solidFill>
                            <a:schemeClr val="dk1"/>
                          </a:solidFill>
                          <a:latin typeface="+mn-lt"/>
                          <a:ea typeface="+mn-ea"/>
                          <a:cs typeface="+mn-cs"/>
                        </a:rPr>
                        <a:t>大阪赤十字病院</a:t>
                      </a:r>
                      <a:endParaRPr kumimoji="1" lang="ja-JP" altLang="en-US" sz="1200" kern="1200" dirty="0">
                        <a:solidFill>
                          <a:schemeClr val="dk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algn="ctr" defTabSz="914400" rtl="0" eaLnBrk="1" latinLnBrk="0" hangingPunct="1">
                        <a:lnSpc>
                          <a:spcPts val="1600"/>
                        </a:lnSpc>
                      </a:pPr>
                      <a:r>
                        <a:rPr kumimoji="1" lang="en-US" altLang="ja-JP" sz="1200" dirty="0" smtClean="0"/>
                        <a:t>―</a:t>
                      </a:r>
                      <a:endParaRPr kumimoji="1" lang="ja-JP" altLang="en-US" sz="1200" kern="1200" dirty="0">
                        <a:solidFill>
                          <a:schemeClr val="dk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200" cap="none" spc="0" normalizeH="0" baseline="0" noProof="0" dirty="0" smtClean="0">
                        <a:ln>
                          <a:noFill/>
                        </a:ln>
                        <a:solidFill>
                          <a:schemeClr val="bg1"/>
                        </a:solidFill>
                        <a:effectLst/>
                        <a:uLnTx/>
                        <a:uFillTx/>
                        <a:latin typeface="Calibri"/>
                        <a:ea typeface="ＭＳ Ｐゴシック" panose="020B060007020508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14"/>
                  </a:ext>
                </a:extLst>
              </a:tr>
              <a:tr h="131439">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smtClean="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200" dirty="0" smtClean="0"/>
                        <a:t>大阪医療センター</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kumimoji="1" lang="en-US" altLang="ja-JP" sz="1200" dirty="0" smtClean="0"/>
                        <a:t>―</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200" cap="none" spc="0" normalizeH="0" baseline="0" noProof="0" dirty="0" smtClean="0">
                        <a:ln>
                          <a:noFill/>
                        </a:ln>
                        <a:solidFill>
                          <a:schemeClr val="bg1"/>
                        </a:solidFill>
                        <a:effectLst/>
                        <a:uLnTx/>
                        <a:uFillTx/>
                        <a:latin typeface="Calibri"/>
                        <a:ea typeface="ＭＳ Ｐゴシック" panose="020B060007020508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15"/>
                  </a:ext>
                </a:extLst>
              </a:tr>
              <a:tr h="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smtClean="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200" dirty="0" smtClean="0"/>
                        <a:t>大阪急性期・総合医療センター</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en-US" altLang="ja-JP" sz="1200" dirty="0" smtClean="0"/>
                        <a:t>―</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200" cap="none" spc="0" normalizeH="0" baseline="0" noProof="0" dirty="0" smtClean="0">
                        <a:ln>
                          <a:noFill/>
                        </a:ln>
                        <a:solidFill>
                          <a:schemeClr val="bg1"/>
                        </a:solidFill>
                        <a:effectLst/>
                        <a:uLnTx/>
                        <a:uFillTx/>
                        <a:latin typeface="Calibri"/>
                        <a:ea typeface="ＭＳ Ｐゴシック" panose="020B060007020508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6"/>
                  </a:ext>
                </a:extLst>
              </a:tr>
            </a:tbl>
          </a:graphicData>
        </a:graphic>
      </p:graphicFrame>
      <p:sp>
        <p:nvSpPr>
          <p:cNvPr id="6" name="テキスト ボックス 5"/>
          <p:cNvSpPr txBox="1"/>
          <p:nvPr/>
        </p:nvSpPr>
        <p:spPr>
          <a:xfrm>
            <a:off x="6098577" y="4933671"/>
            <a:ext cx="3045423" cy="1422679"/>
          </a:xfrm>
          <a:prstGeom prst="rect">
            <a:avLst/>
          </a:prstGeom>
          <a:noFill/>
          <a:ln>
            <a:noFill/>
          </a:ln>
        </p:spPr>
        <p:txBody>
          <a:bodyPr wrap="square" lIns="144000" tIns="144000" rtlCol="0">
            <a:spAutoFit/>
          </a:bodyPr>
          <a:lstStyle/>
          <a:p>
            <a:r>
              <a:rPr lang="en-US" altLang="ja-JP" sz="1600" b="1" dirty="0" smtClean="0"/>
              <a:t>【</a:t>
            </a:r>
            <a:r>
              <a:rPr lang="ja-JP" altLang="en-US" sz="1600" b="1" dirty="0" smtClean="0"/>
              <a:t>圏域内で１病院が希望</a:t>
            </a:r>
            <a:r>
              <a:rPr lang="en-US" altLang="ja-JP" sz="1600" b="1" dirty="0" smtClean="0"/>
              <a:t>】</a:t>
            </a:r>
          </a:p>
          <a:p>
            <a:r>
              <a:rPr lang="ja-JP" altLang="en-US" sz="1600" dirty="0" smtClean="0">
                <a:latin typeface="+mn-ea"/>
              </a:rPr>
              <a:t>　・豊能、北河内、南河内、泉州</a:t>
            </a:r>
            <a:endParaRPr lang="en-US" altLang="ja-JP" sz="1600" dirty="0" smtClean="0">
              <a:latin typeface="+mn-ea"/>
            </a:endParaRPr>
          </a:p>
          <a:p>
            <a:endParaRPr lang="en-US" altLang="ja-JP" sz="1600" b="1" dirty="0" smtClean="0">
              <a:latin typeface="+mn-ea"/>
            </a:endParaRPr>
          </a:p>
          <a:p>
            <a:r>
              <a:rPr lang="en-US" altLang="ja-JP" sz="1600" b="1" dirty="0" smtClean="0">
                <a:latin typeface="+mn-ea"/>
              </a:rPr>
              <a:t>【</a:t>
            </a:r>
            <a:r>
              <a:rPr lang="ja-JP" altLang="en-US" sz="1600" b="1" dirty="0"/>
              <a:t>圏域内</a:t>
            </a:r>
            <a:r>
              <a:rPr lang="ja-JP" altLang="en-US" sz="1600" b="1" dirty="0" smtClean="0"/>
              <a:t>で複数病院</a:t>
            </a:r>
            <a:r>
              <a:rPr lang="ja-JP" altLang="en-US" sz="1600" b="1" dirty="0"/>
              <a:t>が希望</a:t>
            </a:r>
            <a:r>
              <a:rPr lang="en-US" altLang="ja-JP" sz="1600" b="1" dirty="0"/>
              <a:t>】</a:t>
            </a:r>
          </a:p>
          <a:p>
            <a:r>
              <a:rPr lang="ja-JP" altLang="en-US" sz="1600" b="1" dirty="0">
                <a:latin typeface="+mn-ea"/>
              </a:rPr>
              <a:t>　</a:t>
            </a:r>
            <a:r>
              <a:rPr lang="ja-JP" altLang="en-US" sz="1600" dirty="0" smtClean="0">
                <a:latin typeface="+mn-ea"/>
              </a:rPr>
              <a:t>・中河内、堺市</a:t>
            </a:r>
            <a:endParaRPr lang="en-US" altLang="ja-JP" sz="1600" dirty="0">
              <a:latin typeface="+mn-ea"/>
            </a:endParaRPr>
          </a:p>
        </p:txBody>
      </p:sp>
      <p:sp>
        <p:nvSpPr>
          <p:cNvPr id="7"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smtClean="0"/>
              <a:t>９</a:t>
            </a:r>
            <a:endParaRPr lang="ja-JP" altLang="en-US" sz="1800" b="1" dirty="0"/>
          </a:p>
        </p:txBody>
      </p:sp>
    </p:spTree>
    <p:extLst>
      <p:ext uri="{BB962C8B-B14F-4D97-AF65-F5344CB8AC3E}">
        <p14:creationId xmlns:p14="http://schemas.microsoft.com/office/powerpoint/2010/main" val="24920265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ea typeface="+mn-ea"/>
                <a:cs typeface="Meiryo UI" panose="020B0604030504040204" pitchFamily="50" charset="-128"/>
              </a:rPr>
              <a:t>高度型の要件充足状況の</a:t>
            </a:r>
            <a:r>
              <a:rPr lang="ja-JP" altLang="en-US" sz="2000" b="1" dirty="0" smtClean="0">
                <a:solidFill>
                  <a:schemeClr val="bg1"/>
                </a:solidFill>
                <a:latin typeface="+mn-ea"/>
                <a:ea typeface="+mn-ea"/>
                <a:cs typeface="Meiryo UI" panose="020B0604030504040204" pitchFamily="50" charset="-128"/>
              </a:rPr>
              <a:t>確認 ①</a:t>
            </a:r>
            <a:endParaRPr lang="en-US" altLang="ja-JP" sz="2000" b="1" dirty="0">
              <a:solidFill>
                <a:schemeClr val="bg1"/>
              </a:solidFill>
              <a:latin typeface="+mn-ea"/>
              <a:ea typeface="+mn-ea"/>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368508174"/>
              </p:ext>
            </p:extLst>
          </p:nvPr>
        </p:nvGraphicFramePr>
        <p:xfrm>
          <a:off x="865765" y="1878800"/>
          <a:ext cx="7488833" cy="3200400"/>
        </p:xfrm>
        <a:graphic>
          <a:graphicData uri="http://schemas.openxmlformats.org/drawingml/2006/table">
            <a:tbl>
              <a:tblPr firstRow="1" bandRow="1">
                <a:tableStyleId>{5C22544A-7EE6-4342-B048-85BDC9FD1C3A}</a:tableStyleId>
              </a:tblPr>
              <a:tblGrid>
                <a:gridCol w="720081">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3528392">
                  <a:extLst>
                    <a:ext uri="{9D8B030D-6E8A-4147-A177-3AD203B41FA5}">
                      <a16:colId xmlns:a16="http://schemas.microsoft.com/office/drawing/2014/main" val="20002"/>
                    </a:ext>
                  </a:extLst>
                </a:gridCol>
                <a:gridCol w="1008112">
                  <a:extLst>
                    <a:ext uri="{9D8B030D-6E8A-4147-A177-3AD203B41FA5}">
                      <a16:colId xmlns:a16="http://schemas.microsoft.com/office/drawing/2014/main" val="20003"/>
                    </a:ext>
                  </a:extLst>
                </a:gridCol>
              </a:tblGrid>
              <a:tr h="430928">
                <a:tc>
                  <a:txBody>
                    <a:bodyPr/>
                    <a:lstStyle/>
                    <a:p>
                      <a:pPr algn="ctr"/>
                      <a:r>
                        <a:rPr kumimoji="1" lang="ja-JP" altLang="en-US" sz="1400" dirty="0" smtClean="0"/>
                        <a:t>圏域</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病院名</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「望ましい要件」の充足数</a:t>
                      </a:r>
                      <a:endParaRPr kumimoji="1" lang="en-US" altLang="ja-JP" sz="1400" dirty="0" smtClean="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要件</a:t>
                      </a:r>
                      <a:endParaRPr kumimoji="1" lang="en-US" altLang="ja-JP" sz="1400" dirty="0" smtClean="0"/>
                    </a:p>
                    <a:p>
                      <a:pPr algn="ctr"/>
                      <a:r>
                        <a:rPr kumimoji="1" lang="ja-JP" altLang="en-US" sz="1400" dirty="0" smtClean="0"/>
                        <a:t>充足状況</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52400">
                <a:tc>
                  <a:txBody>
                    <a:bodyPr/>
                    <a:lstStyle/>
                    <a:p>
                      <a:pPr algn="ctr"/>
                      <a:r>
                        <a:rPr kumimoji="1" lang="ja-JP" altLang="en-US" sz="1400" dirty="0" smtClean="0"/>
                        <a:t>豊　能</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大阪大学医学部附属病院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rPr>
                        <a:t>２７</a:t>
                      </a:r>
                      <a:r>
                        <a:rPr kumimoji="1" lang="ja-JP" altLang="en-US" sz="1000" dirty="0" smtClean="0">
                          <a:solidFill>
                            <a:schemeClr val="tx1"/>
                          </a:solidFill>
                        </a:rPr>
                        <a:t>項目</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52400">
                <a:tc>
                  <a:txBody>
                    <a:bodyPr/>
                    <a:lstStyle/>
                    <a:p>
                      <a:pPr algn="ctr"/>
                      <a:r>
                        <a:rPr kumimoji="1" lang="ja-JP" altLang="en-US" sz="1400" dirty="0" smtClean="0"/>
                        <a:t>北河内</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CN" altLang="en-US" sz="1400" dirty="0" smtClean="0">
                          <a:latin typeface="ＭＳ Ｐゴシック" panose="020B0600070205080204" pitchFamily="50" charset="-128"/>
                          <a:ea typeface="ＭＳ Ｐゴシック" panose="020B0600070205080204" pitchFamily="50" charset="-128"/>
                        </a:rPr>
                        <a:t>関西医科大学附属病院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kumimoji="1" lang="ja-JP" altLang="en-US" sz="1400" kern="1200" dirty="0" smtClean="0">
                          <a:solidFill>
                            <a:schemeClr val="tx1"/>
                          </a:solidFill>
                          <a:latin typeface="ＭＳ Ｐゴシック" panose="020B0600070205080204" pitchFamily="50" charset="-128"/>
                          <a:ea typeface="ＭＳ Ｐゴシック" panose="020B0600070205080204" pitchFamily="50" charset="-128"/>
                          <a:cs typeface="+mn-cs"/>
                        </a:rPr>
                        <a:t>２７</a:t>
                      </a: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cs typeface="+mn-cs"/>
                        </a:rPr>
                        <a:t>項目</a:t>
                      </a:r>
                      <a:endParaRPr kumimoji="1" lang="ja-JP" altLang="en-US" sz="14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dk1"/>
                          </a:solidFill>
                          <a:latin typeface="+mn-lt"/>
                          <a:ea typeface="+mn-ea"/>
                          <a:cs typeface="+mn-cs"/>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85463176"/>
                  </a:ext>
                </a:extLst>
              </a:tr>
              <a:tr h="137512">
                <a:tc rowSpan="2">
                  <a:txBody>
                    <a:bodyPr/>
                    <a:lstStyle/>
                    <a:p>
                      <a:pPr algn="ctr"/>
                      <a:r>
                        <a:rPr kumimoji="1" lang="ja-JP" altLang="en-US" sz="1400" dirty="0" smtClean="0"/>
                        <a:t>中河内</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ＭＳ Ｐゴシック" panose="020B0600070205080204" pitchFamily="50" charset="-128"/>
                          <a:ea typeface="ＭＳ Ｐゴシック" panose="020B0600070205080204" pitchFamily="50" charset="-128"/>
                        </a:rPr>
                        <a:t>市立東大阪医療センター</a:t>
                      </a:r>
                      <a:endParaRPr kumimoji="1" lang="ja-JP" altLang="en-US" sz="140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２８</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項目</a:t>
                      </a:r>
                      <a:endParaRPr kumimoji="1" lang="ja-JP" altLang="en-US" sz="1400" dirty="0" smtClean="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03"/>
                  </a:ext>
                </a:extLst>
              </a:tr>
              <a:tr h="137512">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八尾市立病院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rPr>
                        <a:t>３０</a:t>
                      </a:r>
                      <a:r>
                        <a:rPr kumimoji="1" lang="ja-JP" altLang="en-US" sz="1000" dirty="0" smtClean="0">
                          <a:solidFill>
                            <a:schemeClr val="tx1"/>
                          </a:solidFill>
                        </a:rPr>
                        <a:t>項目</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51224">
                <a:tc>
                  <a:txBody>
                    <a:bodyPr/>
                    <a:lstStyle/>
                    <a:p>
                      <a:pPr algn="ctr"/>
                      <a:r>
                        <a:rPr kumimoji="1" lang="ja-JP" altLang="en-US" sz="1400" dirty="0" smtClean="0"/>
                        <a:t>南河内</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近畿大学病院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rPr>
                        <a:t>２８</a:t>
                      </a:r>
                      <a:r>
                        <a:rPr kumimoji="1" lang="ja-JP" altLang="en-US" sz="1000" dirty="0" smtClean="0">
                          <a:solidFill>
                            <a:schemeClr val="tx1"/>
                          </a:solidFill>
                        </a:rPr>
                        <a:t>項目</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rowSpan="2">
                  <a:txBody>
                    <a:bodyPr/>
                    <a:lstStyle/>
                    <a:p>
                      <a:pPr algn="ctr"/>
                      <a:r>
                        <a:rPr kumimoji="1" lang="ja-JP" altLang="en-US" sz="1400" dirty="0" smtClean="0"/>
                        <a:t>堺　市</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t>大阪労災病院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400" dirty="0" smtClean="0">
                          <a:solidFill>
                            <a:schemeClr val="tx1"/>
                          </a:solidFill>
                        </a:rPr>
                        <a:t>３１</a:t>
                      </a:r>
                      <a:r>
                        <a:rPr kumimoji="1" lang="ja-JP" altLang="en-US" sz="1000" dirty="0" smtClean="0">
                          <a:solidFill>
                            <a:schemeClr val="tx1"/>
                          </a:solidFill>
                        </a:rPr>
                        <a:t>項目</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06"/>
                  </a:ext>
                </a:extLst>
              </a:tr>
              <a:tr h="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堺市立総合医療センター</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rPr>
                        <a:t>２８</a:t>
                      </a:r>
                      <a:r>
                        <a:rPr kumimoji="1" lang="ja-JP" altLang="en-US" sz="1000" dirty="0" smtClean="0">
                          <a:solidFill>
                            <a:schemeClr val="tx1"/>
                          </a:solidFill>
                        </a:rPr>
                        <a:t>項目</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152400">
                <a:tc>
                  <a:txBody>
                    <a:bodyPr/>
                    <a:lstStyle/>
                    <a:p>
                      <a:pPr algn="ctr"/>
                      <a:r>
                        <a:rPr kumimoji="1" lang="ja-JP" altLang="en-US" sz="1400" dirty="0" smtClean="0"/>
                        <a:t>泉　州</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市立岸和田市民病院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rPr>
                        <a:t>２５</a:t>
                      </a:r>
                      <a:r>
                        <a:rPr kumimoji="1" lang="ja-JP" altLang="en-US" sz="1000" dirty="0" smtClean="0">
                          <a:solidFill>
                            <a:schemeClr val="tx1"/>
                          </a:solidFill>
                        </a:rPr>
                        <a:t>項目</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sp>
        <p:nvSpPr>
          <p:cNvPr id="7" name="テキスト ボックス 6"/>
          <p:cNvSpPr txBox="1"/>
          <p:nvPr/>
        </p:nvSpPr>
        <p:spPr>
          <a:xfrm>
            <a:off x="865765" y="5449663"/>
            <a:ext cx="4752528" cy="358285"/>
          </a:xfrm>
          <a:prstGeom prst="rect">
            <a:avLst/>
          </a:prstGeom>
          <a:noFill/>
          <a:ln>
            <a:noFill/>
          </a:ln>
        </p:spPr>
        <p:txBody>
          <a:bodyPr wrap="square" lIns="144000" tIns="144000" rtlCol="0">
            <a:spAutoFit/>
          </a:bodyPr>
          <a:lstStyle/>
          <a:p>
            <a:pPr>
              <a:lnSpc>
                <a:spcPts val="1300"/>
              </a:lnSpc>
            </a:pPr>
            <a:r>
              <a:rPr lang="ja-JP" altLang="en-US" sz="1600" b="1" dirty="0" smtClean="0">
                <a:latin typeface="+mn-ea"/>
              </a:rPr>
              <a:t>全病院が要件を満たしている。</a:t>
            </a:r>
            <a:endParaRPr lang="en-US" altLang="ja-JP" sz="1600" b="1" dirty="0" smtClean="0">
              <a:latin typeface="+mn-ea"/>
            </a:endParaRPr>
          </a:p>
        </p:txBody>
      </p:sp>
      <p:sp>
        <p:nvSpPr>
          <p:cNvPr id="6"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b="1" dirty="0" smtClean="0"/>
              <a:t>10</a:t>
            </a:r>
            <a:endParaRPr lang="ja-JP" altLang="en-US" sz="1800" b="1" dirty="0"/>
          </a:p>
        </p:txBody>
      </p:sp>
      <p:sp>
        <p:nvSpPr>
          <p:cNvPr id="9" name="角丸四角形 8"/>
          <p:cNvSpPr/>
          <p:nvPr/>
        </p:nvSpPr>
        <p:spPr>
          <a:xfrm>
            <a:off x="468019" y="895861"/>
            <a:ext cx="8279967" cy="612476"/>
          </a:xfrm>
          <a:prstGeom prst="roundRect">
            <a:avLst/>
          </a:prstGeom>
          <a:solidFill>
            <a:schemeClr val="accent6">
              <a:lumMod val="40000"/>
              <a:lumOff val="6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174625"/>
            <a:r>
              <a:rPr lang="ja-JP" altLang="en-US" sz="1600" b="1" dirty="0" smtClean="0">
                <a:solidFill>
                  <a:sysClr val="windowText" lastClr="000000"/>
                </a:solidFill>
                <a:latin typeface="+mn-ea"/>
                <a:cs typeface="Arial" panose="020B0604020202020204" pitchFamily="34" charset="0"/>
              </a:rPr>
              <a:t>①　指針に</a:t>
            </a:r>
            <a:r>
              <a:rPr lang="ja-JP" altLang="en-US" sz="1600" b="1" dirty="0">
                <a:solidFill>
                  <a:sysClr val="windowText" lastClr="000000"/>
                </a:solidFill>
                <a:latin typeface="+mn-ea"/>
                <a:cs typeface="Arial" panose="020B0604020202020204" pitchFamily="34" charset="0"/>
              </a:rPr>
              <a:t>おいて「望ましい」とされる要件を複数満たして</a:t>
            </a:r>
            <a:r>
              <a:rPr lang="ja-JP" altLang="en-US" sz="1600" b="1" dirty="0" smtClean="0">
                <a:solidFill>
                  <a:sysClr val="windowText" lastClr="000000"/>
                </a:solidFill>
                <a:latin typeface="+mn-ea"/>
                <a:cs typeface="Arial" panose="020B0604020202020204" pitchFamily="34" charset="0"/>
              </a:rPr>
              <a:t>いること。（全３１項目） </a:t>
            </a:r>
            <a:endParaRPr kumimoji="1" lang="ja-JP" altLang="en-US" sz="1600" b="1" dirty="0">
              <a:solidFill>
                <a:sysClr val="windowText" lastClr="000000"/>
              </a:solidFill>
              <a:latin typeface="+mn-ea"/>
              <a:cs typeface="Arial" panose="020B0604020202020204" pitchFamily="34" charset="0"/>
            </a:endParaRPr>
          </a:p>
        </p:txBody>
      </p:sp>
    </p:spTree>
    <p:extLst>
      <p:ext uri="{BB962C8B-B14F-4D97-AF65-F5344CB8AC3E}">
        <p14:creationId xmlns:p14="http://schemas.microsoft.com/office/powerpoint/2010/main" val="21061312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ea typeface="+mn-ea"/>
                <a:cs typeface="Meiryo UI" panose="020B0604030504040204" pitchFamily="50" charset="-128"/>
              </a:rPr>
              <a:t>高度型の要件充足状況の</a:t>
            </a:r>
            <a:r>
              <a:rPr lang="ja-JP" altLang="en-US" sz="2000" b="1" dirty="0" smtClean="0">
                <a:solidFill>
                  <a:schemeClr val="bg1"/>
                </a:solidFill>
                <a:latin typeface="+mn-ea"/>
                <a:ea typeface="+mn-ea"/>
                <a:cs typeface="Meiryo UI" panose="020B0604030504040204" pitchFamily="50" charset="-128"/>
              </a:rPr>
              <a:t>確認 ②</a:t>
            </a:r>
            <a:endParaRPr lang="en-US" altLang="ja-JP" sz="2000" b="1" dirty="0">
              <a:solidFill>
                <a:schemeClr val="bg1"/>
              </a:solidFill>
              <a:latin typeface="+mn-ea"/>
              <a:ea typeface="+mn-ea"/>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474746660"/>
              </p:ext>
            </p:extLst>
          </p:nvPr>
        </p:nvGraphicFramePr>
        <p:xfrm>
          <a:off x="824926" y="1900740"/>
          <a:ext cx="7522322" cy="3200400"/>
        </p:xfrm>
        <a:graphic>
          <a:graphicData uri="http://schemas.openxmlformats.org/drawingml/2006/table">
            <a:tbl>
              <a:tblPr firstRow="1" bandRow="1">
                <a:tableStyleId>{5C22544A-7EE6-4342-B048-85BDC9FD1C3A}</a:tableStyleId>
              </a:tblPr>
              <a:tblGrid>
                <a:gridCol w="755968">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3528392">
                  <a:extLst>
                    <a:ext uri="{9D8B030D-6E8A-4147-A177-3AD203B41FA5}">
                      <a16:colId xmlns:a16="http://schemas.microsoft.com/office/drawing/2014/main" val="20002"/>
                    </a:ext>
                  </a:extLst>
                </a:gridCol>
                <a:gridCol w="1005714">
                  <a:extLst>
                    <a:ext uri="{9D8B030D-6E8A-4147-A177-3AD203B41FA5}">
                      <a16:colId xmlns:a16="http://schemas.microsoft.com/office/drawing/2014/main" val="20003"/>
                    </a:ext>
                  </a:extLst>
                </a:gridCol>
              </a:tblGrid>
              <a:tr h="430928">
                <a:tc>
                  <a:txBody>
                    <a:bodyPr/>
                    <a:lstStyle/>
                    <a:p>
                      <a:pPr algn="ctr"/>
                      <a:r>
                        <a:rPr kumimoji="1" lang="ja-JP" altLang="en-US" sz="1400" dirty="0" smtClean="0"/>
                        <a:t>圏域</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病院名</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相談支援センターに配置している</a:t>
                      </a:r>
                      <a:endParaRPr kumimoji="1" lang="en-US" altLang="ja-JP" sz="1400" dirty="0" smtClean="0"/>
                    </a:p>
                    <a:p>
                      <a:pPr algn="ctr"/>
                      <a:r>
                        <a:rPr kumimoji="1" lang="ja-JP" altLang="en-US" sz="1400" dirty="0" smtClean="0"/>
                        <a:t>医療従事者</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要件</a:t>
                      </a:r>
                      <a:endParaRPr kumimoji="1" lang="en-US" altLang="ja-JP" sz="1400" dirty="0" smtClean="0"/>
                    </a:p>
                    <a:p>
                      <a:pPr algn="ctr"/>
                      <a:r>
                        <a:rPr kumimoji="1" lang="ja-JP" altLang="en-US" sz="1400" dirty="0" smtClean="0"/>
                        <a:t>充足状況</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52400">
                <a:tc>
                  <a:txBody>
                    <a:bodyPr/>
                    <a:lstStyle/>
                    <a:p>
                      <a:pPr algn="ctr"/>
                      <a:r>
                        <a:rPr kumimoji="1" lang="ja-JP" altLang="en-US" sz="1400" dirty="0" smtClean="0"/>
                        <a:t>豊　能</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mn-ea"/>
                          <a:ea typeface="+mn-ea"/>
                        </a:rPr>
                        <a:t>大阪大学医学部附属病院</a:t>
                      </a:r>
                      <a:endParaRPr kumimoji="1" lang="ja-JP" altLang="en-US" sz="14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社会福祉士</a:t>
                      </a:r>
                      <a:r>
                        <a:rPr kumimoji="1" lang="ja-JP" altLang="en-US" sz="1400" baseline="0" dirty="0" smtClean="0"/>
                        <a:t> </a:t>
                      </a:r>
                      <a:r>
                        <a:rPr kumimoji="1" lang="ja-JP" altLang="en-US" sz="1400" dirty="0" smtClean="0"/>
                        <a:t>等</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52400">
                <a:tc>
                  <a:txBody>
                    <a:bodyPr/>
                    <a:lstStyle/>
                    <a:p>
                      <a:pPr algn="ctr"/>
                      <a:r>
                        <a:rPr kumimoji="1" lang="ja-JP" altLang="en-US" sz="1400" dirty="0" smtClean="0"/>
                        <a:t>北河内</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400" dirty="0" smtClean="0">
                          <a:latin typeface="ＭＳ Ｐゴシック" panose="020B0600070205080204" pitchFamily="50" charset="-128"/>
                          <a:ea typeface="ＭＳ Ｐゴシック" panose="020B0600070205080204" pitchFamily="50" charset="-128"/>
                        </a:rPr>
                        <a:t>関西医科大学附属病院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ＭＳ Ｐゴシック" panose="020B0600070205080204" pitchFamily="50" charset="-128"/>
                          <a:ea typeface="ＭＳ Ｐゴシック" panose="020B0600070205080204" pitchFamily="50" charset="-128"/>
                        </a:rPr>
                        <a:t>社会福祉士 等</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9752551"/>
                  </a:ext>
                </a:extLst>
              </a:tr>
              <a:tr h="137512">
                <a:tc rowSpan="2">
                  <a:txBody>
                    <a:bodyPr/>
                    <a:lstStyle/>
                    <a:p>
                      <a:pPr algn="ctr"/>
                      <a:r>
                        <a:rPr kumimoji="1" lang="ja-JP" altLang="en-US" sz="1400" dirty="0" smtClean="0"/>
                        <a:t>中河内</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mn-ea"/>
                          <a:ea typeface="+mn-ea"/>
                        </a:rPr>
                        <a:t>市立東大阪医療センター</a:t>
                      </a:r>
                      <a:endParaRPr kumimoji="1" lang="ja-JP" altLang="en-US" sz="14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400" dirty="0" smtClean="0"/>
                        <a:t>社会福祉士 等</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03"/>
                  </a:ext>
                </a:extLst>
              </a:tr>
              <a:tr h="137512">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mn-ea"/>
                          <a:ea typeface="+mn-ea"/>
                        </a:rPr>
                        <a:t>八尾市立病院</a:t>
                      </a:r>
                      <a:endParaRPr kumimoji="1" lang="ja-JP" altLang="en-US" sz="14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社会福祉士 等</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51224">
                <a:tc>
                  <a:txBody>
                    <a:bodyPr/>
                    <a:lstStyle/>
                    <a:p>
                      <a:pPr algn="ctr"/>
                      <a:r>
                        <a:rPr kumimoji="1" lang="ja-JP" altLang="en-US" sz="1400" dirty="0" smtClean="0"/>
                        <a:t>南河内</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n-ea"/>
                          <a:ea typeface="+mn-ea"/>
                        </a:rPr>
                        <a:t>近畿大学病院</a:t>
                      </a:r>
                      <a:endParaRPr kumimoji="1" lang="ja-JP" altLang="en-US" sz="14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社会福祉士 等</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rowSpan="2">
                  <a:txBody>
                    <a:bodyPr/>
                    <a:lstStyle/>
                    <a:p>
                      <a:pPr algn="ctr"/>
                      <a:r>
                        <a:rPr kumimoji="1" lang="ja-JP" altLang="en-US" sz="1400" dirty="0" smtClean="0"/>
                        <a:t>堺　市</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latin typeface="+mn-ea"/>
                          <a:ea typeface="+mn-ea"/>
                        </a:rPr>
                        <a:t>大阪労災病院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400" dirty="0" smtClean="0"/>
                        <a:t>社会福祉士 等</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06"/>
                  </a:ext>
                </a:extLst>
              </a:tr>
              <a:tr h="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n-ea"/>
                          <a:ea typeface="+mn-ea"/>
                        </a:rPr>
                        <a:t>堺市立総合医療センター</a:t>
                      </a:r>
                      <a:endParaRPr kumimoji="1" lang="ja-JP" altLang="en-US" sz="14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社会福祉士 等</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152400">
                <a:tc>
                  <a:txBody>
                    <a:bodyPr/>
                    <a:lstStyle/>
                    <a:p>
                      <a:pPr algn="ctr"/>
                      <a:r>
                        <a:rPr kumimoji="1" lang="ja-JP" altLang="en-US" sz="1400" dirty="0" smtClean="0"/>
                        <a:t>泉　州</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mn-ea"/>
                          <a:ea typeface="+mn-ea"/>
                        </a:rPr>
                        <a:t>市立岸和田市民病院</a:t>
                      </a:r>
                      <a:endParaRPr kumimoji="1" lang="ja-JP" altLang="en-US" sz="14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社会福祉士 等</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sp>
        <p:nvSpPr>
          <p:cNvPr id="6" name="テキスト ボックス 5"/>
          <p:cNvSpPr txBox="1"/>
          <p:nvPr/>
        </p:nvSpPr>
        <p:spPr>
          <a:xfrm>
            <a:off x="824926" y="5484642"/>
            <a:ext cx="4752528" cy="358285"/>
          </a:xfrm>
          <a:prstGeom prst="rect">
            <a:avLst/>
          </a:prstGeom>
          <a:noFill/>
          <a:ln>
            <a:noFill/>
          </a:ln>
        </p:spPr>
        <p:txBody>
          <a:bodyPr wrap="square" lIns="144000" tIns="144000" rtlCol="0">
            <a:spAutoFit/>
          </a:bodyPr>
          <a:lstStyle/>
          <a:p>
            <a:pPr>
              <a:lnSpc>
                <a:spcPts val="1300"/>
              </a:lnSpc>
            </a:pPr>
            <a:r>
              <a:rPr lang="ja-JP" altLang="en-US" sz="1600" b="1" dirty="0" smtClean="0">
                <a:latin typeface="+mn-ea"/>
              </a:rPr>
              <a:t>全病院が要件を満たしている。</a:t>
            </a:r>
            <a:endParaRPr lang="en-US" altLang="ja-JP" sz="1600" b="1" dirty="0" smtClean="0">
              <a:latin typeface="+mn-ea"/>
            </a:endParaRPr>
          </a:p>
        </p:txBody>
      </p:sp>
      <p:sp>
        <p:nvSpPr>
          <p:cNvPr id="7"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b="1" dirty="0" smtClean="0"/>
              <a:t>11</a:t>
            </a:r>
            <a:endParaRPr lang="ja-JP" altLang="en-US" sz="1800" b="1" dirty="0"/>
          </a:p>
        </p:txBody>
      </p:sp>
      <p:sp>
        <p:nvSpPr>
          <p:cNvPr id="9" name="角丸四角形 8"/>
          <p:cNvSpPr/>
          <p:nvPr/>
        </p:nvSpPr>
        <p:spPr>
          <a:xfrm>
            <a:off x="446104" y="908900"/>
            <a:ext cx="8279966" cy="608338"/>
          </a:xfrm>
          <a:prstGeom prst="roundRect">
            <a:avLst/>
          </a:prstGeom>
          <a:solidFill>
            <a:schemeClr val="accent6">
              <a:lumMod val="40000"/>
              <a:lumOff val="6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38163" indent="-363538">
              <a:tabLst>
                <a:tab pos="538163" algn="l"/>
              </a:tabLst>
            </a:pPr>
            <a:r>
              <a:rPr lang="ja-JP" altLang="en-US" sz="1600" b="1" dirty="0" smtClean="0">
                <a:solidFill>
                  <a:schemeClr val="tx1"/>
                </a:solidFill>
                <a:latin typeface="+mn-ea"/>
              </a:rPr>
              <a:t>②　相談支援</a:t>
            </a:r>
            <a:r>
              <a:rPr lang="ja-JP" altLang="en-US" sz="1600" b="1" dirty="0">
                <a:solidFill>
                  <a:sysClr val="windowText" lastClr="000000"/>
                </a:solidFill>
                <a:latin typeface="+mn-ea"/>
                <a:cs typeface="Arial" panose="020B0604020202020204" pitchFamily="34" charset="0"/>
              </a:rPr>
              <a:t>センター</a:t>
            </a:r>
            <a:r>
              <a:rPr lang="ja-JP" altLang="en-US" sz="1600" b="1" dirty="0">
                <a:solidFill>
                  <a:schemeClr val="tx1"/>
                </a:solidFill>
                <a:latin typeface="+mn-ea"/>
              </a:rPr>
              <a:t>に看護師や社会福祉士、精神保健福祉士等の医療従事者を配置し</a:t>
            </a:r>
            <a:r>
              <a:rPr lang="ja-JP" altLang="en-US" sz="1600" b="1" dirty="0" smtClean="0">
                <a:solidFill>
                  <a:schemeClr val="tx1"/>
                </a:solidFill>
                <a:latin typeface="+mn-ea"/>
              </a:rPr>
              <a:t>、相談</a:t>
            </a:r>
            <a:r>
              <a:rPr lang="ja-JP" altLang="en-US" sz="1600" b="1" dirty="0">
                <a:solidFill>
                  <a:schemeClr val="tx1"/>
                </a:solidFill>
                <a:latin typeface="+mn-ea"/>
              </a:rPr>
              <a:t>支援業務の強化が行われて</a:t>
            </a:r>
            <a:r>
              <a:rPr lang="ja-JP" altLang="en-US" sz="1600" b="1" dirty="0" smtClean="0">
                <a:solidFill>
                  <a:schemeClr val="tx1"/>
                </a:solidFill>
                <a:latin typeface="+mn-ea"/>
              </a:rPr>
              <a:t>いること。 </a:t>
            </a:r>
            <a:endParaRPr kumimoji="1" lang="ja-JP" altLang="en-US" sz="1600" b="1" dirty="0">
              <a:solidFill>
                <a:schemeClr val="tx1"/>
              </a:solidFill>
              <a:latin typeface="+mn-ea"/>
              <a:cs typeface="Arial" panose="020B0604020202020204" pitchFamily="34" charset="0"/>
            </a:endParaRPr>
          </a:p>
        </p:txBody>
      </p:sp>
    </p:spTree>
    <p:extLst>
      <p:ext uri="{BB962C8B-B14F-4D97-AF65-F5344CB8AC3E}">
        <p14:creationId xmlns:p14="http://schemas.microsoft.com/office/powerpoint/2010/main" val="16098337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ea typeface="+mn-ea"/>
                <a:cs typeface="Meiryo UI" panose="020B0604030504040204" pitchFamily="50" charset="-128"/>
              </a:rPr>
              <a:t>高度型の要件充足状況の</a:t>
            </a:r>
            <a:r>
              <a:rPr lang="ja-JP" altLang="en-US" sz="2000" b="1" dirty="0" smtClean="0">
                <a:solidFill>
                  <a:schemeClr val="bg1"/>
                </a:solidFill>
                <a:latin typeface="+mn-ea"/>
                <a:ea typeface="+mn-ea"/>
                <a:cs typeface="Meiryo UI" panose="020B0604030504040204" pitchFamily="50" charset="-128"/>
              </a:rPr>
              <a:t>確認 ③</a:t>
            </a:r>
            <a:endParaRPr lang="en-US" altLang="ja-JP" sz="2000" b="1" dirty="0">
              <a:solidFill>
                <a:schemeClr val="bg1"/>
              </a:solidFill>
              <a:latin typeface="+mn-ea"/>
              <a:ea typeface="+mn-ea"/>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27164829"/>
              </p:ext>
            </p:extLst>
          </p:nvPr>
        </p:nvGraphicFramePr>
        <p:xfrm>
          <a:off x="858416" y="1885820"/>
          <a:ext cx="7488832" cy="3200400"/>
        </p:xfrm>
        <a:graphic>
          <a:graphicData uri="http://schemas.openxmlformats.org/drawingml/2006/table">
            <a:tbl>
              <a:tblPr firstRow="1" bandRow="1">
                <a:tableStyleId>{5C22544A-7EE6-4342-B048-85BDC9FD1C3A}</a:tableStyleId>
              </a:tblPr>
              <a:tblGrid>
                <a:gridCol w="720080">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3528392">
                  <a:extLst>
                    <a:ext uri="{9D8B030D-6E8A-4147-A177-3AD203B41FA5}">
                      <a16:colId xmlns:a16="http://schemas.microsoft.com/office/drawing/2014/main" val="20002"/>
                    </a:ext>
                  </a:extLst>
                </a:gridCol>
                <a:gridCol w="1008112">
                  <a:extLst>
                    <a:ext uri="{9D8B030D-6E8A-4147-A177-3AD203B41FA5}">
                      <a16:colId xmlns:a16="http://schemas.microsoft.com/office/drawing/2014/main" val="20003"/>
                    </a:ext>
                  </a:extLst>
                </a:gridCol>
              </a:tblGrid>
              <a:tr h="430928">
                <a:tc>
                  <a:txBody>
                    <a:bodyPr/>
                    <a:lstStyle/>
                    <a:p>
                      <a:pPr algn="ctr"/>
                      <a:r>
                        <a:rPr kumimoji="1" lang="ja-JP" altLang="en-US" sz="1400" dirty="0" smtClean="0"/>
                        <a:t>圏域</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病院名</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医療に係る安全管理体制</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要件</a:t>
                      </a:r>
                      <a:endParaRPr kumimoji="1" lang="en-US" altLang="ja-JP" sz="1400" dirty="0" smtClean="0"/>
                    </a:p>
                    <a:p>
                      <a:pPr algn="ctr"/>
                      <a:r>
                        <a:rPr kumimoji="1" lang="ja-JP" altLang="en-US" sz="1400" dirty="0" smtClean="0"/>
                        <a:t>充足状況</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52400">
                <a:tc>
                  <a:txBody>
                    <a:bodyPr/>
                    <a:lstStyle/>
                    <a:p>
                      <a:pPr algn="ctr"/>
                      <a:r>
                        <a:rPr kumimoji="1" lang="ja-JP" altLang="en-US" sz="1400" dirty="0" smtClean="0"/>
                        <a:t>豊　能</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mn-ea"/>
                          <a:ea typeface="+mn-ea"/>
                        </a:rPr>
                        <a:t>大阪大学医学部附属病院</a:t>
                      </a:r>
                      <a:endParaRPr kumimoji="1" lang="ja-JP" altLang="en-US" sz="14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第三者評価</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52400">
                <a:tc>
                  <a:txBody>
                    <a:bodyPr/>
                    <a:lstStyle/>
                    <a:p>
                      <a:pPr algn="ctr"/>
                      <a:r>
                        <a:rPr kumimoji="1" lang="ja-JP" altLang="en-US" sz="1400" dirty="0" smtClean="0"/>
                        <a:t>北河内</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CN" altLang="en-US" sz="1400" dirty="0" smtClean="0">
                          <a:latin typeface="ＭＳ Ｐゴシック" panose="020B0600070205080204" pitchFamily="50" charset="-128"/>
                          <a:ea typeface="ＭＳ Ｐゴシック" panose="020B0600070205080204" pitchFamily="50" charset="-128"/>
                        </a:rPr>
                        <a:t>関西医科大学附属病院</a:t>
                      </a:r>
                      <a:endParaRPr kumimoji="1" lang="ja-JP" altLang="en-US" sz="140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第三者評価</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94263655"/>
                  </a:ext>
                </a:extLst>
              </a:tr>
              <a:tr h="137512">
                <a:tc rowSpan="2">
                  <a:txBody>
                    <a:bodyPr/>
                    <a:lstStyle/>
                    <a:p>
                      <a:pPr algn="ctr"/>
                      <a:r>
                        <a:rPr kumimoji="1" lang="ja-JP" altLang="en-US" sz="1400" dirty="0" smtClean="0"/>
                        <a:t>中河内</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mn-ea"/>
                          <a:ea typeface="+mn-ea"/>
                        </a:rPr>
                        <a:t>市立東大阪医療センター</a:t>
                      </a:r>
                      <a:endParaRPr kumimoji="1" lang="ja-JP" altLang="en-US" sz="14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第三者評価</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03"/>
                  </a:ext>
                </a:extLst>
              </a:tr>
              <a:tr h="137512">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mn-ea"/>
                          <a:ea typeface="+mn-ea"/>
                        </a:rPr>
                        <a:t>八尾市立病院</a:t>
                      </a:r>
                      <a:endParaRPr kumimoji="1" lang="ja-JP" altLang="en-US" sz="14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第三者評価</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51224">
                <a:tc>
                  <a:txBody>
                    <a:bodyPr/>
                    <a:lstStyle/>
                    <a:p>
                      <a:pPr algn="ctr"/>
                      <a:r>
                        <a:rPr kumimoji="1" lang="ja-JP" altLang="en-US" sz="1400" dirty="0" smtClean="0"/>
                        <a:t>南河内</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n-ea"/>
                          <a:ea typeface="+mn-ea"/>
                        </a:rPr>
                        <a:t>近畿大学病院</a:t>
                      </a:r>
                      <a:endParaRPr kumimoji="1" lang="ja-JP" altLang="en-US" sz="14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第三者評価</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rowSpan="2">
                  <a:txBody>
                    <a:bodyPr/>
                    <a:lstStyle/>
                    <a:p>
                      <a:pPr algn="ctr"/>
                      <a:r>
                        <a:rPr kumimoji="1" lang="ja-JP" altLang="en-US" sz="1400" dirty="0" smtClean="0"/>
                        <a:t>堺　市</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latin typeface="+mn-ea"/>
                          <a:ea typeface="+mn-ea"/>
                        </a:rPr>
                        <a:t>大阪労災病院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400" dirty="0" smtClean="0"/>
                        <a:t>第三者評価</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06"/>
                  </a:ext>
                </a:extLst>
              </a:tr>
              <a:tr h="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n-ea"/>
                          <a:ea typeface="+mn-ea"/>
                        </a:rPr>
                        <a:t>堺市立総合医療センター</a:t>
                      </a:r>
                      <a:endParaRPr kumimoji="1" lang="ja-JP" altLang="en-US" sz="14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第三者評価</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152400">
                <a:tc>
                  <a:txBody>
                    <a:bodyPr/>
                    <a:lstStyle/>
                    <a:p>
                      <a:pPr algn="ctr"/>
                      <a:r>
                        <a:rPr kumimoji="1" lang="ja-JP" altLang="en-US" sz="1400" dirty="0" smtClean="0"/>
                        <a:t>泉　州</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mn-ea"/>
                          <a:ea typeface="+mn-ea"/>
                        </a:rPr>
                        <a:t>市立岸和田市民病院</a:t>
                      </a:r>
                      <a:endParaRPr kumimoji="1" lang="ja-JP" altLang="en-US" sz="14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第三者評価</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sp>
        <p:nvSpPr>
          <p:cNvPr id="6" name="テキスト ボックス 5"/>
          <p:cNvSpPr txBox="1"/>
          <p:nvPr/>
        </p:nvSpPr>
        <p:spPr>
          <a:xfrm>
            <a:off x="858416" y="5458532"/>
            <a:ext cx="4752528" cy="358285"/>
          </a:xfrm>
          <a:prstGeom prst="rect">
            <a:avLst/>
          </a:prstGeom>
          <a:noFill/>
          <a:ln>
            <a:noFill/>
          </a:ln>
        </p:spPr>
        <p:txBody>
          <a:bodyPr wrap="square" lIns="144000" tIns="144000" rtlCol="0">
            <a:spAutoFit/>
          </a:bodyPr>
          <a:lstStyle/>
          <a:p>
            <a:pPr>
              <a:lnSpc>
                <a:spcPts val="1300"/>
              </a:lnSpc>
            </a:pPr>
            <a:r>
              <a:rPr lang="ja-JP" altLang="en-US" sz="1600" b="1" dirty="0" smtClean="0">
                <a:latin typeface="+mn-ea"/>
              </a:rPr>
              <a:t>全病院が要件を満たしている。</a:t>
            </a:r>
            <a:endParaRPr lang="en-US" altLang="ja-JP" sz="1600" b="1" dirty="0" smtClean="0">
              <a:latin typeface="+mn-ea"/>
            </a:endParaRPr>
          </a:p>
        </p:txBody>
      </p:sp>
      <p:sp>
        <p:nvSpPr>
          <p:cNvPr id="7"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b="1" dirty="0" smtClean="0"/>
              <a:t>12</a:t>
            </a:r>
            <a:endParaRPr lang="ja-JP" altLang="en-US" sz="1800" b="1" dirty="0"/>
          </a:p>
        </p:txBody>
      </p:sp>
      <p:sp>
        <p:nvSpPr>
          <p:cNvPr id="9" name="角丸四角形 8"/>
          <p:cNvSpPr/>
          <p:nvPr/>
        </p:nvSpPr>
        <p:spPr>
          <a:xfrm>
            <a:off x="463295" y="897710"/>
            <a:ext cx="8289418" cy="615798"/>
          </a:xfrm>
          <a:prstGeom prst="roundRect">
            <a:avLst/>
          </a:prstGeom>
          <a:solidFill>
            <a:schemeClr val="accent6">
              <a:lumMod val="40000"/>
              <a:lumOff val="6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38163" indent="-363538"/>
            <a:r>
              <a:rPr lang="ja-JP" altLang="en-US" sz="1600" b="1" dirty="0" smtClean="0">
                <a:solidFill>
                  <a:schemeClr val="tx1"/>
                </a:solidFill>
                <a:latin typeface="+mn-ea"/>
              </a:rPr>
              <a:t>③　医療に係る</a:t>
            </a:r>
            <a:r>
              <a:rPr lang="ja-JP" altLang="en-US" sz="1600" b="1" dirty="0">
                <a:solidFill>
                  <a:schemeClr val="tx1"/>
                </a:solidFill>
                <a:latin typeface="+mn-ea"/>
              </a:rPr>
              <a:t>安全管理体制について第三者による評価を受けているか</a:t>
            </a:r>
            <a:r>
              <a:rPr lang="ja-JP" altLang="en-US" sz="1600" b="1" dirty="0" smtClean="0">
                <a:solidFill>
                  <a:schemeClr val="tx1"/>
                </a:solidFill>
                <a:latin typeface="+mn-ea"/>
              </a:rPr>
              <a:t>、外部</a:t>
            </a:r>
            <a:r>
              <a:rPr lang="ja-JP" altLang="en-US" sz="1600" b="1" dirty="0">
                <a:solidFill>
                  <a:schemeClr val="tx1"/>
                </a:solidFill>
                <a:latin typeface="+mn-ea"/>
              </a:rPr>
              <a:t>委員</a:t>
            </a:r>
            <a:r>
              <a:rPr lang="ja-JP" altLang="en-US" sz="1600" b="1" dirty="0" smtClean="0">
                <a:solidFill>
                  <a:schemeClr val="tx1"/>
                </a:solidFill>
                <a:latin typeface="+mn-ea"/>
              </a:rPr>
              <a:t>を含めた構成員</a:t>
            </a:r>
            <a:r>
              <a:rPr lang="ja-JP" altLang="en-US" sz="1600" b="1" dirty="0">
                <a:solidFill>
                  <a:schemeClr val="tx1"/>
                </a:solidFill>
                <a:latin typeface="+mn-ea"/>
              </a:rPr>
              <a:t>からなる医療安全に関する監査を目的とした監査委員会を整備して</a:t>
            </a:r>
            <a:r>
              <a:rPr lang="ja-JP" altLang="en-US" sz="1600" b="1" dirty="0" smtClean="0">
                <a:solidFill>
                  <a:schemeClr val="tx1"/>
                </a:solidFill>
                <a:latin typeface="+mn-ea"/>
              </a:rPr>
              <a:t>いる</a:t>
            </a:r>
            <a:r>
              <a:rPr lang="ja-JP" altLang="en-US" sz="1600" b="1" dirty="0">
                <a:solidFill>
                  <a:schemeClr val="tx1"/>
                </a:solidFill>
                <a:latin typeface="+mn-ea"/>
              </a:rPr>
              <a:t>こと</a:t>
            </a:r>
            <a:r>
              <a:rPr lang="ja-JP" altLang="en-US" sz="1600" b="1" dirty="0" smtClean="0">
                <a:solidFill>
                  <a:schemeClr val="tx1"/>
                </a:solidFill>
                <a:latin typeface="+mn-ea"/>
              </a:rPr>
              <a:t>。 </a:t>
            </a:r>
            <a:endParaRPr kumimoji="1" lang="ja-JP" altLang="en-US" sz="1600" b="1" dirty="0">
              <a:solidFill>
                <a:schemeClr val="tx1"/>
              </a:solidFill>
              <a:latin typeface="+mn-ea"/>
              <a:cs typeface="Arial" panose="020B0604020202020204" pitchFamily="34" charset="0"/>
            </a:endParaRPr>
          </a:p>
        </p:txBody>
      </p:sp>
    </p:spTree>
    <p:extLst>
      <p:ext uri="{BB962C8B-B14F-4D97-AF65-F5344CB8AC3E}">
        <p14:creationId xmlns:p14="http://schemas.microsoft.com/office/powerpoint/2010/main" val="16098337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ea typeface="+mn-ea"/>
                <a:cs typeface="Meiryo UI" panose="020B0604030504040204" pitchFamily="50" charset="-128"/>
              </a:rPr>
              <a:t>高度型の要件充足状況の</a:t>
            </a:r>
            <a:r>
              <a:rPr lang="ja-JP" altLang="en-US" sz="2000" b="1" dirty="0" smtClean="0">
                <a:solidFill>
                  <a:schemeClr val="bg1"/>
                </a:solidFill>
                <a:latin typeface="+mn-ea"/>
                <a:ea typeface="+mn-ea"/>
                <a:cs typeface="Meiryo UI" panose="020B0604030504040204" pitchFamily="50" charset="-128"/>
              </a:rPr>
              <a:t>確認 ④</a:t>
            </a:r>
            <a:endParaRPr lang="en-US" altLang="ja-JP" sz="2000" b="1" dirty="0">
              <a:solidFill>
                <a:schemeClr val="bg1"/>
              </a:solidFill>
              <a:latin typeface="+mn-ea"/>
              <a:ea typeface="+mn-ea"/>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482235273"/>
              </p:ext>
            </p:extLst>
          </p:nvPr>
        </p:nvGraphicFramePr>
        <p:xfrm>
          <a:off x="858416" y="1915211"/>
          <a:ext cx="7488832" cy="3200400"/>
        </p:xfrm>
        <a:graphic>
          <a:graphicData uri="http://schemas.openxmlformats.org/drawingml/2006/table">
            <a:tbl>
              <a:tblPr firstRow="1" bandRow="1">
                <a:tableStyleId>{5C22544A-7EE6-4342-B048-85BDC9FD1C3A}</a:tableStyleId>
              </a:tblPr>
              <a:tblGrid>
                <a:gridCol w="720080">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3528392">
                  <a:extLst>
                    <a:ext uri="{9D8B030D-6E8A-4147-A177-3AD203B41FA5}">
                      <a16:colId xmlns:a16="http://schemas.microsoft.com/office/drawing/2014/main" val="20002"/>
                    </a:ext>
                  </a:extLst>
                </a:gridCol>
                <a:gridCol w="1008112">
                  <a:extLst>
                    <a:ext uri="{9D8B030D-6E8A-4147-A177-3AD203B41FA5}">
                      <a16:colId xmlns:a16="http://schemas.microsoft.com/office/drawing/2014/main" val="20003"/>
                    </a:ext>
                  </a:extLst>
                </a:gridCol>
              </a:tblGrid>
              <a:tr h="430928">
                <a:tc>
                  <a:txBody>
                    <a:bodyPr/>
                    <a:lstStyle/>
                    <a:p>
                      <a:pPr algn="ctr"/>
                      <a:r>
                        <a:rPr kumimoji="1" lang="ja-JP" altLang="en-US" sz="1400" dirty="0" smtClean="0"/>
                        <a:t>圏域</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病院名</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高度な放射線治療</a:t>
                      </a:r>
                      <a:endParaRPr kumimoji="1" lang="en-US" altLang="ja-JP" sz="1400" dirty="0" smtClean="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要件</a:t>
                      </a:r>
                      <a:endParaRPr kumimoji="1" lang="en-US" altLang="ja-JP" sz="1400" dirty="0" smtClean="0"/>
                    </a:p>
                    <a:p>
                      <a:pPr algn="ctr"/>
                      <a:r>
                        <a:rPr kumimoji="1" lang="ja-JP" altLang="en-US" sz="1400" dirty="0" smtClean="0"/>
                        <a:t>充足状況</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52400">
                <a:tc>
                  <a:txBody>
                    <a:bodyPr/>
                    <a:lstStyle/>
                    <a:p>
                      <a:pPr algn="ctr"/>
                      <a:r>
                        <a:rPr kumimoji="1" lang="ja-JP" altLang="en-US" sz="1400" dirty="0" smtClean="0"/>
                        <a:t>豊　能</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大阪大学医学部附属病院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ＩＭＲＴ</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52400">
                <a:tc>
                  <a:txBody>
                    <a:bodyPr/>
                    <a:lstStyle/>
                    <a:p>
                      <a:pPr algn="ctr"/>
                      <a:r>
                        <a:rPr kumimoji="1" lang="ja-JP" altLang="en-US" sz="1400" dirty="0" smtClean="0"/>
                        <a:t>北河内</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CN" altLang="en-US" sz="1400" dirty="0" smtClean="0">
                          <a:latin typeface="ＭＳ Ｐゴシック" panose="020B0600070205080204" pitchFamily="50" charset="-128"/>
                          <a:ea typeface="ＭＳ Ｐゴシック" panose="020B0600070205080204" pitchFamily="50" charset="-128"/>
                        </a:rPr>
                        <a:t>関西医科大学附属病院</a:t>
                      </a:r>
                      <a:endParaRPr kumimoji="1" lang="ja-JP" altLang="en-US" sz="140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ＩＭＲＴ</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98207198"/>
                  </a:ext>
                </a:extLst>
              </a:tr>
              <a:tr h="137512">
                <a:tc rowSpan="2">
                  <a:txBody>
                    <a:bodyPr/>
                    <a:lstStyle/>
                    <a:p>
                      <a:pPr algn="ctr"/>
                      <a:r>
                        <a:rPr kumimoji="1" lang="ja-JP" altLang="en-US" sz="1400" dirty="0" smtClean="0"/>
                        <a:t>中河内</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市立東大阪医療センター</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400" dirty="0" smtClean="0"/>
                        <a:t>ＩＭＲＴ</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03"/>
                  </a:ext>
                </a:extLst>
              </a:tr>
              <a:tr h="137512">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八尾市立病院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ＩＭＲＴ</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51224">
                <a:tc>
                  <a:txBody>
                    <a:bodyPr/>
                    <a:lstStyle/>
                    <a:p>
                      <a:pPr algn="ctr"/>
                      <a:r>
                        <a:rPr kumimoji="1" lang="ja-JP" altLang="en-US" sz="1400" dirty="0" smtClean="0"/>
                        <a:t>南河内</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近畿大学病院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ＩＭＲＴ</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rowSpan="2">
                  <a:txBody>
                    <a:bodyPr/>
                    <a:lstStyle/>
                    <a:p>
                      <a:pPr algn="ctr"/>
                      <a:r>
                        <a:rPr kumimoji="1" lang="ja-JP" altLang="en-US" sz="1400" b="0" dirty="0" smtClean="0"/>
                        <a:t>堺　市</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t>大阪労災病院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400" dirty="0" smtClean="0"/>
                        <a:t>ＩＭＲＴ</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06"/>
                  </a:ext>
                </a:extLst>
              </a:tr>
              <a:tr h="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堺市立総合医療センター</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ＩＭＲＴ</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152400">
                <a:tc>
                  <a:txBody>
                    <a:bodyPr/>
                    <a:lstStyle/>
                    <a:p>
                      <a:pPr algn="ctr"/>
                      <a:r>
                        <a:rPr kumimoji="1" lang="ja-JP" altLang="en-US" sz="1400" dirty="0" smtClean="0"/>
                        <a:t>泉　州</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市立岸和田市民病院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ＩＭＲＴ</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sp>
        <p:nvSpPr>
          <p:cNvPr id="6" name="テキスト ボックス 5"/>
          <p:cNvSpPr txBox="1"/>
          <p:nvPr/>
        </p:nvSpPr>
        <p:spPr>
          <a:xfrm>
            <a:off x="858416" y="5504837"/>
            <a:ext cx="4752528" cy="358285"/>
          </a:xfrm>
          <a:prstGeom prst="rect">
            <a:avLst/>
          </a:prstGeom>
          <a:noFill/>
          <a:ln>
            <a:noFill/>
          </a:ln>
        </p:spPr>
        <p:txBody>
          <a:bodyPr wrap="square" lIns="144000" tIns="144000" rtlCol="0">
            <a:spAutoFit/>
          </a:bodyPr>
          <a:lstStyle/>
          <a:p>
            <a:pPr>
              <a:lnSpc>
                <a:spcPts val="1300"/>
              </a:lnSpc>
            </a:pPr>
            <a:r>
              <a:rPr lang="ja-JP" altLang="en-US" sz="1600" b="1" dirty="0" smtClean="0">
                <a:latin typeface="+mn-ea"/>
              </a:rPr>
              <a:t>全病院が要件を満たしている。</a:t>
            </a:r>
            <a:endParaRPr lang="en-US" altLang="ja-JP" sz="1600" b="1" dirty="0" smtClean="0">
              <a:latin typeface="+mn-ea"/>
            </a:endParaRPr>
          </a:p>
        </p:txBody>
      </p:sp>
      <p:sp>
        <p:nvSpPr>
          <p:cNvPr id="7"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b="1" dirty="0" smtClean="0"/>
              <a:t>13</a:t>
            </a:r>
            <a:endParaRPr lang="ja-JP" altLang="en-US" sz="1800" b="1" dirty="0"/>
          </a:p>
        </p:txBody>
      </p:sp>
      <p:sp>
        <p:nvSpPr>
          <p:cNvPr id="9" name="角丸四角形 8"/>
          <p:cNvSpPr/>
          <p:nvPr/>
        </p:nvSpPr>
        <p:spPr>
          <a:xfrm>
            <a:off x="468021" y="913717"/>
            <a:ext cx="8279966" cy="613175"/>
          </a:xfrm>
          <a:prstGeom prst="roundRect">
            <a:avLst/>
          </a:prstGeom>
          <a:solidFill>
            <a:schemeClr val="accent6">
              <a:lumMod val="40000"/>
              <a:lumOff val="6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indent="-188913"/>
            <a:r>
              <a:rPr lang="ja-JP" altLang="en-US" sz="1600" b="1" dirty="0" smtClean="0">
                <a:solidFill>
                  <a:schemeClr val="tx1"/>
                </a:solidFill>
                <a:latin typeface="+mn-ea"/>
              </a:rPr>
              <a:t>④　強度変調</a:t>
            </a:r>
            <a:r>
              <a:rPr lang="ja-JP" altLang="en-US" sz="1600" b="1" dirty="0">
                <a:solidFill>
                  <a:schemeClr val="tx1"/>
                </a:solidFill>
                <a:latin typeface="+mn-ea"/>
              </a:rPr>
              <a:t>放射線療法や核医学治療等の高度な放射線治療を提供</a:t>
            </a:r>
            <a:r>
              <a:rPr lang="ja-JP" altLang="en-US" sz="1600" b="1" dirty="0" smtClean="0">
                <a:solidFill>
                  <a:schemeClr val="tx1"/>
                </a:solidFill>
                <a:latin typeface="+mn-ea"/>
              </a:rPr>
              <a:t>できること。 </a:t>
            </a:r>
            <a:endParaRPr kumimoji="1" lang="ja-JP" altLang="en-US" sz="1600" b="1" dirty="0">
              <a:solidFill>
                <a:schemeClr val="tx1"/>
              </a:solidFill>
              <a:latin typeface="+mn-ea"/>
              <a:cs typeface="Arial" panose="020B0604020202020204" pitchFamily="34" charset="0"/>
            </a:endParaRPr>
          </a:p>
        </p:txBody>
      </p:sp>
    </p:spTree>
    <p:extLst>
      <p:ext uri="{BB962C8B-B14F-4D97-AF65-F5344CB8AC3E}">
        <p14:creationId xmlns:p14="http://schemas.microsoft.com/office/powerpoint/2010/main" val="16098337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ea typeface="+mn-ea"/>
                <a:cs typeface="Meiryo UI" panose="020B0604030504040204" pitchFamily="50" charset="-128"/>
              </a:rPr>
              <a:t>高度型の要件充足状況の</a:t>
            </a:r>
            <a:r>
              <a:rPr lang="ja-JP" altLang="en-US" sz="2000" b="1" dirty="0" smtClean="0">
                <a:solidFill>
                  <a:schemeClr val="bg1"/>
                </a:solidFill>
                <a:latin typeface="+mn-ea"/>
                <a:ea typeface="+mn-ea"/>
                <a:cs typeface="Meiryo UI" panose="020B0604030504040204" pitchFamily="50" charset="-128"/>
              </a:rPr>
              <a:t>確認 ⑤</a:t>
            </a:r>
            <a:endParaRPr lang="en-US" altLang="ja-JP" sz="2000" b="1" dirty="0">
              <a:solidFill>
                <a:schemeClr val="bg1"/>
              </a:solidFill>
              <a:latin typeface="+mn-ea"/>
              <a:ea typeface="+mn-ea"/>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574900516"/>
              </p:ext>
            </p:extLst>
          </p:nvPr>
        </p:nvGraphicFramePr>
        <p:xfrm>
          <a:off x="251518" y="1870086"/>
          <a:ext cx="8712967" cy="3624848"/>
        </p:xfrm>
        <a:graphic>
          <a:graphicData uri="http://schemas.openxmlformats.org/drawingml/2006/table">
            <a:tbl>
              <a:tblPr firstRow="1" bandRow="1">
                <a:tableStyleId>{5C22544A-7EE6-4342-B048-85BDC9FD1C3A}</a:tableStyleId>
              </a:tblPr>
              <a:tblGrid>
                <a:gridCol w="720079">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936104">
                  <a:extLst>
                    <a:ext uri="{9D8B030D-6E8A-4147-A177-3AD203B41FA5}">
                      <a16:colId xmlns:a16="http://schemas.microsoft.com/office/drawing/2014/main" val="20003"/>
                    </a:ext>
                  </a:extLst>
                </a:gridCol>
                <a:gridCol w="1008112">
                  <a:extLst>
                    <a:ext uri="{9D8B030D-6E8A-4147-A177-3AD203B41FA5}">
                      <a16:colId xmlns:a16="http://schemas.microsoft.com/office/drawing/2014/main" val="20004"/>
                    </a:ext>
                  </a:extLst>
                </a:gridCol>
                <a:gridCol w="1008112">
                  <a:extLst>
                    <a:ext uri="{9D8B030D-6E8A-4147-A177-3AD203B41FA5}">
                      <a16:colId xmlns:a16="http://schemas.microsoft.com/office/drawing/2014/main" val="20005"/>
                    </a:ext>
                  </a:extLst>
                </a:gridCol>
                <a:gridCol w="1008112">
                  <a:extLst>
                    <a:ext uri="{9D8B030D-6E8A-4147-A177-3AD203B41FA5}">
                      <a16:colId xmlns:a16="http://schemas.microsoft.com/office/drawing/2014/main" val="20006"/>
                    </a:ext>
                  </a:extLst>
                </a:gridCol>
                <a:gridCol w="936104">
                  <a:extLst>
                    <a:ext uri="{9D8B030D-6E8A-4147-A177-3AD203B41FA5}">
                      <a16:colId xmlns:a16="http://schemas.microsoft.com/office/drawing/2014/main" val="20007"/>
                    </a:ext>
                  </a:extLst>
                </a:gridCol>
              </a:tblGrid>
              <a:tr h="333008">
                <a:tc rowSpan="3">
                  <a:txBody>
                    <a:bodyPr/>
                    <a:lstStyle/>
                    <a:p>
                      <a:pPr algn="ctr">
                        <a:lnSpc>
                          <a:spcPts val="1300"/>
                        </a:lnSpc>
                      </a:pPr>
                      <a:r>
                        <a:rPr kumimoji="1" lang="ja-JP" altLang="en-US" sz="1400" dirty="0" smtClean="0"/>
                        <a:t>圏域</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lnSpc>
                          <a:spcPts val="1300"/>
                        </a:lnSpc>
                      </a:pPr>
                      <a:r>
                        <a:rPr kumimoji="1" lang="ja-JP" altLang="en-US" sz="1400" dirty="0" smtClean="0"/>
                        <a:t>病院名</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a:lnSpc>
                          <a:spcPct val="100000"/>
                        </a:lnSpc>
                      </a:pPr>
                      <a:r>
                        <a:rPr lang="ja-JP" altLang="en-US" sz="1400" dirty="0" smtClean="0"/>
                        <a:t>緩和ケアの提供体制</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ctr"/>
                      <a:endParaRPr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lnSpc>
                          <a:spcPct val="100000"/>
                        </a:lnSpc>
                      </a:pPr>
                      <a:r>
                        <a:rPr lang="ja-JP" altLang="en-US" sz="1400" dirty="0" smtClean="0"/>
                        <a:t>要件</a:t>
                      </a:r>
                      <a:endParaRPr lang="en-US" altLang="ja-JP" sz="1400" dirty="0" smtClean="0"/>
                    </a:p>
                    <a:p>
                      <a:pPr algn="ctr">
                        <a:lnSpc>
                          <a:spcPct val="100000"/>
                        </a:lnSpc>
                      </a:pPr>
                      <a:r>
                        <a:rPr lang="ja-JP" altLang="en-US" sz="1400" dirty="0" smtClean="0"/>
                        <a:t>充足</a:t>
                      </a:r>
                      <a:endParaRPr lang="en-US" altLang="ja-JP" sz="1400" dirty="0" smtClean="0"/>
                    </a:p>
                    <a:p>
                      <a:pPr algn="ctr">
                        <a:lnSpc>
                          <a:spcPct val="100000"/>
                        </a:lnSpc>
                      </a:pPr>
                      <a:r>
                        <a:rPr lang="ja-JP" altLang="en-US" sz="1400" dirty="0" smtClean="0"/>
                        <a:t>状況</a:t>
                      </a:r>
                      <a:endParaRPr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88032">
                <a:tc vMerge="1">
                  <a:txBody>
                    <a:bodyPr/>
                    <a:lstStyle/>
                    <a:p>
                      <a:endParaRPr kumimoji="1" lang="ja-JP" altLang="en-US"/>
                    </a:p>
                  </a:txBody>
                  <a:tcPr/>
                </a:tc>
                <a:tc vMerge="1">
                  <a:txBody>
                    <a:bodyPr/>
                    <a:lstStyle/>
                    <a:p>
                      <a:endParaRPr kumimoji="1" lang="ja-JP" altLang="en-US"/>
                    </a:p>
                  </a:txBody>
                  <a:tcPr/>
                </a:tc>
                <a:tc rowSpan="2">
                  <a:txBody>
                    <a:bodyPr/>
                    <a:lstStyle/>
                    <a:p>
                      <a:pPr algn="ctr">
                        <a:lnSpc>
                          <a:spcPts val="1300"/>
                        </a:lnSpc>
                      </a:pPr>
                      <a:r>
                        <a:rPr kumimoji="1" lang="ja-JP" altLang="en-US" sz="1400" b="1" dirty="0" smtClean="0">
                          <a:solidFill>
                            <a:schemeClr val="bg1"/>
                          </a:solidFill>
                        </a:rPr>
                        <a:t>組織</a:t>
                      </a:r>
                      <a:endParaRPr kumimoji="1" lang="ja-JP" altLang="en-US" sz="14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3">
                  <a:txBody>
                    <a:bodyPr/>
                    <a:lstStyle/>
                    <a:p>
                      <a:pPr algn="ctr">
                        <a:lnSpc>
                          <a:spcPct val="100000"/>
                        </a:lnSpc>
                      </a:pPr>
                      <a:r>
                        <a:rPr lang="ja-JP" altLang="en-US" sz="1400" b="1" dirty="0" smtClean="0">
                          <a:solidFill>
                            <a:schemeClr val="bg1"/>
                          </a:solidFill>
                        </a:rPr>
                        <a:t>人員体制</a:t>
                      </a:r>
                      <a:endParaRPr lang="ja-JP" altLang="en-US" sz="1400" b="1" dirty="0">
                        <a:solidFill>
                          <a:schemeClr val="bg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hMerge="1">
                  <a:txBody>
                    <a:bodyPr/>
                    <a:lstStyle/>
                    <a:p>
                      <a:pPr algn="ctr"/>
                      <a:endParaRPr lang="ja-JP" altLang="en-US" sz="120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lnSpc>
                          <a:spcPts val="1300"/>
                        </a:lnSpc>
                      </a:pPr>
                      <a:endParaRPr lang="ja-JP" altLang="en-US" sz="120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ct val="100000"/>
                        </a:lnSpc>
                      </a:pPr>
                      <a:r>
                        <a:rPr lang="ja-JP" altLang="en-US" sz="1400" b="1" dirty="0" smtClean="0">
                          <a:solidFill>
                            <a:schemeClr val="bg1"/>
                          </a:solidFill>
                        </a:rPr>
                        <a:t>人員体制以外</a:t>
                      </a:r>
                      <a:endParaRPr lang="ja-JP" altLang="en-US" sz="1400" b="1" dirty="0">
                        <a:solidFill>
                          <a:schemeClr val="bg1"/>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vMerge="1">
                  <a:txBody>
                    <a:bodyPr/>
                    <a:lstStyle/>
                    <a:p>
                      <a:endParaRPr kumimoji="1" lang="ja-JP" altLang="en-US"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27248">
                <a:tc vMerge="1">
                  <a:txBody>
                    <a:bodyPr/>
                    <a:lstStyle/>
                    <a:p>
                      <a:endParaRPr kumimoji="1" lang="ja-JP" altLang="en-US"/>
                    </a:p>
                  </a:txBody>
                  <a:tcPr/>
                </a:tc>
                <a:tc vMerge="1">
                  <a:txBody>
                    <a:bodyPr/>
                    <a:lstStyle/>
                    <a:p>
                      <a:endParaRPr kumimoji="1" lang="ja-JP" altLang="en-US"/>
                    </a:p>
                  </a:txBody>
                  <a:tcPr/>
                </a:tc>
                <a:tc vMerge="1">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pPr>
                      <a:r>
                        <a:rPr kumimoji="1" lang="ja-JP" altLang="en-US" sz="1400" b="1" kern="1200" dirty="0" smtClean="0">
                          <a:solidFill>
                            <a:schemeClr val="bg1"/>
                          </a:solidFill>
                          <a:latin typeface="+mn-lt"/>
                          <a:ea typeface="+mn-ea"/>
                          <a:cs typeface="+mn-cs"/>
                        </a:rPr>
                        <a:t>医師</a:t>
                      </a:r>
                      <a:endParaRPr kumimoji="1" lang="ja-JP" altLang="en-US" sz="1400" b="1" kern="1200" dirty="0">
                        <a:solidFill>
                          <a:schemeClr val="bg1"/>
                        </a:solidFill>
                        <a:latin typeface="+mn-lt"/>
                        <a:ea typeface="+mn-ea"/>
                        <a:cs typeface="+mn-cs"/>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00000"/>
                        </a:lnSpc>
                      </a:pPr>
                      <a:r>
                        <a:rPr lang="ja-JP" altLang="en-US" sz="1400" b="1" dirty="0" smtClean="0">
                          <a:solidFill>
                            <a:schemeClr val="bg1"/>
                          </a:solidFill>
                        </a:rPr>
                        <a:t>看護師</a:t>
                      </a:r>
                      <a:endParaRPr lang="ja-JP" altLang="en-US" sz="1400" b="1" dirty="0">
                        <a:solidFill>
                          <a:schemeClr val="bg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00000"/>
                        </a:lnSpc>
                      </a:pPr>
                      <a:r>
                        <a:rPr lang="ja-JP" altLang="en-US" sz="1400" b="1" dirty="0" smtClean="0">
                          <a:solidFill>
                            <a:schemeClr val="bg1"/>
                          </a:solidFill>
                        </a:rPr>
                        <a:t>その他</a:t>
                      </a:r>
                      <a:endParaRPr lang="ja-JP" altLang="en-US" sz="1400" b="1" dirty="0">
                        <a:solidFill>
                          <a:schemeClr val="bg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vMerge="1">
                  <a:txBody>
                    <a:bodyPr/>
                    <a:lstStyle/>
                    <a:p>
                      <a:pPr algn="ctr"/>
                      <a:endParaRPr lang="ja-JP" altLang="en-US" sz="140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a:endParaRPr kumimoji="1" lang="ja-JP" altLang="en-US" sz="1200" dirty="0"/>
                    </a:p>
                  </a:txBody>
                  <a:tcPr anchor="ctr"/>
                </a:tc>
                <a:extLst>
                  <a:ext uri="{0D108BD9-81ED-4DB2-BD59-A6C34878D82A}">
                    <a16:rowId xmlns:a16="http://schemas.microsoft.com/office/drawing/2014/main" val="10002"/>
                  </a:ext>
                </a:extLst>
              </a:tr>
              <a:tr h="198120">
                <a:tc>
                  <a:txBody>
                    <a:bodyPr/>
                    <a:lstStyle/>
                    <a:p>
                      <a:pPr algn="ctr">
                        <a:lnSpc>
                          <a:spcPct val="100000"/>
                        </a:lnSpc>
                      </a:pPr>
                      <a:r>
                        <a:rPr kumimoji="1" lang="ja-JP" altLang="en-US" sz="1400" dirty="0" smtClean="0"/>
                        <a:t>豊　能</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r>
                        <a:rPr kumimoji="1" lang="ja-JP" altLang="en-US" sz="1400" b="0" dirty="0" smtClean="0"/>
                        <a:t>大阪大学医学部附属病院</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700"/>
                        </a:lnSpc>
                      </a:pPr>
                      <a:r>
                        <a:rPr lang="ja-JP" altLang="en-US" sz="1400" b="0" dirty="0" smtClean="0">
                          <a:solidFill>
                            <a:schemeClr val="tx1"/>
                          </a:solidFill>
                        </a:rPr>
                        <a:t>○</a:t>
                      </a:r>
                      <a:endParaRPr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b="0" dirty="0" smtClean="0">
                          <a:solidFill>
                            <a:schemeClr val="tx1"/>
                          </a:solidFill>
                        </a:rPr>
                        <a:t>○</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b="0" dirty="0" smtClean="0">
                          <a:solidFill>
                            <a:schemeClr val="tx1"/>
                          </a:solidFill>
                        </a:rPr>
                        <a:t>○</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b="0" dirty="0" smtClean="0">
                          <a:solidFill>
                            <a:schemeClr val="tx1"/>
                          </a:solidFill>
                        </a:rPr>
                        <a:t>○</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b="0" dirty="0" smtClean="0">
                          <a:solidFill>
                            <a:schemeClr val="tx1"/>
                          </a:solidFill>
                        </a:rPr>
                        <a:t>○</a:t>
                      </a: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600" b="1" dirty="0" smtClean="0">
                          <a:solidFill>
                            <a:schemeClr val="tx1"/>
                          </a:solidFill>
                        </a:rPr>
                        <a:t>○</a:t>
                      </a:r>
                      <a:endParaRPr lang="ja-JP" altLang="en-US" sz="1600" b="1"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8120">
                <a:tc>
                  <a:txBody>
                    <a:bodyPr/>
                    <a:lstStyle/>
                    <a:p>
                      <a:pPr algn="ctr">
                        <a:lnSpc>
                          <a:spcPct val="100000"/>
                        </a:lnSpc>
                      </a:pPr>
                      <a:r>
                        <a:rPr kumimoji="1" lang="ja-JP" altLang="en-US" sz="1400" dirty="0" smtClean="0"/>
                        <a:t>北河内</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r>
                        <a:rPr kumimoji="1" lang="zh-CN" altLang="en-US" sz="1400" b="0" dirty="0" smtClean="0">
                          <a:latin typeface="ＭＳ Ｐゴシック" panose="020B0600070205080204" pitchFamily="50" charset="-128"/>
                          <a:ea typeface="ＭＳ Ｐゴシック" panose="020B0600070205080204" pitchFamily="50" charset="-128"/>
                        </a:rPr>
                        <a:t>関西医科大学附属病院</a:t>
                      </a:r>
                      <a:endParaRPr kumimoji="1" lang="ja-JP" altLang="en-US" sz="1400" b="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700"/>
                        </a:lnSpc>
                      </a:pPr>
                      <a:r>
                        <a:rPr lang="ja-JP" altLang="en-US" sz="1400" b="0" dirty="0" smtClean="0">
                          <a:solidFill>
                            <a:schemeClr val="tx1"/>
                          </a:solidFill>
                        </a:rPr>
                        <a:t>○</a:t>
                      </a:r>
                      <a:endParaRPr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b="0" dirty="0" smtClean="0">
                          <a:solidFill>
                            <a:schemeClr val="tx1"/>
                          </a:solidFill>
                        </a:rPr>
                        <a:t>○</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b="0" dirty="0" smtClean="0">
                          <a:solidFill>
                            <a:schemeClr val="tx1"/>
                          </a:solidFill>
                        </a:rPr>
                        <a:t>○</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b="0" dirty="0" smtClean="0">
                          <a:solidFill>
                            <a:schemeClr val="tx1"/>
                          </a:solidFill>
                        </a:rPr>
                        <a:t>○</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b="0" dirty="0" smtClean="0">
                          <a:solidFill>
                            <a:schemeClr val="tx1"/>
                          </a:solidFill>
                        </a:rPr>
                        <a:t>○</a:t>
                      </a: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smtClean="0">
                          <a:solidFill>
                            <a:schemeClr val="tx1"/>
                          </a:solidFill>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1624149"/>
                  </a:ext>
                </a:extLst>
              </a:tr>
              <a:tr h="121900">
                <a:tc rowSpan="2">
                  <a:txBody>
                    <a:bodyPr/>
                    <a:lstStyle/>
                    <a:p>
                      <a:pPr algn="ctr">
                        <a:lnSpc>
                          <a:spcPct val="100000"/>
                        </a:lnSpc>
                      </a:pPr>
                      <a:r>
                        <a:rPr kumimoji="1" lang="ja-JP" altLang="en-US" sz="1400" dirty="0" smtClean="0"/>
                        <a:t>中河内</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r>
                        <a:rPr kumimoji="1" lang="ja-JP" altLang="en-US" sz="1400" b="0" dirty="0" smtClean="0"/>
                        <a:t>市立東大阪医療センター</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lang="ja-JP" altLang="en-US" sz="1400" b="0" dirty="0" smtClean="0">
                          <a:solidFill>
                            <a:schemeClr val="tx1"/>
                          </a:solidFill>
                        </a:rPr>
                        <a:t>○</a:t>
                      </a:r>
                      <a:endParaRPr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lang="ja-JP" altLang="en-US" sz="1400" b="0" dirty="0" smtClean="0">
                          <a:solidFill>
                            <a:schemeClr val="tx1"/>
                          </a:solidFill>
                        </a:rPr>
                        <a:t>○</a:t>
                      </a:r>
                      <a:endParaRPr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700"/>
                        </a:lnSpc>
                      </a:pPr>
                      <a:r>
                        <a:rPr lang="ja-JP" altLang="en-US" sz="1400" b="0" dirty="0" smtClean="0">
                          <a:solidFill>
                            <a:schemeClr val="tx1"/>
                          </a:solidFill>
                        </a:rPr>
                        <a:t>○</a:t>
                      </a:r>
                      <a:endParaRPr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lang="ja-JP" altLang="en-US" sz="1400" b="0" dirty="0" smtClean="0">
                          <a:solidFill>
                            <a:schemeClr val="tx1"/>
                          </a:solidFill>
                        </a:rPr>
                        <a:t>○</a:t>
                      </a:r>
                      <a:endParaRPr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lang="ja-JP" altLang="en-US" sz="1400" b="0" dirty="0" smtClean="0">
                          <a:solidFill>
                            <a:schemeClr val="tx1"/>
                          </a:solidFill>
                        </a:rPr>
                        <a:t>○</a:t>
                      </a:r>
                      <a:endParaRPr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lang="ja-JP" altLang="en-US" sz="1600" b="1" dirty="0" smtClean="0">
                          <a:solidFill>
                            <a:schemeClr val="tx1"/>
                          </a:solidFill>
                        </a:rPr>
                        <a:t>○</a:t>
                      </a:r>
                      <a:endParaRPr lang="ja-JP" altLang="en-US" sz="1600" b="0"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05"/>
                  </a:ext>
                </a:extLst>
              </a:tr>
              <a:tr h="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r>
                        <a:rPr kumimoji="1" lang="ja-JP" altLang="en-US" sz="1400" b="0" dirty="0" smtClean="0"/>
                        <a:t>八尾市立病院</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solidFill>
                            <a:schemeClr val="tx1"/>
                          </a:solidFill>
                        </a:rPr>
                        <a:t>○</a:t>
                      </a:r>
                      <a:endParaRPr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solidFill>
                            <a:schemeClr val="tx1"/>
                          </a:solidFill>
                        </a:rPr>
                        <a:t>○</a:t>
                      </a:r>
                      <a:endParaRPr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solidFill>
                            <a:schemeClr val="tx1"/>
                          </a:solidFill>
                        </a:rPr>
                        <a:t>○</a:t>
                      </a:r>
                      <a:endParaRPr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solidFill>
                            <a:schemeClr val="tx1"/>
                          </a:solidFill>
                        </a:rPr>
                        <a:t>○</a:t>
                      </a:r>
                      <a:endParaRPr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solidFill>
                            <a:schemeClr val="tx1"/>
                          </a:solidFill>
                        </a:rPr>
                        <a:t>○</a:t>
                      </a:r>
                      <a:endParaRPr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600" b="1" dirty="0" smtClean="0">
                          <a:solidFill>
                            <a:schemeClr val="tx1"/>
                          </a:solidFill>
                        </a:rPr>
                        <a:t>○</a:t>
                      </a:r>
                      <a:endParaRPr lang="ja-JP" altLang="en-US" sz="1600" b="0"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pPr algn="ctr">
                        <a:lnSpc>
                          <a:spcPct val="100000"/>
                        </a:lnSpc>
                      </a:pPr>
                      <a:r>
                        <a:rPr kumimoji="1" lang="ja-JP" altLang="en-US" sz="1400" dirty="0" smtClean="0"/>
                        <a:t>南河内</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t>近畿大学病院</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solidFill>
                            <a:schemeClr val="tx1"/>
                          </a:solidFill>
                        </a:rPr>
                        <a:t>○</a:t>
                      </a:r>
                      <a:endParaRPr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solidFill>
                            <a:schemeClr val="tx1"/>
                          </a:solidFill>
                        </a:rPr>
                        <a:t>○</a:t>
                      </a:r>
                      <a:endParaRPr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solidFill>
                            <a:schemeClr val="tx1"/>
                          </a:solidFill>
                        </a:rPr>
                        <a:t>○</a:t>
                      </a:r>
                      <a:endParaRPr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solidFill>
                            <a:schemeClr val="tx1"/>
                          </a:solidFill>
                        </a:rPr>
                        <a:t>○</a:t>
                      </a:r>
                      <a:endParaRPr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solidFill>
                            <a:schemeClr val="tx1"/>
                          </a:solidFill>
                        </a:rPr>
                        <a:t>○</a:t>
                      </a:r>
                      <a:endParaRPr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600" b="1" dirty="0" smtClean="0">
                          <a:solidFill>
                            <a:schemeClr val="tx1"/>
                          </a:solidFill>
                        </a:rPr>
                        <a:t>○</a:t>
                      </a:r>
                      <a:endParaRPr lang="ja-JP" altLang="en-US" sz="1600" b="0"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0">
                <a:tc rowSpan="2">
                  <a:txBody>
                    <a:bodyPr/>
                    <a:lstStyle/>
                    <a:p>
                      <a:pPr algn="ctr">
                        <a:lnSpc>
                          <a:spcPct val="100000"/>
                        </a:lnSpc>
                      </a:pPr>
                      <a:r>
                        <a:rPr kumimoji="1" lang="ja-JP" altLang="en-US" sz="1400" dirty="0" smtClean="0"/>
                        <a:t>堺　市</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r>
                        <a:rPr kumimoji="1" lang="ja-JP" altLang="en-US" sz="1400" b="0" dirty="0" smtClean="0"/>
                        <a:t>大阪労災病院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700"/>
                        </a:lnSpc>
                      </a:pPr>
                      <a:r>
                        <a:rPr lang="ja-JP" altLang="en-US" sz="1400" b="0" dirty="0" smtClean="0">
                          <a:solidFill>
                            <a:schemeClr val="tx1"/>
                          </a:solidFill>
                        </a:rPr>
                        <a:t>○</a:t>
                      </a:r>
                      <a:endParaRPr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b="0" dirty="0" smtClean="0">
                          <a:solidFill>
                            <a:schemeClr val="tx1"/>
                          </a:solidFill>
                        </a:rPr>
                        <a:t>○</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b="0" dirty="0" smtClean="0">
                          <a:solidFill>
                            <a:schemeClr val="tx1"/>
                          </a:solidFill>
                        </a:rPr>
                        <a:t>○</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b="0" dirty="0" smtClean="0">
                          <a:solidFill>
                            <a:schemeClr val="tx1"/>
                          </a:solidFill>
                        </a:rPr>
                        <a:t>○</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b="0" dirty="0" smtClean="0">
                          <a:solidFill>
                            <a:schemeClr val="tx1"/>
                          </a:solidFill>
                        </a:rPr>
                        <a:t>○</a:t>
                      </a: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lang="ja-JP" altLang="en-US" sz="1600" b="1" dirty="0" smtClean="0">
                          <a:solidFill>
                            <a:schemeClr val="tx1"/>
                          </a:solidFill>
                        </a:rPr>
                        <a:t>○</a:t>
                      </a:r>
                      <a:endParaRPr lang="ja-JP" altLang="en-US" sz="1600" b="0"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08"/>
                  </a:ext>
                </a:extLst>
              </a:tr>
              <a:tr h="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t>堺市立総合医療センター</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ts val="1700"/>
                        </a:lnSpc>
                        <a:spcBef>
                          <a:spcPts val="0"/>
                        </a:spcBef>
                        <a:spcAft>
                          <a:spcPts val="0"/>
                        </a:spcAft>
                        <a:buClrTx/>
                        <a:buSzTx/>
                        <a:buFontTx/>
                        <a:buNone/>
                        <a:tabLst/>
                        <a:defRPr/>
                      </a:pPr>
                      <a:r>
                        <a:rPr lang="ja-JP" altLang="en-US" sz="1400" b="0" dirty="0" smtClean="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solidFill>
                            <a:schemeClr val="tx1"/>
                          </a:solidFill>
                        </a:rPr>
                        <a:t>○</a:t>
                      </a:r>
                      <a:endParaRPr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solidFill>
                            <a:schemeClr val="tx1"/>
                          </a:solidFill>
                        </a:rPr>
                        <a:t>○</a:t>
                      </a:r>
                      <a:endParaRPr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solidFill>
                            <a:schemeClr val="tx1"/>
                          </a:solidFill>
                        </a:rPr>
                        <a:t>○</a:t>
                      </a:r>
                      <a:endParaRPr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solidFill>
                            <a:schemeClr val="tx1"/>
                          </a:solidFill>
                        </a:rPr>
                        <a:t>○</a:t>
                      </a:r>
                      <a:endParaRPr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600" b="1" dirty="0" smtClean="0">
                          <a:solidFill>
                            <a:schemeClr val="tx1"/>
                          </a:solidFill>
                        </a:rPr>
                        <a:t>○</a:t>
                      </a:r>
                      <a:endParaRPr lang="ja-JP" altLang="en-US" sz="1600" b="0" dirty="0" smtClean="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274320">
                <a:tc>
                  <a:txBody>
                    <a:bodyPr/>
                    <a:lstStyle/>
                    <a:p>
                      <a:pPr algn="ctr">
                        <a:lnSpc>
                          <a:spcPct val="100000"/>
                        </a:lnSpc>
                      </a:pPr>
                      <a:r>
                        <a:rPr kumimoji="1" lang="ja-JP" altLang="en-US" sz="1400" dirty="0" smtClean="0"/>
                        <a:t>泉　州</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r>
                        <a:rPr kumimoji="1" lang="ja-JP" altLang="en-US" sz="1400" b="0" dirty="0" smtClean="0"/>
                        <a:t>市立岸和田市民病院</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solidFill>
                            <a:schemeClr val="tx1"/>
                          </a:solidFill>
                        </a:rPr>
                        <a:t>○</a:t>
                      </a:r>
                      <a:endParaRPr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solidFill>
                            <a:schemeClr val="tx1"/>
                          </a:solidFill>
                        </a:rPr>
                        <a:t>○</a:t>
                      </a:r>
                      <a:endParaRPr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700"/>
                        </a:lnSpc>
                      </a:pPr>
                      <a:r>
                        <a:rPr lang="ja-JP" altLang="en-US" sz="1400" b="0" dirty="0" smtClean="0">
                          <a:solidFill>
                            <a:schemeClr val="tx1"/>
                          </a:solidFill>
                        </a:rPr>
                        <a:t>○</a:t>
                      </a:r>
                      <a:endParaRPr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solidFill>
                            <a:schemeClr val="tx1"/>
                          </a:solidFill>
                        </a:rPr>
                        <a:t>○</a:t>
                      </a:r>
                      <a:endParaRPr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solidFill>
                            <a:schemeClr val="tx1"/>
                          </a:solidFill>
                        </a:rPr>
                        <a:t>○</a:t>
                      </a:r>
                      <a:endParaRPr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600" b="1" dirty="0" smtClean="0">
                          <a:solidFill>
                            <a:schemeClr val="tx1"/>
                          </a:solidFill>
                        </a:rPr>
                        <a:t>○</a:t>
                      </a:r>
                      <a:endParaRPr lang="ja-JP" altLang="en-US" sz="1600" b="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bl>
          </a:graphicData>
        </a:graphic>
      </p:graphicFrame>
      <p:sp>
        <p:nvSpPr>
          <p:cNvPr id="8" name="テキスト ボックス 7"/>
          <p:cNvSpPr txBox="1"/>
          <p:nvPr/>
        </p:nvSpPr>
        <p:spPr>
          <a:xfrm>
            <a:off x="468019" y="5862663"/>
            <a:ext cx="4752528" cy="358285"/>
          </a:xfrm>
          <a:prstGeom prst="rect">
            <a:avLst/>
          </a:prstGeom>
          <a:noFill/>
          <a:ln>
            <a:noFill/>
          </a:ln>
        </p:spPr>
        <p:txBody>
          <a:bodyPr wrap="square" lIns="144000" tIns="144000" rtlCol="0">
            <a:spAutoFit/>
          </a:bodyPr>
          <a:lstStyle/>
          <a:p>
            <a:pPr>
              <a:lnSpc>
                <a:spcPts val="1300"/>
              </a:lnSpc>
            </a:pPr>
            <a:r>
              <a:rPr lang="ja-JP" altLang="en-US" sz="1600" b="1" dirty="0" smtClean="0">
                <a:latin typeface="+mn-ea"/>
              </a:rPr>
              <a:t>全病院が要件を満たしている。</a:t>
            </a:r>
            <a:endParaRPr lang="en-US" altLang="ja-JP" sz="1600" b="1" dirty="0" smtClean="0">
              <a:latin typeface="+mn-ea"/>
            </a:endParaRPr>
          </a:p>
        </p:txBody>
      </p:sp>
      <p:sp>
        <p:nvSpPr>
          <p:cNvPr id="7"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b="1" dirty="0" smtClean="0"/>
              <a:t>14</a:t>
            </a:r>
            <a:endParaRPr lang="ja-JP" altLang="en-US" sz="1800" b="1" dirty="0"/>
          </a:p>
        </p:txBody>
      </p:sp>
      <p:sp>
        <p:nvSpPr>
          <p:cNvPr id="10" name="角丸四角形 9"/>
          <p:cNvSpPr/>
          <p:nvPr/>
        </p:nvSpPr>
        <p:spPr>
          <a:xfrm>
            <a:off x="468019" y="893127"/>
            <a:ext cx="8279967" cy="609230"/>
          </a:xfrm>
          <a:prstGeom prst="roundRect">
            <a:avLst/>
          </a:prstGeom>
          <a:solidFill>
            <a:schemeClr val="accent6">
              <a:lumMod val="40000"/>
              <a:lumOff val="6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a:r>
              <a:rPr lang="ja-JP" altLang="en-US" sz="1600" b="1" dirty="0" smtClean="0">
                <a:solidFill>
                  <a:schemeClr val="tx1"/>
                </a:solidFill>
                <a:latin typeface="+mn-ea"/>
              </a:rPr>
              <a:t>⑤　緩和</a:t>
            </a:r>
            <a:r>
              <a:rPr lang="ja-JP" altLang="en-US" sz="1600" b="1" dirty="0">
                <a:solidFill>
                  <a:schemeClr val="tx1"/>
                </a:solidFill>
                <a:latin typeface="+mn-ea"/>
              </a:rPr>
              <a:t>ケアセンターに準じた緩和ケアの提供体制</a:t>
            </a:r>
            <a:r>
              <a:rPr lang="ja-JP" altLang="en-US" sz="1600" b="1" dirty="0" smtClean="0">
                <a:solidFill>
                  <a:schemeClr val="tx1"/>
                </a:solidFill>
                <a:latin typeface="+mn-ea"/>
              </a:rPr>
              <a:t>を整備していること。 </a:t>
            </a:r>
            <a:endParaRPr kumimoji="1" lang="ja-JP" altLang="en-US" sz="1600" b="1" dirty="0">
              <a:solidFill>
                <a:schemeClr val="tx1"/>
              </a:solidFill>
              <a:latin typeface="+mn-ea"/>
              <a:cs typeface="Arial" panose="020B0604020202020204" pitchFamily="34" charset="0"/>
            </a:endParaRPr>
          </a:p>
        </p:txBody>
      </p:sp>
    </p:spTree>
    <p:extLst>
      <p:ext uri="{BB962C8B-B14F-4D97-AF65-F5344CB8AC3E}">
        <p14:creationId xmlns:p14="http://schemas.microsoft.com/office/powerpoint/2010/main" val="40918102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343711867"/>
              </p:ext>
            </p:extLst>
          </p:nvPr>
        </p:nvGraphicFramePr>
        <p:xfrm>
          <a:off x="467544" y="980728"/>
          <a:ext cx="7920880" cy="3690992"/>
        </p:xfrm>
        <a:graphic>
          <a:graphicData uri="http://schemas.openxmlformats.org/drawingml/2006/table">
            <a:tbl>
              <a:tblPr firstRow="1" bandRow="1">
                <a:tableStyleId>{5C22544A-7EE6-4342-B048-85BDC9FD1C3A}</a:tableStyleId>
              </a:tblPr>
              <a:tblGrid>
                <a:gridCol w="864096">
                  <a:extLst>
                    <a:ext uri="{9D8B030D-6E8A-4147-A177-3AD203B41FA5}">
                      <a16:colId xmlns:a16="http://schemas.microsoft.com/office/drawing/2014/main" val="20000"/>
                    </a:ext>
                  </a:extLst>
                </a:gridCol>
                <a:gridCol w="2376264">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720080">
                  <a:extLst>
                    <a:ext uri="{9D8B030D-6E8A-4147-A177-3AD203B41FA5}">
                      <a16:colId xmlns:a16="http://schemas.microsoft.com/office/drawing/2014/main" val="20003"/>
                    </a:ext>
                  </a:extLst>
                </a:gridCol>
                <a:gridCol w="720080">
                  <a:extLst>
                    <a:ext uri="{9D8B030D-6E8A-4147-A177-3AD203B41FA5}">
                      <a16:colId xmlns:a16="http://schemas.microsoft.com/office/drawing/2014/main" val="20004"/>
                    </a:ext>
                  </a:extLst>
                </a:gridCol>
                <a:gridCol w="720080">
                  <a:extLst>
                    <a:ext uri="{9D8B030D-6E8A-4147-A177-3AD203B41FA5}">
                      <a16:colId xmlns:a16="http://schemas.microsoft.com/office/drawing/2014/main" val="20005"/>
                    </a:ext>
                  </a:extLst>
                </a:gridCol>
                <a:gridCol w="792088">
                  <a:extLst>
                    <a:ext uri="{9D8B030D-6E8A-4147-A177-3AD203B41FA5}">
                      <a16:colId xmlns:a16="http://schemas.microsoft.com/office/drawing/2014/main" val="20006"/>
                    </a:ext>
                  </a:extLst>
                </a:gridCol>
                <a:gridCol w="936104">
                  <a:extLst>
                    <a:ext uri="{9D8B030D-6E8A-4147-A177-3AD203B41FA5}">
                      <a16:colId xmlns:a16="http://schemas.microsoft.com/office/drawing/2014/main" val="20007"/>
                    </a:ext>
                  </a:extLst>
                </a:gridCol>
              </a:tblGrid>
              <a:tr h="291665">
                <a:tc rowSpan="2">
                  <a:txBody>
                    <a:bodyPr/>
                    <a:lstStyle/>
                    <a:p>
                      <a:pPr algn="ctr"/>
                      <a:r>
                        <a:rPr kumimoji="1" lang="ja-JP" altLang="en-US" sz="1400" dirty="0" smtClean="0"/>
                        <a:t>圏域</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kumimoji="1" lang="ja-JP" altLang="en-US" sz="1400" dirty="0" smtClean="0"/>
                        <a:t>病院名</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tcPr>
                </a:tc>
                <a:tc gridSpan="5">
                  <a:txBody>
                    <a:bodyPr/>
                    <a:lstStyle/>
                    <a:p>
                      <a:pPr algn="ctr"/>
                      <a:r>
                        <a:rPr kumimoji="1" lang="ja-JP" altLang="en-US" sz="1400" dirty="0" smtClean="0"/>
                        <a:t>高度型の指定要件</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lnSpc>
                          <a:spcPct val="100000"/>
                        </a:lnSpc>
                      </a:pPr>
                      <a:r>
                        <a:rPr kumimoji="1" lang="ja-JP" altLang="en-US" sz="1300" dirty="0" smtClean="0"/>
                        <a:t>要件</a:t>
                      </a:r>
                      <a:endParaRPr kumimoji="1" lang="en-US" altLang="ja-JP" sz="1300" dirty="0" smtClean="0"/>
                    </a:p>
                    <a:p>
                      <a:pPr algn="ctr">
                        <a:lnSpc>
                          <a:spcPct val="100000"/>
                        </a:lnSpc>
                      </a:pPr>
                      <a:r>
                        <a:rPr kumimoji="1" lang="ja-JP" altLang="en-US" sz="1300" dirty="0" smtClean="0"/>
                        <a:t>充足状況</a:t>
                      </a:r>
                      <a:endParaRPr kumimoji="1" lang="ja-JP" altLang="en-US" sz="13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4302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pPr>
                      <a:r>
                        <a:rPr kumimoji="1" lang="ja-JP" altLang="en-US" sz="1300" b="1" dirty="0" smtClean="0">
                          <a:solidFill>
                            <a:schemeClr val="bg1"/>
                          </a:solidFill>
                        </a:rPr>
                        <a:t>①</a:t>
                      </a:r>
                      <a:endParaRPr kumimoji="1" lang="en-US" altLang="ja-JP" sz="1300" b="1" dirty="0" smtClean="0">
                        <a:solidFill>
                          <a:schemeClr val="bg1"/>
                        </a:solidFill>
                      </a:endParaRPr>
                    </a:p>
                    <a:p>
                      <a:pPr algn="ctr">
                        <a:lnSpc>
                          <a:spcPct val="100000"/>
                        </a:lnSpc>
                      </a:pPr>
                      <a:r>
                        <a:rPr kumimoji="1" lang="ja-JP" altLang="en-US" sz="1300" b="1" dirty="0" smtClean="0">
                          <a:solidFill>
                            <a:schemeClr val="bg1"/>
                          </a:solidFill>
                        </a:rPr>
                        <a:t>望ましい要件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00000"/>
                        </a:lnSpc>
                      </a:pPr>
                      <a:r>
                        <a:rPr kumimoji="1" lang="ja-JP" altLang="en-US" sz="1300" b="1" dirty="0" smtClean="0">
                          <a:solidFill>
                            <a:schemeClr val="bg1"/>
                          </a:solidFill>
                        </a:rPr>
                        <a:t>②</a:t>
                      </a:r>
                      <a:endParaRPr kumimoji="1" lang="en-US" altLang="ja-JP" sz="1300" b="1" dirty="0" smtClean="0">
                        <a:solidFill>
                          <a:schemeClr val="bg1"/>
                        </a:solidFill>
                      </a:endParaRPr>
                    </a:p>
                    <a:p>
                      <a:pPr algn="ctr">
                        <a:lnSpc>
                          <a:spcPct val="100000"/>
                        </a:lnSpc>
                      </a:pPr>
                      <a:r>
                        <a:rPr kumimoji="1" lang="ja-JP" altLang="en-US" sz="1300" b="1" dirty="0" smtClean="0">
                          <a:solidFill>
                            <a:schemeClr val="bg1"/>
                          </a:solidFill>
                        </a:rPr>
                        <a:t>相談</a:t>
                      </a:r>
                      <a:endParaRPr kumimoji="1" lang="en-US" altLang="ja-JP" sz="1300" b="1" dirty="0" smtClean="0">
                        <a:solidFill>
                          <a:schemeClr val="bg1"/>
                        </a:solidFill>
                      </a:endParaRPr>
                    </a:p>
                    <a:p>
                      <a:pPr algn="ctr">
                        <a:lnSpc>
                          <a:spcPct val="100000"/>
                        </a:lnSpc>
                      </a:pPr>
                      <a:r>
                        <a:rPr kumimoji="1" lang="ja-JP" altLang="en-US" sz="1300" b="1" dirty="0" smtClean="0">
                          <a:solidFill>
                            <a:schemeClr val="bg1"/>
                          </a:solidFill>
                        </a:rPr>
                        <a:t>支援Ｃ</a:t>
                      </a:r>
                      <a:endParaRPr kumimoji="1" lang="ja-JP" altLang="en-US" sz="1300" b="1" dirty="0">
                        <a:solidFill>
                          <a:schemeClr val="bg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00000"/>
                        </a:lnSpc>
                      </a:pPr>
                      <a:r>
                        <a:rPr kumimoji="1" lang="ja-JP" altLang="en-US" sz="1300" b="1" dirty="0" smtClean="0">
                          <a:solidFill>
                            <a:schemeClr val="bg1"/>
                          </a:solidFill>
                        </a:rPr>
                        <a:t>③</a:t>
                      </a:r>
                      <a:endParaRPr kumimoji="1" lang="en-US" altLang="ja-JP" sz="1300" b="1" dirty="0" smtClean="0">
                        <a:solidFill>
                          <a:schemeClr val="bg1"/>
                        </a:solidFill>
                      </a:endParaRPr>
                    </a:p>
                    <a:p>
                      <a:pPr algn="ctr">
                        <a:lnSpc>
                          <a:spcPct val="100000"/>
                        </a:lnSpc>
                      </a:pPr>
                      <a:r>
                        <a:rPr kumimoji="1" lang="ja-JP" altLang="en-US" sz="1300" b="1" dirty="0" smtClean="0">
                          <a:solidFill>
                            <a:schemeClr val="bg1"/>
                          </a:solidFill>
                        </a:rPr>
                        <a:t>医療</a:t>
                      </a:r>
                      <a:endParaRPr kumimoji="1" lang="en-US" altLang="ja-JP" sz="1300" b="1" dirty="0" smtClean="0">
                        <a:solidFill>
                          <a:schemeClr val="bg1"/>
                        </a:solidFill>
                      </a:endParaRPr>
                    </a:p>
                    <a:p>
                      <a:pPr algn="ctr">
                        <a:lnSpc>
                          <a:spcPct val="100000"/>
                        </a:lnSpc>
                      </a:pPr>
                      <a:r>
                        <a:rPr kumimoji="1" lang="ja-JP" altLang="en-US" sz="1300" b="1" dirty="0" smtClean="0">
                          <a:solidFill>
                            <a:schemeClr val="bg1"/>
                          </a:solidFill>
                        </a:rPr>
                        <a:t>安全</a:t>
                      </a:r>
                      <a:endParaRPr kumimoji="1" lang="ja-JP" altLang="en-US" sz="1300" b="1" dirty="0">
                        <a:solidFill>
                          <a:schemeClr val="bg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b="1" dirty="0" smtClean="0">
                          <a:solidFill>
                            <a:schemeClr val="bg1"/>
                          </a:solidFill>
                        </a:rPr>
                        <a:t>④</a:t>
                      </a:r>
                      <a:endParaRPr kumimoji="1" lang="en-US" altLang="ja-JP" sz="1300" b="1" dirty="0" smtClean="0">
                        <a:solidFill>
                          <a:schemeClr val="bg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b="1" dirty="0" smtClean="0">
                          <a:solidFill>
                            <a:schemeClr val="bg1"/>
                          </a:solidFill>
                        </a:rPr>
                        <a:t>放射線治療</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b="1" dirty="0" smtClean="0">
                          <a:solidFill>
                            <a:schemeClr val="bg1"/>
                          </a:solidFill>
                        </a:rPr>
                        <a:t>⑤</a:t>
                      </a:r>
                      <a:endParaRPr kumimoji="1" lang="en-US" altLang="ja-JP" sz="1300" b="1" dirty="0" smtClean="0">
                        <a:solidFill>
                          <a:schemeClr val="bg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b="1" dirty="0" smtClean="0">
                          <a:solidFill>
                            <a:schemeClr val="bg1"/>
                          </a:solidFill>
                        </a:rPr>
                        <a:t>緩和</a:t>
                      </a:r>
                      <a:endParaRPr kumimoji="1" lang="en-US" altLang="ja-JP" sz="1300" b="1" dirty="0" smtClean="0">
                        <a:solidFill>
                          <a:schemeClr val="bg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b="1" dirty="0" smtClean="0">
                          <a:solidFill>
                            <a:schemeClr val="bg1"/>
                          </a:solidFill>
                        </a:rPr>
                        <a:t>ケアＣ</a:t>
                      </a:r>
                      <a:endParaRPr kumimoji="1" lang="en-US" altLang="ja-JP" sz="1300" b="1" dirty="0" smtClean="0">
                        <a:solidFill>
                          <a:schemeClr val="bg1"/>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ts val="1100"/>
                        </a:lnSpc>
                        <a:spcBef>
                          <a:spcPts val="0"/>
                        </a:spcBef>
                        <a:spcAft>
                          <a:spcPts val="0"/>
                        </a:spcAft>
                        <a:buClrTx/>
                        <a:buSzTx/>
                        <a:buFontTx/>
                        <a:buNone/>
                        <a:tabLst/>
                        <a:defRPr/>
                      </a:pPr>
                      <a:endParaRPr kumimoji="1" lang="en-US" altLang="ja-JP" sz="1100" dirty="0" smtClean="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68394">
                <a:tc>
                  <a:txBody>
                    <a:bodyPr/>
                    <a:lstStyle/>
                    <a:p>
                      <a:pPr algn="ctr">
                        <a:lnSpc>
                          <a:spcPts val="1600"/>
                        </a:lnSpc>
                      </a:pPr>
                      <a:r>
                        <a:rPr kumimoji="1" lang="ja-JP" altLang="en-US" sz="1400" b="0" dirty="0" smtClean="0"/>
                        <a:t>豊　能</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300" b="0" dirty="0" smtClean="0">
                          <a:latin typeface="+mn-ea"/>
                          <a:ea typeface="+mn-ea"/>
                        </a:rPr>
                        <a:t>大阪大学医学部附属病院</a:t>
                      </a:r>
                      <a:endParaRPr kumimoji="1" lang="ja-JP" altLang="en-US" sz="1300" b="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t>○</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68394">
                <a:tc>
                  <a:txBody>
                    <a:bodyPr/>
                    <a:lstStyle/>
                    <a:p>
                      <a:pPr algn="ctr">
                        <a:lnSpc>
                          <a:spcPts val="1600"/>
                        </a:lnSpc>
                      </a:pPr>
                      <a:r>
                        <a:rPr kumimoji="1" lang="ja-JP" altLang="en-US" sz="1400" b="0" dirty="0" smtClean="0"/>
                        <a:t>北河内</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zh-CN" altLang="en-US" sz="1300" b="0" dirty="0" smtClean="0">
                          <a:latin typeface="ＭＳ Ｐゴシック" panose="020B0600070205080204" pitchFamily="50" charset="-128"/>
                          <a:ea typeface="ＭＳ Ｐゴシック" panose="020B0600070205080204" pitchFamily="50" charset="-128"/>
                        </a:rPr>
                        <a:t>関西医科大学附属病院</a:t>
                      </a:r>
                      <a:endParaRPr kumimoji="1" lang="ja-JP" altLang="en-US" sz="1300" b="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t>○</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5150947"/>
                  </a:ext>
                </a:extLst>
              </a:tr>
              <a:tr h="353432">
                <a:tc rowSpan="2">
                  <a:txBody>
                    <a:bodyPr/>
                    <a:lstStyle/>
                    <a:p>
                      <a:pPr algn="ctr">
                        <a:lnSpc>
                          <a:spcPts val="1600"/>
                        </a:lnSpc>
                      </a:pPr>
                      <a:r>
                        <a:rPr kumimoji="1" lang="ja-JP" altLang="en-US" sz="1400" b="0" dirty="0" smtClean="0"/>
                        <a:t>中河内</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300" b="0" dirty="0" smtClean="0">
                          <a:solidFill>
                            <a:schemeClr val="tx1"/>
                          </a:solidFill>
                          <a:latin typeface="+mn-ea"/>
                          <a:ea typeface="+mn-ea"/>
                        </a:rPr>
                        <a:t>市立東大阪医療センター</a:t>
                      </a:r>
                      <a:endParaRPr kumimoji="1" lang="ja-JP" altLang="en-US" sz="13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lang="ja-JP" altLang="en-US" sz="1400" b="0" dirty="0" smtClean="0"/>
                        <a:t>○</a:t>
                      </a:r>
                      <a:endParaRPr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lang="ja-JP" altLang="en-US" sz="1400" b="0" dirty="0" smtClean="0"/>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lang="ja-JP" altLang="en-US" sz="1400" b="0" dirty="0" smtClean="0"/>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lang="ja-JP" altLang="en-US" sz="1400" b="0" dirty="0" smtClean="0"/>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lang="ja-JP" altLang="en-US" sz="1400" b="0" dirty="0" smtClean="0"/>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lang="ja-JP" altLang="en-US" sz="1600" b="1" dirty="0" smtClean="0"/>
                        <a:t>○</a:t>
                      </a:r>
                      <a:endParaRPr kumimoji="1" lang="ja-JP" altLang="en-US" sz="1600" b="1"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04"/>
                  </a:ext>
                </a:extLst>
              </a:tr>
              <a:tr h="0">
                <a:tc vMerge="1">
                  <a:txBody>
                    <a:bodyPr/>
                    <a:lstStyle/>
                    <a:p>
                      <a:pPr algn="ctr"/>
                      <a:endParaRPr kumimoji="1" lang="ja-JP" altLang="en-US" sz="1400" dirty="0"/>
                    </a:p>
                  </a:txBody>
                  <a:tcPr anchor="ctr"/>
                </a:tc>
                <a:tc>
                  <a:txBody>
                    <a:bodyPr/>
                    <a:lstStyle/>
                    <a:p>
                      <a:pPr>
                        <a:lnSpc>
                          <a:spcPts val="1600"/>
                        </a:lnSpc>
                      </a:pPr>
                      <a:r>
                        <a:rPr kumimoji="1" lang="ja-JP" altLang="en-US" sz="1300" b="0" dirty="0" smtClean="0">
                          <a:solidFill>
                            <a:schemeClr val="tx1"/>
                          </a:solidFill>
                          <a:latin typeface="+mn-ea"/>
                          <a:ea typeface="+mn-ea"/>
                        </a:rPr>
                        <a:t>八尾市立病院</a:t>
                      </a:r>
                      <a:endParaRPr kumimoji="1" lang="ja-JP" altLang="en-US" sz="13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t>○</a:t>
                      </a:r>
                      <a:endParaRPr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600" b="1" dirty="0" smtClean="0"/>
                        <a:t>○</a:t>
                      </a:r>
                      <a:endParaRPr kumimoji="1" lang="ja-JP" altLang="en-US" sz="1600" b="1"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pPr algn="ctr">
                        <a:lnSpc>
                          <a:spcPts val="1600"/>
                        </a:lnSpc>
                      </a:pPr>
                      <a:r>
                        <a:rPr kumimoji="1" lang="ja-JP" altLang="en-US" sz="1400" b="0" dirty="0" smtClean="0"/>
                        <a:t>南河内</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300" b="0" dirty="0" smtClean="0">
                          <a:solidFill>
                            <a:schemeClr val="tx1"/>
                          </a:solidFill>
                          <a:latin typeface="+mn-ea"/>
                          <a:ea typeface="+mn-ea"/>
                        </a:rPr>
                        <a:t>近畿大学病院</a:t>
                      </a:r>
                      <a:endParaRPr kumimoji="1" lang="ja-JP" altLang="en-US" sz="13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t>○</a:t>
                      </a:r>
                      <a:endParaRPr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600" b="1" dirty="0" smtClean="0"/>
                        <a:t>○</a:t>
                      </a:r>
                      <a:endParaRPr kumimoji="1" lang="ja-JP" altLang="en-US" sz="1600" b="1"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134144">
                <a:tc rowSpan="2">
                  <a:txBody>
                    <a:bodyPr/>
                    <a:lstStyle/>
                    <a:p>
                      <a:pPr algn="ctr">
                        <a:lnSpc>
                          <a:spcPts val="1600"/>
                        </a:lnSpc>
                      </a:pPr>
                      <a:r>
                        <a:rPr kumimoji="1" lang="ja-JP" altLang="en-US" sz="1400" b="0" dirty="0" smtClean="0"/>
                        <a:t>堺　市</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300" b="0" dirty="0" smtClean="0">
                          <a:latin typeface="+mn-ea"/>
                          <a:ea typeface="+mn-ea"/>
                        </a:rPr>
                        <a:t>大阪労災病院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lang="ja-JP" altLang="en-US" sz="1400" b="0" dirty="0" smtClean="0"/>
                        <a:t>○</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07"/>
                  </a:ext>
                </a:extLst>
              </a:tr>
              <a:tr h="117376">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300" b="0" dirty="0" smtClean="0">
                          <a:latin typeface="+mn-ea"/>
                          <a:ea typeface="+mn-ea"/>
                        </a:rPr>
                        <a:t>堺市立総合医療センター</a:t>
                      </a:r>
                      <a:endParaRPr kumimoji="1" lang="ja-JP" altLang="en-US" sz="1300" b="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t>○</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152400">
                <a:tc>
                  <a:txBody>
                    <a:bodyPr/>
                    <a:lstStyle/>
                    <a:p>
                      <a:pPr algn="ctr">
                        <a:lnSpc>
                          <a:spcPts val="1600"/>
                        </a:lnSpc>
                      </a:pPr>
                      <a:r>
                        <a:rPr kumimoji="1" lang="ja-JP" altLang="en-US" sz="1400" b="0" dirty="0" smtClean="0"/>
                        <a:t>泉　州</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300" b="0" dirty="0" smtClean="0">
                          <a:latin typeface="+mn-ea"/>
                          <a:ea typeface="+mn-ea"/>
                        </a:rPr>
                        <a:t>市立岸和田市民病院</a:t>
                      </a:r>
                      <a:endParaRPr kumimoji="1" lang="ja-JP" altLang="en-US" sz="1300" b="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t>○</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bl>
          </a:graphicData>
        </a:graphic>
      </p:graphicFrame>
      <p:sp>
        <p:nvSpPr>
          <p:cNvPr id="29" name="タイトル 7"/>
          <p:cNvSpPr txBox="1">
            <a:spLocks/>
          </p:cNvSpPr>
          <p:nvPr/>
        </p:nvSpPr>
        <p:spPr>
          <a:xfrm>
            <a:off x="112940" y="57693"/>
            <a:ext cx="8712968" cy="490987"/>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ea typeface="+mn-ea"/>
                <a:cs typeface="Meiryo UI" panose="020B0604030504040204" pitchFamily="50" charset="-128"/>
              </a:rPr>
              <a:t>要件①から⑤までの要件充足状況</a:t>
            </a:r>
          </a:p>
        </p:txBody>
      </p:sp>
      <p:sp>
        <p:nvSpPr>
          <p:cNvPr id="7" name="テキスト ボックス 6"/>
          <p:cNvSpPr txBox="1"/>
          <p:nvPr/>
        </p:nvSpPr>
        <p:spPr>
          <a:xfrm>
            <a:off x="755576" y="5373216"/>
            <a:ext cx="7704856" cy="437794"/>
          </a:xfrm>
          <a:prstGeom prst="rect">
            <a:avLst/>
          </a:prstGeom>
          <a:noFill/>
          <a:ln>
            <a:noFill/>
          </a:ln>
        </p:spPr>
        <p:txBody>
          <a:bodyPr wrap="square" lIns="144000" tIns="144000" rtlCol="0">
            <a:spAutoFit/>
          </a:bodyPr>
          <a:lstStyle/>
          <a:p>
            <a:r>
              <a:rPr lang="ja-JP" altLang="en-US" sz="1600" b="1" dirty="0" smtClean="0">
                <a:latin typeface="+mn-ea"/>
              </a:rPr>
              <a:t>⇒　ここまで、全ての病院が、高度型の指定要件①～⑤を満たしている。</a:t>
            </a:r>
            <a:endParaRPr lang="en-US" altLang="ja-JP" sz="1600" b="1" dirty="0" smtClean="0">
              <a:latin typeface="+mn-ea"/>
            </a:endParaRPr>
          </a:p>
        </p:txBody>
      </p:sp>
      <p:sp>
        <p:nvSpPr>
          <p:cNvPr id="6"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b="1" dirty="0" smtClean="0"/>
              <a:t>15</a:t>
            </a:r>
            <a:endParaRPr lang="ja-JP" altLang="en-US" sz="1800" b="1" dirty="0"/>
          </a:p>
        </p:txBody>
      </p:sp>
    </p:spTree>
    <p:extLst>
      <p:ext uri="{BB962C8B-B14F-4D97-AF65-F5344CB8AC3E}">
        <p14:creationId xmlns:p14="http://schemas.microsoft.com/office/powerpoint/2010/main" val="23451017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ea typeface="+mn-ea"/>
                <a:cs typeface="Meiryo UI" panose="020B0604030504040204" pitchFamily="50" charset="-128"/>
              </a:rPr>
              <a:t>地域がん診療連携拠点病院（高度型</a:t>
            </a:r>
            <a:r>
              <a:rPr lang="ja-JP" altLang="en-US" sz="2000" b="1" dirty="0" smtClean="0">
                <a:solidFill>
                  <a:schemeClr val="bg1"/>
                </a:solidFill>
                <a:latin typeface="+mn-ea"/>
                <a:ea typeface="+mn-ea"/>
                <a:cs typeface="Meiryo UI" panose="020B0604030504040204" pitchFamily="50" charset="-128"/>
              </a:rPr>
              <a:t>）の推薦手順</a:t>
            </a:r>
            <a:endParaRPr lang="ja-JP" altLang="en-US" sz="2000" b="1" dirty="0">
              <a:solidFill>
                <a:schemeClr val="bg1"/>
              </a:solidFill>
              <a:latin typeface="+mn-ea"/>
              <a:ea typeface="+mn-ea"/>
              <a:cs typeface="Meiryo UI" panose="020B0604030504040204" pitchFamily="50" charset="-128"/>
            </a:endParaRPr>
          </a:p>
        </p:txBody>
      </p:sp>
      <p:sp>
        <p:nvSpPr>
          <p:cNvPr id="3" name="角丸四角形 2"/>
          <p:cNvSpPr/>
          <p:nvPr/>
        </p:nvSpPr>
        <p:spPr>
          <a:xfrm>
            <a:off x="251519" y="750209"/>
            <a:ext cx="5917213" cy="50405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rPr>
              <a:t>高度型の推薦の希望</a:t>
            </a:r>
            <a:endParaRPr kumimoji="1" lang="ja-JP" altLang="en-US" sz="2000" b="1" dirty="0">
              <a:solidFill>
                <a:schemeClr val="tx1"/>
              </a:solidFill>
            </a:endParaRPr>
          </a:p>
        </p:txBody>
      </p:sp>
      <p:sp>
        <p:nvSpPr>
          <p:cNvPr id="9" name="角丸四角形 8"/>
          <p:cNvSpPr/>
          <p:nvPr/>
        </p:nvSpPr>
        <p:spPr>
          <a:xfrm>
            <a:off x="251520" y="1678451"/>
            <a:ext cx="5917213" cy="1750549"/>
          </a:xfrm>
          <a:prstGeom prst="roundRect">
            <a:avLst>
              <a:gd name="adj" fmla="val 622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高度型の要件充足状況の確認 ①～⑤</a:t>
            </a:r>
            <a:endParaRPr kumimoji="1" lang="en-US" altLang="ja-JP" b="1" dirty="0" smtClean="0">
              <a:solidFill>
                <a:schemeClr val="tx1"/>
              </a:solidFill>
              <a:latin typeface="ＭＳ Ｐゴシック 本文"/>
            </a:endParaRPr>
          </a:p>
          <a:p>
            <a:endParaRPr lang="en-US" altLang="ja-JP" sz="700" b="1" dirty="0" smtClean="0">
              <a:solidFill>
                <a:schemeClr val="tx1"/>
              </a:solidFill>
            </a:endParaRPr>
          </a:p>
          <a:p>
            <a:r>
              <a:rPr lang="ja-JP" altLang="en-US" sz="1400" dirty="0" smtClean="0">
                <a:solidFill>
                  <a:schemeClr val="tx1"/>
                </a:solidFill>
              </a:rPr>
              <a:t>要件①　「望ましい要件」を複数充足</a:t>
            </a:r>
            <a:endParaRPr lang="en-US" altLang="ja-JP" sz="1400" dirty="0" smtClean="0">
              <a:solidFill>
                <a:schemeClr val="tx1"/>
              </a:solidFill>
            </a:endParaRPr>
          </a:p>
          <a:p>
            <a:r>
              <a:rPr kumimoji="1" lang="ja-JP" altLang="en-US" sz="1400" dirty="0" smtClean="0">
                <a:solidFill>
                  <a:schemeClr val="tx1"/>
                </a:solidFill>
              </a:rPr>
              <a:t>要件②　相談支援センターに看護師や社会福祉士等の医療従事者を配置</a:t>
            </a:r>
            <a:endParaRPr kumimoji="1" lang="en-US" altLang="ja-JP" sz="1400" dirty="0" smtClean="0">
              <a:solidFill>
                <a:schemeClr val="tx1"/>
              </a:solidFill>
            </a:endParaRPr>
          </a:p>
          <a:p>
            <a:r>
              <a:rPr lang="ja-JP" altLang="en-US" sz="1400" dirty="0" smtClean="0">
                <a:solidFill>
                  <a:schemeClr val="tx1"/>
                </a:solidFill>
              </a:rPr>
              <a:t>要件③　医療に係る安全管理体制（第三者評価又は監査委員会）</a:t>
            </a:r>
            <a:endParaRPr lang="en-US" altLang="ja-JP" sz="1400" dirty="0" smtClean="0">
              <a:solidFill>
                <a:schemeClr val="tx1"/>
              </a:solidFill>
            </a:endParaRPr>
          </a:p>
          <a:p>
            <a:r>
              <a:rPr kumimoji="1" lang="ja-JP" altLang="en-US" sz="1400" dirty="0" smtClean="0">
                <a:solidFill>
                  <a:schemeClr val="tx1"/>
                </a:solidFill>
              </a:rPr>
              <a:t>要件④　高度な放射線治療の提供が可能</a:t>
            </a:r>
            <a:endParaRPr kumimoji="1" lang="en-US" altLang="ja-JP" sz="1400" dirty="0" smtClean="0">
              <a:solidFill>
                <a:schemeClr val="tx1"/>
              </a:solidFill>
            </a:endParaRPr>
          </a:p>
          <a:p>
            <a:r>
              <a:rPr lang="ja-JP" altLang="en-US" sz="1400" dirty="0">
                <a:solidFill>
                  <a:schemeClr val="tx1"/>
                </a:solidFill>
              </a:rPr>
              <a:t>要件⑤　緩和ケアセンターに準じた緩和ケアの提供体制の</a:t>
            </a:r>
            <a:r>
              <a:rPr lang="ja-JP" altLang="en-US" sz="1400" dirty="0" smtClean="0">
                <a:solidFill>
                  <a:schemeClr val="tx1"/>
                </a:solidFill>
              </a:rPr>
              <a:t>整備</a:t>
            </a:r>
            <a:endParaRPr kumimoji="1" lang="ja-JP" altLang="en-US" sz="1400" dirty="0">
              <a:solidFill>
                <a:schemeClr val="tx1"/>
              </a:solidFill>
            </a:endParaRPr>
          </a:p>
        </p:txBody>
      </p:sp>
      <p:sp>
        <p:nvSpPr>
          <p:cNvPr id="10" name="角丸四角形 9"/>
          <p:cNvSpPr/>
          <p:nvPr/>
        </p:nvSpPr>
        <p:spPr>
          <a:xfrm>
            <a:off x="251520" y="4631384"/>
            <a:ext cx="5917213" cy="764700"/>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rPr>
              <a:t>高度型の要件</a:t>
            </a:r>
            <a:r>
              <a:rPr lang="ja-JP" altLang="en-US" b="1" dirty="0" smtClean="0">
                <a:solidFill>
                  <a:schemeClr val="bg1"/>
                </a:solidFill>
              </a:rPr>
              <a:t>充足</a:t>
            </a:r>
            <a:r>
              <a:rPr lang="ja-JP" altLang="en-US" b="1" dirty="0">
                <a:solidFill>
                  <a:schemeClr val="bg1"/>
                </a:solidFill>
              </a:rPr>
              <a:t>状況の</a:t>
            </a:r>
            <a:r>
              <a:rPr lang="ja-JP" altLang="en-US" b="1" dirty="0" smtClean="0">
                <a:solidFill>
                  <a:schemeClr val="bg1"/>
                </a:solidFill>
              </a:rPr>
              <a:t>確認⑥</a:t>
            </a:r>
            <a:endParaRPr lang="en-US" altLang="ja-JP" b="1" dirty="0" smtClean="0">
              <a:solidFill>
                <a:schemeClr val="bg1"/>
              </a:solidFill>
              <a:latin typeface="ＭＳ Ｐゴシック 本文"/>
            </a:endParaRPr>
          </a:p>
          <a:p>
            <a:endParaRPr lang="en-US" altLang="ja-JP" sz="700" b="1" dirty="0" smtClean="0">
              <a:solidFill>
                <a:schemeClr val="bg1"/>
              </a:solidFill>
            </a:endParaRPr>
          </a:p>
          <a:p>
            <a:r>
              <a:rPr lang="ja-JP" altLang="en-US" sz="1400" b="1" dirty="0" smtClean="0">
                <a:solidFill>
                  <a:schemeClr val="bg1"/>
                </a:solidFill>
              </a:rPr>
              <a:t>要件</a:t>
            </a:r>
            <a:r>
              <a:rPr lang="ja-JP" altLang="en-US" sz="1400" b="1" dirty="0">
                <a:solidFill>
                  <a:schemeClr val="bg1"/>
                </a:solidFill>
              </a:rPr>
              <a:t>⑥　各医療圏域において診療実績が最も優れている拠点</a:t>
            </a:r>
            <a:r>
              <a:rPr lang="ja-JP" altLang="en-US" sz="1400" b="1" dirty="0" smtClean="0">
                <a:solidFill>
                  <a:schemeClr val="bg1"/>
                </a:solidFill>
              </a:rPr>
              <a:t>病院</a:t>
            </a:r>
            <a:endParaRPr lang="ja-JP" altLang="en-US" sz="1400" b="1" dirty="0">
              <a:solidFill>
                <a:schemeClr val="bg1"/>
              </a:solidFill>
            </a:endParaRPr>
          </a:p>
        </p:txBody>
      </p:sp>
      <p:sp>
        <p:nvSpPr>
          <p:cNvPr id="11" name="角丸四角形 10"/>
          <p:cNvSpPr/>
          <p:nvPr/>
        </p:nvSpPr>
        <p:spPr>
          <a:xfrm>
            <a:off x="251520" y="5763744"/>
            <a:ext cx="5917213" cy="527111"/>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rPr>
              <a:t>高度型の推薦病院の決定</a:t>
            </a:r>
            <a:endParaRPr kumimoji="1" lang="ja-JP" altLang="en-US" sz="2000" b="1" dirty="0">
              <a:solidFill>
                <a:schemeClr val="tx1"/>
              </a:solidFill>
            </a:endParaRPr>
          </a:p>
        </p:txBody>
      </p:sp>
      <p:cxnSp>
        <p:nvCxnSpPr>
          <p:cNvPr id="7" name="カギ線コネクタ 6"/>
          <p:cNvCxnSpPr>
            <a:stCxn id="3" idx="2"/>
            <a:endCxn id="9" idx="0"/>
          </p:cNvCxnSpPr>
          <p:nvPr/>
        </p:nvCxnSpPr>
        <p:spPr>
          <a:xfrm rot="16200000" flipH="1">
            <a:off x="2998033" y="1466357"/>
            <a:ext cx="424186" cy="1"/>
          </a:xfrm>
          <a:prstGeom prst="bentConnector3">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a:stCxn id="10" idx="2"/>
            <a:endCxn id="11" idx="0"/>
          </p:cNvCxnSpPr>
          <p:nvPr/>
        </p:nvCxnSpPr>
        <p:spPr>
          <a:xfrm>
            <a:off x="3210127" y="5396084"/>
            <a:ext cx="0" cy="36766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49" name="角丸四角形 48"/>
          <p:cNvSpPr/>
          <p:nvPr/>
        </p:nvSpPr>
        <p:spPr>
          <a:xfrm>
            <a:off x="251520" y="3797702"/>
            <a:ext cx="5917213" cy="42418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要件①～⑤を全て満たしている病院がある圏域</a:t>
            </a:r>
            <a:endParaRPr lang="en-US" altLang="ja-JP" sz="700" b="1" dirty="0" smtClean="0">
              <a:solidFill>
                <a:schemeClr val="tx1"/>
              </a:solidFill>
            </a:endParaRPr>
          </a:p>
        </p:txBody>
      </p:sp>
      <p:cxnSp>
        <p:nvCxnSpPr>
          <p:cNvPr id="51" name="直線矢印コネクタ 50"/>
          <p:cNvCxnSpPr>
            <a:stCxn id="9" idx="2"/>
            <a:endCxn id="49" idx="0"/>
          </p:cNvCxnSpPr>
          <p:nvPr/>
        </p:nvCxnSpPr>
        <p:spPr>
          <a:xfrm>
            <a:off x="3210127" y="3429000"/>
            <a:ext cx="0" cy="36870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a:stCxn id="49" idx="2"/>
            <a:endCxn id="10" idx="0"/>
          </p:cNvCxnSpPr>
          <p:nvPr/>
        </p:nvCxnSpPr>
        <p:spPr>
          <a:xfrm>
            <a:off x="3210127" y="4221888"/>
            <a:ext cx="0" cy="40949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11" name="右中かっこ 110"/>
          <p:cNvSpPr/>
          <p:nvPr/>
        </p:nvSpPr>
        <p:spPr>
          <a:xfrm>
            <a:off x="6156176" y="4628687"/>
            <a:ext cx="220079" cy="767397"/>
          </a:xfrm>
          <a:prstGeom prst="rightBrace">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3" name="テキスト ボックス 112"/>
          <p:cNvSpPr txBox="1"/>
          <p:nvPr/>
        </p:nvSpPr>
        <p:spPr>
          <a:xfrm>
            <a:off x="6300192" y="4606701"/>
            <a:ext cx="2755340" cy="811367"/>
          </a:xfrm>
          <a:prstGeom prst="rect">
            <a:avLst/>
          </a:prstGeom>
          <a:noFill/>
          <a:ln>
            <a:noFill/>
          </a:ln>
        </p:spPr>
        <p:txBody>
          <a:bodyPr wrap="square" lIns="144000" tIns="36000" bIns="36000" rtlCol="0" anchor="ctr" anchorCtr="0">
            <a:spAutoFit/>
          </a:bodyPr>
          <a:lstStyle/>
          <a:p>
            <a:r>
              <a:rPr lang="ja-JP" altLang="en-US" sz="1600" b="1" dirty="0" smtClean="0">
                <a:latin typeface="+mn-ea"/>
              </a:rPr>
              <a:t>どの病院の診療</a:t>
            </a:r>
            <a:r>
              <a:rPr lang="ja-JP" altLang="en-US" sz="1600" b="1" dirty="0">
                <a:latin typeface="+mn-ea"/>
              </a:rPr>
              <a:t>実績</a:t>
            </a:r>
            <a:r>
              <a:rPr lang="ja-JP" altLang="en-US" sz="1600" b="1" dirty="0" smtClean="0">
                <a:latin typeface="+mn-ea"/>
              </a:rPr>
              <a:t>が最も優れているのか</a:t>
            </a:r>
            <a:r>
              <a:rPr lang="ja-JP" altLang="en-US" sz="1600" b="1" dirty="0">
                <a:latin typeface="+mn-ea"/>
              </a:rPr>
              <a:t>、部会と</a:t>
            </a:r>
            <a:r>
              <a:rPr lang="ja-JP" altLang="en-US" sz="1600" b="1" dirty="0" smtClean="0">
                <a:latin typeface="+mn-ea"/>
              </a:rPr>
              <a:t>して判断</a:t>
            </a:r>
            <a:endParaRPr lang="en-US" altLang="ja-JP" sz="1600" b="1" dirty="0">
              <a:latin typeface="+mn-ea"/>
            </a:endParaRPr>
          </a:p>
        </p:txBody>
      </p:sp>
      <p:sp>
        <p:nvSpPr>
          <p:cNvPr id="35"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b="1" dirty="0" smtClean="0"/>
              <a:t>16</a:t>
            </a:r>
            <a:endParaRPr lang="ja-JP" altLang="en-US" sz="1800" b="1" dirty="0"/>
          </a:p>
        </p:txBody>
      </p:sp>
    </p:spTree>
    <p:extLst>
      <p:ext uri="{BB962C8B-B14F-4D97-AF65-F5344CB8AC3E}">
        <p14:creationId xmlns:p14="http://schemas.microsoft.com/office/powerpoint/2010/main" val="10649050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ea typeface="+mn-ea"/>
                <a:cs typeface="Meiryo UI" panose="020B0604030504040204" pitchFamily="50" charset="-128"/>
              </a:rPr>
              <a:t>高度型の要件充足状況の確認 </a:t>
            </a:r>
            <a:r>
              <a:rPr lang="ja-JP" altLang="en-US" sz="2000" b="1" dirty="0" smtClean="0">
                <a:solidFill>
                  <a:schemeClr val="bg1"/>
                </a:solidFill>
                <a:latin typeface="+mn-ea"/>
                <a:ea typeface="+mn-ea"/>
                <a:cs typeface="Meiryo UI" panose="020B0604030504040204" pitchFamily="50" charset="-128"/>
              </a:rPr>
              <a:t>⑥－１（豊能圏域）</a:t>
            </a:r>
            <a:endParaRPr lang="en-US" altLang="ja-JP" sz="2000" b="1" dirty="0">
              <a:solidFill>
                <a:schemeClr val="bg1"/>
              </a:solidFill>
              <a:latin typeface="+mn-ea"/>
              <a:ea typeface="+mn-ea"/>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098065696"/>
              </p:ext>
            </p:extLst>
          </p:nvPr>
        </p:nvGraphicFramePr>
        <p:xfrm>
          <a:off x="746283" y="798552"/>
          <a:ext cx="7712009" cy="2357696"/>
        </p:xfrm>
        <a:graphic>
          <a:graphicData uri="http://schemas.openxmlformats.org/drawingml/2006/table">
            <a:tbl>
              <a:tblPr firstRow="1" bandRow="1">
                <a:tableStyleId>{5C22544A-7EE6-4342-B048-85BDC9FD1C3A}</a:tableStyleId>
              </a:tblPr>
              <a:tblGrid>
                <a:gridCol w="648070">
                  <a:extLst>
                    <a:ext uri="{9D8B030D-6E8A-4147-A177-3AD203B41FA5}">
                      <a16:colId xmlns:a16="http://schemas.microsoft.com/office/drawing/2014/main" val="20000"/>
                    </a:ext>
                  </a:extLst>
                </a:gridCol>
                <a:gridCol w="2179410">
                  <a:extLst>
                    <a:ext uri="{9D8B030D-6E8A-4147-A177-3AD203B41FA5}">
                      <a16:colId xmlns:a16="http://schemas.microsoft.com/office/drawing/2014/main" val="20001"/>
                    </a:ext>
                  </a:extLst>
                </a:gridCol>
                <a:gridCol w="974318">
                  <a:extLst>
                    <a:ext uri="{9D8B030D-6E8A-4147-A177-3AD203B41FA5}">
                      <a16:colId xmlns:a16="http://schemas.microsoft.com/office/drawing/2014/main" val="20002"/>
                    </a:ext>
                  </a:extLst>
                </a:gridCol>
                <a:gridCol w="974318">
                  <a:extLst>
                    <a:ext uri="{9D8B030D-6E8A-4147-A177-3AD203B41FA5}">
                      <a16:colId xmlns:a16="http://schemas.microsoft.com/office/drawing/2014/main" val="20003"/>
                    </a:ext>
                  </a:extLst>
                </a:gridCol>
                <a:gridCol w="987257">
                  <a:extLst>
                    <a:ext uri="{9D8B030D-6E8A-4147-A177-3AD203B41FA5}">
                      <a16:colId xmlns:a16="http://schemas.microsoft.com/office/drawing/2014/main" val="20004"/>
                    </a:ext>
                  </a:extLst>
                </a:gridCol>
                <a:gridCol w="974318">
                  <a:extLst>
                    <a:ext uri="{9D8B030D-6E8A-4147-A177-3AD203B41FA5}">
                      <a16:colId xmlns:a16="http://schemas.microsoft.com/office/drawing/2014/main" val="20005"/>
                    </a:ext>
                  </a:extLst>
                </a:gridCol>
                <a:gridCol w="974318">
                  <a:extLst>
                    <a:ext uri="{9D8B030D-6E8A-4147-A177-3AD203B41FA5}">
                      <a16:colId xmlns:a16="http://schemas.microsoft.com/office/drawing/2014/main" val="20006"/>
                    </a:ext>
                  </a:extLst>
                </a:gridCol>
              </a:tblGrid>
              <a:tr h="215464">
                <a:tc rowSpan="2">
                  <a:txBody>
                    <a:bodyPr/>
                    <a:lstStyle/>
                    <a:p>
                      <a:pPr algn="ctr"/>
                      <a:r>
                        <a:rPr kumimoji="1" lang="ja-JP" altLang="en-US" sz="1200" dirty="0" smtClean="0"/>
                        <a:t>圏域</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kumimoji="1" lang="ja-JP" altLang="en-US" sz="1200" dirty="0" smtClean="0"/>
                        <a:t>病院名</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a:r>
                        <a:rPr kumimoji="1" lang="ja-JP" altLang="en-US" sz="1400" dirty="0" smtClean="0"/>
                        <a:t>診　療　実　績</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15464">
                <a:tc vMerge="1">
                  <a:txBody>
                    <a:bodyPr/>
                    <a:lstStyle/>
                    <a:p>
                      <a:endParaRPr kumimoji="1" lang="ja-JP" altLang="en-US"/>
                    </a:p>
                  </a:txBody>
                  <a:tcPr/>
                </a:tc>
                <a:tc vMerge="1">
                  <a:txBody>
                    <a:bodyPr/>
                    <a:lstStyle/>
                    <a:p>
                      <a:endParaRPr kumimoji="1" lang="ja-JP" altLang="en-US"/>
                    </a:p>
                  </a:txBody>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Ａ</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院内がん</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登録</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en-US" altLang="ja-JP" sz="1200" b="1" kern="1200" dirty="0" smtClean="0">
                          <a:solidFill>
                            <a:schemeClr val="lt1"/>
                          </a:solidFill>
                          <a:latin typeface="+mn-lt"/>
                          <a:ea typeface="+mn-ea"/>
                          <a:cs typeface="+mn-cs"/>
                        </a:rPr>
                        <a:t>500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9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Ｂ</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悪性腫瘍</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手術件数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400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9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Ｃ</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薬物療法</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のべ患者数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1,000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10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Ｄ</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放射線治療のべ患者数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200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12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Ｅ</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緩和ｹｱﾁｰﾑ新規介入数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50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1200" b="1" kern="1200" dirty="0" smtClean="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638592">
                <a:tc rowSpan="2">
                  <a:txBody>
                    <a:bodyPr/>
                    <a:lstStyle/>
                    <a:p>
                      <a:pPr algn="ctr"/>
                      <a:r>
                        <a:rPr kumimoji="1" lang="ja-JP" altLang="en-US" sz="1200" dirty="0" smtClean="0">
                          <a:solidFill>
                            <a:schemeClr val="tx1"/>
                          </a:solidFill>
                        </a:rPr>
                        <a:t>豊能</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1" dirty="0" smtClean="0">
                          <a:solidFill>
                            <a:schemeClr val="tx1"/>
                          </a:solidFill>
                        </a:rPr>
                        <a:t>大阪大学医学部附属病院</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600" b="1" dirty="0" smtClean="0">
                          <a:solidFill>
                            <a:schemeClr val="tx1"/>
                          </a:solidFill>
                        </a:rPr>
                        <a:t>2,615</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accent2">
                        <a:lumMod val="40000"/>
                        <a:lumOff val="60000"/>
                      </a:schemeClr>
                    </a:solidFill>
                  </a:tcPr>
                </a:tc>
                <a:tc>
                  <a:txBody>
                    <a:bodyPr/>
                    <a:lstStyle/>
                    <a:p>
                      <a:pPr algn="r"/>
                      <a:r>
                        <a:rPr kumimoji="1" lang="en-US" altLang="ja-JP" sz="1600" b="1" dirty="0" smtClean="0">
                          <a:solidFill>
                            <a:schemeClr val="tx1"/>
                          </a:solidFill>
                        </a:rPr>
                        <a:t>3,882</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accent2">
                        <a:lumMod val="40000"/>
                        <a:lumOff val="60000"/>
                      </a:schemeClr>
                    </a:solidFill>
                  </a:tcPr>
                </a:tc>
                <a:tc>
                  <a:txBody>
                    <a:bodyPr/>
                    <a:lstStyle/>
                    <a:p>
                      <a:pPr algn="r"/>
                      <a:r>
                        <a:rPr kumimoji="1" lang="en-US" altLang="ja-JP" sz="1600" b="1" dirty="0" smtClean="0">
                          <a:solidFill>
                            <a:schemeClr val="tx1"/>
                          </a:solidFill>
                        </a:rPr>
                        <a:t>3,087</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accent2">
                        <a:lumMod val="40000"/>
                        <a:lumOff val="60000"/>
                      </a:schemeClr>
                    </a:solidFill>
                  </a:tcPr>
                </a:tc>
                <a:tc>
                  <a:txBody>
                    <a:bodyPr/>
                    <a:lstStyle/>
                    <a:p>
                      <a:pPr algn="r"/>
                      <a:r>
                        <a:rPr kumimoji="1" lang="en-US" altLang="ja-JP" sz="1600" b="1" dirty="0" smtClean="0">
                          <a:solidFill>
                            <a:schemeClr val="tx1"/>
                          </a:solidFill>
                        </a:rPr>
                        <a:t>797</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accent2">
                        <a:lumMod val="40000"/>
                        <a:lumOff val="60000"/>
                      </a:schemeClr>
                    </a:solidFill>
                  </a:tcPr>
                </a:tc>
                <a:tc>
                  <a:txBody>
                    <a:bodyPr/>
                    <a:lstStyle/>
                    <a:p>
                      <a:pPr algn="r"/>
                      <a:r>
                        <a:rPr kumimoji="1" lang="en-US" altLang="ja-JP" sz="1600" b="1" dirty="0" smtClean="0">
                          <a:solidFill>
                            <a:schemeClr val="tx1"/>
                          </a:solidFill>
                        </a:rPr>
                        <a:t>235</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2"/>
                  </a:ext>
                </a:extLst>
              </a:tr>
              <a:tr h="591344">
                <a:tc vMerge="1">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rPr>
                        <a:t>市立豊中病院</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400" b="0" dirty="0" smtClean="0">
                          <a:solidFill>
                            <a:schemeClr val="tx1"/>
                          </a:solidFill>
                        </a:rPr>
                        <a:t>1,694</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400" b="0" dirty="0" smtClean="0">
                          <a:solidFill>
                            <a:schemeClr val="tx1"/>
                          </a:solidFill>
                        </a:rPr>
                        <a:t>1,908</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400" b="0" dirty="0" smtClean="0">
                          <a:solidFill>
                            <a:schemeClr val="tx1"/>
                          </a:solidFill>
                        </a:rPr>
                        <a:t>2,346</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400" b="0" dirty="0" smtClean="0">
                          <a:solidFill>
                            <a:schemeClr val="tx1"/>
                          </a:solidFill>
                        </a:rPr>
                        <a:t>252</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400" b="0" dirty="0" smtClean="0">
                          <a:solidFill>
                            <a:schemeClr val="tx1"/>
                          </a:solidFill>
                        </a:rPr>
                        <a:t>147</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3" name="テキスト ボックス 12"/>
          <p:cNvSpPr txBox="1"/>
          <p:nvPr/>
        </p:nvSpPr>
        <p:spPr>
          <a:xfrm>
            <a:off x="683568" y="3501008"/>
            <a:ext cx="7848872" cy="684015"/>
          </a:xfrm>
          <a:prstGeom prst="rect">
            <a:avLst/>
          </a:prstGeom>
          <a:noFill/>
          <a:ln>
            <a:noFill/>
          </a:ln>
        </p:spPr>
        <p:txBody>
          <a:bodyPr wrap="square" lIns="144000" tIns="144000" rtlCol="0">
            <a:spAutoFit/>
          </a:bodyPr>
          <a:lstStyle/>
          <a:p>
            <a:r>
              <a:rPr lang="ja-JP" altLang="en-US" sz="1600" b="1" dirty="0">
                <a:latin typeface="+mn-ea"/>
              </a:rPr>
              <a:t>・ </a:t>
            </a:r>
            <a:r>
              <a:rPr lang="ja-JP" altLang="en-US" sz="1600" b="1" dirty="0">
                <a:latin typeface="ＭＳ Ｐゴシック 本文"/>
              </a:rPr>
              <a:t>全ての</a:t>
            </a:r>
            <a:r>
              <a:rPr lang="ja-JP" altLang="en-US" sz="1600" b="1" dirty="0">
                <a:latin typeface="+mn-ea"/>
              </a:rPr>
              <a:t>項目において</a:t>
            </a:r>
            <a:r>
              <a:rPr lang="ja-JP" altLang="en-US" sz="1600" b="1" dirty="0" smtClean="0">
                <a:latin typeface="+mn-ea"/>
              </a:rPr>
              <a:t>、</a:t>
            </a:r>
            <a:r>
              <a:rPr lang="zh-CN" altLang="en-US" sz="1600" b="1" dirty="0">
                <a:latin typeface="ＭＳ Ｐゴシック" panose="020B0600070205080204" pitchFamily="50" charset="-128"/>
                <a:ea typeface="ＭＳ Ｐゴシック" panose="020B0600070205080204" pitchFamily="50" charset="-128"/>
              </a:rPr>
              <a:t>大阪大学医学部附属</a:t>
            </a:r>
            <a:r>
              <a:rPr lang="zh-CN" altLang="en-US" sz="1600" b="1" dirty="0" smtClean="0">
                <a:latin typeface="ＭＳ Ｐゴシック" panose="020B0600070205080204" pitchFamily="50" charset="-128"/>
                <a:ea typeface="ＭＳ Ｐゴシック" panose="020B0600070205080204" pitchFamily="50" charset="-128"/>
              </a:rPr>
              <a:t>病院</a:t>
            </a:r>
            <a:r>
              <a:rPr lang="ja-JP" altLang="en-US" sz="1600" b="1" dirty="0" smtClean="0">
                <a:latin typeface="+mn-ea"/>
              </a:rPr>
              <a:t>が上回っている。</a:t>
            </a:r>
            <a:endParaRPr lang="en-US" altLang="ja-JP" sz="1600" b="1" dirty="0">
              <a:latin typeface="+mn-ea"/>
            </a:endParaRPr>
          </a:p>
          <a:p>
            <a:endParaRPr lang="en-US" altLang="ja-JP" sz="1600" b="1" dirty="0">
              <a:latin typeface="+mn-ea"/>
            </a:endParaRPr>
          </a:p>
        </p:txBody>
      </p:sp>
      <p:sp>
        <p:nvSpPr>
          <p:cNvPr id="7"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b="1" dirty="0" smtClean="0"/>
              <a:t>17</a:t>
            </a:r>
            <a:endParaRPr lang="ja-JP" altLang="en-US" sz="1800" b="1" dirty="0"/>
          </a:p>
        </p:txBody>
      </p:sp>
    </p:spTree>
    <p:extLst>
      <p:ext uri="{BB962C8B-B14F-4D97-AF65-F5344CB8AC3E}">
        <p14:creationId xmlns:p14="http://schemas.microsoft.com/office/powerpoint/2010/main" val="26345801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ea typeface="+mn-ea"/>
                <a:cs typeface="Meiryo UI" panose="020B0604030504040204" pitchFamily="50" charset="-128"/>
              </a:rPr>
              <a:t>高度型の要件充足状況の確認 </a:t>
            </a:r>
            <a:r>
              <a:rPr lang="ja-JP" altLang="en-US" sz="2000" b="1" dirty="0" smtClean="0">
                <a:solidFill>
                  <a:schemeClr val="bg1"/>
                </a:solidFill>
                <a:latin typeface="+mn-ea"/>
                <a:ea typeface="+mn-ea"/>
                <a:cs typeface="Meiryo UI" panose="020B0604030504040204" pitchFamily="50" charset="-128"/>
              </a:rPr>
              <a:t>⑥－２（北河内圏域）</a:t>
            </a:r>
            <a:endParaRPr lang="en-US" altLang="ja-JP" sz="2000" b="1" dirty="0">
              <a:solidFill>
                <a:schemeClr val="bg1"/>
              </a:solidFill>
              <a:latin typeface="+mn-ea"/>
              <a:ea typeface="+mn-ea"/>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4109122287"/>
              </p:ext>
            </p:extLst>
          </p:nvPr>
        </p:nvGraphicFramePr>
        <p:xfrm>
          <a:off x="746283" y="798552"/>
          <a:ext cx="7712009" cy="1719104"/>
        </p:xfrm>
        <a:graphic>
          <a:graphicData uri="http://schemas.openxmlformats.org/drawingml/2006/table">
            <a:tbl>
              <a:tblPr firstRow="1" bandRow="1">
                <a:tableStyleId>{5C22544A-7EE6-4342-B048-85BDC9FD1C3A}</a:tableStyleId>
              </a:tblPr>
              <a:tblGrid>
                <a:gridCol w="648070">
                  <a:extLst>
                    <a:ext uri="{9D8B030D-6E8A-4147-A177-3AD203B41FA5}">
                      <a16:colId xmlns:a16="http://schemas.microsoft.com/office/drawing/2014/main" val="20000"/>
                    </a:ext>
                  </a:extLst>
                </a:gridCol>
                <a:gridCol w="2179410">
                  <a:extLst>
                    <a:ext uri="{9D8B030D-6E8A-4147-A177-3AD203B41FA5}">
                      <a16:colId xmlns:a16="http://schemas.microsoft.com/office/drawing/2014/main" val="20001"/>
                    </a:ext>
                  </a:extLst>
                </a:gridCol>
                <a:gridCol w="974318">
                  <a:extLst>
                    <a:ext uri="{9D8B030D-6E8A-4147-A177-3AD203B41FA5}">
                      <a16:colId xmlns:a16="http://schemas.microsoft.com/office/drawing/2014/main" val="20002"/>
                    </a:ext>
                  </a:extLst>
                </a:gridCol>
                <a:gridCol w="974318">
                  <a:extLst>
                    <a:ext uri="{9D8B030D-6E8A-4147-A177-3AD203B41FA5}">
                      <a16:colId xmlns:a16="http://schemas.microsoft.com/office/drawing/2014/main" val="20003"/>
                    </a:ext>
                  </a:extLst>
                </a:gridCol>
                <a:gridCol w="987257">
                  <a:extLst>
                    <a:ext uri="{9D8B030D-6E8A-4147-A177-3AD203B41FA5}">
                      <a16:colId xmlns:a16="http://schemas.microsoft.com/office/drawing/2014/main" val="20004"/>
                    </a:ext>
                  </a:extLst>
                </a:gridCol>
                <a:gridCol w="974318">
                  <a:extLst>
                    <a:ext uri="{9D8B030D-6E8A-4147-A177-3AD203B41FA5}">
                      <a16:colId xmlns:a16="http://schemas.microsoft.com/office/drawing/2014/main" val="20005"/>
                    </a:ext>
                  </a:extLst>
                </a:gridCol>
                <a:gridCol w="974318">
                  <a:extLst>
                    <a:ext uri="{9D8B030D-6E8A-4147-A177-3AD203B41FA5}">
                      <a16:colId xmlns:a16="http://schemas.microsoft.com/office/drawing/2014/main" val="20006"/>
                    </a:ext>
                  </a:extLst>
                </a:gridCol>
              </a:tblGrid>
              <a:tr h="215464">
                <a:tc rowSpan="2">
                  <a:txBody>
                    <a:bodyPr/>
                    <a:lstStyle/>
                    <a:p>
                      <a:pPr algn="ctr"/>
                      <a:r>
                        <a:rPr kumimoji="1" lang="ja-JP" altLang="en-US" sz="1200" dirty="0" smtClean="0"/>
                        <a:t>圏域</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kumimoji="1" lang="ja-JP" altLang="en-US" sz="1200" dirty="0" smtClean="0"/>
                        <a:t>病院名</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a:r>
                        <a:rPr kumimoji="1" lang="ja-JP" altLang="en-US" sz="1400" dirty="0" smtClean="0"/>
                        <a:t>診　療　実　績</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15464">
                <a:tc vMerge="1">
                  <a:txBody>
                    <a:bodyPr/>
                    <a:lstStyle/>
                    <a:p>
                      <a:endParaRPr kumimoji="1" lang="ja-JP" altLang="en-US"/>
                    </a:p>
                  </a:txBody>
                  <a:tcPr/>
                </a:tc>
                <a:tc vMerge="1">
                  <a:txBody>
                    <a:bodyPr/>
                    <a:lstStyle/>
                    <a:p>
                      <a:endParaRPr kumimoji="1" lang="ja-JP" altLang="en-US"/>
                    </a:p>
                  </a:txBody>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Ａ</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院内がん</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登録</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en-US" altLang="ja-JP" sz="1200" b="1" kern="1200" dirty="0" smtClean="0">
                          <a:solidFill>
                            <a:schemeClr val="lt1"/>
                          </a:solidFill>
                          <a:latin typeface="+mn-lt"/>
                          <a:ea typeface="+mn-ea"/>
                          <a:cs typeface="+mn-cs"/>
                        </a:rPr>
                        <a:t>500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9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Ｂ</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悪性腫瘍</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手術件数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400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9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Ｃ</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薬物療法</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のべ患者数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1,000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10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Ｄ</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放射線治療のべ患者数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200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12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Ｅ</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緩和ｹｱﾁｰﾑ新規介入数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50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1200" b="1" kern="1200" dirty="0" smtClean="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591344">
                <a:tc>
                  <a:txBody>
                    <a:bodyPr/>
                    <a:lstStyle/>
                    <a:p>
                      <a:pPr algn="ctr"/>
                      <a:r>
                        <a:rPr kumimoji="1" lang="ja-JP" altLang="en-US" sz="1200" dirty="0" smtClean="0"/>
                        <a:t>北河内</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400" b="1" dirty="0" smtClean="0"/>
                        <a:t>関西医科大学附属病院</a:t>
                      </a:r>
                      <a:endParaRPr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altLang="ja-JP" sz="1600" b="1" dirty="0" smtClean="0"/>
                        <a:t>2,870</a:t>
                      </a:r>
                      <a:endParaRPr lang="ja-JP" alt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altLang="ja-JP" sz="1600" b="1" dirty="0" smtClean="0"/>
                        <a:t>2,560</a:t>
                      </a:r>
                      <a:endParaRPr lang="ja-JP" alt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altLang="ja-JP" sz="1600" b="1" dirty="0" smtClean="0"/>
                        <a:t>6,003</a:t>
                      </a:r>
                      <a:endParaRPr lang="ja-JP" alt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altLang="ja-JP" sz="1600" b="1" dirty="0" smtClean="0"/>
                        <a:t>1,304</a:t>
                      </a:r>
                      <a:endParaRPr lang="ja-JP" alt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altLang="ja-JP" sz="1600" b="1" dirty="0" smtClean="0"/>
                        <a:t>535</a:t>
                      </a:r>
                      <a:endParaRPr lang="ja-JP" alt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7" name="テキスト ボックス 6"/>
          <p:cNvSpPr txBox="1"/>
          <p:nvPr/>
        </p:nvSpPr>
        <p:spPr>
          <a:xfrm>
            <a:off x="683568" y="2924944"/>
            <a:ext cx="7848872" cy="684015"/>
          </a:xfrm>
          <a:prstGeom prst="rect">
            <a:avLst/>
          </a:prstGeom>
          <a:noFill/>
          <a:ln>
            <a:noFill/>
          </a:ln>
        </p:spPr>
        <p:txBody>
          <a:bodyPr wrap="square" lIns="144000" tIns="144000" rtlCol="0">
            <a:spAutoFit/>
          </a:bodyPr>
          <a:lstStyle/>
          <a:p>
            <a:r>
              <a:rPr lang="ja-JP" altLang="en-US" sz="1600" b="1" dirty="0" smtClean="0">
                <a:latin typeface="+mn-ea"/>
              </a:rPr>
              <a:t>・北河内圏域における拠点病院は、１病院のみであるため、</a:t>
            </a:r>
            <a:endParaRPr lang="en-US" altLang="ja-JP" sz="1600" b="1" dirty="0" smtClean="0">
              <a:latin typeface="+mn-ea"/>
            </a:endParaRPr>
          </a:p>
          <a:p>
            <a:r>
              <a:rPr lang="ja-JP" altLang="en-US" sz="1600" b="1" dirty="0" smtClean="0">
                <a:latin typeface="+mn-ea"/>
              </a:rPr>
              <a:t>　診療実績が最も優れている病院は、</a:t>
            </a:r>
            <a:r>
              <a:rPr lang="ja-JP" altLang="en-US" sz="1600" b="1" u="sng" dirty="0" smtClean="0">
                <a:latin typeface="+mn-ea"/>
              </a:rPr>
              <a:t>関西医科</a:t>
            </a:r>
            <a:r>
              <a:rPr lang="ja-JP" altLang="en-US" sz="1600" b="1" u="sng" dirty="0">
                <a:latin typeface="+mn-ea"/>
              </a:rPr>
              <a:t>大学附属</a:t>
            </a:r>
            <a:r>
              <a:rPr lang="ja-JP" altLang="en-US" sz="1600" b="1" u="sng" dirty="0" smtClean="0">
                <a:latin typeface="+mn-ea"/>
              </a:rPr>
              <a:t>病院</a:t>
            </a:r>
            <a:r>
              <a:rPr lang="ja-JP" altLang="en-US" sz="1600" b="1" dirty="0" smtClean="0">
                <a:latin typeface="+mn-ea"/>
              </a:rPr>
              <a:t>となる。</a:t>
            </a:r>
            <a:endParaRPr lang="en-US" altLang="ja-JP" sz="1600" b="1" dirty="0" smtClean="0">
              <a:latin typeface="+mn-ea"/>
            </a:endParaRPr>
          </a:p>
        </p:txBody>
      </p:sp>
      <p:sp>
        <p:nvSpPr>
          <p:cNvPr id="6"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b="1" dirty="0" smtClean="0"/>
              <a:t>18</a:t>
            </a:r>
            <a:endParaRPr lang="ja-JP" altLang="en-US" sz="1800" b="1" dirty="0"/>
          </a:p>
        </p:txBody>
      </p:sp>
    </p:spTree>
    <p:extLst>
      <p:ext uri="{BB962C8B-B14F-4D97-AF65-F5344CB8AC3E}">
        <p14:creationId xmlns:p14="http://schemas.microsoft.com/office/powerpoint/2010/main" val="186101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1"/>
          <p:cNvSpPr txBox="1"/>
          <p:nvPr/>
        </p:nvSpPr>
        <p:spPr>
          <a:xfrm>
            <a:off x="251520" y="43681"/>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smtClean="0">
                <a:solidFill>
                  <a:srgbClr val="FFFFFF"/>
                </a:solidFill>
                <a:effectLst/>
                <a:latin typeface="+mn-ea"/>
                <a:cs typeface="Times New Roman"/>
              </a:rPr>
              <a:t>国指定</a:t>
            </a:r>
            <a:r>
              <a:rPr lang="ja-JP" sz="2000" b="1" dirty="0" smtClean="0">
                <a:solidFill>
                  <a:srgbClr val="FFFFFF"/>
                </a:solidFill>
                <a:effectLst/>
                <a:latin typeface="+mn-ea"/>
                <a:cs typeface="Times New Roman"/>
              </a:rPr>
              <a:t>がん</a:t>
            </a:r>
            <a:r>
              <a:rPr lang="ja-JP" sz="2000" b="1" dirty="0">
                <a:solidFill>
                  <a:srgbClr val="FFFFFF"/>
                </a:solidFill>
                <a:effectLst/>
                <a:latin typeface="+mn-ea"/>
                <a:cs typeface="Times New Roman"/>
              </a:rPr>
              <a:t>診療連携拠点</a:t>
            </a:r>
            <a:r>
              <a:rPr lang="ja-JP" sz="2000" b="1" dirty="0" smtClean="0">
                <a:solidFill>
                  <a:srgbClr val="FFFFFF"/>
                </a:solidFill>
                <a:effectLst/>
                <a:latin typeface="+mn-ea"/>
                <a:cs typeface="Times New Roman"/>
              </a:rPr>
              <a:t>病院の</a:t>
            </a:r>
            <a:r>
              <a:rPr lang="ja-JP" altLang="en-US" sz="2000" b="1" dirty="0" smtClean="0">
                <a:solidFill>
                  <a:srgbClr val="FFFFFF"/>
                </a:solidFill>
                <a:latin typeface="+mn-ea"/>
                <a:cs typeface="Times New Roman"/>
              </a:rPr>
              <a:t>推薦</a:t>
            </a:r>
            <a:endParaRPr lang="ja-JP" b="1" dirty="0">
              <a:effectLst/>
              <a:latin typeface="+mn-ea"/>
              <a:cs typeface="ＭＳ Ｐゴシック"/>
            </a:endParaRPr>
          </a:p>
        </p:txBody>
      </p:sp>
      <p:sp>
        <p:nvSpPr>
          <p:cNvPr id="10" name="テキスト ボックス 9"/>
          <p:cNvSpPr txBox="1"/>
          <p:nvPr/>
        </p:nvSpPr>
        <p:spPr>
          <a:xfrm>
            <a:off x="1097614" y="1772816"/>
            <a:ext cx="7020780" cy="2038232"/>
          </a:xfrm>
          <a:prstGeom prst="rect">
            <a:avLst/>
          </a:prstGeom>
          <a:noFill/>
          <a:ln>
            <a:noFill/>
          </a:ln>
        </p:spPr>
        <p:txBody>
          <a:bodyPr wrap="square" lIns="144000" tIns="144000" rtlCol="0">
            <a:spAutoFit/>
          </a:bodyPr>
          <a:lstStyle/>
          <a:p>
            <a:r>
              <a:rPr lang="ja-JP" altLang="en-US" sz="2400" dirty="0" smtClean="0"/>
              <a:t>１</a:t>
            </a:r>
            <a:r>
              <a:rPr lang="ja-JP" altLang="en-US" sz="2400" dirty="0"/>
              <a:t>　</a:t>
            </a:r>
            <a:r>
              <a:rPr lang="ja-JP" altLang="en-US" sz="2400" dirty="0" smtClean="0"/>
              <a:t>大阪府における募集方針と応募状況</a:t>
            </a:r>
            <a:endParaRPr lang="en-US" altLang="ja-JP" sz="2400" dirty="0" smtClean="0"/>
          </a:p>
          <a:p>
            <a:endParaRPr lang="en-US" altLang="ja-JP" sz="2400" dirty="0" smtClean="0"/>
          </a:p>
          <a:p>
            <a:r>
              <a:rPr lang="ja-JP" altLang="en-US" sz="2400" dirty="0" smtClean="0"/>
              <a:t>２　地域</a:t>
            </a:r>
            <a:r>
              <a:rPr lang="ja-JP" altLang="en-US" sz="2400" dirty="0"/>
              <a:t>がん診療連携拠点病院の</a:t>
            </a:r>
            <a:r>
              <a:rPr lang="ja-JP" altLang="en-US" sz="2400" u="heavy" dirty="0"/>
              <a:t>指定更新</a:t>
            </a:r>
            <a:r>
              <a:rPr lang="ja-JP" altLang="en-US" sz="2400" dirty="0"/>
              <a:t>の</a:t>
            </a:r>
            <a:r>
              <a:rPr lang="ja-JP" altLang="en-US" sz="2400" dirty="0" smtClean="0"/>
              <a:t>推薦</a:t>
            </a:r>
            <a:endParaRPr lang="en-US" altLang="ja-JP" sz="2400" dirty="0" smtClean="0"/>
          </a:p>
          <a:p>
            <a:endParaRPr lang="en-US" altLang="ja-JP" sz="2400" dirty="0" smtClean="0"/>
          </a:p>
          <a:p>
            <a:r>
              <a:rPr lang="ja-JP" altLang="en-US" sz="2400" dirty="0">
                <a:latin typeface="+mn-ea"/>
              </a:rPr>
              <a:t>３　地域がん診療連携拠点病院（</a:t>
            </a:r>
            <a:r>
              <a:rPr lang="ja-JP" altLang="en-US" sz="2400" u="heavy" dirty="0" smtClean="0">
                <a:latin typeface="+mn-ea"/>
              </a:rPr>
              <a:t>高度型</a:t>
            </a:r>
            <a:r>
              <a:rPr lang="ja-JP" altLang="en-US" sz="2400" dirty="0" smtClean="0">
                <a:latin typeface="+mn-ea"/>
              </a:rPr>
              <a:t>）の推薦</a:t>
            </a:r>
            <a:endParaRPr lang="en-US" altLang="ja-JP" sz="2400" dirty="0">
              <a:latin typeface="+mn-ea"/>
            </a:endParaRPr>
          </a:p>
        </p:txBody>
      </p:sp>
      <p:sp>
        <p:nvSpPr>
          <p:cNvPr id="5"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smtClean="0"/>
              <a:t>１</a:t>
            </a:r>
            <a:endParaRPr lang="ja-JP" altLang="en-US" sz="1800" b="1" dirty="0"/>
          </a:p>
        </p:txBody>
      </p:sp>
    </p:spTree>
    <p:extLst>
      <p:ext uri="{BB962C8B-B14F-4D97-AF65-F5344CB8AC3E}">
        <p14:creationId xmlns:p14="http://schemas.microsoft.com/office/powerpoint/2010/main" val="23886101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ea typeface="+mn-ea"/>
                <a:cs typeface="Meiryo UI" panose="020B0604030504040204" pitchFamily="50" charset="-128"/>
              </a:rPr>
              <a:t>高度型の要件充足状況の確認 </a:t>
            </a:r>
            <a:r>
              <a:rPr lang="ja-JP" altLang="en-US" sz="2000" b="1" dirty="0" smtClean="0">
                <a:solidFill>
                  <a:schemeClr val="bg1"/>
                </a:solidFill>
                <a:latin typeface="+mn-ea"/>
                <a:ea typeface="+mn-ea"/>
                <a:cs typeface="Meiryo UI" panose="020B0604030504040204" pitchFamily="50" charset="-128"/>
              </a:rPr>
              <a:t>⑥－３（中河内圏域）</a:t>
            </a:r>
            <a:endParaRPr lang="en-US" altLang="ja-JP" sz="2000" b="1" dirty="0">
              <a:solidFill>
                <a:schemeClr val="bg1"/>
              </a:solidFill>
              <a:latin typeface="+mn-ea"/>
              <a:ea typeface="+mn-ea"/>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885507644"/>
              </p:ext>
            </p:extLst>
          </p:nvPr>
        </p:nvGraphicFramePr>
        <p:xfrm>
          <a:off x="746283" y="798552"/>
          <a:ext cx="7712009" cy="2357696"/>
        </p:xfrm>
        <a:graphic>
          <a:graphicData uri="http://schemas.openxmlformats.org/drawingml/2006/table">
            <a:tbl>
              <a:tblPr firstRow="1" bandRow="1">
                <a:tableStyleId>{5C22544A-7EE6-4342-B048-85BDC9FD1C3A}</a:tableStyleId>
              </a:tblPr>
              <a:tblGrid>
                <a:gridCol w="648070">
                  <a:extLst>
                    <a:ext uri="{9D8B030D-6E8A-4147-A177-3AD203B41FA5}">
                      <a16:colId xmlns:a16="http://schemas.microsoft.com/office/drawing/2014/main" val="20000"/>
                    </a:ext>
                  </a:extLst>
                </a:gridCol>
                <a:gridCol w="2179410">
                  <a:extLst>
                    <a:ext uri="{9D8B030D-6E8A-4147-A177-3AD203B41FA5}">
                      <a16:colId xmlns:a16="http://schemas.microsoft.com/office/drawing/2014/main" val="20001"/>
                    </a:ext>
                  </a:extLst>
                </a:gridCol>
                <a:gridCol w="974318">
                  <a:extLst>
                    <a:ext uri="{9D8B030D-6E8A-4147-A177-3AD203B41FA5}">
                      <a16:colId xmlns:a16="http://schemas.microsoft.com/office/drawing/2014/main" val="20002"/>
                    </a:ext>
                  </a:extLst>
                </a:gridCol>
                <a:gridCol w="974318">
                  <a:extLst>
                    <a:ext uri="{9D8B030D-6E8A-4147-A177-3AD203B41FA5}">
                      <a16:colId xmlns:a16="http://schemas.microsoft.com/office/drawing/2014/main" val="20003"/>
                    </a:ext>
                  </a:extLst>
                </a:gridCol>
                <a:gridCol w="987257">
                  <a:extLst>
                    <a:ext uri="{9D8B030D-6E8A-4147-A177-3AD203B41FA5}">
                      <a16:colId xmlns:a16="http://schemas.microsoft.com/office/drawing/2014/main" val="20004"/>
                    </a:ext>
                  </a:extLst>
                </a:gridCol>
                <a:gridCol w="974318">
                  <a:extLst>
                    <a:ext uri="{9D8B030D-6E8A-4147-A177-3AD203B41FA5}">
                      <a16:colId xmlns:a16="http://schemas.microsoft.com/office/drawing/2014/main" val="20005"/>
                    </a:ext>
                  </a:extLst>
                </a:gridCol>
                <a:gridCol w="974318">
                  <a:extLst>
                    <a:ext uri="{9D8B030D-6E8A-4147-A177-3AD203B41FA5}">
                      <a16:colId xmlns:a16="http://schemas.microsoft.com/office/drawing/2014/main" val="20006"/>
                    </a:ext>
                  </a:extLst>
                </a:gridCol>
              </a:tblGrid>
              <a:tr h="215464">
                <a:tc rowSpan="2">
                  <a:txBody>
                    <a:bodyPr/>
                    <a:lstStyle/>
                    <a:p>
                      <a:pPr algn="ctr"/>
                      <a:r>
                        <a:rPr kumimoji="1" lang="ja-JP" altLang="en-US" sz="1200" dirty="0" smtClean="0"/>
                        <a:t>圏域</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kumimoji="1" lang="ja-JP" altLang="en-US" sz="1200" dirty="0" smtClean="0"/>
                        <a:t>病院名</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a:r>
                        <a:rPr kumimoji="1" lang="ja-JP" altLang="en-US" sz="1400" dirty="0" smtClean="0"/>
                        <a:t>診　療　実　績</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15464">
                <a:tc vMerge="1">
                  <a:txBody>
                    <a:bodyPr/>
                    <a:lstStyle/>
                    <a:p>
                      <a:endParaRPr kumimoji="1" lang="ja-JP" altLang="en-US"/>
                    </a:p>
                  </a:txBody>
                  <a:tcPr/>
                </a:tc>
                <a:tc vMerge="1">
                  <a:txBody>
                    <a:bodyPr/>
                    <a:lstStyle/>
                    <a:p>
                      <a:endParaRPr kumimoji="1" lang="ja-JP" altLang="en-US"/>
                    </a:p>
                  </a:txBody>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Ａ</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院内がん</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登録</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en-US" altLang="ja-JP" sz="1200" b="1" kern="1200" dirty="0" smtClean="0">
                          <a:solidFill>
                            <a:schemeClr val="lt1"/>
                          </a:solidFill>
                          <a:latin typeface="+mn-lt"/>
                          <a:ea typeface="+mn-ea"/>
                          <a:cs typeface="+mn-cs"/>
                        </a:rPr>
                        <a:t>500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9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Ｂ</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悪性腫瘍</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手術件数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400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9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Ｃ</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薬物療法</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のべ患者数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1,000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10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Ｄ</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放射線治療のべ患者数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200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12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Ｅ</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緩和ｹｱﾁｰﾑ新規介入数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50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1200" b="1" kern="1200" dirty="0" smtClean="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638592">
                <a:tc rowSpan="2">
                  <a:txBody>
                    <a:bodyPr/>
                    <a:lstStyle/>
                    <a:p>
                      <a:pPr algn="ctr"/>
                      <a:r>
                        <a:rPr kumimoji="1" lang="ja-JP" altLang="en-US" sz="1200" dirty="0" smtClean="0">
                          <a:solidFill>
                            <a:schemeClr val="tx1"/>
                          </a:solidFill>
                        </a:rPr>
                        <a:t>中河内</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1" dirty="0" smtClean="0">
                          <a:solidFill>
                            <a:schemeClr val="tx1"/>
                          </a:solidFill>
                        </a:rPr>
                        <a:t>市立東大阪医療センター</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400" b="0" dirty="0" smtClean="0">
                          <a:solidFill>
                            <a:schemeClr val="tx1"/>
                          </a:solidFill>
                        </a:rPr>
                        <a:t>1,067</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noFill/>
                  </a:tcPr>
                </a:tc>
                <a:tc>
                  <a:txBody>
                    <a:bodyPr/>
                    <a:lstStyle/>
                    <a:p>
                      <a:pPr algn="r"/>
                      <a:r>
                        <a:rPr kumimoji="1" lang="en-US" altLang="ja-JP" sz="1400" b="0" dirty="0" smtClean="0">
                          <a:solidFill>
                            <a:schemeClr val="tx1"/>
                          </a:solidFill>
                        </a:rPr>
                        <a:t>951</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noFill/>
                  </a:tcPr>
                </a:tc>
                <a:tc>
                  <a:txBody>
                    <a:bodyPr/>
                    <a:lstStyle/>
                    <a:p>
                      <a:pPr algn="r"/>
                      <a:r>
                        <a:rPr kumimoji="1" lang="en-US" altLang="ja-JP" sz="1400" b="0" dirty="0" smtClean="0">
                          <a:solidFill>
                            <a:schemeClr val="tx1"/>
                          </a:solidFill>
                        </a:rPr>
                        <a:t>1,168</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noFill/>
                  </a:tcPr>
                </a:tc>
                <a:tc>
                  <a:txBody>
                    <a:bodyPr/>
                    <a:lstStyle/>
                    <a:p>
                      <a:pPr algn="r"/>
                      <a:r>
                        <a:rPr kumimoji="1" lang="en-US" altLang="ja-JP" sz="1400" b="0" dirty="0" smtClean="0">
                          <a:solidFill>
                            <a:schemeClr val="tx1"/>
                          </a:solidFill>
                        </a:rPr>
                        <a:t>270</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noFill/>
                  </a:tcPr>
                </a:tc>
                <a:tc>
                  <a:txBody>
                    <a:bodyPr/>
                    <a:lstStyle/>
                    <a:p>
                      <a:pPr algn="r"/>
                      <a:r>
                        <a:rPr kumimoji="1" lang="en-US" altLang="ja-JP" sz="1600" b="1" dirty="0" smtClean="0">
                          <a:solidFill>
                            <a:schemeClr val="tx1"/>
                          </a:solidFill>
                        </a:rPr>
                        <a:t>432</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2"/>
                  </a:ext>
                </a:extLst>
              </a:tr>
              <a:tr h="591344">
                <a:tc vMerge="1">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1" dirty="0" smtClean="0">
                          <a:solidFill>
                            <a:schemeClr val="tx1"/>
                          </a:solidFill>
                        </a:rPr>
                        <a:t>八尾市立病院</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600" b="1" dirty="0" smtClean="0">
                          <a:solidFill>
                            <a:schemeClr val="tx1"/>
                          </a:solidFill>
                        </a:rPr>
                        <a:t>1,258</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a:r>
                        <a:rPr kumimoji="1" lang="en-US" altLang="ja-JP" sz="1400" b="0" dirty="0" smtClean="0">
                          <a:solidFill>
                            <a:schemeClr val="tx1"/>
                          </a:solidFill>
                        </a:rPr>
                        <a:t>967</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600" b="1" dirty="0" smtClean="0">
                          <a:solidFill>
                            <a:schemeClr val="tx1"/>
                          </a:solidFill>
                        </a:rPr>
                        <a:t>2,014</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a:r>
                        <a:rPr kumimoji="1" lang="en-US" altLang="ja-JP" sz="1600" b="1" dirty="0" smtClean="0">
                          <a:solidFill>
                            <a:schemeClr val="tx1"/>
                          </a:solidFill>
                        </a:rPr>
                        <a:t>403</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a:r>
                        <a:rPr kumimoji="1" lang="en-US" altLang="ja-JP" sz="1400" b="0" dirty="0" smtClean="0">
                          <a:solidFill>
                            <a:schemeClr val="tx1"/>
                          </a:solidFill>
                        </a:rPr>
                        <a:t>111</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3" name="テキスト ボックス 12"/>
          <p:cNvSpPr txBox="1"/>
          <p:nvPr/>
        </p:nvSpPr>
        <p:spPr>
          <a:xfrm>
            <a:off x="683568" y="3501008"/>
            <a:ext cx="7848872" cy="1422679"/>
          </a:xfrm>
          <a:prstGeom prst="rect">
            <a:avLst/>
          </a:prstGeom>
          <a:noFill/>
          <a:ln>
            <a:noFill/>
          </a:ln>
        </p:spPr>
        <p:txBody>
          <a:bodyPr wrap="square" lIns="144000" tIns="144000" rtlCol="0">
            <a:spAutoFit/>
          </a:bodyPr>
          <a:lstStyle/>
          <a:p>
            <a:r>
              <a:rPr lang="ja-JP" altLang="en-US" sz="1600" b="1" dirty="0" smtClean="0">
                <a:latin typeface="+mn-ea"/>
              </a:rPr>
              <a:t>・ 項目Ａは、八尾市立病院が</a:t>
            </a:r>
            <a:r>
              <a:rPr lang="ja-JP" altLang="en-US" sz="1600" b="1" dirty="0">
                <a:latin typeface="+mn-ea"/>
              </a:rPr>
              <a:t>上回っている</a:t>
            </a:r>
            <a:r>
              <a:rPr lang="ja-JP" altLang="en-US" sz="1600" b="1" dirty="0" smtClean="0">
                <a:latin typeface="+mn-ea"/>
              </a:rPr>
              <a:t>。</a:t>
            </a:r>
            <a:r>
              <a:rPr lang="ja-JP" altLang="en-US" sz="1600" b="1" dirty="0">
                <a:latin typeface="+mn-ea"/>
              </a:rPr>
              <a:t>（東大阪医療センター</a:t>
            </a:r>
            <a:r>
              <a:rPr lang="ja-JP" altLang="en-US" sz="1600" b="1" dirty="0" smtClean="0">
                <a:latin typeface="+mn-ea"/>
              </a:rPr>
              <a:t>の</a:t>
            </a:r>
            <a:r>
              <a:rPr lang="en-US" altLang="ja-JP" sz="1600" b="1" dirty="0" smtClean="0">
                <a:latin typeface="+mn-ea"/>
              </a:rPr>
              <a:t>1.18</a:t>
            </a:r>
            <a:r>
              <a:rPr lang="ja-JP" altLang="en-US" sz="1600" b="1" dirty="0" smtClean="0">
                <a:latin typeface="+mn-ea"/>
              </a:rPr>
              <a:t>倍）</a:t>
            </a:r>
            <a:endParaRPr lang="en-US" altLang="ja-JP" sz="1600" b="1" dirty="0" smtClean="0">
              <a:latin typeface="+mn-ea"/>
            </a:endParaRPr>
          </a:p>
          <a:p>
            <a:r>
              <a:rPr lang="ja-JP" altLang="en-US" sz="1600" b="1" dirty="0" smtClean="0">
                <a:latin typeface="+mn-ea"/>
              </a:rPr>
              <a:t>・ 項目Ｂは、両病院ともほぼ同数。</a:t>
            </a:r>
            <a:endParaRPr lang="en-US" altLang="ja-JP" sz="1600" b="1" dirty="0" smtClean="0">
              <a:latin typeface="+mn-ea"/>
            </a:endParaRPr>
          </a:p>
          <a:p>
            <a:r>
              <a:rPr lang="ja-JP" altLang="en-US" sz="1600" b="1" dirty="0" smtClean="0">
                <a:latin typeface="+mn-ea"/>
              </a:rPr>
              <a:t>・ 項目Ｃは</a:t>
            </a:r>
            <a:r>
              <a:rPr lang="ja-JP" altLang="en-US" sz="1600" b="1" dirty="0">
                <a:latin typeface="+mn-ea"/>
              </a:rPr>
              <a:t>、八尾市立病院が上回っている</a:t>
            </a:r>
            <a:r>
              <a:rPr lang="ja-JP" altLang="en-US" sz="1600" b="1" dirty="0" smtClean="0">
                <a:latin typeface="+mn-ea"/>
              </a:rPr>
              <a:t>。（</a:t>
            </a:r>
            <a:r>
              <a:rPr lang="ja-JP" altLang="en-US" sz="1600" b="1" dirty="0">
                <a:latin typeface="+mn-ea"/>
              </a:rPr>
              <a:t>東大阪医療</a:t>
            </a:r>
            <a:r>
              <a:rPr lang="ja-JP" altLang="en-US" sz="1600" b="1" dirty="0" smtClean="0">
                <a:latin typeface="+mn-ea"/>
              </a:rPr>
              <a:t>センターの</a:t>
            </a:r>
            <a:r>
              <a:rPr lang="en-US" altLang="ja-JP" sz="1600" b="1" dirty="0" smtClean="0">
                <a:latin typeface="+mn-ea"/>
              </a:rPr>
              <a:t>1.72</a:t>
            </a:r>
            <a:r>
              <a:rPr lang="ja-JP" altLang="en-US" sz="1600" b="1" dirty="0" smtClean="0">
                <a:latin typeface="+mn-ea"/>
              </a:rPr>
              <a:t>倍）</a:t>
            </a:r>
            <a:endParaRPr lang="en-US" altLang="ja-JP" sz="1600" b="1" dirty="0" smtClean="0">
              <a:latin typeface="+mn-ea"/>
            </a:endParaRPr>
          </a:p>
          <a:p>
            <a:r>
              <a:rPr lang="ja-JP" altLang="en-US" sz="1600" b="1" dirty="0" smtClean="0">
                <a:latin typeface="+mn-ea"/>
              </a:rPr>
              <a:t>・ 項目Ｄは、八尾市立病院が上回っている</a:t>
            </a:r>
            <a:r>
              <a:rPr lang="ja-JP" altLang="en-US" sz="1600" b="1" dirty="0">
                <a:latin typeface="+mn-ea"/>
              </a:rPr>
              <a:t>。（東大阪医療</a:t>
            </a:r>
            <a:r>
              <a:rPr lang="ja-JP" altLang="en-US" sz="1600" b="1" dirty="0" smtClean="0">
                <a:latin typeface="+mn-ea"/>
              </a:rPr>
              <a:t>センターの</a:t>
            </a:r>
            <a:r>
              <a:rPr lang="en-US" altLang="ja-JP" sz="1600" b="1" dirty="0" smtClean="0">
                <a:latin typeface="+mn-ea"/>
              </a:rPr>
              <a:t>1.49</a:t>
            </a:r>
            <a:r>
              <a:rPr lang="ja-JP" altLang="en-US" sz="1600" b="1" dirty="0" smtClean="0">
                <a:latin typeface="+mn-ea"/>
              </a:rPr>
              <a:t>倍）</a:t>
            </a:r>
            <a:endParaRPr lang="en-US" altLang="ja-JP" sz="1600" b="1" dirty="0" smtClean="0">
              <a:latin typeface="+mn-ea"/>
            </a:endParaRPr>
          </a:p>
          <a:p>
            <a:r>
              <a:rPr lang="ja-JP" altLang="en-US" sz="1600" b="1" dirty="0" smtClean="0">
                <a:latin typeface="+mn-ea"/>
              </a:rPr>
              <a:t>・ 項目Ｅは</a:t>
            </a:r>
            <a:r>
              <a:rPr lang="ja-JP" altLang="en-US" sz="1600" b="1" dirty="0">
                <a:latin typeface="+mn-ea"/>
              </a:rPr>
              <a:t>、市立東大阪医療</a:t>
            </a:r>
            <a:r>
              <a:rPr lang="ja-JP" altLang="en-US" sz="1600" b="1" dirty="0" smtClean="0">
                <a:latin typeface="+mn-ea"/>
              </a:rPr>
              <a:t>センター</a:t>
            </a:r>
            <a:r>
              <a:rPr lang="ja-JP" altLang="en-US" sz="1600" b="1" dirty="0">
                <a:latin typeface="+mn-ea"/>
              </a:rPr>
              <a:t>が上回っている。（</a:t>
            </a:r>
            <a:r>
              <a:rPr lang="ja-JP" altLang="en-US" sz="1600" b="1" dirty="0" smtClean="0">
                <a:latin typeface="+mn-ea"/>
              </a:rPr>
              <a:t>八尾市立病院の</a:t>
            </a:r>
            <a:r>
              <a:rPr lang="en-US" altLang="ja-JP" sz="1600" b="1" dirty="0" smtClean="0">
                <a:latin typeface="+mn-ea"/>
              </a:rPr>
              <a:t>3.89</a:t>
            </a:r>
            <a:r>
              <a:rPr lang="ja-JP" altLang="en-US" sz="1600" b="1" dirty="0" smtClean="0">
                <a:latin typeface="+mn-ea"/>
              </a:rPr>
              <a:t>倍）</a:t>
            </a:r>
            <a:endParaRPr lang="en-US" altLang="ja-JP" sz="1600" b="1" dirty="0">
              <a:latin typeface="+mn-ea"/>
            </a:endParaRPr>
          </a:p>
        </p:txBody>
      </p:sp>
      <p:sp>
        <p:nvSpPr>
          <p:cNvPr id="7"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b="1" dirty="0" smtClean="0"/>
              <a:t>19</a:t>
            </a:r>
            <a:endParaRPr lang="ja-JP" altLang="en-US" sz="1800" b="1" dirty="0"/>
          </a:p>
        </p:txBody>
      </p:sp>
    </p:spTree>
    <p:extLst>
      <p:ext uri="{BB962C8B-B14F-4D97-AF65-F5344CB8AC3E}">
        <p14:creationId xmlns:p14="http://schemas.microsoft.com/office/powerpoint/2010/main" val="417690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ea typeface="+mn-ea"/>
                <a:cs typeface="Meiryo UI" panose="020B0604030504040204" pitchFamily="50" charset="-128"/>
              </a:rPr>
              <a:t>高度型の要件充足状況の確認 </a:t>
            </a:r>
            <a:r>
              <a:rPr lang="ja-JP" altLang="en-US" sz="2000" b="1" dirty="0" smtClean="0">
                <a:solidFill>
                  <a:schemeClr val="bg1"/>
                </a:solidFill>
                <a:latin typeface="+mn-ea"/>
                <a:ea typeface="+mn-ea"/>
                <a:cs typeface="Meiryo UI" panose="020B0604030504040204" pitchFamily="50" charset="-128"/>
              </a:rPr>
              <a:t>⑥－４（南河内圏域）</a:t>
            </a:r>
            <a:endParaRPr lang="en-US" altLang="ja-JP" sz="2000" b="1" dirty="0">
              <a:solidFill>
                <a:schemeClr val="bg1"/>
              </a:solidFill>
              <a:latin typeface="+mn-ea"/>
              <a:ea typeface="+mn-ea"/>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812974164"/>
              </p:ext>
            </p:extLst>
          </p:nvPr>
        </p:nvGraphicFramePr>
        <p:xfrm>
          <a:off x="746283" y="798552"/>
          <a:ext cx="7712009" cy="2342416"/>
        </p:xfrm>
        <a:graphic>
          <a:graphicData uri="http://schemas.openxmlformats.org/drawingml/2006/table">
            <a:tbl>
              <a:tblPr firstRow="1" bandRow="1">
                <a:tableStyleId>{5C22544A-7EE6-4342-B048-85BDC9FD1C3A}</a:tableStyleId>
              </a:tblPr>
              <a:tblGrid>
                <a:gridCol w="648070">
                  <a:extLst>
                    <a:ext uri="{9D8B030D-6E8A-4147-A177-3AD203B41FA5}">
                      <a16:colId xmlns:a16="http://schemas.microsoft.com/office/drawing/2014/main" val="20000"/>
                    </a:ext>
                  </a:extLst>
                </a:gridCol>
                <a:gridCol w="2179410">
                  <a:extLst>
                    <a:ext uri="{9D8B030D-6E8A-4147-A177-3AD203B41FA5}">
                      <a16:colId xmlns:a16="http://schemas.microsoft.com/office/drawing/2014/main" val="20001"/>
                    </a:ext>
                  </a:extLst>
                </a:gridCol>
                <a:gridCol w="974318">
                  <a:extLst>
                    <a:ext uri="{9D8B030D-6E8A-4147-A177-3AD203B41FA5}">
                      <a16:colId xmlns:a16="http://schemas.microsoft.com/office/drawing/2014/main" val="20002"/>
                    </a:ext>
                  </a:extLst>
                </a:gridCol>
                <a:gridCol w="974318">
                  <a:extLst>
                    <a:ext uri="{9D8B030D-6E8A-4147-A177-3AD203B41FA5}">
                      <a16:colId xmlns:a16="http://schemas.microsoft.com/office/drawing/2014/main" val="20003"/>
                    </a:ext>
                  </a:extLst>
                </a:gridCol>
                <a:gridCol w="987257">
                  <a:extLst>
                    <a:ext uri="{9D8B030D-6E8A-4147-A177-3AD203B41FA5}">
                      <a16:colId xmlns:a16="http://schemas.microsoft.com/office/drawing/2014/main" val="20004"/>
                    </a:ext>
                  </a:extLst>
                </a:gridCol>
                <a:gridCol w="974318">
                  <a:extLst>
                    <a:ext uri="{9D8B030D-6E8A-4147-A177-3AD203B41FA5}">
                      <a16:colId xmlns:a16="http://schemas.microsoft.com/office/drawing/2014/main" val="20005"/>
                    </a:ext>
                  </a:extLst>
                </a:gridCol>
                <a:gridCol w="974318">
                  <a:extLst>
                    <a:ext uri="{9D8B030D-6E8A-4147-A177-3AD203B41FA5}">
                      <a16:colId xmlns:a16="http://schemas.microsoft.com/office/drawing/2014/main" val="20006"/>
                    </a:ext>
                  </a:extLst>
                </a:gridCol>
              </a:tblGrid>
              <a:tr h="215464">
                <a:tc rowSpan="2">
                  <a:txBody>
                    <a:bodyPr/>
                    <a:lstStyle/>
                    <a:p>
                      <a:pPr algn="ctr"/>
                      <a:r>
                        <a:rPr kumimoji="1" lang="ja-JP" altLang="en-US" sz="1200" dirty="0" smtClean="0"/>
                        <a:t>圏域</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kumimoji="1" lang="ja-JP" altLang="en-US" sz="1200" dirty="0" smtClean="0"/>
                        <a:t>病院名</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a:r>
                        <a:rPr kumimoji="1" lang="ja-JP" altLang="en-US" sz="1400" dirty="0" smtClean="0"/>
                        <a:t>診　療　実　績</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15464">
                <a:tc vMerge="1">
                  <a:txBody>
                    <a:bodyPr/>
                    <a:lstStyle/>
                    <a:p>
                      <a:endParaRPr kumimoji="1" lang="ja-JP" altLang="en-US"/>
                    </a:p>
                  </a:txBody>
                  <a:tcPr/>
                </a:tc>
                <a:tc vMerge="1">
                  <a:txBody>
                    <a:bodyPr/>
                    <a:lstStyle/>
                    <a:p>
                      <a:endParaRPr kumimoji="1" lang="ja-JP" altLang="en-US"/>
                    </a:p>
                  </a:txBody>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Ａ</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院内がん</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登録</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en-US" altLang="ja-JP" sz="1200" b="1" kern="1200" dirty="0" smtClean="0">
                          <a:solidFill>
                            <a:schemeClr val="lt1"/>
                          </a:solidFill>
                          <a:latin typeface="+mn-lt"/>
                          <a:ea typeface="+mn-ea"/>
                          <a:cs typeface="+mn-cs"/>
                        </a:rPr>
                        <a:t>500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9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Ｂ</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悪性腫瘍</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手術件数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400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9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Ｃ</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薬物療法</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のべ患者数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1,000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10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Ｄ</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放射線治療のべ患者数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200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12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Ｅ</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緩和ｹｱﾁｰﾑ新規介入数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50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1200" b="1" kern="1200" dirty="0" smtClean="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638592">
                <a:tc rowSpan="2">
                  <a:txBody>
                    <a:bodyPr/>
                    <a:lstStyle/>
                    <a:p>
                      <a:pPr algn="ctr"/>
                      <a:r>
                        <a:rPr kumimoji="1" lang="ja-JP" altLang="en-US" sz="1200" dirty="0" smtClean="0"/>
                        <a:t>南河内</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t>近畿大学病院</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r"/>
                      <a:r>
                        <a:rPr kumimoji="1" lang="en-US" altLang="ja-JP" sz="1600" b="1" dirty="0" smtClean="0"/>
                        <a:t>2,610</a:t>
                      </a:r>
                      <a:endParaRPr kumimoji="1" lang="ja-JP" alt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r"/>
                      <a:r>
                        <a:rPr kumimoji="1" lang="en-US" altLang="ja-JP" sz="1600" b="1" dirty="0" smtClean="0"/>
                        <a:t>3,010</a:t>
                      </a:r>
                      <a:endParaRPr kumimoji="1" lang="ja-JP" alt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r"/>
                      <a:r>
                        <a:rPr kumimoji="1" lang="en-US" altLang="ja-JP" sz="1400" b="0" dirty="0" smtClean="0"/>
                        <a:t>3,227</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r"/>
                      <a:r>
                        <a:rPr kumimoji="1" lang="en-US" altLang="ja-JP" sz="1600" b="1" dirty="0" smtClean="0"/>
                        <a:t>751</a:t>
                      </a:r>
                      <a:endParaRPr kumimoji="1" lang="ja-JP" alt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r"/>
                      <a:r>
                        <a:rPr kumimoji="1" lang="en-US" altLang="ja-JP" sz="1600" b="1" dirty="0" smtClean="0"/>
                        <a:t>242</a:t>
                      </a:r>
                      <a:endParaRPr kumimoji="1" lang="ja-JP" alt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2"/>
                  </a:ext>
                </a:extLst>
              </a:tr>
              <a:tr h="576064">
                <a:tc vMerge="1">
                  <a:txBody>
                    <a:bodyPr/>
                    <a:lstStyle/>
                    <a:p>
                      <a:pPr algn="ctr"/>
                      <a:endParaRPr kumimoji="1" lang="ja-JP" altLang="en-US" sz="1400" dirty="0"/>
                    </a:p>
                  </a:txBody>
                  <a:tcPr anchor="ctr"/>
                </a:tc>
                <a:tc>
                  <a:txBody>
                    <a:bodyPr/>
                    <a:lstStyle/>
                    <a:p>
                      <a:r>
                        <a:rPr kumimoji="1" lang="ja-JP" altLang="en-US" sz="1400" dirty="0" smtClean="0"/>
                        <a:t>大阪南医療センター</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400" b="0" dirty="0" smtClean="0"/>
                        <a:t>1,000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400" b="0" dirty="0" smtClean="0"/>
                        <a:t>495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400" b="0" dirty="0" smtClean="0"/>
                        <a:t>3,211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400" b="0" dirty="0" smtClean="0"/>
                        <a:t>203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400" b="0" dirty="0" smtClean="0"/>
                        <a:t>85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3" name="テキスト ボックス 12"/>
          <p:cNvSpPr txBox="1"/>
          <p:nvPr/>
        </p:nvSpPr>
        <p:spPr>
          <a:xfrm>
            <a:off x="683568" y="3501008"/>
            <a:ext cx="7848872" cy="684015"/>
          </a:xfrm>
          <a:prstGeom prst="rect">
            <a:avLst/>
          </a:prstGeom>
          <a:noFill/>
          <a:ln>
            <a:noFill/>
          </a:ln>
        </p:spPr>
        <p:txBody>
          <a:bodyPr wrap="square" lIns="144000" tIns="144000" rtlCol="0">
            <a:spAutoFit/>
          </a:bodyPr>
          <a:lstStyle/>
          <a:p>
            <a:r>
              <a:rPr lang="ja-JP" altLang="en-US" sz="1600" b="1" dirty="0">
                <a:latin typeface="+mn-ea"/>
              </a:rPr>
              <a:t>・</a:t>
            </a:r>
            <a:r>
              <a:rPr lang="ja-JP" altLang="en-US" sz="1600" b="1" dirty="0" smtClean="0">
                <a:latin typeface="+mn-ea"/>
              </a:rPr>
              <a:t>項目</a:t>
            </a:r>
            <a:r>
              <a:rPr lang="en-US" altLang="ja-JP" sz="1600" b="1" dirty="0" smtClean="0">
                <a:latin typeface="+mn-ea"/>
              </a:rPr>
              <a:t>C</a:t>
            </a:r>
            <a:r>
              <a:rPr lang="ja-JP" altLang="en-US" sz="1600" b="1" dirty="0" smtClean="0">
                <a:latin typeface="+mn-ea"/>
              </a:rPr>
              <a:t>は</a:t>
            </a:r>
            <a:r>
              <a:rPr lang="ja-JP" altLang="en-US" sz="1600" b="1" dirty="0">
                <a:latin typeface="+mn-ea"/>
              </a:rPr>
              <a:t>両病院ともほぼ</a:t>
            </a:r>
            <a:r>
              <a:rPr lang="ja-JP" altLang="en-US" sz="1600" b="1" dirty="0" smtClean="0">
                <a:latin typeface="+mn-ea"/>
              </a:rPr>
              <a:t>同数であるが、</a:t>
            </a:r>
            <a:endParaRPr lang="en-US" altLang="ja-JP" sz="1600" b="1" dirty="0" smtClean="0">
              <a:latin typeface="+mn-ea"/>
            </a:endParaRPr>
          </a:p>
          <a:p>
            <a:r>
              <a:rPr lang="ja-JP" altLang="en-US" sz="1600" b="1" dirty="0">
                <a:latin typeface="+mn-ea"/>
              </a:rPr>
              <a:t>　</a:t>
            </a:r>
            <a:r>
              <a:rPr lang="ja-JP" altLang="en-US" sz="1600" b="1" dirty="0" smtClean="0">
                <a:latin typeface="+mn-ea"/>
              </a:rPr>
              <a:t>その他の項目は</a:t>
            </a:r>
            <a:r>
              <a:rPr lang="ja-JP" altLang="en-US" sz="1600" b="1" dirty="0" smtClean="0">
                <a:latin typeface="ＭＳ Ｐゴシック 本文"/>
              </a:rPr>
              <a:t>、近畿大学病院が</a:t>
            </a:r>
            <a:r>
              <a:rPr lang="ja-JP" altLang="en-US" sz="1600" b="1" dirty="0" smtClean="0">
                <a:latin typeface="+mn-ea"/>
              </a:rPr>
              <a:t>上回っている。</a:t>
            </a:r>
            <a:endParaRPr lang="en-US" altLang="ja-JP" sz="1600" b="1" dirty="0">
              <a:latin typeface="+mn-ea"/>
            </a:endParaRPr>
          </a:p>
        </p:txBody>
      </p:sp>
      <p:sp>
        <p:nvSpPr>
          <p:cNvPr id="6"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b="1" dirty="0" smtClean="0"/>
              <a:t>20</a:t>
            </a:r>
            <a:endParaRPr lang="ja-JP" altLang="en-US" sz="1800" b="1" dirty="0"/>
          </a:p>
        </p:txBody>
      </p:sp>
    </p:spTree>
    <p:extLst>
      <p:ext uri="{BB962C8B-B14F-4D97-AF65-F5344CB8AC3E}">
        <p14:creationId xmlns:p14="http://schemas.microsoft.com/office/powerpoint/2010/main" val="417690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ea typeface="+mn-ea"/>
                <a:cs typeface="Meiryo UI" panose="020B0604030504040204" pitchFamily="50" charset="-128"/>
              </a:rPr>
              <a:t>高度型の要件充足状況の確認 </a:t>
            </a:r>
            <a:r>
              <a:rPr lang="ja-JP" altLang="en-US" sz="2000" b="1" dirty="0" smtClean="0">
                <a:solidFill>
                  <a:schemeClr val="bg1"/>
                </a:solidFill>
                <a:latin typeface="+mn-ea"/>
                <a:ea typeface="+mn-ea"/>
                <a:cs typeface="Meiryo UI" panose="020B0604030504040204" pitchFamily="50" charset="-128"/>
              </a:rPr>
              <a:t>⑥－５（堺市圏域）</a:t>
            </a:r>
            <a:endParaRPr lang="en-US" altLang="ja-JP" sz="2000" b="1" dirty="0">
              <a:solidFill>
                <a:schemeClr val="bg1"/>
              </a:solidFill>
              <a:latin typeface="+mn-ea"/>
              <a:ea typeface="+mn-ea"/>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97022484"/>
              </p:ext>
            </p:extLst>
          </p:nvPr>
        </p:nvGraphicFramePr>
        <p:xfrm>
          <a:off x="746283" y="798552"/>
          <a:ext cx="7712009" cy="2357696"/>
        </p:xfrm>
        <a:graphic>
          <a:graphicData uri="http://schemas.openxmlformats.org/drawingml/2006/table">
            <a:tbl>
              <a:tblPr firstRow="1" bandRow="1">
                <a:tableStyleId>{5C22544A-7EE6-4342-B048-85BDC9FD1C3A}</a:tableStyleId>
              </a:tblPr>
              <a:tblGrid>
                <a:gridCol w="648070">
                  <a:extLst>
                    <a:ext uri="{9D8B030D-6E8A-4147-A177-3AD203B41FA5}">
                      <a16:colId xmlns:a16="http://schemas.microsoft.com/office/drawing/2014/main" val="20000"/>
                    </a:ext>
                  </a:extLst>
                </a:gridCol>
                <a:gridCol w="2179410">
                  <a:extLst>
                    <a:ext uri="{9D8B030D-6E8A-4147-A177-3AD203B41FA5}">
                      <a16:colId xmlns:a16="http://schemas.microsoft.com/office/drawing/2014/main" val="20001"/>
                    </a:ext>
                  </a:extLst>
                </a:gridCol>
                <a:gridCol w="974318">
                  <a:extLst>
                    <a:ext uri="{9D8B030D-6E8A-4147-A177-3AD203B41FA5}">
                      <a16:colId xmlns:a16="http://schemas.microsoft.com/office/drawing/2014/main" val="20002"/>
                    </a:ext>
                  </a:extLst>
                </a:gridCol>
                <a:gridCol w="974318">
                  <a:extLst>
                    <a:ext uri="{9D8B030D-6E8A-4147-A177-3AD203B41FA5}">
                      <a16:colId xmlns:a16="http://schemas.microsoft.com/office/drawing/2014/main" val="20003"/>
                    </a:ext>
                  </a:extLst>
                </a:gridCol>
                <a:gridCol w="987257">
                  <a:extLst>
                    <a:ext uri="{9D8B030D-6E8A-4147-A177-3AD203B41FA5}">
                      <a16:colId xmlns:a16="http://schemas.microsoft.com/office/drawing/2014/main" val="20004"/>
                    </a:ext>
                  </a:extLst>
                </a:gridCol>
                <a:gridCol w="974318">
                  <a:extLst>
                    <a:ext uri="{9D8B030D-6E8A-4147-A177-3AD203B41FA5}">
                      <a16:colId xmlns:a16="http://schemas.microsoft.com/office/drawing/2014/main" val="20005"/>
                    </a:ext>
                  </a:extLst>
                </a:gridCol>
                <a:gridCol w="974318">
                  <a:extLst>
                    <a:ext uri="{9D8B030D-6E8A-4147-A177-3AD203B41FA5}">
                      <a16:colId xmlns:a16="http://schemas.microsoft.com/office/drawing/2014/main" val="20006"/>
                    </a:ext>
                  </a:extLst>
                </a:gridCol>
              </a:tblGrid>
              <a:tr h="215464">
                <a:tc rowSpan="2">
                  <a:txBody>
                    <a:bodyPr/>
                    <a:lstStyle/>
                    <a:p>
                      <a:pPr algn="ctr"/>
                      <a:r>
                        <a:rPr kumimoji="1" lang="ja-JP" altLang="en-US" sz="1200" dirty="0" smtClean="0"/>
                        <a:t>圏域</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kumimoji="1" lang="ja-JP" altLang="en-US" sz="1200" dirty="0" smtClean="0"/>
                        <a:t>病院名</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a:r>
                        <a:rPr kumimoji="1" lang="ja-JP" altLang="en-US" sz="1400" dirty="0" smtClean="0"/>
                        <a:t>診　療　実　績</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15464">
                <a:tc vMerge="1">
                  <a:txBody>
                    <a:bodyPr/>
                    <a:lstStyle/>
                    <a:p>
                      <a:endParaRPr kumimoji="1" lang="ja-JP" altLang="en-US"/>
                    </a:p>
                  </a:txBody>
                  <a:tcPr/>
                </a:tc>
                <a:tc vMerge="1">
                  <a:txBody>
                    <a:bodyPr/>
                    <a:lstStyle/>
                    <a:p>
                      <a:endParaRPr kumimoji="1" lang="ja-JP" altLang="en-US"/>
                    </a:p>
                  </a:txBody>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Ａ</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院内がん</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登録</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en-US" altLang="ja-JP" sz="1200" b="1" kern="1200" dirty="0" smtClean="0">
                          <a:solidFill>
                            <a:schemeClr val="lt1"/>
                          </a:solidFill>
                          <a:latin typeface="+mn-lt"/>
                          <a:ea typeface="+mn-ea"/>
                          <a:cs typeface="+mn-cs"/>
                        </a:rPr>
                        <a:t>500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9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Ｂ</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悪性腫瘍</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手術件数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400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9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Ｃ</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薬物療法</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のべ患者数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1,000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10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Ｄ</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放射線治療のべ患者数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200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12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Ｅ</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緩和ｹｱﾁｰﾑ新規介入数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50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1200" b="1" kern="1200" dirty="0" smtClean="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638592">
                <a:tc rowSpan="2">
                  <a:txBody>
                    <a:bodyPr/>
                    <a:lstStyle/>
                    <a:p>
                      <a:pPr algn="ctr"/>
                      <a:r>
                        <a:rPr kumimoji="1" lang="ja-JP" altLang="en-US" sz="1200" dirty="0" smtClean="0">
                          <a:solidFill>
                            <a:schemeClr val="tx1"/>
                          </a:solidFill>
                        </a:rPr>
                        <a:t>堺市</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1" dirty="0" smtClean="0">
                          <a:solidFill>
                            <a:schemeClr val="tx1"/>
                          </a:solidFill>
                        </a:rPr>
                        <a:t>大阪労災病院</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400" b="0" dirty="0" smtClean="0">
                          <a:solidFill>
                            <a:schemeClr val="tx1"/>
                          </a:solidFill>
                        </a:rPr>
                        <a:t>1,594</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noFill/>
                  </a:tcPr>
                </a:tc>
                <a:tc>
                  <a:txBody>
                    <a:bodyPr/>
                    <a:lstStyle/>
                    <a:p>
                      <a:pPr algn="r"/>
                      <a:r>
                        <a:rPr kumimoji="1" lang="en-US" altLang="ja-JP" sz="1600" b="1" dirty="0" smtClean="0">
                          <a:solidFill>
                            <a:schemeClr val="tx1"/>
                          </a:solidFill>
                        </a:rPr>
                        <a:t>1,581</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accent2">
                        <a:lumMod val="40000"/>
                        <a:lumOff val="60000"/>
                      </a:schemeClr>
                    </a:solidFill>
                  </a:tcPr>
                </a:tc>
                <a:tc>
                  <a:txBody>
                    <a:bodyPr/>
                    <a:lstStyle/>
                    <a:p>
                      <a:pPr algn="r"/>
                      <a:r>
                        <a:rPr kumimoji="1" lang="en-US" altLang="ja-JP" sz="1600" b="1" dirty="0" smtClean="0">
                          <a:solidFill>
                            <a:schemeClr val="tx1"/>
                          </a:solidFill>
                        </a:rPr>
                        <a:t>3,037</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accent2">
                        <a:lumMod val="40000"/>
                        <a:lumOff val="60000"/>
                      </a:schemeClr>
                    </a:solidFill>
                  </a:tcPr>
                </a:tc>
                <a:tc>
                  <a:txBody>
                    <a:bodyPr/>
                    <a:lstStyle/>
                    <a:p>
                      <a:pPr algn="r"/>
                      <a:r>
                        <a:rPr kumimoji="1" lang="en-US" altLang="ja-JP" sz="1400" b="0" dirty="0" smtClean="0">
                          <a:solidFill>
                            <a:schemeClr val="tx1"/>
                          </a:solidFill>
                        </a:rPr>
                        <a:t>303</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noFill/>
                  </a:tcPr>
                </a:tc>
                <a:tc>
                  <a:txBody>
                    <a:bodyPr/>
                    <a:lstStyle/>
                    <a:p>
                      <a:pPr algn="r"/>
                      <a:r>
                        <a:rPr kumimoji="1" lang="en-US" altLang="ja-JP" sz="1600" b="1" dirty="0" smtClean="0">
                          <a:solidFill>
                            <a:schemeClr val="tx1"/>
                          </a:solidFill>
                        </a:rPr>
                        <a:t>1,197</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2"/>
                  </a:ext>
                </a:extLst>
              </a:tr>
              <a:tr h="591344">
                <a:tc vMerge="1">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1" dirty="0" smtClean="0">
                          <a:solidFill>
                            <a:schemeClr val="tx1"/>
                          </a:solidFill>
                        </a:rPr>
                        <a:t>堺市立総合医療センター</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400" b="0" dirty="0" smtClean="0">
                          <a:solidFill>
                            <a:schemeClr val="tx1"/>
                          </a:solidFill>
                        </a:rPr>
                        <a:t>1,544</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400" b="0" dirty="0" smtClean="0">
                          <a:solidFill>
                            <a:schemeClr val="tx1"/>
                          </a:solidFill>
                        </a:rPr>
                        <a:t>1,045</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400" b="0" dirty="0" smtClean="0">
                          <a:solidFill>
                            <a:schemeClr val="tx1"/>
                          </a:solidFill>
                        </a:rPr>
                        <a:t>1,763</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600" b="1" dirty="0" smtClean="0">
                          <a:solidFill>
                            <a:schemeClr val="tx1"/>
                          </a:solidFill>
                        </a:rPr>
                        <a:t>485</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a:r>
                        <a:rPr kumimoji="1" lang="en-US" altLang="ja-JP" sz="1400" b="0" dirty="0" smtClean="0">
                          <a:solidFill>
                            <a:schemeClr val="tx1"/>
                          </a:solidFill>
                        </a:rPr>
                        <a:t>696</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3" name="テキスト ボックス 12"/>
          <p:cNvSpPr txBox="1"/>
          <p:nvPr/>
        </p:nvSpPr>
        <p:spPr>
          <a:xfrm>
            <a:off x="683568" y="3501008"/>
            <a:ext cx="7848872" cy="1422679"/>
          </a:xfrm>
          <a:prstGeom prst="rect">
            <a:avLst/>
          </a:prstGeom>
          <a:noFill/>
          <a:ln>
            <a:noFill/>
          </a:ln>
        </p:spPr>
        <p:txBody>
          <a:bodyPr wrap="square" lIns="144000" tIns="144000" rtlCol="0">
            <a:spAutoFit/>
          </a:bodyPr>
          <a:lstStyle/>
          <a:p>
            <a:r>
              <a:rPr lang="ja-JP" altLang="en-US" sz="1600" b="1" dirty="0" smtClean="0">
                <a:latin typeface="+mn-ea"/>
              </a:rPr>
              <a:t>・ 項目Ａは</a:t>
            </a:r>
            <a:r>
              <a:rPr lang="ja-JP" altLang="en-US" sz="1600" b="1" dirty="0">
                <a:latin typeface="+mn-ea"/>
              </a:rPr>
              <a:t>、両病院ともほぼ同数。</a:t>
            </a:r>
            <a:endParaRPr lang="en-US" altLang="ja-JP" sz="1600" b="1" dirty="0">
              <a:latin typeface="+mn-ea"/>
            </a:endParaRPr>
          </a:p>
          <a:p>
            <a:r>
              <a:rPr lang="ja-JP" altLang="en-US" sz="1600" b="1" dirty="0" smtClean="0">
                <a:latin typeface="+mn-ea"/>
              </a:rPr>
              <a:t>・ 項目Ｂは、大阪労災病院が</a:t>
            </a:r>
            <a:r>
              <a:rPr lang="ja-JP" altLang="en-US" sz="1600" b="1" dirty="0">
                <a:latin typeface="+mn-ea"/>
              </a:rPr>
              <a:t>上回っている。</a:t>
            </a:r>
            <a:r>
              <a:rPr lang="ja-JP" altLang="en-US" sz="1600" b="1" dirty="0" smtClean="0">
                <a:latin typeface="+mn-ea"/>
              </a:rPr>
              <a:t>（堺市立総合医療センターの</a:t>
            </a:r>
            <a:r>
              <a:rPr lang="en-US" altLang="ja-JP" sz="1600" b="1" dirty="0" smtClean="0">
                <a:latin typeface="+mn-ea"/>
              </a:rPr>
              <a:t>1.51</a:t>
            </a:r>
            <a:r>
              <a:rPr lang="ja-JP" altLang="en-US" sz="1600" b="1" dirty="0" smtClean="0">
                <a:latin typeface="+mn-ea"/>
              </a:rPr>
              <a:t>倍</a:t>
            </a:r>
            <a:r>
              <a:rPr lang="ja-JP" altLang="en-US" sz="1600" b="1" dirty="0">
                <a:latin typeface="+mn-ea"/>
              </a:rPr>
              <a:t>） </a:t>
            </a:r>
            <a:endParaRPr lang="en-US" altLang="ja-JP" sz="1600" b="1" dirty="0" smtClean="0">
              <a:latin typeface="+mn-ea"/>
            </a:endParaRPr>
          </a:p>
          <a:p>
            <a:r>
              <a:rPr lang="ja-JP" altLang="en-US" sz="1600" b="1" dirty="0" smtClean="0">
                <a:latin typeface="+mn-ea"/>
              </a:rPr>
              <a:t>・ 項目Ｃは</a:t>
            </a:r>
            <a:r>
              <a:rPr lang="ja-JP" altLang="en-US" sz="1600" b="1" dirty="0">
                <a:latin typeface="+mn-ea"/>
              </a:rPr>
              <a:t>、大阪労災病院が上回っている。（堺市立総合医療センター</a:t>
            </a:r>
            <a:r>
              <a:rPr lang="ja-JP" altLang="en-US" sz="1600" b="1" dirty="0" smtClean="0">
                <a:latin typeface="+mn-ea"/>
              </a:rPr>
              <a:t>の</a:t>
            </a:r>
            <a:r>
              <a:rPr lang="en-US" altLang="ja-JP" sz="1600" b="1" dirty="0" smtClean="0">
                <a:latin typeface="+mn-ea"/>
              </a:rPr>
              <a:t>1.72</a:t>
            </a:r>
            <a:r>
              <a:rPr lang="ja-JP" altLang="en-US" sz="1600" b="1" dirty="0" smtClean="0">
                <a:latin typeface="+mn-ea"/>
              </a:rPr>
              <a:t>倍</a:t>
            </a:r>
            <a:r>
              <a:rPr lang="ja-JP" altLang="en-US" sz="1600" b="1" dirty="0">
                <a:latin typeface="+mn-ea"/>
              </a:rPr>
              <a:t>）</a:t>
            </a:r>
            <a:endParaRPr lang="en-US" altLang="ja-JP" sz="1600" b="1" dirty="0" smtClean="0">
              <a:latin typeface="+mn-ea"/>
            </a:endParaRPr>
          </a:p>
          <a:p>
            <a:r>
              <a:rPr lang="ja-JP" altLang="en-US" sz="1600" b="1" dirty="0" smtClean="0">
                <a:latin typeface="+mn-ea"/>
              </a:rPr>
              <a:t>・ 項目Ｄは、</a:t>
            </a:r>
            <a:r>
              <a:rPr lang="ja-JP" altLang="en-US" sz="1600" b="1" dirty="0">
                <a:latin typeface="+mn-ea"/>
              </a:rPr>
              <a:t>堺市立総合医療</a:t>
            </a:r>
            <a:r>
              <a:rPr lang="ja-JP" altLang="en-US" sz="1600" b="1" dirty="0" smtClean="0">
                <a:latin typeface="+mn-ea"/>
              </a:rPr>
              <a:t>センターが</a:t>
            </a:r>
            <a:r>
              <a:rPr lang="ja-JP" altLang="en-US" sz="1600" b="1" dirty="0">
                <a:latin typeface="+mn-ea"/>
              </a:rPr>
              <a:t>上回っている。</a:t>
            </a:r>
            <a:r>
              <a:rPr lang="ja-JP" altLang="en-US" sz="1600" b="1" dirty="0" smtClean="0">
                <a:latin typeface="+mn-ea"/>
              </a:rPr>
              <a:t>（</a:t>
            </a:r>
            <a:r>
              <a:rPr lang="ja-JP" altLang="en-US" sz="1600" b="1" dirty="0">
                <a:latin typeface="+mn-ea"/>
              </a:rPr>
              <a:t>大阪労災病院</a:t>
            </a:r>
            <a:r>
              <a:rPr lang="ja-JP" altLang="en-US" sz="1600" b="1" dirty="0" smtClean="0">
                <a:latin typeface="+mn-ea"/>
              </a:rPr>
              <a:t>の</a:t>
            </a:r>
            <a:r>
              <a:rPr lang="en-US" altLang="ja-JP" sz="1600" b="1" dirty="0" smtClean="0">
                <a:latin typeface="+mn-ea"/>
              </a:rPr>
              <a:t>1.60</a:t>
            </a:r>
            <a:r>
              <a:rPr lang="ja-JP" altLang="en-US" sz="1600" b="1" dirty="0" smtClean="0">
                <a:latin typeface="+mn-ea"/>
              </a:rPr>
              <a:t>倍</a:t>
            </a:r>
            <a:r>
              <a:rPr lang="ja-JP" altLang="en-US" sz="1600" b="1" dirty="0">
                <a:latin typeface="+mn-ea"/>
              </a:rPr>
              <a:t>）</a:t>
            </a:r>
            <a:endParaRPr lang="en-US" altLang="ja-JP" sz="1600" b="1" dirty="0" smtClean="0">
              <a:latin typeface="+mn-ea"/>
            </a:endParaRPr>
          </a:p>
          <a:p>
            <a:r>
              <a:rPr lang="ja-JP" altLang="en-US" sz="1600" b="1" dirty="0" smtClean="0">
                <a:latin typeface="+mn-ea"/>
              </a:rPr>
              <a:t>・ 項目Ｅは</a:t>
            </a:r>
            <a:r>
              <a:rPr lang="ja-JP" altLang="en-US" sz="1600" b="1" dirty="0">
                <a:latin typeface="+mn-ea"/>
              </a:rPr>
              <a:t>、大阪労災病院が上回っている。（堺市立総合医療センター</a:t>
            </a:r>
            <a:r>
              <a:rPr lang="ja-JP" altLang="en-US" sz="1600" b="1" dirty="0" smtClean="0">
                <a:latin typeface="+mn-ea"/>
              </a:rPr>
              <a:t>の</a:t>
            </a:r>
            <a:r>
              <a:rPr lang="en-US" altLang="ja-JP" sz="1600" b="1" dirty="0" smtClean="0">
                <a:latin typeface="+mn-ea"/>
              </a:rPr>
              <a:t>1.72</a:t>
            </a:r>
            <a:r>
              <a:rPr lang="ja-JP" altLang="en-US" sz="1600" b="1" dirty="0" smtClean="0">
                <a:latin typeface="+mn-ea"/>
              </a:rPr>
              <a:t>倍</a:t>
            </a:r>
            <a:r>
              <a:rPr lang="ja-JP" altLang="en-US" sz="1600" b="1" dirty="0">
                <a:latin typeface="+mn-ea"/>
              </a:rPr>
              <a:t>）</a:t>
            </a:r>
            <a:endParaRPr lang="en-US" altLang="ja-JP" sz="1600" b="1" dirty="0">
              <a:latin typeface="+mn-ea"/>
            </a:endParaRPr>
          </a:p>
        </p:txBody>
      </p:sp>
      <p:sp>
        <p:nvSpPr>
          <p:cNvPr id="7"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b="1" dirty="0" smtClean="0"/>
              <a:t>21</a:t>
            </a:r>
            <a:endParaRPr lang="ja-JP" altLang="en-US" sz="1800" b="1" dirty="0"/>
          </a:p>
        </p:txBody>
      </p:sp>
    </p:spTree>
    <p:extLst>
      <p:ext uri="{BB962C8B-B14F-4D97-AF65-F5344CB8AC3E}">
        <p14:creationId xmlns:p14="http://schemas.microsoft.com/office/powerpoint/2010/main" val="38402419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ea typeface="+mn-ea"/>
                <a:cs typeface="Meiryo UI" panose="020B0604030504040204" pitchFamily="50" charset="-128"/>
              </a:rPr>
              <a:t>高度型の要件充足状況の確認 </a:t>
            </a:r>
            <a:r>
              <a:rPr lang="ja-JP" altLang="en-US" sz="2000" b="1" dirty="0" smtClean="0">
                <a:solidFill>
                  <a:schemeClr val="bg1"/>
                </a:solidFill>
                <a:latin typeface="+mn-ea"/>
                <a:ea typeface="+mn-ea"/>
                <a:cs typeface="Meiryo UI" panose="020B0604030504040204" pitchFamily="50" charset="-128"/>
              </a:rPr>
              <a:t>⑥－６（泉州圏域）</a:t>
            </a:r>
            <a:endParaRPr lang="en-US" altLang="ja-JP" sz="2000" b="1" dirty="0">
              <a:solidFill>
                <a:schemeClr val="bg1"/>
              </a:solidFill>
              <a:latin typeface="+mn-ea"/>
              <a:ea typeface="+mn-ea"/>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262337737"/>
              </p:ext>
            </p:extLst>
          </p:nvPr>
        </p:nvGraphicFramePr>
        <p:xfrm>
          <a:off x="746283" y="798552"/>
          <a:ext cx="7712009" cy="1719104"/>
        </p:xfrm>
        <a:graphic>
          <a:graphicData uri="http://schemas.openxmlformats.org/drawingml/2006/table">
            <a:tbl>
              <a:tblPr firstRow="1" bandRow="1">
                <a:tableStyleId>{5C22544A-7EE6-4342-B048-85BDC9FD1C3A}</a:tableStyleId>
              </a:tblPr>
              <a:tblGrid>
                <a:gridCol w="648070">
                  <a:extLst>
                    <a:ext uri="{9D8B030D-6E8A-4147-A177-3AD203B41FA5}">
                      <a16:colId xmlns:a16="http://schemas.microsoft.com/office/drawing/2014/main" val="20000"/>
                    </a:ext>
                  </a:extLst>
                </a:gridCol>
                <a:gridCol w="2179410">
                  <a:extLst>
                    <a:ext uri="{9D8B030D-6E8A-4147-A177-3AD203B41FA5}">
                      <a16:colId xmlns:a16="http://schemas.microsoft.com/office/drawing/2014/main" val="20001"/>
                    </a:ext>
                  </a:extLst>
                </a:gridCol>
                <a:gridCol w="974318">
                  <a:extLst>
                    <a:ext uri="{9D8B030D-6E8A-4147-A177-3AD203B41FA5}">
                      <a16:colId xmlns:a16="http://schemas.microsoft.com/office/drawing/2014/main" val="20002"/>
                    </a:ext>
                  </a:extLst>
                </a:gridCol>
                <a:gridCol w="974318">
                  <a:extLst>
                    <a:ext uri="{9D8B030D-6E8A-4147-A177-3AD203B41FA5}">
                      <a16:colId xmlns:a16="http://schemas.microsoft.com/office/drawing/2014/main" val="20003"/>
                    </a:ext>
                  </a:extLst>
                </a:gridCol>
                <a:gridCol w="987257">
                  <a:extLst>
                    <a:ext uri="{9D8B030D-6E8A-4147-A177-3AD203B41FA5}">
                      <a16:colId xmlns:a16="http://schemas.microsoft.com/office/drawing/2014/main" val="20004"/>
                    </a:ext>
                  </a:extLst>
                </a:gridCol>
                <a:gridCol w="974318">
                  <a:extLst>
                    <a:ext uri="{9D8B030D-6E8A-4147-A177-3AD203B41FA5}">
                      <a16:colId xmlns:a16="http://schemas.microsoft.com/office/drawing/2014/main" val="20005"/>
                    </a:ext>
                  </a:extLst>
                </a:gridCol>
                <a:gridCol w="974318">
                  <a:extLst>
                    <a:ext uri="{9D8B030D-6E8A-4147-A177-3AD203B41FA5}">
                      <a16:colId xmlns:a16="http://schemas.microsoft.com/office/drawing/2014/main" val="20006"/>
                    </a:ext>
                  </a:extLst>
                </a:gridCol>
              </a:tblGrid>
              <a:tr h="215464">
                <a:tc rowSpan="2">
                  <a:txBody>
                    <a:bodyPr/>
                    <a:lstStyle/>
                    <a:p>
                      <a:pPr algn="ctr"/>
                      <a:r>
                        <a:rPr kumimoji="1" lang="ja-JP" altLang="en-US" sz="1200" dirty="0" smtClean="0"/>
                        <a:t>圏域</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kumimoji="1" lang="ja-JP" altLang="en-US" sz="1200" dirty="0" smtClean="0"/>
                        <a:t>病院名</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a:r>
                        <a:rPr kumimoji="1" lang="ja-JP" altLang="en-US" sz="1400" dirty="0" smtClean="0"/>
                        <a:t>診　療　実　績</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15464">
                <a:tc vMerge="1">
                  <a:txBody>
                    <a:bodyPr/>
                    <a:lstStyle/>
                    <a:p>
                      <a:endParaRPr kumimoji="1" lang="ja-JP" altLang="en-US"/>
                    </a:p>
                  </a:txBody>
                  <a:tcPr/>
                </a:tc>
                <a:tc vMerge="1">
                  <a:txBody>
                    <a:bodyPr/>
                    <a:lstStyle/>
                    <a:p>
                      <a:endParaRPr kumimoji="1" lang="ja-JP" altLang="en-US"/>
                    </a:p>
                  </a:txBody>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Ａ</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院内がん</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登録</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en-US" altLang="ja-JP" sz="1200" b="1" kern="1200" dirty="0" smtClean="0">
                          <a:solidFill>
                            <a:schemeClr val="lt1"/>
                          </a:solidFill>
                          <a:latin typeface="+mn-lt"/>
                          <a:ea typeface="+mn-ea"/>
                          <a:cs typeface="+mn-cs"/>
                        </a:rPr>
                        <a:t>500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9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Ｂ</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悪性腫瘍</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手術件数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400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9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Ｃ</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薬物療法</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のべ患者数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1,000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10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Ｄ</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放射線治療のべ患者数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200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12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Ｅ</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緩和ｹｱﾁｰﾑ新規介入数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50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1200" b="1" kern="1200" dirty="0" smtClean="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591344">
                <a:tc>
                  <a:txBody>
                    <a:bodyPr/>
                    <a:lstStyle/>
                    <a:p>
                      <a:pPr algn="ctr"/>
                      <a:r>
                        <a:rPr kumimoji="1" lang="ja-JP" altLang="en-US" sz="1200" dirty="0" smtClean="0"/>
                        <a:t>泉州</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400" b="1" dirty="0" smtClean="0"/>
                        <a:t>市立岸和田市民病院</a:t>
                      </a:r>
                      <a:endParaRPr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altLang="ja-JP" sz="1600" b="1" dirty="0" smtClean="0"/>
                        <a:t>1,379</a:t>
                      </a:r>
                      <a:endParaRPr lang="ja-JP" alt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altLang="ja-JP" sz="1600" b="1" dirty="0" smtClean="0"/>
                        <a:t>724</a:t>
                      </a:r>
                      <a:endParaRPr lang="ja-JP" alt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altLang="ja-JP" sz="1600" b="1" dirty="0" smtClean="0"/>
                        <a:t>1,382</a:t>
                      </a:r>
                      <a:endParaRPr lang="ja-JP" alt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altLang="ja-JP" sz="1600" b="1" dirty="0" smtClean="0"/>
                        <a:t>450</a:t>
                      </a:r>
                      <a:endParaRPr lang="ja-JP" alt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altLang="ja-JP" sz="1600" b="1" dirty="0" smtClean="0"/>
                        <a:t>69</a:t>
                      </a:r>
                      <a:endParaRPr lang="ja-JP" alt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7" name="テキスト ボックス 6"/>
          <p:cNvSpPr txBox="1"/>
          <p:nvPr/>
        </p:nvSpPr>
        <p:spPr>
          <a:xfrm>
            <a:off x="683568" y="2924944"/>
            <a:ext cx="7848872" cy="684015"/>
          </a:xfrm>
          <a:prstGeom prst="rect">
            <a:avLst/>
          </a:prstGeom>
          <a:noFill/>
          <a:ln>
            <a:noFill/>
          </a:ln>
        </p:spPr>
        <p:txBody>
          <a:bodyPr wrap="square" lIns="144000" tIns="144000" rtlCol="0">
            <a:spAutoFit/>
          </a:bodyPr>
          <a:lstStyle/>
          <a:p>
            <a:r>
              <a:rPr lang="ja-JP" altLang="en-US" sz="1600" b="1" dirty="0" smtClean="0">
                <a:latin typeface="+mn-ea"/>
              </a:rPr>
              <a:t>・泉州圏域における拠点病院は、１病院のみであるため、</a:t>
            </a:r>
            <a:endParaRPr lang="en-US" altLang="ja-JP" sz="1600" b="1" dirty="0" smtClean="0">
              <a:latin typeface="+mn-ea"/>
            </a:endParaRPr>
          </a:p>
          <a:p>
            <a:r>
              <a:rPr lang="ja-JP" altLang="en-US" sz="1600" b="1" dirty="0" smtClean="0">
                <a:latin typeface="+mn-ea"/>
              </a:rPr>
              <a:t>　診療実績が最も優れている病院は、</a:t>
            </a:r>
            <a:r>
              <a:rPr lang="ja-JP" altLang="en-US" sz="1600" b="1" u="sng" dirty="0" smtClean="0">
                <a:latin typeface="+mn-ea"/>
              </a:rPr>
              <a:t>市立岸和田市民病院</a:t>
            </a:r>
            <a:r>
              <a:rPr lang="ja-JP" altLang="en-US" sz="1600" b="1" dirty="0" smtClean="0">
                <a:latin typeface="+mn-ea"/>
              </a:rPr>
              <a:t>となる。</a:t>
            </a:r>
            <a:endParaRPr lang="en-US" altLang="ja-JP" sz="1600" b="1" dirty="0" smtClean="0">
              <a:latin typeface="+mn-ea"/>
            </a:endParaRPr>
          </a:p>
        </p:txBody>
      </p:sp>
      <p:sp>
        <p:nvSpPr>
          <p:cNvPr id="6"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b="1" dirty="0" smtClean="0"/>
              <a:t>22</a:t>
            </a:r>
            <a:endParaRPr lang="ja-JP" altLang="en-US" sz="1800" b="1" dirty="0"/>
          </a:p>
        </p:txBody>
      </p:sp>
    </p:spTree>
    <p:extLst>
      <p:ext uri="{BB962C8B-B14F-4D97-AF65-F5344CB8AC3E}">
        <p14:creationId xmlns:p14="http://schemas.microsoft.com/office/powerpoint/2010/main" val="38569262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ea typeface="+mn-ea"/>
                <a:cs typeface="Meiryo UI" panose="020B0604030504040204" pitchFamily="50" charset="-128"/>
              </a:rPr>
              <a:t>高度型の要件充足状況の確認 </a:t>
            </a:r>
            <a:r>
              <a:rPr lang="ja-JP" altLang="en-US" sz="2000" b="1" dirty="0" smtClean="0">
                <a:solidFill>
                  <a:schemeClr val="bg1"/>
                </a:solidFill>
                <a:latin typeface="+mn-ea"/>
                <a:ea typeface="+mn-ea"/>
                <a:cs typeface="Meiryo UI" panose="020B0604030504040204" pitchFamily="50" charset="-128"/>
              </a:rPr>
              <a:t>⑥－７（府内国指定病院の診療実績）</a:t>
            </a:r>
            <a:endParaRPr lang="en-US" altLang="ja-JP" sz="2000" b="1" dirty="0">
              <a:solidFill>
                <a:schemeClr val="bg1"/>
              </a:solidFill>
              <a:latin typeface="+mn-ea"/>
              <a:ea typeface="+mn-ea"/>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4192236040"/>
              </p:ext>
            </p:extLst>
          </p:nvPr>
        </p:nvGraphicFramePr>
        <p:xfrm>
          <a:off x="751999" y="772935"/>
          <a:ext cx="7712009" cy="5797830"/>
        </p:xfrm>
        <a:graphic>
          <a:graphicData uri="http://schemas.openxmlformats.org/drawingml/2006/table">
            <a:tbl>
              <a:tblPr firstRow="1" bandRow="1">
                <a:tableStyleId>{5C22544A-7EE6-4342-B048-85BDC9FD1C3A}</a:tableStyleId>
              </a:tblPr>
              <a:tblGrid>
                <a:gridCol w="648070">
                  <a:extLst>
                    <a:ext uri="{9D8B030D-6E8A-4147-A177-3AD203B41FA5}">
                      <a16:colId xmlns:a16="http://schemas.microsoft.com/office/drawing/2014/main" val="20000"/>
                    </a:ext>
                  </a:extLst>
                </a:gridCol>
                <a:gridCol w="2179410">
                  <a:extLst>
                    <a:ext uri="{9D8B030D-6E8A-4147-A177-3AD203B41FA5}">
                      <a16:colId xmlns:a16="http://schemas.microsoft.com/office/drawing/2014/main" val="20001"/>
                    </a:ext>
                  </a:extLst>
                </a:gridCol>
                <a:gridCol w="974318">
                  <a:extLst>
                    <a:ext uri="{9D8B030D-6E8A-4147-A177-3AD203B41FA5}">
                      <a16:colId xmlns:a16="http://schemas.microsoft.com/office/drawing/2014/main" val="20002"/>
                    </a:ext>
                  </a:extLst>
                </a:gridCol>
                <a:gridCol w="974318">
                  <a:extLst>
                    <a:ext uri="{9D8B030D-6E8A-4147-A177-3AD203B41FA5}">
                      <a16:colId xmlns:a16="http://schemas.microsoft.com/office/drawing/2014/main" val="20003"/>
                    </a:ext>
                  </a:extLst>
                </a:gridCol>
                <a:gridCol w="987257">
                  <a:extLst>
                    <a:ext uri="{9D8B030D-6E8A-4147-A177-3AD203B41FA5}">
                      <a16:colId xmlns:a16="http://schemas.microsoft.com/office/drawing/2014/main" val="20004"/>
                    </a:ext>
                  </a:extLst>
                </a:gridCol>
                <a:gridCol w="974318">
                  <a:extLst>
                    <a:ext uri="{9D8B030D-6E8A-4147-A177-3AD203B41FA5}">
                      <a16:colId xmlns:a16="http://schemas.microsoft.com/office/drawing/2014/main" val="20005"/>
                    </a:ext>
                  </a:extLst>
                </a:gridCol>
                <a:gridCol w="974318">
                  <a:extLst>
                    <a:ext uri="{9D8B030D-6E8A-4147-A177-3AD203B41FA5}">
                      <a16:colId xmlns:a16="http://schemas.microsoft.com/office/drawing/2014/main" val="20006"/>
                    </a:ext>
                  </a:extLst>
                </a:gridCol>
              </a:tblGrid>
              <a:tr h="215464">
                <a:tc rowSpan="2">
                  <a:txBody>
                    <a:bodyPr/>
                    <a:lstStyle/>
                    <a:p>
                      <a:pPr algn="ctr"/>
                      <a:r>
                        <a:rPr kumimoji="1" lang="ja-JP" altLang="en-US" sz="1200" dirty="0" smtClean="0"/>
                        <a:t>圏域</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kumimoji="1" lang="ja-JP" altLang="en-US" sz="1200" dirty="0" smtClean="0"/>
                        <a:t>病院名</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a:r>
                        <a:rPr kumimoji="1" lang="ja-JP" altLang="en-US" sz="1400" dirty="0" smtClean="0"/>
                        <a:t>診　療　実　績</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15464">
                <a:tc vMerge="1">
                  <a:txBody>
                    <a:bodyPr/>
                    <a:lstStyle/>
                    <a:p>
                      <a:endParaRPr kumimoji="1" lang="ja-JP" altLang="en-US"/>
                    </a:p>
                  </a:txBody>
                  <a:tcPr/>
                </a:tc>
                <a:tc vMerge="1">
                  <a:txBody>
                    <a:bodyPr/>
                    <a:lstStyle/>
                    <a:p>
                      <a:endParaRPr kumimoji="1" lang="ja-JP" altLang="en-US"/>
                    </a:p>
                  </a:txBody>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Ａ</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院内がん</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登録</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en-US" altLang="ja-JP" sz="1200" b="1" kern="1200" dirty="0" smtClean="0">
                          <a:solidFill>
                            <a:schemeClr val="lt1"/>
                          </a:solidFill>
                          <a:latin typeface="+mn-lt"/>
                          <a:ea typeface="+mn-ea"/>
                          <a:cs typeface="+mn-cs"/>
                        </a:rPr>
                        <a:t>500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9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Ｂ</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悪性腫瘍</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手術件数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400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9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Ｃ</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薬物療法</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のべ患者数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1,000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10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Ｄ</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放射線治療のべ患者数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200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12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Ｅ</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緩和ｹｱﾁｰﾑ新規介入数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50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1200" b="1" kern="1200" dirty="0" smtClean="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134536">
                <a:tc rowSpan="2">
                  <a:txBody>
                    <a:bodyPr/>
                    <a:lstStyle/>
                    <a:p>
                      <a:pPr algn="ctr">
                        <a:lnSpc>
                          <a:spcPts val="1400"/>
                        </a:lnSpc>
                      </a:pPr>
                      <a:r>
                        <a:rPr kumimoji="1" lang="ja-JP" altLang="en-US" sz="1100" dirty="0" smtClean="0"/>
                        <a:t>豊能</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100" b="0" dirty="0" smtClean="0"/>
                        <a:t>大阪大学医学部附属病院</a:t>
                      </a:r>
                      <a:endParaRPr kumimoji="1" lang="ja-JP" altLang="en-US" sz="11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2,615</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3,882</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3,087</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797</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235</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03"/>
                  </a:ext>
                </a:extLst>
              </a:tr>
              <a:tr h="0">
                <a:tc vMerge="1">
                  <a:txBody>
                    <a:bodyPr/>
                    <a:lstStyle/>
                    <a:p>
                      <a:pPr algn="ctr">
                        <a:lnSpc>
                          <a:spcPts val="1400"/>
                        </a:lnSpc>
                      </a:pP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100" b="0" dirty="0" smtClean="0"/>
                        <a:t>市立豊中病院</a:t>
                      </a:r>
                      <a:endParaRPr kumimoji="1" lang="ja-JP" altLang="en-US" sz="11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1,694</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1,908</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2,346</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252</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147</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37209477"/>
                  </a:ext>
                </a:extLst>
              </a:tr>
              <a:tr h="296190">
                <a:tc>
                  <a:txBody>
                    <a:bodyPr/>
                    <a:lstStyle/>
                    <a:p>
                      <a:pPr algn="ctr">
                        <a:lnSpc>
                          <a:spcPts val="1400"/>
                        </a:lnSpc>
                      </a:pPr>
                      <a:r>
                        <a:rPr kumimoji="1" lang="ja-JP" altLang="en-US" sz="1100" dirty="0" smtClean="0"/>
                        <a:t>三島</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100" b="0" kern="1200" dirty="0" smtClean="0">
                          <a:solidFill>
                            <a:schemeClr val="dk1"/>
                          </a:solidFill>
                          <a:latin typeface="+mn-lt"/>
                          <a:ea typeface="+mn-ea"/>
                          <a:cs typeface="+mn-cs"/>
                        </a:rPr>
                        <a:t>大阪医科大学附属病院</a:t>
                      </a:r>
                      <a:endParaRPr kumimoji="1" lang="ja-JP" altLang="en-US" sz="1100" b="0" kern="1200" dirty="0">
                        <a:solidFill>
                          <a:schemeClr val="dk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2,327</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2,380</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3,537</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859</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240</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5260449"/>
                  </a:ext>
                </a:extLst>
              </a:tr>
              <a:tr h="261405">
                <a:tc>
                  <a:txBody>
                    <a:bodyPr/>
                    <a:lstStyle/>
                    <a:p>
                      <a:pPr algn="ctr">
                        <a:lnSpc>
                          <a:spcPts val="1400"/>
                        </a:lnSpc>
                      </a:pPr>
                      <a:r>
                        <a:rPr kumimoji="1" lang="ja-JP" altLang="en-US" sz="1100" dirty="0" smtClean="0"/>
                        <a:t>北河内</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100" b="0" dirty="0" smtClean="0"/>
                        <a:t>関西医科大学附属病院</a:t>
                      </a:r>
                      <a:endParaRPr kumimoji="1" lang="ja-JP" altLang="en-US" sz="11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2,870</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2,560</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6,003</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1,304</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535</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48174651"/>
                  </a:ext>
                </a:extLst>
              </a:tr>
              <a:tr h="226620">
                <a:tc rowSpan="2">
                  <a:txBody>
                    <a:bodyPr/>
                    <a:lstStyle/>
                    <a:p>
                      <a:pPr algn="ctr">
                        <a:lnSpc>
                          <a:spcPts val="1400"/>
                        </a:lnSpc>
                      </a:pPr>
                      <a:r>
                        <a:rPr kumimoji="1" lang="ja-JP" altLang="en-US" sz="1100" dirty="0" smtClean="0"/>
                        <a:t>中河内</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100" b="0" dirty="0" smtClean="0"/>
                        <a:t>市立東大阪医療センター</a:t>
                      </a:r>
                      <a:endParaRPr kumimoji="1" lang="ja-JP" altLang="en-US" sz="11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1,067</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951</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1,168</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270</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432</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431904773"/>
                  </a:ext>
                </a:extLst>
              </a:tr>
              <a:tr h="191835">
                <a:tc vMerge="1">
                  <a:txBody>
                    <a:bodyPr/>
                    <a:lstStyle/>
                    <a:p>
                      <a:pPr algn="ctr">
                        <a:lnSpc>
                          <a:spcPts val="1400"/>
                        </a:lnSpc>
                      </a:pP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100" b="0" dirty="0" smtClean="0"/>
                        <a:t>八尾市立病院</a:t>
                      </a:r>
                      <a:endParaRPr kumimoji="1" lang="ja-JP" altLang="en-US" sz="11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1,258</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967</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2,014</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403</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111</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7812731"/>
                  </a:ext>
                </a:extLst>
              </a:tr>
              <a:tr h="157050">
                <a:tc rowSpan="2">
                  <a:txBody>
                    <a:bodyPr/>
                    <a:lstStyle/>
                    <a:p>
                      <a:pPr algn="ctr">
                        <a:lnSpc>
                          <a:spcPts val="1400"/>
                        </a:lnSpc>
                      </a:pPr>
                      <a:r>
                        <a:rPr kumimoji="1" lang="ja-JP" altLang="en-US" sz="1100" dirty="0" smtClean="0"/>
                        <a:t>南河内</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b="0" dirty="0" smtClean="0"/>
                        <a:t>近畿大学病院</a:t>
                      </a:r>
                      <a:endParaRPr kumimoji="1" lang="ja-JP" altLang="en-US" sz="11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2,610</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3,010</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3,227</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751</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242</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420819962"/>
                  </a:ext>
                </a:extLst>
              </a:tr>
              <a:tr h="122265">
                <a:tc vMerge="1">
                  <a:txBody>
                    <a:bodyPr/>
                    <a:lstStyle/>
                    <a:p>
                      <a:pPr algn="ctr">
                        <a:lnSpc>
                          <a:spcPts val="1400"/>
                        </a:lnSpc>
                      </a:pP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100" b="0" dirty="0" smtClean="0"/>
                        <a:t>大阪南医療センター</a:t>
                      </a:r>
                      <a:endParaRPr kumimoji="1" lang="ja-JP" altLang="en-US" sz="11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1,000</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495</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3,211</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203</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85</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8254884"/>
                  </a:ext>
                </a:extLst>
              </a:tr>
              <a:tr h="0">
                <a:tc rowSpan="2">
                  <a:txBody>
                    <a:bodyPr/>
                    <a:lstStyle/>
                    <a:p>
                      <a:pPr algn="ctr">
                        <a:lnSpc>
                          <a:spcPts val="1400"/>
                        </a:lnSpc>
                      </a:pPr>
                      <a:r>
                        <a:rPr kumimoji="1" lang="ja-JP" altLang="en-US" sz="1100" dirty="0" smtClean="0"/>
                        <a:t>堺市</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100" b="0" dirty="0" smtClean="0"/>
                        <a:t>大阪労災病院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1,594</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1,581</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3,037</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303</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1,197</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375820538"/>
                  </a:ext>
                </a:extLst>
              </a:tr>
              <a:tr h="0">
                <a:tc vMerge="1">
                  <a:txBody>
                    <a:bodyPr/>
                    <a:lstStyle/>
                    <a:p>
                      <a:pPr algn="ctr">
                        <a:lnSpc>
                          <a:spcPts val="1400"/>
                        </a:lnSpc>
                      </a:pP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b="0" dirty="0" smtClean="0"/>
                        <a:t>堺市立総合医療センター</a:t>
                      </a:r>
                      <a:endParaRPr kumimoji="1" lang="ja-JP" altLang="en-US" sz="11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1,544</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1,045</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1,763</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485</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696</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93301010"/>
                  </a:ext>
                </a:extLst>
              </a:tr>
              <a:tr h="0">
                <a:tc>
                  <a:txBody>
                    <a:bodyPr/>
                    <a:lstStyle/>
                    <a:p>
                      <a:pPr algn="ctr">
                        <a:lnSpc>
                          <a:spcPts val="1400"/>
                        </a:lnSpc>
                      </a:pPr>
                      <a:r>
                        <a:rPr kumimoji="1" lang="ja-JP" altLang="en-US" sz="1100" dirty="0" smtClean="0"/>
                        <a:t>泉州</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100" b="0" dirty="0" smtClean="0"/>
                        <a:t>市立岸和田市民病院</a:t>
                      </a:r>
                      <a:endParaRPr kumimoji="1" lang="ja-JP" altLang="en-US" sz="11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1,379</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724</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1,382</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450</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69</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17871"/>
                  </a:ext>
                </a:extLst>
              </a:tr>
              <a:tr h="0">
                <a:tc rowSpan="5">
                  <a:txBody>
                    <a:bodyPr/>
                    <a:lstStyle/>
                    <a:p>
                      <a:pPr algn="ctr">
                        <a:lnSpc>
                          <a:spcPts val="1400"/>
                        </a:lnSpc>
                      </a:pPr>
                      <a:r>
                        <a:rPr kumimoji="1" lang="ja-JP" altLang="en-US" sz="1100" dirty="0" smtClean="0"/>
                        <a:t>大阪市</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100" b="0" dirty="0" smtClean="0"/>
                        <a:t>大阪市立大学医学部附属病院</a:t>
                      </a:r>
                      <a:endParaRPr kumimoji="1" lang="ja-JP" altLang="en-US" sz="11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3,099</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1,725</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2,825</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617</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107</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4284871971"/>
                  </a:ext>
                </a:extLst>
              </a:tr>
              <a:tr h="0">
                <a:tc vMerge="1">
                  <a:txBody>
                    <a:bodyPr/>
                    <a:lstStyle/>
                    <a:p>
                      <a:pPr algn="ctr">
                        <a:lnSpc>
                          <a:spcPts val="1400"/>
                        </a:lnSpc>
                      </a:pP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100" b="0" kern="1200" dirty="0" smtClean="0">
                          <a:solidFill>
                            <a:schemeClr val="dk1"/>
                          </a:solidFill>
                          <a:latin typeface="+mn-lt"/>
                          <a:ea typeface="+mn-ea"/>
                          <a:cs typeface="+mn-cs"/>
                        </a:rPr>
                        <a:t>大阪市立総合医療センター</a:t>
                      </a:r>
                      <a:endParaRPr kumimoji="1" lang="ja-JP" altLang="en-US" sz="1100" b="0" kern="1200" dirty="0">
                        <a:solidFill>
                          <a:schemeClr val="dk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2,540</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1,461</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3,417</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940</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1,257</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4041089030"/>
                  </a:ext>
                </a:extLst>
              </a:tr>
              <a:tr h="0">
                <a:tc vMerge="1">
                  <a:txBody>
                    <a:bodyPr/>
                    <a:lstStyle/>
                    <a:p>
                      <a:pPr algn="ctr">
                        <a:lnSpc>
                          <a:spcPts val="1400"/>
                        </a:lnSpc>
                      </a:pP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lnSpc>
                          <a:spcPts val="1400"/>
                        </a:lnSpc>
                      </a:pPr>
                      <a:r>
                        <a:rPr kumimoji="1" lang="ja-JP" altLang="en-US" sz="1100" b="0" kern="1200" dirty="0" smtClean="0">
                          <a:solidFill>
                            <a:schemeClr val="dk1"/>
                          </a:solidFill>
                          <a:latin typeface="+mn-lt"/>
                          <a:ea typeface="+mn-ea"/>
                          <a:cs typeface="+mn-cs"/>
                        </a:rPr>
                        <a:t>大阪赤十字病院</a:t>
                      </a:r>
                      <a:endParaRPr kumimoji="1" lang="ja-JP" altLang="en-US" sz="1100" b="0" kern="1200" dirty="0">
                        <a:solidFill>
                          <a:schemeClr val="dk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2,497</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1,928</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4,041</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705</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371</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999147140"/>
                  </a:ext>
                </a:extLst>
              </a:tr>
              <a:tr h="0">
                <a:tc vMerge="1">
                  <a:txBody>
                    <a:bodyPr/>
                    <a:lstStyle/>
                    <a:p>
                      <a:pPr algn="ctr">
                        <a:lnSpc>
                          <a:spcPts val="1400"/>
                        </a:lnSpc>
                      </a:pP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100" b="0" dirty="0" smtClean="0"/>
                        <a:t>大阪医療センター</a:t>
                      </a:r>
                      <a:endParaRPr kumimoji="1" lang="ja-JP" altLang="en-US" sz="11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1,142</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1,177</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2,826</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491</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noFill/>
                  </a:tcPr>
                </a:tc>
                <a:tc>
                  <a:txBody>
                    <a:bodyPr/>
                    <a:lstStyle/>
                    <a:p>
                      <a:pPr algn="r">
                        <a:lnSpc>
                          <a:spcPts val="1400"/>
                        </a:lnSpc>
                      </a:pPr>
                      <a:r>
                        <a:rPr lang="en-US" altLang="ja-JP" sz="1200" dirty="0" smtClean="0"/>
                        <a:t>467</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938765942"/>
                  </a:ext>
                </a:extLst>
              </a:tr>
              <a:tr h="0">
                <a:tc vMerge="1">
                  <a:txBody>
                    <a:bodyPr/>
                    <a:lstStyle/>
                    <a:p>
                      <a:pPr algn="ctr">
                        <a:lnSpc>
                          <a:spcPts val="1400"/>
                        </a:lnSpc>
                      </a:pP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100" b="0" dirty="0" smtClean="0"/>
                        <a:t>大阪急性期・総合医療センター</a:t>
                      </a:r>
                      <a:endParaRPr kumimoji="1" lang="ja-JP" altLang="en-US" sz="11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1,819</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1,437</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2,152</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501</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t>285</a:t>
                      </a:r>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02062881"/>
                  </a:ext>
                </a:extLst>
              </a:tr>
              <a:tr h="0">
                <a:tc gridSpan="2">
                  <a:txBody>
                    <a:bodyPr/>
                    <a:lstStyle/>
                    <a:p>
                      <a:pPr algn="ctr"/>
                      <a:r>
                        <a:rPr lang="ja-JP" altLang="en-US" sz="1200" b="1" dirty="0" smtClean="0"/>
                        <a:t>平均</a:t>
                      </a:r>
                      <a:endParaRPr lang="ja-JP" altLang="en-US"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a:endParaRPr lang="ja-JP" altLang="en-US"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altLang="ja-JP" sz="1600" b="1" dirty="0" smtClean="0"/>
                        <a:t>1,941</a:t>
                      </a:r>
                      <a:endParaRPr lang="ja-JP" alt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a:r>
                        <a:rPr lang="en-US" altLang="ja-JP" sz="1600" b="1" dirty="0" smtClean="0"/>
                        <a:t>1,702</a:t>
                      </a:r>
                      <a:endParaRPr lang="ja-JP" alt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a:r>
                        <a:rPr lang="en-US" altLang="ja-JP" sz="1600" b="1" dirty="0" smtClean="0"/>
                        <a:t>2,877</a:t>
                      </a:r>
                      <a:endParaRPr lang="ja-JP" alt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a:r>
                        <a:rPr lang="en-US" altLang="ja-JP" sz="1600" b="1" dirty="0" smtClean="0"/>
                        <a:t>583</a:t>
                      </a:r>
                      <a:endParaRPr lang="ja-JP" alt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a:r>
                        <a:rPr lang="en-US" altLang="ja-JP" sz="1600" b="1" dirty="0" smtClean="0"/>
                        <a:t>405</a:t>
                      </a:r>
                      <a:endParaRPr lang="ja-JP" alt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065002825"/>
                  </a:ext>
                </a:extLst>
              </a:tr>
            </a:tbl>
          </a:graphicData>
        </a:graphic>
      </p:graphicFrame>
      <p:sp>
        <p:nvSpPr>
          <p:cNvPr id="6"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b="1" dirty="0" smtClean="0"/>
              <a:t>23</a:t>
            </a:r>
            <a:endParaRPr lang="ja-JP" altLang="en-US" sz="1800" b="1" dirty="0"/>
          </a:p>
        </p:txBody>
      </p:sp>
    </p:spTree>
    <p:extLst>
      <p:ext uri="{BB962C8B-B14F-4D97-AF65-F5344CB8AC3E}">
        <p14:creationId xmlns:p14="http://schemas.microsoft.com/office/powerpoint/2010/main" val="32166736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504218057"/>
              </p:ext>
            </p:extLst>
          </p:nvPr>
        </p:nvGraphicFramePr>
        <p:xfrm>
          <a:off x="80680" y="764704"/>
          <a:ext cx="8982637" cy="5201206"/>
        </p:xfrm>
        <a:graphic>
          <a:graphicData uri="http://schemas.openxmlformats.org/drawingml/2006/table">
            <a:tbl>
              <a:tblPr firstRow="1" bandRow="1">
                <a:tableStyleId>{5C22544A-7EE6-4342-B048-85BDC9FD1C3A}</a:tableStyleId>
              </a:tblPr>
              <a:tblGrid>
                <a:gridCol w="746904">
                  <a:extLst>
                    <a:ext uri="{9D8B030D-6E8A-4147-A177-3AD203B41FA5}">
                      <a16:colId xmlns:a16="http://schemas.microsoft.com/office/drawing/2014/main" val="20000"/>
                    </a:ext>
                  </a:extLst>
                </a:gridCol>
                <a:gridCol w="2016224">
                  <a:extLst>
                    <a:ext uri="{9D8B030D-6E8A-4147-A177-3AD203B41FA5}">
                      <a16:colId xmlns:a16="http://schemas.microsoft.com/office/drawing/2014/main" val="20001"/>
                    </a:ext>
                  </a:extLst>
                </a:gridCol>
                <a:gridCol w="576064">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648072">
                  <a:extLst>
                    <a:ext uri="{9D8B030D-6E8A-4147-A177-3AD203B41FA5}">
                      <a16:colId xmlns:a16="http://schemas.microsoft.com/office/drawing/2014/main" val="20004"/>
                    </a:ext>
                  </a:extLst>
                </a:gridCol>
                <a:gridCol w="648072">
                  <a:extLst>
                    <a:ext uri="{9D8B030D-6E8A-4147-A177-3AD203B41FA5}">
                      <a16:colId xmlns:a16="http://schemas.microsoft.com/office/drawing/2014/main" val="20005"/>
                    </a:ext>
                  </a:extLst>
                </a:gridCol>
                <a:gridCol w="648072">
                  <a:extLst>
                    <a:ext uri="{9D8B030D-6E8A-4147-A177-3AD203B41FA5}">
                      <a16:colId xmlns:a16="http://schemas.microsoft.com/office/drawing/2014/main" val="20006"/>
                    </a:ext>
                  </a:extLst>
                </a:gridCol>
                <a:gridCol w="648072">
                  <a:extLst>
                    <a:ext uri="{9D8B030D-6E8A-4147-A177-3AD203B41FA5}">
                      <a16:colId xmlns:a16="http://schemas.microsoft.com/office/drawing/2014/main" val="20007"/>
                    </a:ext>
                  </a:extLst>
                </a:gridCol>
                <a:gridCol w="648072">
                  <a:extLst>
                    <a:ext uri="{9D8B030D-6E8A-4147-A177-3AD203B41FA5}">
                      <a16:colId xmlns:a16="http://schemas.microsoft.com/office/drawing/2014/main" val="20008"/>
                    </a:ext>
                  </a:extLst>
                </a:gridCol>
                <a:gridCol w="1755013">
                  <a:extLst>
                    <a:ext uri="{9D8B030D-6E8A-4147-A177-3AD203B41FA5}">
                      <a16:colId xmlns:a16="http://schemas.microsoft.com/office/drawing/2014/main" val="20009"/>
                    </a:ext>
                  </a:extLst>
                </a:gridCol>
              </a:tblGrid>
              <a:tr h="291665">
                <a:tc rowSpan="2">
                  <a:txBody>
                    <a:bodyPr/>
                    <a:lstStyle/>
                    <a:p>
                      <a:pPr algn="ctr"/>
                      <a:r>
                        <a:rPr kumimoji="1" lang="ja-JP" altLang="en-US" sz="1400" dirty="0" smtClean="0"/>
                        <a:t>圏域</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kumimoji="1" lang="ja-JP" altLang="en-US" sz="1400" dirty="0" smtClean="0"/>
                        <a:t>病院名</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推薦</a:t>
                      </a:r>
                      <a:endParaRPr kumimoji="1" lang="en-US" altLang="ja-JP" sz="14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希望</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algn="ctr"/>
                      <a:r>
                        <a:rPr kumimoji="1" lang="ja-JP" altLang="en-US" sz="1400" dirty="0" smtClean="0"/>
                        <a:t>要件充足状況</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ja-JP" altLang="en-US" sz="1400" dirty="0" smtClean="0"/>
                        <a:t>推薦</a:t>
                      </a:r>
                      <a:endParaRPr kumimoji="1" lang="en-US" altLang="ja-JP" sz="1400" dirty="0" smtClean="0"/>
                    </a:p>
                    <a:p>
                      <a:pPr algn="ctr"/>
                      <a:r>
                        <a:rPr kumimoji="1" lang="ja-JP" altLang="en-US" sz="1400" dirty="0" smtClean="0"/>
                        <a:t>病院</a:t>
                      </a:r>
                      <a:endParaRPr kumimoji="1" lang="en-US" altLang="ja-JP" sz="1400" dirty="0" smtClean="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4302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lnSpc>
                          <a:spcPts val="1100"/>
                        </a:lnSpc>
                      </a:pPr>
                      <a:endParaRPr kumimoji="1" lang="ja-JP" altLang="en-US" sz="1200" b="1" dirty="0" smtClean="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ts val="1200"/>
                        </a:lnSpc>
                      </a:pPr>
                      <a:r>
                        <a:rPr kumimoji="1" lang="ja-JP" altLang="en-US" sz="1200" b="1" dirty="0" smtClean="0">
                          <a:solidFill>
                            <a:schemeClr val="bg1"/>
                          </a:solidFill>
                        </a:rPr>
                        <a:t>①</a:t>
                      </a:r>
                      <a:endParaRPr kumimoji="1" lang="en-US" altLang="ja-JP" sz="1200" b="1" dirty="0" smtClean="0">
                        <a:solidFill>
                          <a:schemeClr val="bg1"/>
                        </a:solidFill>
                      </a:endParaRPr>
                    </a:p>
                    <a:p>
                      <a:pPr algn="ctr">
                        <a:lnSpc>
                          <a:spcPts val="1200"/>
                        </a:lnSpc>
                      </a:pPr>
                      <a:r>
                        <a:rPr kumimoji="1" lang="ja-JP" altLang="en-US" sz="1200" b="1" dirty="0" smtClean="0">
                          <a:solidFill>
                            <a:schemeClr val="bg1"/>
                          </a:solidFill>
                        </a:rPr>
                        <a:t>望ましい要件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ts val="1200"/>
                        </a:lnSpc>
                      </a:pPr>
                      <a:r>
                        <a:rPr kumimoji="1" lang="ja-JP" altLang="en-US" sz="1200" b="1" dirty="0" smtClean="0">
                          <a:solidFill>
                            <a:schemeClr val="bg1"/>
                          </a:solidFill>
                        </a:rPr>
                        <a:t>②</a:t>
                      </a:r>
                      <a:endParaRPr kumimoji="1" lang="en-US" altLang="ja-JP" sz="1200" b="1" dirty="0" smtClean="0">
                        <a:solidFill>
                          <a:schemeClr val="bg1"/>
                        </a:solidFill>
                      </a:endParaRPr>
                    </a:p>
                    <a:p>
                      <a:pPr algn="ctr">
                        <a:lnSpc>
                          <a:spcPts val="1200"/>
                        </a:lnSpc>
                      </a:pPr>
                      <a:r>
                        <a:rPr kumimoji="1" lang="ja-JP" altLang="en-US" sz="1200" b="1" dirty="0" smtClean="0">
                          <a:solidFill>
                            <a:schemeClr val="bg1"/>
                          </a:solidFill>
                        </a:rPr>
                        <a:t>相談</a:t>
                      </a:r>
                      <a:endParaRPr kumimoji="1" lang="en-US" altLang="ja-JP" sz="1200" b="1" dirty="0" smtClean="0">
                        <a:solidFill>
                          <a:schemeClr val="bg1"/>
                        </a:solidFill>
                      </a:endParaRPr>
                    </a:p>
                    <a:p>
                      <a:pPr algn="ctr">
                        <a:lnSpc>
                          <a:spcPts val="1200"/>
                        </a:lnSpc>
                      </a:pPr>
                      <a:r>
                        <a:rPr kumimoji="1" lang="ja-JP" altLang="en-US" sz="1200" b="1" dirty="0" smtClean="0">
                          <a:solidFill>
                            <a:schemeClr val="bg1"/>
                          </a:solidFill>
                        </a:rPr>
                        <a:t>支援Ｃ</a:t>
                      </a:r>
                      <a:endParaRPr kumimoji="1" lang="ja-JP" altLang="en-US" sz="1200" b="1" dirty="0">
                        <a:solidFill>
                          <a:schemeClr val="bg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ts val="1200"/>
                        </a:lnSpc>
                      </a:pPr>
                      <a:r>
                        <a:rPr kumimoji="1" lang="ja-JP" altLang="en-US" sz="1200" b="1" dirty="0" smtClean="0">
                          <a:solidFill>
                            <a:schemeClr val="bg1"/>
                          </a:solidFill>
                        </a:rPr>
                        <a:t>③</a:t>
                      </a:r>
                      <a:endParaRPr kumimoji="1" lang="en-US" altLang="ja-JP" sz="1200" b="1" dirty="0" smtClean="0">
                        <a:solidFill>
                          <a:schemeClr val="bg1"/>
                        </a:solidFill>
                      </a:endParaRPr>
                    </a:p>
                    <a:p>
                      <a:pPr algn="ctr">
                        <a:lnSpc>
                          <a:spcPts val="1200"/>
                        </a:lnSpc>
                      </a:pPr>
                      <a:r>
                        <a:rPr kumimoji="1" lang="ja-JP" altLang="en-US" sz="1200" b="1" dirty="0" smtClean="0">
                          <a:solidFill>
                            <a:schemeClr val="bg1"/>
                          </a:solidFill>
                        </a:rPr>
                        <a:t>医療</a:t>
                      </a:r>
                      <a:endParaRPr kumimoji="1" lang="en-US" altLang="ja-JP" sz="1200" b="1" dirty="0" smtClean="0">
                        <a:solidFill>
                          <a:schemeClr val="bg1"/>
                        </a:solidFill>
                      </a:endParaRPr>
                    </a:p>
                    <a:p>
                      <a:pPr algn="ctr">
                        <a:lnSpc>
                          <a:spcPts val="1200"/>
                        </a:lnSpc>
                      </a:pPr>
                      <a:r>
                        <a:rPr kumimoji="1" lang="ja-JP" altLang="en-US" sz="1200" b="1" dirty="0" smtClean="0">
                          <a:solidFill>
                            <a:schemeClr val="bg1"/>
                          </a:solidFill>
                        </a:rPr>
                        <a:t>安全</a:t>
                      </a:r>
                      <a:endParaRPr kumimoji="1" lang="ja-JP" altLang="en-US" sz="1200" b="1" dirty="0">
                        <a:solidFill>
                          <a:schemeClr val="bg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200" b="1" dirty="0" smtClean="0">
                          <a:solidFill>
                            <a:schemeClr val="bg1"/>
                          </a:solidFill>
                        </a:rPr>
                        <a:t>④</a:t>
                      </a:r>
                      <a:endParaRPr kumimoji="1" lang="en-US" altLang="ja-JP" sz="1200" b="1" dirty="0" smtClean="0">
                        <a:solidFill>
                          <a:schemeClr val="bg1"/>
                        </a:solidFill>
                      </a:endParaRPr>
                    </a:p>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200" b="1" dirty="0" smtClean="0">
                          <a:solidFill>
                            <a:schemeClr val="bg1"/>
                          </a:solidFill>
                        </a:rPr>
                        <a:t>放射線治療</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200" b="1" dirty="0" smtClean="0">
                          <a:solidFill>
                            <a:schemeClr val="bg1"/>
                          </a:solidFill>
                        </a:rPr>
                        <a:t>⑤</a:t>
                      </a:r>
                      <a:endParaRPr kumimoji="1" lang="en-US" altLang="ja-JP" sz="1200" b="1" dirty="0" smtClean="0">
                        <a:solidFill>
                          <a:schemeClr val="bg1"/>
                        </a:solidFill>
                      </a:endParaRPr>
                    </a:p>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200" b="1" dirty="0" smtClean="0">
                          <a:solidFill>
                            <a:schemeClr val="bg1"/>
                          </a:solidFill>
                        </a:rPr>
                        <a:t>緩和</a:t>
                      </a:r>
                      <a:endParaRPr kumimoji="1" lang="en-US" altLang="ja-JP" sz="1200" b="1" dirty="0" smtClean="0">
                        <a:solidFill>
                          <a:schemeClr val="bg1"/>
                        </a:solidFill>
                      </a:endParaRPr>
                    </a:p>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200" b="1" dirty="0" smtClean="0">
                          <a:solidFill>
                            <a:schemeClr val="bg1"/>
                          </a:solidFill>
                        </a:rPr>
                        <a:t>ケアＣ</a:t>
                      </a:r>
                      <a:endParaRPr kumimoji="1" lang="en-US" altLang="ja-JP" sz="1200" b="1" dirty="0" smtClean="0">
                        <a:solidFill>
                          <a:schemeClr val="bg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ts val="1200"/>
                        </a:lnSpc>
                      </a:pPr>
                      <a:r>
                        <a:rPr kumimoji="1" lang="ja-JP" altLang="en-US" sz="1200" b="1" dirty="0" smtClean="0">
                          <a:solidFill>
                            <a:schemeClr val="bg1"/>
                          </a:solidFill>
                        </a:rPr>
                        <a:t>⑥</a:t>
                      </a:r>
                      <a:endParaRPr kumimoji="1" lang="en-US" altLang="ja-JP" sz="1200" b="1" dirty="0" smtClean="0">
                        <a:solidFill>
                          <a:schemeClr val="bg1"/>
                        </a:solidFill>
                      </a:endParaRPr>
                    </a:p>
                    <a:p>
                      <a:pPr algn="ctr">
                        <a:lnSpc>
                          <a:spcPts val="1200"/>
                        </a:lnSpc>
                      </a:pPr>
                      <a:r>
                        <a:rPr kumimoji="1" lang="ja-JP" altLang="en-US" sz="1200" b="1" dirty="0" smtClean="0">
                          <a:solidFill>
                            <a:schemeClr val="bg1"/>
                          </a:solidFill>
                        </a:rPr>
                        <a:t>診療</a:t>
                      </a:r>
                      <a:endParaRPr kumimoji="1" lang="en-US" altLang="ja-JP" sz="1200" b="1" dirty="0" smtClean="0">
                        <a:solidFill>
                          <a:schemeClr val="bg1"/>
                        </a:solidFill>
                      </a:endParaRPr>
                    </a:p>
                    <a:p>
                      <a:pPr algn="ctr">
                        <a:lnSpc>
                          <a:spcPts val="1200"/>
                        </a:lnSpc>
                      </a:pPr>
                      <a:r>
                        <a:rPr kumimoji="1" lang="ja-JP" altLang="en-US" sz="1200" b="1" dirty="0" smtClean="0">
                          <a:solidFill>
                            <a:schemeClr val="bg1"/>
                          </a:solidFill>
                        </a:rPr>
                        <a:t>実績</a:t>
                      </a:r>
                      <a:endParaRPr kumimoji="1" lang="ja-JP" altLang="en-US" sz="1200" b="1" dirty="0">
                        <a:solidFill>
                          <a:schemeClr val="bg1"/>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vMerge="1">
                  <a:txBody>
                    <a:bodyPr/>
                    <a:lstStyle/>
                    <a:p>
                      <a:pPr algn="ctr">
                        <a:lnSpc>
                          <a:spcPts val="1200"/>
                        </a:lnSpc>
                      </a:pPr>
                      <a:endParaRPr kumimoji="1" lang="ja-JP" altLang="en-US" sz="1200" b="1" dirty="0">
                        <a:solidFill>
                          <a:schemeClr val="bg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442704">
                <a:tc rowSpan="2">
                  <a:txBody>
                    <a:bodyPr/>
                    <a:lstStyle/>
                    <a:p>
                      <a:pPr algn="ctr">
                        <a:lnSpc>
                          <a:spcPts val="1600"/>
                        </a:lnSpc>
                      </a:pPr>
                      <a:r>
                        <a:rPr kumimoji="1" lang="ja-JP" altLang="en-US" sz="1400" b="1" dirty="0" smtClean="0"/>
                        <a:t>豊　能</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300" b="0" dirty="0" smtClean="0"/>
                        <a:t>大阪大学医学部附属病院</a:t>
                      </a:r>
                      <a:endParaRPr kumimoji="1" lang="ja-JP" altLang="en-US" sz="13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ja-JP" altLang="en-US" sz="1600" b="0" dirty="0" smtClean="0"/>
                        <a:t>○</a:t>
                      </a:r>
                      <a:endParaRPr lang="ja-JP" altLang="en-US" sz="16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ja-JP" altLang="en-US" sz="1400" b="0" dirty="0" smtClean="0"/>
                        <a:t>○</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endParaRPr kumimoji="1" lang="ja-JP" altLang="en-US" sz="1400" b="1" dirty="0">
                        <a:solidFill>
                          <a:schemeClr val="bg1">
                            <a:lumMod val="65000"/>
                          </a:schemeClr>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BlToTr w="12700" cap="flat" cmpd="sng" algn="ctr">
                      <a:noFill/>
                      <a:prstDash val="solid"/>
                      <a:round/>
                      <a:headEnd type="none" w="med" len="med"/>
                      <a:tailEnd type="none" w="med" len="med"/>
                    </a:lnBlToTr>
                    <a:noFill/>
                  </a:tcPr>
                </a:tc>
                <a:tc rowSpan="2">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ja-JP" altLang="en-US" sz="1300" b="1" dirty="0" smtClean="0">
                        <a:solidFill>
                          <a:schemeClr val="bg1">
                            <a:lumMod val="65000"/>
                          </a:schemeClr>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2"/>
                  </a:ext>
                </a:extLst>
              </a:tr>
              <a:tr h="432048">
                <a:tc vMerge="1">
                  <a:txBody>
                    <a:bodyPr/>
                    <a:lstStyle/>
                    <a:p>
                      <a:pPr algn="ctr"/>
                      <a:endParaRPr kumimoji="1" lang="ja-JP" altLang="en-US" sz="1400" dirty="0"/>
                    </a:p>
                  </a:txBody>
                  <a:tcPr anchor="ctr"/>
                </a:tc>
                <a:tc>
                  <a:txBody>
                    <a:bodyPr/>
                    <a:lstStyle/>
                    <a:p>
                      <a:pPr>
                        <a:lnSpc>
                          <a:spcPts val="1600"/>
                        </a:lnSpc>
                      </a:pPr>
                      <a:r>
                        <a:rPr kumimoji="1" lang="ja-JP" altLang="en-US" sz="1300" b="0" dirty="0" smtClean="0"/>
                        <a:t>市立豊中病院</a:t>
                      </a:r>
                      <a:endParaRPr kumimoji="1" lang="ja-JP" altLang="en-US" sz="13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en-US" altLang="ja-JP" sz="1600" b="0" dirty="0" smtClean="0"/>
                        <a:t>×</a:t>
                      </a:r>
                      <a:endParaRPr lang="ja-JP" altLang="en-US" sz="16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en-US" altLang="ja-JP" sz="1400" b="0" dirty="0" smtClean="0"/>
                        <a:t>―</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kumimoji="1" lang="en-US" altLang="ja-JP" sz="1400" b="0" dirty="0" smtClean="0"/>
                        <a:t>―</a:t>
                      </a:r>
                      <a:endParaRPr kumimoji="1" lang="ja-JP" altLang="en-US" sz="1400" b="0" dirty="0" smtClean="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kumimoji="1" lang="en-US" altLang="ja-JP" sz="1400" b="0" dirty="0" smtClean="0"/>
                        <a:t>―</a:t>
                      </a:r>
                      <a:endParaRPr kumimoji="1" lang="ja-JP" altLang="en-US" sz="1400" b="0" dirty="0" smtClean="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kumimoji="1" lang="en-US" altLang="ja-JP" sz="1400" b="0" dirty="0" smtClean="0"/>
                        <a:t>―</a:t>
                      </a:r>
                      <a:endParaRPr kumimoji="1" lang="ja-JP" altLang="en-US" sz="1400" b="0" dirty="0" smtClean="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kumimoji="1" lang="en-US" altLang="ja-JP" sz="1400" b="0" dirty="0" smtClean="0"/>
                        <a:t>―</a:t>
                      </a:r>
                      <a:endParaRPr kumimoji="1" lang="ja-JP" altLang="en-US" sz="1400" b="0" dirty="0" smtClean="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endParaRPr kumimoji="1" lang="ja-JP" altLang="en-US" sz="1400" b="1" dirty="0" smtClean="0">
                        <a:solidFill>
                          <a:schemeClr val="bg1">
                            <a:lumMod val="65000"/>
                          </a:schemeClr>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tc vMerge="1">
                  <a:txBody>
                    <a:bodyPr/>
                    <a:lstStyle/>
                    <a:p>
                      <a:pPr algn="ctr">
                        <a:lnSpc>
                          <a:spcPts val="1600"/>
                        </a:lnSpc>
                      </a:pPr>
                      <a:endParaRPr kumimoji="1" lang="ja-JP" altLang="en-US" sz="12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3"/>
                  </a:ext>
                </a:extLst>
              </a:tr>
              <a:tr h="432048">
                <a:tc>
                  <a:txBody>
                    <a:bodyPr/>
                    <a:lstStyle/>
                    <a:p>
                      <a:pPr algn="ctr">
                        <a:lnSpc>
                          <a:spcPts val="1600"/>
                        </a:lnSpc>
                      </a:pPr>
                      <a:r>
                        <a:rPr kumimoji="1" lang="ja-JP" altLang="en-US" sz="1400" b="1" dirty="0" smtClean="0"/>
                        <a:t>北河内</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300" b="0" dirty="0" smtClean="0"/>
                        <a:t>関西医科大学附属病院</a:t>
                      </a:r>
                      <a:endParaRPr kumimoji="1" lang="ja-JP" altLang="en-US" sz="13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ja-JP" altLang="en-US" sz="1600" b="0" dirty="0" smtClean="0"/>
                        <a:t>○</a:t>
                      </a:r>
                      <a:endParaRPr lang="ja-JP" altLang="en-US" sz="16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ja-JP" altLang="en-US" sz="1400" b="0" dirty="0" smtClean="0"/>
                        <a:t>○</a:t>
                      </a:r>
                      <a:endParaRPr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ja-JP" altLang="en-US" sz="1400" b="0" dirty="0" smtClean="0"/>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ja-JP" altLang="en-US" sz="1400" b="0" dirty="0" smtClean="0"/>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ja-JP" altLang="en-US" sz="1400" b="0" dirty="0" smtClean="0"/>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ja-JP" altLang="en-US" sz="1400" b="0" dirty="0" smtClean="0"/>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endParaRPr kumimoji="1" lang="ja-JP" altLang="en-US" sz="1400" b="1" dirty="0">
                        <a:solidFill>
                          <a:schemeClr val="bg1">
                            <a:lumMod val="65000"/>
                          </a:schemeClr>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tc>
                  <a:txBody>
                    <a:bodyPr/>
                    <a:lstStyle/>
                    <a:p>
                      <a:pPr algn="ctr">
                        <a:lnSpc>
                          <a:spcPts val="1600"/>
                        </a:lnSpc>
                      </a:pPr>
                      <a:endParaRPr kumimoji="1" lang="ja-JP" altLang="en-US" sz="1300" b="1" dirty="0">
                        <a:solidFill>
                          <a:schemeClr val="bg1">
                            <a:lumMod val="65000"/>
                          </a:schemeClr>
                        </a:solidFill>
                        <a:latin typeface="ＭＳ Ｐゴシック" panose="020B0600070205080204" pitchFamily="50" charset="-128"/>
                        <a:ea typeface="ＭＳ Ｐゴシック" panose="020B0600070205080204"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5"/>
                  </a:ext>
                </a:extLst>
              </a:tr>
              <a:tr h="376670">
                <a:tc rowSpan="2">
                  <a:txBody>
                    <a:bodyPr/>
                    <a:lstStyle/>
                    <a:p>
                      <a:pPr algn="ctr">
                        <a:lnSpc>
                          <a:spcPts val="1600"/>
                        </a:lnSpc>
                      </a:pPr>
                      <a:r>
                        <a:rPr kumimoji="1" lang="ja-JP" altLang="en-US" sz="1400" b="1" dirty="0" smtClean="0"/>
                        <a:t>中河内</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300" b="0" dirty="0" smtClean="0">
                          <a:solidFill>
                            <a:schemeClr val="tx1"/>
                          </a:solidFill>
                        </a:rPr>
                        <a:t>市立東大阪医療センター</a:t>
                      </a:r>
                      <a:endParaRPr kumimoji="1" lang="ja-JP" altLang="en-US" sz="13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ja-JP" altLang="en-US" sz="1600" b="0" dirty="0" smtClean="0"/>
                        <a:t>○</a:t>
                      </a:r>
                      <a:endParaRPr lang="ja-JP" altLang="en-US" sz="16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ja-JP" altLang="en-US" sz="1400" b="0" dirty="0" smtClean="0"/>
                        <a:t>○</a:t>
                      </a:r>
                      <a:endParaRPr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ja-JP" altLang="en-US" sz="1400" b="0" dirty="0" smtClean="0"/>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ja-JP" altLang="en-US" sz="1400" b="0" dirty="0" smtClean="0"/>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ja-JP" altLang="en-US" sz="1400" b="0" dirty="0" smtClean="0"/>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ja-JP" altLang="en-US" sz="1400" b="0" dirty="0" smtClean="0"/>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endParaRPr kumimoji="1" lang="ja-JP" altLang="en-US" sz="1400" b="1" dirty="0" smtClean="0">
                        <a:solidFill>
                          <a:schemeClr val="bg1">
                            <a:lumMod val="65000"/>
                          </a:schemeClr>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rowSpan="2">
                  <a:txBody>
                    <a:bodyPr/>
                    <a:lstStyle/>
                    <a:p>
                      <a:pPr algn="ctr">
                        <a:lnSpc>
                          <a:spcPts val="1600"/>
                        </a:lnSpc>
                      </a:pPr>
                      <a:endParaRPr kumimoji="1" lang="ja-JP" altLang="en-US" sz="1300" b="1" dirty="0">
                        <a:solidFill>
                          <a:schemeClr val="bg1">
                            <a:lumMod val="65000"/>
                          </a:schemeClr>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432048">
                <a:tc vMerge="1">
                  <a:txBody>
                    <a:bodyPr/>
                    <a:lstStyle/>
                    <a:p>
                      <a:pPr algn="ctr"/>
                      <a:endParaRPr kumimoji="1" lang="ja-JP" altLang="en-US" sz="1400" dirty="0"/>
                    </a:p>
                  </a:txBody>
                  <a:tcPr anchor="ctr"/>
                </a:tc>
                <a:tc>
                  <a:txBody>
                    <a:bodyPr/>
                    <a:lstStyle/>
                    <a:p>
                      <a:pPr>
                        <a:lnSpc>
                          <a:spcPts val="1600"/>
                        </a:lnSpc>
                      </a:pPr>
                      <a:r>
                        <a:rPr kumimoji="1" lang="ja-JP" altLang="en-US" sz="1300" b="0" dirty="0" smtClean="0">
                          <a:solidFill>
                            <a:schemeClr val="tx1"/>
                          </a:solidFill>
                        </a:rPr>
                        <a:t>八尾市立病院</a:t>
                      </a:r>
                      <a:endParaRPr kumimoji="1" lang="ja-JP" altLang="en-US" sz="13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ja-JP" altLang="en-US" sz="1600" b="0" dirty="0" smtClean="0"/>
                        <a:t>○</a:t>
                      </a:r>
                      <a:endParaRPr lang="ja-JP" altLang="en-US" sz="16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ja-JP" altLang="en-US" sz="1400" b="0" dirty="0" smtClean="0"/>
                        <a:t>○</a:t>
                      </a:r>
                      <a:endParaRPr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ja-JP" altLang="en-US" sz="1400" b="0" dirty="0" smtClean="0"/>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ja-JP" altLang="en-US" sz="1400" b="0" dirty="0" smtClean="0"/>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ja-JP" altLang="en-US" sz="1400" b="0" dirty="0" smtClean="0"/>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ja-JP" altLang="en-US" sz="1400" b="0" dirty="0" smtClean="0"/>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endParaRPr kumimoji="1" lang="ja-JP" altLang="en-US" sz="1400" b="1" dirty="0">
                        <a:solidFill>
                          <a:schemeClr val="bg1">
                            <a:lumMod val="65000"/>
                          </a:schemeClr>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lnSpc>
                          <a:spcPts val="1600"/>
                        </a:lnSpc>
                      </a:pPr>
                      <a:endParaRPr kumimoji="1" lang="ja-JP" altLang="en-US" sz="1400" b="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7"/>
                  </a:ext>
                </a:extLst>
              </a:tr>
              <a:tr h="432048">
                <a:tc rowSpan="2">
                  <a:txBody>
                    <a:bodyPr/>
                    <a:lstStyle/>
                    <a:p>
                      <a:pPr algn="ctr">
                        <a:lnSpc>
                          <a:spcPts val="1600"/>
                        </a:lnSpc>
                      </a:pPr>
                      <a:r>
                        <a:rPr kumimoji="1" lang="ja-JP" altLang="en-US" sz="1400" b="1" dirty="0" smtClean="0"/>
                        <a:t>南河内</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300" b="0" dirty="0" smtClean="0">
                          <a:solidFill>
                            <a:schemeClr val="tx1"/>
                          </a:solidFill>
                        </a:rPr>
                        <a:t>近畿大学病院</a:t>
                      </a:r>
                      <a:endParaRPr kumimoji="1" lang="ja-JP" altLang="en-US" sz="13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ja-JP" altLang="en-US" sz="1600" b="0" dirty="0" smtClean="0"/>
                        <a:t>○</a:t>
                      </a:r>
                      <a:endParaRPr lang="ja-JP" altLang="en-US" sz="16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ja-JP" altLang="en-US" sz="1400" b="0" dirty="0" smtClean="0"/>
                        <a:t>○</a:t>
                      </a:r>
                      <a:endParaRPr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ja-JP" altLang="en-US" sz="1400" b="0" dirty="0" smtClean="0"/>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ja-JP" altLang="en-US" sz="1400" b="0" dirty="0" smtClean="0"/>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ja-JP" altLang="en-US" sz="1400" b="0" dirty="0" smtClean="0"/>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ja-JP" altLang="en-US" sz="1400" b="0" dirty="0" smtClean="0"/>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endParaRPr kumimoji="1" lang="ja-JP" altLang="en-US" sz="1400" b="1" dirty="0">
                        <a:solidFill>
                          <a:schemeClr val="bg1">
                            <a:lumMod val="65000"/>
                          </a:schemeClr>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rowSpan="2">
                  <a:txBody>
                    <a:bodyPr/>
                    <a:lstStyle/>
                    <a:p>
                      <a:pPr marL="0" marR="0" indent="0" algn="ctr" defTabSz="914400" rtl="0" eaLnBrk="1" fontAlgn="auto" latinLnBrk="0" hangingPunct="1">
                        <a:lnSpc>
                          <a:spcPts val="1600"/>
                        </a:lnSpc>
                        <a:spcBef>
                          <a:spcPts val="0"/>
                        </a:spcBef>
                        <a:spcAft>
                          <a:spcPts val="0"/>
                        </a:spcAft>
                        <a:buClrTx/>
                        <a:buSzTx/>
                        <a:buFontTx/>
                        <a:buNone/>
                        <a:tabLst/>
                        <a:defRPr/>
                      </a:pPr>
                      <a:endParaRPr kumimoji="1" lang="ja-JP" altLang="en-US" sz="1300" b="1" dirty="0">
                        <a:solidFill>
                          <a:schemeClr val="bg1">
                            <a:lumMod val="65000"/>
                          </a:schemeClr>
                        </a:solidFill>
                        <a:latin typeface="ＭＳ Ｐゴシック" panose="020B0600070205080204" pitchFamily="50" charset="-128"/>
                        <a:ea typeface="ＭＳ Ｐゴシック" panose="020B0600070205080204"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432048">
                <a:tc vMerge="1">
                  <a:txBody>
                    <a:bodyPr/>
                    <a:lstStyle/>
                    <a:p>
                      <a:pPr algn="ctr"/>
                      <a:endParaRPr kumimoji="1" lang="ja-JP" altLang="en-US" sz="1400" dirty="0"/>
                    </a:p>
                  </a:txBody>
                  <a:tcPr anchor="ctr"/>
                </a:tc>
                <a:tc>
                  <a:txBody>
                    <a:bodyPr/>
                    <a:lstStyle/>
                    <a:p>
                      <a:pPr>
                        <a:lnSpc>
                          <a:spcPts val="1600"/>
                        </a:lnSpc>
                      </a:pPr>
                      <a:r>
                        <a:rPr kumimoji="1" lang="ja-JP" altLang="en-US" sz="1300" b="0" dirty="0" smtClean="0"/>
                        <a:t>大阪南医療センター</a:t>
                      </a:r>
                      <a:endParaRPr kumimoji="1" lang="ja-JP" altLang="en-US" sz="13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en-US" altLang="ja-JP" sz="1600" b="0" dirty="0" smtClean="0"/>
                        <a:t>×</a:t>
                      </a:r>
                      <a:endParaRPr lang="ja-JP" altLang="en-US" sz="16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en-US" altLang="ja-JP" sz="1400" b="0" dirty="0" smtClean="0"/>
                        <a:t>―</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en-US" altLang="ja-JP" sz="1400" b="0" dirty="0" smtClean="0"/>
                        <a:t>―</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en-US" altLang="ja-JP" sz="1400" b="0" dirty="0" smtClean="0"/>
                        <a:t>―</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en-US" altLang="ja-JP" sz="1400" b="0" dirty="0" smtClean="0"/>
                        <a:t>―</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en-US" altLang="ja-JP" sz="1400" b="0" dirty="0" smtClean="0"/>
                        <a:t>―</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endParaRPr kumimoji="1" lang="en-US" altLang="ja-JP" sz="1400" b="1" dirty="0" smtClean="0">
                        <a:solidFill>
                          <a:schemeClr val="bg1">
                            <a:lumMod val="65000"/>
                          </a:schemeClr>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ts val="1600"/>
                        </a:lnSpc>
                        <a:spcBef>
                          <a:spcPts val="0"/>
                        </a:spcBef>
                        <a:spcAft>
                          <a:spcPts val="0"/>
                        </a:spcAft>
                        <a:buClrTx/>
                        <a:buSzTx/>
                        <a:buFontTx/>
                        <a:buNone/>
                        <a:tabLst/>
                        <a:defRPr/>
                      </a:pPr>
                      <a:endParaRPr kumimoji="1" lang="ja-JP" altLang="en-US" sz="1400" b="1"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9"/>
                  </a:ext>
                </a:extLst>
              </a:tr>
              <a:tr h="432048">
                <a:tc rowSpan="2">
                  <a:txBody>
                    <a:bodyPr/>
                    <a:lstStyle/>
                    <a:p>
                      <a:pPr algn="ctr">
                        <a:lnSpc>
                          <a:spcPts val="1600"/>
                        </a:lnSpc>
                      </a:pPr>
                      <a:r>
                        <a:rPr kumimoji="1" lang="ja-JP" altLang="en-US" sz="1400" b="1" dirty="0" smtClean="0"/>
                        <a:t>堺　市</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300" b="0" dirty="0" smtClean="0"/>
                        <a:t>大阪労災病院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ja-JP" altLang="en-US" sz="1600" b="0" dirty="0" smtClean="0"/>
                        <a:t>○</a:t>
                      </a:r>
                      <a:endParaRPr lang="ja-JP" altLang="en-US" sz="16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ja-JP" altLang="en-US" sz="1400" b="0" dirty="0" smtClean="0"/>
                        <a:t>○</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endParaRPr kumimoji="1" lang="ja-JP" altLang="en-US" sz="1400" b="1" dirty="0">
                        <a:solidFill>
                          <a:schemeClr val="bg1">
                            <a:lumMod val="65000"/>
                          </a:schemeClr>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BlToTr w="12700" cap="flat" cmpd="sng" algn="ctr">
                      <a:noFill/>
                      <a:prstDash val="solid"/>
                      <a:round/>
                      <a:headEnd type="none" w="med" len="med"/>
                      <a:tailEnd type="none" w="med" len="med"/>
                    </a:lnBlToTr>
                    <a:noFill/>
                  </a:tcPr>
                </a:tc>
                <a:tc rowSpan="2">
                  <a:txBody>
                    <a:bodyPr/>
                    <a:lstStyle/>
                    <a:p>
                      <a:pPr algn="ctr">
                        <a:lnSpc>
                          <a:spcPts val="1600"/>
                        </a:lnSpc>
                      </a:pPr>
                      <a:endParaRPr kumimoji="1" lang="zh-TW" altLang="en-US" sz="1300" b="1" dirty="0" smtClean="0">
                        <a:solidFill>
                          <a:schemeClr val="bg1">
                            <a:lumMod val="65000"/>
                          </a:schemeClr>
                        </a:solidFill>
                        <a:latin typeface="ＭＳ Ｐゴシック" panose="020B0600070205080204" pitchFamily="50" charset="-128"/>
                        <a:ea typeface="ＭＳ Ｐゴシック" panose="020B0600070205080204"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10"/>
                  </a:ext>
                </a:extLst>
              </a:tr>
              <a:tr h="432048">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300" b="0" dirty="0" smtClean="0"/>
                        <a:t>堺市立総合医療センター</a:t>
                      </a:r>
                      <a:endParaRPr kumimoji="1" lang="ja-JP" altLang="en-US" sz="13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ja-JP" altLang="en-US" sz="1600" b="0" dirty="0" smtClean="0"/>
                        <a:t>○</a:t>
                      </a:r>
                      <a:endParaRPr lang="ja-JP" altLang="en-US" sz="16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ja-JP" altLang="en-US" sz="1400" b="0" dirty="0" smtClean="0"/>
                        <a:t>○</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endParaRPr kumimoji="1" lang="ja-JP" altLang="en-US" sz="1400" b="1" dirty="0">
                        <a:solidFill>
                          <a:schemeClr val="bg1">
                            <a:lumMod val="65000"/>
                          </a:schemeClr>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tc vMerge="1">
                  <a:txBody>
                    <a:bodyPr/>
                    <a:lstStyle/>
                    <a:p>
                      <a:pPr algn="ctr">
                        <a:lnSpc>
                          <a:spcPts val="1600"/>
                        </a:lnSpc>
                      </a:pPr>
                      <a:endParaRPr kumimoji="1" lang="ja-JP" altLang="en-US" sz="12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11"/>
                  </a:ext>
                </a:extLst>
              </a:tr>
              <a:tr h="504056">
                <a:tc>
                  <a:txBody>
                    <a:bodyPr/>
                    <a:lstStyle/>
                    <a:p>
                      <a:pPr algn="ctr">
                        <a:lnSpc>
                          <a:spcPts val="1600"/>
                        </a:lnSpc>
                      </a:pPr>
                      <a:r>
                        <a:rPr kumimoji="1" lang="ja-JP" altLang="en-US" sz="1400" b="1" dirty="0" smtClean="0"/>
                        <a:t>泉　州</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300" b="0" dirty="0" smtClean="0"/>
                        <a:t>市立岸和田市民病院</a:t>
                      </a:r>
                      <a:endParaRPr kumimoji="1" lang="ja-JP" altLang="en-US" sz="13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ja-JP" altLang="en-US" sz="1600" b="0" dirty="0" smtClean="0"/>
                        <a:t>○</a:t>
                      </a:r>
                      <a:endParaRPr lang="ja-JP" altLang="en-US" sz="16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ja-JP" altLang="en-US" sz="1400" b="0" dirty="0" smtClean="0"/>
                        <a:t>○</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endParaRPr kumimoji="1" lang="ja-JP" altLang="en-US" sz="1400" b="1" dirty="0">
                        <a:solidFill>
                          <a:schemeClr val="bg1">
                            <a:lumMod val="65000"/>
                          </a:schemeClr>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tc>
                  <a:txBody>
                    <a:bodyPr/>
                    <a:lstStyle/>
                    <a:p>
                      <a:pPr algn="ctr">
                        <a:lnSpc>
                          <a:spcPts val="1600"/>
                        </a:lnSpc>
                      </a:pPr>
                      <a:endParaRPr kumimoji="1" lang="ja-JP" altLang="en-US" sz="1300" b="1" dirty="0">
                        <a:solidFill>
                          <a:schemeClr val="bg1">
                            <a:lumMod val="65000"/>
                          </a:schemeClr>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12"/>
                  </a:ext>
                </a:extLst>
              </a:tr>
            </a:tbl>
          </a:graphicData>
        </a:graphic>
      </p:graphicFrame>
      <p:sp>
        <p:nvSpPr>
          <p:cNvPr id="29" name="タイトル 7"/>
          <p:cNvSpPr txBox="1">
            <a:spLocks/>
          </p:cNvSpPr>
          <p:nvPr/>
        </p:nvSpPr>
        <p:spPr>
          <a:xfrm>
            <a:off x="112940" y="57693"/>
            <a:ext cx="8712968" cy="490987"/>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smtClean="0">
                <a:solidFill>
                  <a:schemeClr val="bg1"/>
                </a:solidFill>
                <a:latin typeface="+mn-ea"/>
                <a:ea typeface="+mn-ea"/>
                <a:cs typeface="Meiryo UI" panose="020B0604030504040204" pitchFamily="50" charset="-128"/>
              </a:rPr>
              <a:t>地域</a:t>
            </a:r>
            <a:r>
              <a:rPr lang="ja-JP" altLang="en-US" sz="2000" b="1" dirty="0">
                <a:solidFill>
                  <a:schemeClr val="bg1"/>
                </a:solidFill>
                <a:latin typeface="+mn-ea"/>
                <a:ea typeface="+mn-ea"/>
                <a:cs typeface="Meiryo UI" panose="020B0604030504040204" pitchFamily="50" charset="-128"/>
              </a:rPr>
              <a:t>がん診療連携拠点病院（高度型</a:t>
            </a:r>
            <a:r>
              <a:rPr lang="ja-JP" altLang="en-US" sz="2000" b="1" dirty="0" smtClean="0">
                <a:solidFill>
                  <a:schemeClr val="bg1"/>
                </a:solidFill>
                <a:latin typeface="+mn-ea"/>
                <a:ea typeface="+mn-ea"/>
                <a:cs typeface="Meiryo UI" panose="020B0604030504040204" pitchFamily="50" charset="-128"/>
              </a:rPr>
              <a:t>）の推薦まとめ</a:t>
            </a:r>
            <a:endParaRPr lang="ja-JP" altLang="en-US" sz="2000" b="1" dirty="0">
              <a:solidFill>
                <a:schemeClr val="bg1"/>
              </a:solidFill>
              <a:latin typeface="+mn-ea"/>
              <a:ea typeface="+mn-ea"/>
              <a:cs typeface="Meiryo UI" panose="020B0604030504040204" pitchFamily="50" charset="-128"/>
            </a:endParaRPr>
          </a:p>
        </p:txBody>
      </p:sp>
      <p:sp>
        <p:nvSpPr>
          <p:cNvPr id="5"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b="1" dirty="0" smtClean="0"/>
              <a:t>24</a:t>
            </a:r>
            <a:endParaRPr lang="ja-JP" altLang="en-US" sz="1800" b="1" dirty="0"/>
          </a:p>
        </p:txBody>
      </p:sp>
    </p:spTree>
    <p:extLst>
      <p:ext uri="{BB962C8B-B14F-4D97-AF65-F5344CB8AC3E}">
        <p14:creationId xmlns:p14="http://schemas.microsoft.com/office/powerpoint/2010/main" val="37311411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1"/>
          <p:cNvSpPr txBox="1"/>
          <p:nvPr/>
        </p:nvSpPr>
        <p:spPr>
          <a:xfrm>
            <a:off x="251520" y="43681"/>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smtClean="0">
                <a:solidFill>
                  <a:srgbClr val="FFFFFF"/>
                </a:solidFill>
                <a:effectLst/>
                <a:latin typeface="+mn-ea"/>
                <a:cs typeface="Times New Roman"/>
              </a:rPr>
              <a:t>１ 大阪府における</a:t>
            </a:r>
            <a:r>
              <a:rPr lang="ja-JP" altLang="en-US" sz="2000" b="1" dirty="0" smtClean="0">
                <a:solidFill>
                  <a:srgbClr val="FFFFFF"/>
                </a:solidFill>
                <a:latin typeface="+mn-ea"/>
                <a:cs typeface="Times New Roman"/>
              </a:rPr>
              <a:t>募集</a:t>
            </a:r>
            <a:r>
              <a:rPr lang="ja-JP" altLang="en-US" sz="2000" b="1" dirty="0">
                <a:solidFill>
                  <a:srgbClr val="FFFFFF"/>
                </a:solidFill>
                <a:latin typeface="+mn-ea"/>
                <a:cs typeface="Times New Roman"/>
              </a:rPr>
              <a:t>方針と応募状況</a:t>
            </a:r>
            <a:endParaRPr lang="ja-JP" b="1" dirty="0">
              <a:effectLst/>
              <a:latin typeface="+mn-ea"/>
              <a:cs typeface="ＭＳ Ｐゴシック"/>
            </a:endParaRPr>
          </a:p>
        </p:txBody>
      </p:sp>
      <p:sp>
        <p:nvSpPr>
          <p:cNvPr id="10" name="テキスト ボックス 9"/>
          <p:cNvSpPr txBox="1"/>
          <p:nvPr/>
        </p:nvSpPr>
        <p:spPr>
          <a:xfrm>
            <a:off x="251520" y="669938"/>
            <a:ext cx="8712968" cy="5900828"/>
          </a:xfrm>
          <a:prstGeom prst="rect">
            <a:avLst/>
          </a:prstGeom>
          <a:noFill/>
          <a:ln>
            <a:noFill/>
          </a:ln>
        </p:spPr>
        <p:txBody>
          <a:bodyPr wrap="square" lIns="144000" tIns="144000" rtlCol="0">
            <a:spAutoFit/>
          </a:bodyPr>
          <a:lstStyle/>
          <a:p>
            <a:pPr marL="712788"/>
            <a:r>
              <a:rPr lang="ja-JP" altLang="en-US" sz="2000" b="1" dirty="0" smtClean="0"/>
              <a:t>本府における地域がん診療連携拠点病院に関する募集は、</a:t>
            </a:r>
            <a:endParaRPr lang="en-US" altLang="ja-JP" sz="2000" b="1" dirty="0" smtClean="0"/>
          </a:p>
          <a:p>
            <a:pPr indent="712788"/>
            <a:r>
              <a:rPr lang="ja-JP" altLang="en-US" sz="2000" b="1" dirty="0"/>
              <a:t>次</a:t>
            </a:r>
            <a:r>
              <a:rPr lang="ja-JP" altLang="en-US" sz="2000" b="1" dirty="0" smtClean="0"/>
              <a:t>のとおりとすることを</a:t>
            </a:r>
            <a:r>
              <a:rPr lang="ja-JP" altLang="en-US" sz="2000" b="1" dirty="0"/>
              <a:t>がん診療連携検討</a:t>
            </a:r>
            <a:r>
              <a:rPr lang="ja-JP" altLang="en-US" sz="2000" b="1" dirty="0" smtClean="0"/>
              <a:t>部会において決定。</a:t>
            </a:r>
            <a:endParaRPr lang="en-US" altLang="ja-JP" sz="2000" b="1" dirty="0" smtClean="0"/>
          </a:p>
          <a:p>
            <a:pPr indent="5203825">
              <a:tabLst>
                <a:tab pos="5567363" algn="l"/>
                <a:tab pos="7531100" algn="l"/>
                <a:tab pos="7624763" algn="l"/>
                <a:tab pos="7718425" algn="l"/>
              </a:tabLst>
            </a:pPr>
            <a:r>
              <a:rPr lang="ja-JP" altLang="en-US" b="1" dirty="0" smtClean="0"/>
              <a:t>（令和</a:t>
            </a:r>
            <a:r>
              <a:rPr lang="ja-JP" altLang="en-US" b="1" dirty="0"/>
              <a:t>元年９月１１日）</a:t>
            </a:r>
          </a:p>
          <a:p>
            <a:endParaRPr lang="en-US" altLang="ja-JP" sz="1200" b="1" dirty="0" smtClean="0"/>
          </a:p>
          <a:p>
            <a:r>
              <a:rPr lang="ja-JP" altLang="en-US" sz="2000" b="1" dirty="0" smtClean="0"/>
              <a:t>◆</a:t>
            </a:r>
            <a:r>
              <a:rPr lang="ja-JP" altLang="en-US" sz="2000" b="1" dirty="0"/>
              <a:t>　</a:t>
            </a:r>
            <a:r>
              <a:rPr lang="ja-JP" altLang="en-US" sz="2000" b="1" u="heavy" dirty="0" smtClean="0"/>
              <a:t>指定</a:t>
            </a:r>
            <a:r>
              <a:rPr lang="ja-JP" altLang="en-US" sz="2000" b="1" u="heavy" dirty="0"/>
              <a:t>更新</a:t>
            </a:r>
            <a:r>
              <a:rPr lang="ja-JP" altLang="en-US" sz="2000" b="1" dirty="0"/>
              <a:t>の</a:t>
            </a:r>
            <a:r>
              <a:rPr lang="ja-JP" altLang="en-US" sz="2000" b="1" dirty="0" smtClean="0"/>
              <a:t>推薦</a:t>
            </a:r>
            <a:endParaRPr lang="en-US" altLang="ja-JP" sz="2000" b="1" dirty="0" smtClean="0"/>
          </a:p>
          <a:p>
            <a:endParaRPr lang="en-US" altLang="ja-JP" sz="1000" dirty="0" smtClean="0"/>
          </a:p>
          <a:p>
            <a:pPr marL="444500" indent="187325"/>
            <a:r>
              <a:rPr lang="ja-JP" altLang="en-US" dirty="0" smtClean="0"/>
              <a:t>経過措置項目に該当し指定期間が１年間となっている拠点病院に対し、その後、当該項目を満たしていることを確認のうえ、指定更新の推薦を行う。</a:t>
            </a:r>
            <a:endParaRPr lang="en-US" altLang="ja-JP" dirty="0" smtClean="0"/>
          </a:p>
          <a:p>
            <a:pPr marL="1252538" indent="-714375">
              <a:tabLst>
                <a:tab pos="631825" algn="l"/>
              </a:tabLst>
            </a:pPr>
            <a:r>
              <a:rPr lang="en-US" altLang="ja-JP" sz="1700" dirty="0" smtClean="0"/>
              <a:t>【</a:t>
            </a:r>
            <a:r>
              <a:rPr lang="ja-JP" altLang="en-US" sz="1700" dirty="0" smtClean="0"/>
              <a:t>対象病院 ： 市立豊中、八尾市立、近大病院、大阪南医療Ｃ、岸和田市民、大阪医療Ｃ</a:t>
            </a:r>
            <a:r>
              <a:rPr lang="en-US" altLang="ja-JP" sz="1700" dirty="0" smtClean="0"/>
              <a:t>】</a:t>
            </a:r>
          </a:p>
          <a:p>
            <a:pPr marL="1252538" indent="-271463"/>
            <a:endParaRPr lang="en-US" altLang="ja-JP" sz="1600" dirty="0" smtClean="0"/>
          </a:p>
          <a:p>
            <a:r>
              <a:rPr lang="ja-JP" altLang="en-US" sz="2000" dirty="0" smtClean="0">
                <a:latin typeface="+mn-ea"/>
              </a:rPr>
              <a:t>◆</a:t>
            </a:r>
            <a:r>
              <a:rPr lang="ja-JP" altLang="en-US" sz="2000" dirty="0">
                <a:latin typeface="+mn-ea"/>
              </a:rPr>
              <a:t>　</a:t>
            </a:r>
            <a:r>
              <a:rPr lang="ja-JP" altLang="en-US" sz="2000" b="1" u="heavy" dirty="0" smtClean="0">
                <a:latin typeface="+mn-ea"/>
              </a:rPr>
              <a:t>高度型</a:t>
            </a:r>
            <a:r>
              <a:rPr lang="ja-JP" altLang="en-US" sz="2000" b="1" dirty="0" smtClean="0">
                <a:latin typeface="+mn-ea"/>
              </a:rPr>
              <a:t>の推薦</a:t>
            </a:r>
            <a:endParaRPr lang="en-US" altLang="ja-JP" sz="2000" b="1" dirty="0" smtClean="0">
              <a:latin typeface="+mn-ea"/>
            </a:endParaRPr>
          </a:p>
          <a:p>
            <a:endParaRPr lang="en-US" altLang="ja-JP" sz="1000" b="1" dirty="0" smtClean="0">
              <a:latin typeface="+mn-ea"/>
            </a:endParaRPr>
          </a:p>
          <a:p>
            <a:pPr marL="444500" indent="187325"/>
            <a:r>
              <a:rPr lang="ja-JP" altLang="en-US" dirty="0" smtClean="0"/>
              <a:t>高度型の指定がない圏域に</a:t>
            </a:r>
            <a:r>
              <a:rPr lang="ja-JP" altLang="en-US" dirty="0"/>
              <a:t>おいて</a:t>
            </a:r>
            <a:r>
              <a:rPr lang="ja-JP" altLang="en-US" dirty="0" smtClean="0"/>
              <a:t>、高度型の指定を希望し、高度型の指定要件のうち、「診療</a:t>
            </a:r>
            <a:r>
              <a:rPr lang="ja-JP" altLang="en-US" dirty="0"/>
              <a:t>実績が圏域において最も優れている病院</a:t>
            </a:r>
            <a:r>
              <a:rPr lang="ja-JP" altLang="en-US" dirty="0" smtClean="0"/>
              <a:t>」以外の要件を全て満たす既指定病院を対象として</a:t>
            </a:r>
            <a:r>
              <a:rPr lang="ja-JP" altLang="en-US" dirty="0"/>
              <a:t>募集。がん診療連携検討部会に</a:t>
            </a:r>
            <a:r>
              <a:rPr lang="ja-JP" altLang="en-US" dirty="0" smtClean="0"/>
              <a:t>おいて、推薦する病院を決定。</a:t>
            </a:r>
            <a:endParaRPr lang="en-US" altLang="ja-JP" dirty="0" smtClean="0"/>
          </a:p>
          <a:p>
            <a:pPr marL="1252538" indent="-271463"/>
            <a:r>
              <a:rPr lang="en-US" altLang="ja-JP" sz="1700" dirty="0" smtClean="0"/>
              <a:t>【</a:t>
            </a:r>
            <a:r>
              <a:rPr lang="ja-JP" altLang="en-US" sz="1700" dirty="0" smtClean="0"/>
              <a:t>募集圏域 ： 豊能、北河内、中河内、南河内、堺市、泉州</a:t>
            </a:r>
            <a:r>
              <a:rPr lang="en-US" altLang="ja-JP" sz="1700" dirty="0"/>
              <a:t>】</a:t>
            </a:r>
            <a:endParaRPr lang="en-US" altLang="ja-JP" sz="1700" dirty="0" smtClean="0"/>
          </a:p>
          <a:p>
            <a:pPr marL="1252538" indent="-271463"/>
            <a:endParaRPr lang="en-US" altLang="ja-JP" dirty="0"/>
          </a:p>
          <a:p>
            <a:pPr marL="1252538" indent="-1252538"/>
            <a:r>
              <a:rPr lang="ja-JP" altLang="en-US" sz="2000" dirty="0" smtClean="0">
                <a:latin typeface="+mn-ea"/>
              </a:rPr>
              <a:t>◆　</a:t>
            </a:r>
            <a:r>
              <a:rPr lang="ja-JP" altLang="en-US" sz="2000" b="1" u="heavy" dirty="0" smtClean="0">
                <a:latin typeface="+mn-ea"/>
              </a:rPr>
              <a:t>新規指定</a:t>
            </a:r>
            <a:r>
              <a:rPr lang="ja-JP" altLang="en-US" sz="2000" b="1" dirty="0" smtClean="0">
                <a:latin typeface="+mn-ea"/>
              </a:rPr>
              <a:t>の推薦</a:t>
            </a:r>
            <a:endParaRPr lang="en-US" altLang="ja-JP" sz="2000" b="1" dirty="0" smtClean="0">
              <a:latin typeface="+mn-ea"/>
            </a:endParaRPr>
          </a:p>
          <a:p>
            <a:endParaRPr lang="en-US" altLang="ja-JP" sz="1000" dirty="0" smtClean="0">
              <a:latin typeface="+mn-ea"/>
            </a:endParaRPr>
          </a:p>
          <a:p>
            <a:pPr marL="444500" indent="187325"/>
            <a:r>
              <a:rPr lang="ja-JP" altLang="en-US" dirty="0" smtClean="0">
                <a:latin typeface="+mn-ea"/>
              </a:rPr>
              <a:t>地域がん診療連携拠点病院の指定が圏域内で１病院しかない圏域を対象として、新規募集を行う。</a:t>
            </a:r>
          </a:p>
          <a:p>
            <a:pPr marL="444500" indent="536575"/>
            <a:r>
              <a:rPr lang="en-US" altLang="ja-JP" sz="1700" dirty="0" smtClean="0"/>
              <a:t>【</a:t>
            </a:r>
            <a:r>
              <a:rPr lang="ja-JP" altLang="en-US" sz="1700" dirty="0" smtClean="0"/>
              <a:t>募集圏域 ： 三島、北河内、泉州</a:t>
            </a:r>
            <a:r>
              <a:rPr lang="en-US" altLang="ja-JP" sz="1700" dirty="0" smtClean="0"/>
              <a:t>】</a:t>
            </a:r>
            <a:endParaRPr lang="en-US" altLang="ja-JP" sz="1700" dirty="0"/>
          </a:p>
        </p:txBody>
      </p:sp>
      <p:sp>
        <p:nvSpPr>
          <p:cNvPr id="5"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smtClean="0"/>
              <a:t>２</a:t>
            </a:r>
            <a:endParaRPr lang="ja-JP" altLang="en-US" sz="1800" b="1" dirty="0"/>
          </a:p>
        </p:txBody>
      </p:sp>
    </p:spTree>
    <p:extLst>
      <p:ext uri="{BB962C8B-B14F-4D97-AF65-F5344CB8AC3E}">
        <p14:creationId xmlns:p14="http://schemas.microsoft.com/office/powerpoint/2010/main" val="35216540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680860238"/>
              </p:ext>
            </p:extLst>
          </p:nvPr>
        </p:nvGraphicFramePr>
        <p:xfrm>
          <a:off x="472099" y="639152"/>
          <a:ext cx="8271810" cy="5598160"/>
        </p:xfrm>
        <a:graphic>
          <a:graphicData uri="http://schemas.openxmlformats.org/drawingml/2006/table">
            <a:tbl>
              <a:tblPr firstRow="1" bandRow="1">
                <a:tableStyleId>{5C22544A-7EE6-4342-B048-85BDC9FD1C3A}</a:tableStyleId>
              </a:tblPr>
              <a:tblGrid>
                <a:gridCol w="738404">
                  <a:extLst>
                    <a:ext uri="{9D8B030D-6E8A-4147-A177-3AD203B41FA5}">
                      <a16:colId xmlns:a16="http://schemas.microsoft.com/office/drawing/2014/main" val="20000"/>
                    </a:ext>
                  </a:extLst>
                </a:gridCol>
                <a:gridCol w="2636862">
                  <a:extLst>
                    <a:ext uri="{9D8B030D-6E8A-4147-A177-3AD203B41FA5}">
                      <a16:colId xmlns:a16="http://schemas.microsoft.com/office/drawing/2014/main" val="20001"/>
                    </a:ext>
                  </a:extLst>
                </a:gridCol>
                <a:gridCol w="576064">
                  <a:extLst>
                    <a:ext uri="{9D8B030D-6E8A-4147-A177-3AD203B41FA5}">
                      <a16:colId xmlns:a16="http://schemas.microsoft.com/office/drawing/2014/main" val="20002"/>
                    </a:ext>
                  </a:extLst>
                </a:gridCol>
                <a:gridCol w="648072">
                  <a:extLst>
                    <a:ext uri="{9D8B030D-6E8A-4147-A177-3AD203B41FA5}">
                      <a16:colId xmlns:a16="http://schemas.microsoft.com/office/drawing/2014/main" val="2998989182"/>
                    </a:ext>
                  </a:extLst>
                </a:gridCol>
                <a:gridCol w="1800200">
                  <a:extLst>
                    <a:ext uri="{9D8B030D-6E8A-4147-A177-3AD203B41FA5}">
                      <a16:colId xmlns:a16="http://schemas.microsoft.com/office/drawing/2014/main" val="2389944940"/>
                    </a:ext>
                  </a:extLst>
                </a:gridCol>
                <a:gridCol w="1872208">
                  <a:extLst>
                    <a:ext uri="{9D8B030D-6E8A-4147-A177-3AD203B41FA5}">
                      <a16:colId xmlns:a16="http://schemas.microsoft.com/office/drawing/2014/main" val="671337299"/>
                    </a:ext>
                  </a:extLst>
                </a:gridCol>
              </a:tblGrid>
              <a:tr h="259080">
                <a:tc rowSpan="2">
                  <a:txBody>
                    <a:bodyPr/>
                    <a:lstStyle/>
                    <a:p>
                      <a:pPr algn="ctr"/>
                      <a:r>
                        <a:rPr kumimoji="1" lang="ja-JP" altLang="en-US" sz="1400" dirty="0" smtClean="0"/>
                        <a:t>圏域</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rowSpan="2">
                  <a:txBody>
                    <a:bodyPr/>
                    <a:lstStyle/>
                    <a:p>
                      <a:pPr algn="ctr"/>
                      <a:r>
                        <a:rPr kumimoji="1" lang="ja-JP" altLang="en-US" sz="1400" dirty="0" smtClean="0"/>
                        <a:t>病院名</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solidFill>
                      <a:schemeClr val="accent1"/>
                    </a:solidFill>
                  </a:tcPr>
                </a:tc>
                <a:tc gridSpan="2">
                  <a:txBody>
                    <a:bodyPr/>
                    <a:lstStyle/>
                    <a:p>
                      <a:pPr algn="ctr"/>
                      <a:r>
                        <a:rPr lang="ja-JP" altLang="en-US" dirty="0" smtClean="0"/>
                        <a:t>現状</a:t>
                      </a:r>
                      <a:endParaRPr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2">
                  <a:txBody>
                    <a:bodyPr/>
                    <a:lstStyle/>
                    <a:p>
                      <a:pPr algn="ctr"/>
                      <a:r>
                        <a:rPr lang="ja-JP" altLang="en-US" dirty="0" smtClean="0"/>
                        <a:t>Ｒ２年度以降</a:t>
                      </a:r>
                      <a:endParaRPr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36081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solidFill>
                      <a:schemeClr val="accent1"/>
                    </a:solidFill>
                  </a:tcPr>
                </a:tc>
                <a:tc>
                  <a:txBody>
                    <a:bodyPr/>
                    <a:lstStyle/>
                    <a:p>
                      <a:pPr algn="ctr"/>
                      <a:r>
                        <a:rPr kumimoji="1" lang="ja-JP" altLang="en-US" sz="1400" b="1" dirty="0" smtClean="0">
                          <a:solidFill>
                            <a:schemeClr val="bg1"/>
                          </a:solidFill>
                        </a:rPr>
                        <a:t>高度</a:t>
                      </a:r>
                      <a:endParaRPr kumimoji="1" lang="en-US" altLang="ja-JP" sz="1400" b="1" dirty="0" smtClean="0">
                        <a:solidFill>
                          <a:schemeClr val="bg1"/>
                        </a:solidFill>
                      </a:endParaRPr>
                    </a:p>
                    <a:p>
                      <a:pPr algn="ctr"/>
                      <a:r>
                        <a:rPr kumimoji="1" lang="ja-JP" altLang="en-US" sz="1400" b="1" dirty="0" smtClean="0">
                          <a:solidFill>
                            <a:schemeClr val="bg1"/>
                          </a:solidFill>
                        </a:rPr>
                        <a:t>型</a:t>
                      </a:r>
                      <a:endParaRPr kumimoji="1" lang="ja-JP" altLang="en-US" sz="14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bg1"/>
                          </a:solidFill>
                        </a:rPr>
                        <a:t>指定</a:t>
                      </a:r>
                      <a:endParaRPr kumimoji="1" lang="en-US" altLang="ja-JP" sz="1400" b="1" dirty="0" smtClean="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bg1"/>
                          </a:solidFill>
                        </a:rPr>
                        <a:t>期間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bg1"/>
                          </a:solidFill>
                        </a:rPr>
                        <a:t>更新</a:t>
                      </a:r>
                      <a:endParaRPr kumimoji="1" lang="en-US" altLang="ja-JP" sz="1400" b="1" dirty="0" smtClean="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bg1"/>
                          </a:solidFill>
                        </a:rPr>
                        <a:t>推薦希望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bg1"/>
                          </a:solidFill>
                        </a:rPr>
                        <a:t>高度型</a:t>
                      </a:r>
                      <a:endParaRPr kumimoji="1" lang="en-US" altLang="ja-JP" sz="1400" b="1" dirty="0" smtClean="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bg1"/>
                          </a:solidFill>
                        </a:rPr>
                        <a:t>推薦希望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2984616673"/>
                  </a:ext>
                </a:extLst>
              </a:tr>
              <a:tr h="132576">
                <a:tc rowSpan="2">
                  <a:txBody>
                    <a:bodyPr/>
                    <a:lstStyle/>
                    <a:p>
                      <a:pPr algn="ctr">
                        <a:lnSpc>
                          <a:spcPts val="1600"/>
                        </a:lnSpc>
                      </a:pPr>
                      <a:r>
                        <a:rPr kumimoji="1" lang="ja-JP" altLang="en-US" sz="1400" b="1" dirty="0" smtClean="0"/>
                        <a:t>豊　能</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smtClean="0"/>
                        <a:t>大阪大学医学部附属病院</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endParaRPr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４</a:t>
                      </a:r>
                      <a:r>
                        <a:rPr kumimoji="1" lang="ja-JP" altLang="en-US" sz="1200" b="1" dirty="0" smtClean="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bg1">
                        <a:lumMod val="75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02"/>
                  </a:ext>
                </a:extLst>
              </a:tr>
              <a:tr h="197976">
                <a:tc vMerge="1">
                  <a:txBody>
                    <a:bodyPr/>
                    <a:lstStyle/>
                    <a:p>
                      <a:pPr algn="ctr"/>
                      <a:endParaRPr kumimoji="1" lang="ja-JP" altLang="en-US" sz="1400" dirty="0"/>
                    </a:p>
                  </a:txBody>
                  <a:tcPr anchor="ctr"/>
                </a:tc>
                <a:tc>
                  <a:txBody>
                    <a:bodyPr/>
                    <a:lstStyle/>
                    <a:p>
                      <a:pPr>
                        <a:lnSpc>
                          <a:spcPts val="1600"/>
                        </a:lnSpc>
                      </a:pPr>
                      <a:r>
                        <a:rPr kumimoji="1" lang="ja-JP" altLang="en-US" sz="1400" b="1" dirty="0" smtClean="0"/>
                        <a:t>市立豊中病院</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endParaRPr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１</a:t>
                      </a:r>
                      <a:r>
                        <a:rPr kumimoji="1" lang="ja-JP" altLang="en-US" sz="1200" b="1" dirty="0" smtClean="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1368">
                <a:tc>
                  <a:txBody>
                    <a:bodyPr/>
                    <a:lstStyle/>
                    <a:p>
                      <a:pPr algn="ctr">
                        <a:lnSpc>
                          <a:spcPts val="1600"/>
                        </a:lnSpc>
                      </a:pPr>
                      <a:r>
                        <a:rPr kumimoji="1" lang="ja-JP" altLang="en-US" sz="1400" b="1" dirty="0" smtClean="0"/>
                        <a:t>三　島</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大阪医科大学附属病院</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400" b="1" dirty="0" smtClean="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４</a:t>
                      </a:r>
                      <a:r>
                        <a:rPr kumimoji="1" lang="ja-JP" altLang="en-US" sz="1200" b="1" dirty="0" smtClean="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4"/>
                  </a:ext>
                </a:extLst>
              </a:tr>
              <a:tr h="184760">
                <a:tc>
                  <a:txBody>
                    <a:bodyPr/>
                    <a:lstStyle/>
                    <a:p>
                      <a:pPr algn="ctr">
                        <a:lnSpc>
                          <a:spcPts val="1600"/>
                        </a:lnSpc>
                      </a:pPr>
                      <a:r>
                        <a:rPr kumimoji="1" lang="ja-JP" altLang="en-US" sz="1400" b="1" dirty="0" smtClean="0"/>
                        <a:t>北河内</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smtClean="0"/>
                        <a:t>関西医科大学附属病院</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endParaRPr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４</a:t>
                      </a:r>
                      <a:r>
                        <a:rPr kumimoji="1" lang="ja-JP" altLang="en-US" sz="1200" b="1" dirty="0" smtClean="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rowSpan="2">
                  <a:txBody>
                    <a:bodyPr/>
                    <a:lstStyle/>
                    <a:p>
                      <a:pPr algn="ctr">
                        <a:lnSpc>
                          <a:spcPts val="1600"/>
                        </a:lnSpc>
                      </a:pPr>
                      <a:r>
                        <a:rPr kumimoji="1" lang="ja-JP" altLang="en-US" sz="1400" b="1" dirty="0" smtClean="0"/>
                        <a:t>中河内</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smtClean="0">
                          <a:solidFill>
                            <a:schemeClr val="tx1"/>
                          </a:solidFill>
                        </a:rPr>
                        <a:t>市立東大阪医療センター</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endParaRPr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４</a:t>
                      </a:r>
                      <a:r>
                        <a:rPr kumimoji="1" lang="ja-JP" altLang="en-US" sz="1200" b="1" dirty="0" smtClean="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bg1">
                        <a:lumMod val="75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06"/>
                  </a:ext>
                </a:extLst>
              </a:tr>
              <a:tr h="0">
                <a:tc vMerge="1">
                  <a:txBody>
                    <a:bodyPr/>
                    <a:lstStyle/>
                    <a:p>
                      <a:pPr algn="ctr"/>
                      <a:endParaRPr kumimoji="1" lang="ja-JP" altLang="en-US" sz="1400" dirty="0"/>
                    </a:p>
                  </a:txBody>
                  <a:tcPr anchor="ct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solidFill>
                            <a:schemeClr val="tx1"/>
                          </a:solidFill>
                        </a:rPr>
                        <a:t>八尾市立病院</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lang="ja-JP" altLang="en-US" sz="14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１</a:t>
                      </a:r>
                      <a:r>
                        <a:rPr kumimoji="1" lang="ja-JP" altLang="en-US" sz="1200" b="1" dirty="0" smtClean="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0">
                <a:tc rowSpan="2">
                  <a:txBody>
                    <a:bodyPr/>
                    <a:lstStyle/>
                    <a:p>
                      <a:pPr algn="ctr">
                        <a:lnSpc>
                          <a:spcPts val="1600"/>
                        </a:lnSpc>
                      </a:pPr>
                      <a:r>
                        <a:rPr kumimoji="1" lang="ja-JP" altLang="en-US" sz="1400" b="1" dirty="0" smtClean="0"/>
                        <a:t>南河内</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solidFill>
                            <a:schemeClr val="tx1"/>
                          </a:solidFill>
                        </a:rPr>
                        <a:t>近畿大学病院</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lang="ja-JP" altLang="en-US" sz="14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１</a:t>
                      </a:r>
                      <a:r>
                        <a:rPr kumimoji="1" lang="ja-JP" altLang="en-US" sz="1200" b="1" dirty="0" smtClean="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08"/>
                  </a:ext>
                </a:extLst>
              </a:tr>
              <a:tr h="0">
                <a:tc vMerge="1">
                  <a:txBody>
                    <a:bodyPr/>
                    <a:lstStyle/>
                    <a:p>
                      <a:pPr algn="ctr"/>
                      <a:endParaRPr kumimoji="1" lang="ja-JP" altLang="en-US" sz="1400" dirty="0"/>
                    </a:p>
                  </a:txBody>
                  <a:tcPr anchor="ctr"/>
                </a:tc>
                <a:tc>
                  <a:txBody>
                    <a:bodyPr/>
                    <a:lstStyle/>
                    <a:p>
                      <a:pPr>
                        <a:lnSpc>
                          <a:spcPts val="1600"/>
                        </a:lnSpc>
                      </a:pPr>
                      <a:r>
                        <a:rPr kumimoji="1" lang="ja-JP" altLang="en-US" sz="1400" b="1" dirty="0" smtClean="0"/>
                        <a:t>大阪南医療センター</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endParaRPr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１</a:t>
                      </a:r>
                      <a:r>
                        <a:rPr kumimoji="1" lang="ja-JP" altLang="en-US" sz="1200" b="1" dirty="0" smtClean="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151720">
                <a:tc rowSpan="2">
                  <a:txBody>
                    <a:bodyPr/>
                    <a:lstStyle/>
                    <a:p>
                      <a:pPr algn="ctr">
                        <a:lnSpc>
                          <a:spcPts val="1600"/>
                        </a:lnSpc>
                      </a:pPr>
                      <a:r>
                        <a:rPr kumimoji="1" lang="ja-JP" altLang="en-US" sz="1400" b="1" dirty="0" smtClean="0"/>
                        <a:t>堺　市</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smtClean="0"/>
                        <a:t>大阪労災病院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endParaRPr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４</a:t>
                      </a:r>
                      <a:r>
                        <a:rPr kumimoji="1" lang="ja-JP" altLang="en-US" sz="1200" b="1" dirty="0" smtClean="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bg1">
                        <a:lumMod val="75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995822600"/>
                  </a:ext>
                </a:extLst>
              </a:tr>
              <a:tr h="145112">
                <a:tc vMerge="1">
                  <a:txBody>
                    <a:bodyPr/>
                    <a:lstStyle/>
                    <a:p>
                      <a:endParaRPr kumimoji="1" lang="ja-JP" altLang="en-US"/>
                    </a:p>
                  </a:txBody>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堺市立総合医療センター</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endParaRPr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４</a:t>
                      </a:r>
                      <a:r>
                        <a:rPr kumimoji="1" lang="ja-JP" altLang="en-US" sz="1200" b="1" dirty="0" smtClean="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43276431"/>
                  </a:ext>
                </a:extLst>
              </a:tr>
              <a:tr h="138504">
                <a:tc>
                  <a:txBody>
                    <a:bodyPr/>
                    <a:lstStyle/>
                    <a:p>
                      <a:pPr algn="ctr">
                        <a:lnSpc>
                          <a:spcPts val="1600"/>
                        </a:lnSpc>
                      </a:pPr>
                      <a:r>
                        <a:rPr kumimoji="1" lang="ja-JP" altLang="en-US" sz="1400" b="1" dirty="0" smtClean="0"/>
                        <a:t>泉　州</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smtClean="0"/>
                        <a:t>市立岸和田市民病院</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endParaRPr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１</a:t>
                      </a:r>
                      <a:r>
                        <a:rPr kumimoji="1" lang="ja-JP" altLang="en-US" sz="1200" b="1" dirty="0" smtClean="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39650967"/>
                  </a:ext>
                </a:extLst>
              </a:tr>
              <a:tr h="131896">
                <a:tc rowSpan="5">
                  <a:txBody>
                    <a:bodyPr/>
                    <a:lstStyle/>
                    <a:p>
                      <a:pPr algn="ctr">
                        <a:lnSpc>
                          <a:spcPts val="1600"/>
                        </a:lnSpc>
                      </a:pPr>
                      <a:r>
                        <a:rPr kumimoji="1" lang="ja-JP" altLang="en-US" sz="1400" b="1" dirty="0" smtClean="0"/>
                        <a:t>大阪市</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smtClean="0"/>
                        <a:t>大阪市立大学医学部附属病院</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endParaRPr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４</a:t>
                      </a:r>
                      <a:r>
                        <a:rPr kumimoji="1" lang="ja-JP" altLang="en-US" sz="1200" b="1" dirty="0" smtClean="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bg1">
                        <a:lumMod val="75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bg1">
                        <a:lumMod val="75000"/>
                      </a:schemeClr>
                    </a:solidFill>
                  </a:tcPr>
                </a:tc>
                <a:extLst>
                  <a:ext uri="{0D108BD9-81ED-4DB2-BD59-A6C34878D82A}">
                    <a16:rowId xmlns:a16="http://schemas.microsoft.com/office/drawing/2014/main" val="1418025683"/>
                  </a:ext>
                </a:extLst>
              </a:tr>
              <a:tr h="125288">
                <a:tc vMerge="1">
                  <a:txBody>
                    <a:bodyPr/>
                    <a:lstStyle/>
                    <a:p>
                      <a:pPr algn="ctr">
                        <a:lnSpc>
                          <a:spcPts val="1600"/>
                        </a:lnSpc>
                      </a:pP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大阪市立総合医療センター</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ja-JP" altLang="en-US" sz="1400" b="1" dirty="0" smtClean="0"/>
                        <a:t>●</a:t>
                      </a:r>
                      <a:endParaRPr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４</a:t>
                      </a:r>
                      <a:r>
                        <a:rPr kumimoji="1" lang="ja-JP" altLang="en-US" sz="1200" b="1" dirty="0" smtClean="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bg1">
                        <a:lumMod val="75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bg1">
                        <a:lumMod val="75000"/>
                      </a:schemeClr>
                    </a:solidFill>
                  </a:tcPr>
                </a:tc>
                <a:extLst>
                  <a:ext uri="{0D108BD9-81ED-4DB2-BD59-A6C34878D82A}">
                    <a16:rowId xmlns:a16="http://schemas.microsoft.com/office/drawing/2014/main" val="2035628709"/>
                  </a:ext>
                </a:extLst>
              </a:tr>
              <a:tr h="118680">
                <a:tc vMerge="1">
                  <a:txBody>
                    <a:bodyPr/>
                    <a:lstStyle/>
                    <a:p>
                      <a:endParaRPr kumimoji="1" lang="ja-JP" altLang="en-US"/>
                    </a:p>
                  </a:txBody>
                  <a:tcPr/>
                </a:tc>
                <a:tc>
                  <a:txBody>
                    <a:bodyPr/>
                    <a:lstStyle/>
                    <a:p>
                      <a:pPr>
                        <a:lnSpc>
                          <a:spcPts val="1600"/>
                        </a:lnSpc>
                      </a:pPr>
                      <a:r>
                        <a:rPr kumimoji="1" lang="ja-JP" altLang="en-US" sz="1400" b="1" dirty="0" smtClean="0"/>
                        <a:t>大阪赤十字病院</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endParaRPr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４</a:t>
                      </a:r>
                      <a:r>
                        <a:rPr kumimoji="1" lang="ja-JP" altLang="en-US" sz="1200" b="1" dirty="0" smtClean="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bg1">
                        <a:lumMod val="75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bg1">
                        <a:lumMod val="75000"/>
                      </a:schemeClr>
                    </a:solidFill>
                  </a:tcPr>
                </a:tc>
                <a:extLst>
                  <a:ext uri="{0D108BD9-81ED-4DB2-BD59-A6C34878D82A}">
                    <a16:rowId xmlns:a16="http://schemas.microsoft.com/office/drawing/2014/main" val="1467547869"/>
                  </a:ext>
                </a:extLst>
              </a:tr>
              <a:tr h="0">
                <a:tc vMerge="1">
                  <a:txBody>
                    <a:bodyPr/>
                    <a:lstStyle/>
                    <a:p>
                      <a:pPr algn="ctr">
                        <a:lnSpc>
                          <a:spcPts val="1600"/>
                        </a:lnSpc>
                      </a:pP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smtClean="0"/>
                        <a:t>大阪医療センター</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endParaRPr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１</a:t>
                      </a:r>
                      <a:r>
                        <a:rPr kumimoji="1" lang="ja-JP" altLang="en-US" sz="1200" b="1" dirty="0" smtClean="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bg1">
                        <a:lumMod val="75000"/>
                      </a:schemeClr>
                    </a:solidFill>
                  </a:tcPr>
                </a:tc>
                <a:extLst>
                  <a:ext uri="{0D108BD9-81ED-4DB2-BD59-A6C34878D82A}">
                    <a16:rowId xmlns:a16="http://schemas.microsoft.com/office/drawing/2014/main" val="4047248169"/>
                  </a:ext>
                </a:extLst>
              </a:tr>
              <a:tr h="0">
                <a:tc vMerge="1">
                  <a:txBody>
                    <a:bodyPr/>
                    <a:lstStyle/>
                    <a:p>
                      <a:endParaRPr kumimoji="1" lang="ja-JP" altLang="en-US"/>
                    </a:p>
                  </a:txBody>
                  <a:tcPr/>
                </a:tc>
                <a:tc>
                  <a:txBody>
                    <a:bodyPr/>
                    <a:lstStyle/>
                    <a:p>
                      <a:pPr>
                        <a:lnSpc>
                          <a:spcPts val="1600"/>
                        </a:lnSpc>
                      </a:pPr>
                      <a:r>
                        <a:rPr kumimoji="1" lang="ja-JP" altLang="en-US" sz="1400" b="1" dirty="0" smtClean="0"/>
                        <a:t>大阪急性期・総合医療センター</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endParaRPr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４</a:t>
                      </a:r>
                      <a:r>
                        <a:rPr kumimoji="1" lang="ja-JP" altLang="en-US" sz="1200" b="1" dirty="0" smtClean="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375660714"/>
                  </a:ext>
                </a:extLst>
              </a:tr>
            </a:tbl>
          </a:graphicData>
        </a:graphic>
      </p:graphicFrame>
      <p:sp>
        <p:nvSpPr>
          <p:cNvPr id="10" name="テキスト ボックス 1"/>
          <p:cNvSpPr txBox="1"/>
          <p:nvPr/>
        </p:nvSpPr>
        <p:spPr>
          <a:xfrm>
            <a:off x="251520" y="43681"/>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smtClean="0">
                <a:solidFill>
                  <a:srgbClr val="FFFFFF"/>
                </a:solidFill>
                <a:effectLst/>
                <a:latin typeface="+mn-ea"/>
                <a:cs typeface="Times New Roman"/>
              </a:rPr>
              <a:t>地域</a:t>
            </a:r>
            <a:r>
              <a:rPr lang="ja-JP" sz="2000" b="1" dirty="0" smtClean="0">
                <a:solidFill>
                  <a:srgbClr val="FFFFFF"/>
                </a:solidFill>
                <a:effectLst/>
                <a:latin typeface="+mn-ea"/>
                <a:cs typeface="Times New Roman"/>
              </a:rPr>
              <a:t>がん</a:t>
            </a:r>
            <a:r>
              <a:rPr lang="ja-JP" sz="2000" b="1" dirty="0">
                <a:solidFill>
                  <a:srgbClr val="FFFFFF"/>
                </a:solidFill>
                <a:effectLst/>
                <a:latin typeface="+mn-ea"/>
                <a:cs typeface="Times New Roman"/>
              </a:rPr>
              <a:t>診療連携拠点</a:t>
            </a:r>
            <a:r>
              <a:rPr lang="ja-JP" sz="2000" b="1" dirty="0" smtClean="0">
                <a:solidFill>
                  <a:srgbClr val="FFFFFF"/>
                </a:solidFill>
                <a:effectLst/>
                <a:latin typeface="+mn-ea"/>
                <a:cs typeface="Times New Roman"/>
              </a:rPr>
              <a:t>病院の</a:t>
            </a:r>
            <a:r>
              <a:rPr lang="ja-JP" altLang="en-US" sz="2000" b="1" dirty="0" smtClean="0">
                <a:solidFill>
                  <a:srgbClr val="FFFFFF"/>
                </a:solidFill>
                <a:latin typeface="+mn-ea"/>
                <a:cs typeface="Times New Roman"/>
              </a:rPr>
              <a:t>応募状況</a:t>
            </a:r>
            <a:endParaRPr lang="ja-JP" b="1" dirty="0">
              <a:effectLst/>
              <a:latin typeface="+mn-ea"/>
              <a:cs typeface="ＭＳ Ｐゴシック"/>
            </a:endParaRPr>
          </a:p>
        </p:txBody>
      </p:sp>
      <p:sp>
        <p:nvSpPr>
          <p:cNvPr id="3" name="円弧 2"/>
          <p:cNvSpPr/>
          <p:nvPr/>
        </p:nvSpPr>
        <p:spPr>
          <a:xfrm>
            <a:off x="7706816" y="2852936"/>
            <a:ext cx="537592" cy="288032"/>
          </a:xfrm>
          <a:prstGeom prst="arc">
            <a:avLst>
              <a:gd name="adj1" fmla="val 15949989"/>
              <a:gd name="adj2" fmla="val 5621453"/>
            </a:avLst>
          </a:prstGeom>
          <a:ln w="25400">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円弧 5"/>
          <p:cNvSpPr/>
          <p:nvPr/>
        </p:nvSpPr>
        <p:spPr>
          <a:xfrm>
            <a:off x="7706816" y="4005064"/>
            <a:ext cx="537592" cy="288032"/>
          </a:xfrm>
          <a:prstGeom prst="arc">
            <a:avLst>
              <a:gd name="adj1" fmla="val 15949989"/>
              <a:gd name="adj2" fmla="val 5621453"/>
            </a:avLst>
          </a:prstGeom>
          <a:ln w="25400">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 name="タイトル 1"/>
          <p:cNvSpPr txBox="1">
            <a:spLocks/>
          </p:cNvSpPr>
          <p:nvPr/>
        </p:nvSpPr>
        <p:spPr>
          <a:xfrm>
            <a:off x="683568" y="6249314"/>
            <a:ext cx="7272808" cy="364811"/>
          </a:xfrm>
          <a:prstGeom prst="rect">
            <a:avLst/>
          </a:prstGeom>
          <a:noFill/>
          <a:ln>
            <a:noFill/>
            <a:prstDash val="sysDash"/>
          </a:ln>
        </p:spPr>
        <p:txBody>
          <a:bodyPr vert="horz" lIns="84406" tIns="42203" rIns="84406" bIns="42203" rtlCol="0" anchor="ctr"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600" b="1" dirty="0" smtClean="0">
                <a:solidFill>
                  <a:sysClr val="windowText" lastClr="000000"/>
                </a:solidFill>
                <a:latin typeface="+mn-ea"/>
                <a:ea typeface="+mn-ea"/>
                <a:cs typeface="Meiryo UI" panose="020B0604030504040204" pitchFamily="50" charset="-128"/>
              </a:rPr>
              <a:t>※</a:t>
            </a:r>
            <a:r>
              <a:rPr lang="ja-JP" altLang="en-US" sz="1600" b="1" dirty="0" smtClean="0">
                <a:solidFill>
                  <a:sysClr val="windowText" lastClr="000000"/>
                </a:solidFill>
                <a:latin typeface="+mn-ea"/>
                <a:ea typeface="+mn-ea"/>
                <a:cs typeface="Meiryo UI" panose="020B0604030504040204" pitchFamily="50" charset="-128"/>
              </a:rPr>
              <a:t> 新規指定を希望する病院</a:t>
            </a:r>
            <a:r>
              <a:rPr lang="ja-JP" altLang="en-US" sz="1600" b="1" dirty="0">
                <a:solidFill>
                  <a:sysClr val="windowText" lastClr="000000"/>
                </a:solidFill>
                <a:latin typeface="+mn-ea"/>
                <a:ea typeface="+mn-ea"/>
                <a:cs typeface="Meiryo UI" panose="020B0604030504040204" pitchFamily="50" charset="-128"/>
              </a:rPr>
              <a:t>は、三島、北河内、</a:t>
            </a:r>
            <a:r>
              <a:rPr lang="ja-JP" altLang="en-US" sz="1600" b="1" dirty="0" smtClean="0">
                <a:solidFill>
                  <a:sysClr val="windowText" lastClr="000000"/>
                </a:solidFill>
                <a:latin typeface="+mn-ea"/>
                <a:ea typeface="+mn-ea"/>
                <a:cs typeface="Meiryo UI" panose="020B0604030504040204" pitchFamily="50" charset="-128"/>
              </a:rPr>
              <a:t>泉州圏域ともに</a:t>
            </a:r>
            <a:r>
              <a:rPr lang="ja-JP" altLang="en-US" sz="1600" b="1" dirty="0" err="1" smtClean="0">
                <a:solidFill>
                  <a:sysClr val="windowText" lastClr="000000"/>
                </a:solidFill>
                <a:latin typeface="+mn-ea"/>
                <a:ea typeface="+mn-ea"/>
                <a:cs typeface="Meiryo UI" panose="020B0604030504040204" pitchFamily="50" charset="-128"/>
              </a:rPr>
              <a:t>無し</a:t>
            </a:r>
            <a:r>
              <a:rPr lang="ja-JP" altLang="en-US" sz="1600" b="1" dirty="0" smtClean="0">
                <a:solidFill>
                  <a:sysClr val="windowText" lastClr="000000"/>
                </a:solidFill>
                <a:latin typeface="+mn-ea"/>
                <a:ea typeface="+mn-ea"/>
                <a:cs typeface="Meiryo UI" panose="020B0604030504040204" pitchFamily="50" charset="-128"/>
              </a:rPr>
              <a:t>。</a:t>
            </a:r>
            <a:endParaRPr lang="en-US" altLang="ja-JP" sz="1600" b="1" dirty="0" smtClean="0">
              <a:solidFill>
                <a:sysClr val="windowText" lastClr="000000"/>
              </a:solidFill>
              <a:latin typeface="+mn-ea"/>
              <a:ea typeface="+mn-ea"/>
              <a:cs typeface="Meiryo UI" panose="020B0604030504040204" pitchFamily="50" charset="-128"/>
            </a:endParaRPr>
          </a:p>
        </p:txBody>
      </p:sp>
      <p:sp>
        <p:nvSpPr>
          <p:cNvPr id="8"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smtClean="0"/>
              <a:t>３</a:t>
            </a:r>
            <a:endParaRPr lang="ja-JP" altLang="en-US" sz="1800" b="1" dirty="0"/>
          </a:p>
        </p:txBody>
      </p:sp>
    </p:spTree>
    <p:extLst>
      <p:ext uri="{BB962C8B-B14F-4D97-AF65-F5344CB8AC3E}">
        <p14:creationId xmlns:p14="http://schemas.microsoft.com/office/powerpoint/2010/main" val="17394863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ea typeface="+mn-ea"/>
                <a:cs typeface="Meiryo UI" panose="020B0604030504040204" pitchFamily="50" charset="-128"/>
              </a:rPr>
              <a:t>２　地域がん診療連携拠点病院の指定更新の推薦</a:t>
            </a:r>
          </a:p>
        </p:txBody>
      </p:sp>
      <p:graphicFrame>
        <p:nvGraphicFramePr>
          <p:cNvPr id="2" name="表 1"/>
          <p:cNvGraphicFramePr>
            <a:graphicFrameLocks noGrp="1"/>
          </p:cNvGraphicFramePr>
          <p:nvPr>
            <p:extLst>
              <p:ext uri="{D42A27DB-BD31-4B8C-83A1-F6EECF244321}">
                <p14:modId xmlns:p14="http://schemas.microsoft.com/office/powerpoint/2010/main" val="2058926256"/>
              </p:ext>
            </p:extLst>
          </p:nvPr>
        </p:nvGraphicFramePr>
        <p:xfrm>
          <a:off x="247999" y="1260024"/>
          <a:ext cx="8712969" cy="4104456"/>
        </p:xfrm>
        <a:graphic>
          <a:graphicData uri="http://schemas.openxmlformats.org/drawingml/2006/table">
            <a:tbl>
              <a:tblPr firstRow="1" bandRow="1">
                <a:tableStyleId>{5C22544A-7EE6-4342-B048-85BDC9FD1C3A}</a:tableStyleId>
              </a:tblPr>
              <a:tblGrid>
                <a:gridCol w="720080">
                  <a:extLst>
                    <a:ext uri="{9D8B030D-6E8A-4147-A177-3AD203B41FA5}">
                      <a16:colId xmlns:a16="http://schemas.microsoft.com/office/drawing/2014/main" val="20000"/>
                    </a:ext>
                  </a:extLst>
                </a:gridCol>
                <a:gridCol w="2088233">
                  <a:extLst>
                    <a:ext uri="{9D8B030D-6E8A-4147-A177-3AD203B41FA5}">
                      <a16:colId xmlns:a16="http://schemas.microsoft.com/office/drawing/2014/main" val="20001"/>
                    </a:ext>
                  </a:extLst>
                </a:gridCol>
                <a:gridCol w="3891952">
                  <a:extLst>
                    <a:ext uri="{9D8B030D-6E8A-4147-A177-3AD203B41FA5}">
                      <a16:colId xmlns:a16="http://schemas.microsoft.com/office/drawing/2014/main" val="20002"/>
                    </a:ext>
                  </a:extLst>
                </a:gridCol>
                <a:gridCol w="2012704">
                  <a:extLst>
                    <a:ext uri="{9D8B030D-6E8A-4147-A177-3AD203B41FA5}">
                      <a16:colId xmlns:a16="http://schemas.microsoft.com/office/drawing/2014/main" val="2677896600"/>
                    </a:ext>
                  </a:extLst>
                </a:gridCol>
              </a:tblGrid>
              <a:tr h="430928">
                <a:tc>
                  <a:txBody>
                    <a:bodyPr/>
                    <a:lstStyle/>
                    <a:p>
                      <a:pPr algn="ctr"/>
                      <a:r>
                        <a:rPr kumimoji="1" lang="ja-JP" altLang="en-US" sz="1400" dirty="0" smtClean="0"/>
                        <a:t>圏域</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病院名</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chemeClr val="lt1"/>
                          </a:solidFill>
                          <a:latin typeface="+mn-lt"/>
                          <a:ea typeface="+mn-ea"/>
                          <a:cs typeface="+mn-cs"/>
                        </a:rPr>
                        <a:t>経過措置項目</a:t>
                      </a:r>
                      <a:endParaRPr kumimoji="1" lang="ja-JP" altLang="en-US" sz="14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chemeClr val="lt1"/>
                          </a:solidFill>
                          <a:latin typeface="+mn-lt"/>
                          <a:ea typeface="+mn-ea"/>
                          <a:cs typeface="+mn-cs"/>
                        </a:rPr>
                        <a:t>対応状況</a:t>
                      </a:r>
                      <a:endParaRPr kumimoji="1" lang="ja-JP" altLang="en-US" sz="14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77184">
                <a:tc>
                  <a:txBody>
                    <a:bodyPr/>
                    <a:lstStyle/>
                    <a:p>
                      <a:pPr algn="ctr"/>
                      <a:r>
                        <a:rPr kumimoji="1" lang="ja-JP" altLang="en-US" sz="1400" dirty="0" smtClean="0"/>
                        <a:t>豊能</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rPr>
                        <a:t>市立豊中病院</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・医療安全対策研修が未受講</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chemeClr val="tx1"/>
                          </a:solidFill>
                        </a:rPr>
                        <a:t>⇒ 受講済み（</a:t>
                      </a:r>
                      <a:r>
                        <a:rPr kumimoji="1" lang="en-US" altLang="ja-JP" sz="1400" dirty="0" smtClean="0">
                          <a:solidFill>
                            <a:schemeClr val="tx1"/>
                          </a:solidFill>
                        </a:rPr>
                        <a:t>H31.3</a:t>
                      </a:r>
                      <a:r>
                        <a:rPr kumimoji="1" lang="ja-JP" altLang="en-US" sz="1400" dirty="0" smtClean="0">
                          <a:solidFill>
                            <a:schemeClr val="tx1"/>
                          </a:solidFill>
                        </a:rPr>
                        <a:t>）</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05262">
                <a:tc>
                  <a:txBody>
                    <a:bodyPr/>
                    <a:lstStyle/>
                    <a:p>
                      <a:pPr algn="ctr"/>
                      <a:r>
                        <a:rPr kumimoji="1" lang="ja-JP" altLang="en-US" sz="1400" dirty="0" smtClean="0"/>
                        <a:t>中河内</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rPr>
                        <a:t>八尾市立病院 </a:t>
                      </a:r>
                      <a:r>
                        <a:rPr kumimoji="1" lang="en-US" altLang="ja-JP" sz="1400" b="0" dirty="0" smtClean="0">
                          <a:solidFill>
                            <a:schemeClr val="tx1"/>
                          </a:solidFill>
                        </a:rPr>
                        <a:t>※</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・緩和ケアチームに精神の常勤医師が未配置</a:t>
                      </a:r>
                      <a:endParaRPr kumimoji="1" lang="en-US" altLang="ja-JP" sz="1400" dirty="0" smtClean="0"/>
                    </a:p>
                    <a:p>
                      <a:r>
                        <a:rPr kumimoji="1" lang="ja-JP" altLang="en-US" sz="1400" dirty="0" smtClean="0"/>
                        <a:t>・がん登録中級認定者が未配置</a:t>
                      </a:r>
                    </a:p>
                    <a:p>
                      <a:r>
                        <a:rPr kumimoji="1" lang="ja-JP" altLang="en-US" sz="1400" dirty="0" smtClean="0"/>
                        <a:t>・医療安全対策研修が未受講</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chemeClr val="tx1"/>
                          </a:solidFill>
                        </a:rPr>
                        <a:t>⇒ 配置済み（</a:t>
                      </a:r>
                      <a:r>
                        <a:rPr kumimoji="1" lang="en-US" altLang="ja-JP" sz="1400" dirty="0" smtClean="0">
                          <a:solidFill>
                            <a:schemeClr val="tx1"/>
                          </a:solidFill>
                        </a:rPr>
                        <a:t>H31.4</a:t>
                      </a:r>
                      <a:r>
                        <a:rPr kumimoji="1" lang="ja-JP" altLang="en-US" sz="1400" dirty="0" smtClean="0">
                          <a:solidFill>
                            <a:schemeClr val="tx1"/>
                          </a:solidFill>
                        </a:rPr>
                        <a:t>）</a:t>
                      </a:r>
                      <a:endParaRPr kumimoji="1" lang="en-US" altLang="ja-JP" sz="1400" dirty="0" smtClean="0">
                        <a:solidFill>
                          <a:schemeClr val="tx1"/>
                        </a:solidFill>
                      </a:endParaRPr>
                    </a:p>
                    <a:p>
                      <a:r>
                        <a:rPr kumimoji="1" lang="ja-JP" altLang="en-US" sz="1400" dirty="0" smtClean="0">
                          <a:solidFill>
                            <a:schemeClr val="tx1"/>
                          </a:solidFill>
                        </a:rPr>
                        <a:t>⇒ 配置済み（</a:t>
                      </a:r>
                      <a:r>
                        <a:rPr kumimoji="1" lang="en-US" altLang="ja-JP" sz="1400" dirty="0" smtClean="0">
                          <a:solidFill>
                            <a:schemeClr val="tx1"/>
                          </a:solidFill>
                        </a:rPr>
                        <a:t>H31.4</a:t>
                      </a:r>
                      <a:r>
                        <a:rPr kumimoji="1" lang="ja-JP" altLang="en-US" sz="1400" dirty="0" smtClean="0">
                          <a:solidFill>
                            <a:schemeClr val="tx1"/>
                          </a:solidFill>
                        </a:rPr>
                        <a:t>）</a:t>
                      </a:r>
                      <a:endParaRPr kumimoji="1" lang="en-US" altLang="ja-JP" sz="1400" dirty="0" smtClean="0">
                        <a:solidFill>
                          <a:schemeClr val="tx1"/>
                        </a:solidFill>
                      </a:endParaRPr>
                    </a:p>
                    <a:p>
                      <a:r>
                        <a:rPr kumimoji="1" lang="ja-JP" altLang="en-US" sz="1400" dirty="0" smtClean="0">
                          <a:solidFill>
                            <a:schemeClr val="tx1"/>
                          </a:solidFill>
                        </a:rPr>
                        <a:t>⇒ 受講済み（</a:t>
                      </a:r>
                      <a:r>
                        <a:rPr kumimoji="1" lang="en-US" altLang="ja-JP" sz="1400" dirty="0" smtClean="0">
                          <a:solidFill>
                            <a:schemeClr val="tx1"/>
                          </a:solidFill>
                        </a:rPr>
                        <a:t>H31.2</a:t>
                      </a:r>
                      <a:r>
                        <a:rPr kumimoji="1" lang="ja-JP" altLang="en-US" sz="1400" dirty="0" smtClean="0">
                          <a:solidFill>
                            <a:schemeClr val="tx1"/>
                          </a:solidFill>
                        </a:rPr>
                        <a:t>）</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636632">
                <a:tc rowSpan="2">
                  <a:txBody>
                    <a:bodyPr/>
                    <a:lstStyle/>
                    <a:p>
                      <a:pPr algn="ctr"/>
                      <a:r>
                        <a:rPr kumimoji="1" lang="ja-JP" altLang="en-US" sz="1400" dirty="0" smtClean="0"/>
                        <a:t>南河内</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rPr>
                        <a:t>近畿大学病院 </a:t>
                      </a:r>
                      <a:r>
                        <a:rPr kumimoji="1" lang="en-US" altLang="ja-JP" sz="1400" b="0" dirty="0" smtClean="0">
                          <a:solidFill>
                            <a:schemeClr val="tx1"/>
                          </a:solidFill>
                        </a:rPr>
                        <a:t>※</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r>
                        <a:rPr kumimoji="1" lang="ja-JP" altLang="en-US" sz="1400" dirty="0" smtClean="0"/>
                        <a:t>・がん登録中級認定者が未配置</a:t>
                      </a:r>
                    </a:p>
                    <a:p>
                      <a:r>
                        <a:rPr kumimoji="1" lang="ja-JP" altLang="en-US" sz="1400" dirty="0" smtClean="0"/>
                        <a:t>・医療安全対策研修が未受講</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r>
                        <a:rPr kumimoji="1" lang="ja-JP" altLang="en-US" sz="1400" dirty="0" smtClean="0">
                          <a:solidFill>
                            <a:schemeClr val="tx1"/>
                          </a:solidFill>
                        </a:rPr>
                        <a:t>⇒ 配置済み（</a:t>
                      </a:r>
                      <a:r>
                        <a:rPr kumimoji="1" lang="en-US" altLang="ja-JP" sz="1400" dirty="0" smtClean="0">
                          <a:solidFill>
                            <a:schemeClr val="tx1"/>
                          </a:solidFill>
                        </a:rPr>
                        <a:t>H31.1</a:t>
                      </a:r>
                      <a:r>
                        <a:rPr kumimoji="1" lang="ja-JP" altLang="en-US" sz="1400" dirty="0" smtClean="0">
                          <a:solidFill>
                            <a:schemeClr val="tx1"/>
                          </a:solidFill>
                        </a:rPr>
                        <a:t>）</a:t>
                      </a:r>
                      <a:endParaRPr kumimoji="1" lang="en-US" altLang="ja-JP" sz="1400" dirty="0" smtClean="0">
                        <a:solidFill>
                          <a:schemeClr val="tx1"/>
                        </a:solidFill>
                      </a:endParaRPr>
                    </a:p>
                    <a:p>
                      <a:r>
                        <a:rPr kumimoji="1" lang="ja-JP" altLang="en-US" sz="1400" dirty="0" smtClean="0">
                          <a:solidFill>
                            <a:schemeClr val="tx1"/>
                          </a:solidFill>
                        </a:rPr>
                        <a:t>⇒ 受講済み（</a:t>
                      </a:r>
                      <a:r>
                        <a:rPr kumimoji="1" lang="en-US" altLang="ja-JP" sz="1400" dirty="0" smtClean="0">
                          <a:solidFill>
                            <a:schemeClr val="tx1"/>
                          </a:solidFill>
                        </a:rPr>
                        <a:t>H31.3</a:t>
                      </a:r>
                      <a:r>
                        <a:rPr kumimoji="1" lang="ja-JP" altLang="en-US" sz="1400" dirty="0" smtClean="0">
                          <a:solidFill>
                            <a:schemeClr val="tx1"/>
                          </a:solidFill>
                        </a:rPr>
                        <a:t>）</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08"/>
                  </a:ext>
                </a:extLst>
              </a:tr>
              <a:tr h="576064">
                <a:tc vMerge="1">
                  <a:txBody>
                    <a:bodyPr/>
                    <a:lstStyle/>
                    <a:p>
                      <a:pPr algn="ctr"/>
                      <a:endParaRPr kumimoji="1" lang="ja-JP" altLang="en-US" sz="1400" dirty="0"/>
                    </a:p>
                  </a:txBody>
                  <a:tcPr anchor="ctr"/>
                </a:tc>
                <a:tc>
                  <a:txBody>
                    <a:bodyPr/>
                    <a:lstStyle/>
                    <a:p>
                      <a:r>
                        <a:rPr kumimoji="1" lang="ja-JP" altLang="en-US" sz="1400" b="0" dirty="0" smtClean="0">
                          <a:solidFill>
                            <a:schemeClr val="tx1"/>
                          </a:solidFill>
                        </a:rPr>
                        <a:t>大阪南医療センター</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・医療安全対策研修が未受講</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chemeClr val="tx1"/>
                          </a:solidFill>
                        </a:rPr>
                        <a:t>⇒ 受講済み（</a:t>
                      </a:r>
                      <a:r>
                        <a:rPr kumimoji="1" lang="en-US" altLang="ja-JP" sz="1400" dirty="0" smtClean="0">
                          <a:solidFill>
                            <a:schemeClr val="tx1"/>
                          </a:solidFill>
                        </a:rPr>
                        <a:t>R1.6</a:t>
                      </a:r>
                      <a:r>
                        <a:rPr kumimoji="1" lang="ja-JP" altLang="en-US" sz="1400" dirty="0" smtClean="0">
                          <a:solidFill>
                            <a:schemeClr val="tx1"/>
                          </a:solidFill>
                        </a:rPr>
                        <a:t>）</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576064">
                <a:tc>
                  <a:txBody>
                    <a:bodyPr/>
                    <a:lstStyle/>
                    <a:p>
                      <a:pPr algn="ctr"/>
                      <a:r>
                        <a:rPr kumimoji="1" lang="ja-JP" altLang="en-US" sz="1400" dirty="0" smtClean="0"/>
                        <a:t>泉州</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rPr>
                        <a:t>市立岸和田市民病院 </a:t>
                      </a:r>
                      <a:r>
                        <a:rPr kumimoji="1" lang="en-US" altLang="ja-JP" sz="1400" b="0" dirty="0" smtClean="0">
                          <a:solidFill>
                            <a:schemeClr val="tx1"/>
                          </a:solidFill>
                        </a:rPr>
                        <a:t>※</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・医療安全対策研修が未受講</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 受講済み（</a:t>
                      </a:r>
                      <a:r>
                        <a:rPr kumimoji="1" lang="en-US" altLang="ja-JP" sz="1400" dirty="0" smtClean="0">
                          <a:solidFill>
                            <a:schemeClr val="tx1"/>
                          </a:solidFill>
                        </a:rPr>
                        <a:t>H31.2</a:t>
                      </a:r>
                      <a:r>
                        <a:rPr kumimoji="1" lang="ja-JP" altLang="en-US" sz="1400" dirty="0" smtClean="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4868746"/>
                  </a:ext>
                </a:extLst>
              </a:tr>
              <a:tr h="576064">
                <a:tc>
                  <a:txBody>
                    <a:bodyPr/>
                    <a:lstStyle/>
                    <a:p>
                      <a:pPr algn="ctr"/>
                      <a:r>
                        <a:rPr kumimoji="1" lang="ja-JP" altLang="en-US" sz="1400" dirty="0" smtClean="0"/>
                        <a:t>大阪市</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rPr>
                        <a:t>大阪医療センター</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・がん登録中級認定者が未配置</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chemeClr val="tx1"/>
                          </a:solidFill>
                        </a:rPr>
                        <a:t>⇒</a:t>
                      </a:r>
                      <a:r>
                        <a:rPr kumimoji="1" lang="ja-JP" altLang="en-US" sz="1400" baseline="0" dirty="0" smtClean="0">
                          <a:solidFill>
                            <a:schemeClr val="tx1"/>
                          </a:solidFill>
                        </a:rPr>
                        <a:t> </a:t>
                      </a:r>
                      <a:r>
                        <a:rPr kumimoji="1" lang="ja-JP" altLang="en-US" sz="1400" dirty="0" smtClean="0">
                          <a:solidFill>
                            <a:schemeClr val="tx1"/>
                          </a:solidFill>
                        </a:rPr>
                        <a:t>配置済み（</a:t>
                      </a:r>
                      <a:r>
                        <a:rPr kumimoji="1" lang="en-US" altLang="ja-JP" sz="1400" dirty="0" smtClean="0">
                          <a:solidFill>
                            <a:schemeClr val="tx1"/>
                          </a:solidFill>
                        </a:rPr>
                        <a:t>H30.12</a:t>
                      </a:r>
                      <a:r>
                        <a:rPr kumimoji="1" lang="ja-JP" altLang="en-US" sz="1400" dirty="0" smtClean="0">
                          <a:solidFill>
                            <a:schemeClr val="tx1"/>
                          </a:solidFill>
                        </a:rPr>
                        <a:t>）</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44440540"/>
                  </a:ext>
                </a:extLst>
              </a:tr>
            </a:tbl>
          </a:graphicData>
        </a:graphic>
      </p:graphicFrame>
      <p:sp>
        <p:nvSpPr>
          <p:cNvPr id="6" name="タイトル 1"/>
          <p:cNvSpPr txBox="1">
            <a:spLocks/>
          </p:cNvSpPr>
          <p:nvPr/>
        </p:nvSpPr>
        <p:spPr>
          <a:xfrm>
            <a:off x="243644" y="5468219"/>
            <a:ext cx="8712968" cy="949539"/>
          </a:xfrm>
          <a:prstGeom prst="rect">
            <a:avLst/>
          </a:prstGeom>
          <a:noFill/>
          <a:ln>
            <a:noFill/>
            <a:prstDash val="sysDash"/>
          </a:ln>
        </p:spPr>
        <p:txBody>
          <a:bodyPr vert="horz" lIns="84406" tIns="42203" rIns="84406" bIns="42203" rtlCol="0" anchor="ctr"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b="1" dirty="0" smtClean="0">
                <a:solidFill>
                  <a:sysClr val="windowText" lastClr="000000"/>
                </a:solidFill>
                <a:latin typeface="+mn-ea"/>
                <a:ea typeface="+mn-ea"/>
                <a:cs typeface="Meiryo UI" panose="020B0604030504040204" pitchFamily="50" charset="-128"/>
              </a:rPr>
              <a:t>⇒ 全病院とも、</a:t>
            </a:r>
            <a:r>
              <a:rPr lang="ja-JP" altLang="en-US" sz="1600" b="1" dirty="0" smtClean="0">
                <a:latin typeface="+mn-ea"/>
                <a:ea typeface="+mn-ea"/>
                <a:cs typeface="Meiryo UI" panose="020B0604030504040204" pitchFamily="50" charset="-128"/>
              </a:rPr>
              <a:t>経過措置項目に該当した項目を含め、全指定要件を満たしていることが</a:t>
            </a:r>
            <a:endParaRPr lang="en-US" altLang="ja-JP" sz="1600" b="1" dirty="0" smtClean="0">
              <a:latin typeface="+mn-ea"/>
              <a:ea typeface="+mn-ea"/>
              <a:cs typeface="Meiryo UI" panose="020B0604030504040204" pitchFamily="50" charset="-128"/>
            </a:endParaRPr>
          </a:p>
          <a:p>
            <a:pPr algn="l"/>
            <a:r>
              <a:rPr lang="ja-JP" altLang="en-US" sz="1600" b="1" dirty="0">
                <a:latin typeface="+mn-ea"/>
                <a:ea typeface="+mn-ea"/>
                <a:cs typeface="Meiryo UI" panose="020B0604030504040204" pitchFamily="50" charset="-128"/>
              </a:rPr>
              <a:t>　</a:t>
            </a:r>
            <a:r>
              <a:rPr lang="ja-JP" altLang="en-US" sz="1600" b="1" dirty="0" smtClean="0">
                <a:latin typeface="+mn-ea"/>
                <a:ea typeface="+mn-ea"/>
                <a:cs typeface="Meiryo UI" panose="020B0604030504040204" pitchFamily="50" charset="-128"/>
              </a:rPr>
              <a:t>　確認できたため、残り３年間の指定期間を求めて、国</a:t>
            </a:r>
            <a:r>
              <a:rPr lang="ja-JP" altLang="en-US" sz="1600" b="1" dirty="0" smtClean="0">
                <a:solidFill>
                  <a:sysClr val="windowText" lastClr="000000"/>
                </a:solidFill>
                <a:latin typeface="+mn-ea"/>
                <a:ea typeface="+mn-ea"/>
                <a:cs typeface="Meiryo UI" panose="020B0604030504040204" pitchFamily="50" charset="-128"/>
              </a:rPr>
              <a:t>に推薦を行う。</a:t>
            </a:r>
            <a:endParaRPr lang="en-US" altLang="ja-JP" sz="1600" b="1" dirty="0" smtClean="0">
              <a:solidFill>
                <a:sysClr val="windowText" lastClr="000000"/>
              </a:solidFill>
              <a:latin typeface="+mn-ea"/>
              <a:ea typeface="+mn-ea"/>
              <a:cs typeface="Meiryo UI" panose="020B0604030504040204" pitchFamily="50" charset="-128"/>
            </a:endParaRPr>
          </a:p>
          <a:p>
            <a:pPr algn="l"/>
            <a:r>
              <a:rPr lang="ja-JP" altLang="en-US" sz="1600" b="1" dirty="0" smtClean="0">
                <a:solidFill>
                  <a:sysClr val="windowText" lastClr="000000"/>
                </a:solidFill>
                <a:latin typeface="+mn-ea"/>
                <a:ea typeface="+mn-ea"/>
                <a:cs typeface="Meiryo UI" panose="020B0604030504040204" pitchFamily="50" charset="-128"/>
              </a:rPr>
              <a:t>　　ただし、八尾市立病院、近畿大学病院、市立岸和田市民病院は、高度型での推薦を希望。</a:t>
            </a:r>
            <a:endParaRPr lang="en-US" altLang="ja-JP" sz="1600" b="1" dirty="0" smtClean="0">
              <a:solidFill>
                <a:sysClr val="windowText" lastClr="000000"/>
              </a:solidFill>
              <a:latin typeface="+mn-ea"/>
              <a:ea typeface="+mn-ea"/>
              <a:cs typeface="Meiryo UI" panose="020B0604030504040204" pitchFamily="50" charset="-128"/>
            </a:endParaRPr>
          </a:p>
        </p:txBody>
      </p:sp>
      <p:sp>
        <p:nvSpPr>
          <p:cNvPr id="9" name="タイトル 1"/>
          <p:cNvSpPr txBox="1">
            <a:spLocks/>
          </p:cNvSpPr>
          <p:nvPr/>
        </p:nvSpPr>
        <p:spPr>
          <a:xfrm>
            <a:off x="248000" y="629299"/>
            <a:ext cx="8712968" cy="526986"/>
          </a:xfrm>
          <a:prstGeom prst="rect">
            <a:avLst/>
          </a:prstGeom>
          <a:noFill/>
          <a:ln>
            <a:noFill/>
            <a:prstDash val="sysDash"/>
          </a:ln>
        </p:spPr>
        <p:txBody>
          <a:bodyPr vert="horz" lIns="84406" tIns="42203" rIns="84406" bIns="42203" rtlCol="0" anchor="ctr"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b="1" dirty="0" smtClean="0">
                <a:solidFill>
                  <a:sysClr val="windowText" lastClr="000000"/>
                </a:solidFill>
                <a:latin typeface="+mn-ea"/>
                <a:ea typeface="+mn-ea"/>
                <a:cs typeface="Meiryo UI" panose="020B0604030504040204" pitchFamily="50" charset="-128"/>
              </a:rPr>
              <a:t>経過</a:t>
            </a:r>
            <a:r>
              <a:rPr lang="ja-JP" altLang="en-US" sz="1600" b="1" dirty="0">
                <a:solidFill>
                  <a:sysClr val="windowText" lastClr="000000"/>
                </a:solidFill>
                <a:latin typeface="+mn-ea"/>
                <a:ea typeface="+mn-ea"/>
                <a:cs typeface="Meiryo UI" panose="020B0604030504040204" pitchFamily="50" charset="-128"/>
              </a:rPr>
              <a:t>措置項目に該当</a:t>
            </a:r>
            <a:r>
              <a:rPr lang="ja-JP" altLang="en-US" sz="1600" b="1" dirty="0" smtClean="0">
                <a:solidFill>
                  <a:sysClr val="windowText" lastClr="000000"/>
                </a:solidFill>
                <a:latin typeface="+mn-ea"/>
                <a:ea typeface="+mn-ea"/>
                <a:cs typeface="Meiryo UI" panose="020B0604030504040204" pitchFamily="50" charset="-128"/>
              </a:rPr>
              <a:t>し、指定期間が１年間となっている病院とその項目及び対応状況</a:t>
            </a:r>
            <a:endParaRPr lang="ja-JP" altLang="en-US" sz="1600" b="1" dirty="0">
              <a:solidFill>
                <a:sysClr val="windowText" lastClr="000000"/>
              </a:solidFill>
              <a:latin typeface="+mn-ea"/>
              <a:ea typeface="+mn-ea"/>
              <a:cs typeface="Meiryo UI" panose="020B0604030504040204" pitchFamily="50" charset="-128"/>
            </a:endParaRPr>
          </a:p>
        </p:txBody>
      </p:sp>
      <p:sp>
        <p:nvSpPr>
          <p:cNvPr id="7"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smtClean="0"/>
              <a:t>４</a:t>
            </a:r>
            <a:endParaRPr lang="ja-JP" altLang="en-US" sz="1800" b="1" dirty="0"/>
          </a:p>
        </p:txBody>
      </p:sp>
    </p:spTree>
    <p:extLst>
      <p:ext uri="{BB962C8B-B14F-4D97-AF65-F5344CB8AC3E}">
        <p14:creationId xmlns:p14="http://schemas.microsoft.com/office/powerpoint/2010/main" val="1376534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1592599" y="1337960"/>
            <a:ext cx="2880320" cy="86990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latin typeface="HG丸ｺﾞｼｯｸM-PRO" panose="020F0600000000000000" pitchFamily="50" charset="-128"/>
                <a:ea typeface="HG丸ｺﾞｼｯｸM-PRO" panose="020F0600000000000000" pitchFamily="50" charset="-128"/>
              </a:rPr>
              <a:t>地域がん診療連携拠点病院</a:t>
            </a:r>
            <a:endParaRPr kumimoji="1" lang="en-US" altLang="ja-JP" sz="1600" b="1" dirty="0" smtClean="0">
              <a:latin typeface="HG丸ｺﾞｼｯｸM-PRO" panose="020F0600000000000000" pitchFamily="50" charset="-128"/>
              <a:ea typeface="HG丸ｺﾞｼｯｸM-PRO" panose="020F0600000000000000" pitchFamily="50" charset="-128"/>
            </a:endParaRPr>
          </a:p>
          <a:p>
            <a:pPr algn="ctr"/>
            <a:r>
              <a:rPr kumimoji="1" lang="ja-JP" altLang="en-US" sz="1600" b="1" u="sng" dirty="0" smtClean="0">
                <a:latin typeface="HG丸ｺﾞｼｯｸM-PRO" panose="020F0600000000000000" pitchFamily="50" charset="-128"/>
                <a:ea typeface="HG丸ｺﾞｼｯｸM-PRO" panose="020F0600000000000000" pitchFamily="50" charset="-128"/>
              </a:rPr>
              <a:t>（高度型）</a:t>
            </a:r>
            <a:endParaRPr kumimoji="1" lang="en-US" altLang="ja-JP" sz="1600" b="1" u="sng" dirty="0" smtClean="0">
              <a:latin typeface="HG丸ｺﾞｼｯｸM-PRO" panose="020F0600000000000000" pitchFamily="50" charset="-128"/>
              <a:ea typeface="HG丸ｺﾞｼｯｸM-PRO" panose="020F0600000000000000" pitchFamily="50" charset="-128"/>
            </a:endParaRPr>
          </a:p>
          <a:p>
            <a:pPr algn="ctr"/>
            <a:r>
              <a:rPr lang="en-US" altLang="ja-JP" sz="1400" b="1" dirty="0" smtClean="0">
                <a:latin typeface="HG丸ｺﾞｼｯｸM-PRO" panose="020F0600000000000000" pitchFamily="50" charset="-128"/>
                <a:ea typeface="HG丸ｺﾞｼｯｸM-PRO" panose="020F0600000000000000" pitchFamily="50" charset="-128"/>
              </a:rPr>
              <a:t>※</a:t>
            </a:r>
            <a:r>
              <a:rPr lang="ja-JP" altLang="en-US" sz="1400" b="1" dirty="0" smtClean="0">
                <a:latin typeface="HG丸ｺﾞｼｯｸM-PRO" panose="020F0600000000000000" pitchFamily="50" charset="-128"/>
                <a:ea typeface="HG丸ｺﾞｼｯｸM-PRO" panose="020F0600000000000000" pitchFamily="50" charset="-128"/>
              </a:rPr>
              <a:t>１医療圏に１ヶ所</a:t>
            </a:r>
            <a:endParaRPr kumimoji="1" lang="ja-JP" altLang="en-US" sz="1400" b="1" dirty="0">
              <a:latin typeface="HG丸ｺﾞｼｯｸM-PRO" panose="020F0600000000000000" pitchFamily="50" charset="-128"/>
              <a:ea typeface="HG丸ｺﾞｼｯｸM-PRO" panose="020F0600000000000000" pitchFamily="50" charset="-128"/>
            </a:endParaRPr>
          </a:p>
        </p:txBody>
      </p:sp>
      <p:sp>
        <p:nvSpPr>
          <p:cNvPr id="15" name="角丸四角形 14"/>
          <p:cNvSpPr/>
          <p:nvPr/>
        </p:nvSpPr>
        <p:spPr>
          <a:xfrm>
            <a:off x="1592599" y="3378153"/>
            <a:ext cx="2880320" cy="86409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ysClr val="windowText" lastClr="000000"/>
                </a:solidFill>
                <a:latin typeface="HG丸ｺﾞｼｯｸM-PRO" panose="020F0600000000000000" pitchFamily="50" charset="-128"/>
                <a:ea typeface="HG丸ｺﾞｼｯｸM-PRO" panose="020F0600000000000000" pitchFamily="50" charset="-128"/>
              </a:rPr>
              <a:t>地域がん診療連携拠点病院</a:t>
            </a:r>
            <a:endParaRPr kumimoji="1" lang="en-US" altLang="ja-JP" sz="1600" b="1"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algn="ctr"/>
            <a:r>
              <a:rPr lang="ja-JP" altLang="en-US" sz="1600" b="1" dirty="0" smtClean="0">
                <a:solidFill>
                  <a:sysClr val="windowText" lastClr="000000"/>
                </a:solidFill>
                <a:latin typeface="HG丸ｺﾞｼｯｸM-PRO" panose="020F0600000000000000" pitchFamily="50" charset="-128"/>
                <a:ea typeface="HG丸ｺﾞｼｯｸM-PRO" panose="020F0600000000000000" pitchFamily="50" charset="-128"/>
              </a:rPr>
              <a:t>（一般型）</a:t>
            </a:r>
            <a:endParaRPr kumimoji="1" lang="ja-JP" altLang="en-US" sz="1600" b="1" dirty="0">
              <a:solidFill>
                <a:sysClr val="windowText" lastClr="000000"/>
              </a:solidFill>
              <a:latin typeface="HG丸ｺﾞｼｯｸM-PRO" panose="020F0600000000000000" pitchFamily="50" charset="-128"/>
              <a:ea typeface="HG丸ｺﾞｼｯｸM-PRO" panose="020F0600000000000000" pitchFamily="50" charset="-128"/>
            </a:endParaRPr>
          </a:p>
        </p:txBody>
      </p:sp>
      <p:sp>
        <p:nvSpPr>
          <p:cNvPr id="16" name="角丸四角形 15"/>
          <p:cNvSpPr/>
          <p:nvPr/>
        </p:nvSpPr>
        <p:spPr>
          <a:xfrm>
            <a:off x="1592599" y="5496798"/>
            <a:ext cx="2880320" cy="792088"/>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latin typeface="HG丸ｺﾞｼｯｸM-PRO" panose="020F0600000000000000" pitchFamily="50" charset="-128"/>
                <a:ea typeface="HG丸ｺﾞｼｯｸM-PRO" panose="020F0600000000000000" pitchFamily="50" charset="-128"/>
              </a:rPr>
              <a:t>地域がん診療連携拠点病院</a:t>
            </a:r>
            <a:endParaRPr kumimoji="1" lang="en-US" altLang="ja-JP" sz="1600" b="1" dirty="0" smtClean="0">
              <a:latin typeface="HG丸ｺﾞｼｯｸM-PRO" panose="020F0600000000000000" pitchFamily="50" charset="-128"/>
              <a:ea typeface="HG丸ｺﾞｼｯｸM-PRO" panose="020F0600000000000000" pitchFamily="50" charset="-128"/>
            </a:endParaRPr>
          </a:p>
          <a:p>
            <a:pPr algn="ctr"/>
            <a:r>
              <a:rPr lang="ja-JP" altLang="en-US" sz="1600" b="1" u="sng" dirty="0" smtClean="0">
                <a:latin typeface="HG丸ｺﾞｼｯｸM-PRO" panose="020F0600000000000000" pitchFamily="50" charset="-128"/>
                <a:ea typeface="HG丸ｺﾞｼｯｸM-PRO" panose="020F0600000000000000" pitchFamily="50" charset="-128"/>
              </a:rPr>
              <a:t>（特例型）</a:t>
            </a:r>
            <a:endParaRPr kumimoji="1" lang="ja-JP" altLang="en-US" sz="1600" b="1" u="sng" dirty="0">
              <a:latin typeface="HG丸ｺﾞｼｯｸM-PRO" panose="020F0600000000000000" pitchFamily="50" charset="-128"/>
              <a:ea typeface="HG丸ｺﾞｼｯｸM-PRO" panose="020F0600000000000000" pitchFamily="50" charset="-128"/>
            </a:endParaRPr>
          </a:p>
        </p:txBody>
      </p:sp>
      <p:sp>
        <p:nvSpPr>
          <p:cNvPr id="20" name="下矢印 19"/>
          <p:cNvSpPr/>
          <p:nvPr/>
        </p:nvSpPr>
        <p:spPr>
          <a:xfrm>
            <a:off x="2350960" y="4550340"/>
            <a:ext cx="360040" cy="7501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下矢印 20"/>
          <p:cNvSpPr/>
          <p:nvPr/>
        </p:nvSpPr>
        <p:spPr>
          <a:xfrm>
            <a:off x="2231740" y="2434334"/>
            <a:ext cx="360040" cy="6777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下矢印 21"/>
          <p:cNvSpPr/>
          <p:nvPr/>
        </p:nvSpPr>
        <p:spPr>
          <a:xfrm flipV="1">
            <a:off x="3383868" y="2427050"/>
            <a:ext cx="360040" cy="66413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下矢印 22"/>
          <p:cNvSpPr/>
          <p:nvPr/>
        </p:nvSpPr>
        <p:spPr>
          <a:xfrm flipV="1">
            <a:off x="3359072" y="4508366"/>
            <a:ext cx="360040"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角丸四角形 1"/>
          <p:cNvSpPr/>
          <p:nvPr/>
        </p:nvSpPr>
        <p:spPr>
          <a:xfrm>
            <a:off x="4962009" y="3179708"/>
            <a:ext cx="3826769" cy="13587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t>一般型の病院が次年度以降に高度型の要件を満たした際に高度型への類型見直しを申請することは可。</a:t>
            </a:r>
            <a:endParaRPr kumimoji="1" lang="ja-JP" altLang="en-US" dirty="0"/>
          </a:p>
        </p:txBody>
      </p:sp>
      <p:sp>
        <p:nvSpPr>
          <p:cNvPr id="4" name="四角形吹き出し 3"/>
          <p:cNvSpPr/>
          <p:nvPr/>
        </p:nvSpPr>
        <p:spPr>
          <a:xfrm>
            <a:off x="5092020" y="5545279"/>
            <a:ext cx="3512428" cy="695126"/>
          </a:xfrm>
          <a:prstGeom prst="wedgeRectCallout">
            <a:avLst>
              <a:gd name="adj1" fmla="val -67332"/>
              <a:gd name="adj2" fmla="val 57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400"/>
              </a:spcBef>
            </a:pP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指定期間中</a:t>
            </a:r>
            <a:r>
              <a:rPr lang="ja-JP" altLang="en-US" sz="1400" dirty="0">
                <a:solidFill>
                  <a:schemeClr val="tx1"/>
                </a:solidFill>
                <a:latin typeface="HG丸ｺﾞｼｯｸM-PRO" panose="020F0600000000000000" pitchFamily="50" charset="-128"/>
                <a:ea typeface="HG丸ｺﾞｼｯｸM-PRO" panose="020F0600000000000000" pitchFamily="50" charset="-128"/>
              </a:rPr>
              <a:t>に指定要件を欠くなど</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の事態</a:t>
            </a:r>
            <a:r>
              <a:rPr lang="ja-JP" altLang="en-US" sz="1400" dirty="0">
                <a:solidFill>
                  <a:schemeClr val="tx1"/>
                </a:solidFill>
                <a:latin typeface="HG丸ｺﾞｼｯｸM-PRO" panose="020F0600000000000000" pitchFamily="50" charset="-128"/>
                <a:ea typeface="HG丸ｺﾞｼｯｸM-PRO" panose="020F0600000000000000" pitchFamily="50" charset="-128"/>
              </a:rPr>
              <a:t>が発生した</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場合</a:t>
            </a:r>
            <a:endParaRPr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4" name="四角形吹き出し 23"/>
          <p:cNvSpPr/>
          <p:nvPr/>
        </p:nvSpPr>
        <p:spPr>
          <a:xfrm>
            <a:off x="5092020" y="1044051"/>
            <a:ext cx="3594780" cy="1446322"/>
          </a:xfrm>
          <a:prstGeom prst="wedgeRectCallout">
            <a:avLst>
              <a:gd name="adj1" fmla="val -66623"/>
              <a:gd name="adj2" fmla="val 115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6700" indent="-266700">
              <a:spcBef>
                <a:spcPts val="400"/>
              </a:spcBef>
            </a:pPr>
            <a:r>
              <a:rPr lang="ja-JP" altLang="en-US" sz="1400" dirty="0">
                <a:solidFill>
                  <a:schemeClr val="tx1"/>
                </a:solidFill>
                <a:latin typeface="HG丸ｺﾞｼｯｸM-PRO" panose="020F0600000000000000" pitchFamily="50" charset="-128"/>
                <a:ea typeface="HG丸ｺﾞｼｯｸM-PRO" panose="020F0600000000000000" pitchFamily="50" charset="-128"/>
              </a:rPr>
              <a:t>〇 必須要件に加え、望ましい</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要件を</a:t>
            </a:r>
            <a:r>
              <a:rPr lang="ja-JP" altLang="en-US" sz="1400" dirty="0">
                <a:solidFill>
                  <a:schemeClr val="tx1"/>
                </a:solidFill>
                <a:latin typeface="HG丸ｺﾞｼｯｸM-PRO" panose="020F0600000000000000" pitchFamily="50" charset="-128"/>
                <a:ea typeface="HG丸ｺﾞｼｯｸM-PRO" panose="020F0600000000000000" pitchFamily="50" charset="-128"/>
              </a:rPr>
              <a:t>複数満たしていること。</a:t>
            </a:r>
          </a:p>
          <a:p>
            <a:pPr marL="182563" indent="-182563">
              <a:spcBef>
                <a:spcPts val="400"/>
              </a:spcBef>
            </a:pPr>
            <a:r>
              <a:rPr lang="ja-JP" altLang="en-US" sz="1400" dirty="0">
                <a:solidFill>
                  <a:schemeClr val="tx1"/>
                </a:solidFill>
                <a:latin typeface="HG丸ｺﾞｼｯｸM-PRO" panose="020F0600000000000000" pitchFamily="50" charset="-128"/>
                <a:ea typeface="HG丸ｺﾞｼｯｸM-PRO" panose="020F0600000000000000" pitchFamily="50" charset="-128"/>
              </a:rPr>
              <a:t>〇 同一医療圏のうち診療実績</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が最も</a:t>
            </a:r>
            <a:r>
              <a:rPr lang="ja-JP" altLang="en-US" sz="1400" dirty="0">
                <a:solidFill>
                  <a:schemeClr val="tx1"/>
                </a:solidFill>
                <a:latin typeface="HG丸ｺﾞｼｯｸM-PRO" panose="020F0600000000000000" pitchFamily="50" charset="-128"/>
                <a:ea typeface="HG丸ｺﾞｼｯｸM-PRO" panose="020F0600000000000000" pitchFamily="50" charset="-128"/>
              </a:rPr>
              <a:t>優れていること。</a:t>
            </a:r>
          </a:p>
          <a:p>
            <a:pPr>
              <a:spcBef>
                <a:spcPts val="400"/>
              </a:spcBef>
            </a:pPr>
            <a:r>
              <a:rPr lang="ja-JP" altLang="en-US" sz="1400" dirty="0">
                <a:solidFill>
                  <a:schemeClr val="tx1"/>
                </a:solidFill>
                <a:latin typeface="HG丸ｺﾞｼｯｸM-PRO" panose="020F0600000000000000" pitchFamily="50" charset="-128"/>
                <a:ea typeface="HG丸ｺﾞｼｯｸM-PRO" panose="020F0600000000000000" pitchFamily="50" charset="-128"/>
              </a:rPr>
              <a:t>など、６つの要件を満たしていること。</a:t>
            </a:r>
          </a:p>
        </p:txBody>
      </p:sp>
      <p:sp>
        <p:nvSpPr>
          <p:cNvPr id="25" name="テキスト ボックス 1"/>
          <p:cNvSpPr txBox="1"/>
          <p:nvPr/>
        </p:nvSpPr>
        <p:spPr>
          <a:xfrm>
            <a:off x="251520" y="43681"/>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a:solidFill>
                  <a:srgbClr val="FFFFFF"/>
                </a:solidFill>
                <a:latin typeface="+mn-ea"/>
                <a:cs typeface="Times New Roman"/>
              </a:rPr>
              <a:t>３　地域がん診療連携拠点病院（高度型）の推薦</a:t>
            </a:r>
            <a:endParaRPr lang="ja-JP" b="1" dirty="0">
              <a:effectLst/>
              <a:latin typeface="+mn-ea"/>
              <a:cs typeface="ＭＳ Ｐゴシック"/>
            </a:endParaRPr>
          </a:p>
        </p:txBody>
      </p:sp>
      <p:sp>
        <p:nvSpPr>
          <p:cNvPr id="17"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smtClean="0"/>
              <a:t>５</a:t>
            </a:r>
            <a:endParaRPr lang="ja-JP" altLang="en-US" sz="1800" b="1" dirty="0"/>
          </a:p>
        </p:txBody>
      </p:sp>
    </p:spTree>
    <p:extLst>
      <p:ext uri="{BB962C8B-B14F-4D97-AF65-F5344CB8AC3E}">
        <p14:creationId xmlns:p14="http://schemas.microsoft.com/office/powerpoint/2010/main" val="39431293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7"/>
          <p:cNvSpPr txBox="1">
            <a:spLocks/>
          </p:cNvSpPr>
          <p:nvPr/>
        </p:nvSpPr>
        <p:spPr>
          <a:xfrm>
            <a:off x="111873" y="44624"/>
            <a:ext cx="8852616"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smtClean="0">
                <a:solidFill>
                  <a:schemeClr val="bg1"/>
                </a:solidFill>
                <a:latin typeface="+mn-ea"/>
                <a:ea typeface="+mn-ea"/>
                <a:cs typeface="Meiryo UI" panose="020B0604030504040204" pitchFamily="50" charset="-128"/>
              </a:rPr>
              <a:t>地域がん診療連携拠点病院（高度型）の要件</a:t>
            </a:r>
            <a:endParaRPr lang="ja-JP" altLang="en-US" sz="2000" b="1" dirty="0">
              <a:solidFill>
                <a:schemeClr val="bg1"/>
              </a:solidFill>
              <a:latin typeface="+mn-ea"/>
              <a:ea typeface="+mn-ea"/>
              <a:cs typeface="Meiryo UI" panose="020B0604030504040204" pitchFamily="50" charset="-128"/>
            </a:endParaRPr>
          </a:p>
        </p:txBody>
      </p:sp>
      <p:sp>
        <p:nvSpPr>
          <p:cNvPr id="5" name="角丸四角形 4"/>
          <p:cNvSpPr/>
          <p:nvPr/>
        </p:nvSpPr>
        <p:spPr>
          <a:xfrm>
            <a:off x="403496" y="1022432"/>
            <a:ext cx="8279967" cy="612476"/>
          </a:xfrm>
          <a:prstGeom prst="roundRect">
            <a:avLst/>
          </a:prstGeom>
          <a:no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ysClr val="windowText" lastClr="000000"/>
                </a:solidFill>
                <a:latin typeface="+mn-ea"/>
                <a:cs typeface="Arial" panose="020B0604020202020204" pitchFamily="34" charset="0"/>
              </a:rPr>
              <a:t>①　指針に</a:t>
            </a:r>
            <a:r>
              <a:rPr lang="ja-JP" altLang="en-US" sz="1600" b="1" dirty="0">
                <a:solidFill>
                  <a:sysClr val="windowText" lastClr="000000"/>
                </a:solidFill>
                <a:latin typeface="+mn-ea"/>
                <a:cs typeface="Arial" panose="020B0604020202020204" pitchFamily="34" charset="0"/>
              </a:rPr>
              <a:t>おいて「望ましい」とされる要件を複数満たして</a:t>
            </a:r>
            <a:r>
              <a:rPr lang="ja-JP" altLang="en-US" sz="1600" b="1" dirty="0" smtClean="0">
                <a:solidFill>
                  <a:sysClr val="windowText" lastClr="000000"/>
                </a:solidFill>
                <a:latin typeface="+mn-ea"/>
                <a:cs typeface="Arial" panose="020B0604020202020204" pitchFamily="34" charset="0"/>
              </a:rPr>
              <a:t>いること。 </a:t>
            </a:r>
            <a:endParaRPr kumimoji="1" lang="ja-JP" altLang="en-US" sz="1600" b="1" dirty="0">
              <a:solidFill>
                <a:sysClr val="windowText" lastClr="000000"/>
              </a:solidFill>
              <a:latin typeface="+mn-ea"/>
              <a:cs typeface="Arial" panose="020B0604020202020204" pitchFamily="34" charset="0"/>
            </a:endParaRPr>
          </a:p>
        </p:txBody>
      </p:sp>
      <p:sp>
        <p:nvSpPr>
          <p:cNvPr id="9" name="角丸四角形 8"/>
          <p:cNvSpPr/>
          <p:nvPr/>
        </p:nvSpPr>
        <p:spPr>
          <a:xfrm>
            <a:off x="408221" y="4465149"/>
            <a:ext cx="8279966" cy="1844171"/>
          </a:xfrm>
          <a:prstGeom prst="roundRect">
            <a:avLst>
              <a:gd name="adj" fmla="val 6020"/>
            </a:avLst>
          </a:prstGeom>
          <a:no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indent="-363538"/>
            <a:r>
              <a:rPr lang="ja-JP" altLang="en-US" sz="1600" b="1" dirty="0" smtClean="0">
                <a:solidFill>
                  <a:sysClr val="windowText" lastClr="000000"/>
                </a:solidFill>
                <a:latin typeface="+mn-ea"/>
              </a:rPr>
              <a:t>⑥　</a:t>
            </a:r>
            <a:r>
              <a:rPr lang="ja-JP" altLang="en-US" sz="1600" b="1" dirty="0">
                <a:solidFill>
                  <a:sysClr val="windowText" lastClr="000000"/>
                </a:solidFill>
                <a:latin typeface="+mn-ea"/>
              </a:rPr>
              <a:t>同一医療圏に複数の地域拠点病院がある場合は</a:t>
            </a:r>
            <a:r>
              <a:rPr lang="ja-JP" altLang="en-US" sz="1600" b="1" dirty="0" smtClean="0">
                <a:solidFill>
                  <a:sysClr val="windowText" lastClr="000000"/>
                </a:solidFill>
                <a:latin typeface="+mn-ea"/>
              </a:rPr>
              <a:t>、次の診療</a:t>
            </a:r>
            <a:r>
              <a:rPr lang="ja-JP" altLang="en-US" sz="1600" b="1" dirty="0">
                <a:solidFill>
                  <a:sysClr val="windowText" lastClr="000000"/>
                </a:solidFill>
                <a:latin typeface="+mn-ea"/>
              </a:rPr>
              <a:t>実績が当該医療圏において最も優れていること</a:t>
            </a:r>
            <a:r>
              <a:rPr lang="ja-JP" altLang="en-US" sz="1600" b="1" dirty="0" smtClean="0">
                <a:solidFill>
                  <a:sysClr val="windowText" lastClr="000000"/>
                </a:solidFill>
                <a:latin typeface="+mn-ea"/>
              </a:rPr>
              <a:t>。</a:t>
            </a:r>
            <a:endParaRPr lang="en-US" altLang="ja-JP" sz="1600" b="1" dirty="0" smtClean="0">
              <a:solidFill>
                <a:sysClr val="windowText" lastClr="000000"/>
              </a:solidFill>
              <a:latin typeface="+mn-ea"/>
            </a:endParaRPr>
          </a:p>
          <a:p>
            <a:pPr indent="712788"/>
            <a:r>
              <a:rPr lang="ja-JP" altLang="en-US" sz="1600" dirty="0" smtClean="0">
                <a:solidFill>
                  <a:schemeClr val="tx1"/>
                </a:solidFill>
                <a:latin typeface="+mn-ea"/>
              </a:rPr>
              <a:t>ア </a:t>
            </a:r>
            <a:r>
              <a:rPr lang="ja-JP" altLang="en-US" sz="1600" dirty="0">
                <a:solidFill>
                  <a:schemeClr val="tx1"/>
                </a:solidFill>
                <a:latin typeface="+mn-ea"/>
              </a:rPr>
              <a:t>院内がん登録数</a:t>
            </a:r>
            <a:endParaRPr lang="en-US" altLang="ja-JP" sz="1600" dirty="0">
              <a:solidFill>
                <a:schemeClr val="tx1"/>
              </a:solidFill>
              <a:latin typeface="+mn-ea"/>
            </a:endParaRPr>
          </a:p>
          <a:p>
            <a:pPr indent="712788"/>
            <a:r>
              <a:rPr lang="ja-JP" altLang="en-US" sz="1600" dirty="0" smtClean="0">
                <a:solidFill>
                  <a:schemeClr val="tx1"/>
                </a:solidFill>
                <a:latin typeface="+mn-ea"/>
              </a:rPr>
              <a:t>イ </a:t>
            </a:r>
            <a:r>
              <a:rPr lang="ja-JP" altLang="en-US" sz="1600" dirty="0">
                <a:solidFill>
                  <a:schemeClr val="tx1"/>
                </a:solidFill>
                <a:latin typeface="+mn-ea"/>
              </a:rPr>
              <a:t>悪性腫瘍の手術件数</a:t>
            </a:r>
          </a:p>
          <a:p>
            <a:pPr indent="712788"/>
            <a:r>
              <a:rPr lang="ja-JP" altLang="en-US" sz="1600" dirty="0" smtClean="0">
                <a:solidFill>
                  <a:schemeClr val="tx1"/>
                </a:solidFill>
                <a:latin typeface="+mn-ea"/>
              </a:rPr>
              <a:t>ウ </a:t>
            </a:r>
            <a:r>
              <a:rPr lang="ja-JP" altLang="en-US" sz="1600" dirty="0">
                <a:solidFill>
                  <a:schemeClr val="tx1"/>
                </a:solidFill>
                <a:latin typeface="+mn-ea"/>
              </a:rPr>
              <a:t>がんに係る薬物療法のべ</a:t>
            </a:r>
            <a:r>
              <a:rPr lang="ja-JP" altLang="en-US" sz="1600" dirty="0" smtClean="0">
                <a:solidFill>
                  <a:schemeClr val="tx1"/>
                </a:solidFill>
                <a:latin typeface="+mn-ea"/>
              </a:rPr>
              <a:t>患者数</a:t>
            </a:r>
            <a:endParaRPr lang="en-US" altLang="ja-JP" sz="1600" dirty="0" smtClean="0">
              <a:solidFill>
                <a:schemeClr val="tx1"/>
              </a:solidFill>
              <a:latin typeface="+mn-ea"/>
            </a:endParaRPr>
          </a:p>
          <a:p>
            <a:pPr indent="712788"/>
            <a:r>
              <a:rPr lang="ja-JP" altLang="en-US" sz="1600" dirty="0" smtClean="0">
                <a:solidFill>
                  <a:schemeClr val="tx1"/>
                </a:solidFill>
                <a:latin typeface="+mn-ea"/>
              </a:rPr>
              <a:t>エ 放射</a:t>
            </a:r>
            <a:r>
              <a:rPr lang="ja-JP" altLang="en-US" sz="1600" dirty="0">
                <a:solidFill>
                  <a:schemeClr val="tx1"/>
                </a:solidFill>
                <a:latin typeface="+mn-ea"/>
              </a:rPr>
              <a:t>線治療のべ患者数</a:t>
            </a:r>
            <a:endParaRPr lang="en-US" altLang="ja-JP" sz="1600" dirty="0">
              <a:solidFill>
                <a:schemeClr val="tx1"/>
              </a:solidFill>
              <a:latin typeface="+mn-ea"/>
            </a:endParaRPr>
          </a:p>
          <a:p>
            <a:pPr indent="712788"/>
            <a:r>
              <a:rPr lang="ja-JP" altLang="en-US" sz="1600" dirty="0" smtClean="0">
                <a:solidFill>
                  <a:schemeClr val="tx1"/>
                </a:solidFill>
                <a:latin typeface="+mn-ea"/>
              </a:rPr>
              <a:t>オ </a:t>
            </a:r>
            <a:r>
              <a:rPr lang="ja-JP" altLang="en-US" sz="1600" dirty="0">
                <a:solidFill>
                  <a:schemeClr val="tx1"/>
                </a:solidFill>
                <a:latin typeface="+mn-ea"/>
              </a:rPr>
              <a:t>緩和ケアチームの新規介入</a:t>
            </a:r>
            <a:r>
              <a:rPr lang="ja-JP" altLang="en-US" sz="1600" dirty="0" smtClean="0">
                <a:solidFill>
                  <a:schemeClr val="tx1"/>
                </a:solidFill>
                <a:latin typeface="+mn-ea"/>
              </a:rPr>
              <a:t>患者数</a:t>
            </a:r>
            <a:endParaRPr lang="ja-JP" altLang="en-US" sz="1600" dirty="0">
              <a:solidFill>
                <a:schemeClr val="tx1"/>
              </a:solidFill>
              <a:latin typeface="+mn-ea"/>
            </a:endParaRPr>
          </a:p>
        </p:txBody>
      </p:sp>
      <p:sp>
        <p:nvSpPr>
          <p:cNvPr id="13" name="角丸四角形 12"/>
          <p:cNvSpPr/>
          <p:nvPr/>
        </p:nvSpPr>
        <p:spPr>
          <a:xfrm>
            <a:off x="408222" y="3069320"/>
            <a:ext cx="8279966" cy="613175"/>
          </a:xfrm>
          <a:prstGeom prst="roundRect">
            <a:avLst/>
          </a:prstGeom>
          <a:no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n-ea"/>
              </a:rPr>
              <a:t>④　強度変調</a:t>
            </a:r>
            <a:r>
              <a:rPr lang="ja-JP" altLang="en-US" sz="1600" b="1" dirty="0">
                <a:solidFill>
                  <a:schemeClr val="tx1"/>
                </a:solidFill>
                <a:latin typeface="+mn-ea"/>
              </a:rPr>
              <a:t>放射線療法や核医学治療等の高度な放射線治療を提供</a:t>
            </a:r>
            <a:r>
              <a:rPr lang="ja-JP" altLang="en-US" sz="1600" b="1" dirty="0" smtClean="0">
                <a:solidFill>
                  <a:schemeClr val="tx1"/>
                </a:solidFill>
                <a:latin typeface="+mn-ea"/>
              </a:rPr>
              <a:t>できること。 </a:t>
            </a:r>
            <a:endParaRPr kumimoji="1" lang="ja-JP" altLang="en-US" sz="1600" b="1" dirty="0">
              <a:solidFill>
                <a:schemeClr val="tx1"/>
              </a:solidFill>
              <a:latin typeface="+mn-ea"/>
              <a:cs typeface="Arial" panose="020B0604020202020204" pitchFamily="34" charset="0"/>
            </a:endParaRPr>
          </a:p>
        </p:txBody>
      </p:sp>
      <p:sp>
        <p:nvSpPr>
          <p:cNvPr id="14" name="角丸四角形 13"/>
          <p:cNvSpPr/>
          <p:nvPr/>
        </p:nvSpPr>
        <p:spPr>
          <a:xfrm>
            <a:off x="408221" y="3769207"/>
            <a:ext cx="8279967" cy="609230"/>
          </a:xfrm>
          <a:prstGeom prst="roundRect">
            <a:avLst/>
          </a:prstGeom>
          <a:no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n-ea"/>
              </a:rPr>
              <a:t>⑤　緩和</a:t>
            </a:r>
            <a:r>
              <a:rPr lang="ja-JP" altLang="en-US" sz="1600" b="1" dirty="0">
                <a:solidFill>
                  <a:schemeClr val="tx1"/>
                </a:solidFill>
                <a:latin typeface="+mn-ea"/>
              </a:rPr>
              <a:t>ケアセンターに準じた緩和ケアの提供体制</a:t>
            </a:r>
            <a:r>
              <a:rPr lang="ja-JP" altLang="en-US" sz="1600" b="1" dirty="0" smtClean="0">
                <a:solidFill>
                  <a:schemeClr val="tx1"/>
                </a:solidFill>
                <a:latin typeface="+mn-ea"/>
              </a:rPr>
              <a:t>を整備していること。 </a:t>
            </a:r>
            <a:endParaRPr kumimoji="1" lang="ja-JP" altLang="en-US" sz="1600" b="1" dirty="0">
              <a:solidFill>
                <a:schemeClr val="tx1"/>
              </a:solidFill>
              <a:latin typeface="+mn-ea"/>
              <a:cs typeface="Arial" panose="020B0604020202020204" pitchFamily="34" charset="0"/>
            </a:endParaRPr>
          </a:p>
        </p:txBody>
      </p:sp>
      <p:sp>
        <p:nvSpPr>
          <p:cNvPr id="15" name="角丸四角形 14"/>
          <p:cNvSpPr/>
          <p:nvPr/>
        </p:nvSpPr>
        <p:spPr>
          <a:xfrm>
            <a:off x="398198" y="1708683"/>
            <a:ext cx="8279966" cy="608338"/>
          </a:xfrm>
          <a:prstGeom prst="roundRect">
            <a:avLst/>
          </a:prstGeom>
          <a:no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n-ea"/>
              </a:rPr>
              <a:t>②　相談支援</a:t>
            </a:r>
            <a:r>
              <a:rPr lang="ja-JP" altLang="en-US" sz="1600" b="1" dirty="0">
                <a:solidFill>
                  <a:schemeClr val="tx1"/>
                </a:solidFill>
                <a:latin typeface="+mn-ea"/>
              </a:rPr>
              <a:t>センターに看護師や社会福祉士、精神保健福祉士等の医療従事者を配置し</a:t>
            </a:r>
            <a:r>
              <a:rPr lang="ja-JP" altLang="en-US" sz="1600" b="1" dirty="0" smtClean="0">
                <a:solidFill>
                  <a:schemeClr val="tx1"/>
                </a:solidFill>
                <a:latin typeface="+mn-ea"/>
              </a:rPr>
              <a:t>、</a:t>
            </a:r>
            <a:endParaRPr lang="en-US" altLang="ja-JP" sz="1600" b="1" dirty="0" smtClean="0">
              <a:solidFill>
                <a:schemeClr val="tx1"/>
              </a:solidFill>
              <a:latin typeface="+mn-ea"/>
            </a:endParaRPr>
          </a:p>
          <a:p>
            <a:r>
              <a:rPr lang="ja-JP" altLang="en-US" sz="1600" b="1" dirty="0">
                <a:solidFill>
                  <a:schemeClr val="tx1"/>
                </a:solidFill>
                <a:latin typeface="+mn-ea"/>
              </a:rPr>
              <a:t>　</a:t>
            </a:r>
            <a:r>
              <a:rPr lang="ja-JP" altLang="en-US" sz="1600" b="1" dirty="0" smtClean="0">
                <a:solidFill>
                  <a:schemeClr val="tx1"/>
                </a:solidFill>
                <a:latin typeface="+mn-ea"/>
              </a:rPr>
              <a:t>　 相談</a:t>
            </a:r>
            <a:r>
              <a:rPr lang="ja-JP" altLang="en-US" sz="1600" b="1" dirty="0">
                <a:solidFill>
                  <a:schemeClr val="tx1"/>
                </a:solidFill>
                <a:latin typeface="+mn-ea"/>
              </a:rPr>
              <a:t>支援業務の強化が行われて</a:t>
            </a:r>
            <a:r>
              <a:rPr lang="ja-JP" altLang="en-US" sz="1600" b="1" dirty="0" smtClean="0">
                <a:solidFill>
                  <a:schemeClr val="tx1"/>
                </a:solidFill>
                <a:latin typeface="+mn-ea"/>
              </a:rPr>
              <a:t>いること。 </a:t>
            </a:r>
            <a:endParaRPr kumimoji="1" lang="ja-JP" altLang="en-US" sz="1600" b="1" dirty="0">
              <a:solidFill>
                <a:schemeClr val="tx1"/>
              </a:solidFill>
              <a:latin typeface="+mn-ea"/>
              <a:cs typeface="Arial" panose="020B0604020202020204" pitchFamily="34" charset="0"/>
            </a:endParaRPr>
          </a:p>
        </p:txBody>
      </p:sp>
      <p:sp>
        <p:nvSpPr>
          <p:cNvPr id="16" name="角丸四角形 15"/>
          <p:cNvSpPr/>
          <p:nvPr/>
        </p:nvSpPr>
        <p:spPr>
          <a:xfrm>
            <a:off x="398770" y="2380421"/>
            <a:ext cx="8289418" cy="615798"/>
          </a:xfrm>
          <a:prstGeom prst="roundRect">
            <a:avLst/>
          </a:prstGeom>
          <a:no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n-ea"/>
              </a:rPr>
              <a:t>③　医療に係る</a:t>
            </a:r>
            <a:r>
              <a:rPr lang="ja-JP" altLang="en-US" sz="1600" b="1" dirty="0">
                <a:solidFill>
                  <a:schemeClr val="tx1"/>
                </a:solidFill>
                <a:latin typeface="+mn-ea"/>
              </a:rPr>
              <a:t>安全管理体制について第三者による評価を受けているか、外部委員</a:t>
            </a:r>
            <a:r>
              <a:rPr lang="ja-JP" altLang="en-US" sz="1600" b="1" dirty="0" smtClean="0">
                <a:solidFill>
                  <a:schemeClr val="tx1"/>
                </a:solidFill>
                <a:latin typeface="+mn-ea"/>
              </a:rPr>
              <a:t>を含めた　</a:t>
            </a:r>
            <a:endParaRPr lang="en-US" altLang="ja-JP" sz="1600" b="1" dirty="0" smtClean="0">
              <a:solidFill>
                <a:schemeClr val="tx1"/>
              </a:solidFill>
              <a:latin typeface="+mn-ea"/>
            </a:endParaRPr>
          </a:p>
          <a:p>
            <a:r>
              <a:rPr lang="ja-JP" altLang="en-US" sz="1600" b="1" dirty="0">
                <a:solidFill>
                  <a:schemeClr val="tx1"/>
                </a:solidFill>
                <a:latin typeface="+mn-ea"/>
              </a:rPr>
              <a:t>　</a:t>
            </a:r>
            <a:r>
              <a:rPr lang="ja-JP" altLang="en-US" sz="1600" b="1" dirty="0" smtClean="0">
                <a:solidFill>
                  <a:schemeClr val="tx1"/>
                </a:solidFill>
                <a:latin typeface="+mn-ea"/>
              </a:rPr>
              <a:t>　 構成員</a:t>
            </a:r>
            <a:r>
              <a:rPr lang="ja-JP" altLang="en-US" sz="1600" b="1" dirty="0">
                <a:solidFill>
                  <a:schemeClr val="tx1"/>
                </a:solidFill>
                <a:latin typeface="+mn-ea"/>
              </a:rPr>
              <a:t>からなる医療安全に関する監査を目的とした監査委員会を整備して</a:t>
            </a:r>
            <a:r>
              <a:rPr lang="ja-JP" altLang="en-US" sz="1600" b="1" dirty="0" smtClean="0">
                <a:solidFill>
                  <a:schemeClr val="tx1"/>
                </a:solidFill>
                <a:latin typeface="+mn-ea"/>
              </a:rPr>
              <a:t>いる</a:t>
            </a:r>
            <a:r>
              <a:rPr lang="ja-JP" altLang="en-US" sz="1600" b="1" dirty="0">
                <a:solidFill>
                  <a:schemeClr val="tx1"/>
                </a:solidFill>
                <a:latin typeface="+mn-ea"/>
              </a:rPr>
              <a:t>こと</a:t>
            </a:r>
            <a:r>
              <a:rPr lang="ja-JP" altLang="en-US" sz="1600" b="1" dirty="0" smtClean="0">
                <a:solidFill>
                  <a:schemeClr val="tx1"/>
                </a:solidFill>
                <a:latin typeface="+mn-ea"/>
              </a:rPr>
              <a:t>。 </a:t>
            </a:r>
            <a:endParaRPr kumimoji="1" lang="ja-JP" altLang="en-US" sz="1600" b="1" dirty="0">
              <a:solidFill>
                <a:schemeClr val="tx1"/>
              </a:solidFill>
              <a:latin typeface="+mn-ea"/>
              <a:cs typeface="Arial" panose="020B0604020202020204" pitchFamily="34" charset="0"/>
            </a:endParaRPr>
          </a:p>
        </p:txBody>
      </p:sp>
      <p:sp>
        <p:nvSpPr>
          <p:cNvPr id="3" name="テキスト ボックス 2"/>
          <p:cNvSpPr txBox="1"/>
          <p:nvPr/>
        </p:nvSpPr>
        <p:spPr>
          <a:xfrm>
            <a:off x="117171" y="640567"/>
            <a:ext cx="8566291" cy="307777"/>
          </a:xfrm>
          <a:prstGeom prst="rect">
            <a:avLst/>
          </a:prstGeom>
          <a:noFill/>
        </p:spPr>
        <p:txBody>
          <a:bodyPr wrap="square" rtlCol="0">
            <a:spAutoFit/>
          </a:bodyPr>
          <a:lstStyle/>
          <a:p>
            <a:r>
              <a:rPr lang="ja-JP" altLang="en-US" sz="1400" b="1" dirty="0"/>
              <a:t>◆</a:t>
            </a:r>
            <a:r>
              <a:rPr lang="ja-JP" altLang="en-US" sz="1400" b="1" dirty="0" smtClean="0"/>
              <a:t>高度型は、地域がん診療連携拠点病院</a:t>
            </a:r>
            <a:r>
              <a:rPr lang="ja-JP" altLang="en-US" sz="1400" b="1" dirty="0"/>
              <a:t>の</a:t>
            </a:r>
            <a:r>
              <a:rPr lang="ja-JP" altLang="en-US" sz="1400" b="1" dirty="0" smtClean="0"/>
              <a:t>要件</a:t>
            </a:r>
            <a:r>
              <a:rPr lang="ja-JP" altLang="en-US" sz="1400" b="1" dirty="0"/>
              <a:t>を満たしていることに加え、以下</a:t>
            </a:r>
            <a:r>
              <a:rPr lang="ja-JP" altLang="en-US" sz="1400" b="1" dirty="0" smtClean="0"/>
              <a:t>の要件</a:t>
            </a:r>
            <a:r>
              <a:rPr lang="ja-JP" altLang="en-US" sz="1400" b="1" dirty="0"/>
              <a:t>を満たしていること</a:t>
            </a:r>
            <a:r>
              <a:rPr lang="ja-JP" altLang="en-US" sz="1400" b="1" dirty="0" smtClean="0"/>
              <a:t>。 </a:t>
            </a:r>
            <a:endParaRPr kumimoji="1" lang="ja-JP" altLang="en-US" sz="1400" b="1" dirty="0"/>
          </a:p>
        </p:txBody>
      </p:sp>
      <p:sp>
        <p:nvSpPr>
          <p:cNvPr id="18"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smtClean="0"/>
              <a:t>６</a:t>
            </a:r>
            <a:endParaRPr lang="ja-JP" altLang="en-US" sz="1800" b="1" dirty="0"/>
          </a:p>
        </p:txBody>
      </p:sp>
    </p:spTree>
    <p:extLst>
      <p:ext uri="{BB962C8B-B14F-4D97-AF65-F5344CB8AC3E}">
        <p14:creationId xmlns:p14="http://schemas.microsoft.com/office/powerpoint/2010/main" val="20120734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11873" y="896385"/>
            <a:ext cx="8852615" cy="5639218"/>
          </a:xfrm>
          <a:prstGeom prst="rect">
            <a:avLst/>
          </a:prstGeom>
          <a:noFill/>
          <a:ln>
            <a:noFill/>
          </a:ln>
        </p:spPr>
        <p:txBody>
          <a:bodyPr wrap="square" lIns="144000" tIns="144000" rtlCol="0">
            <a:spAutoFit/>
          </a:bodyPr>
          <a:lstStyle/>
          <a:p>
            <a:pPr marL="285750" indent="-285750">
              <a:buFont typeface="Wingdings" panose="05000000000000000000" pitchFamily="2" charset="2"/>
              <a:buChar char="Ø"/>
            </a:pPr>
            <a:r>
              <a:rPr lang="ja-JP" altLang="en-US" sz="1600" dirty="0" smtClean="0"/>
              <a:t>高度型の指定がない６</a:t>
            </a:r>
            <a:r>
              <a:rPr lang="ja-JP" altLang="en-US" sz="1600" dirty="0" smtClean="0">
                <a:latin typeface="+mn-ea"/>
              </a:rPr>
              <a:t>圏域（</a:t>
            </a:r>
            <a:r>
              <a:rPr lang="zh-CN" altLang="en-US" sz="1600" dirty="0">
                <a:latin typeface="ＭＳ Ｐゴシック" panose="020B0600070205080204" pitchFamily="50" charset="-128"/>
                <a:ea typeface="ＭＳ Ｐゴシック" panose="020B0600070205080204" pitchFamily="50" charset="-128"/>
              </a:rPr>
              <a:t>豊能、北河内、中河内、南河内、堺、泉州</a:t>
            </a:r>
            <a:r>
              <a:rPr lang="ja-JP" altLang="en-US" sz="1600" dirty="0" smtClean="0">
                <a:latin typeface="+mn-ea"/>
              </a:rPr>
              <a:t>）で募集を</a:t>
            </a:r>
            <a:r>
              <a:rPr lang="ja-JP" altLang="en-US" sz="1600" dirty="0" smtClean="0"/>
              <a:t>行う。</a:t>
            </a:r>
            <a:endParaRPr lang="en-US" altLang="ja-JP" sz="1600" dirty="0" smtClean="0"/>
          </a:p>
          <a:p>
            <a:pPr marL="285750" indent="-285750">
              <a:buFont typeface="Wingdings" panose="05000000000000000000" pitchFamily="2" charset="2"/>
              <a:buChar char="Ø"/>
            </a:pPr>
            <a:r>
              <a:rPr lang="ja-JP" altLang="en-US" sz="1600" dirty="0" smtClean="0"/>
              <a:t>募集は、</a:t>
            </a:r>
            <a:r>
              <a:rPr lang="ja-JP" altLang="en-US" sz="1600" dirty="0"/>
              <a:t>国から地域がん拠点</a:t>
            </a:r>
            <a:r>
              <a:rPr lang="ja-JP" altLang="en-US" sz="1600" dirty="0" smtClean="0"/>
              <a:t>病院の指定</a:t>
            </a:r>
            <a:r>
              <a:rPr lang="ja-JP" altLang="en-US" sz="1600" dirty="0"/>
              <a:t>を受けた実績を考慮</a:t>
            </a:r>
            <a:r>
              <a:rPr lang="ja-JP" altLang="en-US" sz="1600" dirty="0" smtClean="0"/>
              <a:t>し、既指定</a:t>
            </a:r>
            <a:r>
              <a:rPr lang="ja-JP" altLang="en-US" sz="1600" dirty="0"/>
              <a:t>病院を対象とする。</a:t>
            </a:r>
            <a:endParaRPr lang="en-US" altLang="ja-JP" sz="1600" dirty="0"/>
          </a:p>
          <a:p>
            <a:pPr marL="285750" indent="-285750">
              <a:buFont typeface="Wingdings" panose="05000000000000000000" pitchFamily="2" charset="2"/>
              <a:buChar char="Ø"/>
            </a:pPr>
            <a:r>
              <a:rPr lang="ja-JP" altLang="en-US" sz="1600" dirty="0" smtClean="0"/>
              <a:t>高度型要件⑥については、次のとおりとする。</a:t>
            </a:r>
            <a:endParaRPr lang="en-US" altLang="ja-JP" sz="1600" dirty="0" smtClean="0"/>
          </a:p>
          <a:p>
            <a:endParaRPr lang="en-US" altLang="ja-JP" dirty="0"/>
          </a:p>
          <a:p>
            <a:pPr marL="538163" indent="-269875"/>
            <a:r>
              <a:rPr lang="ja-JP" altLang="ja-JP" sz="1600" dirty="0" smtClean="0"/>
              <a:t>○</a:t>
            </a:r>
            <a:r>
              <a:rPr lang="en-US" altLang="ja-JP" sz="1600" dirty="0" smtClean="0"/>
              <a:t> </a:t>
            </a:r>
            <a:r>
              <a:rPr lang="ja-JP" altLang="ja-JP" sz="1600" b="1" u="sng" dirty="0" smtClean="0"/>
              <a:t>高度型要件</a:t>
            </a:r>
            <a:r>
              <a:rPr lang="ja-JP" altLang="en-US" sz="1600" b="1" u="sng" dirty="0" smtClean="0"/>
              <a:t>⑥ （診療実績が圏域において最も優れている）</a:t>
            </a:r>
            <a:r>
              <a:rPr lang="ja-JP" altLang="en-US" sz="1600" dirty="0" smtClean="0"/>
              <a:t>については、各圏域における</a:t>
            </a:r>
            <a:r>
              <a:rPr lang="en-US" altLang="ja-JP" sz="1600" dirty="0" smtClean="0"/>
              <a:t/>
            </a:r>
            <a:br>
              <a:rPr lang="en-US" altLang="ja-JP" sz="1600" dirty="0" smtClean="0"/>
            </a:br>
            <a:r>
              <a:rPr lang="ja-JP" altLang="en-US" sz="1600" dirty="0" smtClean="0"/>
              <a:t>相対評価であることから、部会の審査において判断する必要があるため、次のとおりとする。</a:t>
            </a:r>
            <a:endParaRPr lang="en-US" altLang="ja-JP" sz="1600" dirty="0" smtClean="0"/>
          </a:p>
          <a:p>
            <a:pPr marL="538163" indent="-269875"/>
            <a:endParaRPr lang="en-US" altLang="ja-JP" sz="800" dirty="0" smtClean="0">
              <a:latin typeface="+mn-ea"/>
            </a:endParaRPr>
          </a:p>
          <a:p>
            <a:pPr marL="1076325" indent="-363538"/>
            <a:r>
              <a:rPr lang="ja-JP" altLang="en-US" sz="1600" dirty="0" smtClean="0">
                <a:latin typeface="+mn-ea"/>
              </a:rPr>
              <a:t>（１）高度型要件（要件⑥を除く）を満たす病院については、</a:t>
            </a:r>
            <a:r>
              <a:rPr lang="en-US" altLang="ja-JP" sz="1600" dirty="0" smtClean="0">
                <a:latin typeface="+mn-ea"/>
              </a:rPr>
              <a:t/>
            </a:r>
            <a:br>
              <a:rPr lang="en-US" altLang="ja-JP" sz="1600" dirty="0" smtClean="0">
                <a:latin typeface="+mn-ea"/>
              </a:rPr>
            </a:br>
            <a:r>
              <a:rPr lang="ja-JP" altLang="en-US" sz="1600" b="1" u="sng" dirty="0" smtClean="0">
                <a:latin typeface="+mn-ea"/>
              </a:rPr>
              <a:t>がん</a:t>
            </a:r>
            <a:r>
              <a:rPr lang="ja-JP" altLang="en-US" sz="1600" b="1" u="sng" dirty="0">
                <a:latin typeface="+mn-ea"/>
              </a:rPr>
              <a:t>診療連携検討</a:t>
            </a:r>
            <a:r>
              <a:rPr lang="ja-JP" altLang="en-US" sz="1600" b="1" u="sng" dirty="0" smtClean="0">
                <a:latin typeface="+mn-ea"/>
              </a:rPr>
              <a:t>部会において高度型要件⑥について審査を行う。</a:t>
            </a:r>
            <a:endParaRPr lang="en-US" altLang="ja-JP" sz="1600" b="1" u="sng" dirty="0" smtClean="0">
              <a:latin typeface="+mn-ea"/>
            </a:endParaRPr>
          </a:p>
          <a:p>
            <a:pPr indent="712788"/>
            <a:endParaRPr lang="en-US" altLang="ja-JP" sz="800" dirty="0" smtClean="0">
              <a:latin typeface="+mn-ea"/>
            </a:endParaRPr>
          </a:p>
          <a:p>
            <a:pPr indent="712788"/>
            <a:r>
              <a:rPr lang="ja-JP" altLang="en-US" sz="1600" dirty="0" smtClean="0">
                <a:latin typeface="+mn-ea"/>
              </a:rPr>
              <a:t>（２）部会の審査において高度型要件⑥を満たした病院を推薦する。</a:t>
            </a:r>
            <a:endParaRPr lang="en-US" altLang="ja-JP" sz="1600" dirty="0">
              <a:latin typeface="+mn-ea"/>
            </a:endParaRPr>
          </a:p>
          <a:p>
            <a:endParaRPr lang="en-US" altLang="ja-JP" sz="1600" dirty="0" smtClean="0">
              <a:latin typeface="+mn-ea"/>
            </a:endParaRPr>
          </a:p>
          <a:p>
            <a:pPr indent="712788"/>
            <a:r>
              <a:rPr lang="ja-JP" altLang="en-US" sz="1600" dirty="0" smtClean="0">
                <a:latin typeface="+mn-ea"/>
              </a:rPr>
              <a:t>＜参考＞ 高度型要件⑥</a:t>
            </a:r>
            <a:endParaRPr lang="en-US" altLang="ja-JP" sz="1600" dirty="0" smtClean="0">
              <a:latin typeface="+mn-ea"/>
            </a:endParaRPr>
          </a:p>
          <a:p>
            <a:pPr marL="1344613"/>
            <a:r>
              <a:rPr lang="ja-JP" altLang="en-US" sz="1600" dirty="0" smtClean="0">
                <a:solidFill>
                  <a:sysClr val="windowText" lastClr="000000"/>
                </a:solidFill>
                <a:latin typeface="+mn-ea"/>
              </a:rPr>
              <a:t>同一</a:t>
            </a:r>
            <a:r>
              <a:rPr lang="ja-JP" altLang="en-US" sz="1600" dirty="0">
                <a:solidFill>
                  <a:sysClr val="windowText" lastClr="000000"/>
                </a:solidFill>
                <a:latin typeface="+mn-ea"/>
              </a:rPr>
              <a:t>医療圏に複数の地域拠点病院がある場合は</a:t>
            </a:r>
            <a:r>
              <a:rPr lang="ja-JP" altLang="en-US" sz="1600" dirty="0" smtClean="0">
                <a:solidFill>
                  <a:sysClr val="windowText" lastClr="000000"/>
                </a:solidFill>
                <a:latin typeface="+mn-ea"/>
              </a:rPr>
              <a:t>、</a:t>
            </a:r>
            <a:r>
              <a:rPr lang="en-US" altLang="ja-JP" sz="1600" dirty="0" smtClean="0">
                <a:solidFill>
                  <a:sysClr val="windowText" lastClr="000000"/>
                </a:solidFill>
                <a:latin typeface="+mn-ea"/>
              </a:rPr>
              <a:t/>
            </a:r>
            <a:br>
              <a:rPr lang="en-US" altLang="ja-JP" sz="1600" dirty="0" smtClean="0">
                <a:solidFill>
                  <a:sysClr val="windowText" lastClr="000000"/>
                </a:solidFill>
                <a:latin typeface="+mn-ea"/>
              </a:rPr>
            </a:br>
            <a:r>
              <a:rPr lang="ja-JP" altLang="en-US" sz="1600" dirty="0" smtClean="0">
                <a:solidFill>
                  <a:sysClr val="windowText" lastClr="000000"/>
                </a:solidFill>
                <a:latin typeface="+mn-ea"/>
              </a:rPr>
              <a:t>下記診療</a:t>
            </a:r>
            <a:r>
              <a:rPr lang="ja-JP" altLang="en-US" sz="1600" dirty="0">
                <a:solidFill>
                  <a:sysClr val="windowText" lastClr="000000"/>
                </a:solidFill>
                <a:latin typeface="+mn-ea"/>
              </a:rPr>
              <a:t>実績</a:t>
            </a:r>
            <a:r>
              <a:rPr lang="ja-JP" altLang="en-US" sz="1600" dirty="0" smtClean="0">
                <a:solidFill>
                  <a:sysClr val="windowText" lastClr="000000"/>
                </a:solidFill>
                <a:latin typeface="+mn-ea"/>
              </a:rPr>
              <a:t>が当該</a:t>
            </a:r>
            <a:r>
              <a:rPr lang="ja-JP" altLang="en-US" sz="1600" dirty="0">
                <a:solidFill>
                  <a:sysClr val="windowText" lastClr="000000"/>
                </a:solidFill>
                <a:latin typeface="+mn-ea"/>
              </a:rPr>
              <a:t>医療圏</a:t>
            </a:r>
            <a:r>
              <a:rPr lang="ja-JP" altLang="en-US" sz="1600" dirty="0" smtClean="0">
                <a:solidFill>
                  <a:sysClr val="windowText" lastClr="000000"/>
                </a:solidFill>
                <a:latin typeface="+mn-ea"/>
              </a:rPr>
              <a:t>において</a:t>
            </a:r>
            <a:r>
              <a:rPr lang="ja-JP" altLang="en-US" sz="1600" dirty="0">
                <a:solidFill>
                  <a:sysClr val="windowText" lastClr="000000"/>
                </a:solidFill>
                <a:latin typeface="+mn-ea"/>
              </a:rPr>
              <a:t>最も優れて</a:t>
            </a:r>
            <a:r>
              <a:rPr lang="ja-JP" altLang="en-US" sz="1600" dirty="0" smtClean="0">
                <a:solidFill>
                  <a:sysClr val="windowText" lastClr="000000"/>
                </a:solidFill>
                <a:latin typeface="+mn-ea"/>
              </a:rPr>
              <a:t>いること。</a:t>
            </a:r>
            <a:endParaRPr lang="en-US" altLang="ja-JP" sz="1600" dirty="0" smtClean="0">
              <a:latin typeface="+mn-ea"/>
            </a:endParaRPr>
          </a:p>
          <a:p>
            <a:pPr indent="1612900"/>
            <a:r>
              <a:rPr lang="ja-JP" altLang="en-US" sz="1600" dirty="0" smtClean="0">
                <a:latin typeface="+mn-ea"/>
              </a:rPr>
              <a:t>ア</a:t>
            </a:r>
            <a:r>
              <a:rPr lang="ja-JP" altLang="en-US" sz="1600" dirty="0">
                <a:latin typeface="+mn-ea"/>
              </a:rPr>
              <a:t>　 院内がん登録数</a:t>
            </a:r>
            <a:endParaRPr lang="en-US" altLang="ja-JP" sz="1600" dirty="0">
              <a:latin typeface="+mn-ea"/>
            </a:endParaRPr>
          </a:p>
          <a:p>
            <a:pPr indent="1612900"/>
            <a:r>
              <a:rPr lang="ja-JP" altLang="en-US" sz="1600" dirty="0" smtClean="0">
                <a:latin typeface="+mn-ea"/>
              </a:rPr>
              <a:t>イ</a:t>
            </a:r>
            <a:r>
              <a:rPr lang="ja-JP" altLang="en-US" sz="1600" dirty="0">
                <a:latin typeface="+mn-ea"/>
              </a:rPr>
              <a:t>　 悪性腫瘍の手術件数</a:t>
            </a:r>
          </a:p>
          <a:p>
            <a:pPr indent="1612900"/>
            <a:r>
              <a:rPr lang="ja-JP" altLang="en-US" sz="1600" dirty="0" smtClean="0">
                <a:latin typeface="+mn-ea"/>
              </a:rPr>
              <a:t>ウ</a:t>
            </a:r>
            <a:r>
              <a:rPr lang="ja-JP" altLang="en-US" sz="1600" dirty="0">
                <a:latin typeface="+mn-ea"/>
              </a:rPr>
              <a:t>　 がんに係る薬物療法のべ患者数</a:t>
            </a:r>
          </a:p>
          <a:p>
            <a:pPr indent="1612900"/>
            <a:r>
              <a:rPr lang="ja-JP" altLang="en-US" sz="1600" dirty="0" smtClean="0">
                <a:latin typeface="+mn-ea"/>
              </a:rPr>
              <a:t>エ</a:t>
            </a:r>
            <a:r>
              <a:rPr lang="ja-JP" altLang="en-US" sz="1600" dirty="0">
                <a:latin typeface="+mn-ea"/>
              </a:rPr>
              <a:t>　 放射線治療のべ</a:t>
            </a:r>
            <a:r>
              <a:rPr lang="ja-JP" altLang="en-US" sz="1600" dirty="0" smtClean="0">
                <a:latin typeface="+mn-ea"/>
              </a:rPr>
              <a:t>患者数</a:t>
            </a:r>
            <a:endParaRPr lang="en-US" altLang="ja-JP" sz="1600" dirty="0">
              <a:latin typeface="+mn-ea"/>
            </a:endParaRPr>
          </a:p>
          <a:p>
            <a:pPr indent="1612900"/>
            <a:r>
              <a:rPr lang="ja-JP" altLang="en-US" sz="1600" dirty="0" smtClean="0">
                <a:latin typeface="+mn-ea"/>
              </a:rPr>
              <a:t>オ</a:t>
            </a:r>
            <a:r>
              <a:rPr lang="ja-JP" altLang="en-US" sz="1600" dirty="0">
                <a:latin typeface="+mn-ea"/>
              </a:rPr>
              <a:t>　 緩和ケアチームの新規介入患者数</a:t>
            </a:r>
          </a:p>
          <a:p>
            <a:endParaRPr lang="en-US" altLang="ja-JP" sz="1600" dirty="0">
              <a:latin typeface="+mn-ea"/>
            </a:endParaRPr>
          </a:p>
          <a:p>
            <a:r>
              <a:rPr lang="ja-JP" altLang="en-US" sz="1600" dirty="0" smtClean="0">
                <a:latin typeface="+mn-ea"/>
              </a:rPr>
              <a:t>　　　</a:t>
            </a:r>
            <a:r>
              <a:rPr lang="en-US" altLang="ja-JP" sz="1600" dirty="0" smtClean="0">
                <a:latin typeface="+mn-ea"/>
              </a:rPr>
              <a:t>※ </a:t>
            </a:r>
            <a:r>
              <a:rPr lang="ja-JP" altLang="en-US" sz="1600" dirty="0" smtClean="0">
                <a:latin typeface="+mn-ea"/>
              </a:rPr>
              <a:t>国</a:t>
            </a:r>
            <a:r>
              <a:rPr lang="ja-JP" altLang="en-US" sz="1600" dirty="0">
                <a:latin typeface="+mn-ea"/>
              </a:rPr>
              <a:t>の示す要件では、各圏域内での相対評価となるため、圏域間</a:t>
            </a:r>
            <a:r>
              <a:rPr lang="ja-JP" altLang="en-US" sz="1600" dirty="0" smtClean="0">
                <a:latin typeface="+mn-ea"/>
              </a:rPr>
              <a:t>で比較した場合には、</a:t>
            </a:r>
            <a:endParaRPr lang="en-US" altLang="ja-JP" sz="1600" dirty="0" smtClean="0">
              <a:latin typeface="+mn-ea"/>
            </a:endParaRPr>
          </a:p>
          <a:p>
            <a:r>
              <a:rPr lang="ja-JP" altLang="en-US" sz="1600" dirty="0">
                <a:latin typeface="+mn-ea"/>
              </a:rPr>
              <a:t>　</a:t>
            </a:r>
            <a:r>
              <a:rPr lang="ja-JP" altLang="en-US" sz="1600" dirty="0" smtClean="0">
                <a:latin typeface="+mn-ea"/>
              </a:rPr>
              <a:t>　　　　診療</a:t>
            </a:r>
            <a:r>
              <a:rPr lang="ja-JP" altLang="en-US" sz="1600" dirty="0">
                <a:latin typeface="+mn-ea"/>
              </a:rPr>
              <a:t>実績</a:t>
            </a:r>
            <a:r>
              <a:rPr lang="ja-JP" altLang="en-US" sz="1600" dirty="0" smtClean="0">
                <a:latin typeface="+mn-ea"/>
              </a:rPr>
              <a:t>が低い</a:t>
            </a:r>
            <a:r>
              <a:rPr lang="ja-JP" altLang="en-US" sz="1600" dirty="0">
                <a:latin typeface="+mn-ea"/>
              </a:rPr>
              <a:t>病院</a:t>
            </a:r>
            <a:r>
              <a:rPr lang="ja-JP" altLang="en-US" sz="1600" dirty="0" smtClean="0">
                <a:latin typeface="+mn-ea"/>
              </a:rPr>
              <a:t>が高度型</a:t>
            </a:r>
            <a:r>
              <a:rPr lang="ja-JP" altLang="en-US" sz="1600" dirty="0">
                <a:latin typeface="+mn-ea"/>
              </a:rPr>
              <a:t>として推薦されることがある</a:t>
            </a:r>
            <a:r>
              <a:rPr lang="ja-JP" altLang="en-US" sz="1600" dirty="0" smtClean="0">
                <a:latin typeface="+mn-ea"/>
              </a:rPr>
              <a:t>。 </a:t>
            </a:r>
            <a:endParaRPr lang="en-US" altLang="ja-JP" sz="1600" dirty="0">
              <a:latin typeface="+mn-ea"/>
            </a:endParaRPr>
          </a:p>
        </p:txBody>
      </p:sp>
      <p:sp>
        <p:nvSpPr>
          <p:cNvPr id="4" name="大かっこ 3"/>
          <p:cNvSpPr/>
          <p:nvPr/>
        </p:nvSpPr>
        <p:spPr>
          <a:xfrm>
            <a:off x="1403648" y="3859868"/>
            <a:ext cx="6120680" cy="1656184"/>
          </a:xfrm>
          <a:prstGeom prst="bracketPair">
            <a:avLst>
              <a:gd name="adj" fmla="val 5950"/>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7" name="タイトル 7"/>
          <p:cNvSpPr txBox="1">
            <a:spLocks/>
          </p:cNvSpPr>
          <p:nvPr/>
        </p:nvSpPr>
        <p:spPr>
          <a:xfrm>
            <a:off x="111873" y="44624"/>
            <a:ext cx="8852616"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smtClean="0">
                <a:solidFill>
                  <a:srgbClr val="FFFFFF"/>
                </a:solidFill>
                <a:latin typeface="+mn-ea"/>
                <a:cs typeface="Times New Roman"/>
              </a:rPr>
              <a:t>大阪府</a:t>
            </a:r>
            <a:r>
              <a:rPr lang="ja-JP" altLang="en-US" sz="2000" b="1" dirty="0">
                <a:solidFill>
                  <a:srgbClr val="FFFFFF"/>
                </a:solidFill>
                <a:latin typeface="+mn-ea"/>
                <a:cs typeface="Times New Roman"/>
              </a:rPr>
              <a:t>における高度型</a:t>
            </a:r>
            <a:r>
              <a:rPr lang="ja-JP" altLang="ja-JP" sz="2000" b="1" dirty="0">
                <a:solidFill>
                  <a:srgbClr val="FFFFFF"/>
                </a:solidFill>
                <a:latin typeface="+mn-ea"/>
                <a:cs typeface="Times New Roman"/>
              </a:rPr>
              <a:t>の</a:t>
            </a:r>
            <a:r>
              <a:rPr lang="ja-JP" altLang="en-US" sz="2000" b="1" dirty="0">
                <a:solidFill>
                  <a:srgbClr val="FFFFFF"/>
                </a:solidFill>
                <a:latin typeface="+mn-ea"/>
                <a:cs typeface="Times New Roman"/>
              </a:rPr>
              <a:t>推薦の考え方　</a:t>
            </a:r>
            <a:r>
              <a:rPr lang="ja-JP" altLang="en-US" sz="1200" b="1" dirty="0">
                <a:solidFill>
                  <a:srgbClr val="FFFFFF"/>
                </a:solidFill>
                <a:latin typeface="+mn-ea"/>
                <a:cs typeface="Times New Roman"/>
              </a:rPr>
              <a:t>がん診療連携検討部会</a:t>
            </a:r>
            <a:r>
              <a:rPr lang="ja-JP" altLang="en-US" sz="1200" b="1" dirty="0" smtClean="0">
                <a:solidFill>
                  <a:srgbClr val="FFFFFF"/>
                </a:solidFill>
                <a:latin typeface="+mn-ea"/>
                <a:cs typeface="Times New Roman"/>
              </a:rPr>
              <a:t>（</a:t>
            </a:r>
            <a:r>
              <a:rPr lang="en-US" altLang="ja-JP" sz="1200" b="1" dirty="0" smtClean="0">
                <a:solidFill>
                  <a:srgbClr val="FFFFFF"/>
                </a:solidFill>
                <a:latin typeface="+mn-ea"/>
                <a:cs typeface="Times New Roman"/>
              </a:rPr>
              <a:t>R1.9.11</a:t>
            </a:r>
            <a:r>
              <a:rPr lang="ja-JP" altLang="en-US" sz="1200" b="1" dirty="0" smtClean="0">
                <a:solidFill>
                  <a:srgbClr val="FFFFFF"/>
                </a:solidFill>
                <a:latin typeface="+mn-ea"/>
                <a:cs typeface="Times New Roman"/>
              </a:rPr>
              <a:t>）</a:t>
            </a:r>
            <a:endParaRPr lang="ja-JP" altLang="ja-JP" sz="1400" b="1" dirty="0">
              <a:latin typeface="+mn-ea"/>
              <a:cs typeface="ＭＳ Ｐゴシック"/>
            </a:endParaRPr>
          </a:p>
        </p:txBody>
      </p:sp>
      <p:sp>
        <p:nvSpPr>
          <p:cNvPr id="8"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smtClean="0"/>
              <a:t>７</a:t>
            </a:r>
            <a:endParaRPr lang="ja-JP" altLang="en-US" sz="1800" b="1" dirty="0"/>
          </a:p>
        </p:txBody>
      </p:sp>
    </p:spTree>
    <p:extLst>
      <p:ext uri="{BB962C8B-B14F-4D97-AF65-F5344CB8AC3E}">
        <p14:creationId xmlns:p14="http://schemas.microsoft.com/office/powerpoint/2010/main" val="15510400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ea typeface="+mn-ea"/>
                <a:cs typeface="Meiryo UI" panose="020B0604030504040204" pitchFamily="50" charset="-128"/>
              </a:rPr>
              <a:t>地域がん診療連携拠点病院（高度型</a:t>
            </a:r>
            <a:r>
              <a:rPr lang="ja-JP" altLang="en-US" sz="2000" b="1" dirty="0" smtClean="0">
                <a:solidFill>
                  <a:schemeClr val="bg1"/>
                </a:solidFill>
                <a:latin typeface="+mn-ea"/>
                <a:ea typeface="+mn-ea"/>
                <a:cs typeface="Meiryo UI" panose="020B0604030504040204" pitchFamily="50" charset="-128"/>
              </a:rPr>
              <a:t>）の推薦手順</a:t>
            </a:r>
            <a:endParaRPr lang="ja-JP" altLang="en-US" sz="2000" b="1" dirty="0">
              <a:solidFill>
                <a:schemeClr val="bg1"/>
              </a:solidFill>
              <a:latin typeface="+mn-ea"/>
              <a:ea typeface="+mn-ea"/>
              <a:cs typeface="Meiryo UI" panose="020B0604030504040204" pitchFamily="50" charset="-128"/>
            </a:endParaRPr>
          </a:p>
        </p:txBody>
      </p:sp>
      <p:sp>
        <p:nvSpPr>
          <p:cNvPr id="3" name="角丸四角形 2"/>
          <p:cNvSpPr/>
          <p:nvPr/>
        </p:nvSpPr>
        <p:spPr>
          <a:xfrm>
            <a:off x="425712" y="763855"/>
            <a:ext cx="6109446"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t>高度型の推薦の希望</a:t>
            </a:r>
            <a:endParaRPr kumimoji="1" lang="ja-JP" altLang="en-US" sz="2000" b="1" dirty="0"/>
          </a:p>
        </p:txBody>
      </p:sp>
      <p:sp>
        <p:nvSpPr>
          <p:cNvPr id="9" name="角丸四角形 8"/>
          <p:cNvSpPr/>
          <p:nvPr/>
        </p:nvSpPr>
        <p:spPr>
          <a:xfrm>
            <a:off x="425712" y="1678450"/>
            <a:ext cx="6109447" cy="1750549"/>
          </a:xfrm>
          <a:prstGeom prst="roundRect">
            <a:avLst>
              <a:gd name="adj" fmla="val 782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高度型の要件充足状況の確認 ①～⑤</a:t>
            </a:r>
            <a:endParaRPr kumimoji="1" lang="en-US" altLang="ja-JP" b="1" dirty="0" smtClean="0">
              <a:solidFill>
                <a:schemeClr val="tx1"/>
              </a:solidFill>
              <a:latin typeface="ＭＳ Ｐゴシック 本文"/>
            </a:endParaRPr>
          </a:p>
          <a:p>
            <a:endParaRPr lang="en-US" altLang="ja-JP" sz="700" b="1" dirty="0" smtClean="0">
              <a:solidFill>
                <a:schemeClr val="tx1"/>
              </a:solidFill>
            </a:endParaRPr>
          </a:p>
          <a:p>
            <a:r>
              <a:rPr lang="ja-JP" altLang="en-US" sz="1400" b="1" dirty="0" smtClean="0">
                <a:solidFill>
                  <a:schemeClr val="tx1"/>
                </a:solidFill>
              </a:rPr>
              <a:t>要件①　「望ましい要件」を複数充足</a:t>
            </a:r>
            <a:endParaRPr lang="en-US" altLang="ja-JP" sz="1400" b="1" dirty="0" smtClean="0">
              <a:solidFill>
                <a:schemeClr val="tx1"/>
              </a:solidFill>
            </a:endParaRPr>
          </a:p>
          <a:p>
            <a:r>
              <a:rPr kumimoji="1" lang="ja-JP" altLang="en-US" sz="1400" b="1" dirty="0" smtClean="0">
                <a:solidFill>
                  <a:schemeClr val="tx1"/>
                </a:solidFill>
              </a:rPr>
              <a:t>要件②　相談支援センターに看護師や社会福祉士等の医療従事者を配置</a:t>
            </a:r>
            <a:endParaRPr kumimoji="1" lang="en-US" altLang="ja-JP" sz="1400" b="1" dirty="0" smtClean="0">
              <a:solidFill>
                <a:schemeClr val="tx1"/>
              </a:solidFill>
            </a:endParaRPr>
          </a:p>
          <a:p>
            <a:r>
              <a:rPr lang="ja-JP" altLang="en-US" sz="1400" b="1" dirty="0" smtClean="0">
                <a:solidFill>
                  <a:schemeClr val="tx1"/>
                </a:solidFill>
              </a:rPr>
              <a:t>要件③　医療に係る安全管理体制（第三者評価又は監査委員会）</a:t>
            </a:r>
            <a:endParaRPr lang="en-US" altLang="ja-JP" sz="1400" b="1" dirty="0" smtClean="0">
              <a:solidFill>
                <a:schemeClr val="tx1"/>
              </a:solidFill>
            </a:endParaRPr>
          </a:p>
          <a:p>
            <a:r>
              <a:rPr kumimoji="1" lang="ja-JP" altLang="en-US" sz="1400" b="1" dirty="0" smtClean="0">
                <a:solidFill>
                  <a:schemeClr val="tx1"/>
                </a:solidFill>
              </a:rPr>
              <a:t>要件④　高度な放射線治療の提供が可能</a:t>
            </a:r>
            <a:endParaRPr kumimoji="1" lang="en-US" altLang="ja-JP" sz="1400" b="1" dirty="0" smtClean="0">
              <a:solidFill>
                <a:schemeClr val="tx1"/>
              </a:solidFill>
            </a:endParaRPr>
          </a:p>
          <a:p>
            <a:r>
              <a:rPr lang="ja-JP" altLang="en-US" sz="1400" b="1" dirty="0">
                <a:solidFill>
                  <a:schemeClr val="tx1"/>
                </a:solidFill>
              </a:rPr>
              <a:t>要件⑤　緩和ケアセンターに準じた緩和ケアの提供体制の</a:t>
            </a:r>
            <a:r>
              <a:rPr lang="ja-JP" altLang="en-US" sz="1400" b="1" dirty="0" smtClean="0">
                <a:solidFill>
                  <a:schemeClr val="tx1"/>
                </a:solidFill>
              </a:rPr>
              <a:t>整備</a:t>
            </a:r>
            <a:endParaRPr kumimoji="1" lang="ja-JP" altLang="en-US" sz="1400" b="1" dirty="0">
              <a:solidFill>
                <a:schemeClr val="tx1"/>
              </a:solidFill>
            </a:endParaRPr>
          </a:p>
        </p:txBody>
      </p:sp>
      <p:sp>
        <p:nvSpPr>
          <p:cNvPr id="10" name="角丸四角形 9"/>
          <p:cNvSpPr/>
          <p:nvPr/>
        </p:nvSpPr>
        <p:spPr>
          <a:xfrm>
            <a:off x="425712" y="4674263"/>
            <a:ext cx="6091406" cy="7647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rPr>
              <a:t>高度型の要件</a:t>
            </a:r>
            <a:r>
              <a:rPr lang="ja-JP" altLang="en-US" b="1" dirty="0" smtClean="0">
                <a:solidFill>
                  <a:schemeClr val="tx1"/>
                </a:solidFill>
              </a:rPr>
              <a:t>充足</a:t>
            </a:r>
            <a:r>
              <a:rPr lang="ja-JP" altLang="en-US" b="1" dirty="0">
                <a:solidFill>
                  <a:schemeClr val="tx1"/>
                </a:solidFill>
              </a:rPr>
              <a:t>状況の</a:t>
            </a:r>
            <a:r>
              <a:rPr lang="ja-JP" altLang="en-US" b="1" dirty="0" smtClean="0">
                <a:solidFill>
                  <a:schemeClr val="tx1"/>
                </a:solidFill>
              </a:rPr>
              <a:t>確認⑥</a:t>
            </a:r>
            <a:endParaRPr lang="en-US" altLang="ja-JP" b="1" dirty="0" smtClean="0">
              <a:solidFill>
                <a:schemeClr val="tx1"/>
              </a:solidFill>
              <a:latin typeface="ＭＳ Ｐゴシック 本文"/>
            </a:endParaRPr>
          </a:p>
          <a:p>
            <a:endParaRPr lang="en-US" altLang="ja-JP" sz="700" b="1" dirty="0" smtClean="0">
              <a:solidFill>
                <a:schemeClr val="tx1"/>
              </a:solidFill>
            </a:endParaRPr>
          </a:p>
          <a:p>
            <a:r>
              <a:rPr lang="ja-JP" altLang="en-US" sz="1400" b="1" dirty="0" smtClean="0">
                <a:solidFill>
                  <a:schemeClr val="tx1"/>
                </a:solidFill>
              </a:rPr>
              <a:t>要件</a:t>
            </a:r>
            <a:r>
              <a:rPr lang="ja-JP" altLang="en-US" sz="1400" b="1" dirty="0">
                <a:solidFill>
                  <a:schemeClr val="tx1"/>
                </a:solidFill>
              </a:rPr>
              <a:t>⑥　</a:t>
            </a:r>
            <a:r>
              <a:rPr lang="ja-JP" altLang="en-US" sz="1400" b="1" dirty="0" smtClean="0">
                <a:solidFill>
                  <a:schemeClr val="tx1"/>
                </a:solidFill>
              </a:rPr>
              <a:t>各医療圏域において診療</a:t>
            </a:r>
            <a:r>
              <a:rPr lang="ja-JP" altLang="en-US" sz="1400" b="1" dirty="0">
                <a:solidFill>
                  <a:schemeClr val="tx1"/>
                </a:solidFill>
              </a:rPr>
              <a:t>実績が最も優れている拠点</a:t>
            </a:r>
            <a:r>
              <a:rPr lang="ja-JP" altLang="en-US" sz="1400" b="1" dirty="0" smtClean="0">
                <a:solidFill>
                  <a:schemeClr val="tx1"/>
                </a:solidFill>
              </a:rPr>
              <a:t>病院</a:t>
            </a:r>
            <a:endParaRPr lang="ja-JP" altLang="en-US" sz="1400" b="1" dirty="0">
              <a:solidFill>
                <a:schemeClr val="tx1"/>
              </a:solidFill>
            </a:endParaRPr>
          </a:p>
        </p:txBody>
      </p:sp>
      <p:sp>
        <p:nvSpPr>
          <p:cNvPr id="11" name="角丸四角形 10"/>
          <p:cNvSpPr/>
          <p:nvPr/>
        </p:nvSpPr>
        <p:spPr>
          <a:xfrm>
            <a:off x="425712" y="5849502"/>
            <a:ext cx="6091406" cy="52711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t>高度型の推薦病院の決定</a:t>
            </a:r>
            <a:endParaRPr kumimoji="1" lang="ja-JP" altLang="en-US" sz="2000" b="1" dirty="0"/>
          </a:p>
        </p:txBody>
      </p:sp>
      <p:cxnSp>
        <p:nvCxnSpPr>
          <p:cNvPr id="7" name="カギ線コネクタ 6"/>
          <p:cNvCxnSpPr>
            <a:stCxn id="3" idx="2"/>
            <a:endCxn id="9" idx="0"/>
          </p:cNvCxnSpPr>
          <p:nvPr/>
        </p:nvCxnSpPr>
        <p:spPr>
          <a:xfrm rot="16200000" flipH="1">
            <a:off x="3275166" y="1473179"/>
            <a:ext cx="410539" cy="1"/>
          </a:xfrm>
          <a:prstGeom prst="bentConnector3">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a:stCxn id="10" idx="2"/>
            <a:endCxn id="11" idx="0"/>
          </p:cNvCxnSpPr>
          <p:nvPr/>
        </p:nvCxnSpPr>
        <p:spPr>
          <a:xfrm>
            <a:off x="3471415" y="5438963"/>
            <a:ext cx="0" cy="41053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49" name="角丸四角形 48"/>
          <p:cNvSpPr/>
          <p:nvPr/>
        </p:nvSpPr>
        <p:spPr>
          <a:xfrm>
            <a:off x="425712" y="3839538"/>
            <a:ext cx="6091406" cy="424186"/>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bg1"/>
                </a:solidFill>
              </a:rPr>
              <a:t>要件①～⑤を全て満たしている病院がある圏域</a:t>
            </a:r>
            <a:endParaRPr lang="en-US" altLang="ja-JP" sz="700" b="1" dirty="0" smtClean="0">
              <a:solidFill>
                <a:schemeClr val="bg1"/>
              </a:solidFill>
            </a:endParaRPr>
          </a:p>
        </p:txBody>
      </p:sp>
      <p:cxnSp>
        <p:nvCxnSpPr>
          <p:cNvPr id="51" name="直線矢印コネクタ 50"/>
          <p:cNvCxnSpPr>
            <a:stCxn id="9" idx="2"/>
            <a:endCxn id="49" idx="0"/>
          </p:cNvCxnSpPr>
          <p:nvPr/>
        </p:nvCxnSpPr>
        <p:spPr>
          <a:xfrm flipH="1">
            <a:off x="3471415" y="3428999"/>
            <a:ext cx="9021" cy="41053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a:stCxn id="49" idx="2"/>
            <a:endCxn id="10" idx="0"/>
          </p:cNvCxnSpPr>
          <p:nvPr/>
        </p:nvCxnSpPr>
        <p:spPr>
          <a:xfrm>
            <a:off x="3471415" y="4263724"/>
            <a:ext cx="0" cy="41053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10" name="右中かっこ 109"/>
          <p:cNvSpPr/>
          <p:nvPr/>
        </p:nvSpPr>
        <p:spPr>
          <a:xfrm>
            <a:off x="6535160" y="1678450"/>
            <a:ext cx="394159" cy="1750549"/>
          </a:xfrm>
          <a:prstGeom prst="rightBrace">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1" name="右中かっこ 110"/>
          <p:cNvSpPr/>
          <p:nvPr/>
        </p:nvSpPr>
        <p:spPr>
          <a:xfrm>
            <a:off x="6535159" y="4628687"/>
            <a:ext cx="394159" cy="767397"/>
          </a:xfrm>
          <a:prstGeom prst="rightBrace">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2" name="テキスト ボックス 111"/>
          <p:cNvSpPr txBox="1"/>
          <p:nvPr/>
        </p:nvSpPr>
        <p:spPr>
          <a:xfrm>
            <a:off x="6929318" y="2137666"/>
            <a:ext cx="1891153" cy="684015"/>
          </a:xfrm>
          <a:prstGeom prst="rect">
            <a:avLst/>
          </a:prstGeom>
          <a:noFill/>
          <a:ln>
            <a:noFill/>
          </a:ln>
        </p:spPr>
        <p:txBody>
          <a:bodyPr wrap="square" lIns="144000" tIns="144000" rtlCol="0">
            <a:spAutoFit/>
          </a:bodyPr>
          <a:lstStyle/>
          <a:p>
            <a:r>
              <a:rPr lang="ja-JP" altLang="en-US" sz="1600" b="1" dirty="0" smtClean="0">
                <a:latin typeface="+mn-ea"/>
              </a:rPr>
              <a:t>指定推薦書等</a:t>
            </a:r>
            <a:endParaRPr lang="en-US" altLang="ja-JP" sz="1600" b="1" dirty="0" smtClean="0">
              <a:latin typeface="+mn-ea"/>
            </a:endParaRPr>
          </a:p>
          <a:p>
            <a:r>
              <a:rPr lang="ja-JP" altLang="en-US" sz="1600" b="1" dirty="0" smtClean="0">
                <a:latin typeface="+mn-ea"/>
              </a:rPr>
              <a:t>により要件審査</a:t>
            </a:r>
            <a:endParaRPr lang="en-US" altLang="ja-JP" sz="1600" b="1" dirty="0">
              <a:latin typeface="+mn-ea"/>
            </a:endParaRPr>
          </a:p>
        </p:txBody>
      </p:sp>
      <p:sp>
        <p:nvSpPr>
          <p:cNvPr id="113" name="テキスト ボックス 112"/>
          <p:cNvSpPr txBox="1"/>
          <p:nvPr/>
        </p:nvSpPr>
        <p:spPr>
          <a:xfrm>
            <a:off x="6919171" y="4631384"/>
            <a:ext cx="1800200" cy="684015"/>
          </a:xfrm>
          <a:prstGeom prst="rect">
            <a:avLst/>
          </a:prstGeom>
          <a:noFill/>
          <a:ln>
            <a:noFill/>
          </a:ln>
        </p:spPr>
        <p:txBody>
          <a:bodyPr wrap="square" lIns="144000" tIns="144000" rtlCol="0">
            <a:spAutoFit/>
          </a:bodyPr>
          <a:lstStyle/>
          <a:p>
            <a:r>
              <a:rPr lang="ja-JP" altLang="en-US" sz="1600" b="1" dirty="0" smtClean="0">
                <a:latin typeface="+mn-ea"/>
              </a:rPr>
              <a:t>部会としての</a:t>
            </a:r>
            <a:endParaRPr lang="en-US" altLang="ja-JP" sz="1600" b="1" dirty="0" smtClean="0">
              <a:latin typeface="+mn-ea"/>
            </a:endParaRPr>
          </a:p>
          <a:p>
            <a:r>
              <a:rPr lang="ja-JP" altLang="en-US" sz="1600" b="1" dirty="0">
                <a:latin typeface="+mn-ea"/>
              </a:rPr>
              <a:t>判断</a:t>
            </a:r>
            <a:r>
              <a:rPr lang="ja-JP" altLang="en-US" sz="1600" b="1" dirty="0" smtClean="0">
                <a:latin typeface="+mn-ea"/>
              </a:rPr>
              <a:t>が</a:t>
            </a:r>
            <a:r>
              <a:rPr lang="ja-JP" altLang="en-US" sz="1600" b="1" dirty="0">
                <a:latin typeface="+mn-ea"/>
              </a:rPr>
              <a:t>必要</a:t>
            </a:r>
            <a:endParaRPr lang="en-US" altLang="ja-JP" sz="1600" b="1" dirty="0">
              <a:latin typeface="+mn-ea"/>
            </a:endParaRPr>
          </a:p>
        </p:txBody>
      </p:sp>
      <p:sp>
        <p:nvSpPr>
          <p:cNvPr id="35"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smtClean="0"/>
              <a:t>８</a:t>
            </a:r>
            <a:endParaRPr lang="ja-JP" altLang="en-US" sz="1800" b="1" dirty="0"/>
          </a:p>
        </p:txBody>
      </p:sp>
    </p:spTree>
    <p:extLst>
      <p:ext uri="{BB962C8B-B14F-4D97-AF65-F5344CB8AC3E}">
        <p14:creationId xmlns:p14="http://schemas.microsoft.com/office/powerpoint/2010/main" val="5436639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5766</TotalTime>
  <Words>2684</Words>
  <Application>Microsoft Office PowerPoint</Application>
  <PresentationFormat>画面に合わせる (4:3)</PresentationFormat>
  <Paragraphs>1082</Paragraphs>
  <Slides>25</Slides>
  <Notes>22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25</vt:i4>
      </vt:variant>
    </vt:vector>
  </HeadingPairs>
  <TitlesOfParts>
    <vt:vector size="34" baseType="lpstr">
      <vt:lpstr>HG丸ｺﾞｼｯｸM-PRO</vt:lpstr>
      <vt:lpstr>Meiryo UI</vt:lpstr>
      <vt:lpstr>ＭＳ Ｐゴシック</vt:lpstr>
      <vt:lpstr>ＭＳ Ｐゴシック 本文</vt:lpstr>
      <vt:lpstr>Arial</vt:lpstr>
      <vt:lpstr>Calibri</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国指定がん診療連携拠点病院の整備指針の改正及び推薦について</dc:title>
  <dc:creator>HOSTNAME</dc:creator>
  <cp:lastModifiedBy>奥平　麻衣子</cp:lastModifiedBy>
  <cp:revision>503</cp:revision>
  <cp:lastPrinted>2019-11-12T01:49:06Z</cp:lastPrinted>
  <dcterms:created xsi:type="dcterms:W3CDTF">2018-08-10T07:45:39Z</dcterms:created>
  <dcterms:modified xsi:type="dcterms:W3CDTF">2019-11-19T09:49:21Z</dcterms:modified>
</cp:coreProperties>
</file>