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6"/>
  </p:notesMasterIdLst>
  <p:sldIdLst>
    <p:sldId id="272" r:id="rId3"/>
    <p:sldId id="345" r:id="rId4"/>
    <p:sldId id="172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33569" autoAdjust="0"/>
  </p:normalViewPr>
  <p:slideViewPr>
    <p:cSldViewPr>
      <p:cViewPr varScale="1">
        <p:scale>
          <a:sx n="100" d="100"/>
          <a:sy n="100" d="100"/>
        </p:scale>
        <p:origin x="950" y="62"/>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n-lt"/>
                <a:ea typeface="+mn-ea"/>
                <a:cs typeface="+mn-cs"/>
              </a:rPr>
              <a:t>これらは大阪府内のがん診療拠点病院等の配置図です。</a:t>
            </a:r>
            <a:endParaRPr kumimoji="1" lang="en-US" altLang="ja-JP"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n-lt"/>
                <a:ea typeface="+mn-ea"/>
                <a:cs typeface="+mn-cs"/>
              </a:rPr>
              <a:t>がん診療拠点病院等とは、</a:t>
            </a:r>
            <a:r>
              <a:rPr lang="ja-JP" altLang="en-US" b="0" i="0" dirty="0">
                <a:solidFill>
                  <a:srgbClr val="000000"/>
                </a:solidFill>
                <a:effectLst/>
                <a:latin typeface="游ゴシック Medium" panose="020B0500000000000000" pitchFamily="50" charset="-128"/>
                <a:ea typeface="游ゴシック Medium" panose="020B0500000000000000" pitchFamily="50" charset="-128"/>
              </a:rPr>
              <a:t>がん医療の提供、地域のがん診療の連携協力体制の整備、患者・住民への相談支援や情報提供などの役割を担う病院で、</a:t>
            </a:r>
            <a:r>
              <a:rPr kumimoji="1" lang="ja-JP" altLang="en-US" sz="1200" kern="1200" dirty="0">
                <a:solidFill>
                  <a:schemeClr val="tx1"/>
                </a:solidFill>
                <a:latin typeface="+mn-lt"/>
                <a:ea typeface="+mn-ea"/>
                <a:cs typeface="+mn-cs"/>
              </a:rPr>
              <a:t>国が指定する病院と、大阪府が指定する病院があります。</a:t>
            </a:r>
            <a:endParaRPr kumimoji="1" lang="en-US" altLang="ja-JP"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000000"/>
                </a:solidFill>
                <a:effectLst/>
                <a:latin typeface="游ゴシック Medium" panose="020B0500000000000000" pitchFamily="50" charset="-128"/>
                <a:ea typeface="游ゴシック Medium" panose="020B0500000000000000" pitchFamily="50" charset="-128"/>
              </a:rPr>
              <a:t>国指定の病院としては、専門的な各都道府県で中心的役割を果たす「都道府県がん診療連携拠点病院」、大阪府では大阪国際がんセンターが指定されております。そして都道府県が定める地域ごとに中心的な役割を果たす</a:t>
            </a:r>
            <a:r>
              <a:rPr lang="en-US" altLang="ja-JP" b="0" i="0" dirty="0">
                <a:solidFill>
                  <a:srgbClr val="000000"/>
                </a:solidFill>
                <a:effectLst/>
                <a:latin typeface="游ゴシック Medium" panose="020B0500000000000000" pitchFamily="50" charset="-128"/>
                <a:ea typeface="游ゴシック Medium" panose="020B0500000000000000" pitchFamily="50" charset="-128"/>
              </a:rPr>
              <a:t>16</a:t>
            </a:r>
            <a:r>
              <a:rPr lang="ja-JP" altLang="en-US" b="0" i="0" dirty="0">
                <a:solidFill>
                  <a:srgbClr val="000000"/>
                </a:solidFill>
                <a:effectLst/>
                <a:latin typeface="游ゴシック Medium" panose="020B0500000000000000" pitchFamily="50" charset="-128"/>
                <a:ea typeface="游ゴシック Medium" panose="020B0500000000000000" pitchFamily="50" charset="-128"/>
              </a:rPr>
              <a:t>の「地域がん診療連携拠点病院」病院があります。</a:t>
            </a:r>
            <a:endParaRPr lang="en-US" altLang="ja-JP" b="0" i="0" dirty="0">
              <a:solidFill>
                <a:srgbClr val="000000"/>
              </a:solidFill>
              <a:effectLst/>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dirty="0">
                <a:solidFill>
                  <a:srgbClr val="000000"/>
                </a:solidFill>
                <a:effectLst/>
                <a:latin typeface="游ゴシック Medium" panose="020B0500000000000000" pitchFamily="50" charset="-128"/>
                <a:ea typeface="游ゴシック Medium" panose="020B0500000000000000" pitchFamily="50" charset="-128"/>
              </a:rPr>
              <a:t>また大阪府が指定する病院には、肺がん、胃がん、肝がん、大腸がん及び乳がん並びにその他各医療機関が専門とするがんについて、専門的ながん診療機能を有する</a:t>
            </a:r>
            <a:r>
              <a:rPr lang="en-US" altLang="ja-JP" b="0" i="0" dirty="0">
                <a:solidFill>
                  <a:srgbClr val="000000"/>
                </a:solidFill>
                <a:effectLst/>
                <a:latin typeface="游ゴシック Medium" panose="020B0500000000000000" pitchFamily="50" charset="-128"/>
                <a:ea typeface="游ゴシック Medium" panose="020B0500000000000000" pitchFamily="50" charset="-128"/>
              </a:rPr>
              <a:t>43</a:t>
            </a:r>
            <a:r>
              <a:rPr lang="ja-JP" altLang="en-US" b="0" i="0" dirty="0">
                <a:solidFill>
                  <a:srgbClr val="000000"/>
                </a:solidFill>
                <a:effectLst/>
                <a:latin typeface="游ゴシック Medium" panose="020B0500000000000000" pitchFamily="50" charset="-128"/>
                <a:ea typeface="游ゴシック Medium" panose="020B0500000000000000" pitchFamily="50" charset="-128"/>
              </a:rPr>
              <a:t>の「大阪府がん診療拠点病院」、肺がん、胃がん、肝がん、大腸がん及び乳がんのうち</a:t>
            </a:r>
            <a:r>
              <a:rPr lang="en-US" altLang="ja-JP" b="0" i="0" dirty="0">
                <a:solidFill>
                  <a:srgbClr val="000000"/>
                </a:solidFill>
                <a:effectLst/>
                <a:latin typeface="游ゴシック Medium" panose="020B0500000000000000" pitchFamily="50" charset="-128"/>
                <a:ea typeface="游ゴシック Medium" panose="020B0500000000000000" pitchFamily="50" charset="-128"/>
              </a:rPr>
              <a:t>4</a:t>
            </a:r>
            <a:r>
              <a:rPr lang="ja-JP" altLang="en-US" b="0" i="0" dirty="0">
                <a:solidFill>
                  <a:srgbClr val="000000"/>
                </a:solidFill>
                <a:effectLst/>
                <a:latin typeface="游ゴシック Medium" panose="020B0500000000000000" pitchFamily="50" charset="-128"/>
                <a:ea typeface="游ゴシック Medium" panose="020B0500000000000000" pitchFamily="50" charset="-128"/>
              </a:rPr>
              <a:t>がん並びにその他各医療機関が専門とするがんについて、専門的ながん診療機能を有する２つの「大阪府がん診療推進病院」、加えて肺がんの拠点病院、小児がんの拠点病院があり、重複を除くと全体では国と府の指定がする病院が計</a:t>
            </a:r>
            <a:r>
              <a:rPr lang="en-US" altLang="ja-JP" b="0" i="0" dirty="0">
                <a:solidFill>
                  <a:srgbClr val="000000"/>
                </a:solidFill>
                <a:effectLst/>
                <a:latin typeface="游ゴシック Medium" panose="020B0500000000000000" pitchFamily="50" charset="-128"/>
                <a:ea typeface="游ゴシック Medium" panose="020B0500000000000000" pitchFamily="50" charset="-128"/>
              </a:rPr>
              <a:t>65</a:t>
            </a:r>
            <a:r>
              <a:rPr lang="ja-JP" altLang="en-US" b="0" i="0" dirty="0">
                <a:solidFill>
                  <a:srgbClr val="000000"/>
                </a:solidFill>
                <a:effectLst/>
                <a:latin typeface="游ゴシック Medium" panose="020B0500000000000000" pitchFamily="50" charset="-128"/>
                <a:ea typeface="游ゴシック Medium" panose="020B0500000000000000" pitchFamily="50" charset="-128"/>
              </a:rPr>
              <a:t>病院あります。</a:t>
            </a:r>
            <a:endParaRPr lang="en-US" altLang="ja-JP" b="0" i="0" dirty="0">
              <a:solidFill>
                <a:srgbClr val="000000"/>
              </a:solidFill>
              <a:effectLst/>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以下参考）</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主な診療機能</a:t>
            </a:r>
            <a:r>
              <a:rPr lang="en-US" altLang="ja-JP" dirty="0"/>
              <a:t>】 ○</a:t>
            </a:r>
            <a:r>
              <a:rPr lang="ja-JP" altLang="en-US" dirty="0"/>
              <a:t>集学的治療の実施 （手術、放射線治療、薬物療法） ○緩和ケアの提供 ○地域連携の推進 ○セカンドオピニオン ○がん登録 ○がん相談支援センターの設置 ○それぞれの特性に応じた診療等 の提供</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a:t>
            </a:r>
            <a:r>
              <a:rPr lang="ja-JP" altLang="en-US" dirty="0"/>
              <a:t>主な人員配置</a:t>
            </a:r>
            <a:r>
              <a:rPr lang="en-US" altLang="ja-JP" dirty="0"/>
              <a:t>】 ○</a:t>
            </a:r>
            <a:r>
              <a:rPr lang="ja-JP" altLang="en-US" dirty="0"/>
              <a:t>手術療法医 ○放射線診断医 ○放射線治療 （放射線治療医、診療放射線技師、看 護師） ○薬物療法 （薬物療法医、薬剤師、看護師） ○緩和ケア （身体症状担当医、精神症状担当医、 看護師、薬剤師、社会福祉士等、公認 心理師等） ○病理診断医 ○リハビリテーション医、理学療法 士、作業療法士、言語聴覚士</a:t>
            </a:r>
            <a:endParaRPr kumimoji="1" lang="en-US" altLang="ja-JP" sz="1200" kern="1200" dirty="0">
              <a:solidFill>
                <a:schemeClr val="tx1"/>
              </a:solidFill>
              <a:latin typeface="+mn-lt"/>
              <a:ea typeface="+mn-ea"/>
              <a:cs typeface="+mn-cs"/>
            </a:endParaRPr>
          </a:p>
        </p:txBody>
      </p:sp>
    </p:spTree>
    <p:extLst>
      <p:ext uri="{BB962C8B-B14F-4D97-AF65-F5344CB8AC3E}">
        <p14:creationId xmlns:p14="http://schemas.microsoft.com/office/powerpoint/2010/main" val="703732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15FF0D2-F17F-49B2-BAB0-750E8B88BBFE}"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6820EEE-2305-4B56-8829-8D447B0365CD}"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B4FEC5B-A643-43B7-B648-27DD289E6BC9}"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656"/>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9"/>
            <a:ext cx="6858000" cy="1655762"/>
          </a:xfrm>
        </p:spPr>
        <p:txBody>
          <a:bodyPr/>
          <a:lstStyle>
            <a:lvl1pPr marL="0" indent="0" algn="ctr">
              <a:buNone/>
              <a:defRPr sz="2263"/>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36D065-11DA-4595-9213-3F9B885FBE4F}" type="datetime1">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63039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C579B0-8429-43FE-9C91-F21477B8883C}" type="datetime1">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576870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565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263">
                <a:solidFill>
                  <a:schemeClr val="tx1"/>
                </a:solidFill>
              </a:defRPr>
            </a:lvl1pPr>
            <a:lvl2pPr marL="430997" indent="0">
              <a:buNone/>
              <a:defRPr sz="1886">
                <a:solidFill>
                  <a:schemeClr val="tx1">
                    <a:tint val="75000"/>
                  </a:schemeClr>
                </a:solidFill>
              </a:defRPr>
            </a:lvl2pPr>
            <a:lvl3pPr marL="861993" indent="0">
              <a:buNone/>
              <a:defRPr sz="1697">
                <a:solidFill>
                  <a:schemeClr val="tx1">
                    <a:tint val="75000"/>
                  </a:schemeClr>
                </a:solidFill>
              </a:defRPr>
            </a:lvl3pPr>
            <a:lvl4pPr marL="1292990" indent="0">
              <a:buNone/>
              <a:defRPr sz="1509">
                <a:solidFill>
                  <a:schemeClr val="tx1">
                    <a:tint val="75000"/>
                  </a:schemeClr>
                </a:solidFill>
              </a:defRPr>
            </a:lvl4pPr>
            <a:lvl5pPr marL="1723986" indent="0">
              <a:buNone/>
              <a:defRPr sz="1509">
                <a:solidFill>
                  <a:schemeClr val="tx1">
                    <a:tint val="75000"/>
                  </a:schemeClr>
                </a:solidFill>
              </a:defRPr>
            </a:lvl5pPr>
            <a:lvl6pPr marL="2154983" indent="0">
              <a:buNone/>
              <a:defRPr sz="1509">
                <a:solidFill>
                  <a:schemeClr val="tx1">
                    <a:tint val="75000"/>
                  </a:schemeClr>
                </a:solidFill>
              </a:defRPr>
            </a:lvl6pPr>
            <a:lvl7pPr marL="2585979" indent="0">
              <a:buNone/>
              <a:defRPr sz="1509">
                <a:solidFill>
                  <a:schemeClr val="tx1">
                    <a:tint val="75000"/>
                  </a:schemeClr>
                </a:solidFill>
              </a:defRPr>
            </a:lvl7pPr>
            <a:lvl8pPr marL="3016975" indent="0">
              <a:buNone/>
              <a:defRPr sz="1509">
                <a:solidFill>
                  <a:schemeClr val="tx1">
                    <a:tint val="75000"/>
                  </a:schemeClr>
                </a:solidFill>
              </a:defRPr>
            </a:lvl8pPr>
            <a:lvl9pPr marL="3447971" indent="0">
              <a:buNone/>
              <a:defRPr sz="150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0251B1-B3BC-40C7-A031-B24F67662730}" type="datetime1">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075490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EDD469-8264-4A4D-8256-F93B2CA30055}" type="datetime1">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98392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965CB8C-E122-4C62-BD1F-AC0E3B3DC4E6}" type="datetime1">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977525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15AAAA-CDD1-4C0A-A52C-FE5DE9F4D53E}" type="datetime1">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850757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EFB5D3-985D-4BE0-8A3E-FF8084FB9B4C}" type="datetime1">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079666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7"/>
            <a:ext cx="4629150" cy="4873625"/>
          </a:xfrm>
        </p:spPr>
        <p:txBody>
          <a:bodyPr/>
          <a:lstStyle>
            <a:lvl1pPr>
              <a:defRPr sz="3016"/>
            </a:lvl1pPr>
            <a:lvl2pPr>
              <a:defRPr sz="2639"/>
            </a:lvl2pPr>
            <a:lvl3pPr>
              <a:defRPr sz="2263"/>
            </a:lvl3pPr>
            <a:lvl4pPr>
              <a:defRPr sz="1886"/>
            </a:lvl4pPr>
            <a:lvl5pPr>
              <a:defRPr sz="1886"/>
            </a:lvl5pPr>
            <a:lvl6pPr>
              <a:defRPr sz="1886"/>
            </a:lvl6pPr>
            <a:lvl7pPr>
              <a:defRPr sz="1886"/>
            </a:lvl7pPr>
            <a:lvl8pPr>
              <a:defRPr sz="1886"/>
            </a:lvl8pPr>
            <a:lvl9pPr>
              <a:defRPr sz="188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B1AD6A5-A976-4B54-A4BF-59BD0AB79242}" type="datetime1">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62611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9A49A3-3771-4EE1-8BD2-5C18B6A2A45F}"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7"/>
            <a:ext cx="4629150" cy="4873625"/>
          </a:xfrm>
        </p:spPr>
        <p:txBody>
          <a:bodyPr anchor="t"/>
          <a:lstStyle>
            <a:lvl1pPr marL="0" indent="0">
              <a:buNone/>
              <a:defRPr sz="3016"/>
            </a:lvl1pPr>
            <a:lvl2pPr marL="430997" indent="0">
              <a:buNone/>
              <a:defRPr sz="2639"/>
            </a:lvl2pPr>
            <a:lvl3pPr marL="861993" indent="0">
              <a:buNone/>
              <a:defRPr sz="2263"/>
            </a:lvl3pPr>
            <a:lvl4pPr marL="1292990" indent="0">
              <a:buNone/>
              <a:defRPr sz="1886"/>
            </a:lvl4pPr>
            <a:lvl5pPr marL="1723986" indent="0">
              <a:buNone/>
              <a:defRPr sz="1886"/>
            </a:lvl5pPr>
            <a:lvl6pPr marL="2154983" indent="0">
              <a:buNone/>
              <a:defRPr sz="1886"/>
            </a:lvl6pPr>
            <a:lvl7pPr marL="2585979" indent="0">
              <a:buNone/>
              <a:defRPr sz="1886"/>
            </a:lvl7pPr>
            <a:lvl8pPr marL="3016975" indent="0">
              <a:buNone/>
              <a:defRPr sz="1886"/>
            </a:lvl8pPr>
            <a:lvl9pPr marL="3447971" indent="0">
              <a:buNone/>
              <a:defRPr sz="1886"/>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32D143-4DD9-484F-8D2B-5305A586F6DF}" type="datetime1">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22844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13A9DC-DDBB-432F-9F98-E516204E322A}" type="datetime1">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789070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4DC50B-776E-4106-90A5-BA1091A606F7}" type="datetime1">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511385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AC44B18-767E-40E9-9E1B-38F15F130298}"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34C2C9A-2EB5-4EEC-B87C-F988C28F2096}"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E83A1FE-0FA3-4BE3-87C5-CD1E9DC1F5EA}"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4D7F71-058C-4F0D-BB8A-56A4F33EDF94}"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D567AD-72FA-459F-9DFB-53AE570F42FC}"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F9D6773-AAE3-4CB8-A2AD-33FBB4DA2A78}"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5BA70D-A7D4-4706-A985-A2B3054D001C}"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4DF998-6555-43D7-A497-4342D14AD19B}"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131">
                <a:solidFill>
                  <a:schemeClr val="tx1">
                    <a:tint val="75000"/>
                  </a:schemeClr>
                </a:solidFill>
              </a:defRPr>
            </a:lvl1pPr>
          </a:lstStyle>
          <a:p>
            <a:fld id="{875239C6-96B1-4F0C-93F2-6D49D2C4BFF9}" type="datetime1">
              <a:rPr kumimoji="1" lang="ja-JP" altLang="en-US" smtClean="0"/>
              <a:t>2025/7/3</a:t>
            </a:fld>
            <a:endParaRPr kumimoji="1" lang="ja-JP" alt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13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131">
                <a:solidFill>
                  <a:schemeClr val="tx1">
                    <a:tint val="75000"/>
                  </a:schemeClr>
                </a:solidFill>
              </a:defRPr>
            </a:lvl1p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61055700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861993"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215498" indent="-215498" algn="l" defTabSz="861993" rtl="0" eaLnBrk="1" latinLnBrk="0" hangingPunct="1">
        <a:lnSpc>
          <a:spcPct val="90000"/>
        </a:lnSpc>
        <a:spcBef>
          <a:spcPts val="942"/>
        </a:spcBef>
        <a:buFont typeface="Arial" panose="020B0604020202020204" pitchFamily="34" charset="0"/>
        <a:buChar char="•"/>
        <a:defRPr kumimoji="1" sz="2639" kern="1200">
          <a:solidFill>
            <a:schemeClr val="tx1"/>
          </a:solidFill>
          <a:latin typeface="+mn-lt"/>
          <a:ea typeface="+mn-ea"/>
          <a:cs typeface="+mn-cs"/>
        </a:defRPr>
      </a:lvl1pPr>
      <a:lvl2pPr marL="646494" indent="-215498" algn="l" defTabSz="861993" rtl="0" eaLnBrk="1" latinLnBrk="0" hangingPunct="1">
        <a:lnSpc>
          <a:spcPct val="90000"/>
        </a:lnSpc>
        <a:spcBef>
          <a:spcPts val="471"/>
        </a:spcBef>
        <a:buFont typeface="Arial" panose="020B0604020202020204" pitchFamily="34" charset="0"/>
        <a:buChar char="•"/>
        <a:defRPr kumimoji="1" sz="2263" kern="1200">
          <a:solidFill>
            <a:schemeClr val="tx1"/>
          </a:solidFill>
          <a:latin typeface="+mn-lt"/>
          <a:ea typeface="+mn-ea"/>
          <a:cs typeface="+mn-cs"/>
        </a:defRPr>
      </a:lvl2pPr>
      <a:lvl3pPr marL="1077491" indent="-215498" algn="l" defTabSz="861993" rtl="0" eaLnBrk="1" latinLnBrk="0" hangingPunct="1">
        <a:lnSpc>
          <a:spcPct val="90000"/>
        </a:lnSpc>
        <a:spcBef>
          <a:spcPts val="471"/>
        </a:spcBef>
        <a:buFont typeface="Arial" panose="020B0604020202020204" pitchFamily="34" charset="0"/>
        <a:buChar char="•"/>
        <a:defRPr kumimoji="1" sz="1886" kern="1200">
          <a:solidFill>
            <a:schemeClr val="tx1"/>
          </a:solidFill>
          <a:latin typeface="+mn-lt"/>
          <a:ea typeface="+mn-ea"/>
          <a:cs typeface="+mn-cs"/>
        </a:defRPr>
      </a:lvl3pPr>
      <a:lvl4pPr marL="150848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4pPr>
      <a:lvl5pPr marL="193948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5pPr>
      <a:lvl6pPr marL="2370481"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7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47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470"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en-US"/>
      </a:defPPr>
      <a:lvl1pPr marL="0" algn="l" defTabSz="861993" rtl="0" eaLnBrk="1" latinLnBrk="0" hangingPunct="1">
        <a:defRPr kumimoji="1" sz="1697" kern="1200">
          <a:solidFill>
            <a:schemeClr val="tx1"/>
          </a:solidFill>
          <a:latin typeface="+mn-lt"/>
          <a:ea typeface="+mn-ea"/>
          <a:cs typeface="+mn-cs"/>
        </a:defRPr>
      </a:lvl1pPr>
      <a:lvl2pPr marL="430997" algn="l" defTabSz="861993" rtl="0" eaLnBrk="1" latinLnBrk="0" hangingPunct="1">
        <a:defRPr kumimoji="1" sz="1697" kern="1200">
          <a:solidFill>
            <a:schemeClr val="tx1"/>
          </a:solidFill>
          <a:latin typeface="+mn-lt"/>
          <a:ea typeface="+mn-ea"/>
          <a:cs typeface="+mn-cs"/>
        </a:defRPr>
      </a:lvl2pPr>
      <a:lvl3pPr marL="861993" algn="l" defTabSz="861993" rtl="0" eaLnBrk="1" latinLnBrk="0" hangingPunct="1">
        <a:defRPr kumimoji="1" sz="1697" kern="1200">
          <a:solidFill>
            <a:schemeClr val="tx1"/>
          </a:solidFill>
          <a:latin typeface="+mn-lt"/>
          <a:ea typeface="+mn-ea"/>
          <a:cs typeface="+mn-cs"/>
        </a:defRPr>
      </a:lvl3pPr>
      <a:lvl4pPr marL="1292990" algn="l" defTabSz="861993" rtl="0" eaLnBrk="1" latinLnBrk="0" hangingPunct="1">
        <a:defRPr kumimoji="1" sz="1697" kern="1200">
          <a:solidFill>
            <a:schemeClr val="tx1"/>
          </a:solidFill>
          <a:latin typeface="+mn-lt"/>
          <a:ea typeface="+mn-ea"/>
          <a:cs typeface="+mn-cs"/>
        </a:defRPr>
      </a:lvl4pPr>
      <a:lvl5pPr marL="1723986" algn="l" defTabSz="861993" rtl="0" eaLnBrk="1" latinLnBrk="0" hangingPunct="1">
        <a:defRPr kumimoji="1" sz="1697" kern="1200">
          <a:solidFill>
            <a:schemeClr val="tx1"/>
          </a:solidFill>
          <a:latin typeface="+mn-lt"/>
          <a:ea typeface="+mn-ea"/>
          <a:cs typeface="+mn-cs"/>
        </a:defRPr>
      </a:lvl5pPr>
      <a:lvl6pPr marL="2154983" algn="l" defTabSz="861993" rtl="0" eaLnBrk="1" latinLnBrk="0" hangingPunct="1">
        <a:defRPr kumimoji="1" sz="1697" kern="1200">
          <a:solidFill>
            <a:schemeClr val="tx1"/>
          </a:solidFill>
          <a:latin typeface="+mn-lt"/>
          <a:ea typeface="+mn-ea"/>
          <a:cs typeface="+mn-cs"/>
        </a:defRPr>
      </a:lvl6pPr>
      <a:lvl7pPr marL="2585979" algn="l" defTabSz="861993" rtl="0" eaLnBrk="1" latinLnBrk="0" hangingPunct="1">
        <a:defRPr kumimoji="1" sz="1697" kern="1200">
          <a:solidFill>
            <a:schemeClr val="tx1"/>
          </a:solidFill>
          <a:latin typeface="+mn-lt"/>
          <a:ea typeface="+mn-ea"/>
          <a:cs typeface="+mn-cs"/>
        </a:defRPr>
      </a:lvl7pPr>
      <a:lvl8pPr marL="3016975" algn="l" defTabSz="861993" rtl="0" eaLnBrk="1" latinLnBrk="0" hangingPunct="1">
        <a:defRPr kumimoji="1" sz="1697" kern="1200">
          <a:solidFill>
            <a:schemeClr val="tx1"/>
          </a:solidFill>
          <a:latin typeface="+mn-lt"/>
          <a:ea typeface="+mn-ea"/>
          <a:cs typeface="+mn-cs"/>
        </a:defRPr>
      </a:lvl8pPr>
      <a:lvl9pPr marL="3447971" algn="l" defTabSz="861993" rtl="0" eaLnBrk="1" latinLnBrk="0" hangingPunct="1">
        <a:defRPr kumimoji="1"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地域がん診療連携拠点病院の</a:t>
            </a:r>
            <a:endParaRPr lang="en-US" altLang="ja-JP"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a:p>
            <a:r>
              <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推薦募集について</a:t>
            </a:r>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a:latin typeface="Meiryo UI" panose="020B0604030504040204" pitchFamily="50" charset="-128"/>
                <a:ea typeface="Meiryo UI" panose="020B0604030504040204" pitchFamily="50" charset="-128"/>
              </a:rPr>
              <a:t>令和７年度大阪府がん対策推進委員会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第１回がん診療連携検討部会</a:t>
            </a:r>
            <a:endParaRPr lang="en-US" altLang="ja-JP" sz="2000" dirty="0">
              <a:latin typeface="Meiryo UI" panose="020B0604030504040204" pitchFamily="50" charset="-128"/>
              <a:ea typeface="Meiryo UI" panose="020B0604030504040204" pitchFamily="50" charset="-128"/>
            </a:endParaRPr>
          </a:p>
        </p:txBody>
      </p:sp>
      <p:sp>
        <p:nvSpPr>
          <p:cNvPr id="5" name="テキスト ボックス 3">
            <a:extLst>
              <a:ext uri="{FF2B5EF4-FFF2-40B4-BE49-F238E27FC236}">
                <a16:creationId xmlns:a16="http://schemas.microsoft.com/office/drawing/2014/main" id="{25D5AE40-3A96-418C-8398-1A566B4A9C90}"/>
              </a:ext>
            </a:extLst>
          </p:cNvPr>
          <p:cNvSpPr txBox="1"/>
          <p:nvPr/>
        </p:nvSpPr>
        <p:spPr>
          <a:xfrm>
            <a:off x="7092280" y="476672"/>
            <a:ext cx="1224136" cy="369332"/>
          </a:xfrm>
          <a:prstGeom prst="rect">
            <a:avLst/>
          </a:prstGeom>
          <a:solidFill>
            <a:schemeClr val="tx2"/>
          </a:solidFill>
          <a:ln>
            <a:solidFill>
              <a:schemeClr val="bg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a:solidFill>
                  <a:schemeClr val="bg1"/>
                </a:solidFill>
              </a:rPr>
              <a:t>資料１</a:t>
            </a:r>
          </a:p>
        </p:txBody>
      </p:sp>
    </p:spTree>
    <p:extLst>
      <p:ext uri="{BB962C8B-B14F-4D97-AF65-F5344CB8AC3E}">
        <p14:creationId xmlns:p14="http://schemas.microsoft.com/office/powerpoint/2010/main" val="27106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
          <p:cNvSpPr txBox="1"/>
          <p:nvPr/>
        </p:nvSpPr>
        <p:spPr>
          <a:xfrm>
            <a:off x="35496" y="43681"/>
            <a:ext cx="8928992" cy="504999"/>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国指定がん診療連携拠点病院の推薦募集について</a:t>
            </a:r>
            <a:endPar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22" name="二等辺三角形 21">
            <a:extLst>
              <a:ext uri="{FF2B5EF4-FFF2-40B4-BE49-F238E27FC236}">
                <a16:creationId xmlns:a16="http://schemas.microsoft.com/office/drawing/2014/main" id="{A1AA20BB-A05E-44E6-A7EC-9E88DC71BB4D}"/>
              </a:ext>
            </a:extLst>
          </p:cNvPr>
          <p:cNvSpPr/>
          <p:nvPr/>
        </p:nvSpPr>
        <p:spPr>
          <a:xfrm flipV="1">
            <a:off x="2843808" y="3043133"/>
            <a:ext cx="3287807" cy="422934"/>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aphicFrame>
        <p:nvGraphicFramePr>
          <p:cNvPr id="23" name="表 22">
            <a:extLst>
              <a:ext uri="{FF2B5EF4-FFF2-40B4-BE49-F238E27FC236}">
                <a16:creationId xmlns:a16="http://schemas.microsoft.com/office/drawing/2014/main" id="{33463A95-2F46-4521-B0F7-31DD2B0A8D6C}"/>
              </a:ext>
            </a:extLst>
          </p:cNvPr>
          <p:cNvGraphicFramePr>
            <a:graphicFrameLocks noGrp="1"/>
          </p:cNvGraphicFramePr>
          <p:nvPr>
            <p:extLst>
              <p:ext uri="{D42A27DB-BD31-4B8C-83A1-F6EECF244321}">
                <p14:modId xmlns:p14="http://schemas.microsoft.com/office/powerpoint/2010/main" val="3622146599"/>
              </p:ext>
            </p:extLst>
          </p:nvPr>
        </p:nvGraphicFramePr>
        <p:xfrm>
          <a:off x="188640" y="1382391"/>
          <a:ext cx="8838728" cy="1038498"/>
        </p:xfrm>
        <a:graphic>
          <a:graphicData uri="http://schemas.openxmlformats.org/drawingml/2006/table">
            <a:tbl>
              <a:tblPr firstRow="1" bandRow="1">
                <a:tableStyleId>{5C22544A-7EE6-4342-B048-85BDC9FD1C3A}</a:tableStyleId>
              </a:tblPr>
              <a:tblGrid>
                <a:gridCol w="8838728">
                  <a:extLst>
                    <a:ext uri="{9D8B030D-6E8A-4147-A177-3AD203B41FA5}">
                      <a16:colId xmlns:a16="http://schemas.microsoft.com/office/drawing/2014/main" val="1185930963"/>
                    </a:ext>
                  </a:extLst>
                </a:gridCol>
              </a:tblGrid>
              <a:tr h="1038498">
                <a:tc>
                  <a:txBody>
                    <a:bodyPr/>
                    <a:lstStyle/>
                    <a:p>
                      <a:pPr algn="l"/>
                      <a:r>
                        <a:rPr kumimoji="1" lang="ja-JP" altLang="en-US" sz="1800" dirty="0">
                          <a:solidFill>
                            <a:schemeClr val="tx1"/>
                          </a:solidFill>
                          <a:latin typeface="Meiryo UI" panose="020B0604030504040204" pitchFamily="50" charset="-128"/>
                          <a:ea typeface="Meiryo UI" panose="020B0604030504040204" pitchFamily="50" charset="-128"/>
                        </a:rPr>
                        <a:t>国拠点病院の新規指定推薦の際には、以下の点について考慮する必要がある。</a:t>
                      </a:r>
                      <a:endParaRPr kumimoji="1" lang="en-US" altLang="ja-JP" sz="1800" dirty="0">
                        <a:solidFill>
                          <a:schemeClr val="tx1"/>
                        </a:solidFill>
                        <a:latin typeface="Meiryo UI" panose="020B0604030504040204" pitchFamily="50" charset="-128"/>
                        <a:ea typeface="Meiryo UI" panose="020B0604030504040204" pitchFamily="50" charset="-128"/>
                      </a:endParaRPr>
                    </a:p>
                    <a:p>
                      <a:pPr algn="l"/>
                      <a:r>
                        <a:rPr kumimoji="1" lang="ja-JP" altLang="en-US" sz="1800" dirty="0">
                          <a:solidFill>
                            <a:schemeClr val="tx1"/>
                          </a:solidFill>
                          <a:latin typeface="Meiryo UI" panose="020B0604030504040204" pitchFamily="50" charset="-128"/>
                          <a:ea typeface="Meiryo UI" panose="020B0604030504040204" pitchFamily="50" charset="-128"/>
                        </a:rPr>
                        <a:t>・現在、医療圏内の国拠点病院が１病院であること。</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6297519"/>
                  </a:ext>
                </a:extLst>
              </a:tr>
            </a:tbl>
          </a:graphicData>
        </a:graphic>
      </p:graphicFrame>
      <p:sp>
        <p:nvSpPr>
          <p:cNvPr id="24" name="テキスト ボックス 23">
            <a:extLst>
              <a:ext uri="{FF2B5EF4-FFF2-40B4-BE49-F238E27FC236}">
                <a16:creationId xmlns:a16="http://schemas.microsoft.com/office/drawing/2014/main" id="{4F4DF7A4-B0BB-45EF-8D7A-D9F78D576A70}"/>
              </a:ext>
            </a:extLst>
          </p:cNvPr>
          <p:cNvSpPr txBox="1"/>
          <p:nvPr/>
        </p:nvSpPr>
        <p:spPr>
          <a:xfrm>
            <a:off x="324402" y="4077072"/>
            <a:ext cx="8819598" cy="1785104"/>
          </a:xfrm>
          <a:prstGeom prst="rect">
            <a:avLst/>
          </a:prstGeom>
          <a:noFill/>
        </p:spPr>
        <p:txBody>
          <a:bodyPr wrap="square">
            <a:spAutoFit/>
          </a:bodyPr>
          <a:lstStyle/>
          <a:p>
            <a:pPr algn="l"/>
            <a:r>
              <a:rPr kumimoji="1" lang="ja-JP" altLang="en-US" sz="2000" b="1" dirty="0">
                <a:solidFill>
                  <a:schemeClr val="tx1"/>
                </a:solidFill>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対応（</a:t>
            </a:r>
            <a:r>
              <a:rPr kumimoji="1" lang="ja-JP" altLang="en-US" sz="2000" b="1" dirty="0">
                <a:solidFill>
                  <a:schemeClr val="tx1"/>
                </a:solidFill>
                <a:latin typeface="Meiryo UI" panose="020B0604030504040204" pitchFamily="50" charset="-128"/>
                <a:ea typeface="Meiryo UI" panose="020B0604030504040204" pitchFamily="50" charset="-128"/>
              </a:rPr>
              <a:t>案）＞</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algn="l"/>
            <a:r>
              <a:rPr kumimoji="1" lang="ja-JP" altLang="en-US" b="1" dirty="0">
                <a:solidFill>
                  <a:schemeClr val="tx1"/>
                </a:solidFill>
                <a:latin typeface="Meiryo UI" panose="020B0604030504040204" pitchFamily="50" charset="-128"/>
                <a:ea typeface="Meiryo UI" panose="020B0604030504040204" pitchFamily="50" charset="-128"/>
              </a:rPr>
              <a:t>　新規指定推薦に係る募集については、上記の考慮事情を踏まえ、三島、北河内、南河内の３つの医療圏に位置する医療機関を対象に行うこととする。</a:t>
            </a:r>
            <a:endParaRPr kumimoji="1" lang="en-US" altLang="ja-JP" b="1" dirty="0">
              <a:solidFill>
                <a:schemeClr val="tx1"/>
              </a:solidFill>
              <a:latin typeface="Meiryo UI" panose="020B0604030504040204" pitchFamily="50" charset="-128"/>
              <a:ea typeface="Meiryo UI" panose="020B0604030504040204" pitchFamily="50" charset="-128"/>
            </a:endParaRPr>
          </a:p>
          <a:p>
            <a:pPr algn="l"/>
            <a:r>
              <a:rPr lang="ja-JP" altLang="en-US" b="1" dirty="0">
                <a:latin typeface="Meiryo UI" panose="020B0604030504040204" pitchFamily="50" charset="-128"/>
                <a:ea typeface="Meiryo UI" panose="020B0604030504040204" pitchFamily="50" charset="-128"/>
              </a:rPr>
              <a:t>　なお、新規指定推薦の際には、</a:t>
            </a:r>
            <a:r>
              <a:rPr kumimoji="1" lang="ja-JP" altLang="en-US" b="1" dirty="0">
                <a:solidFill>
                  <a:schemeClr val="tx1"/>
                </a:solidFill>
                <a:latin typeface="Meiryo UI" panose="020B0604030504040204" pitchFamily="50" charset="-128"/>
                <a:ea typeface="Meiryo UI" panose="020B0604030504040204" pitchFamily="50" charset="-128"/>
              </a:rPr>
              <a:t>これまでどおり、国の指定要件を全て満たしていることに加え、他の既指定病院との相乗効果について説明を求め、当部会における審査で、相乗効果が極めて高く、国の指定が認められる可能性が高いと考えられる場合に推薦を行うこととする。</a:t>
            </a:r>
            <a:endParaRPr kumimoji="1" lang="en-US" altLang="ja-JP" b="1"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7711DDAF-0B0A-4BDE-84E5-9C34B18EE969}"/>
              </a:ext>
            </a:extLst>
          </p:cNvPr>
          <p:cNvSpPr>
            <a:spLocks noGrp="1"/>
          </p:cNvSpPr>
          <p:nvPr>
            <p:ph type="sldNum" sz="quarter" idx="12"/>
          </p:nvPr>
        </p:nvSpPr>
        <p:spPr>
          <a:xfrm>
            <a:off x="6553200" y="6356350"/>
            <a:ext cx="2133600" cy="365125"/>
          </a:xfrm>
        </p:spPr>
        <p:txBody>
          <a:bodyPr/>
          <a:lstStyle/>
          <a:p>
            <a:r>
              <a:rPr lang="ja-JP" altLang="en-US" dirty="0"/>
              <a:t>２</a:t>
            </a:r>
            <a:endParaRPr kumimoji="1" lang="ja-JP" altLang="en-US" dirty="0"/>
          </a:p>
        </p:txBody>
      </p:sp>
    </p:spTree>
    <p:extLst>
      <p:ext uri="{BB962C8B-B14F-4D97-AF65-F5344CB8AC3E}">
        <p14:creationId xmlns:p14="http://schemas.microsoft.com/office/powerpoint/2010/main" val="22224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464763" y="5778104"/>
            <a:ext cx="1543050" cy="273844"/>
          </a:xfrm>
        </p:spPr>
        <p:txBody>
          <a:bodyPr/>
          <a:lstStyle/>
          <a:p>
            <a:r>
              <a:rPr kumimoji="1" lang="ja-JP" altLang="en-US"/>
              <a:t>１</a:t>
            </a:r>
            <a:endParaRPr kumimoji="1" lang="ja-JP" altLang="en-US" dirty="0"/>
          </a:p>
        </p:txBody>
      </p:sp>
      <p:graphicFrame>
        <p:nvGraphicFramePr>
          <p:cNvPr id="29" name="表 28">
            <a:extLst>
              <a:ext uri="{FF2B5EF4-FFF2-40B4-BE49-F238E27FC236}">
                <a16:creationId xmlns:a16="http://schemas.microsoft.com/office/drawing/2014/main" id="{3337CE4E-C288-43F8-A542-8251F832E2A3}"/>
              </a:ext>
            </a:extLst>
          </p:cNvPr>
          <p:cNvGraphicFramePr>
            <a:graphicFrameLocks noGrp="1"/>
          </p:cNvGraphicFramePr>
          <p:nvPr>
            <p:extLst>
              <p:ext uri="{D42A27DB-BD31-4B8C-83A1-F6EECF244321}">
                <p14:modId xmlns:p14="http://schemas.microsoft.com/office/powerpoint/2010/main" val="3400769773"/>
              </p:ext>
            </p:extLst>
          </p:nvPr>
        </p:nvGraphicFramePr>
        <p:xfrm>
          <a:off x="416158" y="1016986"/>
          <a:ext cx="3957854" cy="4999214"/>
        </p:xfrm>
        <a:graphic>
          <a:graphicData uri="http://schemas.openxmlformats.org/drawingml/2006/table">
            <a:tbl>
              <a:tblPr firstRow="1" bandRow="1">
                <a:tableStyleId>{21E4AEA4-8DFA-4A89-87EB-49C32662AFE0}</a:tableStyleId>
              </a:tblPr>
              <a:tblGrid>
                <a:gridCol w="593669">
                  <a:extLst>
                    <a:ext uri="{9D8B030D-6E8A-4147-A177-3AD203B41FA5}">
                      <a16:colId xmlns:a16="http://schemas.microsoft.com/office/drawing/2014/main" val="497298787"/>
                    </a:ext>
                  </a:extLst>
                </a:gridCol>
                <a:gridCol w="672840">
                  <a:extLst>
                    <a:ext uri="{9D8B030D-6E8A-4147-A177-3AD203B41FA5}">
                      <a16:colId xmlns:a16="http://schemas.microsoft.com/office/drawing/2014/main" val="4157973476"/>
                    </a:ext>
                  </a:extLst>
                </a:gridCol>
                <a:gridCol w="698062">
                  <a:extLst>
                    <a:ext uri="{9D8B030D-6E8A-4147-A177-3AD203B41FA5}">
                      <a16:colId xmlns:a16="http://schemas.microsoft.com/office/drawing/2014/main" val="922470501"/>
                    </a:ext>
                  </a:extLst>
                </a:gridCol>
                <a:gridCol w="647603">
                  <a:extLst>
                    <a:ext uri="{9D8B030D-6E8A-4147-A177-3AD203B41FA5}">
                      <a16:colId xmlns:a16="http://schemas.microsoft.com/office/drawing/2014/main" val="3199235556"/>
                    </a:ext>
                  </a:extLst>
                </a:gridCol>
                <a:gridCol w="672840">
                  <a:extLst>
                    <a:ext uri="{9D8B030D-6E8A-4147-A177-3AD203B41FA5}">
                      <a16:colId xmlns:a16="http://schemas.microsoft.com/office/drawing/2014/main" val="1971374150"/>
                    </a:ext>
                  </a:extLst>
                </a:gridCol>
                <a:gridCol w="672840">
                  <a:extLst>
                    <a:ext uri="{9D8B030D-6E8A-4147-A177-3AD203B41FA5}">
                      <a16:colId xmlns:a16="http://schemas.microsoft.com/office/drawing/2014/main" val="2793855305"/>
                    </a:ext>
                  </a:extLst>
                </a:gridCol>
              </a:tblGrid>
              <a:tr h="792291">
                <a:tc>
                  <a:txBody>
                    <a:bodyPr/>
                    <a:lstStyle/>
                    <a:p>
                      <a:pPr algn="ctr"/>
                      <a:r>
                        <a:rPr kumimoji="1" lang="ja-JP" altLang="en-US" sz="500" dirty="0">
                          <a:latin typeface="Meiryo UI" panose="020B0604030504040204" pitchFamily="50" charset="-128"/>
                          <a:ea typeface="Meiryo UI" panose="020B0604030504040204" pitchFamily="50" charset="-128"/>
                        </a:rPr>
                        <a:t>（圏域）</a:t>
                      </a:r>
                    </a:p>
                  </a:txBody>
                  <a:tcPr marL="85282" marR="85282" marT="42641" marB="42641" anchor="ctr"/>
                </a:tc>
                <a:tc>
                  <a:txBody>
                    <a:bodyPr/>
                    <a:lstStyle/>
                    <a:p>
                      <a:pPr algn="ctr"/>
                      <a:r>
                        <a:rPr kumimoji="1" lang="ja-JP" altLang="en-US" sz="700" dirty="0">
                          <a:latin typeface="Meiryo UI" panose="020B0604030504040204" pitchFamily="50" charset="-128"/>
                          <a:ea typeface="Meiryo UI" panose="020B0604030504040204" pitchFamily="50" charset="-128"/>
                        </a:rPr>
                        <a:t>国</a:t>
                      </a:r>
                    </a:p>
                  </a:txBody>
                  <a:tcPr marL="85282" marR="85282" marT="42641" marB="42641" anchor="ctr"/>
                </a:tc>
                <a:tc>
                  <a:txBody>
                    <a:bodyPr/>
                    <a:lstStyle/>
                    <a:p>
                      <a:pPr algn="ctr"/>
                      <a:r>
                        <a:rPr kumimoji="1" lang="ja-JP" altLang="en-US" sz="700" dirty="0">
                          <a:latin typeface="Meiryo UI" panose="020B0604030504040204" pitchFamily="50" charset="-128"/>
                          <a:ea typeface="Meiryo UI" panose="020B0604030504040204" pitchFamily="50" charset="-128"/>
                        </a:rPr>
                        <a:t>府</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600" dirty="0">
                          <a:latin typeface="Meiryo UI" panose="020B0604030504040204" pitchFamily="50" charset="-128"/>
                          <a:ea typeface="Meiryo UI" panose="020B0604030504040204" pitchFamily="50" charset="-128"/>
                        </a:rPr>
                        <a:t>（拠点）</a:t>
                      </a:r>
                    </a:p>
                  </a:txBody>
                  <a:tcPr marL="85282" marR="85282" marT="42641" marB="42641" anchor="ctr"/>
                </a:tc>
                <a:tc>
                  <a:txBody>
                    <a:bodyPr/>
                    <a:lstStyle/>
                    <a:p>
                      <a:pPr algn="ctr"/>
                      <a:r>
                        <a:rPr kumimoji="1" lang="ja-JP" altLang="en-US" sz="700" dirty="0">
                          <a:latin typeface="Meiryo UI" panose="020B0604030504040204" pitchFamily="50" charset="-128"/>
                          <a:ea typeface="Meiryo UI" panose="020B0604030504040204" pitchFamily="50" charset="-128"/>
                        </a:rPr>
                        <a:t>府</a:t>
                      </a:r>
                      <a:endParaRPr kumimoji="1" lang="en-US" altLang="ja-JP" sz="700" dirty="0">
                        <a:latin typeface="Meiryo UI" panose="020B0604030504040204" pitchFamily="50" charset="-128"/>
                        <a:ea typeface="Meiryo UI" panose="020B0604030504040204" pitchFamily="50" charset="-128"/>
                      </a:endParaRPr>
                    </a:p>
                    <a:p>
                      <a:pPr algn="ctr"/>
                      <a:r>
                        <a:rPr kumimoji="1" lang="ja-JP" altLang="en-US" sz="500" dirty="0">
                          <a:latin typeface="Meiryo UI" panose="020B0604030504040204" pitchFamily="50" charset="-128"/>
                          <a:ea typeface="Meiryo UI" panose="020B0604030504040204" pitchFamily="50" charset="-128"/>
                        </a:rPr>
                        <a:t>（推進）</a:t>
                      </a:r>
                    </a:p>
                  </a:txBody>
                  <a:tcPr marL="85282" marR="85282" marT="42641" marB="42641" anchor="ctr"/>
                </a:tc>
                <a:tc>
                  <a:txBody>
                    <a:bodyPr/>
                    <a:lstStyle/>
                    <a:p>
                      <a:pPr algn="ctr"/>
                      <a:r>
                        <a:rPr kumimoji="1" lang="ja-JP" altLang="en-US" sz="500" dirty="0">
                          <a:latin typeface="Meiryo UI" panose="020B0604030504040204" pitchFamily="50" charset="-128"/>
                          <a:ea typeface="Meiryo UI" panose="020B0604030504040204" pitchFamily="50" charset="-128"/>
                        </a:rPr>
                        <a:t>府</a:t>
                      </a:r>
                      <a:endParaRPr kumimoji="1" lang="en-US" altLang="ja-JP" sz="500" dirty="0">
                        <a:latin typeface="Meiryo UI" panose="020B0604030504040204" pitchFamily="50" charset="-128"/>
                        <a:ea typeface="Meiryo UI" panose="020B0604030504040204" pitchFamily="50" charset="-128"/>
                      </a:endParaRPr>
                    </a:p>
                    <a:p>
                      <a:pPr algn="ctr"/>
                      <a:r>
                        <a:rPr kumimoji="1" lang="ja-JP" altLang="en-US" sz="500" dirty="0">
                          <a:latin typeface="Meiryo UI" panose="020B0604030504040204" pitchFamily="50" charset="-128"/>
                          <a:ea typeface="Meiryo UI" panose="020B0604030504040204" pitchFamily="50" charset="-128"/>
                        </a:rPr>
                        <a:t>（肺）</a:t>
                      </a:r>
                    </a:p>
                  </a:txBody>
                  <a:tcPr marL="85282" marR="85282" marT="42641" marB="42641" anchor="ctr"/>
                </a:tc>
                <a:tc>
                  <a:txBody>
                    <a:bodyPr/>
                    <a:lstStyle/>
                    <a:p>
                      <a:pPr algn="ctr"/>
                      <a:r>
                        <a:rPr kumimoji="1" lang="ja-JP" altLang="en-US" sz="500" dirty="0">
                          <a:latin typeface="Meiryo UI" panose="020B0604030504040204" pitchFamily="50" charset="-128"/>
                          <a:ea typeface="Meiryo UI" panose="020B0604030504040204" pitchFamily="50" charset="-128"/>
                        </a:rPr>
                        <a:t>府</a:t>
                      </a:r>
                      <a:endParaRPr kumimoji="1" lang="en-US" altLang="ja-JP" sz="500" dirty="0">
                        <a:latin typeface="Meiryo UI" panose="020B0604030504040204" pitchFamily="50" charset="-128"/>
                        <a:ea typeface="Meiryo UI" panose="020B0604030504040204" pitchFamily="50" charset="-128"/>
                      </a:endParaRPr>
                    </a:p>
                    <a:p>
                      <a:pPr algn="ctr"/>
                      <a:r>
                        <a:rPr kumimoji="1" lang="ja-JP" altLang="en-US" sz="500" dirty="0">
                          <a:latin typeface="Meiryo UI" panose="020B0604030504040204" pitchFamily="50" charset="-128"/>
                          <a:ea typeface="Meiryo UI" panose="020B0604030504040204" pitchFamily="50" charset="-128"/>
                        </a:rPr>
                        <a:t>（小児）</a:t>
                      </a:r>
                    </a:p>
                  </a:txBody>
                  <a:tcPr marL="85282" marR="85282" marT="42641" marB="42641" anchor="ctr"/>
                </a:tc>
                <a:extLst>
                  <a:ext uri="{0D108BD9-81ED-4DB2-BD59-A6C34878D82A}">
                    <a16:rowId xmlns:a16="http://schemas.microsoft.com/office/drawing/2014/main" val="3719849401"/>
                  </a:ext>
                </a:extLst>
              </a:tr>
              <a:tr h="438575">
                <a:tc>
                  <a:txBody>
                    <a:bodyPr/>
                    <a:lstStyle/>
                    <a:p>
                      <a:pPr algn="ctr"/>
                      <a:r>
                        <a:rPr kumimoji="1" lang="ja-JP" altLang="en-US" sz="700" dirty="0">
                          <a:latin typeface="Meiryo UI" panose="020B0604030504040204" pitchFamily="50" charset="-128"/>
                          <a:ea typeface="Meiryo UI" panose="020B0604030504040204" pitchFamily="50" charset="-128"/>
                        </a:rPr>
                        <a:t>豊能</a:t>
                      </a:r>
                    </a:p>
                  </a:txBody>
                  <a:tcPr marL="85282" marR="85282" marT="42641" marB="42641" anchor="ctr"/>
                </a:tc>
                <a:tc>
                  <a:txBody>
                    <a:bodyPr/>
                    <a:lstStyle/>
                    <a:p>
                      <a:pPr algn="ctr"/>
                      <a:r>
                        <a:rPr kumimoji="1" lang="en-US" altLang="ja-JP" sz="1100" dirty="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en-US" altLang="ja-JP" sz="1100" dirty="0">
                          <a:latin typeface="Meiryo UI" panose="020B0604030504040204" pitchFamily="50" charset="-128"/>
                          <a:ea typeface="Meiryo UI" panose="020B0604030504040204" pitchFamily="50" charset="-128"/>
                        </a:rPr>
                        <a:t>5</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en-US" altLang="ja-JP" sz="11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en-US" altLang="ja-JP" sz="11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extLst>
                  <a:ext uri="{0D108BD9-81ED-4DB2-BD59-A6C34878D82A}">
                    <a16:rowId xmlns:a16="http://schemas.microsoft.com/office/drawing/2014/main" val="2020092734"/>
                  </a:ext>
                </a:extLst>
              </a:tr>
              <a:tr h="438575">
                <a:tc>
                  <a:txBody>
                    <a:bodyPr/>
                    <a:lstStyle/>
                    <a:p>
                      <a:pPr algn="ctr"/>
                      <a:r>
                        <a:rPr kumimoji="1" lang="ja-JP" altLang="en-US" sz="700" dirty="0">
                          <a:latin typeface="Meiryo UI" panose="020B0604030504040204" pitchFamily="50" charset="-128"/>
                          <a:ea typeface="Meiryo UI" panose="020B0604030504040204" pitchFamily="50" charset="-128"/>
                        </a:rPr>
                        <a:t>三島</a:t>
                      </a:r>
                    </a:p>
                  </a:txBody>
                  <a:tcPr marL="85282" marR="85282" marT="42641" marB="42641" anchor="ctr"/>
                </a:tc>
                <a:tc>
                  <a:txBody>
                    <a:bodyPr/>
                    <a:lstStyle/>
                    <a:p>
                      <a:pPr algn="ctr"/>
                      <a:r>
                        <a:rPr kumimoji="1" lang="en-US" altLang="ja-JP" sz="11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en-US" altLang="ja-JP" sz="1100" dirty="0">
                          <a:latin typeface="Meiryo UI" panose="020B0604030504040204" pitchFamily="50" charset="-128"/>
                          <a:ea typeface="Meiryo UI" panose="020B0604030504040204" pitchFamily="50" charset="-128"/>
                        </a:rPr>
                        <a:t>4</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extLst>
                  <a:ext uri="{0D108BD9-81ED-4DB2-BD59-A6C34878D82A}">
                    <a16:rowId xmlns:a16="http://schemas.microsoft.com/office/drawing/2014/main" val="380283378"/>
                  </a:ext>
                </a:extLst>
              </a:tr>
              <a:tr h="503512">
                <a:tc>
                  <a:txBody>
                    <a:bodyPr/>
                    <a:lstStyle/>
                    <a:p>
                      <a:pPr algn="ctr"/>
                      <a:r>
                        <a:rPr kumimoji="1" lang="ja-JP" altLang="en-US" sz="700" dirty="0">
                          <a:latin typeface="Meiryo UI" panose="020B0604030504040204" pitchFamily="50" charset="-128"/>
                          <a:ea typeface="Meiryo UI" panose="020B0604030504040204" pitchFamily="50" charset="-128"/>
                        </a:rPr>
                        <a:t>北河内</a:t>
                      </a:r>
                    </a:p>
                  </a:txBody>
                  <a:tcPr marL="85282" marR="85282" marT="42641" marB="42641" anchor="ctr"/>
                </a:tc>
                <a:tc>
                  <a:txBody>
                    <a:bodyPr/>
                    <a:lstStyle/>
                    <a:p>
                      <a:pPr algn="ctr"/>
                      <a:r>
                        <a:rPr kumimoji="1" lang="en-US" altLang="ja-JP" sz="11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ja-JP" altLang="en-US" sz="1100" dirty="0">
                          <a:latin typeface="Meiryo UI" panose="020B0604030504040204" pitchFamily="50" charset="-128"/>
                          <a:ea typeface="Meiryo UI" panose="020B0604030504040204" pitchFamily="50" charset="-128"/>
                        </a:rPr>
                        <a:t>４</a:t>
                      </a: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extLst>
                  <a:ext uri="{0D108BD9-81ED-4DB2-BD59-A6C34878D82A}">
                    <a16:rowId xmlns:a16="http://schemas.microsoft.com/office/drawing/2014/main" val="1979845456"/>
                  </a:ext>
                </a:extLst>
              </a:tr>
              <a:tr h="503512">
                <a:tc>
                  <a:txBody>
                    <a:bodyPr/>
                    <a:lstStyle/>
                    <a:p>
                      <a:pPr algn="ctr"/>
                      <a:r>
                        <a:rPr kumimoji="1" lang="ja-JP" altLang="en-US" sz="700" dirty="0">
                          <a:latin typeface="Meiryo UI" panose="020B0604030504040204" pitchFamily="50" charset="-128"/>
                          <a:ea typeface="Meiryo UI" panose="020B0604030504040204" pitchFamily="50" charset="-128"/>
                        </a:rPr>
                        <a:t>中河内</a:t>
                      </a:r>
                    </a:p>
                  </a:txBody>
                  <a:tcPr marL="85282" marR="85282" marT="42641" marB="42641" anchor="ctr"/>
                </a:tc>
                <a:tc>
                  <a:txBody>
                    <a:bodyPr/>
                    <a:lstStyle/>
                    <a:p>
                      <a:pPr algn="ctr"/>
                      <a:r>
                        <a:rPr kumimoji="1" lang="en-US" altLang="ja-JP" sz="1100" dirty="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en-US" altLang="ja-JP" sz="1100" dirty="0">
                          <a:latin typeface="Meiryo UI" panose="020B0604030504040204" pitchFamily="50" charset="-128"/>
                          <a:ea typeface="Meiryo UI" panose="020B0604030504040204" pitchFamily="50" charset="-128"/>
                        </a:rPr>
                        <a:t>4</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extLst>
                  <a:ext uri="{0D108BD9-81ED-4DB2-BD59-A6C34878D82A}">
                    <a16:rowId xmlns:a16="http://schemas.microsoft.com/office/drawing/2014/main" val="1382058573"/>
                  </a:ext>
                </a:extLst>
              </a:tr>
              <a:tr h="503512">
                <a:tc>
                  <a:txBody>
                    <a:bodyPr/>
                    <a:lstStyle/>
                    <a:p>
                      <a:pPr algn="ctr"/>
                      <a:r>
                        <a:rPr kumimoji="1" lang="ja-JP" altLang="en-US" sz="700" dirty="0">
                          <a:latin typeface="Meiryo UI" panose="020B0604030504040204" pitchFamily="50" charset="-128"/>
                          <a:ea typeface="Meiryo UI" panose="020B0604030504040204" pitchFamily="50" charset="-128"/>
                        </a:rPr>
                        <a:t>南河内</a:t>
                      </a:r>
                    </a:p>
                  </a:txBody>
                  <a:tcPr marL="85282" marR="85282" marT="42641" marB="42641" anchor="ctr"/>
                </a:tc>
                <a:tc>
                  <a:txBody>
                    <a:bodyPr/>
                    <a:lstStyle/>
                    <a:p>
                      <a:pPr algn="ctr"/>
                      <a:r>
                        <a:rPr kumimoji="1" lang="ja-JP" altLang="en-US" sz="1100" dirty="0">
                          <a:latin typeface="Meiryo UI" panose="020B0604030504040204" pitchFamily="50" charset="-128"/>
                          <a:ea typeface="Meiryo UI" panose="020B0604030504040204" pitchFamily="50" charset="-128"/>
                        </a:rPr>
                        <a:t>１</a:t>
                      </a:r>
                    </a:p>
                  </a:txBody>
                  <a:tcPr marL="85282" marR="85282" marT="42641" marB="42641"/>
                </a:tc>
                <a:tc>
                  <a:txBody>
                    <a:bodyPr/>
                    <a:lstStyle/>
                    <a:p>
                      <a:pPr algn="ctr"/>
                      <a:r>
                        <a:rPr kumimoji="1" lang="ja-JP" altLang="en-US" sz="1100" dirty="0">
                          <a:latin typeface="Meiryo UI" panose="020B0604030504040204" pitchFamily="50" charset="-128"/>
                          <a:ea typeface="Meiryo UI" panose="020B0604030504040204" pitchFamily="50" charset="-128"/>
                        </a:rPr>
                        <a:t>５</a:t>
                      </a:r>
                    </a:p>
                  </a:txBody>
                  <a:tcPr marL="85282" marR="85282" marT="42641" marB="42641"/>
                </a:tc>
                <a:tc>
                  <a:txBody>
                    <a:bodyPr/>
                    <a:lstStyle/>
                    <a:p>
                      <a:pPr algn="ctr"/>
                      <a:r>
                        <a:rPr kumimoji="1" lang="ja-JP" altLang="en-US" sz="1100" dirty="0">
                          <a:latin typeface="Meiryo UI" panose="020B0604030504040204" pitchFamily="50" charset="-128"/>
                          <a:ea typeface="Meiryo UI" panose="020B0604030504040204" pitchFamily="50" charset="-128"/>
                        </a:rPr>
                        <a:t>１</a:t>
                      </a: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extLst>
                  <a:ext uri="{0D108BD9-81ED-4DB2-BD59-A6C34878D82A}">
                    <a16:rowId xmlns:a16="http://schemas.microsoft.com/office/drawing/2014/main" val="1903989868"/>
                  </a:ext>
                </a:extLst>
              </a:tr>
              <a:tr h="438575">
                <a:tc>
                  <a:txBody>
                    <a:bodyPr/>
                    <a:lstStyle/>
                    <a:p>
                      <a:pPr algn="ctr"/>
                      <a:r>
                        <a:rPr kumimoji="1" lang="ja-JP" altLang="en-US" sz="700" dirty="0">
                          <a:latin typeface="Meiryo UI" panose="020B0604030504040204" pitchFamily="50" charset="-128"/>
                          <a:ea typeface="Meiryo UI" panose="020B0604030504040204" pitchFamily="50" charset="-128"/>
                        </a:rPr>
                        <a:t>堺市</a:t>
                      </a:r>
                    </a:p>
                  </a:txBody>
                  <a:tcPr marL="85282" marR="85282" marT="42641" marB="42641" anchor="ctr"/>
                </a:tc>
                <a:tc>
                  <a:txBody>
                    <a:bodyPr/>
                    <a:lstStyle/>
                    <a:p>
                      <a:pPr algn="ctr"/>
                      <a:r>
                        <a:rPr kumimoji="1" lang="en-US" altLang="ja-JP" sz="1100" dirty="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ja-JP" altLang="en-US" sz="1100" dirty="0">
                          <a:latin typeface="Meiryo UI" panose="020B0604030504040204" pitchFamily="50" charset="-128"/>
                          <a:ea typeface="Meiryo UI" panose="020B0604030504040204" pitchFamily="50" charset="-128"/>
                        </a:rPr>
                        <a:t>２</a:t>
                      </a: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en-US" altLang="ja-JP" sz="11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extLst>
                  <a:ext uri="{0D108BD9-81ED-4DB2-BD59-A6C34878D82A}">
                    <a16:rowId xmlns:a16="http://schemas.microsoft.com/office/drawing/2014/main" val="768946369"/>
                  </a:ext>
                </a:extLst>
              </a:tr>
              <a:tr h="438575">
                <a:tc>
                  <a:txBody>
                    <a:bodyPr/>
                    <a:lstStyle/>
                    <a:p>
                      <a:pPr algn="ctr"/>
                      <a:r>
                        <a:rPr kumimoji="1" lang="ja-JP" altLang="en-US" sz="700" dirty="0">
                          <a:latin typeface="Meiryo UI" panose="020B0604030504040204" pitchFamily="50" charset="-128"/>
                          <a:ea typeface="Meiryo UI" panose="020B0604030504040204" pitchFamily="50" charset="-128"/>
                        </a:rPr>
                        <a:t>泉州</a:t>
                      </a:r>
                    </a:p>
                  </a:txBody>
                  <a:tcPr marL="85282" marR="85282" marT="42641" marB="42641" anchor="ctr"/>
                </a:tc>
                <a:tc>
                  <a:txBody>
                    <a:bodyPr/>
                    <a:lstStyle/>
                    <a:p>
                      <a:pPr algn="ctr"/>
                      <a:r>
                        <a:rPr kumimoji="1" lang="en-US" altLang="ja-JP" sz="1100" dirty="0">
                          <a:latin typeface="Meiryo UI" panose="020B0604030504040204" pitchFamily="50" charset="-128"/>
                          <a:ea typeface="Meiryo UI" panose="020B0604030504040204" pitchFamily="50" charset="-128"/>
                        </a:rPr>
                        <a:t>2</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en-US" altLang="ja-JP" sz="1100" dirty="0">
                          <a:latin typeface="Meiryo UI" panose="020B0604030504040204" pitchFamily="50" charset="-128"/>
                          <a:ea typeface="Meiryo UI" panose="020B0604030504040204" pitchFamily="50" charset="-128"/>
                        </a:rPr>
                        <a:t>4</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en-US" altLang="ja-JP" sz="1100" dirty="0">
                          <a:latin typeface="Meiryo UI" panose="020B0604030504040204" pitchFamily="50" charset="-128"/>
                          <a:ea typeface="Meiryo UI" panose="020B0604030504040204" pitchFamily="50" charset="-128"/>
                        </a:rPr>
                        <a:t>1</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extLst>
                  <a:ext uri="{0D108BD9-81ED-4DB2-BD59-A6C34878D82A}">
                    <a16:rowId xmlns:a16="http://schemas.microsoft.com/office/drawing/2014/main" val="3758802636"/>
                  </a:ext>
                </a:extLst>
              </a:tr>
              <a:tr h="503512">
                <a:tc>
                  <a:txBody>
                    <a:bodyPr/>
                    <a:lstStyle/>
                    <a:p>
                      <a:pPr algn="ctr"/>
                      <a:r>
                        <a:rPr kumimoji="1" lang="ja-JP" altLang="en-US" sz="700" dirty="0">
                          <a:latin typeface="Meiryo UI" panose="020B0604030504040204" pitchFamily="50" charset="-128"/>
                          <a:ea typeface="Meiryo UI" panose="020B0604030504040204" pitchFamily="50" charset="-128"/>
                        </a:rPr>
                        <a:t>大阪市</a:t>
                      </a:r>
                    </a:p>
                  </a:txBody>
                  <a:tcPr marL="85282" marR="85282" marT="42641" marB="42641" anchor="ctr"/>
                </a:tc>
                <a:tc>
                  <a:txBody>
                    <a:bodyPr/>
                    <a:lstStyle/>
                    <a:p>
                      <a:pPr algn="ctr"/>
                      <a:r>
                        <a:rPr kumimoji="1" lang="en-US" altLang="ja-JP" sz="1100" dirty="0">
                          <a:latin typeface="Meiryo UI" panose="020B0604030504040204" pitchFamily="50" charset="-128"/>
                          <a:ea typeface="Meiryo UI" panose="020B0604030504040204" pitchFamily="50" charset="-128"/>
                        </a:rPr>
                        <a:t>6</a:t>
                      </a: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５</a:t>
                      </a:r>
                    </a:p>
                  </a:txBody>
                  <a:tcPr marL="85282" marR="85282" marT="42641" marB="42641"/>
                </a:tc>
                <a:tc>
                  <a:txBody>
                    <a:bodyPr/>
                    <a:lstStyle/>
                    <a:p>
                      <a:pPr algn="ctr"/>
                      <a:r>
                        <a:rPr kumimoji="1" lang="ja-JP" altLang="en-US" sz="1100" dirty="0">
                          <a:latin typeface="Meiryo UI" panose="020B0604030504040204" pitchFamily="50" charset="-128"/>
                          <a:ea typeface="Meiryo UI" panose="020B0604030504040204" pitchFamily="50" charset="-128"/>
                        </a:rPr>
                        <a:t>１</a:t>
                      </a: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5282" marR="85282" marT="42641" marB="42641"/>
                </a:tc>
                <a:extLst>
                  <a:ext uri="{0D108BD9-81ED-4DB2-BD59-A6C34878D82A}">
                    <a16:rowId xmlns:a16="http://schemas.microsoft.com/office/drawing/2014/main" val="1963857714"/>
                  </a:ext>
                </a:extLst>
              </a:tr>
              <a:tr h="438575">
                <a:tc>
                  <a:txBody>
                    <a:bodyPr/>
                    <a:lstStyle/>
                    <a:p>
                      <a:pPr algn="ctr"/>
                      <a:r>
                        <a:rPr kumimoji="1" lang="ja-JP" altLang="en-US" sz="1100" b="1" dirty="0">
                          <a:latin typeface="Meiryo UI" panose="020B0604030504040204" pitchFamily="50" charset="-128"/>
                          <a:ea typeface="Meiryo UI" panose="020B0604030504040204" pitchFamily="50" charset="-128"/>
                        </a:rPr>
                        <a:t>合計</a:t>
                      </a:r>
                    </a:p>
                  </a:txBody>
                  <a:tcPr marL="85282" marR="85282" marT="42641" marB="42641">
                    <a:solidFill>
                      <a:schemeClr val="accent6"/>
                    </a:solidFill>
                  </a:tcPr>
                </a:tc>
                <a:tc>
                  <a:txBody>
                    <a:bodyPr/>
                    <a:lstStyle/>
                    <a:p>
                      <a:pPr algn="ctr"/>
                      <a:r>
                        <a:rPr kumimoji="1" lang="en-US" altLang="ja-JP" sz="1100" b="1" dirty="0">
                          <a:latin typeface="Meiryo UI" panose="020B0604030504040204" pitchFamily="50" charset="-128"/>
                          <a:ea typeface="Meiryo UI" panose="020B0604030504040204" pitchFamily="50" charset="-128"/>
                        </a:rPr>
                        <a:t>17</a:t>
                      </a:r>
                      <a:endParaRPr kumimoji="1" lang="ja-JP" altLang="en-US" sz="1100" b="1" dirty="0">
                        <a:latin typeface="Meiryo UI" panose="020B0604030504040204" pitchFamily="50" charset="-128"/>
                        <a:ea typeface="Meiryo UI" panose="020B0604030504040204" pitchFamily="50" charset="-128"/>
                      </a:endParaRPr>
                    </a:p>
                  </a:txBody>
                  <a:tcPr marL="85282" marR="85282" marT="42641" marB="42641">
                    <a:solidFill>
                      <a:schemeClr val="accent6"/>
                    </a:solidFill>
                  </a:tcPr>
                </a:tc>
                <a:tc>
                  <a:txBody>
                    <a:bodyPr/>
                    <a:lstStyle/>
                    <a:p>
                      <a:pPr algn="ctr"/>
                      <a:r>
                        <a:rPr kumimoji="1" lang="en-US" altLang="ja-JP" sz="1100" b="1" dirty="0">
                          <a:latin typeface="Meiryo UI" panose="020B0604030504040204" pitchFamily="50" charset="-128"/>
                          <a:ea typeface="Meiryo UI" panose="020B0604030504040204" pitchFamily="50" charset="-128"/>
                        </a:rPr>
                        <a:t>43</a:t>
                      </a:r>
                      <a:endParaRPr kumimoji="1" lang="ja-JP" altLang="en-US" sz="1100" b="1" dirty="0">
                        <a:latin typeface="Meiryo UI" panose="020B0604030504040204" pitchFamily="50" charset="-128"/>
                        <a:ea typeface="Meiryo UI" panose="020B0604030504040204" pitchFamily="50" charset="-128"/>
                      </a:endParaRPr>
                    </a:p>
                  </a:txBody>
                  <a:tcPr marL="85282" marR="85282" marT="42641" marB="42641">
                    <a:solidFill>
                      <a:schemeClr val="accent6"/>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２</a:t>
                      </a:r>
                    </a:p>
                  </a:txBody>
                  <a:tcPr marL="85282" marR="85282" marT="42641" marB="42641">
                    <a:solidFill>
                      <a:schemeClr val="accent6"/>
                    </a:solidFill>
                  </a:tcPr>
                </a:tc>
                <a:tc>
                  <a:txBody>
                    <a:bodyPr/>
                    <a:lstStyle/>
                    <a:p>
                      <a:pPr algn="ctr"/>
                      <a:r>
                        <a:rPr kumimoji="1" lang="ja-JP" altLang="en-US" sz="1100" b="1" dirty="0">
                          <a:latin typeface="Meiryo UI" panose="020B0604030504040204" pitchFamily="50" charset="-128"/>
                          <a:ea typeface="Meiryo UI" panose="020B0604030504040204" pitchFamily="50" charset="-128"/>
                        </a:rPr>
                        <a:t>２</a:t>
                      </a:r>
                    </a:p>
                  </a:txBody>
                  <a:tcPr marL="85282" marR="85282" marT="42641" marB="42641">
                    <a:solidFill>
                      <a:schemeClr val="accent6"/>
                    </a:solidFill>
                  </a:tcPr>
                </a:tc>
                <a:tc>
                  <a:txBody>
                    <a:bodyPr/>
                    <a:lstStyle/>
                    <a:p>
                      <a:pPr algn="ctr"/>
                      <a:r>
                        <a:rPr kumimoji="1" lang="en-US" altLang="ja-JP" sz="1100" b="1" dirty="0">
                          <a:latin typeface="Meiryo UI" panose="020B0604030504040204" pitchFamily="50" charset="-128"/>
                          <a:ea typeface="Meiryo UI" panose="020B0604030504040204" pitchFamily="50" charset="-128"/>
                        </a:rPr>
                        <a:t>2</a:t>
                      </a:r>
                      <a:endParaRPr kumimoji="1" lang="ja-JP" altLang="en-US" sz="1100" b="1" dirty="0">
                        <a:latin typeface="Meiryo UI" panose="020B0604030504040204" pitchFamily="50" charset="-128"/>
                        <a:ea typeface="Meiryo UI" panose="020B0604030504040204" pitchFamily="50" charset="-128"/>
                      </a:endParaRPr>
                    </a:p>
                  </a:txBody>
                  <a:tcPr marL="85282" marR="85282" marT="42641" marB="42641">
                    <a:solidFill>
                      <a:schemeClr val="accent6"/>
                    </a:solidFill>
                  </a:tcPr>
                </a:tc>
                <a:extLst>
                  <a:ext uri="{0D108BD9-81ED-4DB2-BD59-A6C34878D82A}">
                    <a16:rowId xmlns:a16="http://schemas.microsoft.com/office/drawing/2014/main" val="710590271"/>
                  </a:ext>
                </a:extLst>
              </a:tr>
            </a:tbl>
          </a:graphicData>
        </a:graphic>
      </p:graphicFrame>
      <p:sp>
        <p:nvSpPr>
          <p:cNvPr id="30" name="テキスト ボックス 29">
            <a:extLst>
              <a:ext uri="{FF2B5EF4-FFF2-40B4-BE49-F238E27FC236}">
                <a16:creationId xmlns:a16="http://schemas.microsoft.com/office/drawing/2014/main" id="{CF5EDB3A-8BC0-4D6A-9E6B-A0F273F3E4BD}"/>
              </a:ext>
            </a:extLst>
          </p:cNvPr>
          <p:cNvSpPr txBox="1"/>
          <p:nvPr/>
        </p:nvSpPr>
        <p:spPr>
          <a:xfrm>
            <a:off x="332458" y="579540"/>
            <a:ext cx="3779708"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大阪府内のがん診療拠点病院</a:t>
            </a:r>
            <a:r>
              <a:rPr lang="en-US" altLang="ja-JP" sz="1200" b="1" dirty="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（令和７年４月１日時点）</a:t>
            </a:r>
            <a:endParaRPr lang="en-US" altLang="ja-JP" sz="1350" dirty="0">
              <a:latin typeface="Meiryo UI" panose="020B0604030504040204" pitchFamily="50" charset="-128"/>
              <a:ea typeface="Meiryo UI" panose="020B0604030504040204" pitchFamily="50" charset="-128"/>
            </a:endParaRPr>
          </a:p>
        </p:txBody>
      </p:sp>
      <p:sp>
        <p:nvSpPr>
          <p:cNvPr id="8" name="テキスト ボックス 1">
            <a:extLst>
              <a:ext uri="{FF2B5EF4-FFF2-40B4-BE49-F238E27FC236}">
                <a16:creationId xmlns:a16="http://schemas.microsoft.com/office/drawing/2014/main" id="{CAA00E18-8941-4E97-A91A-301EEA91AEA9}"/>
              </a:ext>
            </a:extLst>
          </p:cNvPr>
          <p:cNvSpPr txBox="1"/>
          <p:nvPr/>
        </p:nvSpPr>
        <p:spPr>
          <a:xfrm>
            <a:off x="0" y="0"/>
            <a:ext cx="9144000" cy="252989"/>
          </a:xfrm>
          <a:prstGeom prst="rect">
            <a:avLst/>
          </a:prstGeom>
          <a:solidFill>
            <a:srgbClr val="1F497D">
              <a:lumMod val="50000"/>
            </a:srgbClr>
          </a:solidFill>
          <a:ln w="9525" cmpd="sng">
            <a:noFill/>
          </a:ln>
          <a:effectLst/>
        </p:spPr>
        <p:txBody>
          <a:bodyPr wrap="square" tIns="0" bIns="0" rtlCol="0" anchor="ctr" anchorCtr="0">
            <a:noAutofit/>
          </a:bodyPr>
          <a:lstStyle/>
          <a:p>
            <a:pPr lvl="0">
              <a:defRPr/>
            </a:pPr>
            <a:r>
              <a:rPr lang="ja-JP" altLang="en-US" b="1" kern="0" dirty="0">
                <a:solidFill>
                  <a:srgbClr val="FFFFFF"/>
                </a:solidFill>
                <a:latin typeface="Meiryo UI" panose="020B0604030504040204" pitchFamily="50" charset="-128"/>
                <a:ea typeface="Meiryo UI" panose="020B0604030504040204" pitchFamily="50" charset="-128"/>
                <a:cs typeface="Times New Roman"/>
              </a:rPr>
              <a:t>大阪府内のがん診療拠点病院等</a:t>
            </a:r>
            <a:endParaRPr kumimoji="0" lang="ja-JP" altLang="en-US" b="1" kern="0" dirty="0">
              <a:solidFill>
                <a:srgbClr val="FFFFFF"/>
              </a:solidFill>
              <a:latin typeface="Meiryo UI" panose="020B0604030504040204" pitchFamily="50" charset="-128"/>
              <a:ea typeface="Meiryo UI" panose="020B0604030504040204" pitchFamily="50" charset="-128"/>
              <a:cs typeface="Times New Roman"/>
            </a:endParaRPr>
          </a:p>
        </p:txBody>
      </p:sp>
      <p:pic>
        <p:nvPicPr>
          <p:cNvPr id="7" name="図 6">
            <a:extLst>
              <a:ext uri="{FF2B5EF4-FFF2-40B4-BE49-F238E27FC236}">
                <a16:creationId xmlns:a16="http://schemas.microsoft.com/office/drawing/2014/main" id="{99564D44-FD1E-4D29-A56C-B851CB0C023E}"/>
              </a:ext>
            </a:extLst>
          </p:cNvPr>
          <p:cNvPicPr>
            <a:picLocks noChangeAspect="1"/>
          </p:cNvPicPr>
          <p:nvPr/>
        </p:nvPicPr>
        <p:blipFill>
          <a:blip r:embed="rId3"/>
          <a:stretch>
            <a:fillRect/>
          </a:stretch>
        </p:blipFill>
        <p:spPr>
          <a:xfrm>
            <a:off x="4614889" y="439532"/>
            <a:ext cx="4221001" cy="5978935"/>
          </a:xfrm>
          <a:prstGeom prst="rect">
            <a:avLst/>
          </a:prstGeom>
        </p:spPr>
      </p:pic>
      <p:sp>
        <p:nvSpPr>
          <p:cNvPr id="9" name="スライド番号プレースホルダー 1">
            <a:extLst>
              <a:ext uri="{FF2B5EF4-FFF2-40B4-BE49-F238E27FC236}">
                <a16:creationId xmlns:a16="http://schemas.microsoft.com/office/drawing/2014/main" id="{B2A1E52C-7D1F-4588-A1DA-7A3FAC79EE41}"/>
              </a:ext>
            </a:extLst>
          </p:cNvPr>
          <p:cNvSpPr txBox="1">
            <a:spLocks/>
          </p:cNvSpPr>
          <p:nvPr/>
        </p:nvSpPr>
        <p:spPr>
          <a:xfrm>
            <a:off x="6553200" y="635635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131"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t>３</a:t>
            </a:r>
          </a:p>
        </p:txBody>
      </p:sp>
    </p:spTree>
    <p:extLst>
      <p:ext uri="{BB962C8B-B14F-4D97-AF65-F5344CB8AC3E}">
        <p14:creationId xmlns:p14="http://schemas.microsoft.com/office/powerpoint/2010/main" val="8317829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7436</TotalTime>
  <Words>678</Words>
  <Application>Microsoft Office PowerPoint</Application>
  <PresentationFormat>画面に合わせる (4:3)</PresentationFormat>
  <Paragraphs>70</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3</vt:i4>
      </vt:variant>
    </vt:vector>
  </HeadingPairs>
  <TitlesOfParts>
    <vt:vector size="10" baseType="lpstr">
      <vt:lpstr>Meiryo UI</vt:lpstr>
      <vt:lpstr>游ゴシック Medium</vt:lpstr>
      <vt:lpstr>Arial</vt:lpstr>
      <vt:lpstr>Calibri</vt:lpstr>
      <vt:lpstr>Calibri Light</vt:lpstr>
      <vt:lpstr>Office ​​テーマ</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光友　尚子</cp:lastModifiedBy>
  <cp:revision>652</cp:revision>
  <cp:lastPrinted>2020-12-07T01:29:11Z</cp:lastPrinted>
  <dcterms:created xsi:type="dcterms:W3CDTF">2018-08-10T07:45:39Z</dcterms:created>
  <dcterms:modified xsi:type="dcterms:W3CDTF">2025-07-03T02:38:08Z</dcterms:modified>
</cp:coreProperties>
</file>