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 id="2147483710" r:id="rId2"/>
    <p:sldMasterId id="2147483722" r:id="rId3"/>
    <p:sldMasterId id="2147483734" r:id="rId4"/>
  </p:sldMasterIdLst>
  <p:notesMasterIdLst>
    <p:notesMasterId r:id="rId12"/>
  </p:notesMasterIdLst>
  <p:handoutMasterIdLst>
    <p:handoutMasterId r:id="rId13"/>
  </p:handoutMasterIdLst>
  <p:sldIdLst>
    <p:sldId id="276" r:id="rId5"/>
    <p:sldId id="418" r:id="rId6"/>
    <p:sldId id="434" r:id="rId7"/>
    <p:sldId id="431" r:id="rId8"/>
    <p:sldId id="432" r:id="rId9"/>
    <p:sldId id="436" r:id="rId10"/>
    <p:sldId id="400"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99"/>
    <a:srgbClr val="FF99CC"/>
    <a:srgbClr val="FF66FF"/>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24" autoAdjust="0"/>
    <p:restoredTop sz="71275" autoAdjust="0"/>
  </p:normalViewPr>
  <p:slideViewPr>
    <p:cSldViewPr>
      <p:cViewPr varScale="1">
        <p:scale>
          <a:sx n="100" d="100"/>
          <a:sy n="100" d="100"/>
        </p:scale>
        <p:origin x="102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42"/>
    </p:cViewPr>
  </p:sorterViewPr>
  <p:notesViewPr>
    <p:cSldViewPr>
      <p:cViewPr>
        <p:scale>
          <a:sx n="125" d="100"/>
          <a:sy n="125" d="100"/>
        </p:scale>
        <p:origin x="1368" y="-15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a:t>手術件数</a:t>
            </a:r>
          </a:p>
        </c:rich>
      </c:tx>
      <c:layout>
        <c:manualLayout>
          <c:xMode val="edge"/>
          <c:yMode val="edge"/>
          <c:x val="0.38754655653858466"/>
          <c:y val="7.2434159566227729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5.1013328049831982E-2"/>
          <c:y val="0.26485842063703535"/>
          <c:w val="0.87986177250553554"/>
          <c:h val="0.62535543421633466"/>
        </c:manualLayout>
      </c:layout>
      <c:lineChart>
        <c:grouping val="standard"/>
        <c:varyColors val="0"/>
        <c:ser>
          <c:idx val="0"/>
          <c:order val="0"/>
          <c:tx>
            <c:strRef>
              <c:f>Sheet1!$B$2</c:f>
              <c:strCache>
                <c:ptCount val="1"/>
                <c:pt idx="0">
                  <c:v>十三病院</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2.9837164263378367E-2"/>
                  <c:y val="3.08650567347023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091-47F6-A6C8-61A0CB5D7D7F}"/>
                </c:ext>
              </c:extLst>
            </c:dLbl>
            <c:dLbl>
              <c:idx val="1"/>
              <c:layout>
                <c:manualLayout>
                  <c:x val="-2.3206683315960951E-2"/>
                  <c:y val="-2.52532282374837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091-47F6-A6C8-61A0CB5D7D7F}"/>
                </c:ext>
              </c:extLst>
            </c:dLbl>
            <c:dLbl>
              <c:idx val="2"/>
              <c:layout>
                <c:manualLayout>
                  <c:x val="-1.4918582131689213E-2"/>
                  <c:y val="3.92827994805302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58E-48D9-9263-A46572785AFA}"/>
                </c:ext>
              </c:extLst>
            </c:dLbl>
            <c:dLbl>
              <c:idx val="3"/>
              <c:layout>
                <c:manualLayout>
                  <c:x val="-1.8233822605397951E-2"/>
                  <c:y val="-2.80591424860931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091-47F6-A6C8-61A0CB5D7D7F}"/>
                </c:ext>
              </c:extLst>
            </c:dLbl>
            <c:dLbl>
              <c:idx val="4"/>
              <c:layout>
                <c:manualLayout>
                  <c:x val="-1.4918582131689244E-2"/>
                  <c:y val="3.64768852319209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091-47F6-A6C8-61A0CB5D7D7F}"/>
                </c:ext>
              </c:extLst>
            </c:dLbl>
            <c:dLbl>
              <c:idx val="5"/>
              <c:layout>
                <c:manualLayout>
                  <c:x val="-2.4864303552815426E-2"/>
                  <c:y val="-2.8059142486093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091-47F6-A6C8-61A0CB5D7D7F}"/>
                </c:ext>
              </c:extLst>
            </c:dLbl>
            <c:dLbl>
              <c:idx val="6"/>
              <c:layout>
                <c:manualLayout>
                  <c:x val="-9.9457214211261212E-3"/>
                  <c:y val="2.80591424860931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091-47F6-A6C8-61A0CB5D7D7F}"/>
                </c:ext>
              </c:extLst>
            </c:dLbl>
            <c:dLbl>
              <c:idx val="7"/>
              <c:layout>
                <c:manualLayout>
                  <c:x val="0"/>
                  <c:y val="-2.805914248609305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091-47F6-A6C8-61A0CB5D7D7F}"/>
                </c:ext>
              </c:extLst>
            </c:dLbl>
            <c:dLbl>
              <c:idx val="8"/>
              <c:layout>
                <c:manualLayout>
                  <c:x val="-1.9891442842252242E-2"/>
                  <c:y val="3.36709709833116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58E-48D9-9263-A46572785AFA}"/>
                </c:ext>
              </c:extLst>
            </c:dLbl>
            <c:dLbl>
              <c:idx val="9"/>
              <c:layout>
                <c:manualLayout>
                  <c:x val="-1.8233822605398013E-2"/>
                  <c:y val="-3.92827994805302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58E-48D9-9263-A46572785AFA}"/>
                </c:ext>
              </c:extLst>
            </c:dLbl>
            <c:dLbl>
              <c:idx val="10"/>
              <c:layout>
                <c:manualLayout>
                  <c:x val="-3.3152404737088288E-3"/>
                  <c:y val="8.417742745827915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58E-48D9-9263-A46572785AF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Sheet1!$A$3:$A$14</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Sheet1!$B$3:$B$14</c:f>
              <c:numCache>
                <c:formatCode>General</c:formatCode>
                <c:ptCount val="12"/>
                <c:pt idx="0">
                  <c:v>14</c:v>
                </c:pt>
                <c:pt idx="1">
                  <c:v>13</c:v>
                </c:pt>
                <c:pt idx="2">
                  <c:v>12</c:v>
                </c:pt>
                <c:pt idx="3">
                  <c:v>12</c:v>
                </c:pt>
                <c:pt idx="4">
                  <c:v>12</c:v>
                </c:pt>
                <c:pt idx="5">
                  <c:v>14</c:v>
                </c:pt>
                <c:pt idx="6">
                  <c:v>12</c:v>
                </c:pt>
                <c:pt idx="7">
                  <c:v>22</c:v>
                </c:pt>
                <c:pt idx="8">
                  <c:v>17</c:v>
                </c:pt>
                <c:pt idx="9">
                  <c:v>21</c:v>
                </c:pt>
                <c:pt idx="10">
                  <c:v>21</c:v>
                </c:pt>
                <c:pt idx="11">
                  <c:v>25</c:v>
                </c:pt>
              </c:numCache>
            </c:numRef>
          </c:val>
          <c:smooth val="0"/>
          <c:extLst>
            <c:ext xmlns:c16="http://schemas.microsoft.com/office/drawing/2014/chart" uri="{C3380CC4-5D6E-409C-BE32-E72D297353CC}">
              <c16:uniqueId val="{00000000-95B7-4E92-B728-DB2639107AEC}"/>
            </c:ext>
          </c:extLst>
        </c:ser>
        <c:ser>
          <c:idx val="1"/>
          <c:order val="1"/>
          <c:tx>
            <c:strRef>
              <c:f>Sheet1!$C$2</c:f>
              <c:strCache>
                <c:ptCount val="1"/>
                <c:pt idx="0">
                  <c:v>指定要件の基準（目安）</c:v>
                </c:pt>
              </c:strCache>
            </c:strRef>
          </c:tx>
          <c:spPr>
            <a:ln w="28575" cap="rnd">
              <a:solidFill>
                <a:schemeClr val="accent2"/>
              </a:solidFill>
              <a:prstDash val="dash"/>
              <a:round/>
            </a:ln>
            <a:effectLst/>
          </c:spPr>
          <c:marker>
            <c:symbol val="none"/>
          </c:marker>
          <c:dLbls>
            <c:dLbl>
              <c:idx val="7"/>
              <c:delete val="1"/>
              <c:extLst>
                <c:ext xmlns:c15="http://schemas.microsoft.com/office/drawing/2012/chart" uri="{CE6537A1-D6FC-4f65-9D91-7224C49458BB}">
                  <c15:layout>
                    <c:manualLayout>
                      <c:w val="3.0052654894169431E-2"/>
                      <c:h val="4.9412149918009858E-2"/>
                    </c:manualLayout>
                  </c15:layout>
                </c:ext>
                <c:ext xmlns:c16="http://schemas.microsoft.com/office/drawing/2014/chart" uri="{C3380CC4-5D6E-409C-BE32-E72D297353CC}">
                  <c16:uniqueId val="{00000001-D01D-4EE4-AE42-8593D6819316}"/>
                </c:ext>
              </c:extLst>
            </c:dLbl>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5B7-4E92-B728-DB2639107AE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Sheet1!$A$3:$A$14</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Sheet1!$C$3:$C$14</c:f>
              <c:numCache>
                <c:formatCode>General</c:formatCode>
                <c:ptCount val="12"/>
                <c:pt idx="0">
                  <c:v>17</c:v>
                </c:pt>
                <c:pt idx="1">
                  <c:v>17</c:v>
                </c:pt>
                <c:pt idx="2">
                  <c:v>17</c:v>
                </c:pt>
                <c:pt idx="3">
                  <c:v>17</c:v>
                </c:pt>
                <c:pt idx="4">
                  <c:v>17</c:v>
                </c:pt>
                <c:pt idx="5">
                  <c:v>17</c:v>
                </c:pt>
                <c:pt idx="6">
                  <c:v>17</c:v>
                </c:pt>
                <c:pt idx="7">
                  <c:v>17</c:v>
                </c:pt>
                <c:pt idx="8">
                  <c:v>17</c:v>
                </c:pt>
                <c:pt idx="9">
                  <c:v>17</c:v>
                </c:pt>
                <c:pt idx="10">
                  <c:v>17</c:v>
                </c:pt>
                <c:pt idx="11">
                  <c:v>17</c:v>
                </c:pt>
              </c:numCache>
            </c:numRef>
          </c:val>
          <c:smooth val="0"/>
          <c:extLst>
            <c:ext xmlns:c16="http://schemas.microsoft.com/office/drawing/2014/chart" uri="{C3380CC4-5D6E-409C-BE32-E72D297353CC}">
              <c16:uniqueId val="{00000001-95B7-4E92-B728-DB2639107AEC}"/>
            </c:ext>
          </c:extLst>
        </c:ser>
        <c:dLbls>
          <c:showLegendKey val="0"/>
          <c:showVal val="0"/>
          <c:showCatName val="0"/>
          <c:showSerName val="0"/>
          <c:showPercent val="0"/>
          <c:showBubbleSize val="0"/>
        </c:dLbls>
        <c:marker val="1"/>
        <c:smooth val="0"/>
        <c:axId val="985913856"/>
        <c:axId val="985914272"/>
      </c:lineChart>
      <c:catAx>
        <c:axId val="985913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985914272"/>
        <c:crosses val="autoZero"/>
        <c:auto val="1"/>
        <c:lblAlgn val="ctr"/>
        <c:lblOffset val="100"/>
        <c:noMultiLvlLbl val="0"/>
      </c:catAx>
      <c:valAx>
        <c:axId val="985914272"/>
        <c:scaling>
          <c:orientation val="minMax"/>
        </c:scaling>
        <c:delete val="0"/>
        <c:axPos val="l"/>
        <c:majorGridlines>
          <c:spPr>
            <a:ln w="9525" cap="flat" cmpd="sng" algn="ctr">
              <a:solidFill>
                <a:schemeClr val="bg1">
                  <a:lumMod val="95000"/>
                  <a:alpha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985913856"/>
        <c:crosses val="autoZero"/>
        <c:crossBetween val="between"/>
      </c:valAx>
      <c:spPr>
        <a:noFill/>
        <a:ln>
          <a:noFill/>
        </a:ln>
        <a:effectLst/>
      </c:spPr>
    </c:plotArea>
    <c:legend>
      <c:legendPos val="tr"/>
      <c:layout>
        <c:manualLayout>
          <c:xMode val="edge"/>
          <c:yMode val="edge"/>
          <c:x val="0.69524651945432703"/>
          <c:y val="0.12295140642585295"/>
          <c:w val="0.28748042507125809"/>
          <c:h val="0.1093700026596371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0.00574</cdr:x>
      <cdr:y>0.88633</cdr:y>
    </cdr:from>
    <cdr:to>
      <cdr:x>0.12051</cdr:x>
      <cdr:y>0.98129</cdr:y>
    </cdr:to>
    <cdr:sp macro="" textlink="">
      <cdr:nvSpPr>
        <cdr:cNvPr id="2" name="テキスト ボックス 1">
          <a:extLst xmlns:a="http://schemas.openxmlformats.org/drawingml/2006/main">
            <a:ext uri="{FF2B5EF4-FFF2-40B4-BE49-F238E27FC236}">
              <a16:creationId xmlns:a16="http://schemas.microsoft.com/office/drawing/2014/main" id="{96BAB7CB-11B2-4002-878B-98A31EAFB92E}"/>
            </a:ext>
          </a:extLst>
        </cdr:cNvPr>
        <cdr:cNvSpPr txBox="1"/>
      </cdr:nvSpPr>
      <cdr:spPr>
        <a:xfrm xmlns:a="http://schemas.openxmlformats.org/drawingml/2006/main">
          <a:off x="42469" y="4011660"/>
          <a:ext cx="849561" cy="42980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tIns="0" bIns="0" rtlCol="0" anchor="ctr" anchorCtr="0">
          <a:noAutofit/>
        </a:bodyPr>
        <a:lstStyle xmlns:a="http://schemas.openxmlformats.org/drawingml/2006/main">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xmlns:a="http://schemas.openxmlformats.org/drawingml/2006/main">
          <a:pPr defTabSz="844083">
            <a:defRPr/>
          </a:pPr>
          <a:r>
            <a:rPr lang="en-US" altLang="ja-JP" sz="900" dirty="0">
              <a:solidFill>
                <a:prstClr val="black"/>
              </a:solidFill>
              <a:latin typeface="Meiryo UI" panose="020B0604030504040204" pitchFamily="50" charset="-128"/>
              <a:ea typeface="Meiryo UI" panose="020B0604030504040204" pitchFamily="50" charset="-128"/>
              <a:cs typeface="ＭＳ Ｐゴシック"/>
            </a:rPr>
            <a:t>R</a:t>
          </a:r>
          <a:r>
            <a:rPr lang="ja-JP" altLang="en-US" sz="900" dirty="0">
              <a:solidFill>
                <a:prstClr val="black"/>
              </a:solidFill>
              <a:latin typeface="Meiryo UI" panose="020B0604030504040204" pitchFamily="50" charset="-128"/>
              <a:ea typeface="Meiryo UI" panose="020B0604030504040204" pitchFamily="50" charset="-128"/>
              <a:cs typeface="ＭＳ Ｐゴシック"/>
            </a:rPr>
            <a:t>５</a:t>
          </a:r>
          <a:endParaRPr lang="en-US" altLang="ja-JP" sz="900" dirty="0">
            <a:solidFill>
              <a:prstClr val="black"/>
            </a:solidFill>
            <a:latin typeface="Meiryo UI" panose="020B0604030504040204" pitchFamily="50" charset="-128"/>
            <a:ea typeface="Meiryo UI" panose="020B0604030504040204" pitchFamily="50" charset="-128"/>
            <a:cs typeface="ＭＳ Ｐゴシック"/>
          </a:endParaRPr>
        </a:p>
      </cdr:txBody>
    </cdr:sp>
  </cdr:relSizeAnchor>
  <cdr:relSizeAnchor xmlns:cdr="http://schemas.openxmlformats.org/drawingml/2006/chartDrawing">
    <cdr:from>
      <cdr:x>0.71963</cdr:x>
      <cdr:y>0.32236</cdr:y>
    </cdr:from>
    <cdr:to>
      <cdr:x>0.9452</cdr:x>
      <cdr:y>0.49737</cdr:y>
    </cdr:to>
    <cdr:sp macro="" textlink="">
      <cdr:nvSpPr>
        <cdr:cNvPr id="3" name="角丸四角形 2">
          <a:extLst xmlns:a="http://schemas.openxmlformats.org/drawingml/2006/main">
            <a:ext uri="{FF2B5EF4-FFF2-40B4-BE49-F238E27FC236}">
              <a16:creationId xmlns:a16="http://schemas.microsoft.com/office/drawing/2014/main" id="{40C3D082-5FB3-46DA-A736-F11C4A2C85E3}"/>
            </a:ext>
          </a:extLst>
        </cdr:cNvPr>
        <cdr:cNvSpPr/>
      </cdr:nvSpPr>
      <cdr:spPr>
        <a:xfrm xmlns:a="http://schemas.openxmlformats.org/drawingml/2006/main">
          <a:off x="5513522" y="1459071"/>
          <a:ext cx="1728192" cy="792088"/>
        </a:xfrm>
        <a:prstGeom xmlns:a="http://schemas.openxmlformats.org/drawingml/2006/main" prst="roundRect">
          <a:avLst/>
        </a:prstGeom>
        <a:noFill xmlns:a="http://schemas.openxmlformats.org/drawingml/2006/main"/>
        <a:ln xmlns:a="http://schemas.openxmlformats.org/drawingml/2006/main" w="38100">
          <a:solidFill>
            <a:schemeClr val="tx1"/>
          </a:solid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xmlns:a="http://schemas.openxmlformats.org/drawingml/2006/main">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cdr:txBody>
    </cdr:sp>
  </cdr:relSizeAnchor>
  <cdr:relSizeAnchor xmlns:cdr="http://schemas.openxmlformats.org/drawingml/2006/chartDrawing">
    <cdr:from>
      <cdr:x>0.75052</cdr:x>
      <cdr:y>0.5</cdr:y>
    </cdr:from>
    <cdr:to>
      <cdr:x>0.83347</cdr:x>
      <cdr:y>0.73971</cdr:y>
    </cdr:to>
    <cdr:sp macro="" textlink="">
      <cdr:nvSpPr>
        <cdr:cNvPr id="4" name="矢印: 上向き折線 3">
          <a:extLst xmlns:a="http://schemas.openxmlformats.org/drawingml/2006/main">
            <a:ext uri="{FF2B5EF4-FFF2-40B4-BE49-F238E27FC236}">
              <a16:creationId xmlns:a16="http://schemas.microsoft.com/office/drawing/2014/main" id="{C3F45CC2-F2A6-4B07-85EE-F92D6F3BF17E}"/>
            </a:ext>
          </a:extLst>
        </cdr:cNvPr>
        <cdr:cNvSpPr/>
      </cdr:nvSpPr>
      <cdr:spPr>
        <a:xfrm xmlns:a="http://schemas.openxmlformats.org/drawingml/2006/main" rot="5400000">
          <a:off x="5525447" y="2487807"/>
          <a:ext cx="1084979" cy="635519"/>
        </a:xfrm>
        <a:prstGeom xmlns:a="http://schemas.openxmlformats.org/drawingml/2006/main" prst="bentUpArrow">
          <a:avLst>
            <a:gd name="adj1" fmla="val 31436"/>
            <a:gd name="adj2" fmla="val 35244"/>
            <a:gd name="adj3" fmla="val 35093"/>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kumimoji="1" lang="ja-JP" alt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40" tIns="45720" rIns="91440" bIns="45720" rtlCol="0"/>
          <a:lstStyle>
            <a:lvl1pPr algn="r">
              <a:defRPr sz="1200"/>
            </a:lvl1pPr>
          </a:lstStyle>
          <a:p>
            <a:fld id="{E1EF6658-470F-4C75-A3EF-1562FBBA4930}" type="datetimeFigureOut">
              <a:rPr kumimoji="1" lang="ja-JP" altLang="en-US" smtClean="0"/>
              <a:t>2024/2/19</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40" tIns="45720" rIns="91440" bIns="45720" rtlCol="0" anchor="b"/>
          <a:lstStyle>
            <a:lvl1pPr algn="r">
              <a:defRPr sz="1200"/>
            </a:lvl1pPr>
          </a:lstStyle>
          <a:p>
            <a:fld id="{7CA77261-1BFE-4983-AAEC-EB1B281FEEED}" type="slidenum">
              <a:rPr kumimoji="1" lang="ja-JP" altLang="en-US" smtClean="0"/>
              <a:t>‹#›</a:t>
            </a:fld>
            <a:endParaRPr kumimoji="1" lang="ja-JP" altLang="en-US"/>
          </a:p>
        </p:txBody>
      </p:sp>
    </p:spTree>
    <p:extLst>
      <p:ext uri="{BB962C8B-B14F-4D97-AF65-F5344CB8AC3E}">
        <p14:creationId xmlns:p14="http://schemas.microsoft.com/office/powerpoint/2010/main" val="1160041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2024/2/19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cs typeface="Times New Roman"/>
            </a:endParaRPr>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1</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a:t>
            </a:fld>
            <a:endParaRPr kumimoji="1" lang="ja-JP" altLang="en-US"/>
          </a:p>
        </p:txBody>
      </p:sp>
    </p:spTree>
    <p:extLst>
      <p:ext uri="{BB962C8B-B14F-4D97-AF65-F5344CB8AC3E}">
        <p14:creationId xmlns:p14="http://schemas.microsoft.com/office/powerpoint/2010/main" val="2328646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393B3-4669-40DF-99F0-A9064760E01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594723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04644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latin typeface="Meiryo UI" panose="020B0604030504040204" pitchFamily="50" charset="-128"/>
              <a:ea typeface="Meiryo UI" panose="020B0604030504040204" pitchFamily="50" charset="-128"/>
              <a:cs typeface="ＭＳ Ｐゴシック"/>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393B3-4669-40DF-99F0-A9064760E01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425065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latin typeface="Meiryo UI" panose="020B0604030504040204" pitchFamily="50" charset="-128"/>
              <a:ea typeface="Meiryo UI" panose="020B0604030504040204" pitchFamily="50" charset="-128"/>
              <a:cs typeface="ＭＳ Ｐゴシック"/>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393B3-4669-40DF-99F0-A9064760E01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32284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つづきまして</a:t>
            </a:r>
            <a:r>
              <a:rPr kumimoji="1" lang="ja-JP" altLang="en-US" b="0" dirty="0"/>
              <a:t>、「</a:t>
            </a:r>
            <a:r>
              <a:rPr lang="ja-JP" altLang="en-US" sz="1200" b="0" dirty="0">
                <a:solidFill>
                  <a:srgbClr val="FFFFFF"/>
                </a:solidFill>
                <a:latin typeface="Meiryo UI" panose="020B0604030504040204" pitchFamily="50" charset="-128"/>
                <a:ea typeface="Meiryo UI" panose="020B0604030504040204" pitchFamily="50" charset="-128"/>
                <a:cs typeface="Times New Roman"/>
              </a:rPr>
              <a:t>２－２．府がん診療拠点病院の</a:t>
            </a:r>
            <a:r>
              <a:rPr lang="ja-JP" altLang="en-US" sz="1200" b="0" dirty="0">
                <a:solidFill>
                  <a:schemeClr val="bg1"/>
                </a:solidFill>
                <a:latin typeface="Meiryo UI" panose="020B0604030504040204" pitchFamily="50" charset="-128"/>
                <a:ea typeface="Meiryo UI" panose="020B0604030504040204" pitchFamily="50" charset="-128"/>
                <a:cs typeface="Times New Roman"/>
              </a:rPr>
              <a:t>指定解除</a:t>
            </a:r>
            <a:r>
              <a:rPr lang="ja-JP" altLang="en-US" sz="1200" b="0" dirty="0">
                <a:solidFill>
                  <a:srgbClr val="FFFFFF"/>
                </a:solidFill>
                <a:latin typeface="Meiryo UI" panose="020B0604030504040204" pitchFamily="50" charset="-128"/>
                <a:ea typeface="Meiryo UI" panose="020B0604030504040204" pitchFamily="50" charset="-128"/>
                <a:cs typeface="Times New Roman"/>
              </a:rPr>
              <a:t>について（</a:t>
            </a:r>
            <a:r>
              <a:rPr lang="en-US" altLang="ja-JP" sz="1200" b="0" dirty="0">
                <a:solidFill>
                  <a:srgbClr val="FFFFFF"/>
                </a:solidFill>
                <a:latin typeface="Meiryo UI" panose="020B0604030504040204" pitchFamily="50" charset="-128"/>
                <a:ea typeface="Meiryo UI" panose="020B0604030504040204" pitchFamily="50" charset="-128"/>
                <a:cs typeface="Times New Roman"/>
              </a:rPr>
              <a:t>Ⅰ</a:t>
            </a:r>
            <a:r>
              <a:rPr lang="ja-JP" altLang="en-US" sz="1200" b="0" dirty="0">
                <a:solidFill>
                  <a:srgbClr val="FFFFFF"/>
                </a:solidFill>
                <a:latin typeface="Meiryo UI" panose="020B0604030504040204" pitchFamily="50" charset="-128"/>
                <a:ea typeface="Meiryo UI" panose="020B0604030504040204" pitchFamily="50" charset="-128"/>
                <a:cs typeface="Times New Roman"/>
              </a:rPr>
              <a:t>）</a:t>
            </a:r>
            <a:r>
              <a:rPr kumimoji="1" lang="ja-JP" altLang="en-US" dirty="0"/>
              <a:t>」についてご説明をさせていただきます。</a:t>
            </a:r>
            <a:endParaRPr kumimoji="1" lang="en-US" altLang="ja-JP" dirty="0"/>
          </a:p>
          <a:p>
            <a:r>
              <a:rPr kumimoji="1" lang="ja-JP" altLang="en-US" dirty="0"/>
              <a:t>第２警察病院は令和</a:t>
            </a:r>
            <a:r>
              <a:rPr kumimoji="1" lang="en-US" altLang="ja-JP" dirty="0"/>
              <a:t>5</a:t>
            </a:r>
            <a:r>
              <a:rPr kumimoji="1" lang="ja-JP" altLang="en-US" dirty="0"/>
              <a:t>年度に統合を予定しており、順次病院機能を移行すること等に伴い、</a:t>
            </a:r>
            <a:endParaRPr kumimoji="1" lang="en-US" altLang="ja-JP" dirty="0"/>
          </a:p>
          <a:p>
            <a:r>
              <a:rPr kumimoji="1" lang="ja-JP" altLang="en-US" dirty="0"/>
              <a:t>指定要件を満たせなくなっており、指定更新を辞退する旨の申出がありました。</a:t>
            </a:r>
            <a:endParaRPr kumimoji="1" lang="en-US" altLang="ja-JP" dirty="0"/>
          </a:p>
          <a:p>
            <a:r>
              <a:rPr lang="ja-JP" altLang="en-US" dirty="0"/>
              <a:t>そのため、</a:t>
            </a:r>
            <a:r>
              <a:rPr lang="ja-JP" altLang="en-US" dirty="0">
                <a:solidFill>
                  <a:srgbClr val="FF0000"/>
                </a:solidFill>
                <a:latin typeface="Meiryo UI" panose="020B0604030504040204" pitchFamily="50" charset="-128"/>
                <a:ea typeface="Meiryo UI" panose="020B0604030504040204" pitchFamily="50" charset="-128"/>
              </a:rPr>
              <a:t>指定期間は令和</a:t>
            </a:r>
            <a:r>
              <a:rPr lang="en-US" altLang="ja-JP" dirty="0">
                <a:solidFill>
                  <a:srgbClr val="FF0000"/>
                </a:solidFill>
                <a:latin typeface="Meiryo UI" panose="020B0604030504040204" pitchFamily="50" charset="-128"/>
                <a:ea typeface="Meiryo UI" panose="020B0604030504040204" pitchFamily="50" charset="-128"/>
              </a:rPr>
              <a:t>6</a:t>
            </a:r>
            <a:r>
              <a:rPr lang="ja-JP" altLang="en-US" dirty="0">
                <a:solidFill>
                  <a:srgbClr val="FF0000"/>
                </a:solidFill>
                <a:latin typeface="Meiryo UI" panose="020B0604030504040204" pitchFamily="50" charset="-128"/>
                <a:ea typeface="Meiryo UI" panose="020B0604030504040204" pitchFamily="50" charset="-128"/>
              </a:rPr>
              <a:t>年</a:t>
            </a:r>
            <a:r>
              <a:rPr lang="en-US" altLang="ja-JP" dirty="0">
                <a:solidFill>
                  <a:srgbClr val="FF0000"/>
                </a:solidFill>
                <a:latin typeface="Meiryo UI" panose="020B0604030504040204" pitchFamily="50" charset="-128"/>
                <a:ea typeface="Meiryo UI" panose="020B0604030504040204" pitchFamily="50" charset="-128"/>
              </a:rPr>
              <a:t>3</a:t>
            </a:r>
            <a:r>
              <a:rPr lang="ja-JP" altLang="en-US" dirty="0">
                <a:solidFill>
                  <a:srgbClr val="FF0000"/>
                </a:solidFill>
                <a:latin typeface="Meiryo UI" panose="020B0604030504040204" pitchFamily="50" charset="-128"/>
                <a:ea typeface="Meiryo UI" panose="020B0604030504040204" pitchFamily="50" charset="-128"/>
              </a:rPr>
              <a:t>月</a:t>
            </a:r>
            <a:r>
              <a:rPr lang="en-US" altLang="ja-JP" dirty="0">
                <a:solidFill>
                  <a:srgbClr val="FF0000"/>
                </a:solidFill>
                <a:latin typeface="Meiryo UI" panose="020B0604030504040204" pitchFamily="50" charset="-128"/>
                <a:ea typeface="Meiryo UI" panose="020B0604030504040204" pitchFamily="50" charset="-128"/>
              </a:rPr>
              <a:t>31</a:t>
            </a:r>
            <a:r>
              <a:rPr lang="ja-JP" altLang="en-US" dirty="0">
                <a:solidFill>
                  <a:srgbClr val="FF0000"/>
                </a:solidFill>
                <a:latin typeface="Meiryo UI" panose="020B0604030504040204" pitchFamily="50" charset="-128"/>
                <a:ea typeface="Meiryo UI" panose="020B0604030504040204" pitchFamily="50" charset="-128"/>
              </a:rPr>
              <a:t>日までであるが、審議会後の府の手続き完了日以降、指定の解除とします。</a:t>
            </a:r>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7</a:t>
            </a:fld>
            <a:endParaRPr kumimoji="1" lang="ja-JP" altLang="en-US"/>
          </a:p>
        </p:txBody>
      </p:sp>
    </p:spTree>
    <p:extLst>
      <p:ext uri="{BB962C8B-B14F-4D97-AF65-F5344CB8AC3E}">
        <p14:creationId xmlns:p14="http://schemas.microsoft.com/office/powerpoint/2010/main" val="3683189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96" indent="0" algn="ctr">
              <a:buNone/>
              <a:defRPr>
                <a:solidFill>
                  <a:schemeClr val="tx1">
                    <a:tint val="75000"/>
                  </a:schemeClr>
                </a:solidFill>
              </a:defRPr>
            </a:lvl2pPr>
            <a:lvl3pPr marL="914390" indent="0" algn="ctr">
              <a:buNone/>
              <a:defRPr>
                <a:solidFill>
                  <a:schemeClr val="tx1">
                    <a:tint val="75000"/>
                  </a:schemeClr>
                </a:solidFill>
              </a:defRPr>
            </a:lvl3pPr>
            <a:lvl4pPr marL="1371584" indent="0" algn="ctr">
              <a:buNone/>
              <a:defRPr>
                <a:solidFill>
                  <a:schemeClr val="tx1">
                    <a:tint val="75000"/>
                  </a:schemeClr>
                </a:solidFill>
              </a:defRPr>
            </a:lvl4pPr>
            <a:lvl5pPr marL="1828778" indent="0" algn="ctr">
              <a:buNone/>
              <a:defRPr>
                <a:solidFill>
                  <a:schemeClr val="tx1">
                    <a:tint val="75000"/>
                  </a:schemeClr>
                </a:solidFill>
              </a:defRPr>
            </a:lvl5pPr>
            <a:lvl6pPr marL="2285974" indent="0" algn="ctr">
              <a:buNone/>
              <a:defRPr>
                <a:solidFill>
                  <a:schemeClr val="tx1">
                    <a:tint val="75000"/>
                  </a:schemeClr>
                </a:solidFill>
              </a:defRPr>
            </a:lvl6pPr>
            <a:lvl7pPr marL="2743169" indent="0" algn="ctr">
              <a:buNone/>
              <a:defRPr>
                <a:solidFill>
                  <a:schemeClr val="tx1">
                    <a:tint val="75000"/>
                  </a:schemeClr>
                </a:solidFill>
              </a:defRPr>
            </a:lvl7pPr>
            <a:lvl8pPr marL="3200363" indent="0" algn="ctr">
              <a:buNone/>
              <a:defRPr>
                <a:solidFill>
                  <a:schemeClr val="tx1">
                    <a:tint val="75000"/>
                  </a:schemeClr>
                </a:solidFill>
              </a:defRPr>
            </a:lvl8pPr>
            <a:lvl9pPr marL="365755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514F925-89FA-4BD8-B935-53DA41886714}"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0C0B5F-1A5A-49E1-BDC3-82C733C11761}"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2"/>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2"/>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C80077C-3EC3-4E48-8C6C-A3F89CB24006}"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1"/>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93" indent="0" algn="ctr">
              <a:buNone/>
              <a:defRPr>
                <a:solidFill>
                  <a:schemeClr val="tx1">
                    <a:tint val="75000"/>
                  </a:schemeClr>
                </a:solidFill>
              </a:defRPr>
            </a:lvl2pPr>
            <a:lvl3pPr marL="914385" indent="0" algn="ctr">
              <a:buNone/>
              <a:defRPr>
                <a:solidFill>
                  <a:schemeClr val="tx1">
                    <a:tint val="75000"/>
                  </a:schemeClr>
                </a:solidFill>
              </a:defRPr>
            </a:lvl3pPr>
            <a:lvl4pPr marL="1371576" indent="0" algn="ctr">
              <a:buNone/>
              <a:defRPr>
                <a:solidFill>
                  <a:schemeClr val="tx1">
                    <a:tint val="75000"/>
                  </a:schemeClr>
                </a:solidFill>
              </a:defRPr>
            </a:lvl4pPr>
            <a:lvl5pPr marL="1828767" indent="0" algn="ctr">
              <a:buNone/>
              <a:defRPr>
                <a:solidFill>
                  <a:schemeClr val="tx1">
                    <a:tint val="75000"/>
                  </a:schemeClr>
                </a:solidFill>
              </a:defRPr>
            </a:lvl5pPr>
            <a:lvl6pPr marL="2285961" indent="0" algn="ctr">
              <a:buNone/>
              <a:defRPr>
                <a:solidFill>
                  <a:schemeClr val="tx1">
                    <a:tint val="75000"/>
                  </a:schemeClr>
                </a:solidFill>
              </a:defRPr>
            </a:lvl6pPr>
            <a:lvl7pPr marL="2743153" indent="0" algn="ctr">
              <a:buNone/>
              <a:defRPr>
                <a:solidFill>
                  <a:schemeClr val="tx1">
                    <a:tint val="75000"/>
                  </a:schemeClr>
                </a:solidFill>
              </a:defRPr>
            </a:lvl7pPr>
            <a:lvl8pPr marL="3200344" indent="0" algn="ctr">
              <a:buNone/>
              <a:defRPr>
                <a:solidFill>
                  <a:schemeClr val="tx1">
                    <a:tint val="75000"/>
                  </a:schemeClr>
                </a:solidFill>
              </a:defRPr>
            </a:lvl8pPr>
            <a:lvl9pPr marL="365753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FA33B5C-1310-4675-AB16-010FF310329E}"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45751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DE04A6-200D-48A4-BB2E-B47FA901D959}"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716346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6"/>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93" indent="0">
              <a:buNone/>
              <a:defRPr sz="1800">
                <a:solidFill>
                  <a:schemeClr val="tx1">
                    <a:tint val="75000"/>
                  </a:schemeClr>
                </a:solidFill>
              </a:defRPr>
            </a:lvl2pPr>
            <a:lvl3pPr marL="914385" indent="0">
              <a:buNone/>
              <a:defRPr sz="1600">
                <a:solidFill>
                  <a:schemeClr val="tx1">
                    <a:tint val="75000"/>
                  </a:schemeClr>
                </a:solidFill>
              </a:defRPr>
            </a:lvl3pPr>
            <a:lvl4pPr marL="1371576" indent="0">
              <a:buNone/>
              <a:defRPr sz="1400">
                <a:solidFill>
                  <a:schemeClr val="tx1">
                    <a:tint val="75000"/>
                  </a:schemeClr>
                </a:solidFill>
              </a:defRPr>
            </a:lvl4pPr>
            <a:lvl5pPr marL="1828767" indent="0">
              <a:buNone/>
              <a:defRPr sz="1400">
                <a:solidFill>
                  <a:schemeClr val="tx1">
                    <a:tint val="75000"/>
                  </a:schemeClr>
                </a:solidFill>
              </a:defRPr>
            </a:lvl5pPr>
            <a:lvl6pPr marL="2285961" indent="0">
              <a:buNone/>
              <a:defRPr sz="1400">
                <a:solidFill>
                  <a:schemeClr val="tx1">
                    <a:tint val="75000"/>
                  </a:schemeClr>
                </a:solidFill>
              </a:defRPr>
            </a:lvl6pPr>
            <a:lvl7pPr marL="2743153" indent="0">
              <a:buNone/>
              <a:defRPr sz="1400">
                <a:solidFill>
                  <a:schemeClr val="tx1">
                    <a:tint val="75000"/>
                  </a:schemeClr>
                </a:solidFill>
              </a:defRPr>
            </a:lvl7pPr>
            <a:lvl8pPr marL="3200344" indent="0">
              <a:buNone/>
              <a:defRPr sz="1400">
                <a:solidFill>
                  <a:schemeClr val="tx1">
                    <a:tint val="75000"/>
                  </a:schemeClr>
                </a:solidFill>
              </a:defRPr>
            </a:lvl8pPr>
            <a:lvl9pPr marL="3657537"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27B975F-E904-4FBE-A9D5-5112013A5C34}"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1658595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DD3B5B5-25C2-4DFC-9E6C-6993F372417D}" type="datetime1">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448011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93" indent="0">
              <a:buNone/>
              <a:defRPr sz="2000" b="1"/>
            </a:lvl2pPr>
            <a:lvl3pPr marL="914385" indent="0">
              <a:buNone/>
              <a:defRPr sz="1800" b="1"/>
            </a:lvl3pPr>
            <a:lvl4pPr marL="1371576" indent="0">
              <a:buNone/>
              <a:defRPr sz="1600" b="1"/>
            </a:lvl4pPr>
            <a:lvl5pPr marL="1828767" indent="0">
              <a:buNone/>
              <a:defRPr sz="1600" b="1"/>
            </a:lvl5pPr>
            <a:lvl6pPr marL="2285961" indent="0">
              <a:buNone/>
              <a:defRPr sz="1600" b="1"/>
            </a:lvl6pPr>
            <a:lvl7pPr marL="2743153" indent="0">
              <a:buNone/>
              <a:defRPr sz="1600" b="1"/>
            </a:lvl7pPr>
            <a:lvl8pPr marL="3200344" indent="0">
              <a:buNone/>
              <a:defRPr sz="1600" b="1"/>
            </a:lvl8pPr>
            <a:lvl9pPr marL="3657537"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8" y="1535113"/>
            <a:ext cx="4041775" cy="639762"/>
          </a:xfrm>
        </p:spPr>
        <p:txBody>
          <a:bodyPr anchor="b"/>
          <a:lstStyle>
            <a:lvl1pPr marL="0" indent="0">
              <a:buNone/>
              <a:defRPr sz="2400" b="1"/>
            </a:lvl1pPr>
            <a:lvl2pPr marL="457193" indent="0">
              <a:buNone/>
              <a:defRPr sz="2000" b="1"/>
            </a:lvl2pPr>
            <a:lvl3pPr marL="914385" indent="0">
              <a:buNone/>
              <a:defRPr sz="1800" b="1"/>
            </a:lvl3pPr>
            <a:lvl4pPr marL="1371576" indent="0">
              <a:buNone/>
              <a:defRPr sz="1600" b="1"/>
            </a:lvl4pPr>
            <a:lvl5pPr marL="1828767" indent="0">
              <a:buNone/>
              <a:defRPr sz="1600" b="1"/>
            </a:lvl5pPr>
            <a:lvl6pPr marL="2285961" indent="0">
              <a:buNone/>
              <a:defRPr sz="1600" b="1"/>
            </a:lvl6pPr>
            <a:lvl7pPr marL="2743153" indent="0">
              <a:buNone/>
              <a:defRPr sz="1600" b="1"/>
            </a:lvl7pPr>
            <a:lvl8pPr marL="3200344" indent="0">
              <a:buNone/>
              <a:defRPr sz="1600" b="1"/>
            </a:lvl8pPr>
            <a:lvl9pPr marL="3657537"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BBD03A-D263-4B9C-9505-F90943D17C41}" type="datetime1">
              <a:rPr kumimoji="1" lang="ja-JP" altLang="en-US" smtClean="0"/>
              <a:t>2024/2/19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7032630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4147D8D-02C4-4F15-B3F1-4152D98A7946}" type="datetime1">
              <a:rPr kumimoji="1" lang="ja-JP" altLang="en-US" smtClean="0"/>
              <a:t>2024/2/19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2073484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09B849-D4EF-4D5A-A2F3-48A3EFB2861F}" type="datetime1">
              <a:rPr kumimoji="1" lang="ja-JP" altLang="en-US" smtClean="0"/>
              <a:t>2024/2/19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4515636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193" indent="0">
              <a:buNone/>
              <a:defRPr sz="1200"/>
            </a:lvl2pPr>
            <a:lvl3pPr marL="914385" indent="0">
              <a:buNone/>
              <a:defRPr sz="1000"/>
            </a:lvl3pPr>
            <a:lvl4pPr marL="1371576" indent="0">
              <a:buNone/>
              <a:defRPr sz="900"/>
            </a:lvl4pPr>
            <a:lvl5pPr marL="1828767" indent="0">
              <a:buNone/>
              <a:defRPr sz="900"/>
            </a:lvl5pPr>
            <a:lvl6pPr marL="2285961" indent="0">
              <a:buNone/>
              <a:defRPr sz="900"/>
            </a:lvl6pPr>
            <a:lvl7pPr marL="2743153" indent="0">
              <a:buNone/>
              <a:defRPr sz="900"/>
            </a:lvl7pPr>
            <a:lvl8pPr marL="3200344" indent="0">
              <a:buNone/>
              <a:defRPr sz="900"/>
            </a:lvl8pPr>
            <a:lvl9pPr marL="3657537"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E033D4-AF55-4AC5-AA41-B3D0B41A2975}" type="datetime1">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42214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0BA7D8-5C46-48FC-8472-1585B0AEEF9C}"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93" indent="0">
              <a:buNone/>
              <a:defRPr sz="2800"/>
            </a:lvl2pPr>
            <a:lvl3pPr marL="914385" indent="0">
              <a:buNone/>
              <a:defRPr sz="2400"/>
            </a:lvl3pPr>
            <a:lvl4pPr marL="1371576" indent="0">
              <a:buNone/>
              <a:defRPr sz="2000"/>
            </a:lvl4pPr>
            <a:lvl5pPr marL="1828767" indent="0">
              <a:buNone/>
              <a:defRPr sz="2000"/>
            </a:lvl5pPr>
            <a:lvl6pPr marL="2285961" indent="0">
              <a:buNone/>
              <a:defRPr sz="2000"/>
            </a:lvl6pPr>
            <a:lvl7pPr marL="2743153" indent="0">
              <a:buNone/>
              <a:defRPr sz="2000"/>
            </a:lvl7pPr>
            <a:lvl8pPr marL="3200344" indent="0">
              <a:buNone/>
              <a:defRPr sz="2000"/>
            </a:lvl8pPr>
            <a:lvl9pPr marL="3657537"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93" indent="0">
              <a:buNone/>
              <a:defRPr sz="1200"/>
            </a:lvl2pPr>
            <a:lvl3pPr marL="914385" indent="0">
              <a:buNone/>
              <a:defRPr sz="1000"/>
            </a:lvl3pPr>
            <a:lvl4pPr marL="1371576" indent="0">
              <a:buNone/>
              <a:defRPr sz="900"/>
            </a:lvl4pPr>
            <a:lvl5pPr marL="1828767" indent="0">
              <a:buNone/>
              <a:defRPr sz="900"/>
            </a:lvl5pPr>
            <a:lvl6pPr marL="2285961" indent="0">
              <a:buNone/>
              <a:defRPr sz="900"/>
            </a:lvl6pPr>
            <a:lvl7pPr marL="2743153" indent="0">
              <a:buNone/>
              <a:defRPr sz="900"/>
            </a:lvl7pPr>
            <a:lvl8pPr marL="3200344" indent="0">
              <a:buNone/>
              <a:defRPr sz="900"/>
            </a:lvl8pPr>
            <a:lvl9pPr marL="3657537"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5078713-0F3C-408E-A59C-96BA4AF4C114}" type="datetime1">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4249933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830DA0-5248-4C64-9E4A-D61C02C31D49}"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1454647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23CC45-E222-4F87-9B3D-835EBBC6DD38}"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9383230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FA33B5C-1310-4675-AB16-010FF310329E}"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9988551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DE04A6-200D-48A4-BB2E-B47FA901D959}"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2703447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27B975F-E904-4FBE-A9D5-5112013A5C34}"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9949099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DD3B5B5-25C2-4DFC-9E6C-6993F372417D}" type="datetime1">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559476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BBD03A-D263-4B9C-9505-F90943D17C41}" type="datetime1">
              <a:rPr kumimoji="1" lang="ja-JP" altLang="en-US" smtClean="0"/>
              <a:t>2024/2/19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1046128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4147D8D-02C4-4F15-B3F1-4152D98A7946}" type="datetime1">
              <a:rPr kumimoji="1" lang="ja-JP" altLang="en-US" smtClean="0"/>
              <a:t>2024/2/19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773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09B849-D4EF-4D5A-A2F3-48A3EFB2861F}" type="datetime1">
              <a:rPr kumimoji="1" lang="ja-JP" altLang="en-US" smtClean="0"/>
              <a:t>2024/2/19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243485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96" indent="0">
              <a:buNone/>
              <a:defRPr sz="1800">
                <a:solidFill>
                  <a:schemeClr val="tx1">
                    <a:tint val="75000"/>
                  </a:schemeClr>
                </a:solidFill>
              </a:defRPr>
            </a:lvl2pPr>
            <a:lvl3pPr marL="914390" indent="0">
              <a:buNone/>
              <a:defRPr sz="1600">
                <a:solidFill>
                  <a:schemeClr val="tx1">
                    <a:tint val="75000"/>
                  </a:schemeClr>
                </a:solidFill>
              </a:defRPr>
            </a:lvl3pPr>
            <a:lvl4pPr marL="1371584" indent="0">
              <a:buNone/>
              <a:defRPr sz="1400">
                <a:solidFill>
                  <a:schemeClr val="tx1">
                    <a:tint val="75000"/>
                  </a:schemeClr>
                </a:solidFill>
              </a:defRPr>
            </a:lvl4pPr>
            <a:lvl5pPr marL="1828778" indent="0">
              <a:buNone/>
              <a:defRPr sz="1400">
                <a:solidFill>
                  <a:schemeClr val="tx1">
                    <a:tint val="75000"/>
                  </a:schemeClr>
                </a:solidFill>
              </a:defRPr>
            </a:lvl5pPr>
            <a:lvl6pPr marL="2285974" indent="0">
              <a:buNone/>
              <a:defRPr sz="1400">
                <a:solidFill>
                  <a:schemeClr val="tx1">
                    <a:tint val="75000"/>
                  </a:schemeClr>
                </a:solidFill>
              </a:defRPr>
            </a:lvl6pPr>
            <a:lvl7pPr marL="2743169" indent="0">
              <a:buNone/>
              <a:defRPr sz="1400">
                <a:solidFill>
                  <a:schemeClr val="tx1">
                    <a:tint val="75000"/>
                  </a:schemeClr>
                </a:solidFill>
              </a:defRPr>
            </a:lvl7pPr>
            <a:lvl8pPr marL="3200363" indent="0">
              <a:buNone/>
              <a:defRPr sz="1400">
                <a:solidFill>
                  <a:schemeClr val="tx1">
                    <a:tint val="75000"/>
                  </a:schemeClr>
                </a:solidFill>
              </a:defRPr>
            </a:lvl8pPr>
            <a:lvl9pPr marL="3657558"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00882C4-16C3-4F2C-AAF1-1BA8B9C65370}"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E033D4-AF55-4AC5-AA41-B3D0B41A2975}" type="datetime1">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53897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5078713-0F3C-408E-A59C-96BA4AF4C114}" type="datetime1">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783163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830DA0-5248-4C64-9E4A-D61C02C31D49}"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5767502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23CC45-E222-4F87-9B3D-835EBBC6DD38}"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5248428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2F2B287-1093-41C7-8282-C23CEE9650B8}" type="datetime1">
              <a:rPr kumimoji="1" lang="ja-JP" altLang="en-US" smtClean="0"/>
              <a:t>2024/2/19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23684209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0F8CA4-5D6B-4E9E-BB6D-F4AB89E819B5}" type="datetime1">
              <a:rPr kumimoji="1" lang="ja-JP" altLang="en-US" smtClean="0"/>
              <a:t>2024/2/19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1515023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F1E3BCC-B217-4797-A28B-A3017178E6A0}" type="datetime1">
              <a:rPr kumimoji="1" lang="ja-JP" altLang="en-US" smtClean="0"/>
              <a:t>2024/2/19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5829324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FD1ED9E-C83A-4A44-A9A9-9484EFD58D87}" type="datetime1">
              <a:rPr kumimoji="1" lang="ja-JP" altLang="en-US" smtClean="0"/>
              <a:t>2024/2/19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251244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DD2ACF9-3067-4D2E-9725-20330D5AF8F0}" type="datetime1">
              <a:rPr kumimoji="1" lang="ja-JP" altLang="en-US" smtClean="0"/>
              <a:t>2024/2/19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1798499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C5766B6-BAB1-4F8B-8CD0-D4D36CD52FEB}" type="datetime1">
              <a:rPr kumimoji="1" lang="ja-JP" altLang="en-US" smtClean="0"/>
              <a:t>2024/2/19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045917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2666E3B-A62B-4315-AE6E-EF0D85BB8718}" type="datetime1">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7D8A8E-A30A-42D3-9876-2CE6980FDC17}" type="datetime1">
              <a:rPr kumimoji="1" lang="ja-JP" altLang="en-US" smtClean="0"/>
              <a:t>2024/2/19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6280807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5B3E437-F351-47FA-BD0D-84360AD90DF2}" type="datetime1">
              <a:rPr kumimoji="1" lang="ja-JP" altLang="en-US" smtClean="0"/>
              <a:t>2024/2/19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7128559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07F33B-13EE-4050-B621-D5FD37545073}" type="datetime1">
              <a:rPr kumimoji="1" lang="ja-JP" altLang="en-US" smtClean="0"/>
              <a:t>2024/2/19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2232663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A4C479-F3AE-4875-8618-26D01105B150}" type="datetime1">
              <a:rPr kumimoji="1" lang="ja-JP" altLang="en-US" smtClean="0"/>
              <a:t>2024/2/19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32842775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A5FF19-726C-4BFF-B2DE-338CA6B1AB13}" type="datetime1">
              <a:rPr kumimoji="1" lang="ja-JP" altLang="en-US" smtClean="0"/>
              <a:t>2024/2/19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69511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96" indent="0">
              <a:buNone/>
              <a:defRPr sz="2000" b="1"/>
            </a:lvl2pPr>
            <a:lvl3pPr marL="914390" indent="0">
              <a:buNone/>
              <a:defRPr sz="1800" b="1"/>
            </a:lvl3pPr>
            <a:lvl4pPr marL="1371584" indent="0">
              <a:buNone/>
              <a:defRPr sz="1600" b="1"/>
            </a:lvl4pPr>
            <a:lvl5pPr marL="1828778" indent="0">
              <a:buNone/>
              <a:defRPr sz="1600" b="1"/>
            </a:lvl5pPr>
            <a:lvl6pPr marL="2285974" indent="0">
              <a:buNone/>
              <a:defRPr sz="1600" b="1"/>
            </a:lvl6pPr>
            <a:lvl7pPr marL="2743169" indent="0">
              <a:buNone/>
              <a:defRPr sz="1600" b="1"/>
            </a:lvl7pPr>
            <a:lvl8pPr marL="3200363" indent="0">
              <a:buNone/>
              <a:defRPr sz="1600" b="1"/>
            </a:lvl8pPr>
            <a:lvl9pPr marL="3657558"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196" indent="0">
              <a:buNone/>
              <a:defRPr sz="2000" b="1"/>
            </a:lvl2pPr>
            <a:lvl3pPr marL="914390" indent="0">
              <a:buNone/>
              <a:defRPr sz="1800" b="1"/>
            </a:lvl3pPr>
            <a:lvl4pPr marL="1371584" indent="0">
              <a:buNone/>
              <a:defRPr sz="1600" b="1"/>
            </a:lvl4pPr>
            <a:lvl5pPr marL="1828778" indent="0">
              <a:buNone/>
              <a:defRPr sz="1600" b="1"/>
            </a:lvl5pPr>
            <a:lvl6pPr marL="2285974" indent="0">
              <a:buNone/>
              <a:defRPr sz="1600" b="1"/>
            </a:lvl6pPr>
            <a:lvl7pPr marL="2743169" indent="0">
              <a:buNone/>
              <a:defRPr sz="1600" b="1"/>
            </a:lvl7pPr>
            <a:lvl8pPr marL="3200363" indent="0">
              <a:buNone/>
              <a:defRPr sz="1600" b="1"/>
            </a:lvl8pPr>
            <a:lvl9pPr marL="3657558"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E98D27B-A4AE-45E9-BD09-8233775F8E54}" type="datetime1">
              <a:rPr kumimoji="1" lang="ja-JP" altLang="en-US" smtClean="0"/>
              <a:t>2024/2/19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9A2820E-C297-41C7-91EC-B384DB808361}" type="datetime1">
              <a:rPr kumimoji="1" lang="ja-JP" altLang="en-US" smtClean="0"/>
              <a:t>2024/2/19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1C8B3A-93BA-42DC-B2CA-B0BC12D34AD2}" type="datetime1">
              <a:rPr kumimoji="1" lang="ja-JP" altLang="en-US" smtClean="0"/>
              <a:t>2024/2/19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196" indent="0">
              <a:buNone/>
              <a:defRPr sz="1200"/>
            </a:lvl2pPr>
            <a:lvl3pPr marL="914390" indent="0">
              <a:buNone/>
              <a:defRPr sz="1000"/>
            </a:lvl3pPr>
            <a:lvl4pPr marL="1371584" indent="0">
              <a:buNone/>
              <a:defRPr sz="900"/>
            </a:lvl4pPr>
            <a:lvl5pPr marL="1828778" indent="0">
              <a:buNone/>
              <a:defRPr sz="900"/>
            </a:lvl5pPr>
            <a:lvl6pPr marL="2285974" indent="0">
              <a:buNone/>
              <a:defRPr sz="900"/>
            </a:lvl6pPr>
            <a:lvl7pPr marL="2743169" indent="0">
              <a:buNone/>
              <a:defRPr sz="900"/>
            </a:lvl7pPr>
            <a:lvl8pPr marL="3200363" indent="0">
              <a:buNone/>
              <a:defRPr sz="900"/>
            </a:lvl8pPr>
            <a:lvl9pPr marL="3657558"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970B78A-2220-472F-AE6E-0E8178FFAA87}" type="datetime1">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96" indent="0">
              <a:buNone/>
              <a:defRPr sz="2800"/>
            </a:lvl2pPr>
            <a:lvl3pPr marL="914390" indent="0">
              <a:buNone/>
              <a:defRPr sz="2400"/>
            </a:lvl3pPr>
            <a:lvl4pPr marL="1371584" indent="0">
              <a:buNone/>
              <a:defRPr sz="2000"/>
            </a:lvl4pPr>
            <a:lvl5pPr marL="1828778" indent="0">
              <a:buNone/>
              <a:defRPr sz="2000"/>
            </a:lvl5pPr>
            <a:lvl6pPr marL="2285974" indent="0">
              <a:buNone/>
              <a:defRPr sz="2000"/>
            </a:lvl6pPr>
            <a:lvl7pPr marL="2743169" indent="0">
              <a:buNone/>
              <a:defRPr sz="2000"/>
            </a:lvl7pPr>
            <a:lvl8pPr marL="3200363" indent="0">
              <a:buNone/>
              <a:defRPr sz="2000"/>
            </a:lvl8pPr>
            <a:lvl9pPr marL="3657558"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96" indent="0">
              <a:buNone/>
              <a:defRPr sz="1200"/>
            </a:lvl2pPr>
            <a:lvl3pPr marL="914390" indent="0">
              <a:buNone/>
              <a:defRPr sz="1000"/>
            </a:lvl3pPr>
            <a:lvl4pPr marL="1371584" indent="0">
              <a:buNone/>
              <a:defRPr sz="900"/>
            </a:lvl4pPr>
            <a:lvl5pPr marL="1828778" indent="0">
              <a:buNone/>
              <a:defRPr sz="900"/>
            </a:lvl5pPr>
            <a:lvl6pPr marL="2285974" indent="0">
              <a:buNone/>
              <a:defRPr sz="900"/>
            </a:lvl6pPr>
            <a:lvl7pPr marL="2743169" indent="0">
              <a:buNone/>
              <a:defRPr sz="900"/>
            </a:lvl7pPr>
            <a:lvl8pPr marL="3200363" indent="0">
              <a:buNone/>
              <a:defRPr sz="900"/>
            </a:lvl8pPr>
            <a:lvl9pPr marL="3657558"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E9C55E-D216-4F5F-ACEB-6A9E5F093FBF}" type="datetime1">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4875B-0171-46E2-89F1-45D6E015E7EE}" type="datetime1">
              <a:rPr kumimoji="1" lang="ja-JP" altLang="en-US" smtClean="0"/>
              <a:t>2024/2/19</a:t>
            </a:fld>
            <a:endParaRPr kumimoji="1" lang="ja-JP" altLang="en-US"/>
          </a:p>
        </p:txBody>
      </p:sp>
      <p:sp>
        <p:nvSpPr>
          <p:cNvPr id="5" name="フッター プレースホルダー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390" rtl="0" eaLnBrk="1" latinLnBrk="0" hangingPunct="1">
        <a:spcBef>
          <a:spcPct val="0"/>
        </a:spcBef>
        <a:buNone/>
        <a:defRPr kumimoji="1" sz="4400" kern="1200">
          <a:solidFill>
            <a:schemeClr val="tx1"/>
          </a:solidFill>
          <a:latin typeface="+mj-lt"/>
          <a:ea typeface="+mj-ea"/>
          <a:cs typeface="+mj-cs"/>
        </a:defRPr>
      </a:lvl1pPr>
    </p:titleStyle>
    <p:bodyStyle>
      <a:lvl1pPr marL="342896" indent="-342896" algn="l" defTabSz="91439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41" indent="-285747" algn="l" defTabSz="91439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86" indent="-228596" algn="l" defTabSz="91439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82" indent="-228596" algn="l" defTabSz="9143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76" indent="-228596" algn="l" defTabSz="9143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71" indent="-228596" algn="l" defTabSz="9143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66" indent="-228596" algn="l" defTabSz="9143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60" indent="-228596" algn="l" defTabSz="9143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55" indent="-228596" algn="l" defTabSz="9143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90" rtl="0" eaLnBrk="1" latinLnBrk="0" hangingPunct="1">
        <a:defRPr kumimoji="1" sz="1800" kern="1200">
          <a:solidFill>
            <a:schemeClr val="tx1"/>
          </a:solidFill>
          <a:latin typeface="+mn-lt"/>
          <a:ea typeface="+mn-ea"/>
          <a:cs typeface="+mn-cs"/>
        </a:defRPr>
      </a:lvl1pPr>
      <a:lvl2pPr marL="457196" algn="l" defTabSz="914390" rtl="0" eaLnBrk="1" latinLnBrk="0" hangingPunct="1">
        <a:defRPr kumimoji="1" sz="1800" kern="1200">
          <a:solidFill>
            <a:schemeClr val="tx1"/>
          </a:solidFill>
          <a:latin typeface="+mn-lt"/>
          <a:ea typeface="+mn-ea"/>
          <a:cs typeface="+mn-cs"/>
        </a:defRPr>
      </a:lvl2pPr>
      <a:lvl3pPr marL="914390" algn="l" defTabSz="914390" rtl="0" eaLnBrk="1" latinLnBrk="0" hangingPunct="1">
        <a:defRPr kumimoji="1" sz="1800" kern="1200">
          <a:solidFill>
            <a:schemeClr val="tx1"/>
          </a:solidFill>
          <a:latin typeface="+mn-lt"/>
          <a:ea typeface="+mn-ea"/>
          <a:cs typeface="+mn-cs"/>
        </a:defRPr>
      </a:lvl3pPr>
      <a:lvl4pPr marL="1371584" algn="l" defTabSz="914390" rtl="0" eaLnBrk="1" latinLnBrk="0" hangingPunct="1">
        <a:defRPr kumimoji="1" sz="1800" kern="1200">
          <a:solidFill>
            <a:schemeClr val="tx1"/>
          </a:solidFill>
          <a:latin typeface="+mn-lt"/>
          <a:ea typeface="+mn-ea"/>
          <a:cs typeface="+mn-cs"/>
        </a:defRPr>
      </a:lvl4pPr>
      <a:lvl5pPr marL="1828778" algn="l" defTabSz="914390" rtl="0" eaLnBrk="1" latinLnBrk="0" hangingPunct="1">
        <a:defRPr kumimoji="1" sz="1800" kern="1200">
          <a:solidFill>
            <a:schemeClr val="tx1"/>
          </a:solidFill>
          <a:latin typeface="+mn-lt"/>
          <a:ea typeface="+mn-ea"/>
          <a:cs typeface="+mn-cs"/>
        </a:defRPr>
      </a:lvl5pPr>
      <a:lvl6pPr marL="2285974" algn="l" defTabSz="914390" rtl="0" eaLnBrk="1" latinLnBrk="0" hangingPunct="1">
        <a:defRPr kumimoji="1" sz="1800" kern="1200">
          <a:solidFill>
            <a:schemeClr val="tx1"/>
          </a:solidFill>
          <a:latin typeface="+mn-lt"/>
          <a:ea typeface="+mn-ea"/>
          <a:cs typeface="+mn-cs"/>
        </a:defRPr>
      </a:lvl6pPr>
      <a:lvl7pPr marL="2743169" algn="l" defTabSz="914390" rtl="0" eaLnBrk="1" latinLnBrk="0" hangingPunct="1">
        <a:defRPr kumimoji="1" sz="1800" kern="1200">
          <a:solidFill>
            <a:schemeClr val="tx1"/>
          </a:solidFill>
          <a:latin typeface="+mn-lt"/>
          <a:ea typeface="+mn-ea"/>
          <a:cs typeface="+mn-cs"/>
        </a:defRPr>
      </a:lvl7pPr>
      <a:lvl8pPr marL="3200363" algn="l" defTabSz="914390" rtl="0" eaLnBrk="1" latinLnBrk="0" hangingPunct="1">
        <a:defRPr kumimoji="1" sz="1800" kern="1200">
          <a:solidFill>
            <a:schemeClr val="tx1"/>
          </a:solidFill>
          <a:latin typeface="+mn-lt"/>
          <a:ea typeface="+mn-ea"/>
          <a:cs typeface="+mn-cs"/>
        </a:defRPr>
      </a:lvl8pPr>
      <a:lvl9pPr marL="3657558" algn="l" defTabSz="91439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AE6205-45C2-4F17-A1D5-9935D0B1199C}" type="datetime1">
              <a:rPr kumimoji="1" lang="ja-JP" altLang="en-US" smtClean="0"/>
              <a:t>2024/2/19</a:t>
            </a:fld>
            <a:endParaRPr kumimoji="1" lang="ja-JP" altLang="en-US"/>
          </a:p>
        </p:txBody>
      </p:sp>
      <p:sp>
        <p:nvSpPr>
          <p:cNvPr id="5" name="フッター プレースホルダー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67454188"/>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ftr="0" dt="0"/>
  <p:txStyles>
    <p:titleStyle>
      <a:lvl1pPr algn="ctr" defTabSz="914385" rtl="0" eaLnBrk="1" latinLnBrk="0" hangingPunct="1">
        <a:spcBef>
          <a:spcPct val="0"/>
        </a:spcBef>
        <a:buNone/>
        <a:defRPr kumimoji="1" sz="4400" kern="1200">
          <a:solidFill>
            <a:schemeClr val="tx1"/>
          </a:solidFill>
          <a:latin typeface="+mj-lt"/>
          <a:ea typeface="+mj-ea"/>
          <a:cs typeface="+mj-cs"/>
        </a:defRPr>
      </a:lvl1pPr>
    </p:titleStyle>
    <p:bodyStyle>
      <a:lvl1pPr marL="342894" indent="-342894" algn="l" defTabSz="91438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37" indent="-285746" algn="l" defTabSz="91438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80" indent="-228595" algn="l" defTabSz="91438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73" indent="-228595" algn="l" defTabSz="91438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64" indent="-228595" algn="l" defTabSz="91438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57" indent="-228595" algn="l" defTabSz="91438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49" indent="-228595" algn="l" defTabSz="91438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40" indent="-228595" algn="l" defTabSz="91438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33" indent="-228595" algn="l" defTabSz="91438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85" rtl="0" eaLnBrk="1" latinLnBrk="0" hangingPunct="1">
        <a:defRPr kumimoji="1" sz="1800" kern="1200">
          <a:solidFill>
            <a:schemeClr val="tx1"/>
          </a:solidFill>
          <a:latin typeface="+mn-lt"/>
          <a:ea typeface="+mn-ea"/>
          <a:cs typeface="+mn-cs"/>
        </a:defRPr>
      </a:lvl1pPr>
      <a:lvl2pPr marL="457193" algn="l" defTabSz="914385" rtl="0" eaLnBrk="1" latinLnBrk="0" hangingPunct="1">
        <a:defRPr kumimoji="1" sz="1800" kern="1200">
          <a:solidFill>
            <a:schemeClr val="tx1"/>
          </a:solidFill>
          <a:latin typeface="+mn-lt"/>
          <a:ea typeface="+mn-ea"/>
          <a:cs typeface="+mn-cs"/>
        </a:defRPr>
      </a:lvl2pPr>
      <a:lvl3pPr marL="914385" algn="l" defTabSz="914385" rtl="0" eaLnBrk="1" latinLnBrk="0" hangingPunct="1">
        <a:defRPr kumimoji="1" sz="1800" kern="1200">
          <a:solidFill>
            <a:schemeClr val="tx1"/>
          </a:solidFill>
          <a:latin typeface="+mn-lt"/>
          <a:ea typeface="+mn-ea"/>
          <a:cs typeface="+mn-cs"/>
        </a:defRPr>
      </a:lvl3pPr>
      <a:lvl4pPr marL="1371576" algn="l" defTabSz="914385" rtl="0" eaLnBrk="1" latinLnBrk="0" hangingPunct="1">
        <a:defRPr kumimoji="1" sz="1800" kern="1200">
          <a:solidFill>
            <a:schemeClr val="tx1"/>
          </a:solidFill>
          <a:latin typeface="+mn-lt"/>
          <a:ea typeface="+mn-ea"/>
          <a:cs typeface="+mn-cs"/>
        </a:defRPr>
      </a:lvl4pPr>
      <a:lvl5pPr marL="1828767" algn="l" defTabSz="914385" rtl="0" eaLnBrk="1" latinLnBrk="0" hangingPunct="1">
        <a:defRPr kumimoji="1" sz="1800" kern="1200">
          <a:solidFill>
            <a:schemeClr val="tx1"/>
          </a:solidFill>
          <a:latin typeface="+mn-lt"/>
          <a:ea typeface="+mn-ea"/>
          <a:cs typeface="+mn-cs"/>
        </a:defRPr>
      </a:lvl5pPr>
      <a:lvl6pPr marL="2285961" algn="l" defTabSz="914385" rtl="0" eaLnBrk="1" latinLnBrk="0" hangingPunct="1">
        <a:defRPr kumimoji="1" sz="1800" kern="1200">
          <a:solidFill>
            <a:schemeClr val="tx1"/>
          </a:solidFill>
          <a:latin typeface="+mn-lt"/>
          <a:ea typeface="+mn-ea"/>
          <a:cs typeface="+mn-cs"/>
        </a:defRPr>
      </a:lvl6pPr>
      <a:lvl7pPr marL="2743153" algn="l" defTabSz="914385" rtl="0" eaLnBrk="1" latinLnBrk="0" hangingPunct="1">
        <a:defRPr kumimoji="1" sz="1800" kern="1200">
          <a:solidFill>
            <a:schemeClr val="tx1"/>
          </a:solidFill>
          <a:latin typeface="+mn-lt"/>
          <a:ea typeface="+mn-ea"/>
          <a:cs typeface="+mn-cs"/>
        </a:defRPr>
      </a:lvl7pPr>
      <a:lvl8pPr marL="3200344" algn="l" defTabSz="914385" rtl="0" eaLnBrk="1" latinLnBrk="0" hangingPunct="1">
        <a:defRPr kumimoji="1" sz="1800" kern="1200">
          <a:solidFill>
            <a:schemeClr val="tx1"/>
          </a:solidFill>
          <a:latin typeface="+mn-lt"/>
          <a:ea typeface="+mn-ea"/>
          <a:cs typeface="+mn-cs"/>
        </a:defRPr>
      </a:lvl8pPr>
      <a:lvl9pPr marL="3657537" algn="l" defTabSz="914385"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AE6205-45C2-4F17-A1D5-9935D0B1199C}" type="datetime1">
              <a:rPr kumimoji="1" lang="ja-JP" altLang="en-US" smtClean="0"/>
              <a:t>2024/2/19</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549428945"/>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hdr="0" ftr="0" dt="0"/>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4875B-0171-46E2-89F1-45D6E015E7EE}" type="datetime1">
              <a:rPr kumimoji="1" lang="ja-JP" altLang="en-US" smtClean="0"/>
              <a:t>2024/2/19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0975842"/>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871700" y="1772816"/>
            <a:ext cx="5400600" cy="1853566"/>
          </a:xfrm>
          <a:prstGeom prst="rect">
            <a:avLst/>
          </a:prstGeom>
          <a:noFill/>
          <a:ln>
            <a:noFill/>
          </a:ln>
        </p:spPr>
        <p:txBody>
          <a:bodyPr wrap="square" lIns="144000" tIns="144000" rtlCol="0">
            <a:spAutoFit/>
          </a:bodyPr>
          <a:lstStyle/>
          <a:p>
            <a:pPr algn="ctr"/>
            <a:r>
              <a:rPr lang="ja-JP" altLang="en-US" sz="3600" b="1" dirty="0">
                <a:latin typeface="+mn-ea"/>
              </a:rPr>
              <a:t>府がん診療拠点病院の指定要件未充足病院等への対応について</a:t>
            </a:r>
          </a:p>
        </p:txBody>
      </p:sp>
      <p:sp>
        <p:nvSpPr>
          <p:cNvPr id="3" name="スライド番号プレースホルダー 2"/>
          <p:cNvSpPr>
            <a:spLocks noGrp="1"/>
          </p:cNvSpPr>
          <p:nvPr>
            <p:ph type="sldNum" sz="quarter" idx="12"/>
          </p:nvPr>
        </p:nvSpPr>
        <p:spPr/>
        <p:txBody>
          <a:bodyPr/>
          <a:lstStyle/>
          <a:p>
            <a:r>
              <a:rPr kumimoji="1" lang="ja-JP" altLang="en-US" sz="1600" dirty="0">
                <a:solidFill>
                  <a:schemeClr val="tx1"/>
                </a:solidFill>
              </a:rPr>
              <a:t>１</a:t>
            </a:r>
          </a:p>
        </p:txBody>
      </p:sp>
      <p:sp>
        <p:nvSpPr>
          <p:cNvPr id="12" name="テキスト ボックス 11">
            <a:extLst>
              <a:ext uri="{FF2B5EF4-FFF2-40B4-BE49-F238E27FC236}">
                <a16:creationId xmlns:a16="http://schemas.microsoft.com/office/drawing/2014/main" id="{7F12BA7E-DF6B-4DE6-AD80-B4FB68AFEDB4}"/>
              </a:ext>
            </a:extLst>
          </p:cNvPr>
          <p:cNvSpPr txBox="1"/>
          <p:nvPr/>
        </p:nvSpPr>
        <p:spPr>
          <a:xfrm>
            <a:off x="1785020" y="4044553"/>
            <a:ext cx="5654010" cy="1238013"/>
          </a:xfrm>
          <a:prstGeom prst="rect">
            <a:avLst/>
          </a:prstGeom>
          <a:noFill/>
          <a:ln>
            <a:noFill/>
          </a:ln>
        </p:spPr>
        <p:txBody>
          <a:bodyPr wrap="square" lIns="144000" tIns="144000" rtlCol="0">
            <a:spAutoFit/>
          </a:bodyPr>
          <a:lstStyle/>
          <a:p>
            <a:pPr algn="ctr"/>
            <a:r>
              <a:rPr lang="ja-JP" altLang="en-US" sz="2500" b="1" dirty="0">
                <a:latin typeface="Meiryo UI" panose="020B0604030504040204" pitchFamily="50" charset="-128"/>
                <a:ea typeface="Meiryo UI" panose="020B0604030504040204" pitchFamily="50" charset="-128"/>
              </a:rPr>
              <a:t>令和５年度大阪府がん対策推進委員会</a:t>
            </a:r>
            <a:endParaRPr lang="en-US" altLang="ja-JP" sz="2500" b="1" dirty="0">
              <a:latin typeface="Meiryo UI" panose="020B0604030504040204" pitchFamily="50" charset="-128"/>
              <a:ea typeface="Meiryo UI" panose="020B0604030504040204" pitchFamily="50" charset="-128"/>
            </a:endParaRPr>
          </a:p>
          <a:p>
            <a:pPr algn="ctr"/>
            <a:r>
              <a:rPr lang="ja-JP" altLang="en-US" sz="2500" b="1" dirty="0">
                <a:latin typeface="Meiryo UI" panose="020B0604030504040204" pitchFamily="50" charset="-128"/>
                <a:ea typeface="Meiryo UI" panose="020B0604030504040204" pitchFamily="50" charset="-128"/>
              </a:rPr>
              <a:t>第４回がん診療連携検討部会</a:t>
            </a:r>
            <a:endParaRPr lang="en-US" altLang="ja-JP" sz="2500" b="1"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3D55C4D7-7E18-44FD-8682-28F8980E2878}"/>
              </a:ext>
            </a:extLst>
          </p:cNvPr>
          <p:cNvSpPr/>
          <p:nvPr/>
        </p:nvSpPr>
        <p:spPr>
          <a:xfrm>
            <a:off x="7800656" y="59001"/>
            <a:ext cx="1139873" cy="293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資料３</a:t>
            </a:r>
          </a:p>
        </p:txBody>
      </p:sp>
    </p:spTree>
    <p:extLst>
      <p:ext uri="{BB962C8B-B14F-4D97-AF65-F5344CB8AC3E}">
        <p14:creationId xmlns:p14="http://schemas.microsoft.com/office/powerpoint/2010/main" val="2388610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34957" y="8591"/>
            <a:ext cx="9178957" cy="393812"/>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r>
              <a:rPr lang="ja-JP" altLang="en-US" sz="2000" b="1" dirty="0">
                <a:solidFill>
                  <a:srgbClr val="FFFFFF"/>
                </a:solidFill>
                <a:latin typeface="Meiryo UI" panose="020B0604030504040204" pitchFamily="50" charset="-128"/>
                <a:ea typeface="Meiryo UI" panose="020B0604030504040204" pitchFamily="50" charset="-128"/>
                <a:cs typeface="Times New Roman"/>
              </a:rPr>
              <a:t>府がん診療拠点病院の指定要件未充足病院等への対応について</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
          <p:cNvSpPr txBox="1"/>
          <p:nvPr/>
        </p:nvSpPr>
        <p:spPr>
          <a:xfrm>
            <a:off x="213030" y="542405"/>
            <a:ext cx="8534096" cy="1210854"/>
          </a:xfrm>
          <a:prstGeom prst="rect">
            <a:avLst/>
          </a:prstGeom>
          <a:noFill/>
          <a:ln w="9525" cmpd="sng">
            <a:solidFill>
              <a:schemeClr val="tx1"/>
            </a:solidFill>
            <a:prstDash val="dash"/>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r>
              <a:rPr lang="ja-JP" altLang="en-US" sz="1400" dirty="0">
                <a:latin typeface="Meiryo UI" panose="020B0604030504040204" pitchFamily="50" charset="-128"/>
                <a:ea typeface="Meiryo UI" panose="020B0604030504040204" pitchFamily="50" charset="-128"/>
                <a:cs typeface="ＭＳ Ｐゴシック"/>
              </a:rPr>
              <a:t>○大阪府がん診療拠点病院等の指定更新を希望する医療機関は、要綱第３条１項第</a:t>
            </a:r>
            <a:r>
              <a:rPr lang="en-US" altLang="ja-JP" sz="1400" dirty="0">
                <a:latin typeface="Meiryo UI" panose="020B0604030504040204" pitchFamily="50" charset="-128"/>
                <a:ea typeface="Meiryo UI" panose="020B0604030504040204" pitchFamily="50" charset="-128"/>
                <a:cs typeface="ＭＳ Ｐゴシック"/>
              </a:rPr>
              <a:t>2</a:t>
            </a:r>
            <a:r>
              <a:rPr lang="ja-JP" altLang="en-US" sz="1400" dirty="0">
                <a:latin typeface="Meiryo UI" panose="020B0604030504040204" pitchFamily="50" charset="-128"/>
                <a:ea typeface="Meiryo UI" panose="020B0604030504040204" pitchFamily="50" charset="-128"/>
                <a:cs typeface="ＭＳ Ｐゴシック"/>
              </a:rPr>
              <a:t>号に基づき、指定要件の充</a:t>
            </a:r>
            <a:endParaRPr lang="en-US" altLang="ja-JP" sz="1400" dirty="0">
              <a:latin typeface="Meiryo UI" panose="020B0604030504040204" pitchFamily="50" charset="-128"/>
              <a:ea typeface="Meiryo UI" panose="020B0604030504040204" pitchFamily="50" charset="-128"/>
              <a:cs typeface="ＭＳ Ｐゴシック"/>
            </a:endParaRPr>
          </a:p>
          <a:p>
            <a:r>
              <a:rPr lang="ja-JP" altLang="en-US" sz="1400" dirty="0">
                <a:latin typeface="Meiryo UI" panose="020B0604030504040204" pitchFamily="50" charset="-128"/>
                <a:ea typeface="Meiryo UI" panose="020B0604030504040204" pitchFamily="50" charset="-128"/>
                <a:cs typeface="ＭＳ Ｐゴシック"/>
              </a:rPr>
              <a:t>　 足状況を確認する「指定更新申請書」（</a:t>
            </a:r>
            <a:r>
              <a:rPr lang="en-US" altLang="ja-JP" sz="1400" dirty="0">
                <a:latin typeface="Meiryo UI" panose="020B0604030504040204" pitchFamily="50" charset="-128"/>
                <a:ea typeface="Meiryo UI" panose="020B0604030504040204" pitchFamily="50" charset="-128"/>
                <a:cs typeface="ＭＳ Ｐゴシック"/>
              </a:rPr>
              <a:t>※</a:t>
            </a:r>
            <a:r>
              <a:rPr lang="ja-JP" altLang="en-US" sz="1400" dirty="0">
                <a:latin typeface="Meiryo UI" panose="020B0604030504040204" pitchFamily="50" charset="-128"/>
                <a:ea typeface="Meiryo UI" panose="020B0604030504040204" pitchFamily="50" charset="-128"/>
                <a:cs typeface="ＭＳ Ｐゴシック"/>
              </a:rPr>
              <a:t>）を知事に提出することとされているが、同申請により診療実績に係る要</a:t>
            </a:r>
            <a:endParaRPr lang="en-US" altLang="ja-JP" sz="1400" dirty="0">
              <a:latin typeface="Meiryo UI" panose="020B0604030504040204" pitchFamily="50" charset="-128"/>
              <a:ea typeface="Meiryo UI" panose="020B0604030504040204" pitchFamily="50" charset="-128"/>
              <a:cs typeface="ＭＳ Ｐゴシック"/>
            </a:endParaRPr>
          </a:p>
          <a:p>
            <a:pPr>
              <a:spcAft>
                <a:spcPts val="600"/>
              </a:spcAft>
            </a:pPr>
            <a:r>
              <a:rPr lang="ja-JP" altLang="en-US" sz="1400" dirty="0">
                <a:latin typeface="Meiryo UI" panose="020B0604030504040204" pitchFamily="50" charset="-128"/>
                <a:ea typeface="Meiryo UI" panose="020B0604030504040204" pitchFamily="50" charset="-128"/>
                <a:cs typeface="ＭＳ Ｐゴシック"/>
              </a:rPr>
              <a:t>　 件が未充足となっている病院が２病院、指定更新を辞退した病院が１病院あった。</a:t>
            </a:r>
            <a:endParaRPr lang="en-US" altLang="ja-JP" sz="1400" dirty="0">
              <a:latin typeface="Meiryo UI" panose="020B0604030504040204" pitchFamily="50" charset="-128"/>
              <a:ea typeface="Meiryo UI" panose="020B0604030504040204" pitchFamily="50" charset="-128"/>
              <a:cs typeface="ＭＳ Ｐゴシック"/>
            </a:endParaRPr>
          </a:p>
          <a:p>
            <a:r>
              <a:rPr lang="ja-JP" altLang="en-US" sz="1400" dirty="0">
                <a:latin typeface="Meiryo UI" panose="020B0604030504040204" pitchFamily="50" charset="-128"/>
                <a:ea typeface="Meiryo UI" panose="020B0604030504040204" pitchFamily="50" charset="-128"/>
                <a:cs typeface="ＭＳ Ｐゴシック"/>
              </a:rPr>
              <a:t>○指定要件を欠くに至ったと認めるときは、同要綱第５条第２項に基づき部会の意見を踏まえ、勧告等の対応ができる</a:t>
            </a:r>
            <a:endParaRPr lang="en-US" altLang="ja-JP" sz="1400" dirty="0">
              <a:latin typeface="Meiryo UI" panose="020B0604030504040204" pitchFamily="50" charset="-128"/>
              <a:ea typeface="Meiryo UI" panose="020B0604030504040204" pitchFamily="50" charset="-128"/>
              <a:cs typeface="ＭＳ Ｐゴシック"/>
            </a:endParaRPr>
          </a:p>
          <a:p>
            <a:pPr>
              <a:spcAft>
                <a:spcPts val="600"/>
              </a:spcAft>
            </a:pPr>
            <a:r>
              <a:rPr lang="ja-JP" altLang="en-US" sz="1400" dirty="0">
                <a:latin typeface="Meiryo UI" panose="020B0604030504040204" pitchFamily="50" charset="-128"/>
                <a:ea typeface="Meiryo UI" panose="020B0604030504040204" pitchFamily="50" charset="-128"/>
                <a:cs typeface="ＭＳ Ｐゴシック"/>
              </a:rPr>
              <a:t>　 と定められているため、諸事情を踏まえ、改善指導等を実施することについて、ご審議いただきたい。</a:t>
            </a:r>
            <a:endParaRPr lang="en-US" altLang="ja-JP" sz="1400" dirty="0">
              <a:latin typeface="Meiryo UI" panose="020B0604030504040204" pitchFamily="50" charset="-128"/>
              <a:ea typeface="Meiryo UI" panose="020B0604030504040204" pitchFamily="50" charset="-128"/>
              <a:cs typeface="ＭＳ Ｐゴシック"/>
            </a:endParaRPr>
          </a:p>
        </p:txBody>
      </p:sp>
      <p:sp>
        <p:nvSpPr>
          <p:cNvPr id="3" name="テキスト ボックス 2"/>
          <p:cNvSpPr txBox="1"/>
          <p:nvPr/>
        </p:nvSpPr>
        <p:spPr>
          <a:xfrm>
            <a:off x="323528" y="4178860"/>
            <a:ext cx="2088697" cy="338554"/>
          </a:xfrm>
          <a:prstGeom prst="rect">
            <a:avLst/>
          </a:prstGeom>
          <a:noFill/>
        </p:spPr>
        <p:txBody>
          <a:bodyPr wrap="square" rtlCol="0">
            <a:spAutoFit/>
          </a:bodyPr>
          <a:lstStyle/>
          <a:p>
            <a:pPr algn="ct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指導等フロー</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4" name="正方形/長方形 3"/>
          <p:cNvSpPr/>
          <p:nvPr/>
        </p:nvSpPr>
        <p:spPr>
          <a:xfrm>
            <a:off x="683062" y="4693137"/>
            <a:ext cx="1924121" cy="4534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要件未充足</a:t>
            </a:r>
          </a:p>
        </p:txBody>
      </p:sp>
      <p:sp>
        <p:nvSpPr>
          <p:cNvPr id="13" name="正方形/長方形 12"/>
          <p:cNvSpPr/>
          <p:nvPr/>
        </p:nvSpPr>
        <p:spPr>
          <a:xfrm>
            <a:off x="3131840" y="4693137"/>
            <a:ext cx="1242004" cy="4534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指導</a:t>
            </a:r>
          </a:p>
        </p:txBody>
      </p:sp>
      <p:sp>
        <p:nvSpPr>
          <p:cNvPr id="14" name="正方形/長方形 13"/>
          <p:cNvSpPr/>
          <p:nvPr/>
        </p:nvSpPr>
        <p:spPr>
          <a:xfrm>
            <a:off x="4915511" y="4693137"/>
            <a:ext cx="1242004" cy="4534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改善</a:t>
            </a:r>
          </a:p>
        </p:txBody>
      </p:sp>
      <p:sp>
        <p:nvSpPr>
          <p:cNvPr id="15" name="正方形/長方形 14"/>
          <p:cNvSpPr/>
          <p:nvPr/>
        </p:nvSpPr>
        <p:spPr>
          <a:xfrm>
            <a:off x="6824384" y="4678238"/>
            <a:ext cx="1242004" cy="4558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指定継続</a:t>
            </a:r>
          </a:p>
        </p:txBody>
      </p:sp>
      <p:sp>
        <p:nvSpPr>
          <p:cNvPr id="16" name="正方形/長方形 15"/>
          <p:cNvSpPr/>
          <p:nvPr/>
        </p:nvSpPr>
        <p:spPr>
          <a:xfrm>
            <a:off x="4898502" y="5428495"/>
            <a:ext cx="1277347" cy="4680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改善見込なし</a:t>
            </a:r>
          </a:p>
        </p:txBody>
      </p:sp>
      <p:sp>
        <p:nvSpPr>
          <p:cNvPr id="17" name="正方形/長方形 16"/>
          <p:cNvSpPr/>
          <p:nvPr/>
        </p:nvSpPr>
        <p:spPr>
          <a:xfrm>
            <a:off x="6841393" y="5438478"/>
            <a:ext cx="1242004" cy="44808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勧告</a:t>
            </a:r>
          </a:p>
        </p:txBody>
      </p:sp>
      <p:sp>
        <p:nvSpPr>
          <p:cNvPr id="18" name="正方形/長方形 17"/>
          <p:cNvSpPr/>
          <p:nvPr/>
        </p:nvSpPr>
        <p:spPr>
          <a:xfrm>
            <a:off x="6824384" y="6178406"/>
            <a:ext cx="1242004" cy="39834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自主取り下げ</a:t>
            </a:r>
          </a:p>
        </p:txBody>
      </p:sp>
      <p:cxnSp>
        <p:nvCxnSpPr>
          <p:cNvPr id="19" name="直線矢印コネクタ 18"/>
          <p:cNvCxnSpPr>
            <a:stCxn id="4" idx="3"/>
            <a:endCxn id="13" idx="1"/>
          </p:cNvCxnSpPr>
          <p:nvPr/>
        </p:nvCxnSpPr>
        <p:spPr>
          <a:xfrm>
            <a:off x="2607183" y="4919853"/>
            <a:ext cx="52465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cxnSpLocks/>
          </p:cNvCxnSpPr>
          <p:nvPr/>
        </p:nvCxnSpPr>
        <p:spPr>
          <a:xfrm>
            <a:off x="4375265" y="4891388"/>
            <a:ext cx="54166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13" idx="2"/>
          </p:cNvCxnSpPr>
          <p:nvPr/>
        </p:nvCxnSpPr>
        <p:spPr>
          <a:xfrm>
            <a:off x="3752842" y="5146568"/>
            <a:ext cx="0" cy="519003"/>
          </a:xfrm>
          <a:prstGeom prst="line">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3752842" y="5665570"/>
            <a:ext cx="112732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14" idx="3"/>
            <a:endCxn id="15" idx="1"/>
          </p:cNvCxnSpPr>
          <p:nvPr/>
        </p:nvCxnSpPr>
        <p:spPr>
          <a:xfrm flipV="1">
            <a:off x="6157514" y="4906146"/>
            <a:ext cx="666870" cy="1370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cxnSpLocks/>
          </p:cNvCxnSpPr>
          <p:nvPr/>
        </p:nvCxnSpPr>
        <p:spPr>
          <a:xfrm flipV="1">
            <a:off x="6192858" y="5677447"/>
            <a:ext cx="631526"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a:cxnSpLocks/>
          </p:cNvCxnSpPr>
          <p:nvPr/>
        </p:nvCxnSpPr>
        <p:spPr>
          <a:xfrm flipH="1">
            <a:off x="5554185" y="5911473"/>
            <a:ext cx="1" cy="466105"/>
          </a:xfrm>
          <a:prstGeom prst="line">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endCxn id="18" idx="1"/>
          </p:cNvCxnSpPr>
          <p:nvPr/>
        </p:nvCxnSpPr>
        <p:spPr>
          <a:xfrm>
            <a:off x="5554183" y="6377579"/>
            <a:ext cx="1270200"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168402686"/>
              </p:ext>
            </p:extLst>
          </p:nvPr>
        </p:nvGraphicFramePr>
        <p:xfrm>
          <a:off x="655116" y="2394521"/>
          <a:ext cx="7949331" cy="1608617"/>
        </p:xfrm>
        <a:graphic>
          <a:graphicData uri="http://schemas.openxmlformats.org/drawingml/2006/table">
            <a:tbl>
              <a:tblPr firstRow="1" bandRow="1">
                <a:tableStyleId>{5C22544A-7EE6-4342-B048-85BDC9FD1C3A}</a:tableStyleId>
              </a:tblPr>
              <a:tblGrid>
                <a:gridCol w="2192622">
                  <a:extLst>
                    <a:ext uri="{9D8B030D-6E8A-4147-A177-3AD203B41FA5}">
                      <a16:colId xmlns:a16="http://schemas.microsoft.com/office/drawing/2014/main" val="3129545666"/>
                    </a:ext>
                  </a:extLst>
                </a:gridCol>
                <a:gridCol w="4368374">
                  <a:extLst>
                    <a:ext uri="{9D8B030D-6E8A-4147-A177-3AD203B41FA5}">
                      <a16:colId xmlns:a16="http://schemas.microsoft.com/office/drawing/2014/main" val="3164343995"/>
                    </a:ext>
                  </a:extLst>
                </a:gridCol>
                <a:gridCol w="1388335">
                  <a:extLst>
                    <a:ext uri="{9D8B030D-6E8A-4147-A177-3AD203B41FA5}">
                      <a16:colId xmlns:a16="http://schemas.microsoft.com/office/drawing/2014/main" val="2069224874"/>
                    </a:ext>
                  </a:extLst>
                </a:gridCol>
              </a:tblGrid>
              <a:tr h="327641">
                <a:tc>
                  <a:txBody>
                    <a:bodyPr/>
                    <a:lstStyle/>
                    <a:p>
                      <a:pPr algn="ctr">
                        <a:lnSpc>
                          <a:spcPts val="1600"/>
                        </a:lnSpc>
                      </a:pPr>
                      <a:r>
                        <a:rPr kumimoji="1" lang="ja-JP" altLang="en-US" sz="1400" dirty="0"/>
                        <a:t>病院名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kumimoji="1" lang="ja-JP" altLang="en-US" sz="1400" dirty="0"/>
                        <a:t>未充足要件（</a:t>
                      </a:r>
                      <a:r>
                        <a:rPr kumimoji="1" lang="en-US" altLang="ja-JP" sz="1400" dirty="0"/>
                        <a:t>R4.1</a:t>
                      </a:r>
                      <a:r>
                        <a:rPr kumimoji="1" lang="ja-JP" altLang="en-US" sz="1400" dirty="0"/>
                        <a:t>月～</a:t>
                      </a:r>
                      <a:r>
                        <a:rPr kumimoji="1" lang="en-US" altLang="ja-JP" sz="1400" dirty="0"/>
                        <a:t>12</a:t>
                      </a:r>
                      <a:r>
                        <a:rPr kumimoji="1" lang="ja-JP" altLang="en-US" sz="1400" dirty="0"/>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kumimoji="1" lang="ja-JP" altLang="en-US" sz="1400" dirty="0"/>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5619660"/>
                  </a:ext>
                </a:extLst>
              </a:tr>
              <a:tr h="369960">
                <a:tc>
                  <a:txBody>
                    <a:bodyPr/>
                    <a:lstStyle/>
                    <a:p>
                      <a:pPr algn="l">
                        <a:lnSpc>
                          <a:spcPts val="1600"/>
                        </a:lnSpc>
                      </a:pPr>
                      <a:r>
                        <a:rPr kumimoji="1" lang="ja-JP" altLang="en-US" sz="1400" b="0" dirty="0">
                          <a:latin typeface="Meiryo UI" panose="020B0604030504040204" pitchFamily="50" charset="-128"/>
                          <a:ea typeface="Meiryo UI" panose="020B0604030504040204" pitchFamily="50" charset="-128"/>
                        </a:rPr>
                        <a:t>大阪刀根山医療センター</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600"/>
                        </a:lnSpc>
                      </a:pPr>
                      <a:r>
                        <a:rPr lang="ja-JP" altLang="en-US" sz="1400" dirty="0">
                          <a:latin typeface="Meiryo UI" panose="020B0604030504040204" pitchFamily="50" charset="-128"/>
                          <a:ea typeface="Meiryo UI" panose="020B0604030504040204" pitchFamily="50" charset="-128"/>
                          <a:cs typeface="ＭＳ Ｐゴシック"/>
                        </a:rPr>
                        <a:t>手術件数</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kumimoji="1" lang="ja-JP" altLang="en-US" sz="1400" dirty="0"/>
                        <a:t>ー</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3545906"/>
                  </a:ext>
                </a:extLst>
              </a:tr>
              <a:tr h="369960">
                <a:tc>
                  <a:txBody>
                    <a:bodyPr/>
                    <a:lstStyle/>
                    <a:p>
                      <a:pPr algn="l">
                        <a:lnSpc>
                          <a:spcPts val="1600"/>
                        </a:lnSpc>
                      </a:pPr>
                      <a:r>
                        <a:rPr lang="ja-JP" altLang="en-US" sz="1400" b="0" dirty="0">
                          <a:latin typeface="Meiryo UI" panose="020B0604030504040204" pitchFamily="50" charset="-128"/>
                          <a:ea typeface="Meiryo UI" panose="020B0604030504040204" pitchFamily="50" charset="-128"/>
                          <a:cs typeface="ＭＳ Ｐゴシック"/>
                        </a:rPr>
                        <a:t>十三市民病院</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600"/>
                        </a:lnSpc>
                      </a:pPr>
                      <a:r>
                        <a:rPr lang="ja-JP" altLang="en-US" sz="1400" dirty="0">
                          <a:latin typeface="Meiryo UI" panose="020B0604030504040204" pitchFamily="50" charset="-128"/>
                          <a:ea typeface="Meiryo UI" panose="020B0604030504040204" pitchFamily="50" charset="-128"/>
                          <a:cs typeface="ＭＳ Ｐゴシック"/>
                        </a:rPr>
                        <a:t>院内がん登録件数、手術件数、薬物療法のべ患者数</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kumimoji="1" lang="ja-JP" altLang="en-US" sz="1400" dirty="0"/>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566329"/>
                  </a:ext>
                </a:extLst>
              </a:tr>
              <a:tr h="541056">
                <a:tc>
                  <a:txBody>
                    <a:bodyPr/>
                    <a:lstStyle/>
                    <a:p>
                      <a:pPr marL="0" marR="0" lvl="0" indent="0" algn="l" defTabSz="914390" rtl="0" eaLnBrk="1" fontAlgn="auto" latinLnBrk="0" hangingPunct="1">
                        <a:lnSpc>
                          <a:spcPts val="1600"/>
                        </a:lnSpc>
                        <a:spcBef>
                          <a:spcPts val="0"/>
                        </a:spcBef>
                        <a:spcAft>
                          <a:spcPts val="0"/>
                        </a:spcAft>
                        <a:buClrTx/>
                        <a:buSzTx/>
                        <a:buFontTx/>
                        <a:buNone/>
                        <a:tabLst/>
                        <a:defRPr/>
                      </a:pPr>
                      <a:r>
                        <a:rPr lang="ja-JP" altLang="en-US" sz="1400" b="0" dirty="0">
                          <a:solidFill>
                            <a:sysClr val="windowText" lastClr="000000"/>
                          </a:solidFill>
                          <a:latin typeface="Meiryo UI" panose="020B0604030504040204" pitchFamily="50" charset="-128"/>
                          <a:ea typeface="Meiryo UI" panose="020B0604030504040204" pitchFamily="50" charset="-128"/>
                          <a:cs typeface="ＭＳ Ｐゴシック"/>
                        </a:rPr>
                        <a:t>地域医療機能推進機構　</a:t>
                      </a:r>
                      <a:endParaRPr lang="en-US" altLang="ja-JP" sz="1400" b="0" dirty="0">
                        <a:solidFill>
                          <a:sysClr val="windowText" lastClr="000000"/>
                        </a:solidFill>
                        <a:latin typeface="Meiryo UI" panose="020B0604030504040204" pitchFamily="50" charset="-128"/>
                        <a:ea typeface="Meiryo UI" panose="020B0604030504040204" pitchFamily="50" charset="-128"/>
                        <a:cs typeface="ＭＳ Ｐゴシック"/>
                      </a:endParaRPr>
                    </a:p>
                    <a:p>
                      <a:pPr marL="0" marR="0" lvl="0" indent="0" algn="l" defTabSz="914390" rtl="0" eaLnBrk="1" fontAlgn="auto" latinLnBrk="0" hangingPunct="1">
                        <a:lnSpc>
                          <a:spcPts val="1600"/>
                        </a:lnSpc>
                        <a:spcBef>
                          <a:spcPts val="0"/>
                        </a:spcBef>
                        <a:spcAft>
                          <a:spcPts val="0"/>
                        </a:spcAft>
                        <a:buClrTx/>
                        <a:buSzTx/>
                        <a:buFontTx/>
                        <a:buNone/>
                        <a:tabLst/>
                        <a:defRPr/>
                      </a:pPr>
                      <a:r>
                        <a:rPr lang="ja-JP" altLang="en-US" sz="1400" b="0" dirty="0">
                          <a:solidFill>
                            <a:sysClr val="windowText" lastClr="000000"/>
                          </a:solidFill>
                          <a:latin typeface="Meiryo UI" panose="020B0604030504040204" pitchFamily="50" charset="-128"/>
                          <a:ea typeface="Meiryo UI" panose="020B0604030504040204" pitchFamily="50" charset="-128"/>
                          <a:cs typeface="ＭＳ Ｐゴシック"/>
                        </a:rPr>
                        <a:t>星ヶ丘医療センター</a:t>
                      </a:r>
                      <a:endParaRPr kumimoji="1" lang="ja-JP" altLang="en-US" sz="14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kumimoji="1" lang="ja-JP" altLang="en-US" sz="1400" dirty="0"/>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90" rtl="0" eaLnBrk="1" fontAlgn="auto" latinLnBrk="0" hangingPunct="1">
                        <a:lnSpc>
                          <a:spcPts val="1600"/>
                        </a:lnSpc>
                        <a:spcBef>
                          <a:spcPts val="0"/>
                        </a:spcBef>
                        <a:spcAft>
                          <a:spcPts val="0"/>
                        </a:spcAft>
                        <a:buClrTx/>
                        <a:buSzTx/>
                        <a:buFontTx/>
                        <a:buNone/>
                        <a:tabLst/>
                        <a:defRPr/>
                      </a:pPr>
                      <a:r>
                        <a:rPr kumimoji="1" lang="ja-JP" altLang="en-US" sz="1400" b="0" dirty="0">
                          <a:solidFill>
                            <a:sysClr val="windowText" lastClr="000000"/>
                          </a:solidFill>
                          <a:latin typeface="Meiryo UI" panose="020B0604030504040204" pitchFamily="50" charset="-128"/>
                          <a:ea typeface="Meiryo UI" panose="020B0604030504040204" pitchFamily="50" charset="-128"/>
                        </a:rPr>
                        <a:t>指定更新辞退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9500932"/>
                  </a:ext>
                </a:extLst>
              </a:tr>
            </a:tbl>
          </a:graphicData>
        </a:graphic>
      </p:graphicFrame>
      <p:sp>
        <p:nvSpPr>
          <p:cNvPr id="26" name="テキスト ボックス 1">
            <a:extLst>
              <a:ext uri="{FF2B5EF4-FFF2-40B4-BE49-F238E27FC236}">
                <a16:creationId xmlns:a16="http://schemas.microsoft.com/office/drawing/2014/main" id="{6F3BBDCB-0791-4237-B540-84809E03738D}"/>
              </a:ext>
            </a:extLst>
          </p:cNvPr>
          <p:cNvSpPr txBox="1"/>
          <p:nvPr/>
        </p:nvSpPr>
        <p:spPr>
          <a:xfrm>
            <a:off x="6004169" y="1746214"/>
            <a:ext cx="2682631" cy="43802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83">
              <a:defRPr/>
            </a:pP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 </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人員配置の基準日 ・・・</a:t>
            </a: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R5.9.</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１</a:t>
            </a:r>
            <a:endParaRPr lang="en-US" altLang="ja-JP" sz="900" b="1" dirty="0">
              <a:solidFill>
                <a:prstClr val="black"/>
              </a:solidFill>
              <a:latin typeface="Meiryo UI" panose="020B0604030504040204" pitchFamily="50" charset="-128"/>
              <a:ea typeface="Meiryo UI" panose="020B0604030504040204" pitchFamily="50" charset="-128"/>
              <a:cs typeface="ＭＳ Ｐゴシック"/>
            </a:endParaRPr>
          </a:p>
          <a:p>
            <a:pPr defTabSz="844083">
              <a:defRPr/>
            </a:pP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 診療実績の期間・・・</a:t>
            </a: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R4.1.</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１～</a:t>
            </a: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 12.31</a:t>
            </a:r>
          </a:p>
        </p:txBody>
      </p:sp>
      <p:sp>
        <p:nvSpPr>
          <p:cNvPr id="24" name="スライド番号プレースホルダー 2">
            <a:extLst>
              <a:ext uri="{FF2B5EF4-FFF2-40B4-BE49-F238E27FC236}">
                <a16:creationId xmlns:a16="http://schemas.microsoft.com/office/drawing/2014/main" id="{117EDF84-F8AB-454A-90E8-EF1C5FA8A390}"/>
              </a:ext>
            </a:extLst>
          </p:cNvPr>
          <p:cNvSpPr>
            <a:spLocks noGrp="1"/>
          </p:cNvSpPr>
          <p:nvPr>
            <p:ph type="sldNum" sz="quarter" idx="12"/>
          </p:nvPr>
        </p:nvSpPr>
        <p:spPr>
          <a:xfrm>
            <a:off x="6553200" y="6356354"/>
            <a:ext cx="2133600" cy="365125"/>
          </a:xfrm>
        </p:spPr>
        <p:txBody>
          <a:bodyPr/>
          <a:lstStyle/>
          <a:p>
            <a:r>
              <a:rPr lang="ja-JP" altLang="en-US" sz="1600" dirty="0">
                <a:solidFill>
                  <a:schemeClr val="tx1"/>
                </a:solidFill>
              </a:rPr>
              <a:t>２</a:t>
            </a:r>
            <a:endParaRPr kumimoji="1" lang="ja-JP" altLang="en-US" sz="1600" dirty="0">
              <a:solidFill>
                <a:schemeClr val="tx1"/>
              </a:solidFill>
            </a:endParaRPr>
          </a:p>
        </p:txBody>
      </p:sp>
    </p:spTree>
    <p:extLst>
      <p:ext uri="{BB962C8B-B14F-4D97-AF65-F5344CB8AC3E}">
        <p14:creationId xmlns:p14="http://schemas.microsoft.com/office/powerpoint/2010/main" val="1043020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453" y="0"/>
            <a:ext cx="9144000"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73"/>
            <a:r>
              <a:rPr lang="ja-JP" altLang="en-US" sz="2000" b="1" dirty="0">
                <a:solidFill>
                  <a:srgbClr val="FFFFFF"/>
                </a:solidFill>
                <a:latin typeface="Meiryo UI" panose="020B0604030504040204" pitchFamily="50" charset="-128"/>
                <a:ea typeface="Meiryo UI" panose="020B0604030504040204" pitchFamily="50" charset="-128"/>
                <a:cs typeface="Times New Roman"/>
              </a:rPr>
              <a:t>大阪刀根山医療センターへの対応について</a:t>
            </a:r>
            <a:endParaRPr lang="en-US" altLang="ja-JP" sz="2000" b="1" dirty="0">
              <a:solidFill>
                <a:prstClr val="white"/>
              </a:solidFill>
              <a:latin typeface="Meiryo UI" panose="020B0604030504040204" pitchFamily="50" charset="-128"/>
              <a:ea typeface="Meiryo UI" panose="020B0604030504040204" pitchFamily="50" charset="-128"/>
            </a:endParaRPr>
          </a:p>
        </p:txBody>
      </p:sp>
      <p:sp>
        <p:nvSpPr>
          <p:cNvPr id="7" name="テキスト ボックス 1"/>
          <p:cNvSpPr txBox="1"/>
          <p:nvPr/>
        </p:nvSpPr>
        <p:spPr>
          <a:xfrm>
            <a:off x="518992" y="5442170"/>
            <a:ext cx="1368152" cy="46805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73"/>
            <a:endParaRPr lang="ja-JP" altLang="en-US" b="1"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11" name="テキスト ボックス 1"/>
          <p:cNvSpPr txBox="1"/>
          <p:nvPr/>
        </p:nvSpPr>
        <p:spPr>
          <a:xfrm>
            <a:off x="537680" y="1097370"/>
            <a:ext cx="8075974" cy="44486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73"/>
            <a:r>
              <a:rPr lang="ja-JP" altLang="en-US" sz="1477" dirty="0">
                <a:solidFill>
                  <a:prstClr val="black"/>
                </a:solidFill>
                <a:latin typeface="Meiryo UI" panose="020B0604030504040204" pitchFamily="50" charset="-128"/>
                <a:ea typeface="Meiryo UI" panose="020B0604030504040204" pitchFamily="50" charset="-128"/>
                <a:cs typeface="ＭＳ Ｐゴシック"/>
              </a:rPr>
              <a:t>・基準期間（</a:t>
            </a:r>
            <a:r>
              <a:rPr lang="en-US" altLang="ja-JP" sz="1477" dirty="0">
                <a:solidFill>
                  <a:prstClr val="black"/>
                </a:solidFill>
                <a:latin typeface="Meiryo UI" panose="020B0604030504040204" pitchFamily="50" charset="-128"/>
                <a:ea typeface="Meiryo UI" panose="020B0604030504040204" pitchFamily="50" charset="-128"/>
                <a:cs typeface="ＭＳ Ｐゴシック"/>
              </a:rPr>
              <a:t>R4.1</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月～</a:t>
            </a:r>
            <a:r>
              <a:rPr lang="en-US" altLang="ja-JP" sz="1477" dirty="0">
                <a:solidFill>
                  <a:prstClr val="black"/>
                </a:solidFill>
                <a:latin typeface="Meiryo UI" panose="020B0604030504040204" pitchFamily="50" charset="-128"/>
                <a:ea typeface="Meiryo UI" panose="020B0604030504040204" pitchFamily="50" charset="-128"/>
                <a:cs typeface="ＭＳ Ｐゴシック"/>
              </a:rPr>
              <a:t>12</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月）における悪性腫瘍の手術件数が</a:t>
            </a:r>
            <a:r>
              <a:rPr lang="en-US" altLang="ja-JP" sz="1477" dirty="0">
                <a:solidFill>
                  <a:prstClr val="black"/>
                </a:solidFill>
                <a:latin typeface="Meiryo UI" panose="020B0604030504040204" pitchFamily="50" charset="-128"/>
                <a:ea typeface="Meiryo UI" panose="020B0604030504040204" pitchFamily="50" charset="-128"/>
                <a:cs typeface="ＭＳ Ｐゴシック"/>
              </a:rPr>
              <a:t>100</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件に満たない。</a:t>
            </a:r>
            <a:endParaRPr lang="en-US" altLang="ja-JP" sz="1477"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12" name="正方形/長方形 11">
            <a:extLst>
              <a:ext uri="{FF2B5EF4-FFF2-40B4-BE49-F238E27FC236}">
                <a16:creationId xmlns:a16="http://schemas.microsoft.com/office/drawing/2014/main" id="{07669B60-81C0-4A8B-BCEF-6138E05BADA9}"/>
              </a:ext>
            </a:extLst>
          </p:cNvPr>
          <p:cNvSpPr/>
          <p:nvPr/>
        </p:nvSpPr>
        <p:spPr>
          <a:xfrm>
            <a:off x="487794" y="743720"/>
            <a:ext cx="8964488" cy="369332"/>
          </a:xfrm>
          <a:prstGeom prst="rect">
            <a:avLst/>
          </a:prstGeom>
        </p:spPr>
        <p:txBody>
          <a:bodyPr wrap="square">
            <a:spAutoFit/>
          </a:bodyPr>
          <a:lstStyle/>
          <a:p>
            <a:pPr defTabSz="844073">
              <a:defRPr/>
            </a:pPr>
            <a:r>
              <a:rPr lang="en-US" altLang="ja-JP" dirty="0">
                <a:solidFill>
                  <a:prstClr val="black"/>
                </a:solidFill>
                <a:latin typeface="Meiryo UI" panose="020B0604030504040204" pitchFamily="50" charset="-128"/>
                <a:ea typeface="Meiryo UI" panose="020B0604030504040204" pitchFamily="50" charset="-128"/>
                <a:cs typeface="ＭＳ Ｐゴシック"/>
              </a:rPr>
              <a:t>【</a:t>
            </a:r>
            <a:r>
              <a:rPr lang="ja-JP" altLang="en-US" dirty="0">
                <a:solidFill>
                  <a:prstClr val="black"/>
                </a:solidFill>
                <a:latin typeface="Meiryo UI" panose="020B0604030504040204" pitchFamily="50" charset="-128"/>
                <a:ea typeface="Meiryo UI" panose="020B0604030504040204" pitchFamily="50" charset="-128"/>
                <a:cs typeface="ＭＳ Ｐゴシック"/>
              </a:rPr>
              <a:t>大阪刀根山医療センター</a:t>
            </a:r>
            <a:r>
              <a:rPr lang="en-US" altLang="ja-JP" dirty="0">
                <a:solidFill>
                  <a:prstClr val="black"/>
                </a:solidFill>
                <a:latin typeface="Meiryo UI" panose="020B0604030504040204" pitchFamily="50" charset="-128"/>
                <a:ea typeface="Meiryo UI" panose="020B0604030504040204" pitchFamily="50" charset="-128"/>
                <a:cs typeface="ＭＳ Ｐゴシック"/>
              </a:rPr>
              <a:t>】</a:t>
            </a:r>
            <a:endParaRPr lang="ja-JP" altLang="en-US"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9" name="テキスト ボックス 1"/>
          <p:cNvSpPr txBox="1"/>
          <p:nvPr/>
        </p:nvSpPr>
        <p:spPr>
          <a:xfrm>
            <a:off x="550668" y="5224678"/>
            <a:ext cx="8096110" cy="127542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73">
              <a:lnSpc>
                <a:spcPts val="2600"/>
              </a:lnSpc>
              <a:spcAft>
                <a:spcPts val="600"/>
              </a:spcAft>
            </a:pP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＜対応案＞</a:t>
            </a:r>
            <a:endPar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pPr defTabSz="844073"/>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●令和４年１月から</a:t>
            </a:r>
            <a:r>
              <a:rPr lang="en-US" altLang="ja-JP" sz="1477" b="1" dirty="0">
                <a:solidFill>
                  <a:prstClr val="black"/>
                </a:solidFill>
                <a:latin typeface="Meiryo UI" panose="020B0604030504040204" pitchFamily="50" charset="-128"/>
                <a:ea typeface="Meiryo UI" panose="020B0604030504040204" pitchFamily="50" charset="-128"/>
                <a:cs typeface="ＭＳ Ｐゴシック"/>
              </a:rPr>
              <a:t>12</a:t>
            </a:r>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月の悪性腫瘍の手術件数は充足していないものの、令和５年１月から</a:t>
            </a:r>
            <a:r>
              <a:rPr lang="en-US" altLang="ja-JP" sz="1477" b="1" dirty="0">
                <a:solidFill>
                  <a:prstClr val="black"/>
                </a:solidFill>
                <a:latin typeface="Meiryo UI" panose="020B0604030504040204" pitchFamily="50" charset="-128"/>
                <a:ea typeface="Meiryo UI" panose="020B0604030504040204" pitchFamily="50" charset="-128"/>
                <a:cs typeface="ＭＳ Ｐゴシック"/>
              </a:rPr>
              <a:t>12</a:t>
            </a:r>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月</a:t>
            </a:r>
            <a:endParaRPr lang="en-US" altLang="ja-JP" sz="1477" b="1" dirty="0">
              <a:solidFill>
                <a:prstClr val="black"/>
              </a:solidFill>
              <a:latin typeface="Meiryo UI" panose="020B0604030504040204" pitchFamily="50" charset="-128"/>
              <a:ea typeface="Meiryo UI" panose="020B0604030504040204" pitchFamily="50" charset="-128"/>
              <a:cs typeface="ＭＳ Ｐゴシック"/>
            </a:endParaRPr>
          </a:p>
          <a:p>
            <a:pPr defTabSz="844073"/>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　 の１年間においては、</a:t>
            </a:r>
            <a:r>
              <a:rPr lang="en-US" altLang="ja-JP" sz="1477" b="1" dirty="0">
                <a:solidFill>
                  <a:prstClr val="black"/>
                </a:solidFill>
                <a:latin typeface="Meiryo UI" panose="020B0604030504040204" pitchFamily="50" charset="-128"/>
                <a:ea typeface="Meiryo UI" panose="020B0604030504040204" pitchFamily="50" charset="-128"/>
                <a:cs typeface="ＭＳ Ｐゴシック"/>
              </a:rPr>
              <a:t>110</a:t>
            </a:r>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件の実績があり、要件としている年間</a:t>
            </a:r>
            <a:r>
              <a:rPr lang="en-US" altLang="ja-JP" sz="1477" b="1" dirty="0">
                <a:solidFill>
                  <a:prstClr val="black"/>
                </a:solidFill>
                <a:latin typeface="Meiryo UI" panose="020B0604030504040204" pitchFamily="50" charset="-128"/>
                <a:ea typeface="Meiryo UI" panose="020B0604030504040204" pitchFamily="50" charset="-128"/>
                <a:cs typeface="ＭＳ Ｐゴシック"/>
              </a:rPr>
              <a:t>100</a:t>
            </a:r>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件以上を充足していることを考</a:t>
            </a:r>
            <a:endParaRPr lang="en-US" altLang="ja-JP" sz="1477" b="1" dirty="0">
              <a:solidFill>
                <a:prstClr val="black"/>
              </a:solidFill>
              <a:latin typeface="Meiryo UI" panose="020B0604030504040204" pitchFamily="50" charset="-128"/>
              <a:ea typeface="Meiryo UI" panose="020B0604030504040204" pitchFamily="50" charset="-128"/>
              <a:cs typeface="ＭＳ Ｐゴシック"/>
            </a:endParaRPr>
          </a:p>
          <a:p>
            <a:pPr defTabSz="844073"/>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　 慮し、</a:t>
            </a:r>
            <a:r>
              <a:rPr lang="ja-JP" altLang="en-US" sz="1477" b="1" u="sng" dirty="0">
                <a:solidFill>
                  <a:prstClr val="black"/>
                </a:solidFill>
                <a:latin typeface="Meiryo UI" panose="020B0604030504040204" pitchFamily="50" charset="-128"/>
                <a:ea typeface="Meiryo UI" panose="020B0604030504040204" pitchFamily="50" charset="-128"/>
                <a:cs typeface="ＭＳ Ｐゴシック"/>
              </a:rPr>
              <a:t>令和７年</a:t>
            </a:r>
            <a:r>
              <a:rPr lang="en-US" altLang="ja-JP" sz="1477" b="1" u="sng" dirty="0">
                <a:solidFill>
                  <a:prstClr val="black"/>
                </a:solidFill>
                <a:latin typeface="Meiryo UI" panose="020B0604030504040204" pitchFamily="50" charset="-128"/>
                <a:ea typeface="Meiryo UI" panose="020B0604030504040204" pitchFamily="50" charset="-128"/>
                <a:cs typeface="ＭＳ Ｐゴシック"/>
              </a:rPr>
              <a:t>3</a:t>
            </a:r>
            <a:r>
              <a:rPr lang="ja-JP" altLang="en-US" sz="1477" b="1" u="sng" dirty="0">
                <a:solidFill>
                  <a:prstClr val="black"/>
                </a:solidFill>
                <a:latin typeface="Meiryo UI" panose="020B0604030504040204" pitchFamily="50" charset="-128"/>
                <a:ea typeface="Meiryo UI" panose="020B0604030504040204" pitchFamily="50" charset="-128"/>
                <a:cs typeface="ＭＳ Ｐゴシック"/>
              </a:rPr>
              <a:t>月</a:t>
            </a:r>
            <a:r>
              <a:rPr lang="en-US" altLang="ja-JP" sz="1477" b="1" u="sng" dirty="0">
                <a:solidFill>
                  <a:prstClr val="black"/>
                </a:solidFill>
                <a:latin typeface="Meiryo UI" panose="020B0604030504040204" pitchFamily="50" charset="-128"/>
                <a:ea typeface="Meiryo UI" panose="020B0604030504040204" pitchFamily="50" charset="-128"/>
                <a:cs typeface="ＭＳ Ｐゴシック"/>
              </a:rPr>
              <a:t>31</a:t>
            </a:r>
            <a:r>
              <a:rPr lang="ja-JP" altLang="en-US" sz="1477" b="1" u="sng" dirty="0">
                <a:solidFill>
                  <a:prstClr val="black"/>
                </a:solidFill>
                <a:latin typeface="Meiryo UI" panose="020B0604030504040204" pitchFamily="50" charset="-128"/>
                <a:ea typeface="Meiryo UI" panose="020B0604030504040204" pitchFamily="50" charset="-128"/>
                <a:cs typeface="ＭＳ Ｐゴシック"/>
              </a:rPr>
              <a:t>日まで指定更新</a:t>
            </a:r>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を行う。</a:t>
            </a:r>
            <a:endParaRPr lang="en-US" altLang="ja-JP" sz="1477" b="1"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16" name="テキスト ボックス 1">
            <a:extLst>
              <a:ext uri="{FF2B5EF4-FFF2-40B4-BE49-F238E27FC236}">
                <a16:creationId xmlns:a16="http://schemas.microsoft.com/office/drawing/2014/main" id="{3DD10591-73BA-4B6E-B218-99C6E85D727E}"/>
              </a:ext>
            </a:extLst>
          </p:cNvPr>
          <p:cNvSpPr txBox="1"/>
          <p:nvPr/>
        </p:nvSpPr>
        <p:spPr>
          <a:xfrm>
            <a:off x="570164" y="1611354"/>
            <a:ext cx="8289568" cy="774530"/>
          </a:xfrm>
          <a:prstGeom prst="rect">
            <a:avLst/>
          </a:prstGeom>
          <a:noFill/>
          <a:ln w="9525" cmpd="sng">
            <a:solidFill>
              <a:schemeClr val="tx1"/>
            </a:solidFill>
            <a:prstDash val="dash"/>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73">
              <a:spcBef>
                <a:spcPts val="600"/>
              </a:spcBef>
            </a:pPr>
            <a:r>
              <a:rPr lang="en-US" altLang="ja-JP" sz="1600" b="1" dirty="0">
                <a:solidFill>
                  <a:prstClr val="black"/>
                </a:solidFill>
                <a:latin typeface="Meiryo UI" panose="020B0604030504040204" pitchFamily="50" charset="-128"/>
                <a:ea typeface="Meiryo UI" panose="020B0604030504040204" pitchFamily="50" charset="-128"/>
                <a:cs typeface="ＭＳ Ｐゴシック"/>
              </a:rPr>
              <a:t>【</a:t>
            </a:r>
            <a:r>
              <a:rPr lang="ja-JP" altLang="en-US" sz="1600" b="1" dirty="0">
                <a:solidFill>
                  <a:prstClr val="black"/>
                </a:solidFill>
                <a:latin typeface="Meiryo UI" panose="020B0604030504040204" pitchFamily="50" charset="-128"/>
                <a:ea typeface="Meiryo UI" panose="020B0604030504040204" pitchFamily="50" charset="-128"/>
                <a:cs typeface="ＭＳ Ｐゴシック"/>
              </a:rPr>
              <a:t>理由</a:t>
            </a:r>
            <a:r>
              <a:rPr lang="en-US" altLang="ja-JP" sz="1600" b="1" dirty="0">
                <a:solidFill>
                  <a:prstClr val="black"/>
                </a:solidFill>
                <a:latin typeface="Meiryo UI" panose="020B0604030504040204" pitchFamily="50" charset="-128"/>
                <a:ea typeface="Meiryo UI" panose="020B0604030504040204" pitchFamily="50" charset="-128"/>
                <a:cs typeface="ＭＳ Ｐゴシック"/>
              </a:rPr>
              <a:t>】</a:t>
            </a:r>
            <a:br>
              <a:rPr lang="en-US" altLang="ja-JP" sz="1477" dirty="0">
                <a:solidFill>
                  <a:prstClr val="black"/>
                </a:solidFill>
                <a:latin typeface="Meiryo UI" panose="020B0604030504040204" pitchFamily="50" charset="-128"/>
                <a:ea typeface="Meiryo UI" panose="020B0604030504040204" pitchFamily="50" charset="-128"/>
                <a:cs typeface="ＭＳ Ｐゴシック"/>
              </a:rPr>
            </a:br>
            <a:r>
              <a:rPr lang="ja-JP" altLang="en-US" sz="1477" dirty="0">
                <a:solidFill>
                  <a:prstClr val="black"/>
                </a:solidFill>
                <a:latin typeface="Meiryo UI" panose="020B0604030504040204" pitchFamily="50" charset="-128"/>
                <a:ea typeface="Meiryo UI" panose="020B0604030504040204" pitchFamily="50" charset="-128"/>
                <a:cs typeface="ＭＳ Ｐゴシック"/>
              </a:rPr>
              <a:t> 　令和４年は、新型コロナウイルス感染症患者の受入れ対応や院内での感染拡大防止により、断続的に患</a:t>
            </a:r>
            <a:endParaRPr lang="en-US" altLang="ja-JP" sz="1477" dirty="0">
              <a:solidFill>
                <a:prstClr val="black"/>
              </a:solidFill>
              <a:latin typeface="Meiryo UI" panose="020B0604030504040204" pitchFamily="50" charset="-128"/>
              <a:ea typeface="Meiryo UI" panose="020B0604030504040204" pitchFamily="50" charset="-128"/>
              <a:cs typeface="ＭＳ Ｐゴシック"/>
            </a:endParaRPr>
          </a:p>
          <a:p>
            <a:pPr defTabSz="844073"/>
            <a:r>
              <a:rPr lang="ja-JP" altLang="en-US" sz="1477" dirty="0">
                <a:solidFill>
                  <a:prstClr val="black"/>
                </a:solidFill>
                <a:latin typeface="Meiryo UI" panose="020B0604030504040204" pitchFamily="50" charset="-128"/>
                <a:ea typeface="Meiryo UI" panose="020B0604030504040204" pitchFamily="50" charset="-128"/>
                <a:cs typeface="ＭＳ Ｐゴシック"/>
              </a:rPr>
              <a:t> 　者の受入れや手術を制限する状況が続いていたため。</a:t>
            </a:r>
            <a:endParaRPr lang="en-US" altLang="ja-JP" sz="1477" dirty="0">
              <a:solidFill>
                <a:prstClr val="black"/>
              </a:solidFill>
              <a:latin typeface="Meiryo UI" panose="020B0604030504040204" pitchFamily="50" charset="-128"/>
              <a:ea typeface="Meiryo UI" panose="020B0604030504040204" pitchFamily="50" charset="-128"/>
              <a:cs typeface="ＭＳ Ｐゴシック"/>
            </a:endParaRPr>
          </a:p>
        </p:txBody>
      </p:sp>
      <p:graphicFrame>
        <p:nvGraphicFramePr>
          <p:cNvPr id="2" name="表 1">
            <a:extLst>
              <a:ext uri="{FF2B5EF4-FFF2-40B4-BE49-F238E27FC236}">
                <a16:creationId xmlns:a16="http://schemas.microsoft.com/office/drawing/2014/main" id="{6E2089EC-FD12-4898-995C-6B2B9EBC6F77}"/>
              </a:ext>
            </a:extLst>
          </p:cNvPr>
          <p:cNvGraphicFramePr>
            <a:graphicFrameLocks noGrp="1"/>
          </p:cNvGraphicFramePr>
          <p:nvPr>
            <p:extLst>
              <p:ext uri="{D42A27DB-BD31-4B8C-83A1-F6EECF244321}">
                <p14:modId xmlns:p14="http://schemas.microsoft.com/office/powerpoint/2010/main" val="364669376"/>
              </p:ext>
            </p:extLst>
          </p:nvPr>
        </p:nvGraphicFramePr>
        <p:xfrm>
          <a:off x="352545" y="2575973"/>
          <a:ext cx="8531348" cy="1970623"/>
        </p:xfrm>
        <a:graphic>
          <a:graphicData uri="http://schemas.openxmlformats.org/drawingml/2006/table">
            <a:tbl>
              <a:tblPr firstRow="1" bandRow="1">
                <a:tableStyleId>{5C22544A-7EE6-4342-B048-85BDC9FD1C3A}</a:tableStyleId>
              </a:tblPr>
              <a:tblGrid>
                <a:gridCol w="360534">
                  <a:extLst>
                    <a:ext uri="{9D8B030D-6E8A-4147-A177-3AD203B41FA5}">
                      <a16:colId xmlns:a16="http://schemas.microsoft.com/office/drawing/2014/main" val="3374790919"/>
                    </a:ext>
                  </a:extLst>
                </a:gridCol>
                <a:gridCol w="2850809">
                  <a:extLst>
                    <a:ext uri="{9D8B030D-6E8A-4147-A177-3AD203B41FA5}">
                      <a16:colId xmlns:a16="http://schemas.microsoft.com/office/drawing/2014/main" val="499695848"/>
                    </a:ext>
                  </a:extLst>
                </a:gridCol>
                <a:gridCol w="1297190">
                  <a:extLst>
                    <a:ext uri="{9D8B030D-6E8A-4147-A177-3AD203B41FA5}">
                      <a16:colId xmlns:a16="http://schemas.microsoft.com/office/drawing/2014/main" val="1588511522"/>
                    </a:ext>
                  </a:extLst>
                </a:gridCol>
                <a:gridCol w="1228655">
                  <a:extLst>
                    <a:ext uri="{9D8B030D-6E8A-4147-A177-3AD203B41FA5}">
                      <a16:colId xmlns:a16="http://schemas.microsoft.com/office/drawing/2014/main" val="3167265849"/>
                    </a:ext>
                  </a:extLst>
                </a:gridCol>
                <a:gridCol w="1347367">
                  <a:extLst>
                    <a:ext uri="{9D8B030D-6E8A-4147-A177-3AD203B41FA5}">
                      <a16:colId xmlns:a16="http://schemas.microsoft.com/office/drawing/2014/main" val="1942364691"/>
                    </a:ext>
                  </a:extLst>
                </a:gridCol>
                <a:gridCol w="1446793">
                  <a:extLst>
                    <a:ext uri="{9D8B030D-6E8A-4147-A177-3AD203B41FA5}">
                      <a16:colId xmlns:a16="http://schemas.microsoft.com/office/drawing/2014/main" val="2607020984"/>
                    </a:ext>
                  </a:extLst>
                </a:gridCol>
              </a:tblGrid>
              <a:tr h="310487">
                <a:tc rowSpan="2">
                  <a:txBody>
                    <a:bodyPr/>
                    <a:lstStyle/>
                    <a:p>
                      <a:pPr algn="ctr"/>
                      <a:r>
                        <a:rPr kumimoji="1" lang="ja-JP" altLang="en-US" sz="1100" dirty="0">
                          <a:latin typeface="Meiryo UI" panose="020B0604030504040204" pitchFamily="50" charset="-128"/>
                          <a:ea typeface="Meiryo UI" panose="020B0604030504040204" pitchFamily="50" charset="-128"/>
                        </a:rPr>
                        <a:t>医療圏名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a:latin typeface="Meiryo UI" panose="020B0604030504040204" pitchFamily="50" charset="-128"/>
                          <a:ea typeface="Meiryo UI" panose="020B0604030504040204" pitchFamily="50" charset="-128"/>
                        </a:rPr>
                        <a:t>病院名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indent="0" algn="ctr"/>
                      <a:r>
                        <a:rPr kumimoji="1" lang="ja-JP" altLang="en-US" sz="1200" dirty="0">
                          <a:latin typeface="Meiryo UI" panose="020B0604030504040204" pitchFamily="50" charset="-128"/>
                          <a:ea typeface="Meiryo UI" panose="020B0604030504040204" pitchFamily="50" charset="-128"/>
                        </a:rPr>
                        <a:t>指定要件（</a:t>
                      </a:r>
                      <a:r>
                        <a:rPr kumimoji="1" lang="en-US" altLang="ja-JP" sz="1200" dirty="0">
                          <a:latin typeface="Meiryo UI" panose="020B0604030504040204" pitchFamily="50" charset="-128"/>
                          <a:ea typeface="Meiryo UI" panose="020B0604030504040204" pitchFamily="50" charset="-128"/>
                        </a:rPr>
                        <a:t>R4.1</a:t>
                      </a:r>
                      <a:r>
                        <a:rPr kumimoji="1" lang="ja-JP" altLang="en-US" sz="1200" dirty="0">
                          <a:latin typeface="Meiryo UI" panose="020B0604030504040204" pitchFamily="50" charset="-128"/>
                          <a:ea typeface="Meiryo UI" panose="020B0604030504040204" pitchFamily="50" charset="-128"/>
                        </a:rPr>
                        <a:t>月～</a:t>
                      </a:r>
                      <a:r>
                        <a:rPr kumimoji="1"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900" dirty="0"/>
                    </a:p>
                  </a:txBody>
                  <a:tcPr anchor="ctr">
                    <a:lnB w="28575" cap="flat" cmpd="sng" algn="ctr">
                      <a:solidFill>
                        <a:schemeClr val="bg1"/>
                      </a:solidFill>
                      <a:prstDash val="solid"/>
                      <a:round/>
                      <a:headEnd type="none" w="med" len="med"/>
                      <a:tailEnd type="none" w="med" len="med"/>
                    </a:lnB>
                  </a:tcPr>
                </a:tc>
                <a:tc hMerge="1">
                  <a:txBody>
                    <a:bodyPr/>
                    <a:lstStyle/>
                    <a:p>
                      <a:pPr algn="ctr"/>
                      <a:endParaRPr kumimoji="1" lang="ja-JP" altLang="en-US" sz="900" dirty="0"/>
                    </a:p>
                  </a:txBody>
                  <a:tcPr anchor="ctr">
                    <a:lnB w="28575" cap="flat" cmpd="sng" algn="ctr">
                      <a:solidFill>
                        <a:schemeClr val="bg1"/>
                      </a:solidFill>
                      <a:prstDash val="solid"/>
                      <a:round/>
                      <a:headEnd type="none" w="med" len="med"/>
                      <a:tailEnd type="none" w="med" len="med"/>
                    </a:lnB>
                  </a:tcPr>
                </a:tc>
                <a:tc hMerge="1">
                  <a:txBody>
                    <a:bodyPr/>
                    <a:lstStyle/>
                    <a:p>
                      <a:pPr algn="ctr"/>
                      <a:endParaRPr kumimoji="1" lang="ja-JP" altLang="en-US" sz="900" dirty="0"/>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85674258"/>
                  </a:ext>
                </a:extLst>
              </a:tr>
              <a:tr h="757650">
                <a:tc vMerge="1">
                  <a:txBody>
                    <a:bodyPr/>
                    <a:lstStyle/>
                    <a:p>
                      <a:pPr algn="ctr"/>
                      <a:endParaRPr kumimoji="1" lang="ja-JP" altLang="en-US" sz="11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100" b="1" dirty="0">
                        <a:solidFill>
                          <a:schemeClr val="bg1"/>
                        </a:solidFill>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院内がん登録数</a:t>
                      </a:r>
                    </a:p>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150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悪性腫瘍の手術件数</a:t>
                      </a: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100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薬物療法のべ患者数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250</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緩和ケアチームの新規</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介入患者数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35</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4286467117"/>
                  </a:ext>
                </a:extLst>
              </a:tr>
              <a:tr h="902486">
                <a:tc>
                  <a:txBody>
                    <a:bodyPr/>
                    <a:lstStyle/>
                    <a:p>
                      <a:pPr algn="ctr"/>
                      <a:r>
                        <a:rPr kumimoji="1" lang="ja-JP" altLang="en-US" sz="1400" b="1" dirty="0">
                          <a:latin typeface="Meiryo UI" panose="020B0604030504040204" pitchFamily="50" charset="-128"/>
                          <a:ea typeface="Meiryo UI" panose="020B0604030504040204" pitchFamily="50" charset="-128"/>
                        </a:rPr>
                        <a:t>豊　能</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r>
                        <a:rPr kumimoji="1" lang="ja-JP" altLang="en-US" sz="1400" b="1" dirty="0">
                          <a:latin typeface="Meiryo UI" panose="020B0604030504040204" pitchFamily="50" charset="-128"/>
                          <a:ea typeface="Meiryo UI" panose="020B0604030504040204" pitchFamily="50" charset="-128"/>
                        </a:rPr>
                        <a:t>大阪刀根山医療センター</a:t>
                      </a:r>
                      <a:endParaRPr kumimoji="1" lang="en-US" altLang="ja-JP" sz="14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u="none" strike="noStrike" dirty="0">
                          <a:effectLst/>
                          <a:latin typeface="Meiryo UI" panose="020B0604030504040204" pitchFamily="50" charset="-128"/>
                          <a:ea typeface="Meiryo UI" panose="020B0604030504040204" pitchFamily="50" charset="-128"/>
                        </a:rPr>
                        <a:t>206</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3484" marR="3484" marT="34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u="none" strike="noStrike" dirty="0">
                          <a:effectLst/>
                          <a:latin typeface="Meiryo UI" panose="020B0604030504040204" pitchFamily="50" charset="-128"/>
                          <a:ea typeface="Meiryo UI" panose="020B0604030504040204" pitchFamily="50" charset="-128"/>
                        </a:rPr>
                        <a:t>85</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3484" marR="3484" marT="34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u="none" strike="noStrike" dirty="0">
                          <a:effectLst/>
                          <a:latin typeface="Meiryo UI" panose="020B0604030504040204" pitchFamily="50" charset="-128"/>
                          <a:ea typeface="Meiryo UI" panose="020B0604030504040204" pitchFamily="50" charset="-128"/>
                        </a:rPr>
                        <a:t>544</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3484" marR="3484" marT="34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u="none" strike="noStrike" dirty="0">
                          <a:effectLst/>
                          <a:latin typeface="Meiryo UI" panose="020B0604030504040204" pitchFamily="50" charset="-128"/>
                          <a:ea typeface="Meiryo UI" panose="020B0604030504040204" pitchFamily="50" charset="-128"/>
                        </a:rPr>
                        <a:t>100</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3484" marR="3484" marT="34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2179647"/>
                  </a:ext>
                </a:extLst>
              </a:tr>
            </a:tbl>
          </a:graphicData>
        </a:graphic>
      </p:graphicFrame>
      <p:sp>
        <p:nvSpPr>
          <p:cNvPr id="13" name="角丸四角形 2">
            <a:extLst>
              <a:ext uri="{FF2B5EF4-FFF2-40B4-BE49-F238E27FC236}">
                <a16:creationId xmlns:a16="http://schemas.microsoft.com/office/drawing/2014/main" id="{40C3D082-5FB3-46DA-A736-F11C4A2C85E3}"/>
              </a:ext>
            </a:extLst>
          </p:cNvPr>
          <p:cNvSpPr/>
          <p:nvPr/>
        </p:nvSpPr>
        <p:spPr>
          <a:xfrm>
            <a:off x="4860032" y="2912841"/>
            <a:ext cx="1224136" cy="1633756"/>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矢印: 上向き折線 2">
            <a:extLst>
              <a:ext uri="{FF2B5EF4-FFF2-40B4-BE49-F238E27FC236}">
                <a16:creationId xmlns:a16="http://schemas.microsoft.com/office/drawing/2014/main" id="{C3F45CC2-F2A6-4B07-85EE-F92D6F3BF17E}"/>
              </a:ext>
            </a:extLst>
          </p:cNvPr>
          <p:cNvSpPr/>
          <p:nvPr/>
        </p:nvSpPr>
        <p:spPr>
          <a:xfrm rot="5400000">
            <a:off x="5401377" y="4541886"/>
            <a:ext cx="645502" cy="720080"/>
          </a:xfrm>
          <a:prstGeom prst="bentUpArrow">
            <a:avLst>
              <a:gd name="adj1" fmla="val 31436"/>
              <a:gd name="adj2" fmla="val 35244"/>
              <a:gd name="adj3" fmla="val 350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15DE8AD3-16F1-4EAC-85DF-A039464C6591}"/>
              </a:ext>
            </a:extLst>
          </p:cNvPr>
          <p:cNvSpPr/>
          <p:nvPr/>
        </p:nvSpPr>
        <p:spPr>
          <a:xfrm>
            <a:off x="6115844" y="4615483"/>
            <a:ext cx="1783472" cy="771823"/>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R5.1</a:t>
            </a:r>
            <a:r>
              <a:rPr kumimoji="1" lang="ja-JP" altLang="en-US" sz="1400" dirty="0">
                <a:solidFill>
                  <a:schemeClr val="tx1"/>
                </a:solidFill>
              </a:rPr>
              <a:t>月～</a:t>
            </a:r>
            <a:r>
              <a:rPr kumimoji="1" lang="en-US" altLang="ja-JP" sz="1400" dirty="0">
                <a:solidFill>
                  <a:schemeClr val="tx1"/>
                </a:solidFill>
              </a:rPr>
              <a:t>12</a:t>
            </a:r>
            <a:r>
              <a:rPr kumimoji="1" lang="ja-JP" altLang="en-US" sz="1400" dirty="0">
                <a:solidFill>
                  <a:schemeClr val="tx1"/>
                </a:solidFill>
              </a:rPr>
              <a:t>月</a:t>
            </a:r>
            <a:endParaRPr kumimoji="1" lang="en-US" altLang="ja-JP" sz="1400" dirty="0">
              <a:solidFill>
                <a:schemeClr val="tx1"/>
              </a:solidFill>
            </a:endParaRPr>
          </a:p>
          <a:p>
            <a:pPr algn="ctr"/>
            <a:r>
              <a:rPr lang="en-US" altLang="ja-JP" sz="1600" b="1" dirty="0">
                <a:solidFill>
                  <a:schemeClr val="tx1"/>
                </a:solidFill>
              </a:rPr>
              <a:t>110</a:t>
            </a:r>
            <a:r>
              <a:rPr lang="ja-JP" altLang="en-US" sz="1600" b="1" dirty="0">
                <a:solidFill>
                  <a:schemeClr val="tx1"/>
                </a:solidFill>
              </a:rPr>
              <a:t>件</a:t>
            </a:r>
            <a:endParaRPr kumimoji="1" lang="ja-JP" altLang="en-US" sz="1600" b="1" dirty="0">
              <a:solidFill>
                <a:schemeClr val="tx1"/>
              </a:solidFill>
            </a:endParaRPr>
          </a:p>
        </p:txBody>
      </p:sp>
      <p:sp>
        <p:nvSpPr>
          <p:cNvPr id="14" name="スライド番号プレースホルダー 2">
            <a:extLst>
              <a:ext uri="{FF2B5EF4-FFF2-40B4-BE49-F238E27FC236}">
                <a16:creationId xmlns:a16="http://schemas.microsoft.com/office/drawing/2014/main" id="{8C6A43CE-F299-4C60-95BC-18DF9794484B}"/>
              </a:ext>
            </a:extLst>
          </p:cNvPr>
          <p:cNvSpPr>
            <a:spLocks noGrp="1"/>
          </p:cNvSpPr>
          <p:nvPr>
            <p:ph type="sldNum" sz="quarter" idx="12"/>
          </p:nvPr>
        </p:nvSpPr>
        <p:spPr>
          <a:xfrm>
            <a:off x="6553200" y="6356354"/>
            <a:ext cx="2133600" cy="365125"/>
          </a:xfrm>
        </p:spPr>
        <p:txBody>
          <a:bodyPr/>
          <a:lstStyle/>
          <a:p>
            <a:r>
              <a:rPr kumimoji="1" lang="ja-JP" altLang="en-US" sz="1600" dirty="0">
                <a:solidFill>
                  <a:schemeClr val="tx1"/>
                </a:solidFill>
              </a:rPr>
              <a:t>３</a:t>
            </a:r>
          </a:p>
        </p:txBody>
      </p:sp>
    </p:spTree>
    <p:extLst>
      <p:ext uri="{BB962C8B-B14F-4D97-AF65-F5344CB8AC3E}">
        <p14:creationId xmlns:p14="http://schemas.microsoft.com/office/powerpoint/2010/main" val="4220514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1"/>
          <p:cNvSpPr txBox="1"/>
          <p:nvPr/>
        </p:nvSpPr>
        <p:spPr>
          <a:xfrm>
            <a:off x="0" y="0"/>
            <a:ext cx="9144000" cy="466153"/>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　十三市民病院への対応について①</a:t>
            </a:r>
            <a:endPar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p:cNvSpPr txBox="1"/>
          <p:nvPr/>
        </p:nvSpPr>
        <p:spPr>
          <a:xfrm>
            <a:off x="206310" y="917667"/>
            <a:ext cx="8572122" cy="2246769"/>
          </a:xfrm>
          <a:prstGeom prst="rect">
            <a:avLst/>
          </a:prstGeom>
          <a:noFill/>
        </p:spPr>
        <p:txBody>
          <a:bodyPr wrap="square" rtlCol="0">
            <a:spAutoFit/>
          </a:bodyPr>
          <a:lstStyle/>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＜病床の確保状況等の経緯＞</a:t>
            </a:r>
            <a:endParaRPr kumimoji="1" lang="en-US" altLang="ja-JP" sz="147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・令和２年４月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日：コロナ専門病院となる。（Ｒ２年４月１日新規指定）</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６日：外来診療全面休止</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７日：外来診療・一般入院再開（</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階病棟：</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56</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床）</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階病棟の一部（</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床）再開　➡　一般病棟</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床、コロナ病床</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70</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床確保</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日：産科外来再開</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日：分娩再開</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lang="en-US" altLang="ja-JP" sz="1477" dirty="0">
                <a:solidFill>
                  <a:prstClr val="black"/>
                </a:solidFill>
                <a:latin typeface="Meiryo UI" panose="020B0604030504040204" pitchFamily="50" charset="-128"/>
                <a:ea typeface="Meiryo UI" panose="020B0604030504040204" pitchFamily="50" charset="-128"/>
              </a:rPr>
              <a:t>86</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床を一般病棟に戻し、</a:t>
            </a:r>
            <a:r>
              <a:rPr lang="en-US" altLang="ja-JP" sz="1477" dirty="0">
                <a:solidFill>
                  <a:prstClr val="black"/>
                </a:solidFill>
                <a:latin typeface="Meiryo UI" panose="020B0604030504040204" pitchFamily="50" charset="-128"/>
                <a:ea typeface="Meiryo UI" panose="020B0604030504040204" pitchFamily="50" charset="-128"/>
              </a:rPr>
              <a:t>168</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床で運用。➡　</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198</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床のうち、コロナ病床</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床確保</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a:extLst>
              <a:ext uri="{FF2B5EF4-FFF2-40B4-BE49-F238E27FC236}">
                <a16:creationId xmlns:a16="http://schemas.microsoft.com/office/drawing/2014/main" id="{07669B60-81C0-4A8B-BCEF-6138E05BADA9}"/>
              </a:ext>
            </a:extLst>
          </p:cNvPr>
          <p:cNvSpPr/>
          <p:nvPr/>
        </p:nvSpPr>
        <p:spPr>
          <a:xfrm>
            <a:off x="89756" y="553660"/>
            <a:ext cx="8964488" cy="348109"/>
          </a:xfrm>
          <a:prstGeom prst="rect">
            <a:avLst/>
          </a:prstGeom>
          <a:solidFill>
            <a:schemeClr val="bg1">
              <a:lumMod val="85000"/>
            </a:schemeClr>
          </a:solidFill>
        </p:spPr>
        <p:txBody>
          <a:bodyPr wrap="square">
            <a:spAutoFit/>
          </a:bodyPr>
          <a:lstStyle/>
          <a:p>
            <a:pPr marL="0" marR="0" lvl="0" indent="0" algn="ctr" defTabSz="914395"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十三市民病院については、令和</a:t>
            </a:r>
            <a:r>
              <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3</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年度から診療実績が未充足であるため、継続審議としてきたところ</a:t>
            </a:r>
          </a:p>
        </p:txBody>
      </p:sp>
      <p:sp>
        <p:nvSpPr>
          <p:cNvPr id="8" name="テキスト ボックス 7"/>
          <p:cNvSpPr txBox="1"/>
          <p:nvPr/>
        </p:nvSpPr>
        <p:spPr>
          <a:xfrm>
            <a:off x="206310" y="3121539"/>
            <a:ext cx="8696396" cy="3416833"/>
          </a:xfrm>
          <a:prstGeom prst="rect">
            <a:avLst/>
          </a:prstGeom>
          <a:noFill/>
          <a:ln>
            <a:solidFill>
              <a:schemeClr val="tx1"/>
            </a:solidFill>
            <a:prstDash val="dash"/>
          </a:ln>
        </p:spPr>
        <p:txBody>
          <a:bodyPr wrap="square" rtlCol="0">
            <a:spAutoFit/>
          </a:bodyPr>
          <a:lstStyle/>
          <a:p>
            <a:pPr marL="0" marR="0" lvl="0" indent="0" algn="l" defTabSz="844078" rtl="0" eaLnBrk="1" fontAlgn="auto" latinLnBrk="0" hangingPunct="1">
              <a:lnSpc>
                <a:spcPct val="100000"/>
              </a:lnSpc>
              <a:spcBef>
                <a:spcPts val="0"/>
              </a:spcBef>
              <a:spcAft>
                <a:spcPts val="0"/>
              </a:spcAft>
              <a:buClrTx/>
              <a:buSzTx/>
              <a:buFontTx/>
              <a:buNone/>
              <a:tabLst/>
              <a:defRPr/>
            </a:pPr>
            <a:r>
              <a:rPr kumimoji="1" lang="ja-JP" altLang="en-US" sz="166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＜部会で審議してきた経緯＞</a:t>
            </a:r>
            <a:endParaRPr kumimoji="1" lang="en-US" altLang="ja-JP"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50000"/>
              </a:lnSpc>
              <a:spcBef>
                <a:spcPts val="0"/>
              </a:spcBef>
              <a:spcAft>
                <a:spcPts val="0"/>
              </a:spcAft>
              <a:buClrTx/>
              <a:buSzTx/>
              <a:buFontTx/>
              <a:buNone/>
              <a:tabLst/>
              <a:defRPr/>
            </a:pPr>
            <a:r>
              <a:rPr kumimoji="1" lang="ja-JP" altLang="en-US" sz="1477"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令和４年度大阪府がん対策推進委員会　第１回　がん診療連携検討部会（令和</a:t>
            </a:r>
            <a:r>
              <a:rPr kumimoji="1" lang="en-US" altLang="ja-JP"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a:t>
            </a:r>
            <a:r>
              <a:rPr kumimoji="1" lang="ja-JP" altLang="en-US"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endParaRPr kumimoji="1" lang="en-US" altLang="ja-JP"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一部をコロナ専門病床としていることにより、手術件数等の診療実績は未充足であるが、新型コロナの専門病院と</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00000"/>
              </a:lnSpc>
              <a:spcBef>
                <a:spcPts val="0"/>
              </a:spcBef>
              <a:spcAft>
                <a:spcPts val="0"/>
              </a:spcAft>
              <a:buClrTx/>
              <a:buSzTx/>
              <a:buFontTx/>
              <a:buNone/>
              <a:tabLst/>
              <a:defRPr/>
            </a:pPr>
            <a:r>
              <a:rPr lang="ja-JP" altLang="en-US" sz="1477" dirty="0">
                <a:solidFill>
                  <a:prstClr val="black"/>
                </a:solidFill>
                <a:latin typeface="Meiryo UI" panose="020B0604030504040204" pitchFamily="50" charset="-128"/>
                <a:ea typeface="Meiryo UI" panose="020B0604030504040204" pitchFamily="50" charset="-128"/>
              </a:rPr>
              <a:t>　 </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して対応しているというやむを得ない事情によることから、指定継続を認めたうえで、改めて年度末の部会で状況を</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00000"/>
              </a:lnSpc>
              <a:spcBef>
                <a:spcPts val="0"/>
              </a:spcBef>
              <a:spcAft>
                <a:spcPts val="0"/>
              </a:spcAft>
              <a:buClrTx/>
              <a:buSzTx/>
              <a:buFontTx/>
              <a:buNone/>
              <a:tabLst/>
              <a:defRPr/>
            </a:pPr>
            <a:r>
              <a:rPr lang="ja-JP" altLang="en-US" sz="1477" dirty="0">
                <a:solidFill>
                  <a:prstClr val="black"/>
                </a:solidFill>
                <a:latin typeface="Meiryo UI" panose="020B0604030504040204" pitchFamily="50" charset="-128"/>
                <a:ea typeface="Meiryo UI" panose="020B0604030504040204" pitchFamily="50" charset="-128"/>
              </a:rPr>
              <a:t>　 </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報告することとする。</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50000"/>
              </a:lnSpc>
              <a:spcBef>
                <a:spcPts val="0"/>
              </a:spcBef>
              <a:spcAft>
                <a:spcPts val="0"/>
              </a:spcAft>
              <a:buClrTx/>
              <a:buSzTx/>
              <a:buFontTx/>
              <a:buNone/>
              <a:tabLst/>
              <a:defRPr/>
            </a:pPr>
            <a:r>
              <a:rPr kumimoji="1" lang="ja-JP" altLang="en-US" sz="1477"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令和４年度大阪府がん対策推進委員会　第５回　がん診療連携検討部会（令和</a:t>
            </a:r>
            <a:r>
              <a:rPr kumimoji="1" lang="en-US" altLang="ja-JP"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a:t>
            </a:r>
            <a:r>
              <a:rPr kumimoji="1" lang="ja-JP" altLang="en-US"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endParaRPr kumimoji="1" lang="en-US" altLang="ja-JP"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00000"/>
              </a:lnSpc>
              <a:spcBef>
                <a:spcPts val="0"/>
              </a:spcBef>
              <a:spcAft>
                <a:spcPts val="0"/>
              </a:spcAft>
              <a:buClrTx/>
              <a:buSzTx/>
              <a:buFontTx/>
              <a:buNone/>
              <a:tabLst/>
              <a:defRPr/>
            </a:pPr>
            <a:r>
              <a:rPr lang="ja-JP" altLang="en-US" sz="1477" dirty="0">
                <a:solidFill>
                  <a:prstClr val="black"/>
                </a:solidFill>
                <a:latin typeface="Meiryo UI" panose="020B0604030504040204" pitchFamily="50" charset="-128"/>
                <a:ea typeface="Meiryo UI" panose="020B0604030504040204" pitchFamily="50" charset="-128"/>
              </a:rPr>
              <a:t>　 </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新型コロナウイルス感染症の対応により、がん診療に支障が出たものの、指定要件を充足するための取組みを行っ</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00000"/>
              </a:lnSpc>
              <a:spcBef>
                <a:spcPts val="0"/>
              </a:spcBef>
              <a:spcAft>
                <a:spcPts val="0"/>
              </a:spcAft>
              <a:buClrTx/>
              <a:buSzTx/>
              <a:buFontTx/>
              <a:buNone/>
              <a:tabLst/>
              <a:defRPr/>
            </a:pPr>
            <a:r>
              <a:rPr lang="ja-JP" altLang="en-US" sz="1477" dirty="0">
                <a:solidFill>
                  <a:prstClr val="black"/>
                </a:solidFill>
                <a:latin typeface="Meiryo UI" panose="020B0604030504040204" pitchFamily="50" charset="-128"/>
                <a:ea typeface="Meiryo UI" panose="020B0604030504040204" pitchFamily="50" charset="-128"/>
              </a:rPr>
              <a:t>　 </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て</a:t>
            </a:r>
            <a:r>
              <a:rPr kumimoji="1" lang="ja-JP" altLang="en-US" sz="1477"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いることを考慮して当面指定継続とし、令和</a:t>
            </a:r>
            <a:r>
              <a:rPr kumimoji="1" lang="en-US" altLang="ja-JP" sz="1477"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月から</a:t>
            </a:r>
            <a:r>
              <a:rPr kumimoji="1" lang="en-US" altLang="ja-JP" sz="1477"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477"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月末日の実績をみて次の部会で再度ご審議いただき</a:t>
            </a:r>
            <a:endParaRPr kumimoji="1" lang="en-US" altLang="ja-JP" sz="1477"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00000"/>
              </a:lnSpc>
              <a:spcBef>
                <a:spcPts val="0"/>
              </a:spcBef>
              <a:spcAft>
                <a:spcPts val="0"/>
              </a:spcAft>
              <a:buClrTx/>
              <a:buSzTx/>
              <a:buFontTx/>
              <a:buNone/>
              <a:tabLst/>
              <a:defRPr/>
            </a:pPr>
            <a:r>
              <a:rPr lang="ja-JP" altLang="en-US" sz="1477" dirty="0">
                <a:solidFill>
                  <a:prstClr val="black"/>
                </a:solidFill>
                <a:latin typeface="Meiryo UI" panose="020B0604030504040204" pitchFamily="50" charset="-128"/>
                <a:ea typeface="Meiryo UI" panose="020B0604030504040204" pitchFamily="50" charset="-128"/>
              </a:rPr>
              <a:t>　 </a:t>
            </a:r>
            <a:r>
              <a:rPr kumimoji="1" lang="ja-JP" altLang="en-US" sz="1477"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たい。</a:t>
            </a:r>
            <a:endParaRPr kumimoji="1" lang="en-US" altLang="ja-JP" sz="1477"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50000"/>
              </a:lnSpc>
              <a:spcBef>
                <a:spcPts val="0"/>
              </a:spcBef>
              <a:spcAft>
                <a:spcPts val="0"/>
              </a:spcAft>
              <a:buClrTx/>
              <a:buSzTx/>
              <a:buFontTx/>
              <a:buNone/>
              <a:tabLst/>
              <a:defRPr/>
            </a:pPr>
            <a:r>
              <a:rPr lang="ja-JP" altLang="en-US" sz="1477" dirty="0">
                <a:latin typeface="Meiryo UI" panose="020B0604030504040204" pitchFamily="50" charset="-128"/>
                <a:ea typeface="Meiryo UI" panose="020B0604030504040204" pitchFamily="50" charset="-128"/>
              </a:rPr>
              <a:t>●</a:t>
            </a:r>
            <a:r>
              <a:rPr lang="ja-JP" altLang="en-US" sz="1477" u="sng" dirty="0">
                <a:latin typeface="Meiryo UI" panose="020B0604030504040204" pitchFamily="50" charset="-128"/>
                <a:ea typeface="Meiryo UI" panose="020B0604030504040204" pitchFamily="50" charset="-128"/>
              </a:rPr>
              <a:t>令和５年度大阪府がん対策推進委員会　第３回　がん診療連携検討部会（令和５年</a:t>
            </a:r>
            <a:r>
              <a:rPr lang="en-US" altLang="ja-JP" sz="1477" u="sng" dirty="0">
                <a:latin typeface="Meiryo UI" panose="020B0604030504040204" pitchFamily="50" charset="-128"/>
                <a:ea typeface="Meiryo UI" panose="020B0604030504040204" pitchFamily="50" charset="-128"/>
              </a:rPr>
              <a:t>10</a:t>
            </a:r>
            <a:r>
              <a:rPr lang="ja-JP" altLang="en-US" sz="1477" u="sng" dirty="0">
                <a:latin typeface="Meiryo UI" panose="020B0604030504040204" pitchFamily="50" charset="-128"/>
                <a:ea typeface="Meiryo UI" panose="020B0604030504040204" pitchFamily="50" charset="-128"/>
              </a:rPr>
              <a:t>月</a:t>
            </a:r>
            <a:r>
              <a:rPr lang="en-US" altLang="ja-JP" sz="1477" u="sng" dirty="0">
                <a:latin typeface="Meiryo UI" panose="020B0604030504040204" pitchFamily="50" charset="-128"/>
                <a:ea typeface="Meiryo UI" panose="020B0604030504040204" pitchFamily="50" charset="-128"/>
              </a:rPr>
              <a:t>25</a:t>
            </a:r>
            <a:r>
              <a:rPr lang="ja-JP" altLang="en-US" sz="1477" u="sng" dirty="0">
                <a:latin typeface="Meiryo UI" panose="020B0604030504040204" pitchFamily="50" charset="-128"/>
                <a:ea typeface="Meiryo UI" panose="020B0604030504040204" pitchFamily="50" charset="-128"/>
              </a:rPr>
              <a:t>日）</a:t>
            </a:r>
            <a:endParaRPr lang="en-US" altLang="ja-JP" sz="1477" u="sng" dirty="0">
              <a:latin typeface="Meiryo UI" panose="020B0604030504040204" pitchFamily="50" charset="-128"/>
              <a:ea typeface="Meiryo UI" panose="020B0604030504040204" pitchFamily="50" charset="-128"/>
            </a:endParaRPr>
          </a:p>
          <a:p>
            <a:pPr marL="0" marR="0" lvl="0" indent="0" algn="l" defTabSz="844078" rtl="0" eaLnBrk="1" fontAlgn="auto" latinLnBrk="0" hangingPunct="1">
              <a:lnSpc>
                <a:spcPct val="100000"/>
              </a:lnSpc>
              <a:spcBef>
                <a:spcPts val="0"/>
              </a:spcBef>
              <a:spcAft>
                <a:spcPts val="0"/>
              </a:spcAft>
              <a:buClrTx/>
              <a:buSzTx/>
              <a:buFontTx/>
              <a:buNone/>
              <a:tabLst/>
              <a:defRPr/>
            </a:pPr>
            <a:r>
              <a:rPr lang="ja-JP" altLang="en-US" sz="1477" dirty="0">
                <a:latin typeface="Meiryo UI" panose="020B0604030504040204" pitchFamily="50" charset="-128"/>
                <a:ea typeface="Meiryo UI" panose="020B0604030504040204" pitchFamily="50" charset="-128"/>
              </a:rPr>
              <a:t> 　指定要件である手術件数については、４か月間の実績でみると未充足であるものの、８月の手術件数が</a:t>
            </a:r>
            <a:r>
              <a:rPr lang="en-US" altLang="ja-JP" sz="1477" dirty="0">
                <a:latin typeface="Meiryo UI" panose="020B0604030504040204" pitchFamily="50" charset="-128"/>
                <a:ea typeface="Meiryo UI" panose="020B0604030504040204" pitchFamily="50" charset="-128"/>
              </a:rPr>
              <a:t>22</a:t>
            </a:r>
            <a:r>
              <a:rPr lang="ja-JP" altLang="en-US" sz="1477" dirty="0">
                <a:latin typeface="Meiryo UI" panose="020B0604030504040204" pitchFamily="50" charset="-128"/>
                <a:ea typeface="Meiryo UI" panose="020B0604030504040204" pitchFamily="50" charset="-128"/>
              </a:rPr>
              <a:t>件と</a:t>
            </a:r>
            <a:endParaRPr lang="en-US" altLang="ja-JP" sz="1477" dirty="0">
              <a:latin typeface="Meiryo UI" panose="020B0604030504040204" pitchFamily="50" charset="-128"/>
              <a:ea typeface="Meiryo UI" panose="020B0604030504040204" pitchFamily="50" charset="-128"/>
            </a:endParaRPr>
          </a:p>
          <a:p>
            <a:pPr marL="0" marR="0" lvl="0" indent="0" algn="l" defTabSz="844078" rtl="0" eaLnBrk="1" fontAlgn="auto" latinLnBrk="0" hangingPunct="1">
              <a:lnSpc>
                <a:spcPct val="100000"/>
              </a:lnSpc>
              <a:spcBef>
                <a:spcPts val="0"/>
              </a:spcBef>
              <a:spcAft>
                <a:spcPts val="0"/>
              </a:spcAft>
              <a:buClrTx/>
              <a:buSzTx/>
              <a:buFontTx/>
              <a:buNone/>
              <a:tabLst/>
              <a:defRPr/>
            </a:pPr>
            <a:r>
              <a:rPr lang="ja-JP" altLang="en-US" sz="1477" dirty="0">
                <a:latin typeface="Meiryo UI" panose="020B0604030504040204" pitchFamily="50" charset="-128"/>
                <a:ea typeface="Meiryo UI" panose="020B0604030504040204" pitchFamily="50" charset="-128"/>
              </a:rPr>
              <a:t>　 なり、１か月に必要な件数を超えており、今後は要件を充足する見込みがあるため、</a:t>
            </a:r>
            <a:r>
              <a:rPr lang="ja-JP" altLang="en-US" sz="1477" u="sng" dirty="0">
                <a:latin typeface="Meiryo UI" panose="020B0604030504040204" pitchFamily="50" charset="-128"/>
                <a:ea typeface="Meiryo UI" panose="020B0604030504040204" pitchFamily="50" charset="-128"/>
              </a:rPr>
              <a:t>令和６年３月</a:t>
            </a:r>
            <a:r>
              <a:rPr lang="en-US" altLang="ja-JP" sz="1477" u="sng" dirty="0">
                <a:latin typeface="Meiryo UI" panose="020B0604030504040204" pitchFamily="50" charset="-128"/>
                <a:ea typeface="Meiryo UI" panose="020B0604030504040204" pitchFamily="50" charset="-128"/>
              </a:rPr>
              <a:t>31</a:t>
            </a:r>
            <a:r>
              <a:rPr lang="ja-JP" altLang="en-US" sz="1477" u="sng" dirty="0">
                <a:latin typeface="Meiryo UI" panose="020B0604030504040204" pitchFamily="50" charset="-128"/>
                <a:ea typeface="Meiryo UI" panose="020B0604030504040204" pitchFamily="50" charset="-128"/>
              </a:rPr>
              <a:t>日まで指</a:t>
            </a:r>
            <a:endParaRPr lang="en-US" altLang="ja-JP" sz="1477" u="sng" dirty="0">
              <a:latin typeface="Meiryo UI" panose="020B0604030504040204" pitchFamily="50" charset="-128"/>
              <a:ea typeface="Meiryo UI" panose="020B0604030504040204" pitchFamily="50" charset="-128"/>
            </a:endParaRPr>
          </a:p>
          <a:p>
            <a:pPr marL="0" marR="0" lvl="0" indent="0" algn="l" defTabSz="844078" rtl="0" eaLnBrk="1" fontAlgn="auto" latinLnBrk="0" hangingPunct="1">
              <a:lnSpc>
                <a:spcPct val="100000"/>
              </a:lnSpc>
              <a:spcBef>
                <a:spcPts val="0"/>
              </a:spcBef>
              <a:spcAft>
                <a:spcPts val="0"/>
              </a:spcAft>
              <a:buClrTx/>
              <a:buSzTx/>
              <a:buFontTx/>
              <a:buNone/>
              <a:tabLst/>
              <a:defRPr/>
            </a:pPr>
            <a:r>
              <a:rPr lang="ja-JP" altLang="en-US" sz="1477" dirty="0">
                <a:latin typeface="Meiryo UI" panose="020B0604030504040204" pitchFamily="50" charset="-128"/>
                <a:ea typeface="Meiryo UI" panose="020B0604030504040204" pitchFamily="50" charset="-128"/>
              </a:rPr>
              <a:t>　 </a:t>
            </a:r>
            <a:r>
              <a:rPr lang="ja-JP" altLang="en-US" sz="1477" u="sng" dirty="0">
                <a:latin typeface="Meiryo UI" panose="020B0604030504040204" pitchFamily="50" charset="-128"/>
                <a:ea typeface="Meiryo UI" panose="020B0604030504040204" pitchFamily="50" charset="-128"/>
              </a:rPr>
              <a:t>定継続とする。</a:t>
            </a:r>
            <a:endParaRPr kumimoji="1" lang="ja-JP" altLang="en-US" sz="1477" b="0"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9" name="スライド番号プレースホルダー 2">
            <a:extLst>
              <a:ext uri="{FF2B5EF4-FFF2-40B4-BE49-F238E27FC236}">
                <a16:creationId xmlns:a16="http://schemas.microsoft.com/office/drawing/2014/main" id="{6E9D77C3-37DB-4E42-9304-F697652B607F}"/>
              </a:ext>
            </a:extLst>
          </p:cNvPr>
          <p:cNvSpPr>
            <a:spLocks noGrp="1"/>
          </p:cNvSpPr>
          <p:nvPr>
            <p:ph type="sldNum" sz="quarter" idx="12"/>
          </p:nvPr>
        </p:nvSpPr>
        <p:spPr>
          <a:xfrm>
            <a:off x="6804090" y="6511503"/>
            <a:ext cx="2133600" cy="365125"/>
          </a:xfrm>
        </p:spPr>
        <p:txBody>
          <a:bodyPr/>
          <a:lstStyle/>
          <a:p>
            <a:r>
              <a:rPr kumimoji="1" lang="ja-JP" altLang="en-US" sz="1600" dirty="0">
                <a:solidFill>
                  <a:schemeClr val="tx1"/>
                </a:solidFill>
              </a:rPr>
              <a:t>４</a:t>
            </a:r>
          </a:p>
        </p:txBody>
      </p:sp>
    </p:spTree>
    <p:extLst>
      <p:ext uri="{BB962C8B-B14F-4D97-AF65-F5344CB8AC3E}">
        <p14:creationId xmlns:p14="http://schemas.microsoft.com/office/powerpoint/2010/main" val="2144946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1"/>
          <p:cNvSpPr txBox="1"/>
          <p:nvPr/>
        </p:nvSpPr>
        <p:spPr>
          <a:xfrm>
            <a:off x="482078" y="4715884"/>
            <a:ext cx="1368152" cy="46805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marL="0" marR="0" lvl="0" indent="0" algn="l" defTabSz="914395"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14" name="テキスト ボックス 1"/>
          <p:cNvSpPr txBox="1"/>
          <p:nvPr/>
        </p:nvSpPr>
        <p:spPr>
          <a:xfrm>
            <a:off x="287405" y="1298883"/>
            <a:ext cx="8608673" cy="76449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7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a:t>
            </a:r>
            <a:endPar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10" name="テキスト ボックス 1"/>
          <p:cNvSpPr txBox="1"/>
          <p:nvPr/>
        </p:nvSpPr>
        <p:spPr>
          <a:xfrm>
            <a:off x="0" y="29088"/>
            <a:ext cx="9143999" cy="466153"/>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　十三市民病院への対応について②</a:t>
            </a:r>
            <a:endPar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aphicFrame>
        <p:nvGraphicFramePr>
          <p:cNvPr id="11" name="表 10"/>
          <p:cNvGraphicFramePr>
            <a:graphicFrameLocks noGrp="1"/>
          </p:cNvGraphicFramePr>
          <p:nvPr>
            <p:extLst>
              <p:ext uri="{D42A27DB-BD31-4B8C-83A1-F6EECF244321}">
                <p14:modId xmlns:p14="http://schemas.microsoft.com/office/powerpoint/2010/main" val="2858338674"/>
              </p:ext>
            </p:extLst>
          </p:nvPr>
        </p:nvGraphicFramePr>
        <p:xfrm>
          <a:off x="66210" y="601464"/>
          <a:ext cx="8960101" cy="5347816"/>
        </p:xfrm>
        <a:graphic>
          <a:graphicData uri="http://schemas.openxmlformats.org/drawingml/2006/table">
            <a:tbl>
              <a:tblPr firstRow="1" bandRow="1"/>
              <a:tblGrid>
                <a:gridCol w="869677">
                  <a:extLst>
                    <a:ext uri="{9D8B030D-6E8A-4147-A177-3AD203B41FA5}">
                      <a16:colId xmlns:a16="http://schemas.microsoft.com/office/drawing/2014/main" val="2718033045"/>
                    </a:ext>
                  </a:extLst>
                </a:gridCol>
                <a:gridCol w="930757">
                  <a:extLst>
                    <a:ext uri="{9D8B030D-6E8A-4147-A177-3AD203B41FA5}">
                      <a16:colId xmlns:a16="http://schemas.microsoft.com/office/drawing/2014/main" val="2536370563"/>
                    </a:ext>
                  </a:extLst>
                </a:gridCol>
                <a:gridCol w="1820457">
                  <a:extLst>
                    <a:ext uri="{9D8B030D-6E8A-4147-A177-3AD203B41FA5}">
                      <a16:colId xmlns:a16="http://schemas.microsoft.com/office/drawing/2014/main" val="2187736178"/>
                    </a:ext>
                  </a:extLst>
                </a:gridCol>
                <a:gridCol w="1718320">
                  <a:extLst>
                    <a:ext uri="{9D8B030D-6E8A-4147-A177-3AD203B41FA5}">
                      <a16:colId xmlns:a16="http://schemas.microsoft.com/office/drawing/2014/main" val="4070143979"/>
                    </a:ext>
                  </a:extLst>
                </a:gridCol>
                <a:gridCol w="1718320">
                  <a:extLst>
                    <a:ext uri="{9D8B030D-6E8A-4147-A177-3AD203B41FA5}">
                      <a16:colId xmlns:a16="http://schemas.microsoft.com/office/drawing/2014/main" val="2284801985"/>
                    </a:ext>
                  </a:extLst>
                </a:gridCol>
                <a:gridCol w="1902570">
                  <a:extLst>
                    <a:ext uri="{9D8B030D-6E8A-4147-A177-3AD203B41FA5}">
                      <a16:colId xmlns:a16="http://schemas.microsoft.com/office/drawing/2014/main" val="1731125298"/>
                    </a:ext>
                  </a:extLst>
                </a:gridCol>
              </a:tblGrid>
              <a:tr h="494346">
                <a:tc rowSpan="2">
                  <a:txBody>
                    <a:bodyPr/>
                    <a:lstStyle>
                      <a:lvl1pPr marL="0" algn="l" defTabSz="990570" rtl="0" eaLnBrk="1" latinLnBrk="0" hangingPunct="1">
                        <a:defRPr kumimoji="1" sz="1950" b="1" kern="1200">
                          <a:solidFill>
                            <a:schemeClr val="lt1"/>
                          </a:solidFill>
                          <a:latin typeface="Calibri" panose="020F0502020204030204"/>
                        </a:defRPr>
                      </a:lvl1pPr>
                      <a:lvl2pPr marL="495285" algn="l" defTabSz="990570" rtl="0" eaLnBrk="1" latinLnBrk="0" hangingPunct="1">
                        <a:defRPr kumimoji="1" sz="1950" b="1" kern="1200">
                          <a:solidFill>
                            <a:schemeClr val="lt1"/>
                          </a:solidFill>
                          <a:latin typeface="Calibri" panose="020F0502020204030204"/>
                        </a:defRPr>
                      </a:lvl2pPr>
                      <a:lvl3pPr marL="990570" algn="l" defTabSz="990570" rtl="0" eaLnBrk="1" latinLnBrk="0" hangingPunct="1">
                        <a:defRPr kumimoji="1" sz="1950" b="1" kern="1200">
                          <a:solidFill>
                            <a:schemeClr val="lt1"/>
                          </a:solidFill>
                          <a:latin typeface="Calibri" panose="020F0502020204030204"/>
                        </a:defRPr>
                      </a:lvl3pPr>
                      <a:lvl4pPr marL="1485854" algn="l" defTabSz="990570" rtl="0" eaLnBrk="1" latinLnBrk="0" hangingPunct="1">
                        <a:defRPr kumimoji="1" sz="1950" b="1" kern="1200">
                          <a:solidFill>
                            <a:schemeClr val="lt1"/>
                          </a:solidFill>
                          <a:latin typeface="Calibri" panose="020F0502020204030204"/>
                        </a:defRPr>
                      </a:lvl4pPr>
                      <a:lvl5pPr marL="1981139" algn="l" defTabSz="990570" rtl="0" eaLnBrk="1" latinLnBrk="0" hangingPunct="1">
                        <a:defRPr kumimoji="1" sz="1950" b="1" kern="1200">
                          <a:solidFill>
                            <a:schemeClr val="lt1"/>
                          </a:solidFill>
                          <a:latin typeface="Calibri" panose="020F0502020204030204"/>
                        </a:defRPr>
                      </a:lvl5pPr>
                      <a:lvl6pPr marL="2476424" algn="l" defTabSz="990570" rtl="0" eaLnBrk="1" latinLnBrk="0" hangingPunct="1">
                        <a:defRPr kumimoji="1" sz="1950" b="1" kern="1200">
                          <a:solidFill>
                            <a:schemeClr val="lt1"/>
                          </a:solidFill>
                          <a:latin typeface="Calibri" panose="020F0502020204030204"/>
                        </a:defRPr>
                      </a:lvl6pPr>
                      <a:lvl7pPr marL="2971709" algn="l" defTabSz="990570" rtl="0" eaLnBrk="1" latinLnBrk="0" hangingPunct="1">
                        <a:defRPr kumimoji="1" sz="1950" b="1" kern="1200">
                          <a:solidFill>
                            <a:schemeClr val="lt1"/>
                          </a:solidFill>
                          <a:latin typeface="Calibri" panose="020F0502020204030204"/>
                        </a:defRPr>
                      </a:lvl7pPr>
                      <a:lvl8pPr marL="3466993" algn="l" defTabSz="990570" rtl="0" eaLnBrk="1" latinLnBrk="0" hangingPunct="1">
                        <a:defRPr kumimoji="1" sz="1950" b="1" kern="1200">
                          <a:solidFill>
                            <a:schemeClr val="lt1"/>
                          </a:solidFill>
                          <a:latin typeface="Calibri" panose="020F0502020204030204"/>
                        </a:defRPr>
                      </a:lvl8pPr>
                      <a:lvl9pPr marL="3962278" algn="l" defTabSz="990570" rtl="0" eaLnBrk="1" latinLnBrk="0" hangingPunct="1">
                        <a:defRPr kumimoji="1" sz="1950" b="1" kern="1200">
                          <a:solidFill>
                            <a:schemeClr val="lt1"/>
                          </a:solidFill>
                          <a:latin typeface="Calibri" panose="020F0502020204030204"/>
                        </a:defRPr>
                      </a:lvl9pPr>
                    </a:lstStyle>
                    <a:p>
                      <a:pPr algn="ctr"/>
                      <a:r>
                        <a:rPr kumimoji="1" lang="ja-JP" altLang="en-US" sz="1300" dirty="0">
                          <a:latin typeface="Meiryo UI" panose="020B0604030504040204" pitchFamily="50" charset="-128"/>
                          <a:ea typeface="Meiryo UI" panose="020B0604030504040204" pitchFamily="50" charset="-128"/>
                        </a:rPr>
                        <a:t>　病院名</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rowSpan="2">
                  <a:txBody>
                    <a:bodyPr/>
                    <a:lstStyle>
                      <a:lvl1pPr marL="0" algn="l" defTabSz="990570" rtl="0" eaLnBrk="1" latinLnBrk="0" hangingPunct="1">
                        <a:defRPr kumimoji="1" sz="1950" b="1" kern="1200">
                          <a:solidFill>
                            <a:schemeClr val="lt1"/>
                          </a:solidFill>
                          <a:latin typeface="Calibri" panose="020F0502020204030204"/>
                        </a:defRPr>
                      </a:lvl1pPr>
                      <a:lvl2pPr marL="495285" algn="l" defTabSz="990570" rtl="0" eaLnBrk="1" latinLnBrk="0" hangingPunct="1">
                        <a:defRPr kumimoji="1" sz="1950" b="1" kern="1200">
                          <a:solidFill>
                            <a:schemeClr val="lt1"/>
                          </a:solidFill>
                          <a:latin typeface="Calibri" panose="020F0502020204030204"/>
                        </a:defRPr>
                      </a:lvl2pPr>
                      <a:lvl3pPr marL="990570" algn="l" defTabSz="990570" rtl="0" eaLnBrk="1" latinLnBrk="0" hangingPunct="1">
                        <a:defRPr kumimoji="1" sz="1950" b="1" kern="1200">
                          <a:solidFill>
                            <a:schemeClr val="lt1"/>
                          </a:solidFill>
                          <a:latin typeface="Calibri" panose="020F0502020204030204"/>
                        </a:defRPr>
                      </a:lvl3pPr>
                      <a:lvl4pPr marL="1485854" algn="l" defTabSz="990570" rtl="0" eaLnBrk="1" latinLnBrk="0" hangingPunct="1">
                        <a:defRPr kumimoji="1" sz="1950" b="1" kern="1200">
                          <a:solidFill>
                            <a:schemeClr val="lt1"/>
                          </a:solidFill>
                          <a:latin typeface="Calibri" panose="020F0502020204030204"/>
                        </a:defRPr>
                      </a:lvl4pPr>
                      <a:lvl5pPr marL="1981139" algn="l" defTabSz="990570" rtl="0" eaLnBrk="1" latinLnBrk="0" hangingPunct="1">
                        <a:defRPr kumimoji="1" sz="1950" b="1" kern="1200">
                          <a:solidFill>
                            <a:schemeClr val="lt1"/>
                          </a:solidFill>
                          <a:latin typeface="Calibri" panose="020F0502020204030204"/>
                        </a:defRPr>
                      </a:lvl5pPr>
                      <a:lvl6pPr marL="2476424" algn="l" defTabSz="990570" rtl="0" eaLnBrk="1" latinLnBrk="0" hangingPunct="1">
                        <a:defRPr kumimoji="1" sz="1950" b="1" kern="1200">
                          <a:solidFill>
                            <a:schemeClr val="lt1"/>
                          </a:solidFill>
                          <a:latin typeface="Calibri" panose="020F0502020204030204"/>
                        </a:defRPr>
                      </a:lvl6pPr>
                      <a:lvl7pPr marL="2971709" algn="l" defTabSz="990570" rtl="0" eaLnBrk="1" latinLnBrk="0" hangingPunct="1">
                        <a:defRPr kumimoji="1" sz="1950" b="1" kern="1200">
                          <a:solidFill>
                            <a:schemeClr val="lt1"/>
                          </a:solidFill>
                          <a:latin typeface="Calibri" panose="020F0502020204030204"/>
                        </a:defRPr>
                      </a:lvl7pPr>
                      <a:lvl8pPr marL="3466993" algn="l" defTabSz="990570" rtl="0" eaLnBrk="1" latinLnBrk="0" hangingPunct="1">
                        <a:defRPr kumimoji="1" sz="1950" b="1" kern="1200">
                          <a:solidFill>
                            <a:schemeClr val="lt1"/>
                          </a:solidFill>
                          <a:latin typeface="Calibri" panose="020F0502020204030204"/>
                        </a:defRPr>
                      </a:lvl8pPr>
                      <a:lvl9pPr marL="3962278" algn="l" defTabSz="990570" rtl="0" eaLnBrk="1" latinLnBrk="0" hangingPunct="1">
                        <a:defRPr kumimoji="1" sz="1950" b="1" kern="1200">
                          <a:solidFill>
                            <a:schemeClr val="lt1"/>
                          </a:solidFill>
                          <a:latin typeface="Calibri" panose="020F0502020204030204"/>
                        </a:defRPr>
                      </a:lvl9pPr>
                    </a:lstStyle>
                    <a:p>
                      <a:pPr algn="ctr"/>
                      <a:r>
                        <a:rPr kumimoji="1" lang="ja-JP" altLang="en-US" sz="1300" dirty="0">
                          <a:latin typeface="Meiryo UI" panose="020B0604030504040204" pitchFamily="50" charset="-128"/>
                          <a:ea typeface="Meiryo UI" panose="020B0604030504040204" pitchFamily="50" charset="-128"/>
                        </a:rPr>
                        <a:t>指定期間</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gridSpan="4">
                  <a:txBody>
                    <a:bodyPr/>
                    <a:lstStyle/>
                    <a:p>
                      <a:pPr marL="0" indent="0" algn="ctr"/>
                      <a:r>
                        <a:rPr kumimoji="1" lang="ja-JP" altLang="en-US" sz="1400" b="1" dirty="0">
                          <a:solidFill>
                            <a:schemeClr val="bg1"/>
                          </a:solidFill>
                          <a:latin typeface="Meiryo UI" panose="020B0604030504040204" pitchFamily="50" charset="-128"/>
                          <a:ea typeface="Meiryo UI" panose="020B0604030504040204" pitchFamily="50" charset="-128"/>
                        </a:rPr>
                        <a:t>指定要件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hMerge="1">
                  <a:txBody>
                    <a:bodyPr/>
                    <a:lstStyle/>
                    <a:p>
                      <a:pPr algn="ctr"/>
                      <a:endParaRPr kumimoji="1" lang="ja-JP" altLang="en-US" sz="900" dirty="0"/>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900" dirty="0"/>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900" dirty="0"/>
                    </a:p>
                  </a:txBody>
                  <a:tcPr anchor="ctr">
                    <a:lnL w="381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615026866"/>
                  </a:ext>
                </a:extLst>
              </a:tr>
              <a:tr h="480941">
                <a:tc vMerge="1">
                  <a:txBody>
                    <a:bodyPr/>
                    <a:lstStyle/>
                    <a:p>
                      <a:endParaRPr kumimoji="1" lang="ja-JP" altLang="en-US"/>
                    </a:p>
                  </a:txBody>
                  <a:tcPr/>
                </a:tc>
                <a:tc vMerge="1">
                  <a:txBody>
                    <a:bodyPr/>
                    <a:lstStyle/>
                    <a:p>
                      <a:endParaRPr kumimoji="1" lang="ja-JP" altLang="en-US"/>
                    </a:p>
                  </a:txBody>
                  <a:tcPr/>
                </a:tc>
                <a:tc>
                  <a:txBody>
                    <a:bodyPr/>
                    <a:lstStyle/>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院内がん登録数</a:t>
                      </a:r>
                    </a:p>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200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悪性腫瘍の手術件数</a:t>
                      </a: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200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薬物療法のべ患者数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400</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緩和ケアチームの新規</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介入患者数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35</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3619061258"/>
                  </a:ext>
                </a:extLst>
              </a:tr>
              <a:tr h="729415">
                <a:tc rowSpan="5">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ja-JP" altLang="en-US" sz="1300" dirty="0">
                          <a:latin typeface="Meiryo UI" panose="020B0604030504040204" pitchFamily="50" charset="-128"/>
                          <a:ea typeface="Meiryo UI" panose="020B0604030504040204" pitchFamily="50" charset="-128"/>
                        </a:rPr>
                        <a:t>十三</a:t>
                      </a:r>
                      <a:endParaRPr kumimoji="1" lang="en-US" altLang="ja-JP" sz="1300" dirty="0">
                        <a:latin typeface="Meiryo UI" panose="020B0604030504040204" pitchFamily="50" charset="-128"/>
                        <a:ea typeface="Meiryo UI" panose="020B0604030504040204" pitchFamily="50" charset="-128"/>
                      </a:endParaRPr>
                    </a:p>
                    <a:p>
                      <a:pPr algn="ctr"/>
                      <a:r>
                        <a:rPr kumimoji="1" lang="ja-JP" altLang="en-US" sz="1300" dirty="0">
                          <a:latin typeface="Meiryo UI" panose="020B0604030504040204" pitchFamily="50" charset="-128"/>
                          <a:ea typeface="Meiryo UI" panose="020B0604030504040204" pitchFamily="50" charset="-128"/>
                        </a:rPr>
                        <a:t>市民病院</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tc rowSpan="5">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dirty="0">
                          <a:solidFill>
                            <a:schemeClr val="tx1"/>
                          </a:solidFill>
                          <a:latin typeface="Meiryo UI" panose="020B0604030504040204" pitchFamily="50" charset="-128"/>
                          <a:ea typeface="Meiryo UI" panose="020B0604030504040204" pitchFamily="50" charset="-128"/>
                        </a:rPr>
                        <a:t>R.2.4.1</a:t>
                      </a:r>
                      <a:r>
                        <a:rPr kumimoji="1" lang="ja-JP" altLang="en-US" sz="1300" dirty="0">
                          <a:solidFill>
                            <a:schemeClr val="tx1"/>
                          </a:solidFill>
                          <a:latin typeface="Meiryo UI" panose="020B0604030504040204" pitchFamily="50" charset="-128"/>
                          <a:ea typeface="Meiryo UI" panose="020B0604030504040204" pitchFamily="50" charset="-128"/>
                        </a:rPr>
                        <a:t>～</a:t>
                      </a:r>
                      <a:r>
                        <a:rPr kumimoji="1" lang="en-US" altLang="ja-JP" sz="1300" dirty="0">
                          <a:solidFill>
                            <a:schemeClr val="tx1"/>
                          </a:solidFill>
                          <a:latin typeface="Meiryo UI" panose="020B0604030504040204" pitchFamily="50" charset="-128"/>
                          <a:ea typeface="Meiryo UI" panose="020B0604030504040204" pitchFamily="50" charset="-128"/>
                        </a:rPr>
                        <a:t>R6.3.31</a:t>
                      </a:r>
                      <a:endParaRPr kumimoji="1" lang="zh-TW" altLang="en-US" sz="13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369</a:t>
                      </a:r>
                    </a:p>
                    <a:p>
                      <a:pPr algn="ctr"/>
                      <a:r>
                        <a:rPr kumimoji="1" lang="en-US" altLang="ja-JP" sz="1200" dirty="0">
                          <a:solidFill>
                            <a:schemeClr val="tx1"/>
                          </a:solidFill>
                          <a:latin typeface="Meiryo UI" panose="020B0604030504040204" pitchFamily="50" charset="-128"/>
                          <a:ea typeface="Meiryo UI" panose="020B0604030504040204" pitchFamily="50" charset="-128"/>
                        </a:rPr>
                        <a:t>(H31.1</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月実績</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276</a:t>
                      </a:r>
                    </a:p>
                    <a:p>
                      <a:pPr algn="ct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(H31.1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771</a:t>
                      </a:r>
                    </a:p>
                    <a:p>
                      <a:pPr algn="ct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(H31.1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77</a:t>
                      </a:r>
                    </a:p>
                    <a:p>
                      <a:pPr algn="ct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(H31.1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FFDD"/>
                    </a:solidFill>
                  </a:tcPr>
                </a:tc>
                <a:extLst>
                  <a:ext uri="{0D108BD9-81ED-4DB2-BD59-A6C34878D82A}">
                    <a16:rowId xmlns:a16="http://schemas.microsoft.com/office/drawing/2014/main" val="2555366897"/>
                  </a:ext>
                </a:extLst>
              </a:tr>
              <a:tr h="729415">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vMerge="1">
                  <a:txBody>
                    <a:bodyPr/>
                    <a:lstStyle/>
                    <a:p>
                      <a:pPr algn="ctr"/>
                      <a:endParaRPr kumimoji="1" lang="zh-TW" altLang="en-US" sz="140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102</a:t>
                      </a:r>
                    </a:p>
                    <a:p>
                      <a:pPr algn="ctr"/>
                      <a:r>
                        <a:rPr kumimoji="1" lang="en-US" altLang="ja-JP" sz="1200" dirty="0">
                          <a:solidFill>
                            <a:schemeClr val="tx1"/>
                          </a:solidFill>
                          <a:latin typeface="Meiryo UI" panose="020B0604030504040204" pitchFamily="50" charset="-128"/>
                          <a:ea typeface="Meiryo UI" panose="020B0604030504040204" pitchFamily="50" charset="-128"/>
                        </a:rPr>
                        <a:t>(R</a:t>
                      </a:r>
                      <a:r>
                        <a:rPr kumimoji="1" lang="ja-JP" altLang="en-US" sz="1200" dirty="0">
                          <a:solidFill>
                            <a:schemeClr val="tx1"/>
                          </a:solidFill>
                          <a:latin typeface="Meiryo UI" panose="020B0604030504040204" pitchFamily="50" charset="-128"/>
                          <a:ea typeface="Meiryo UI" panose="020B0604030504040204" pitchFamily="50" charset="-128"/>
                        </a:rPr>
                        <a:t>２</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月実績</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119</a:t>
                      </a:r>
                    </a:p>
                    <a:p>
                      <a:pPr algn="ct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２</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106</a:t>
                      </a:r>
                    </a:p>
                    <a:p>
                      <a:pPr algn="ct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２</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46</a:t>
                      </a:r>
                    </a:p>
                    <a:p>
                      <a:pPr algn="ct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２</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FFDD"/>
                    </a:solidFill>
                  </a:tcPr>
                </a:tc>
                <a:extLst>
                  <a:ext uri="{0D108BD9-81ED-4DB2-BD59-A6C34878D82A}">
                    <a16:rowId xmlns:a16="http://schemas.microsoft.com/office/drawing/2014/main" val="3565791004"/>
                  </a:ext>
                </a:extLst>
              </a:tr>
              <a:tr h="729415">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vMerge="1">
                  <a:txBody>
                    <a:bodyPr/>
                    <a:lstStyle/>
                    <a:p>
                      <a:pPr algn="ctr"/>
                      <a:endParaRPr kumimoji="1" lang="zh-TW" altLang="en-US" sz="140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122</a:t>
                      </a:r>
                    </a:p>
                    <a:p>
                      <a:pPr algn="ctr"/>
                      <a:r>
                        <a:rPr kumimoji="1" lang="en-US" altLang="ja-JP" sz="1200" dirty="0">
                          <a:solidFill>
                            <a:schemeClr val="tx1"/>
                          </a:solidFill>
                          <a:latin typeface="Meiryo UI" panose="020B0604030504040204" pitchFamily="50" charset="-128"/>
                          <a:ea typeface="Meiryo UI" panose="020B0604030504040204" pitchFamily="50" charset="-128"/>
                        </a:rPr>
                        <a:t>(R</a:t>
                      </a:r>
                      <a:r>
                        <a:rPr kumimoji="1" lang="ja-JP" altLang="en-US" sz="1200" dirty="0">
                          <a:solidFill>
                            <a:schemeClr val="tx1"/>
                          </a:solidFill>
                          <a:latin typeface="Meiryo UI" panose="020B0604030504040204" pitchFamily="50" charset="-128"/>
                          <a:ea typeface="Meiryo UI" panose="020B0604030504040204" pitchFamily="50" charset="-128"/>
                        </a:rPr>
                        <a:t>３</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月実績</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102</a:t>
                      </a:r>
                    </a:p>
                    <a:p>
                      <a:pPr algn="ct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(R3.1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43</a:t>
                      </a:r>
                    </a:p>
                    <a:p>
                      <a:pPr algn="ct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(R3.1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45</a:t>
                      </a:r>
                    </a:p>
                    <a:p>
                      <a:pPr algn="ct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(R3.1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FFDD"/>
                    </a:solidFill>
                  </a:tcPr>
                </a:tc>
                <a:extLst>
                  <a:ext uri="{0D108BD9-81ED-4DB2-BD59-A6C34878D82A}">
                    <a16:rowId xmlns:a16="http://schemas.microsoft.com/office/drawing/2014/main" val="2801649214"/>
                  </a:ext>
                </a:extLst>
              </a:tr>
              <a:tr h="729415">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vMerge="1">
                  <a:txBody>
                    <a:bodyPr/>
                    <a:lstStyle/>
                    <a:p>
                      <a:pPr algn="ctr"/>
                      <a:endParaRPr kumimoji="1" lang="zh-TW" altLang="en-US" sz="140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152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a:t>
                      </a:r>
                      <a:r>
                        <a:rPr kumimoji="1" lang="ja-JP" altLang="en-US" sz="1200" dirty="0">
                          <a:solidFill>
                            <a:schemeClr val="tx1"/>
                          </a:solidFill>
                          <a:latin typeface="Meiryo UI" panose="020B0604030504040204" pitchFamily="50" charset="-128"/>
                          <a:ea typeface="Meiryo UI" panose="020B0604030504040204" pitchFamily="50" charset="-128"/>
                        </a:rPr>
                        <a:t>４</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月実績</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116</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(R4.1</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月実績</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141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(R4.1</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月実績</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36</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(R4.1</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月実績</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extLst>
                  <a:ext uri="{0D108BD9-81ED-4DB2-BD59-A6C34878D82A}">
                    <a16:rowId xmlns:a16="http://schemas.microsoft.com/office/drawing/2014/main" val="3044766015"/>
                  </a:ext>
                </a:extLst>
              </a:tr>
              <a:tr h="1432890">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381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lumMod val="60000"/>
                        <a:lumOff val="40000"/>
                      </a:srgbClr>
                    </a:solidFill>
                  </a:tcPr>
                </a:tc>
                <a:tc vMerge="1">
                  <a:txBody>
                    <a:bodyPr/>
                    <a:lstStyle/>
                    <a:p>
                      <a:pPr algn="ctr"/>
                      <a:endParaRPr kumimoji="1" lang="zh-TW" altLang="en-US" sz="140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ysClr val="window" lastClr="FFFFFF"/>
                      </a:solidFill>
                      <a:prstDash val="solid"/>
                      <a:round/>
                      <a:headEnd type="none" w="med" len="med"/>
                      <a:tailEnd type="none" w="med" len="med"/>
                    </a:lnL>
                    <a:lnR w="381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lumMod val="60000"/>
                        <a:lumOff val="40000"/>
                      </a:srgbClr>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230</a:t>
                      </a:r>
                    </a:p>
                    <a:p>
                      <a:pPr algn="ctr"/>
                      <a:r>
                        <a:rPr kumimoji="1" lang="en-US" altLang="ja-JP" sz="13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(R5.1</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月実績</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TW" sz="1200" b="0" u="none" dirty="0">
                          <a:solidFill>
                            <a:schemeClr val="tx1"/>
                          </a:solidFill>
                          <a:latin typeface="Meiryo UI" panose="020B0604030504040204" pitchFamily="50" charset="-128"/>
                          <a:ea typeface="Meiryo UI" panose="020B0604030504040204" pitchFamily="50" charset="-128"/>
                        </a:rPr>
                        <a:t>195</a:t>
                      </a:r>
                      <a:r>
                        <a:rPr kumimoji="1" lang="en-US" altLang="ja-JP" sz="1200" b="0" u="none" dirty="0">
                          <a:solidFill>
                            <a:schemeClr val="tx1"/>
                          </a:solidFill>
                          <a:latin typeface="Meiryo UI" panose="020B0604030504040204" pitchFamily="50" charset="-128"/>
                          <a:ea typeface="Meiryo UI" panose="020B0604030504040204" pitchFamily="50" charset="-128"/>
                        </a:rPr>
                        <a:t>※</a:t>
                      </a:r>
                      <a:endParaRPr kumimoji="1" lang="en-US" altLang="zh-TW" sz="1200" b="0" u="none"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TW" sz="1200" b="0" u="none" dirty="0">
                          <a:solidFill>
                            <a:schemeClr val="tx1"/>
                          </a:solidFill>
                          <a:latin typeface="Meiryo UI" panose="020B0604030504040204" pitchFamily="50" charset="-128"/>
                          <a:ea typeface="Meiryo UI" panose="020B0604030504040204" pitchFamily="50" charset="-128"/>
                        </a:rPr>
                        <a:t>(R5.1</a:t>
                      </a:r>
                      <a:r>
                        <a:rPr kumimoji="1" lang="zh-TW" altLang="en-US" sz="1200" b="0" u="none" dirty="0">
                          <a:solidFill>
                            <a:schemeClr val="tx1"/>
                          </a:solidFill>
                          <a:latin typeface="Meiryo UI" panose="020B0604030504040204" pitchFamily="50" charset="-128"/>
                          <a:ea typeface="Meiryo UI" panose="020B0604030504040204" pitchFamily="50" charset="-128"/>
                        </a:rPr>
                        <a:t>月～</a:t>
                      </a:r>
                      <a:r>
                        <a:rPr kumimoji="1" lang="en-US" altLang="zh-TW" sz="1200" b="0" u="none" dirty="0">
                          <a:solidFill>
                            <a:schemeClr val="tx1"/>
                          </a:solidFill>
                          <a:latin typeface="Meiryo UI" panose="020B0604030504040204" pitchFamily="50" charset="-128"/>
                          <a:ea typeface="Meiryo UI" panose="020B0604030504040204" pitchFamily="50" charset="-128"/>
                        </a:rPr>
                        <a:t>12</a:t>
                      </a:r>
                      <a:r>
                        <a:rPr kumimoji="1" lang="zh-TW" altLang="en-US" sz="1200" b="0" u="none" dirty="0">
                          <a:solidFill>
                            <a:schemeClr val="tx1"/>
                          </a:solidFill>
                          <a:latin typeface="Meiryo UI" panose="020B0604030504040204" pitchFamily="50" charset="-128"/>
                          <a:ea typeface="Meiryo UI" panose="020B0604030504040204" pitchFamily="50" charset="-128"/>
                        </a:rPr>
                        <a:t>月実績</a:t>
                      </a:r>
                      <a:r>
                        <a:rPr kumimoji="1" lang="en-US" altLang="zh-TW" sz="1200" b="0" u="none" dirty="0">
                          <a:solidFill>
                            <a:schemeClr val="tx1"/>
                          </a:solidFill>
                          <a:latin typeface="Meiryo UI" panose="020B0604030504040204" pitchFamily="50" charset="-128"/>
                          <a:ea typeface="Meiryo UI" panose="020B0604030504040204" pitchFamily="50" charset="-128"/>
                        </a:rPr>
                        <a:t>)</a:t>
                      </a: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474 </a:t>
                      </a:r>
                    </a:p>
                    <a:p>
                      <a:pPr algn="ctr"/>
                      <a:r>
                        <a:rPr kumimoji="1" lang="en-US" altLang="ja-JP" sz="1200" dirty="0">
                          <a:solidFill>
                            <a:schemeClr val="tx1"/>
                          </a:solidFill>
                          <a:latin typeface="Meiryo UI" panose="020B0604030504040204" pitchFamily="50" charset="-128"/>
                          <a:ea typeface="Meiryo UI" panose="020B0604030504040204" pitchFamily="50" charset="-128"/>
                        </a:rPr>
                        <a:t>(R5.1</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月実績</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anose="020B0604030504040204" pitchFamily="50" charset="-128"/>
                          <a:ea typeface="Meiryo UI" panose="020B0604030504040204" pitchFamily="50" charset="-128"/>
                        </a:rPr>
                        <a:t>ー</a:t>
                      </a:r>
                    </a:p>
                  </a:txBody>
                  <a:tcPr marL="84406" marR="84406" marT="42203" marB="42203"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extLst>
                  <a:ext uri="{0D108BD9-81ED-4DB2-BD59-A6C34878D82A}">
                    <a16:rowId xmlns:a16="http://schemas.microsoft.com/office/drawing/2014/main" val="3716914207"/>
                  </a:ext>
                </a:extLst>
              </a:tr>
            </a:tbl>
          </a:graphicData>
        </a:graphic>
      </p:graphicFrame>
      <p:sp>
        <p:nvSpPr>
          <p:cNvPr id="3" name="角丸四角形 2"/>
          <p:cNvSpPr/>
          <p:nvPr/>
        </p:nvSpPr>
        <p:spPr>
          <a:xfrm>
            <a:off x="3702380" y="4509120"/>
            <a:ext cx="1687760" cy="1440160"/>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テキスト ボックス 3"/>
          <p:cNvSpPr txBox="1"/>
          <p:nvPr/>
        </p:nvSpPr>
        <p:spPr>
          <a:xfrm>
            <a:off x="250748" y="6101119"/>
            <a:ext cx="9032312"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直近３ヶ月の実績の合計を年換算した件数が、指定要件の基準以上の件数となれば、指定要件を充足する可能性があるものとみなす。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スライド番号プレースホルダー 2">
            <a:extLst>
              <a:ext uri="{FF2B5EF4-FFF2-40B4-BE49-F238E27FC236}">
                <a16:creationId xmlns:a16="http://schemas.microsoft.com/office/drawing/2014/main" id="{A72FFB4E-1D52-45A3-A525-A74620F3CF11}"/>
              </a:ext>
            </a:extLst>
          </p:cNvPr>
          <p:cNvSpPr>
            <a:spLocks noGrp="1"/>
          </p:cNvSpPr>
          <p:nvPr>
            <p:ph type="sldNum" sz="quarter" idx="12"/>
          </p:nvPr>
        </p:nvSpPr>
        <p:spPr>
          <a:xfrm>
            <a:off x="6767002" y="6408776"/>
            <a:ext cx="2133600" cy="365125"/>
          </a:xfrm>
        </p:spPr>
        <p:txBody>
          <a:bodyPr/>
          <a:lstStyle/>
          <a:p>
            <a:r>
              <a:rPr kumimoji="1" lang="ja-JP" altLang="en-US" sz="1600" dirty="0">
                <a:solidFill>
                  <a:schemeClr val="tx1"/>
                </a:solidFill>
              </a:rPr>
              <a:t>５</a:t>
            </a:r>
          </a:p>
        </p:txBody>
      </p:sp>
    </p:spTree>
    <p:extLst>
      <p:ext uri="{BB962C8B-B14F-4D97-AF65-F5344CB8AC3E}">
        <p14:creationId xmlns:p14="http://schemas.microsoft.com/office/powerpoint/2010/main" val="2948891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1"/>
          <p:cNvSpPr txBox="1"/>
          <p:nvPr/>
        </p:nvSpPr>
        <p:spPr>
          <a:xfrm>
            <a:off x="482078" y="4715884"/>
            <a:ext cx="1368152" cy="46805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marL="0" marR="0" lvl="0" indent="0" algn="l" defTabSz="914395"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10" name="テキスト ボックス 1"/>
          <p:cNvSpPr txBox="1"/>
          <p:nvPr/>
        </p:nvSpPr>
        <p:spPr>
          <a:xfrm>
            <a:off x="0" y="24450"/>
            <a:ext cx="9187197" cy="391681"/>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　十三市民病院への対応について③（悪性腫瘍の手術件数</a:t>
            </a:r>
            <a:r>
              <a:rPr kumimoji="1" lang="en-US" altLang="ja-JP" sz="20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R5.</a:t>
            </a:r>
            <a:r>
              <a:rPr lang="en-US" altLang="ja-JP" sz="2000" b="1" dirty="0">
                <a:solidFill>
                  <a:srgbClr val="FFFFFF"/>
                </a:solidFill>
                <a:latin typeface="Meiryo UI" panose="020B0604030504040204" pitchFamily="50" charset="-128"/>
                <a:ea typeface="Meiryo UI" panose="020B0604030504040204" pitchFamily="50" charset="-128"/>
                <a:cs typeface="Times New Roman"/>
              </a:rPr>
              <a:t>1</a:t>
            </a:r>
            <a:r>
              <a:rPr kumimoji="1" lang="ja-JP" altLang="en-US" sz="20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月～</a:t>
            </a:r>
            <a:r>
              <a:rPr kumimoji="1" lang="en-US" altLang="ja-JP" sz="20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12</a:t>
            </a:r>
            <a:r>
              <a:rPr kumimoji="1" lang="ja-JP" altLang="en-US" sz="20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月）</a:t>
            </a:r>
          </a:p>
        </p:txBody>
      </p:sp>
      <p:graphicFrame>
        <p:nvGraphicFramePr>
          <p:cNvPr id="6" name="グラフ 5">
            <a:extLst>
              <a:ext uri="{FF2B5EF4-FFF2-40B4-BE49-F238E27FC236}">
                <a16:creationId xmlns:a16="http://schemas.microsoft.com/office/drawing/2014/main" id="{13D5F0B5-2D75-4E32-935D-531772F4F16F}"/>
              </a:ext>
            </a:extLst>
          </p:cNvPr>
          <p:cNvGraphicFramePr/>
          <p:nvPr>
            <p:extLst>
              <p:ext uri="{D42A27DB-BD31-4B8C-83A1-F6EECF244321}">
                <p14:modId xmlns:p14="http://schemas.microsoft.com/office/powerpoint/2010/main" val="2189461203"/>
              </p:ext>
            </p:extLst>
          </p:nvPr>
        </p:nvGraphicFramePr>
        <p:xfrm>
          <a:off x="138598" y="989074"/>
          <a:ext cx="7661586" cy="4526154"/>
        </p:xfrm>
        <a:graphic>
          <a:graphicData uri="http://schemas.openxmlformats.org/drawingml/2006/chart">
            <c:chart xmlns:c="http://schemas.openxmlformats.org/drawingml/2006/chart" xmlns:r="http://schemas.openxmlformats.org/officeDocument/2006/relationships" r:id="rId3"/>
          </a:graphicData>
        </a:graphic>
      </p:graphicFrame>
      <p:sp>
        <p:nvSpPr>
          <p:cNvPr id="8" name="テキスト ボックス 1">
            <a:extLst>
              <a:ext uri="{FF2B5EF4-FFF2-40B4-BE49-F238E27FC236}">
                <a16:creationId xmlns:a16="http://schemas.microsoft.com/office/drawing/2014/main" id="{4F33E785-9EBA-4136-B10D-08FB0D9E98D1}"/>
              </a:ext>
            </a:extLst>
          </p:cNvPr>
          <p:cNvSpPr txBox="1"/>
          <p:nvPr/>
        </p:nvSpPr>
        <p:spPr>
          <a:xfrm>
            <a:off x="138598" y="1690802"/>
            <a:ext cx="849562" cy="45131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844083">
              <a:defRPr/>
            </a:pPr>
            <a:r>
              <a:rPr lang="ja-JP" altLang="en-US" sz="900" dirty="0">
                <a:solidFill>
                  <a:prstClr val="black"/>
                </a:solidFill>
                <a:latin typeface="Meiryo UI" panose="020B0604030504040204" pitchFamily="50" charset="-128"/>
                <a:ea typeface="Meiryo UI" panose="020B0604030504040204" pitchFamily="50" charset="-128"/>
                <a:cs typeface="ＭＳ Ｐゴシック"/>
              </a:rPr>
              <a:t>件数</a:t>
            </a:r>
            <a:endParaRPr lang="en-US" altLang="ja-JP" sz="900"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13" name="テキスト ボックス 12">
            <a:extLst>
              <a:ext uri="{FF2B5EF4-FFF2-40B4-BE49-F238E27FC236}">
                <a16:creationId xmlns:a16="http://schemas.microsoft.com/office/drawing/2014/main" id="{9281C375-339D-40A4-B4D7-ECF12C7DEFF4}"/>
              </a:ext>
            </a:extLst>
          </p:cNvPr>
          <p:cNvSpPr txBox="1"/>
          <p:nvPr/>
        </p:nvSpPr>
        <p:spPr>
          <a:xfrm>
            <a:off x="611560" y="542783"/>
            <a:ext cx="7661586" cy="319639"/>
          </a:xfrm>
          <a:prstGeom prst="rect">
            <a:avLst/>
          </a:prstGeom>
          <a:noFill/>
          <a:ln>
            <a:solidFill>
              <a:schemeClr val="tx1"/>
            </a:solidFill>
            <a:prstDash val="dash"/>
          </a:ln>
        </p:spPr>
        <p:txBody>
          <a:bodyPr wrap="square" rtlCol="0">
            <a:spAutoFit/>
          </a:bodyPr>
          <a:lstStyle/>
          <a:p>
            <a:pPr marL="0" marR="0" lvl="0" indent="0" algn="l" defTabSz="844078" rtl="0" eaLnBrk="1" fontAlgn="auto" latinLnBrk="0" hangingPunct="1">
              <a:spcBef>
                <a:spcPts val="0"/>
              </a:spcBef>
              <a:spcAft>
                <a:spcPts val="0"/>
              </a:spcAft>
              <a:buClrTx/>
              <a:buSzTx/>
              <a:buFontTx/>
              <a:buNone/>
              <a:tabLst/>
              <a:defRPr/>
            </a:pPr>
            <a:r>
              <a:rPr lang="en-US" altLang="ja-JP" sz="1477" dirty="0">
                <a:solidFill>
                  <a:prstClr val="black"/>
                </a:solidFill>
                <a:latin typeface="Meiryo UI" panose="020B0604030504040204" pitchFamily="50" charset="-128"/>
                <a:ea typeface="Meiryo UI" panose="020B0604030504040204" pitchFamily="50" charset="-128"/>
              </a:rPr>
              <a:t>※</a:t>
            </a:r>
            <a:r>
              <a:rPr lang="ja-JP" altLang="en-US" sz="1477" dirty="0">
                <a:solidFill>
                  <a:prstClr val="black"/>
                </a:solidFill>
                <a:latin typeface="Meiryo UI" panose="020B0604030504040204" pitchFamily="50" charset="-128"/>
                <a:ea typeface="Meiryo UI" panose="020B0604030504040204" pitchFamily="50" charset="-128"/>
              </a:rPr>
              <a:t>令和</a:t>
            </a:r>
            <a:r>
              <a:rPr lang="en-US" altLang="ja-JP" sz="1477" dirty="0">
                <a:solidFill>
                  <a:prstClr val="black"/>
                </a:solidFill>
                <a:latin typeface="Meiryo UI" panose="020B0604030504040204" pitchFamily="50" charset="-128"/>
                <a:ea typeface="Meiryo UI" panose="020B0604030504040204" pitchFamily="50" charset="-128"/>
              </a:rPr>
              <a:t>5</a:t>
            </a:r>
            <a:r>
              <a:rPr lang="ja-JP" altLang="en-US" sz="1477" dirty="0">
                <a:solidFill>
                  <a:prstClr val="black"/>
                </a:solidFill>
                <a:latin typeface="Meiryo UI" panose="020B0604030504040204" pitchFamily="50" charset="-128"/>
                <a:ea typeface="Meiryo UI" panose="020B0604030504040204" pitchFamily="50" charset="-128"/>
              </a:rPr>
              <a:t>年１月～</a:t>
            </a:r>
            <a:r>
              <a:rPr lang="en-US" altLang="ja-JP" sz="1477" dirty="0">
                <a:solidFill>
                  <a:prstClr val="black"/>
                </a:solidFill>
                <a:latin typeface="Meiryo UI" panose="020B0604030504040204" pitchFamily="50" charset="-128"/>
                <a:ea typeface="Meiryo UI" panose="020B0604030504040204" pitchFamily="50" charset="-128"/>
              </a:rPr>
              <a:t>12</a:t>
            </a:r>
            <a:r>
              <a:rPr lang="ja-JP" altLang="en-US" sz="1477" dirty="0">
                <a:solidFill>
                  <a:prstClr val="black"/>
                </a:solidFill>
                <a:latin typeface="Meiryo UI" panose="020B0604030504040204" pitchFamily="50" charset="-128"/>
                <a:ea typeface="Meiryo UI" panose="020B0604030504040204" pitchFamily="50" charset="-128"/>
              </a:rPr>
              <a:t>月の実績について検討する。</a:t>
            </a:r>
          </a:p>
        </p:txBody>
      </p:sp>
      <p:sp>
        <p:nvSpPr>
          <p:cNvPr id="14" name="テキスト ボックス 1">
            <a:extLst>
              <a:ext uri="{FF2B5EF4-FFF2-40B4-BE49-F238E27FC236}">
                <a16:creationId xmlns:a16="http://schemas.microsoft.com/office/drawing/2014/main" id="{8CF176DB-18A3-4A07-B4D3-417F73DA7AED}"/>
              </a:ext>
            </a:extLst>
          </p:cNvPr>
          <p:cNvSpPr txBox="1"/>
          <p:nvPr/>
        </p:nvSpPr>
        <p:spPr>
          <a:xfrm>
            <a:off x="4788024" y="1190995"/>
            <a:ext cx="4139898" cy="30729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844083">
              <a:defRPr/>
            </a:pP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 </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十三市民病院</a:t>
            </a:r>
            <a:r>
              <a:rPr lang="zh-TW" altLang="en-US" sz="900" b="1" dirty="0">
                <a:solidFill>
                  <a:prstClr val="black"/>
                </a:solidFill>
                <a:latin typeface="Meiryo UI" panose="020B0604030504040204" pitchFamily="50" charset="-128"/>
                <a:ea typeface="Meiryo UI" panose="020B0604030504040204" pitchFamily="50" charset="-128"/>
                <a:cs typeface="ＭＳ Ｐゴシック"/>
              </a:rPr>
              <a:t>実績</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合計</a:t>
            </a: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a:t>
            </a:r>
            <a:r>
              <a:rPr lang="en-US" altLang="zh-TW" sz="900" b="1" dirty="0">
                <a:solidFill>
                  <a:prstClr val="black"/>
                </a:solidFill>
                <a:latin typeface="Meiryo UI" panose="020B0604030504040204" pitchFamily="50" charset="-128"/>
                <a:ea typeface="Meiryo UI" panose="020B0604030504040204" pitchFamily="50" charset="-128"/>
                <a:cs typeface="ＭＳ Ｐゴシック"/>
              </a:rPr>
              <a:t>R</a:t>
            </a:r>
            <a:r>
              <a:rPr lang="zh-TW" altLang="en-US" sz="900" b="1" dirty="0">
                <a:solidFill>
                  <a:prstClr val="black"/>
                </a:solidFill>
                <a:latin typeface="Meiryo UI" panose="020B0604030504040204" pitchFamily="50" charset="-128"/>
                <a:ea typeface="Meiryo UI" panose="020B0604030504040204" pitchFamily="50" charset="-128"/>
                <a:cs typeface="ＭＳ Ｐゴシック"/>
              </a:rPr>
              <a:t>５</a:t>
            </a:r>
            <a:r>
              <a:rPr lang="en-US" altLang="zh-TW" sz="900" b="1" dirty="0">
                <a:solidFill>
                  <a:prstClr val="black"/>
                </a:solidFill>
                <a:latin typeface="Meiryo UI" panose="020B0604030504040204" pitchFamily="50" charset="-128"/>
                <a:ea typeface="Meiryo UI" panose="020B0604030504040204" pitchFamily="50" charset="-128"/>
                <a:cs typeface="ＭＳ Ｐゴシック"/>
              </a:rPr>
              <a:t>.</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１</a:t>
            </a:r>
            <a:r>
              <a:rPr lang="zh-TW" altLang="en-US" sz="900" b="1" dirty="0">
                <a:solidFill>
                  <a:prstClr val="black"/>
                </a:solidFill>
                <a:latin typeface="Meiryo UI" panose="020B0604030504040204" pitchFamily="50" charset="-128"/>
                <a:ea typeface="Meiryo UI" panose="020B0604030504040204" pitchFamily="50" charset="-128"/>
                <a:cs typeface="ＭＳ Ｐゴシック"/>
              </a:rPr>
              <a:t>月～</a:t>
            </a:r>
            <a:r>
              <a:rPr lang="en-US" altLang="zh-TW" sz="900" b="1" dirty="0">
                <a:solidFill>
                  <a:prstClr val="black"/>
                </a:solidFill>
                <a:latin typeface="Meiryo UI" panose="020B0604030504040204" pitchFamily="50" charset="-128"/>
                <a:ea typeface="Meiryo UI" panose="020B0604030504040204" pitchFamily="50" charset="-128"/>
                <a:cs typeface="ＭＳ Ｐゴシック"/>
              </a:rPr>
              <a:t>12</a:t>
            </a:r>
            <a:r>
              <a:rPr lang="zh-TW" altLang="en-US" sz="900" b="1" dirty="0">
                <a:solidFill>
                  <a:prstClr val="black"/>
                </a:solidFill>
                <a:latin typeface="Meiryo UI" panose="020B0604030504040204" pitchFamily="50" charset="-128"/>
                <a:ea typeface="Meiryo UI" panose="020B0604030504040204" pitchFamily="50" charset="-128"/>
                <a:cs typeface="ＭＳ Ｐゴシック"/>
              </a:rPr>
              <a:t>月</a:t>
            </a:r>
            <a:r>
              <a:rPr lang="en-US" altLang="zh-TW" sz="900" b="1" dirty="0">
                <a:solidFill>
                  <a:prstClr val="black"/>
                </a:solidFill>
                <a:latin typeface="Meiryo UI" panose="020B0604030504040204" pitchFamily="50" charset="-128"/>
                <a:ea typeface="Meiryo UI" panose="020B0604030504040204" pitchFamily="50" charset="-128"/>
                <a:cs typeface="ＭＳ Ｐゴシック"/>
              </a:rPr>
              <a:t>) </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a:t>
            </a: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195</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件</a:t>
            </a:r>
            <a:endParaRPr lang="en-US" altLang="ja-JP" sz="900" b="1" dirty="0">
              <a:solidFill>
                <a:prstClr val="black"/>
              </a:solidFill>
              <a:latin typeface="Meiryo UI" panose="020B0604030504040204" pitchFamily="50" charset="-128"/>
              <a:ea typeface="Meiryo UI" panose="020B0604030504040204" pitchFamily="50" charset="-128"/>
              <a:cs typeface="ＭＳ Ｐゴシック"/>
            </a:endParaRPr>
          </a:p>
          <a:p>
            <a:pPr defTabSz="844083">
              <a:defRPr/>
            </a:pP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 指定要件の基準</a:t>
            </a:r>
            <a:r>
              <a:rPr lang="zh-TW" altLang="en-US" sz="900" b="1" dirty="0">
                <a:solidFill>
                  <a:prstClr val="black"/>
                </a:solidFill>
                <a:latin typeface="Meiryo UI" panose="020B0604030504040204" pitchFamily="50" charset="-128"/>
                <a:ea typeface="Meiryo UI" panose="020B0604030504040204" pitchFamily="50" charset="-128"/>
                <a:cs typeface="ＭＳ Ｐゴシック"/>
              </a:rPr>
              <a:t>実績</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合計</a:t>
            </a: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a:t>
            </a:r>
            <a:r>
              <a:rPr lang="en-US" altLang="zh-TW" sz="900" b="1" dirty="0">
                <a:solidFill>
                  <a:prstClr val="black"/>
                </a:solidFill>
                <a:latin typeface="Meiryo UI" panose="020B0604030504040204" pitchFamily="50" charset="-128"/>
                <a:ea typeface="Meiryo UI" panose="020B0604030504040204" pitchFamily="50" charset="-128"/>
                <a:cs typeface="ＭＳ Ｐゴシック"/>
              </a:rPr>
              <a:t>R</a:t>
            </a:r>
            <a:r>
              <a:rPr lang="zh-TW" altLang="en-US" sz="900" b="1" dirty="0">
                <a:solidFill>
                  <a:prstClr val="black"/>
                </a:solidFill>
                <a:latin typeface="Meiryo UI" panose="020B0604030504040204" pitchFamily="50" charset="-128"/>
                <a:ea typeface="Meiryo UI" panose="020B0604030504040204" pitchFamily="50" charset="-128"/>
                <a:cs typeface="ＭＳ Ｐゴシック"/>
              </a:rPr>
              <a:t>５</a:t>
            </a:r>
            <a:r>
              <a:rPr lang="en-US" altLang="zh-TW" sz="900" b="1" dirty="0">
                <a:solidFill>
                  <a:prstClr val="black"/>
                </a:solidFill>
                <a:latin typeface="Meiryo UI" panose="020B0604030504040204" pitchFamily="50" charset="-128"/>
                <a:ea typeface="Meiryo UI" panose="020B0604030504040204" pitchFamily="50" charset="-128"/>
                <a:cs typeface="ＭＳ Ｐゴシック"/>
              </a:rPr>
              <a:t>.1</a:t>
            </a:r>
            <a:r>
              <a:rPr lang="zh-TW" altLang="en-US" sz="900" b="1" dirty="0">
                <a:solidFill>
                  <a:prstClr val="black"/>
                </a:solidFill>
                <a:latin typeface="Meiryo UI" panose="020B0604030504040204" pitchFamily="50" charset="-128"/>
                <a:ea typeface="Meiryo UI" panose="020B0604030504040204" pitchFamily="50" charset="-128"/>
                <a:cs typeface="ＭＳ Ｐゴシック"/>
              </a:rPr>
              <a:t>月～</a:t>
            </a:r>
            <a:r>
              <a:rPr lang="en-US" altLang="zh-TW" sz="900" b="1" dirty="0">
                <a:solidFill>
                  <a:prstClr val="black"/>
                </a:solidFill>
                <a:latin typeface="Meiryo UI" panose="020B0604030504040204" pitchFamily="50" charset="-128"/>
                <a:ea typeface="Meiryo UI" panose="020B0604030504040204" pitchFamily="50" charset="-128"/>
                <a:cs typeface="ＭＳ Ｐゴシック"/>
              </a:rPr>
              <a:t>12</a:t>
            </a:r>
            <a:r>
              <a:rPr lang="zh-TW" altLang="en-US" sz="900" b="1" dirty="0">
                <a:solidFill>
                  <a:prstClr val="black"/>
                </a:solidFill>
                <a:latin typeface="Meiryo UI" panose="020B0604030504040204" pitchFamily="50" charset="-128"/>
                <a:ea typeface="Meiryo UI" panose="020B0604030504040204" pitchFamily="50" charset="-128"/>
                <a:cs typeface="ＭＳ Ｐゴシック"/>
              </a:rPr>
              <a:t>月</a:t>
            </a:r>
            <a:r>
              <a:rPr lang="en-US" altLang="zh-TW" sz="900" b="1" dirty="0">
                <a:solidFill>
                  <a:prstClr val="black"/>
                </a:solidFill>
                <a:latin typeface="Meiryo UI" panose="020B0604030504040204" pitchFamily="50" charset="-128"/>
                <a:ea typeface="Meiryo UI" panose="020B0604030504040204" pitchFamily="50" charset="-128"/>
                <a:cs typeface="ＭＳ Ｐゴシック"/>
              </a:rPr>
              <a:t>)</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a:t>
            </a: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200</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件 </a:t>
            </a: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(17</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件</a:t>
            </a: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a:t>
            </a:r>
            <a:r>
              <a:rPr lang="ja-JP" altLang="en-US" sz="900" b="1" dirty="0">
                <a:solidFill>
                  <a:prstClr val="black"/>
                </a:solidFill>
                <a:latin typeface="Meiryo UI" panose="020B0604030504040204" pitchFamily="50" charset="-128"/>
                <a:ea typeface="Meiryo UI" panose="020B0604030504040204" pitchFamily="50" charset="-128"/>
                <a:cs typeface="ＭＳ Ｐゴシック"/>
              </a:rPr>
              <a:t>月</a:t>
            </a:r>
            <a:r>
              <a:rPr lang="en-US" altLang="ja-JP" sz="900" b="1" dirty="0">
                <a:solidFill>
                  <a:prstClr val="black"/>
                </a:solidFill>
                <a:latin typeface="Meiryo UI" panose="020B0604030504040204" pitchFamily="50" charset="-128"/>
                <a:ea typeface="Meiryo UI" panose="020B0604030504040204" pitchFamily="50" charset="-128"/>
                <a:cs typeface="ＭＳ Ｐゴシック"/>
              </a:rPr>
              <a:t>)</a:t>
            </a:r>
          </a:p>
          <a:p>
            <a:pPr defTabSz="844083">
              <a:defRPr/>
            </a:pPr>
            <a:endParaRPr lang="en-US" altLang="ja-JP" sz="900" b="1"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11" name="テキスト ボックス 1">
            <a:extLst>
              <a:ext uri="{FF2B5EF4-FFF2-40B4-BE49-F238E27FC236}">
                <a16:creationId xmlns:a16="http://schemas.microsoft.com/office/drawing/2014/main" id="{682C897A-AE0E-4827-8DFB-BDB18D842A19}"/>
              </a:ext>
            </a:extLst>
          </p:cNvPr>
          <p:cNvSpPr txBox="1"/>
          <p:nvPr/>
        </p:nvSpPr>
        <p:spPr>
          <a:xfrm>
            <a:off x="454449" y="5400465"/>
            <a:ext cx="8235102" cy="127542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73">
              <a:lnSpc>
                <a:spcPts val="2600"/>
              </a:lnSpc>
              <a:spcAft>
                <a:spcPts val="600"/>
              </a:spcAft>
            </a:pP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＜対応案＞</a:t>
            </a:r>
            <a:endPar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pPr defTabSz="844073"/>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●指定要件である手術件数については、１年間（</a:t>
            </a:r>
            <a:r>
              <a:rPr lang="en-US" altLang="ja-JP" sz="1477" b="1" dirty="0">
                <a:solidFill>
                  <a:prstClr val="black"/>
                </a:solidFill>
                <a:latin typeface="Meiryo UI" panose="020B0604030504040204" pitchFamily="50" charset="-128"/>
                <a:ea typeface="Meiryo UI" panose="020B0604030504040204" pitchFamily="50" charset="-128"/>
                <a:cs typeface="ＭＳ Ｐゴシック"/>
              </a:rPr>
              <a:t>R5.1.1</a:t>
            </a:r>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a:t>
            </a:r>
            <a:r>
              <a:rPr lang="en-US" altLang="ja-JP" sz="1477" b="1" dirty="0">
                <a:solidFill>
                  <a:prstClr val="black"/>
                </a:solidFill>
                <a:latin typeface="Meiryo UI" panose="020B0604030504040204" pitchFamily="50" charset="-128"/>
                <a:ea typeface="Meiryo UI" panose="020B0604030504040204" pitchFamily="50" charset="-128"/>
                <a:cs typeface="ＭＳ Ｐゴシック"/>
              </a:rPr>
              <a:t>12.31</a:t>
            </a:r>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）の実績でみると未充足であるもの</a:t>
            </a:r>
            <a:endParaRPr lang="en-US" altLang="ja-JP" sz="1477" b="1" dirty="0">
              <a:solidFill>
                <a:prstClr val="black"/>
              </a:solidFill>
              <a:latin typeface="Meiryo UI" panose="020B0604030504040204" pitchFamily="50" charset="-128"/>
              <a:ea typeface="Meiryo UI" panose="020B0604030504040204" pitchFamily="50" charset="-128"/>
              <a:cs typeface="ＭＳ Ｐゴシック"/>
            </a:endParaRPr>
          </a:p>
          <a:p>
            <a:pPr defTabSz="844073"/>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　 の、新型コロナウイルス感染症の５類移行後は増加傾向であり、直近３ヶ月の手術件数（</a:t>
            </a:r>
            <a:r>
              <a:rPr lang="en-US" altLang="ja-JP" sz="1477" b="1" dirty="0">
                <a:solidFill>
                  <a:prstClr val="black"/>
                </a:solidFill>
                <a:latin typeface="Meiryo UI" panose="020B0604030504040204" pitchFamily="50" charset="-128"/>
                <a:ea typeface="Meiryo UI" panose="020B0604030504040204" pitchFamily="50" charset="-128"/>
                <a:cs typeface="ＭＳ Ｐゴシック"/>
              </a:rPr>
              <a:t>67</a:t>
            </a:r>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件）</a:t>
            </a:r>
            <a:endParaRPr lang="en-US" altLang="ja-JP" sz="1477" b="1" dirty="0">
              <a:solidFill>
                <a:prstClr val="black"/>
              </a:solidFill>
              <a:latin typeface="Meiryo UI" panose="020B0604030504040204" pitchFamily="50" charset="-128"/>
              <a:ea typeface="Meiryo UI" panose="020B0604030504040204" pitchFamily="50" charset="-128"/>
              <a:cs typeface="ＭＳ Ｐゴシック"/>
            </a:endParaRPr>
          </a:p>
          <a:p>
            <a:pPr defTabSz="844073"/>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　 を年換算した件数が</a:t>
            </a:r>
            <a:r>
              <a:rPr lang="en-US" altLang="ja-JP" sz="1477" b="1" dirty="0">
                <a:solidFill>
                  <a:prstClr val="black"/>
                </a:solidFill>
                <a:latin typeface="Meiryo UI" panose="020B0604030504040204" pitchFamily="50" charset="-128"/>
                <a:ea typeface="Meiryo UI" panose="020B0604030504040204" pitchFamily="50" charset="-128"/>
                <a:cs typeface="ＭＳ Ｐゴシック"/>
              </a:rPr>
              <a:t>268</a:t>
            </a:r>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件と指定要件の基準を超えており、令和６年以降、要件を充足する見込みが</a:t>
            </a:r>
            <a:endParaRPr lang="en-US" altLang="ja-JP" sz="1477" b="1" dirty="0">
              <a:solidFill>
                <a:prstClr val="black"/>
              </a:solidFill>
              <a:latin typeface="Meiryo UI" panose="020B0604030504040204" pitchFamily="50" charset="-128"/>
              <a:ea typeface="Meiryo UI" panose="020B0604030504040204" pitchFamily="50" charset="-128"/>
              <a:cs typeface="ＭＳ Ｐゴシック"/>
            </a:endParaRPr>
          </a:p>
          <a:p>
            <a:pPr defTabSz="844073"/>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　 あることを考慮し、</a:t>
            </a:r>
            <a:r>
              <a:rPr lang="ja-JP" altLang="en-US" sz="1477" b="1" u="sng" dirty="0">
                <a:solidFill>
                  <a:prstClr val="black"/>
                </a:solidFill>
                <a:latin typeface="Meiryo UI" panose="020B0604030504040204" pitchFamily="50" charset="-128"/>
                <a:ea typeface="Meiryo UI" panose="020B0604030504040204" pitchFamily="50" charset="-128"/>
                <a:cs typeface="ＭＳ Ｐゴシック"/>
              </a:rPr>
              <a:t>令和７年</a:t>
            </a:r>
            <a:r>
              <a:rPr lang="en-US" altLang="ja-JP" sz="1477" b="1" u="sng" dirty="0">
                <a:solidFill>
                  <a:prstClr val="black"/>
                </a:solidFill>
                <a:latin typeface="Meiryo UI" panose="020B0604030504040204" pitchFamily="50" charset="-128"/>
                <a:ea typeface="Meiryo UI" panose="020B0604030504040204" pitchFamily="50" charset="-128"/>
                <a:cs typeface="ＭＳ Ｐゴシック"/>
              </a:rPr>
              <a:t>3</a:t>
            </a:r>
            <a:r>
              <a:rPr lang="ja-JP" altLang="en-US" sz="1477" b="1" u="sng" dirty="0">
                <a:solidFill>
                  <a:prstClr val="black"/>
                </a:solidFill>
                <a:latin typeface="Meiryo UI" panose="020B0604030504040204" pitchFamily="50" charset="-128"/>
                <a:ea typeface="Meiryo UI" panose="020B0604030504040204" pitchFamily="50" charset="-128"/>
                <a:cs typeface="ＭＳ Ｐゴシック"/>
              </a:rPr>
              <a:t>月</a:t>
            </a:r>
            <a:r>
              <a:rPr lang="en-US" altLang="ja-JP" sz="1477" b="1" u="sng" dirty="0">
                <a:solidFill>
                  <a:prstClr val="black"/>
                </a:solidFill>
                <a:latin typeface="Meiryo UI" panose="020B0604030504040204" pitchFamily="50" charset="-128"/>
                <a:ea typeface="Meiryo UI" panose="020B0604030504040204" pitchFamily="50" charset="-128"/>
                <a:cs typeface="ＭＳ Ｐゴシック"/>
              </a:rPr>
              <a:t>31</a:t>
            </a:r>
            <a:r>
              <a:rPr lang="ja-JP" altLang="en-US" sz="1477" b="1" u="sng" dirty="0">
                <a:solidFill>
                  <a:prstClr val="black"/>
                </a:solidFill>
                <a:latin typeface="Meiryo UI" panose="020B0604030504040204" pitchFamily="50" charset="-128"/>
                <a:ea typeface="Meiryo UI" panose="020B0604030504040204" pitchFamily="50" charset="-128"/>
                <a:cs typeface="ＭＳ Ｐゴシック"/>
              </a:rPr>
              <a:t>日まで指定更新</a:t>
            </a:r>
            <a:r>
              <a:rPr lang="ja-JP" altLang="en-US" sz="1477" b="1" dirty="0">
                <a:solidFill>
                  <a:prstClr val="black"/>
                </a:solidFill>
                <a:latin typeface="Meiryo UI" panose="020B0604030504040204" pitchFamily="50" charset="-128"/>
                <a:ea typeface="Meiryo UI" panose="020B0604030504040204" pitchFamily="50" charset="-128"/>
                <a:cs typeface="ＭＳ Ｐゴシック"/>
              </a:rPr>
              <a:t>を行う。</a:t>
            </a:r>
            <a:endParaRPr lang="en-US" altLang="ja-JP" sz="1477" b="1"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12" name="楕円 11">
            <a:extLst>
              <a:ext uri="{FF2B5EF4-FFF2-40B4-BE49-F238E27FC236}">
                <a16:creationId xmlns:a16="http://schemas.microsoft.com/office/drawing/2014/main" id="{1E2CD405-4B37-4FEE-BA3D-1F6D9BEE40B8}"/>
              </a:ext>
            </a:extLst>
          </p:cNvPr>
          <p:cNvSpPr/>
          <p:nvPr/>
        </p:nvSpPr>
        <p:spPr>
          <a:xfrm>
            <a:off x="6551678" y="3536405"/>
            <a:ext cx="2497011" cy="1152128"/>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kumimoji="1" lang="ja-JP" altLang="en-US" sz="1050" b="1" dirty="0">
              <a:solidFill>
                <a:schemeClr val="tx1"/>
              </a:solidFill>
            </a:endParaRPr>
          </a:p>
        </p:txBody>
      </p:sp>
      <p:sp>
        <p:nvSpPr>
          <p:cNvPr id="15" name="テキスト ボックス 1">
            <a:extLst>
              <a:ext uri="{FF2B5EF4-FFF2-40B4-BE49-F238E27FC236}">
                <a16:creationId xmlns:a16="http://schemas.microsoft.com/office/drawing/2014/main" id="{AD8846E8-568B-4F22-B97E-C82BDDD674E9}"/>
              </a:ext>
            </a:extLst>
          </p:cNvPr>
          <p:cNvSpPr txBox="1"/>
          <p:nvPr/>
        </p:nvSpPr>
        <p:spPr>
          <a:xfrm>
            <a:off x="6579984" y="3723627"/>
            <a:ext cx="2537077" cy="44891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844083">
              <a:defRPr/>
            </a:pPr>
            <a:r>
              <a:rPr kumimoji="1" lang="ja-JP" altLang="en-US" sz="900" b="1" dirty="0">
                <a:solidFill>
                  <a:schemeClr val="tx1"/>
                </a:solidFill>
                <a:latin typeface="Meiryo UI" panose="020B0604030504040204" pitchFamily="50" charset="-128"/>
                <a:ea typeface="Meiryo UI" panose="020B0604030504040204" pitchFamily="50" charset="-128"/>
              </a:rPr>
              <a:t>直近３か月</a:t>
            </a:r>
            <a:r>
              <a:rPr kumimoji="1" lang="en-US" altLang="ja-JP" sz="900" b="1" dirty="0">
                <a:solidFill>
                  <a:schemeClr val="tx1"/>
                </a:solidFill>
                <a:latin typeface="Meiryo UI" panose="020B0604030504040204" pitchFamily="50" charset="-128"/>
                <a:ea typeface="Meiryo UI" panose="020B0604030504040204" pitchFamily="50" charset="-128"/>
              </a:rPr>
              <a:t>(10</a:t>
            </a:r>
            <a:r>
              <a:rPr kumimoji="1" lang="ja-JP" altLang="en-US" sz="900" b="1" dirty="0">
                <a:solidFill>
                  <a:schemeClr val="tx1"/>
                </a:solidFill>
                <a:latin typeface="Meiryo UI" panose="020B0604030504040204" pitchFamily="50" charset="-128"/>
                <a:ea typeface="Meiryo UI" panose="020B0604030504040204" pitchFamily="50" charset="-128"/>
              </a:rPr>
              <a:t>月～</a:t>
            </a:r>
            <a:r>
              <a:rPr kumimoji="1" lang="en-US" altLang="ja-JP" sz="900" b="1" dirty="0">
                <a:solidFill>
                  <a:schemeClr val="tx1"/>
                </a:solidFill>
                <a:latin typeface="Meiryo UI" panose="020B0604030504040204" pitchFamily="50" charset="-128"/>
                <a:ea typeface="Meiryo UI" panose="020B0604030504040204" pitchFamily="50" charset="-128"/>
              </a:rPr>
              <a:t>12</a:t>
            </a:r>
            <a:r>
              <a:rPr kumimoji="1" lang="ja-JP" altLang="en-US" sz="900" b="1" dirty="0">
                <a:solidFill>
                  <a:schemeClr val="tx1"/>
                </a:solidFill>
                <a:latin typeface="Meiryo UI" panose="020B0604030504040204" pitchFamily="50" charset="-128"/>
                <a:ea typeface="Meiryo UI" panose="020B0604030504040204" pitchFamily="50" charset="-128"/>
              </a:rPr>
              <a:t>月</a:t>
            </a:r>
            <a:r>
              <a:rPr lang="en-US" altLang="ja-JP" sz="900" b="1" dirty="0">
                <a:solidFill>
                  <a:schemeClr val="tx1"/>
                </a:solidFill>
                <a:latin typeface="Meiryo UI" panose="020B0604030504040204" pitchFamily="50" charset="-128"/>
                <a:ea typeface="Meiryo UI" panose="020B0604030504040204" pitchFamily="50" charset="-128"/>
              </a:rPr>
              <a:t>)</a:t>
            </a:r>
            <a:r>
              <a:rPr kumimoji="1" lang="ja-JP" altLang="en-US" sz="900" b="1" dirty="0">
                <a:solidFill>
                  <a:schemeClr val="tx1"/>
                </a:solidFill>
                <a:latin typeface="Meiryo UI" panose="020B0604030504040204" pitchFamily="50" charset="-128"/>
                <a:ea typeface="Meiryo UI" panose="020B0604030504040204" pitchFamily="50" charset="-128"/>
              </a:rPr>
              <a:t>の実績合計：</a:t>
            </a:r>
            <a:r>
              <a:rPr kumimoji="1" lang="en-US" altLang="ja-JP" sz="900" b="1" dirty="0">
                <a:solidFill>
                  <a:schemeClr val="tx1"/>
                </a:solidFill>
                <a:latin typeface="Meiryo UI" panose="020B0604030504040204" pitchFamily="50" charset="-128"/>
                <a:ea typeface="Meiryo UI" panose="020B0604030504040204" pitchFamily="50" charset="-128"/>
              </a:rPr>
              <a:t>67</a:t>
            </a:r>
            <a:r>
              <a:rPr kumimoji="1" lang="ja-JP" altLang="en-US" sz="900" b="1" dirty="0">
                <a:solidFill>
                  <a:schemeClr val="tx1"/>
                </a:solidFill>
                <a:latin typeface="Meiryo UI" panose="020B0604030504040204" pitchFamily="50" charset="-128"/>
                <a:ea typeface="Meiryo UI" panose="020B0604030504040204" pitchFamily="50" charset="-128"/>
              </a:rPr>
              <a:t>件</a:t>
            </a:r>
          </a:p>
        </p:txBody>
      </p:sp>
      <p:sp>
        <p:nvSpPr>
          <p:cNvPr id="16" name="テキスト ボックス 1">
            <a:extLst>
              <a:ext uri="{FF2B5EF4-FFF2-40B4-BE49-F238E27FC236}">
                <a16:creationId xmlns:a16="http://schemas.microsoft.com/office/drawing/2014/main" id="{71A43FCB-FFF5-4B0F-8EB2-52B3D2E16855}"/>
              </a:ext>
            </a:extLst>
          </p:cNvPr>
          <p:cNvSpPr txBox="1"/>
          <p:nvPr/>
        </p:nvSpPr>
        <p:spPr>
          <a:xfrm>
            <a:off x="6788247" y="4022824"/>
            <a:ext cx="2196919" cy="3651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844083">
              <a:defRPr/>
            </a:pPr>
            <a:r>
              <a:rPr lang="ja-JP" altLang="en-US" sz="900" b="1" dirty="0">
                <a:solidFill>
                  <a:schemeClr val="tx1"/>
                </a:solidFill>
                <a:latin typeface="Meiryo UI" panose="020B0604030504040204" pitchFamily="50" charset="-128"/>
                <a:ea typeface="Meiryo UI" panose="020B0604030504040204" pitchFamily="50" charset="-128"/>
              </a:rPr>
              <a:t>年換算にすると、</a:t>
            </a:r>
            <a:r>
              <a:rPr lang="en-US" altLang="ja-JP" sz="900" b="1" dirty="0">
                <a:solidFill>
                  <a:schemeClr val="tx1"/>
                </a:solidFill>
                <a:latin typeface="Meiryo UI" panose="020B0604030504040204" pitchFamily="50" charset="-128"/>
                <a:ea typeface="Meiryo UI" panose="020B0604030504040204" pitchFamily="50" charset="-128"/>
              </a:rPr>
              <a:t>67×4=</a:t>
            </a:r>
            <a:r>
              <a:rPr lang="en-US" altLang="ja-JP" sz="900" b="1" u="sng" dirty="0">
                <a:solidFill>
                  <a:schemeClr val="tx1"/>
                </a:solidFill>
                <a:latin typeface="Meiryo UI" panose="020B0604030504040204" pitchFamily="50" charset="-128"/>
                <a:ea typeface="Meiryo UI" panose="020B0604030504040204" pitchFamily="50" charset="-128"/>
              </a:rPr>
              <a:t>268</a:t>
            </a:r>
            <a:r>
              <a:rPr lang="ja-JP" altLang="en-US" sz="900" b="1" u="sng" dirty="0">
                <a:solidFill>
                  <a:schemeClr val="tx1"/>
                </a:solidFill>
                <a:latin typeface="Meiryo UI" panose="020B0604030504040204" pitchFamily="50" charset="-128"/>
                <a:ea typeface="Meiryo UI" panose="020B0604030504040204" pitchFamily="50" charset="-128"/>
              </a:rPr>
              <a:t>件</a:t>
            </a:r>
            <a:endParaRPr lang="en-US" altLang="ja-JP" sz="900" b="1" u="sng" dirty="0">
              <a:solidFill>
                <a:schemeClr val="tx1"/>
              </a:solidFill>
              <a:latin typeface="Meiryo UI" panose="020B0604030504040204" pitchFamily="50" charset="-128"/>
              <a:ea typeface="Meiryo UI" panose="020B0604030504040204" pitchFamily="50" charset="-128"/>
            </a:endParaRPr>
          </a:p>
          <a:p>
            <a:pPr defTabSz="844083">
              <a:defRPr/>
            </a:pPr>
            <a:r>
              <a:rPr lang="ja-JP" altLang="en-US" sz="900" b="1" dirty="0">
                <a:solidFill>
                  <a:schemeClr val="tx1"/>
                </a:solidFill>
                <a:latin typeface="Meiryo UI" panose="020B0604030504040204" pitchFamily="50" charset="-128"/>
                <a:ea typeface="Meiryo UI" panose="020B0604030504040204" pitchFamily="50" charset="-128"/>
              </a:rPr>
              <a:t>指定要件の基準</a:t>
            </a:r>
            <a:r>
              <a:rPr lang="en-US" altLang="ja-JP" sz="900" b="1" dirty="0">
                <a:solidFill>
                  <a:schemeClr val="tx1"/>
                </a:solidFill>
                <a:latin typeface="Meiryo UI" panose="020B0604030504040204" pitchFamily="50" charset="-128"/>
                <a:ea typeface="Meiryo UI" panose="020B0604030504040204" pitchFamily="50" charset="-128"/>
              </a:rPr>
              <a:t>(200</a:t>
            </a:r>
            <a:r>
              <a:rPr lang="ja-JP" altLang="en-US" sz="900" b="1" dirty="0">
                <a:solidFill>
                  <a:schemeClr val="tx1"/>
                </a:solidFill>
                <a:latin typeface="Meiryo UI" panose="020B0604030504040204" pitchFamily="50" charset="-128"/>
                <a:ea typeface="Meiryo UI" panose="020B0604030504040204" pitchFamily="50" charset="-128"/>
              </a:rPr>
              <a:t>件</a:t>
            </a:r>
            <a:r>
              <a:rPr lang="en-US" altLang="ja-JP" sz="900" b="1" dirty="0">
                <a:solidFill>
                  <a:schemeClr val="tx1"/>
                </a:solidFill>
                <a:latin typeface="Meiryo UI" panose="020B0604030504040204" pitchFamily="50" charset="-128"/>
                <a:ea typeface="Meiryo UI" panose="020B0604030504040204" pitchFamily="50" charset="-128"/>
              </a:rPr>
              <a:t>)</a:t>
            </a:r>
            <a:r>
              <a:rPr lang="ja-JP" altLang="en-US" sz="900" b="1" dirty="0">
                <a:solidFill>
                  <a:schemeClr val="tx1"/>
                </a:solidFill>
                <a:latin typeface="Meiryo UI" panose="020B0604030504040204" pitchFamily="50" charset="-128"/>
                <a:ea typeface="Meiryo UI" panose="020B0604030504040204" pitchFamily="50" charset="-128"/>
              </a:rPr>
              <a:t>以上となる</a:t>
            </a:r>
            <a:endParaRPr lang="en-US" altLang="ja-JP" sz="900" b="1" dirty="0">
              <a:solidFill>
                <a:schemeClr val="tx1"/>
              </a:solidFill>
              <a:latin typeface="Meiryo UI" panose="020B0604030504040204" pitchFamily="50" charset="-128"/>
              <a:ea typeface="Meiryo UI" panose="020B0604030504040204" pitchFamily="50" charset="-128"/>
            </a:endParaRPr>
          </a:p>
        </p:txBody>
      </p:sp>
      <p:sp>
        <p:nvSpPr>
          <p:cNvPr id="17" name="スライド番号プレースホルダー 2">
            <a:extLst>
              <a:ext uri="{FF2B5EF4-FFF2-40B4-BE49-F238E27FC236}">
                <a16:creationId xmlns:a16="http://schemas.microsoft.com/office/drawing/2014/main" id="{250B99FD-BB53-4086-810C-39F2344593A4}"/>
              </a:ext>
            </a:extLst>
          </p:cNvPr>
          <p:cNvSpPr>
            <a:spLocks noGrp="1"/>
          </p:cNvSpPr>
          <p:nvPr>
            <p:ph type="sldNum" sz="quarter" idx="12"/>
          </p:nvPr>
        </p:nvSpPr>
        <p:spPr>
          <a:xfrm>
            <a:off x="6819906" y="6460632"/>
            <a:ext cx="2133600" cy="365125"/>
          </a:xfrm>
        </p:spPr>
        <p:txBody>
          <a:bodyPr/>
          <a:lstStyle/>
          <a:p>
            <a:r>
              <a:rPr lang="ja-JP" altLang="en-US" sz="1600" dirty="0">
                <a:solidFill>
                  <a:schemeClr val="tx1"/>
                </a:solidFill>
              </a:rPr>
              <a:t>６</a:t>
            </a:r>
            <a:endParaRPr kumimoji="1" lang="ja-JP" altLang="en-US" sz="1600" dirty="0">
              <a:solidFill>
                <a:schemeClr val="tx1"/>
              </a:solidFill>
            </a:endParaRPr>
          </a:p>
        </p:txBody>
      </p:sp>
    </p:spTree>
    <p:extLst>
      <p:ext uri="{BB962C8B-B14F-4D97-AF65-F5344CB8AC3E}">
        <p14:creationId xmlns:p14="http://schemas.microsoft.com/office/powerpoint/2010/main" val="4110552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179512" y="2053619"/>
            <a:ext cx="8244408" cy="1022569"/>
          </a:xfrm>
          <a:prstGeom prst="rect">
            <a:avLst/>
          </a:prstGeom>
          <a:noFill/>
          <a:ln>
            <a:noFill/>
          </a:ln>
        </p:spPr>
        <p:txBody>
          <a:bodyPr wrap="square" lIns="144000" tIns="144000" rtlCol="0">
            <a:spAutoFit/>
          </a:bodyPr>
          <a:lstStyle/>
          <a:p>
            <a:pPr marL="712788"/>
            <a:r>
              <a:rPr lang="ja-JP" altLang="en-US" dirty="0">
                <a:latin typeface="Meiryo UI" panose="020B0604030504040204" pitchFamily="50" charset="-128"/>
                <a:ea typeface="Meiryo UI" panose="020B0604030504040204" pitchFamily="50" charset="-128"/>
              </a:rPr>
              <a:t>〇令和５年</a:t>
            </a:r>
            <a:r>
              <a:rPr lang="en-US" altLang="ja-JP" dirty="0">
                <a:latin typeface="Meiryo UI" panose="020B0604030504040204" pitchFamily="50" charset="-128"/>
                <a:ea typeface="Meiryo UI" panose="020B0604030504040204" pitchFamily="50" charset="-128"/>
              </a:rPr>
              <a:t>11</a:t>
            </a:r>
            <a:r>
              <a:rPr lang="ja-JP" altLang="en-US" dirty="0">
                <a:latin typeface="Meiryo UI" panose="020B0604030504040204" pitchFamily="50" charset="-128"/>
                <a:ea typeface="Meiryo UI" panose="020B0604030504040204" pitchFamily="50" charset="-128"/>
              </a:rPr>
              <a:t>月１日付けで地域医療機能推進機構　星ヶ丘医療センターより、</a:t>
            </a:r>
            <a:endParaRPr lang="en-US" altLang="ja-JP" dirty="0">
              <a:latin typeface="Meiryo UI" panose="020B0604030504040204" pitchFamily="50" charset="-128"/>
              <a:ea typeface="Meiryo UI" panose="020B0604030504040204" pitchFamily="50" charset="-128"/>
            </a:endParaRPr>
          </a:p>
          <a:p>
            <a:pPr marL="712788"/>
            <a:r>
              <a:rPr lang="ja-JP" altLang="en-US" dirty="0">
                <a:latin typeface="Meiryo UI" panose="020B0604030504040204" pitchFamily="50" charset="-128"/>
                <a:ea typeface="Meiryo UI" panose="020B0604030504040204" pitchFamily="50" charset="-128"/>
              </a:rPr>
              <a:t>　 肺がん診療及び乳がん診療に係る常勤医師の退職に伴い、診療体制の確保</a:t>
            </a:r>
            <a:endParaRPr lang="en-US" altLang="ja-JP" dirty="0">
              <a:latin typeface="Meiryo UI" panose="020B0604030504040204" pitchFamily="50" charset="-128"/>
              <a:ea typeface="Meiryo UI" panose="020B0604030504040204" pitchFamily="50" charset="-128"/>
            </a:endParaRPr>
          </a:p>
          <a:p>
            <a:pPr marL="712788"/>
            <a:r>
              <a:rPr lang="ja-JP" altLang="en-US" dirty="0">
                <a:latin typeface="Meiryo UI" panose="020B0604030504040204" pitchFamily="50" charset="-128"/>
                <a:ea typeface="Meiryo UI" panose="020B0604030504040204" pitchFamily="50" charset="-128"/>
              </a:rPr>
              <a:t>　 が難しいため、指定更新を辞退する旨申出があった。</a:t>
            </a:r>
            <a:endParaRPr lang="en-US" altLang="ja-JP" dirty="0">
              <a:latin typeface="Meiryo UI" panose="020B0604030504040204" pitchFamily="50" charset="-128"/>
              <a:ea typeface="Meiryo UI" panose="020B0604030504040204" pitchFamily="50" charset="-128"/>
            </a:endParaRPr>
          </a:p>
        </p:txBody>
      </p:sp>
      <p:sp>
        <p:nvSpPr>
          <p:cNvPr id="9" name="テキスト ボックス 1">
            <a:extLst>
              <a:ext uri="{FF2B5EF4-FFF2-40B4-BE49-F238E27FC236}">
                <a16:creationId xmlns:a16="http://schemas.microsoft.com/office/drawing/2014/main" id="{7DE77552-2A58-4EEC-9435-5541844683AA}"/>
              </a:ext>
            </a:extLst>
          </p:cNvPr>
          <p:cNvSpPr txBox="1"/>
          <p:nvPr/>
        </p:nvSpPr>
        <p:spPr>
          <a:xfrm>
            <a:off x="453" y="0"/>
            <a:ext cx="9144000"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73"/>
            <a:r>
              <a:rPr lang="ja-JP" altLang="en-US" sz="2000" b="1" dirty="0">
                <a:solidFill>
                  <a:srgbClr val="FFFFFF"/>
                </a:solidFill>
                <a:latin typeface="Meiryo UI" panose="020B0604030504040204" pitchFamily="50" charset="-128"/>
                <a:ea typeface="Meiryo UI" panose="020B0604030504040204" pitchFamily="50" charset="-128"/>
                <a:cs typeface="Times New Roman"/>
              </a:rPr>
              <a:t>地域医療機能推進機構　星ヶ丘医療センターへの対応について</a:t>
            </a:r>
            <a:endParaRPr lang="en-US" altLang="ja-JP" sz="2000" b="1" dirty="0">
              <a:solidFill>
                <a:prstClr val="white"/>
              </a:solidFill>
              <a:latin typeface="Meiryo UI" panose="020B0604030504040204" pitchFamily="50" charset="-128"/>
              <a:ea typeface="Meiryo UI" panose="020B0604030504040204" pitchFamily="50" charset="-128"/>
            </a:endParaRPr>
          </a:p>
        </p:txBody>
      </p:sp>
      <p:sp>
        <p:nvSpPr>
          <p:cNvPr id="10" name="テキスト ボックス 1">
            <a:extLst>
              <a:ext uri="{FF2B5EF4-FFF2-40B4-BE49-F238E27FC236}">
                <a16:creationId xmlns:a16="http://schemas.microsoft.com/office/drawing/2014/main" id="{CA676866-DC93-46CB-820F-FC0C1F232668}"/>
              </a:ext>
            </a:extLst>
          </p:cNvPr>
          <p:cNvSpPr txBox="1"/>
          <p:nvPr/>
        </p:nvSpPr>
        <p:spPr>
          <a:xfrm>
            <a:off x="1058134" y="4295419"/>
            <a:ext cx="8085866" cy="127542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73">
              <a:lnSpc>
                <a:spcPts val="2600"/>
              </a:lnSpc>
              <a:spcAft>
                <a:spcPts val="600"/>
              </a:spcAft>
            </a:pPr>
            <a:r>
              <a:rPr lang="ja-JP" altLang="en-US" sz="20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＜対応案＞</a:t>
            </a:r>
            <a:endParaRPr lang="en-US" altLang="ja-JP" sz="20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pPr defTabSz="844073"/>
            <a:r>
              <a:rPr lang="ja-JP" altLang="en-US" sz="2400" b="1" dirty="0">
                <a:solidFill>
                  <a:prstClr val="black"/>
                </a:solidFill>
                <a:latin typeface="Meiryo UI" panose="020B0604030504040204" pitchFamily="50" charset="-128"/>
                <a:ea typeface="Meiryo UI" panose="020B0604030504040204" pitchFamily="50" charset="-128"/>
                <a:cs typeface="ＭＳ Ｐゴシック"/>
              </a:rPr>
              <a:t>●</a:t>
            </a:r>
            <a:r>
              <a:rPr lang="ja-JP" altLang="en-US" sz="2000" b="1" dirty="0">
                <a:solidFill>
                  <a:prstClr val="black"/>
                </a:solidFill>
                <a:latin typeface="Meiryo UI" panose="020B0604030504040204" pitchFamily="50" charset="-128"/>
                <a:ea typeface="Meiryo UI" panose="020B0604030504040204" pitchFamily="50" charset="-128"/>
                <a:cs typeface="ＭＳ Ｐゴシック"/>
              </a:rPr>
              <a:t>指定更新を行わないこととする。</a:t>
            </a:r>
          </a:p>
        </p:txBody>
      </p:sp>
      <p:sp>
        <p:nvSpPr>
          <p:cNvPr id="13" name="二等辺三角形 12">
            <a:extLst>
              <a:ext uri="{FF2B5EF4-FFF2-40B4-BE49-F238E27FC236}">
                <a16:creationId xmlns:a16="http://schemas.microsoft.com/office/drawing/2014/main" id="{B4B62499-6F6C-44E9-ADAE-32C00B83B4DC}"/>
              </a:ext>
            </a:extLst>
          </p:cNvPr>
          <p:cNvSpPr/>
          <p:nvPr/>
        </p:nvSpPr>
        <p:spPr>
          <a:xfrm flipV="1">
            <a:off x="2699792" y="3412168"/>
            <a:ext cx="3528392" cy="517947"/>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14" name="正方形/長方形 13">
            <a:extLst>
              <a:ext uri="{FF2B5EF4-FFF2-40B4-BE49-F238E27FC236}">
                <a16:creationId xmlns:a16="http://schemas.microsoft.com/office/drawing/2014/main" id="{11C4FC48-D9C0-4DD8-AE42-0C9C4DC69856}"/>
              </a:ext>
            </a:extLst>
          </p:cNvPr>
          <p:cNvSpPr/>
          <p:nvPr/>
        </p:nvSpPr>
        <p:spPr>
          <a:xfrm>
            <a:off x="0" y="1118010"/>
            <a:ext cx="8964488" cy="400110"/>
          </a:xfrm>
          <a:prstGeom prst="rect">
            <a:avLst/>
          </a:prstGeom>
        </p:spPr>
        <p:txBody>
          <a:bodyPr wrap="square">
            <a:spAutoFit/>
          </a:bodyPr>
          <a:lstStyle/>
          <a:p>
            <a:pPr defTabSz="844073">
              <a:defRPr/>
            </a:pPr>
            <a:r>
              <a:rPr lang="en-US" altLang="ja-JP" sz="2000" dirty="0">
                <a:solidFill>
                  <a:prstClr val="black"/>
                </a:solidFill>
                <a:latin typeface="Meiryo UI" panose="020B0604030504040204" pitchFamily="50" charset="-128"/>
                <a:ea typeface="Meiryo UI" panose="020B0604030504040204" pitchFamily="50" charset="-128"/>
                <a:cs typeface="ＭＳ Ｐゴシック"/>
              </a:rPr>
              <a:t>【</a:t>
            </a:r>
            <a:r>
              <a:rPr lang="ja-JP" altLang="en-US" sz="2000" dirty="0">
                <a:solidFill>
                  <a:prstClr val="black"/>
                </a:solidFill>
                <a:latin typeface="Meiryo UI" panose="020B0604030504040204" pitchFamily="50" charset="-128"/>
                <a:ea typeface="Meiryo UI" panose="020B0604030504040204" pitchFamily="50" charset="-128"/>
                <a:cs typeface="ＭＳ Ｐゴシック"/>
              </a:rPr>
              <a:t>地域医療機能推進機構　星ヶ丘医療センター</a:t>
            </a:r>
            <a:r>
              <a:rPr lang="en-US" altLang="ja-JP" sz="2000" dirty="0">
                <a:solidFill>
                  <a:prstClr val="black"/>
                </a:solidFill>
                <a:latin typeface="Meiryo UI" panose="020B0604030504040204" pitchFamily="50" charset="-128"/>
                <a:ea typeface="Meiryo UI" panose="020B0604030504040204" pitchFamily="50" charset="-128"/>
                <a:cs typeface="ＭＳ Ｐゴシック"/>
              </a:rPr>
              <a:t>】</a:t>
            </a:r>
            <a:endParaRPr lang="ja-JP" altLang="en-US" sz="2000"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8" name="スライド番号プレースホルダー 2">
            <a:extLst>
              <a:ext uri="{FF2B5EF4-FFF2-40B4-BE49-F238E27FC236}">
                <a16:creationId xmlns:a16="http://schemas.microsoft.com/office/drawing/2014/main" id="{7B75B08E-5FEF-4723-85B2-6DFD6BDF2F23}"/>
              </a:ext>
            </a:extLst>
          </p:cNvPr>
          <p:cNvSpPr>
            <a:spLocks noGrp="1"/>
          </p:cNvSpPr>
          <p:nvPr>
            <p:ph type="sldNum" sz="quarter" idx="12"/>
          </p:nvPr>
        </p:nvSpPr>
        <p:spPr>
          <a:xfrm>
            <a:off x="6834648" y="6409674"/>
            <a:ext cx="2133600" cy="365125"/>
          </a:xfrm>
        </p:spPr>
        <p:txBody>
          <a:bodyPr/>
          <a:lstStyle/>
          <a:p>
            <a:r>
              <a:rPr kumimoji="1" lang="ja-JP" altLang="en-US" sz="1600" dirty="0">
                <a:solidFill>
                  <a:schemeClr val="tx1"/>
                </a:solidFill>
              </a:rPr>
              <a:t>７</a:t>
            </a:r>
          </a:p>
        </p:txBody>
      </p:sp>
    </p:spTree>
    <p:extLst>
      <p:ext uri="{BB962C8B-B14F-4D97-AF65-F5344CB8AC3E}">
        <p14:creationId xmlns:p14="http://schemas.microsoft.com/office/powerpoint/2010/main" val="40568452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4.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1717</Words>
  <Application>Microsoft Office PowerPoint</Application>
  <PresentationFormat>画面に合わせる (4:3)</PresentationFormat>
  <Paragraphs>195</Paragraphs>
  <Slides>7</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4</vt:i4>
      </vt:variant>
      <vt:variant>
        <vt:lpstr>スライド タイトル</vt:lpstr>
      </vt:variant>
      <vt:variant>
        <vt:i4>7</vt:i4>
      </vt:variant>
    </vt:vector>
  </HeadingPairs>
  <TitlesOfParts>
    <vt:vector size="17" baseType="lpstr">
      <vt:lpstr>Meiryo UI</vt:lpstr>
      <vt:lpstr>ＭＳ Ｐゴシック</vt:lpstr>
      <vt:lpstr>游ゴシック</vt:lpstr>
      <vt:lpstr>Arial</vt:lpstr>
      <vt:lpstr>Calibri</vt:lpstr>
      <vt:lpstr>Calibri Light</vt:lpstr>
      <vt:lpstr>Office ​​テーマ</vt:lpstr>
      <vt:lpstr>2_Office ​​テーマ</vt:lpstr>
      <vt:lpstr>3_Office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2023-02-27T04:02:11Z</dcterms:created>
  <dcterms:modified xsi:type="dcterms:W3CDTF">2024-02-19T09:21:12Z</dcterms:modified>
</cp:coreProperties>
</file>