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19"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 M" initials="IM" lastIdx="14" clrIdx="0">
    <p:extLst>
      <p:ext uri="{19B8F6BF-5375-455C-9EA6-DF929625EA0E}">
        <p15:presenceInfo xmlns:p15="http://schemas.microsoft.com/office/powerpoint/2012/main" userId="34bed909070afef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06" autoAdjust="0"/>
    <p:restoredTop sz="95896" autoAdjust="0"/>
  </p:normalViewPr>
  <p:slideViewPr>
    <p:cSldViewPr snapToGrid="0">
      <p:cViewPr varScale="1">
        <p:scale>
          <a:sx n="100" d="100"/>
          <a:sy n="100" d="100"/>
        </p:scale>
        <p:origin x="749"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1258F4BA-1A6E-4A44-A548-3DCB8D215CF2}" type="datetimeFigureOut">
              <a:rPr kumimoji="1" lang="ja-JP" altLang="en-US" smtClean="0"/>
              <a:t>2024/2/1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13800212-023B-438E-8D19-F37C3CBD10E4}" type="slidenum">
              <a:rPr kumimoji="1" lang="ja-JP" altLang="en-US" smtClean="0"/>
              <a:t>‹#›</a:t>
            </a:fld>
            <a:endParaRPr kumimoji="1" lang="ja-JP" altLang="en-US"/>
          </a:p>
        </p:txBody>
      </p:sp>
    </p:spTree>
    <p:extLst>
      <p:ext uri="{BB962C8B-B14F-4D97-AF65-F5344CB8AC3E}">
        <p14:creationId xmlns:p14="http://schemas.microsoft.com/office/powerpoint/2010/main" val="156220232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1DE33F3-F319-4120-8BFA-248C5A5572CF}" type="datetime1">
              <a:rPr kumimoji="1" lang="ja-JP" altLang="en-US" smtClean="0"/>
              <a:t>2024/2/1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0037E2-9A40-45D7-BA86-38C7DB46788B}" type="slidenum">
              <a:rPr kumimoji="1" lang="ja-JP" altLang="en-US" smtClean="0"/>
              <a:t>‹#›</a:t>
            </a:fld>
            <a:endParaRPr kumimoji="1" lang="ja-JP" altLang="en-US"/>
          </a:p>
        </p:txBody>
      </p:sp>
    </p:spTree>
    <p:extLst>
      <p:ext uri="{BB962C8B-B14F-4D97-AF65-F5344CB8AC3E}">
        <p14:creationId xmlns:p14="http://schemas.microsoft.com/office/powerpoint/2010/main" val="1655624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321C84-C445-4073-ADB9-BA1F47412FF1}" type="datetime1">
              <a:rPr kumimoji="1" lang="ja-JP" altLang="en-US" smtClean="0"/>
              <a:t>2024/2/1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0037E2-9A40-45D7-BA86-38C7DB46788B}" type="slidenum">
              <a:rPr kumimoji="1" lang="ja-JP" altLang="en-US" smtClean="0"/>
              <a:t>‹#›</a:t>
            </a:fld>
            <a:endParaRPr kumimoji="1" lang="ja-JP" altLang="en-US"/>
          </a:p>
        </p:txBody>
      </p:sp>
    </p:spTree>
    <p:extLst>
      <p:ext uri="{BB962C8B-B14F-4D97-AF65-F5344CB8AC3E}">
        <p14:creationId xmlns:p14="http://schemas.microsoft.com/office/powerpoint/2010/main" val="1324542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ED1FE4-C11C-4352-ADF3-AE2658AB2777}" type="datetime1">
              <a:rPr kumimoji="1" lang="ja-JP" altLang="en-US" smtClean="0"/>
              <a:t>2024/2/1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0037E2-9A40-45D7-BA86-38C7DB46788B}" type="slidenum">
              <a:rPr kumimoji="1" lang="ja-JP" altLang="en-US" smtClean="0"/>
              <a:t>‹#›</a:t>
            </a:fld>
            <a:endParaRPr kumimoji="1" lang="ja-JP" altLang="en-US"/>
          </a:p>
        </p:txBody>
      </p:sp>
    </p:spTree>
    <p:extLst>
      <p:ext uri="{BB962C8B-B14F-4D97-AF65-F5344CB8AC3E}">
        <p14:creationId xmlns:p14="http://schemas.microsoft.com/office/powerpoint/2010/main" val="3754511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17CFB8D-A000-4654-A96E-FB339F636F5E}" type="datetime1">
              <a:rPr kumimoji="1" lang="ja-JP" altLang="en-US" smtClean="0"/>
              <a:t>2024/2/1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0037E2-9A40-45D7-BA86-38C7DB46788B}" type="slidenum">
              <a:rPr kumimoji="1" lang="ja-JP" altLang="en-US" smtClean="0"/>
              <a:t>‹#›</a:t>
            </a:fld>
            <a:endParaRPr kumimoji="1" lang="ja-JP" altLang="en-US"/>
          </a:p>
        </p:txBody>
      </p:sp>
    </p:spTree>
    <p:extLst>
      <p:ext uri="{BB962C8B-B14F-4D97-AF65-F5344CB8AC3E}">
        <p14:creationId xmlns:p14="http://schemas.microsoft.com/office/powerpoint/2010/main" val="2396797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A57C010-E334-4ECC-86CD-20130492DB2E}" type="datetime1">
              <a:rPr kumimoji="1" lang="ja-JP" altLang="en-US" smtClean="0"/>
              <a:t>2024/2/1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0037E2-9A40-45D7-BA86-38C7DB46788B}" type="slidenum">
              <a:rPr kumimoji="1" lang="ja-JP" altLang="en-US" smtClean="0"/>
              <a:t>‹#›</a:t>
            </a:fld>
            <a:endParaRPr kumimoji="1" lang="ja-JP" altLang="en-US"/>
          </a:p>
        </p:txBody>
      </p:sp>
    </p:spTree>
    <p:extLst>
      <p:ext uri="{BB962C8B-B14F-4D97-AF65-F5344CB8AC3E}">
        <p14:creationId xmlns:p14="http://schemas.microsoft.com/office/powerpoint/2010/main" val="560045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35BD7E2-2239-4E1F-8D14-1D88C5222E4E}" type="datetime1">
              <a:rPr kumimoji="1" lang="ja-JP" altLang="en-US" smtClean="0"/>
              <a:t>2024/2/1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0037E2-9A40-45D7-BA86-38C7DB46788B}" type="slidenum">
              <a:rPr kumimoji="1" lang="ja-JP" altLang="en-US" smtClean="0"/>
              <a:t>‹#›</a:t>
            </a:fld>
            <a:endParaRPr kumimoji="1" lang="ja-JP" altLang="en-US"/>
          </a:p>
        </p:txBody>
      </p:sp>
    </p:spTree>
    <p:extLst>
      <p:ext uri="{BB962C8B-B14F-4D97-AF65-F5344CB8AC3E}">
        <p14:creationId xmlns:p14="http://schemas.microsoft.com/office/powerpoint/2010/main" val="2734310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5B1A483-A5DB-483C-9149-818551323920}" type="datetime1">
              <a:rPr kumimoji="1" lang="ja-JP" altLang="en-US" smtClean="0"/>
              <a:t>2024/2/1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C0037E2-9A40-45D7-BA86-38C7DB46788B}" type="slidenum">
              <a:rPr kumimoji="1" lang="ja-JP" altLang="en-US" smtClean="0"/>
              <a:t>‹#›</a:t>
            </a:fld>
            <a:endParaRPr kumimoji="1" lang="ja-JP" altLang="en-US"/>
          </a:p>
        </p:txBody>
      </p:sp>
    </p:spTree>
    <p:extLst>
      <p:ext uri="{BB962C8B-B14F-4D97-AF65-F5344CB8AC3E}">
        <p14:creationId xmlns:p14="http://schemas.microsoft.com/office/powerpoint/2010/main" val="488413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8F18E9E-D861-41C0-B53D-D01DE8871CEB}" type="datetime1">
              <a:rPr kumimoji="1" lang="ja-JP" altLang="en-US" smtClean="0"/>
              <a:t>2024/2/1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C0037E2-9A40-45D7-BA86-38C7DB46788B}" type="slidenum">
              <a:rPr kumimoji="1" lang="ja-JP" altLang="en-US" smtClean="0"/>
              <a:t>‹#›</a:t>
            </a:fld>
            <a:endParaRPr kumimoji="1" lang="ja-JP" altLang="en-US"/>
          </a:p>
        </p:txBody>
      </p:sp>
    </p:spTree>
    <p:extLst>
      <p:ext uri="{BB962C8B-B14F-4D97-AF65-F5344CB8AC3E}">
        <p14:creationId xmlns:p14="http://schemas.microsoft.com/office/powerpoint/2010/main" val="767870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21556B-747C-4439-8B38-2230341406A4}" type="datetime1">
              <a:rPr kumimoji="1" lang="ja-JP" altLang="en-US" smtClean="0"/>
              <a:t>2024/2/1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C0037E2-9A40-45D7-BA86-38C7DB46788B}" type="slidenum">
              <a:rPr kumimoji="1" lang="ja-JP" altLang="en-US" smtClean="0"/>
              <a:t>‹#›</a:t>
            </a:fld>
            <a:endParaRPr kumimoji="1" lang="ja-JP" altLang="en-US"/>
          </a:p>
        </p:txBody>
      </p:sp>
    </p:spTree>
    <p:extLst>
      <p:ext uri="{BB962C8B-B14F-4D97-AF65-F5344CB8AC3E}">
        <p14:creationId xmlns:p14="http://schemas.microsoft.com/office/powerpoint/2010/main" val="2861814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9A97D8A-A87D-462D-90BD-DD4D745FCD7A}" type="datetime1">
              <a:rPr kumimoji="1" lang="ja-JP" altLang="en-US" smtClean="0"/>
              <a:t>2024/2/1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0037E2-9A40-45D7-BA86-38C7DB46788B}" type="slidenum">
              <a:rPr kumimoji="1" lang="ja-JP" altLang="en-US" smtClean="0"/>
              <a:t>‹#›</a:t>
            </a:fld>
            <a:endParaRPr kumimoji="1" lang="ja-JP" altLang="en-US"/>
          </a:p>
        </p:txBody>
      </p:sp>
    </p:spTree>
    <p:extLst>
      <p:ext uri="{BB962C8B-B14F-4D97-AF65-F5344CB8AC3E}">
        <p14:creationId xmlns:p14="http://schemas.microsoft.com/office/powerpoint/2010/main" val="2587768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281BC1-D0A6-433B-9CD9-CAE749BCDE3D}" type="datetime1">
              <a:rPr kumimoji="1" lang="ja-JP" altLang="en-US" smtClean="0"/>
              <a:t>2024/2/1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0037E2-9A40-45D7-BA86-38C7DB46788B}" type="slidenum">
              <a:rPr kumimoji="1" lang="ja-JP" altLang="en-US" smtClean="0"/>
              <a:t>‹#›</a:t>
            </a:fld>
            <a:endParaRPr kumimoji="1" lang="ja-JP" altLang="en-US"/>
          </a:p>
        </p:txBody>
      </p:sp>
    </p:spTree>
    <p:extLst>
      <p:ext uri="{BB962C8B-B14F-4D97-AF65-F5344CB8AC3E}">
        <p14:creationId xmlns:p14="http://schemas.microsoft.com/office/powerpoint/2010/main" val="652817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F5D49E-5F90-4C9A-91B1-8472C444D394}" type="datetime1">
              <a:rPr kumimoji="1" lang="ja-JP" altLang="en-US" smtClean="0"/>
              <a:t>2024/2/1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0037E2-9A40-45D7-BA86-38C7DB46788B}" type="slidenum">
              <a:rPr kumimoji="1" lang="ja-JP" altLang="en-US" smtClean="0"/>
              <a:t>‹#›</a:t>
            </a:fld>
            <a:endParaRPr kumimoji="1" lang="ja-JP" altLang="en-US"/>
          </a:p>
        </p:txBody>
      </p:sp>
    </p:spTree>
    <p:extLst>
      <p:ext uri="{BB962C8B-B14F-4D97-AF65-F5344CB8AC3E}">
        <p14:creationId xmlns:p14="http://schemas.microsoft.com/office/powerpoint/2010/main" val="38820972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C7CFA4B-0D04-4C85-A3EF-D95E0A34AB5A}"/>
              </a:ext>
            </a:extLst>
          </p:cNvPr>
          <p:cNvSpPr/>
          <p:nvPr/>
        </p:nvSpPr>
        <p:spPr>
          <a:xfrm>
            <a:off x="0" y="0"/>
            <a:ext cx="9906000" cy="49452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a:latin typeface="Meiryo UI" panose="020B0604030504040204" pitchFamily="50" charset="-128"/>
                <a:ea typeface="Meiryo UI" panose="020B0604030504040204" pitchFamily="50" charset="-128"/>
              </a:rPr>
              <a:t>（３）大阪府がん診療拠点病院における指定要件見直しについて</a:t>
            </a:r>
          </a:p>
        </p:txBody>
      </p:sp>
      <p:sp>
        <p:nvSpPr>
          <p:cNvPr id="2" name="スライド番号プレースホルダー 1"/>
          <p:cNvSpPr>
            <a:spLocks noGrp="1"/>
          </p:cNvSpPr>
          <p:nvPr>
            <p:ph type="sldNum" sz="quarter" idx="12"/>
          </p:nvPr>
        </p:nvSpPr>
        <p:spPr/>
        <p:txBody>
          <a:bodyPr/>
          <a:lstStyle/>
          <a:p>
            <a:fld id="{EC0037E2-9A40-45D7-BA86-38C7DB46788B}" type="slidenum">
              <a:rPr kumimoji="1" lang="ja-JP" altLang="en-US" sz="1800" smtClean="0"/>
              <a:t>1</a:t>
            </a:fld>
            <a:endParaRPr kumimoji="1" lang="ja-JP" altLang="en-US" sz="1800" dirty="0"/>
          </a:p>
        </p:txBody>
      </p:sp>
      <p:sp>
        <p:nvSpPr>
          <p:cNvPr id="6" name="正方形/長方形 5"/>
          <p:cNvSpPr/>
          <p:nvPr/>
        </p:nvSpPr>
        <p:spPr>
          <a:xfrm>
            <a:off x="8456781" y="30362"/>
            <a:ext cx="1311333" cy="4337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ＭＳ Ｐゴシック" panose="020B0600070205080204" pitchFamily="50" charset="-128"/>
                <a:ea typeface="ＭＳ Ｐゴシック" panose="020B0600070205080204" pitchFamily="50" charset="-128"/>
              </a:rPr>
              <a:t>資料３</a:t>
            </a:r>
          </a:p>
        </p:txBody>
      </p:sp>
      <p:sp>
        <p:nvSpPr>
          <p:cNvPr id="9" name="テキスト ボックス 1"/>
          <p:cNvSpPr txBox="1"/>
          <p:nvPr/>
        </p:nvSpPr>
        <p:spPr>
          <a:xfrm>
            <a:off x="172231" y="877391"/>
            <a:ext cx="8973546" cy="138338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a:lnSpc>
                <a:spcPts val="1939"/>
              </a:lnSpc>
              <a:spcBef>
                <a:spcPts val="600"/>
              </a:spcBef>
            </a:pPr>
            <a:r>
              <a:rPr lang="ja-JP" altLang="en-US" sz="1477" dirty="0">
                <a:latin typeface="Meiryo UI" panose="020B0604030504040204" pitchFamily="50" charset="-128"/>
                <a:ea typeface="Meiryo UI" panose="020B0604030504040204" pitchFamily="50" charset="-128"/>
                <a:cs typeface="ＭＳ Ｐゴシック"/>
              </a:rPr>
              <a:t>○令和</a:t>
            </a:r>
            <a:r>
              <a:rPr lang="en-US" altLang="ja-JP" sz="1477" dirty="0">
                <a:latin typeface="Meiryo UI" panose="020B0604030504040204" pitchFamily="50" charset="-128"/>
                <a:ea typeface="Meiryo UI" panose="020B0604030504040204" pitchFamily="50" charset="-128"/>
                <a:cs typeface="ＭＳ Ｐゴシック"/>
              </a:rPr>
              <a:t>5</a:t>
            </a:r>
            <a:r>
              <a:rPr lang="ja-JP" altLang="en-US" sz="1477" dirty="0">
                <a:latin typeface="Meiryo UI" panose="020B0604030504040204" pitchFamily="50" charset="-128"/>
                <a:ea typeface="Meiryo UI" panose="020B0604030504040204" pitchFamily="50" charset="-128"/>
                <a:cs typeface="ＭＳ Ｐゴシック"/>
              </a:rPr>
              <a:t>年８月の部会の審議結果を９月の親会で報告のうえ、令和</a:t>
            </a:r>
            <a:r>
              <a:rPr lang="en-US" altLang="ja-JP" sz="1477" dirty="0">
                <a:latin typeface="Meiryo UI" panose="020B0604030504040204" pitchFamily="50" charset="-128"/>
                <a:ea typeface="Meiryo UI" panose="020B0604030504040204" pitchFamily="50" charset="-128"/>
                <a:cs typeface="ＭＳ Ｐゴシック"/>
              </a:rPr>
              <a:t>5</a:t>
            </a:r>
            <a:r>
              <a:rPr lang="ja-JP" altLang="en-US" sz="1477" dirty="0">
                <a:latin typeface="Meiryo UI" panose="020B0604030504040204" pitchFamily="50" charset="-128"/>
                <a:ea typeface="Meiryo UI" panose="020B0604030504040204" pitchFamily="50" charset="-128"/>
                <a:cs typeface="ＭＳ Ｐゴシック"/>
              </a:rPr>
              <a:t>年９月</a:t>
            </a:r>
            <a:r>
              <a:rPr lang="en-US" altLang="ja-JP" sz="1477" dirty="0">
                <a:latin typeface="Meiryo UI" panose="020B0604030504040204" pitchFamily="50" charset="-128"/>
                <a:ea typeface="Meiryo UI" panose="020B0604030504040204" pitchFamily="50" charset="-128"/>
                <a:cs typeface="ＭＳ Ｐゴシック"/>
              </a:rPr>
              <a:t>21</a:t>
            </a:r>
            <a:r>
              <a:rPr lang="ja-JP" altLang="en-US" sz="1477" dirty="0">
                <a:latin typeface="Meiryo UI" panose="020B0604030504040204" pitchFamily="50" charset="-128"/>
                <a:ea typeface="Meiryo UI" panose="020B0604030504040204" pitchFamily="50" charset="-128"/>
                <a:cs typeface="ＭＳ Ｐゴシック"/>
              </a:rPr>
              <a:t>日付けで「大阪府がん診療拠点病院指定要件」の改正を行い、府拠点病院に対して発出を行った。</a:t>
            </a:r>
            <a:endParaRPr lang="en-US" altLang="ja-JP" sz="1477" dirty="0">
              <a:latin typeface="Meiryo UI" panose="020B0604030504040204" pitchFamily="50" charset="-128"/>
              <a:ea typeface="Meiryo UI" panose="020B0604030504040204" pitchFamily="50" charset="-128"/>
              <a:cs typeface="ＭＳ Ｐゴシック"/>
            </a:endParaRPr>
          </a:p>
          <a:p>
            <a:pPr>
              <a:lnSpc>
                <a:spcPts val="1939"/>
              </a:lnSpc>
              <a:spcBef>
                <a:spcPts val="600"/>
              </a:spcBef>
            </a:pPr>
            <a:r>
              <a:rPr lang="ja-JP" altLang="en-US" sz="1477" dirty="0">
                <a:latin typeface="Meiryo UI" panose="020B0604030504040204" pitchFamily="50" charset="-128"/>
                <a:ea typeface="Meiryo UI" panose="020B0604030504040204" pitchFamily="50" charset="-128"/>
                <a:cs typeface="ＭＳ Ｐゴシック"/>
              </a:rPr>
              <a:t>〇改正後の府の指定要件において、充足することができない要件があったため、当該要件の削除の可否についてご審議いただきたい。</a:t>
            </a:r>
            <a:endParaRPr lang="en-US" altLang="ja-JP" sz="1477" dirty="0">
              <a:latin typeface="Meiryo UI" panose="020B0604030504040204" pitchFamily="50" charset="-128"/>
              <a:ea typeface="Meiryo UI" panose="020B0604030504040204" pitchFamily="50" charset="-128"/>
              <a:cs typeface="ＭＳ Ｐゴシック"/>
            </a:endParaRPr>
          </a:p>
          <a:p>
            <a:pPr>
              <a:lnSpc>
                <a:spcPts val="1939"/>
              </a:lnSpc>
              <a:spcBef>
                <a:spcPts val="600"/>
              </a:spcBef>
            </a:pPr>
            <a:r>
              <a:rPr lang="ja-JP" altLang="en-US" sz="1477" dirty="0">
                <a:latin typeface="Meiryo UI" panose="020B0604030504040204" pitchFamily="50" charset="-128"/>
                <a:ea typeface="Meiryo UI" panose="020B0604030504040204" pitchFamily="50" charset="-128"/>
                <a:cs typeface="ＭＳ Ｐゴシック"/>
              </a:rPr>
              <a:t>〇なお、肺がん拠点病院の指定要件において、同様の取り扱いとすることの可否についてもご審議いただきたい。</a:t>
            </a:r>
            <a:endParaRPr lang="en-US" altLang="ja-JP" sz="1477" dirty="0">
              <a:latin typeface="Meiryo UI" panose="020B0604030504040204" pitchFamily="50" charset="-128"/>
              <a:ea typeface="Meiryo UI" panose="020B0604030504040204" pitchFamily="50" charset="-128"/>
              <a:cs typeface="ＭＳ Ｐゴシック"/>
            </a:endParaRPr>
          </a:p>
        </p:txBody>
      </p:sp>
      <p:graphicFrame>
        <p:nvGraphicFramePr>
          <p:cNvPr id="10" name="表 9">
            <a:extLst>
              <a:ext uri="{FF2B5EF4-FFF2-40B4-BE49-F238E27FC236}">
                <a16:creationId xmlns:a16="http://schemas.microsoft.com/office/drawing/2014/main" id="{BAA0CB20-7A3D-4A73-B2F8-564739BF08BE}"/>
              </a:ext>
            </a:extLst>
          </p:cNvPr>
          <p:cNvGraphicFramePr>
            <a:graphicFrameLocks noGrp="1"/>
          </p:cNvGraphicFramePr>
          <p:nvPr>
            <p:extLst>
              <p:ext uri="{D42A27DB-BD31-4B8C-83A1-F6EECF244321}">
                <p14:modId xmlns:p14="http://schemas.microsoft.com/office/powerpoint/2010/main" val="464865730"/>
              </p:ext>
            </p:extLst>
          </p:nvPr>
        </p:nvGraphicFramePr>
        <p:xfrm>
          <a:off x="172231" y="3286996"/>
          <a:ext cx="9595883" cy="1832902"/>
        </p:xfrm>
        <a:graphic>
          <a:graphicData uri="http://schemas.openxmlformats.org/drawingml/2006/table">
            <a:tbl>
              <a:tblPr firstRow="1" bandRow="1">
                <a:tableStyleId>{5C22544A-7EE6-4342-B048-85BDC9FD1C3A}</a:tableStyleId>
              </a:tblPr>
              <a:tblGrid>
                <a:gridCol w="3236923">
                  <a:extLst>
                    <a:ext uri="{9D8B030D-6E8A-4147-A177-3AD203B41FA5}">
                      <a16:colId xmlns:a16="http://schemas.microsoft.com/office/drawing/2014/main" val="465073876"/>
                    </a:ext>
                  </a:extLst>
                </a:gridCol>
                <a:gridCol w="3199264">
                  <a:extLst>
                    <a:ext uri="{9D8B030D-6E8A-4147-A177-3AD203B41FA5}">
                      <a16:colId xmlns:a16="http://schemas.microsoft.com/office/drawing/2014/main" val="3642746718"/>
                    </a:ext>
                  </a:extLst>
                </a:gridCol>
                <a:gridCol w="3159696">
                  <a:extLst>
                    <a:ext uri="{9D8B030D-6E8A-4147-A177-3AD203B41FA5}">
                      <a16:colId xmlns:a16="http://schemas.microsoft.com/office/drawing/2014/main" val="93627630"/>
                    </a:ext>
                  </a:extLst>
                </a:gridCol>
              </a:tblGrid>
              <a:tr h="278422">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府指定要件（</a:t>
                      </a:r>
                      <a:r>
                        <a:rPr kumimoji="1" lang="en-US" altLang="ja-JP" sz="1200" dirty="0">
                          <a:solidFill>
                            <a:schemeClr val="tx1"/>
                          </a:solidFill>
                          <a:latin typeface="Meiryo UI" panose="020B0604030504040204" pitchFamily="50" charset="-128"/>
                          <a:ea typeface="Meiryo UI" panose="020B0604030504040204" pitchFamily="50" charset="-128"/>
                        </a:rPr>
                        <a:t>R5.9.21</a:t>
                      </a:r>
                      <a:r>
                        <a:rPr kumimoji="1" lang="ja-JP" altLang="en-US" sz="1200" dirty="0">
                          <a:solidFill>
                            <a:schemeClr val="tx1"/>
                          </a:solidFill>
                          <a:latin typeface="Meiryo UI" panose="020B0604030504040204" pitchFamily="50" charset="-128"/>
                          <a:ea typeface="Meiryo UI" panose="020B0604030504040204" pitchFamily="50" charset="-128"/>
                        </a:rPr>
                        <a:t>発出）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府要件（改正案）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ご議論いただきたい点</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427000789"/>
                  </a:ext>
                </a:extLst>
              </a:tr>
              <a:tr h="13372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（新旧対照表 </a:t>
                      </a:r>
                      <a:r>
                        <a:rPr kumimoji="1" lang="en-US" altLang="ja-JP" sz="1200" dirty="0">
                          <a:solidFill>
                            <a:schemeClr val="tx1"/>
                          </a:solidFill>
                          <a:latin typeface="Meiryo UI" panose="020B0604030504040204" pitchFamily="50" charset="-128"/>
                          <a:ea typeface="Meiryo UI" panose="020B0604030504040204" pitchFamily="50" charset="-128"/>
                        </a:rPr>
                        <a:t>P12</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eiryo UI" panose="020B0604030504040204" pitchFamily="50" charset="-128"/>
                          <a:ea typeface="Meiryo UI" panose="020B0604030504040204" pitchFamily="50" charset="-128"/>
                          <a:cs typeface="+mn-cs"/>
                        </a:rPr>
                        <a:t>５ 臨床研究及び調査研究</a:t>
                      </a:r>
                      <a:endParaRPr kumimoji="1" lang="en-US" altLang="ja-JP" sz="1200"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eiryo UI" panose="020B0604030504040204" pitchFamily="50" charset="-128"/>
                          <a:ea typeface="Meiryo UI" panose="020B0604030504040204" pitchFamily="50" charset="-128"/>
                          <a:cs typeface="+mn-cs"/>
                        </a:rPr>
                        <a:t>（１）政策的公衆衛生的に必要性の高い調査研究に協力すること。</a:t>
                      </a:r>
                      <a:r>
                        <a:rPr kumimoji="1" lang="ja-JP" altLang="en-US" sz="1200" u="sng" kern="1200" dirty="0">
                          <a:solidFill>
                            <a:schemeClr val="tx1"/>
                          </a:solidFill>
                          <a:effectLst/>
                          <a:latin typeface="Meiryo UI" panose="020B0604030504040204" pitchFamily="50" charset="-128"/>
                          <a:ea typeface="Meiryo UI" panose="020B0604030504040204" pitchFamily="50" charset="-128"/>
                          <a:cs typeface="+mn-cs"/>
                        </a:rPr>
                        <a:t>また、これらの研究の協力依頼に対応する窓口の連絡先を国立がん研究センターに登録すること。</a:t>
                      </a:r>
                      <a:endParaRPr kumimoji="1" lang="en-US" altLang="ja-JP" sz="1200" u="sng" kern="1200" dirty="0">
                        <a:solidFill>
                          <a:schemeClr val="tx1"/>
                        </a:solidFill>
                        <a:effectLst/>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200"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eiryo UI" panose="020B0604030504040204" pitchFamily="50" charset="-128"/>
                          <a:ea typeface="Meiryo UI" panose="020B0604030504040204" pitchFamily="50" charset="-128"/>
                          <a:cs typeface="+mn-cs"/>
                        </a:rPr>
                        <a:t>５ 臨床研究及び調査研究</a:t>
                      </a:r>
                      <a:endParaRPr kumimoji="1" lang="en-US" altLang="ja-JP" sz="1200" kern="1200" dirty="0">
                        <a:solidFill>
                          <a:schemeClr val="tx1"/>
                        </a:solidFill>
                        <a:effectLst/>
                        <a:latin typeface="Meiryo UI" panose="020B0604030504040204" pitchFamily="50" charset="-128"/>
                        <a:ea typeface="Meiryo UI" panose="020B0604030504040204" pitchFamily="50" charset="-128"/>
                        <a:cs typeface="+mn-cs"/>
                      </a:endParaRPr>
                    </a:p>
                    <a:p>
                      <a:endParaRPr kumimoji="1" lang="en-US" altLang="ja-JP" sz="1200" kern="1200" dirty="0">
                        <a:solidFill>
                          <a:schemeClr val="tx1"/>
                        </a:solidFill>
                        <a:effectLst/>
                        <a:latin typeface="Meiryo UI" panose="020B0604030504040204" pitchFamily="50" charset="-128"/>
                        <a:ea typeface="Meiryo UI" panose="020B0604030504040204" pitchFamily="50" charset="-128"/>
                        <a:cs typeface="+mn-cs"/>
                      </a:endParaRPr>
                    </a:p>
                    <a:p>
                      <a:r>
                        <a:rPr kumimoji="1" lang="ja-JP" altLang="en-US" sz="1200" kern="1200" dirty="0">
                          <a:solidFill>
                            <a:schemeClr val="tx1"/>
                          </a:solidFill>
                          <a:effectLst/>
                          <a:latin typeface="Meiryo UI" panose="020B0604030504040204" pitchFamily="50" charset="-128"/>
                          <a:ea typeface="Meiryo UI" panose="020B0604030504040204" pitchFamily="50" charset="-128"/>
                          <a:cs typeface="+mn-cs"/>
                        </a:rPr>
                        <a:t>（１）政策的公衆衛生的に必要性の高い調査研究に協力すること。</a:t>
                      </a:r>
                      <a:endParaRPr kumimoji="1" lang="en-US" altLang="ja-JP" sz="1200" u="sng" kern="1200" dirty="0">
                        <a:solidFill>
                          <a:schemeClr val="tx1"/>
                        </a:solidFill>
                        <a:effectLst/>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〇</a:t>
                      </a:r>
                      <a:r>
                        <a:rPr kumimoji="1" lang="en-US" altLang="ja-JP" sz="1200" b="1" u="sng" dirty="0">
                          <a:solidFill>
                            <a:schemeClr val="tx1"/>
                          </a:solidFill>
                          <a:latin typeface="Meiryo UI" panose="020B0604030504040204" pitchFamily="50" charset="-128"/>
                          <a:ea typeface="Meiryo UI" panose="020B0604030504040204" pitchFamily="50" charset="-128"/>
                        </a:rPr>
                        <a:t>【</a:t>
                      </a:r>
                      <a:r>
                        <a:rPr kumimoji="1" lang="ja-JP" altLang="en-US" sz="1200" b="1" u="sng" dirty="0">
                          <a:solidFill>
                            <a:schemeClr val="tx1"/>
                          </a:solidFill>
                          <a:latin typeface="Meiryo UI" panose="020B0604030504040204" pitchFamily="50" charset="-128"/>
                          <a:ea typeface="Meiryo UI" panose="020B0604030504040204" pitchFamily="50" charset="-128"/>
                        </a:rPr>
                        <a:t>新</a:t>
                      </a:r>
                      <a:r>
                        <a:rPr kumimoji="1" lang="en-US" altLang="ja-JP" sz="1200" b="1" u="sng" dirty="0">
                          <a:solidFill>
                            <a:schemeClr val="tx1"/>
                          </a:solidFill>
                          <a:latin typeface="Meiryo UI" panose="020B0604030504040204" pitchFamily="50" charset="-128"/>
                          <a:ea typeface="Meiryo UI" panose="020B0604030504040204" pitchFamily="50" charset="-128"/>
                        </a:rPr>
                        <a:t>】</a:t>
                      </a:r>
                      <a:r>
                        <a:rPr kumimoji="1" lang="ja-JP" altLang="en-US" sz="1200" b="1" u="sng" kern="1200" dirty="0">
                          <a:solidFill>
                            <a:schemeClr val="tx1"/>
                          </a:solidFill>
                          <a:effectLst/>
                          <a:latin typeface="Meiryo UI" panose="020B0604030504040204" pitchFamily="50" charset="-128"/>
                          <a:ea typeface="Meiryo UI" panose="020B0604030504040204" pitchFamily="50" charset="-128"/>
                          <a:cs typeface="+mn-cs"/>
                        </a:rPr>
                        <a:t>研究の協力依頼に関する連絡先の登録について</a:t>
                      </a:r>
                      <a:endParaRPr kumimoji="1" lang="en-US" altLang="ja-JP" sz="1200" b="1" u="sng"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1" u="sng"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・国指定の拠点病院以外の病院が、国立がん研究センターに研究の協力依頼に対応する窓口の連絡先を登録することは不可能であるため、登録についての文言を削除して良いか。</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52687782"/>
                  </a:ext>
                </a:extLst>
              </a:tr>
            </a:tbl>
          </a:graphicData>
        </a:graphic>
      </p:graphicFrame>
      <p:sp>
        <p:nvSpPr>
          <p:cNvPr id="11" name="正方形/長方形 10">
            <a:extLst>
              <a:ext uri="{FF2B5EF4-FFF2-40B4-BE49-F238E27FC236}">
                <a16:creationId xmlns:a16="http://schemas.microsoft.com/office/drawing/2014/main" id="{538FBD30-880B-4339-97D1-6E0546A6EFEB}"/>
              </a:ext>
            </a:extLst>
          </p:cNvPr>
          <p:cNvSpPr/>
          <p:nvPr/>
        </p:nvSpPr>
        <p:spPr>
          <a:xfrm>
            <a:off x="172231" y="2988416"/>
            <a:ext cx="9595883" cy="2985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latin typeface="Meiryo UI" panose="020B0604030504040204" pitchFamily="50" charset="-128"/>
                <a:ea typeface="Meiryo UI" panose="020B0604030504040204" pitchFamily="50" charset="-128"/>
              </a:rPr>
              <a:t>臨床研究及び調査研究</a:t>
            </a:r>
          </a:p>
        </p:txBody>
      </p:sp>
    </p:spTree>
    <p:extLst>
      <p:ext uri="{BB962C8B-B14F-4D97-AF65-F5344CB8AC3E}">
        <p14:creationId xmlns:p14="http://schemas.microsoft.com/office/powerpoint/2010/main" val="357952143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7775</TotalTime>
  <Words>282</Words>
  <Application>Microsoft Office PowerPoint</Application>
  <PresentationFormat>A4 210 x 297 mm</PresentationFormat>
  <Paragraphs>22</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ＭＳ Ｐゴシック</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takeshi nakatani</dc:creator>
  <cp:lastModifiedBy>藤原　遼祐</cp:lastModifiedBy>
  <cp:revision>1028</cp:revision>
  <cp:lastPrinted>2023-10-19T08:22:50Z</cp:lastPrinted>
  <dcterms:created xsi:type="dcterms:W3CDTF">2019-06-22T16:01:03Z</dcterms:created>
  <dcterms:modified xsi:type="dcterms:W3CDTF">2024-02-01T06:47:59Z</dcterms:modified>
</cp:coreProperties>
</file>