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7"/>
  </p:notesMasterIdLst>
  <p:sldIdLst>
    <p:sldId id="272" r:id="rId2"/>
    <p:sldId id="276" r:id="rId3"/>
    <p:sldId id="299" r:id="rId4"/>
    <p:sldId id="263" r:id="rId5"/>
    <p:sldId id="301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8995" autoAdjust="0"/>
  </p:normalViewPr>
  <p:slideViewPr>
    <p:cSldViewPr>
      <p:cViewPr varScale="1">
        <p:scale>
          <a:sx n="55" d="100"/>
          <a:sy n="55" d="100"/>
        </p:scale>
        <p:origin x="17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53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630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521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17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8866" y="4941168"/>
            <a:ext cx="8074260" cy="930236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pPr algn="ctr"/>
            <a:r>
              <a:rPr lang="ja-JP" altLang="en-US" sz="2400" b="1" smtClean="0">
                <a:latin typeface="+mn-ea"/>
              </a:rPr>
              <a:t>令和４年度大阪府</a:t>
            </a:r>
            <a:r>
              <a:rPr lang="ja-JP" altLang="en-US" sz="2400" b="1" dirty="0" smtClean="0">
                <a:latin typeface="+mn-ea"/>
              </a:rPr>
              <a:t>がん対策推進委員会</a:t>
            </a:r>
            <a:endParaRPr lang="en-US" altLang="ja-JP" sz="2400" b="1" dirty="0" smtClean="0">
              <a:latin typeface="+mn-ea"/>
            </a:endParaRPr>
          </a:p>
          <a:p>
            <a:pPr algn="ctr"/>
            <a:r>
              <a:rPr lang="ja-JP" altLang="en-US" sz="2400" b="1" dirty="0">
                <a:latin typeface="+mn-ea"/>
              </a:rPr>
              <a:t>第３回がん</a:t>
            </a:r>
            <a:r>
              <a:rPr lang="ja-JP" altLang="en-US" sz="2400" b="1" dirty="0" smtClean="0">
                <a:latin typeface="+mn-ea"/>
              </a:rPr>
              <a:t>診療連携検討部会</a:t>
            </a:r>
            <a:endParaRPr lang="en-US" altLang="ja-JP" sz="20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35596" y="2085894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指定がん診療連携拠点病院の</a:t>
            </a:r>
          </a:p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推薦に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6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"/>
          <p:cNvSpPr txBox="1"/>
          <p:nvPr/>
        </p:nvSpPr>
        <p:spPr>
          <a:xfrm>
            <a:off x="251520" y="43681"/>
            <a:ext cx="8712968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国指定がん診療連携拠点病院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の推薦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について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1784488"/>
            <a:ext cx="8074260" cy="2869229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ja-JP" altLang="en-US" sz="2200" b="1" dirty="0" smtClean="0">
                <a:latin typeface="+mn-ea"/>
              </a:rPr>
              <a:t>１　都道府県がん診療連携拠点病院の</a:t>
            </a:r>
            <a:r>
              <a:rPr lang="ja-JP" altLang="en-US" sz="2200" b="1" u="sng" dirty="0" smtClean="0">
                <a:latin typeface="+mn-ea"/>
              </a:rPr>
              <a:t>指定更新</a:t>
            </a:r>
            <a:r>
              <a:rPr lang="ja-JP" altLang="en-US" sz="2200" b="1" dirty="0" smtClean="0">
                <a:latin typeface="+mn-ea"/>
              </a:rPr>
              <a:t>の推薦</a:t>
            </a:r>
            <a:r>
              <a:rPr lang="ja-JP" altLang="en-US" sz="2200" b="1" dirty="0">
                <a:latin typeface="+mn-ea"/>
              </a:rPr>
              <a:t>について</a:t>
            </a:r>
            <a:endParaRPr lang="en-US" altLang="ja-JP" sz="2200" b="1" dirty="0" smtClean="0">
              <a:latin typeface="+mn-ea"/>
            </a:endParaRPr>
          </a:p>
          <a:p>
            <a:endParaRPr lang="en-US" altLang="ja-JP" sz="2200" b="1" dirty="0" smtClean="0">
              <a:latin typeface="+mn-ea"/>
            </a:endParaRPr>
          </a:p>
          <a:p>
            <a:r>
              <a:rPr lang="ja-JP" altLang="en-US" sz="2200" b="1" dirty="0" smtClean="0">
                <a:latin typeface="+mn-ea"/>
              </a:rPr>
              <a:t>２</a:t>
            </a:r>
            <a:r>
              <a:rPr lang="ja-JP" altLang="en-US" sz="2200" b="1" dirty="0">
                <a:latin typeface="+mn-ea"/>
              </a:rPr>
              <a:t>　地域がん診療連携拠点病院の</a:t>
            </a:r>
            <a:r>
              <a:rPr lang="ja-JP" altLang="en-US" sz="2200" b="1" u="sng" dirty="0">
                <a:latin typeface="+mn-ea"/>
              </a:rPr>
              <a:t>指定更新</a:t>
            </a:r>
            <a:r>
              <a:rPr lang="ja-JP" altLang="en-US" sz="2200" b="1" dirty="0">
                <a:latin typeface="+mn-ea"/>
              </a:rPr>
              <a:t>の推薦に</a:t>
            </a:r>
            <a:r>
              <a:rPr lang="ja-JP" altLang="en-US" sz="2200" b="1" dirty="0" smtClean="0">
                <a:latin typeface="+mn-ea"/>
              </a:rPr>
              <a:t>ついて</a:t>
            </a:r>
            <a:endParaRPr lang="en-US" altLang="ja-JP" sz="2200" b="1" dirty="0" smtClean="0">
              <a:latin typeface="+mn-ea"/>
            </a:endParaRPr>
          </a:p>
          <a:p>
            <a:endParaRPr lang="en-US" altLang="ja-JP" sz="2200" b="1" dirty="0">
              <a:latin typeface="+mn-ea"/>
            </a:endParaRPr>
          </a:p>
          <a:p>
            <a:endParaRPr lang="en-US" altLang="ja-JP" sz="2200" b="1" dirty="0">
              <a:latin typeface="+mn-ea"/>
            </a:endParaRPr>
          </a:p>
          <a:p>
            <a:endParaRPr lang="en-US" altLang="ja-JP" sz="2200" b="1" dirty="0" smtClean="0">
              <a:latin typeface="+mn-ea"/>
            </a:endParaRPr>
          </a:p>
          <a:p>
            <a:endParaRPr lang="en-US" altLang="ja-JP" sz="2200" b="1" dirty="0" smtClean="0">
              <a:latin typeface="+mn-ea"/>
            </a:endParaRPr>
          </a:p>
          <a:p>
            <a:endParaRPr lang="en-US" altLang="ja-JP" sz="2000" b="1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1600" dirty="0" smtClean="0">
                <a:solidFill>
                  <a:schemeClr val="tx1"/>
                </a:solidFill>
              </a:rPr>
              <a:t>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1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7"/>
          <p:cNvSpPr txBox="1">
            <a:spLocks/>
          </p:cNvSpPr>
          <p:nvPr/>
        </p:nvSpPr>
        <p:spPr>
          <a:xfrm>
            <a:off x="251520" y="67906"/>
            <a:ext cx="8712968" cy="48077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１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都道府県がん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診療連携拠点病院の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指定更新の推薦について</a:t>
            </a:r>
            <a:endParaRPr lang="ja-JP" altLang="en-US" sz="2000" b="1" dirty="0">
              <a:solidFill>
                <a:schemeClr val="bg1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513430"/>
              </p:ext>
            </p:extLst>
          </p:nvPr>
        </p:nvGraphicFramePr>
        <p:xfrm>
          <a:off x="899592" y="1516726"/>
          <a:ext cx="6984776" cy="344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8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6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7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mtClean="0">
                          <a:solidFill>
                            <a:schemeClr val="bg1"/>
                          </a:solidFill>
                        </a:rPr>
                        <a:t>都道府県拠点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病院の要件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充足状況</a:t>
                      </a:r>
                      <a:endParaRPr kumimoji="1" lang="ja-JP" alt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地域拠点病院の要件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資料２の通り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7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特定機能病院の要件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資料２の通り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7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都道府県における診療機能強化に向けた要件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 smtClean="0"/>
                        <a:t>○</a:t>
                      </a: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7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都道府県における相談支援機能強化に向けた要件</a:t>
                      </a:r>
                      <a:endParaRPr kumimoji="1" lang="ja-JP" altLang="en-US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43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dirty="0" smtClean="0"/>
                        <a:t>都道府県拠点病院の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診療機能強化に向けた要件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99592" y="5179892"/>
            <a:ext cx="7138728" cy="1176458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en-US" altLang="ja-JP" sz="1600" b="1" dirty="0" smtClean="0">
                <a:latin typeface="+mn-ea"/>
              </a:rPr>
              <a:t>【</a:t>
            </a:r>
            <a:r>
              <a:rPr lang="ja-JP" altLang="en-US" sz="1600" b="1" dirty="0" smtClean="0">
                <a:latin typeface="+mn-ea"/>
              </a:rPr>
              <a:t>推薦（案）</a:t>
            </a:r>
            <a:r>
              <a:rPr lang="en-US" altLang="ja-JP" sz="1600" b="1" dirty="0" smtClean="0">
                <a:latin typeface="+mn-ea"/>
              </a:rPr>
              <a:t>】</a:t>
            </a:r>
          </a:p>
          <a:p>
            <a:r>
              <a:rPr lang="ja-JP" altLang="en-US" sz="1600" b="1" dirty="0">
                <a:latin typeface="+mn-ea"/>
              </a:rPr>
              <a:t>　　</a:t>
            </a:r>
            <a:r>
              <a:rPr lang="ja-JP" altLang="en-US" sz="1600" b="1" dirty="0" smtClean="0">
                <a:latin typeface="+mn-ea"/>
              </a:rPr>
              <a:t>都道府県がん診療連携拠点病院である大阪国際がんセンターについては、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　</a:t>
            </a:r>
            <a:r>
              <a:rPr lang="ja-JP" altLang="en-US" sz="1600" b="1" dirty="0" smtClean="0">
                <a:latin typeface="+mn-ea"/>
              </a:rPr>
              <a:t>　都道府県がん診療連携拠点病院の要件を全て満たしているため、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　</a:t>
            </a:r>
            <a:r>
              <a:rPr lang="ja-JP" altLang="en-US" sz="1600" b="1" dirty="0" smtClean="0">
                <a:latin typeface="+mn-ea"/>
              </a:rPr>
              <a:t>　国に指定更新の推薦を行う。</a:t>
            </a:r>
            <a:endParaRPr lang="ja-JP" altLang="en-US" sz="16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6961" y="1052736"/>
            <a:ext cx="3686967" cy="468572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ja-JP" altLang="en-US" b="1" dirty="0" smtClean="0"/>
              <a:t>大阪国際がんセンターの状況</a:t>
            </a:r>
            <a:endParaRPr lang="ja-JP" altLang="en-US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1600" dirty="0" smtClean="0">
                <a:solidFill>
                  <a:schemeClr val="tx1"/>
                </a:solidFill>
              </a:rPr>
              <a:t>２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80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4579005" y="1530280"/>
            <a:ext cx="0" cy="468052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25325" y="835377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n-ea"/>
              </a:rPr>
              <a:t>【</a:t>
            </a:r>
            <a:r>
              <a:rPr lang="ja-JP" altLang="en-US" sz="1400" dirty="0">
                <a:latin typeface="+mn-ea"/>
              </a:rPr>
              <a:t>旧指針</a:t>
            </a:r>
            <a:r>
              <a:rPr kumimoji="1" lang="en-US" altLang="ja-JP" sz="1400" dirty="0" smtClean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12305" y="91288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lang="ja-JP" altLang="en-US" sz="1400" dirty="0">
                <a:latin typeface="+mn-ea"/>
              </a:rPr>
              <a:t>新指針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185537" y="1354806"/>
            <a:ext cx="2880320" cy="83883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+mn-ea"/>
              </a:rPr>
              <a:t>地域がん診療連携拠点病院</a:t>
            </a:r>
            <a:endParaRPr kumimoji="1" lang="en-US" altLang="ja-JP" sz="1400" b="1" dirty="0">
              <a:latin typeface="+mn-ea"/>
            </a:endParaRPr>
          </a:p>
          <a:p>
            <a:pPr algn="ctr"/>
            <a:r>
              <a:rPr kumimoji="1" lang="ja-JP" altLang="en-US" sz="1400" b="1" u="sng" dirty="0">
                <a:latin typeface="+mn-ea"/>
              </a:rPr>
              <a:t>（高度型）</a:t>
            </a:r>
            <a:endParaRPr kumimoji="1" lang="en-US" altLang="ja-JP" sz="1400" b="1" u="sng" dirty="0">
              <a:latin typeface="+mn-ea"/>
            </a:endParaRPr>
          </a:p>
          <a:p>
            <a:pPr algn="ctr"/>
            <a:r>
              <a:rPr lang="en-US" altLang="ja-JP" sz="1400" b="1" dirty="0">
                <a:latin typeface="+mn-ea"/>
              </a:rPr>
              <a:t>※</a:t>
            </a:r>
            <a:r>
              <a:rPr lang="ja-JP" altLang="en-US" sz="1400" b="1" dirty="0">
                <a:latin typeface="+mn-ea"/>
              </a:rPr>
              <a:t>１医療圏に１ヶ所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212177" y="3227014"/>
            <a:ext cx="2880320" cy="6480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+mn-ea"/>
              </a:rPr>
              <a:t>地域がん診療連携拠点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+mn-ea"/>
              </a:rPr>
              <a:t>病院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+mn-ea"/>
            </a:endParaRPr>
          </a:p>
          <a:p>
            <a:pPr algn="ctr"/>
            <a:r>
              <a:rPr lang="en-US" altLang="ja-JP" sz="1400" b="1" dirty="0" smtClean="0">
                <a:solidFill>
                  <a:sysClr val="windowText" lastClr="000000"/>
                </a:solidFill>
                <a:latin typeface="+mn-ea"/>
              </a:rPr>
              <a:t>【</a:t>
            </a:r>
            <a:r>
              <a:rPr lang="ja-JP" altLang="en-US" sz="1400" b="1" dirty="0" smtClean="0">
                <a:solidFill>
                  <a:sysClr val="windowText" lastClr="000000"/>
                </a:solidFill>
                <a:latin typeface="+mn-ea"/>
              </a:rPr>
              <a:t>既指定病院の指定更新</a:t>
            </a:r>
            <a:r>
              <a:rPr lang="en-US" altLang="ja-JP" sz="1400" b="1" dirty="0" smtClean="0">
                <a:solidFill>
                  <a:sysClr val="windowText" lastClr="000000"/>
                </a:solidFill>
                <a:latin typeface="+mn-ea"/>
              </a:rPr>
              <a:t>】</a:t>
            </a:r>
            <a:endParaRPr kumimoji="1" lang="ja-JP" altLang="en-US" sz="1400" b="1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150282" y="4739182"/>
            <a:ext cx="2880320" cy="7920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+mn-ea"/>
              </a:rPr>
              <a:t>地域がん診療連携拠点病院</a:t>
            </a:r>
            <a:endParaRPr kumimoji="1" lang="en-US" altLang="ja-JP" sz="1400" b="1" dirty="0">
              <a:latin typeface="+mn-ea"/>
            </a:endParaRPr>
          </a:p>
          <a:p>
            <a:pPr algn="ctr"/>
            <a:r>
              <a:rPr lang="ja-JP" altLang="en-US" sz="1400" b="1" u="sng" dirty="0">
                <a:latin typeface="+mn-ea"/>
              </a:rPr>
              <a:t>（特例型）</a:t>
            </a:r>
            <a:endParaRPr kumimoji="1" lang="ja-JP" altLang="en-US" sz="1400" b="1" u="sng" dirty="0">
              <a:latin typeface="+mn-ea"/>
            </a:endParaRPr>
          </a:p>
        </p:txBody>
      </p:sp>
      <p:sp>
        <p:nvSpPr>
          <p:cNvPr id="20" name="下矢印 19"/>
          <p:cNvSpPr/>
          <p:nvPr/>
        </p:nvSpPr>
        <p:spPr>
          <a:xfrm>
            <a:off x="3084385" y="4163118"/>
            <a:ext cx="360040" cy="502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3084385" y="2455830"/>
            <a:ext cx="360040" cy="5298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2" name="下矢印 21"/>
          <p:cNvSpPr/>
          <p:nvPr/>
        </p:nvSpPr>
        <p:spPr>
          <a:xfrm flipV="1">
            <a:off x="1689593" y="2392596"/>
            <a:ext cx="360040" cy="5931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3" name="下矢印 22"/>
          <p:cNvSpPr/>
          <p:nvPr/>
        </p:nvSpPr>
        <p:spPr>
          <a:xfrm flipV="1">
            <a:off x="1689593" y="4143954"/>
            <a:ext cx="360040" cy="521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41621" y="2462509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+mn-ea"/>
              </a:rPr>
              <a:t>指定類型の</a:t>
            </a:r>
            <a:endParaRPr kumimoji="1" lang="en-US" altLang="ja-JP" sz="1400" dirty="0">
              <a:latin typeface="+mn-ea"/>
            </a:endParaRPr>
          </a:p>
          <a:p>
            <a:pPr algn="ctr"/>
            <a:r>
              <a:rPr kumimoji="1" lang="ja-JP" altLang="en-US" sz="1400" dirty="0">
                <a:latin typeface="+mn-ea"/>
              </a:rPr>
              <a:t>見直し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53789" y="4143954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+mn-ea"/>
              </a:rPr>
              <a:t>指定類型の</a:t>
            </a:r>
            <a:endParaRPr kumimoji="1" lang="en-US" altLang="ja-JP" sz="1400" dirty="0">
              <a:latin typeface="+mn-ea"/>
            </a:endParaRPr>
          </a:p>
          <a:p>
            <a:pPr algn="ctr"/>
            <a:r>
              <a:rPr kumimoji="1" lang="ja-JP" altLang="en-US" sz="1400" dirty="0">
                <a:latin typeface="+mn-ea"/>
              </a:rPr>
              <a:t>見直し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409" y="4000518"/>
            <a:ext cx="1332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+mn-ea"/>
              </a:rPr>
              <a:t>指定要件を</a:t>
            </a:r>
            <a:endParaRPr kumimoji="1" lang="en-US" altLang="ja-JP" sz="1400" dirty="0">
              <a:latin typeface="+mn-ea"/>
            </a:endParaRPr>
          </a:p>
          <a:p>
            <a:pPr algn="ctr"/>
            <a:r>
              <a:rPr kumimoji="1" lang="ja-JP" altLang="en-US" sz="1400" dirty="0">
                <a:latin typeface="+mn-ea"/>
              </a:rPr>
              <a:t>充足した場合</a:t>
            </a:r>
            <a:endParaRPr kumimoji="1" lang="en-US" altLang="ja-JP" sz="1400" dirty="0">
              <a:latin typeface="+mn-ea"/>
            </a:endParaRPr>
          </a:p>
          <a:p>
            <a:pPr algn="ctr"/>
            <a:r>
              <a:rPr kumimoji="1" lang="ja-JP" altLang="en-US" sz="1400" dirty="0">
                <a:latin typeface="+mn-ea"/>
              </a:rPr>
              <a:t>復帰</a:t>
            </a:r>
          </a:p>
        </p:txBody>
      </p:sp>
      <p:sp>
        <p:nvSpPr>
          <p:cNvPr id="29" name="タイトル 7"/>
          <p:cNvSpPr txBox="1">
            <a:spLocks/>
          </p:cNvSpPr>
          <p:nvPr/>
        </p:nvSpPr>
        <p:spPr>
          <a:xfrm>
            <a:off x="251520" y="44624"/>
            <a:ext cx="8712968" cy="48077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２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　地域がん診療連携拠点病院の指定更新の推薦について</a:t>
            </a:r>
          </a:p>
        </p:txBody>
      </p:sp>
      <p:sp>
        <p:nvSpPr>
          <p:cNvPr id="3" name="右矢印 2"/>
          <p:cNvSpPr/>
          <p:nvPr/>
        </p:nvSpPr>
        <p:spPr>
          <a:xfrm>
            <a:off x="4305510" y="1740610"/>
            <a:ext cx="648072" cy="396044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2481681" y="5616994"/>
            <a:ext cx="360040" cy="3463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66936" y="6015581"/>
            <a:ext cx="1722857" cy="30777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+mn-ea"/>
              </a:rPr>
              <a:t>指定の取り消し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1600" dirty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371093" y="1424141"/>
            <a:ext cx="2880320" cy="838835"/>
          </a:xfrm>
          <a:prstGeom prst="roundRect">
            <a:avLst/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u="sng" dirty="0" smtClean="0">
                <a:solidFill>
                  <a:schemeClr val="tx1"/>
                </a:solidFill>
                <a:latin typeface="+mn-ea"/>
              </a:rPr>
              <a:t>廃止</a:t>
            </a:r>
            <a:endParaRPr kumimoji="1" lang="en-US" altLang="ja-JP" sz="2400" u="sng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464730" y="4732559"/>
            <a:ext cx="2880320" cy="7920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+mn-ea"/>
              </a:rPr>
              <a:t>地域がん診療連携拠点病院</a:t>
            </a:r>
            <a:endParaRPr kumimoji="1" lang="en-US" altLang="ja-JP" sz="1400" b="1" dirty="0">
              <a:latin typeface="+mn-ea"/>
            </a:endParaRPr>
          </a:p>
          <a:p>
            <a:pPr algn="ctr"/>
            <a:r>
              <a:rPr lang="ja-JP" altLang="en-US" sz="1400" b="1" u="sng" dirty="0">
                <a:latin typeface="+mn-ea"/>
              </a:rPr>
              <a:t>（特例型）</a:t>
            </a:r>
            <a:endParaRPr kumimoji="1" lang="ja-JP" altLang="en-US" sz="1400" b="1" u="sng" dirty="0">
              <a:latin typeface="+mn-ea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6724870" y="5616994"/>
            <a:ext cx="360040" cy="3463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19165" y="5963318"/>
            <a:ext cx="1722857" cy="30777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+mn-ea"/>
              </a:rPr>
              <a:t>指定の取り消し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5464730" y="3210618"/>
            <a:ext cx="2880320" cy="6480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+mn-ea"/>
              </a:rPr>
              <a:t>地域がん診療連携拠点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+mn-ea"/>
              </a:rPr>
              <a:t>病院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+mn-ea"/>
            </a:endParaRPr>
          </a:p>
          <a:p>
            <a:pPr algn="ctr"/>
            <a:r>
              <a:rPr lang="en-US" altLang="ja-JP" sz="1400" b="1" dirty="0" smtClean="0">
                <a:solidFill>
                  <a:sysClr val="windowText" lastClr="000000"/>
                </a:solidFill>
                <a:latin typeface="+mn-ea"/>
              </a:rPr>
              <a:t>【</a:t>
            </a:r>
            <a:r>
              <a:rPr lang="ja-JP" altLang="en-US" sz="1400" b="1" dirty="0" smtClean="0">
                <a:solidFill>
                  <a:sysClr val="windowText" lastClr="000000"/>
                </a:solidFill>
                <a:latin typeface="+mn-ea"/>
              </a:rPr>
              <a:t>既指定病院の指定更新</a:t>
            </a:r>
            <a:r>
              <a:rPr lang="en-US" altLang="ja-JP" sz="1400" b="1" dirty="0" smtClean="0">
                <a:solidFill>
                  <a:sysClr val="windowText" lastClr="000000"/>
                </a:solidFill>
                <a:latin typeface="+mn-ea"/>
              </a:rPr>
              <a:t>】</a:t>
            </a:r>
            <a:endParaRPr kumimoji="1" lang="ja-JP" altLang="en-US" sz="1400" b="1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49" name="下矢印 48"/>
          <p:cNvSpPr/>
          <p:nvPr/>
        </p:nvSpPr>
        <p:spPr>
          <a:xfrm>
            <a:off x="7350061" y="4065330"/>
            <a:ext cx="360040" cy="502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0" name="下矢印 49"/>
          <p:cNvSpPr/>
          <p:nvPr/>
        </p:nvSpPr>
        <p:spPr>
          <a:xfrm flipV="1">
            <a:off x="6163181" y="4033578"/>
            <a:ext cx="360040" cy="521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11852" y="4032278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+mn-ea"/>
              </a:rPr>
              <a:t>指定類型の</a:t>
            </a:r>
            <a:endParaRPr kumimoji="1" lang="en-US" altLang="ja-JP" sz="1400" dirty="0">
              <a:latin typeface="+mn-ea"/>
            </a:endParaRPr>
          </a:p>
          <a:p>
            <a:pPr algn="ctr"/>
            <a:r>
              <a:rPr kumimoji="1" lang="ja-JP" altLang="en-US" sz="1400" dirty="0">
                <a:latin typeface="+mn-ea"/>
              </a:rPr>
              <a:t>見直し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781289" y="3954782"/>
            <a:ext cx="1332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+mn-ea"/>
              </a:rPr>
              <a:t>指定要件を</a:t>
            </a:r>
            <a:endParaRPr kumimoji="1" lang="en-US" altLang="ja-JP" sz="1400" dirty="0">
              <a:latin typeface="+mn-ea"/>
            </a:endParaRPr>
          </a:p>
          <a:p>
            <a:pPr algn="ctr"/>
            <a:r>
              <a:rPr kumimoji="1" lang="ja-JP" altLang="en-US" sz="1400" dirty="0">
                <a:latin typeface="+mn-ea"/>
              </a:rPr>
              <a:t>充足した場合</a:t>
            </a:r>
            <a:endParaRPr kumimoji="1" lang="en-US" altLang="ja-JP" sz="1400" dirty="0">
              <a:latin typeface="+mn-ea"/>
            </a:endParaRPr>
          </a:p>
          <a:p>
            <a:pPr algn="ctr"/>
            <a:r>
              <a:rPr kumimoji="1" lang="ja-JP" altLang="en-US" sz="1400" dirty="0">
                <a:latin typeface="+mn-ea"/>
              </a:rPr>
              <a:t>復帰</a:t>
            </a:r>
          </a:p>
        </p:txBody>
      </p:sp>
    </p:spTree>
    <p:extLst>
      <p:ext uri="{BB962C8B-B14F-4D97-AF65-F5344CB8AC3E}">
        <p14:creationId xmlns:p14="http://schemas.microsoft.com/office/powerpoint/2010/main" val="16553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7"/>
          <p:cNvSpPr txBox="1">
            <a:spLocks/>
          </p:cNvSpPr>
          <p:nvPr/>
        </p:nvSpPr>
        <p:spPr>
          <a:xfrm>
            <a:off x="251520" y="44624"/>
            <a:ext cx="8712968" cy="48077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地域がん診療連携拠点病院の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  <a:ea typeface="+mn-ea"/>
                <a:cs typeface="Meiryo UI" panose="020B0604030504040204" pitchFamily="50" charset="-128"/>
              </a:rPr>
              <a:t>指定更新</a:t>
            </a:r>
            <a:endParaRPr lang="ja-JP" altLang="en-US" sz="2000" b="1" dirty="0">
              <a:solidFill>
                <a:schemeClr val="bg1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0" y="470899"/>
            <a:ext cx="7124236" cy="684015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ja-JP" altLang="en-US" sz="1600" b="1" dirty="0" smtClean="0"/>
              <a:t>　</a:t>
            </a:r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大阪府の推薦の考え方</a:t>
            </a:r>
            <a:r>
              <a:rPr lang="en-US" altLang="ja-JP" sz="1600" b="1" dirty="0" smtClean="0"/>
              <a:t>】</a:t>
            </a:r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既指定病院は国の指定要件を満たしていれば更新推薦を行う。</a:t>
            </a:r>
            <a:endParaRPr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z="1600" dirty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5627540"/>
            <a:ext cx="8136904" cy="930236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en-US" altLang="ja-JP" sz="1600" b="1" dirty="0" smtClean="0">
                <a:latin typeface="+mn-ea"/>
              </a:rPr>
              <a:t>【</a:t>
            </a:r>
            <a:r>
              <a:rPr lang="ja-JP" altLang="en-US" sz="1600" b="1" dirty="0" smtClean="0">
                <a:latin typeface="+mn-ea"/>
              </a:rPr>
              <a:t>推薦（案）</a:t>
            </a:r>
            <a:r>
              <a:rPr lang="en-US" altLang="ja-JP" sz="1600" b="1" dirty="0" smtClean="0">
                <a:latin typeface="+mn-ea"/>
              </a:rPr>
              <a:t>】</a:t>
            </a:r>
          </a:p>
          <a:p>
            <a:r>
              <a:rPr lang="ja-JP" altLang="en-US" sz="1600" b="1" dirty="0">
                <a:latin typeface="+mn-ea"/>
              </a:rPr>
              <a:t>地域がん診療連携拠点</a:t>
            </a:r>
            <a:r>
              <a:rPr lang="ja-JP" altLang="en-US" sz="1600" b="1" dirty="0" smtClean="0">
                <a:latin typeface="+mn-ea"/>
              </a:rPr>
              <a:t>病院については、現時点では、一部未充足の項目があるものの、各病院とも令和５年１月末までに充足予定のため、全病院、国</a:t>
            </a:r>
            <a:r>
              <a:rPr lang="ja-JP" altLang="en-US" sz="1600" b="1" dirty="0">
                <a:latin typeface="+mn-ea"/>
              </a:rPr>
              <a:t>に指定更新</a:t>
            </a:r>
            <a:r>
              <a:rPr lang="ja-JP" altLang="en-US" sz="1600" b="1" dirty="0" smtClean="0">
                <a:latin typeface="+mn-ea"/>
              </a:rPr>
              <a:t>の推薦を</a:t>
            </a:r>
            <a:r>
              <a:rPr lang="ja-JP" altLang="en-US" sz="1600" b="1" dirty="0">
                <a:latin typeface="+mn-ea"/>
              </a:rPr>
              <a:t>行う</a:t>
            </a:r>
            <a:r>
              <a:rPr lang="ja-JP" altLang="en-US" sz="1600" b="1" dirty="0" smtClean="0">
                <a:latin typeface="+mn-ea"/>
              </a:rPr>
              <a:t>。</a:t>
            </a:r>
            <a:endParaRPr lang="ja-JP" altLang="en-US" sz="1600" b="1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253105"/>
              </p:ext>
            </p:extLst>
          </p:nvPr>
        </p:nvGraphicFramePr>
        <p:xfrm>
          <a:off x="870595" y="1199914"/>
          <a:ext cx="7173430" cy="433255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52750">
                  <a:extLst>
                    <a:ext uri="{9D8B030D-6E8A-4147-A177-3AD203B41FA5}">
                      <a16:colId xmlns:a16="http://schemas.microsoft.com/office/drawing/2014/main" val="253300899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4050233252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606051969"/>
                    </a:ext>
                  </a:extLst>
                </a:gridCol>
              </a:tblGrid>
              <a:tr h="33654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圏域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病院名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指定要件の未充足状況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682872"/>
                  </a:ext>
                </a:extLst>
              </a:tr>
              <a:tr h="2378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</a:rPr>
                        <a:t>豊能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大阪大学医学部附属病院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166705981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 dirty="0">
                          <a:effectLst/>
                        </a:rPr>
                        <a:t>市立豊中病院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3337044760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</a:rPr>
                        <a:t>三島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医科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薬科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大学病院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2474593239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</a:rPr>
                        <a:t>北河内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関西医科大学附属病院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2123614165"/>
                  </a:ext>
                </a:extLst>
              </a:tr>
              <a:tr h="2378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</a:rPr>
                        <a:t>中河内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市立東大阪医療センター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849897464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八尾市立病院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3958610975"/>
                  </a:ext>
                </a:extLst>
              </a:tr>
              <a:tr h="2378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南河内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近畿</a:t>
                      </a:r>
                      <a:r>
                        <a:rPr lang="zh-CN" altLang="en-US" sz="1200" u="none" strike="noStrike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大学病院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3716980363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大阪南医療センター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277881281"/>
                  </a:ext>
                </a:extLst>
              </a:tr>
              <a:tr h="2378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</a:rPr>
                        <a:t>堺市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 dirty="0">
                          <a:effectLst/>
                        </a:rPr>
                        <a:t>大阪労災病院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4086856499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堺市立総合医療センター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1493904492"/>
                  </a:ext>
                </a:extLst>
              </a:tr>
              <a:tr h="2378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u="none" strike="noStrike" dirty="0">
                          <a:effectLst/>
                        </a:rPr>
                        <a:t>泉州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市立岸和田市民病院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2665929376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和泉市立総合医療センター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3625679649"/>
                  </a:ext>
                </a:extLst>
              </a:tr>
              <a:tr h="23784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大阪市</a:t>
                      </a: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</a:t>
                      </a:r>
                      <a:r>
                        <a:rPr lang="zh-CN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立</a:t>
                      </a:r>
                      <a:r>
                        <a:rPr lang="zh-CN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大学医学部附属病院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158338621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 smtClean="0">
                          <a:effectLst/>
                        </a:rPr>
                        <a:t>大阪市立</a:t>
                      </a:r>
                      <a:r>
                        <a:rPr lang="ja-JP" altLang="en-US" sz="1200" u="none" strike="noStrike" dirty="0">
                          <a:effectLst/>
                        </a:rPr>
                        <a:t>総合医療センター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269656243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大阪赤十字病院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3835585585"/>
                  </a:ext>
                </a:extLst>
              </a:tr>
              <a:tr h="2378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大阪医療センター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969696124"/>
                  </a:ext>
                </a:extLst>
              </a:tr>
              <a:tr h="59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u="none" strike="noStrike" dirty="0">
                          <a:effectLst/>
                        </a:rPr>
                        <a:t>大阪急性期・総合医療センター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7650" marR="7650" marT="7650" marB="0"/>
                </a:tc>
                <a:extLst>
                  <a:ext uri="{0D108BD9-81ED-4DB2-BD59-A6C34878D82A}">
                    <a16:rowId xmlns:a16="http://schemas.microsoft.com/office/drawing/2014/main" val="82267815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847895" y="2156117"/>
            <a:ext cx="430887" cy="288032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vert="eaVert" wrap="square" rtlCol="0" anchor="ctr" anchorCtr="0">
            <a:spAutoFit/>
          </a:bodyPr>
          <a:lstStyle/>
          <a:p>
            <a:pPr algn="ctr"/>
            <a:r>
              <a:rPr kumimoji="1" lang="ja-JP" altLang="en-US" sz="1600" dirty="0" smtClean="0"/>
              <a:t>資料２のとおり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639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513</Words>
  <Application>Microsoft Office PowerPoint</Application>
  <PresentationFormat>画面に合わせる (4:3)</PresentationFormat>
  <Paragraphs>119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ＭＳ Ｐゴシック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2023-02-27T04:20:51Z</dcterms:created>
  <dcterms:modified xsi:type="dcterms:W3CDTF">2023-02-27T04:21:03Z</dcterms:modified>
</cp:coreProperties>
</file>