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13"/>
  </p:notesMasterIdLst>
  <p:handoutMasterIdLst>
    <p:handoutMasterId r:id="rId14"/>
  </p:handoutMasterIdLst>
  <p:sldIdLst>
    <p:sldId id="288" r:id="rId2"/>
    <p:sldId id="289" r:id="rId3"/>
    <p:sldId id="291" r:id="rId4"/>
    <p:sldId id="292" r:id="rId5"/>
    <p:sldId id="293" r:id="rId6"/>
    <p:sldId id="294" r:id="rId7"/>
    <p:sldId id="295" r:id="rId8"/>
    <p:sldId id="290" r:id="rId9"/>
    <p:sldId id="268" r:id="rId10"/>
    <p:sldId id="269" r:id="rId11"/>
    <p:sldId id="287" r:id="rId1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706" autoAdjust="0"/>
    <p:restoredTop sz="94434" autoAdjust="0"/>
  </p:normalViewPr>
  <p:slideViewPr>
    <p:cSldViewPr>
      <p:cViewPr varScale="1">
        <p:scale>
          <a:sx n="71" d="100"/>
          <a:sy n="71" d="100"/>
        </p:scale>
        <p:origin x="171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31935802-9EBC-4FC4-B080-4B25D1BEA4B2}" type="datetimeFigureOut">
              <a:rPr kumimoji="1" lang="ja-JP" altLang="en-US" smtClean="0"/>
              <a:t>2023/2/27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0EE9F24E-7280-41A2-BEEC-0239D4F356DA}" type="slidenum">
              <a:rPr kumimoji="1" lang="ja-JP" altLang="en-US" smtClean="0"/>
              <a:t>‹#›</a:t>
            </a:fld>
            <a:endParaRPr kumimoji="1" lang="ja-JP" altLang="en-US"/>
          </a:p>
        </p:txBody>
      </p:sp>
    </p:spTree>
    <p:extLst>
      <p:ext uri="{BB962C8B-B14F-4D97-AF65-F5344CB8AC3E}">
        <p14:creationId xmlns:p14="http://schemas.microsoft.com/office/powerpoint/2010/main" val="26207161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2023/2/27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a:t>
            </a:fld>
            <a:endParaRPr kumimoji="1" lang="ja-JP" altLang="en-US"/>
          </a:p>
        </p:txBody>
      </p:sp>
    </p:spTree>
    <p:extLst>
      <p:ext uri="{BB962C8B-B14F-4D97-AF65-F5344CB8AC3E}">
        <p14:creationId xmlns:p14="http://schemas.microsoft.com/office/powerpoint/2010/main" val="440131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10</a:t>
            </a:fld>
            <a:endParaRPr kumimoji="1" lang="ja-JP" altLang="en-US"/>
          </a:p>
        </p:txBody>
      </p:sp>
    </p:spTree>
    <p:extLst>
      <p:ext uri="{BB962C8B-B14F-4D97-AF65-F5344CB8AC3E}">
        <p14:creationId xmlns:p14="http://schemas.microsoft.com/office/powerpoint/2010/main" val="2296965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11</a:t>
            </a:fld>
            <a:endParaRPr kumimoji="1" lang="ja-JP" altLang="en-US"/>
          </a:p>
        </p:txBody>
      </p:sp>
    </p:spTree>
    <p:extLst>
      <p:ext uri="{BB962C8B-B14F-4D97-AF65-F5344CB8AC3E}">
        <p14:creationId xmlns:p14="http://schemas.microsoft.com/office/powerpoint/2010/main" val="927487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a:t>
            </a:fld>
            <a:endParaRPr kumimoji="1" lang="ja-JP" altLang="en-US"/>
          </a:p>
        </p:txBody>
      </p:sp>
    </p:spTree>
    <p:extLst>
      <p:ext uri="{BB962C8B-B14F-4D97-AF65-F5344CB8AC3E}">
        <p14:creationId xmlns:p14="http://schemas.microsoft.com/office/powerpoint/2010/main" val="1888917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3</a:t>
            </a:fld>
            <a:endParaRPr kumimoji="1" lang="ja-JP" altLang="en-US"/>
          </a:p>
        </p:txBody>
      </p:sp>
    </p:spTree>
    <p:extLst>
      <p:ext uri="{BB962C8B-B14F-4D97-AF65-F5344CB8AC3E}">
        <p14:creationId xmlns:p14="http://schemas.microsoft.com/office/powerpoint/2010/main" val="1423156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4</a:t>
            </a:fld>
            <a:endParaRPr kumimoji="1" lang="ja-JP" altLang="en-US"/>
          </a:p>
        </p:txBody>
      </p:sp>
    </p:spTree>
    <p:extLst>
      <p:ext uri="{BB962C8B-B14F-4D97-AF65-F5344CB8AC3E}">
        <p14:creationId xmlns:p14="http://schemas.microsoft.com/office/powerpoint/2010/main" val="4204627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5</a:t>
            </a:fld>
            <a:endParaRPr kumimoji="1" lang="ja-JP" altLang="en-US"/>
          </a:p>
        </p:txBody>
      </p:sp>
    </p:spTree>
    <p:extLst>
      <p:ext uri="{BB962C8B-B14F-4D97-AF65-F5344CB8AC3E}">
        <p14:creationId xmlns:p14="http://schemas.microsoft.com/office/powerpoint/2010/main" val="2758437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6</a:t>
            </a:fld>
            <a:endParaRPr kumimoji="1" lang="ja-JP" altLang="en-US"/>
          </a:p>
        </p:txBody>
      </p:sp>
    </p:spTree>
    <p:extLst>
      <p:ext uri="{BB962C8B-B14F-4D97-AF65-F5344CB8AC3E}">
        <p14:creationId xmlns:p14="http://schemas.microsoft.com/office/powerpoint/2010/main" val="168149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ja-JP"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7</a:t>
            </a:fld>
            <a:endParaRPr kumimoji="1" lang="ja-JP" altLang="en-US"/>
          </a:p>
        </p:txBody>
      </p:sp>
    </p:spTree>
    <p:extLst>
      <p:ext uri="{BB962C8B-B14F-4D97-AF65-F5344CB8AC3E}">
        <p14:creationId xmlns:p14="http://schemas.microsoft.com/office/powerpoint/2010/main" val="1148502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146256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9</a:t>
            </a:fld>
            <a:endParaRPr kumimoji="1" lang="ja-JP" altLang="en-US"/>
          </a:p>
        </p:txBody>
      </p:sp>
    </p:spTree>
    <p:extLst>
      <p:ext uri="{BB962C8B-B14F-4D97-AF65-F5344CB8AC3E}">
        <p14:creationId xmlns:p14="http://schemas.microsoft.com/office/powerpoint/2010/main" val="2756266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2F0C9AE-127D-4548-9312-52780D35D497}" type="datetime1">
              <a:rPr kumimoji="1" lang="ja-JP" altLang="en-US" smtClean="0"/>
              <a:t>2023/2/27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5230A9-2A2F-4386-8E47-817BE447DFB8}" type="datetime1">
              <a:rPr kumimoji="1" lang="ja-JP" altLang="en-US" smtClean="0"/>
              <a:t>2023/2/27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FA9EF88-6136-4245-874B-6AAC42DC82F7}" type="datetime1">
              <a:rPr kumimoji="1" lang="ja-JP" altLang="en-US" smtClean="0"/>
              <a:t>2023/2/27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5B3BFE-27A9-45D8-A4DF-4D03D10B336C}" type="datetime1">
              <a:rPr kumimoji="1" lang="ja-JP" altLang="en-US" smtClean="0"/>
              <a:t>2023/2/27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7943894-E90C-4702-B48B-252AD9303748}" type="datetime1">
              <a:rPr kumimoji="1" lang="ja-JP" altLang="en-US" smtClean="0"/>
              <a:t>2023/2/27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C48C2BC-683A-4A92-9F85-326673DCBDC9}" type="datetime1">
              <a:rPr kumimoji="1" lang="ja-JP" altLang="en-US" smtClean="0"/>
              <a:t>2023/2/27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91776FC-7406-4AAA-A2B4-EDD9EF6168D0}" type="datetime1">
              <a:rPr kumimoji="1" lang="ja-JP" altLang="en-US" smtClean="0"/>
              <a:t>2023/2/27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5BA49D7-3D5F-4011-9494-CC7B5EA9D59B}" type="datetime1">
              <a:rPr kumimoji="1" lang="ja-JP" altLang="en-US" smtClean="0"/>
              <a:t>2023/2/27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24785E-7F80-4916-94F4-2D3A569C08BE}" type="datetime1">
              <a:rPr kumimoji="1" lang="ja-JP" altLang="en-US" smtClean="0"/>
              <a:t>2023/2/27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7DFD821-4147-430E-BDD3-716E61CE4259}" type="datetime1">
              <a:rPr kumimoji="1" lang="ja-JP" altLang="en-US" smtClean="0"/>
              <a:t>2023/2/27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2023/2/27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03671" y="1645225"/>
            <a:ext cx="8568952" cy="1470025"/>
          </a:xfrm>
          <a:prstGeom prst="rect">
            <a:avLst/>
          </a:prstGeom>
          <a:effectLst/>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　</a:t>
            </a:r>
            <a:r>
              <a:rPr lang="ja-JP" altLang="en-US" sz="3200" spc="50" dirty="0">
                <a:ln w="11430"/>
                <a:latin typeface="Meiryo UI" panose="020B0604030504040204" pitchFamily="50" charset="-128"/>
                <a:ea typeface="Meiryo UI" panose="020B0604030504040204" pitchFamily="50" charset="-128"/>
              </a:rPr>
              <a:t>国指定地域がん診療連携拠点</a:t>
            </a:r>
            <a:r>
              <a:rPr lang="ja-JP" altLang="en-US" sz="3200" spc="50" dirty="0" smtClean="0">
                <a:ln w="11430"/>
                <a:latin typeface="Meiryo UI" panose="020B0604030504040204" pitchFamily="50" charset="-128"/>
                <a:ea typeface="Meiryo UI" panose="020B0604030504040204" pitchFamily="50" charset="-128"/>
              </a:rPr>
              <a:t>病院等の</a:t>
            </a:r>
            <a:endParaRPr lang="ja-JP" altLang="en-US" sz="3200" spc="50" dirty="0">
              <a:ln w="11430"/>
              <a:latin typeface="Meiryo UI" panose="020B0604030504040204" pitchFamily="50" charset="-128"/>
              <a:ea typeface="Meiryo UI" panose="020B0604030504040204" pitchFamily="50" charset="-128"/>
            </a:endParaRPr>
          </a:p>
          <a:p>
            <a:r>
              <a:rPr lang="ja-JP" altLang="en-US" sz="3200" spc="50" dirty="0">
                <a:ln w="11430"/>
                <a:latin typeface="Meiryo UI" panose="020B0604030504040204" pitchFamily="50" charset="-128"/>
                <a:ea typeface="Meiryo UI" panose="020B0604030504040204" pitchFamily="50" charset="-128"/>
              </a:rPr>
              <a:t>整備指針の改正及び推薦に</a:t>
            </a:r>
            <a:r>
              <a:rPr lang="ja-JP" altLang="en-US" sz="3200" spc="50" dirty="0" smtClean="0">
                <a:ln w="11430"/>
                <a:latin typeface="Meiryo UI" panose="020B0604030504040204" pitchFamily="50" charset="-128"/>
                <a:ea typeface="Meiryo UI" panose="020B0604030504040204" pitchFamily="50" charset="-128"/>
              </a:rPr>
              <a:t>ついて</a:t>
            </a:r>
            <a:endParaRPr lang="ja-JP" altLang="en-US" sz="3200" spc="50" dirty="0">
              <a:ln w="1143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51017" y="3082226"/>
            <a:ext cx="8074260" cy="560905"/>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令和４年</a:t>
            </a:r>
            <a:r>
              <a:rPr lang="en-US" altLang="ja-JP" sz="2400" b="1" dirty="0" smtClean="0">
                <a:latin typeface="Meiryo UI" panose="020B0604030504040204" pitchFamily="50" charset="-128"/>
                <a:ea typeface="Meiryo UI" panose="020B0604030504040204" pitchFamily="50" charset="-128"/>
              </a:rPr>
              <a:t>9</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16</a:t>
            </a:r>
            <a:r>
              <a:rPr lang="ja-JP" altLang="en-US" sz="2400" b="1" dirty="0" smtClean="0">
                <a:latin typeface="Meiryo UI" panose="020B0604030504040204" pitchFamily="50" charset="-128"/>
                <a:ea typeface="Meiryo UI" panose="020B0604030504040204" pitchFamily="50" charset="-128"/>
              </a:rPr>
              <a:t>日</a:t>
            </a:r>
            <a:endParaRPr lang="en-US" altLang="ja-JP" sz="2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51017" y="4547111"/>
            <a:ext cx="8074260" cy="930236"/>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令和４年度</a:t>
            </a:r>
            <a:r>
              <a:rPr lang="ja-JP" altLang="en-US" sz="2400" b="1" dirty="0">
                <a:latin typeface="Meiryo UI" panose="020B0604030504040204" pitchFamily="50" charset="-128"/>
                <a:ea typeface="Meiryo UI" panose="020B0604030504040204" pitchFamily="50" charset="-128"/>
              </a:rPr>
              <a:t>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第２回</a:t>
            </a:r>
            <a:r>
              <a:rPr lang="ja-JP" altLang="en-US" sz="2400" b="1" dirty="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007983" y="213364"/>
            <a:ext cx="103458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dirty="0" smtClean="0"/>
              <a:t>資料１</a:t>
            </a:r>
            <a:endParaRPr kumimoji="1" lang="ja-JP" altLang="en-US" dirty="0"/>
          </a:p>
        </p:txBody>
      </p:sp>
      <p:sp>
        <p:nvSpPr>
          <p:cNvPr id="2" name="正方形/長方形 1"/>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dirty="0">
                <a:solidFill>
                  <a:schemeClr val="tx1"/>
                </a:solidFill>
              </a:rPr>
              <a:t>1</a:t>
            </a:r>
            <a:endParaRPr kumimoji="1" lang="ja-JP" altLang="en-US" dirty="0">
              <a:solidFill>
                <a:schemeClr val="tx1"/>
              </a:solidFill>
            </a:endParaRPr>
          </a:p>
        </p:txBody>
      </p:sp>
    </p:spTree>
    <p:extLst>
      <p:ext uri="{BB962C8B-B14F-4D97-AF65-F5344CB8AC3E}">
        <p14:creationId xmlns:p14="http://schemas.microsoft.com/office/powerpoint/2010/main" val="238288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p:cNvSpPr txBox="1"/>
          <p:nvPr/>
        </p:nvSpPr>
        <p:spPr>
          <a:xfrm>
            <a:off x="251520" y="188640"/>
            <a:ext cx="8640961" cy="432048"/>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en-US" altLang="ja-JP" sz="2000" b="1" dirty="0">
                <a:solidFill>
                  <a:srgbClr val="FFFFFF"/>
                </a:solidFill>
                <a:latin typeface="+mn-ea"/>
                <a:cs typeface="Times New Roman"/>
              </a:rPr>
              <a:t>【</a:t>
            </a:r>
            <a:r>
              <a:rPr lang="ja-JP" altLang="en-US" sz="2000" b="1" dirty="0">
                <a:solidFill>
                  <a:srgbClr val="FFFFFF"/>
                </a:solidFill>
                <a:latin typeface="+mn-ea"/>
                <a:cs typeface="Times New Roman"/>
              </a:rPr>
              <a:t>議題１</a:t>
            </a:r>
            <a:r>
              <a:rPr lang="en-US" altLang="ja-JP" sz="2000" b="1" dirty="0">
                <a:solidFill>
                  <a:srgbClr val="FFFFFF"/>
                </a:solidFill>
                <a:latin typeface="+mn-ea"/>
                <a:cs typeface="Times New Roman"/>
              </a:rPr>
              <a:t>】</a:t>
            </a:r>
            <a:r>
              <a:rPr lang="ja-JP" altLang="en-US" sz="2000" b="1" dirty="0" smtClean="0">
                <a:solidFill>
                  <a:srgbClr val="FFFFFF"/>
                </a:solidFill>
                <a:effectLst/>
                <a:latin typeface="+mn-ea"/>
                <a:cs typeface="Times New Roman"/>
              </a:rPr>
              <a:t>地域</a:t>
            </a: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a:solidFill>
                  <a:srgbClr val="FFFFFF"/>
                </a:solidFill>
                <a:latin typeface="+mn-ea"/>
                <a:cs typeface="Times New Roman"/>
              </a:rPr>
              <a:t>推薦</a:t>
            </a:r>
            <a:r>
              <a:rPr lang="ja-JP" altLang="en-US" sz="2000" b="1" dirty="0" smtClean="0">
                <a:solidFill>
                  <a:srgbClr val="FFFFFF"/>
                </a:solidFill>
                <a:latin typeface="+mn-ea"/>
                <a:cs typeface="Times New Roman"/>
              </a:rPr>
              <a:t>について</a:t>
            </a:r>
            <a:endParaRPr lang="ja-JP" b="1" dirty="0">
              <a:effectLst/>
              <a:latin typeface="+mn-ea"/>
              <a:cs typeface="ＭＳ Ｐゴシック"/>
            </a:endParaRPr>
          </a:p>
        </p:txBody>
      </p:sp>
      <p:sp>
        <p:nvSpPr>
          <p:cNvPr id="6" name="テキスト ボックス 5"/>
          <p:cNvSpPr txBox="1"/>
          <p:nvPr/>
        </p:nvSpPr>
        <p:spPr>
          <a:xfrm>
            <a:off x="323529" y="1156682"/>
            <a:ext cx="2736303" cy="369332"/>
          </a:xfrm>
          <a:prstGeom prst="rect">
            <a:avLst/>
          </a:prstGeom>
          <a:solidFill>
            <a:schemeClr val="accent2">
              <a:lumMod val="75000"/>
            </a:schemeClr>
          </a:solidFill>
        </p:spPr>
        <p:txBody>
          <a:bodyPr wrap="square" rtlCol="0">
            <a:spAutoFit/>
          </a:bodyPr>
          <a:lstStyle/>
          <a:p>
            <a:pPr algn="ctr"/>
            <a:r>
              <a:rPr lang="ja-JP" altLang="en-US" b="1" dirty="0" smtClean="0">
                <a:solidFill>
                  <a:schemeClr val="bg1"/>
                </a:solidFill>
              </a:rPr>
              <a:t>大阪府における対応（案）</a:t>
            </a:r>
            <a:endParaRPr kumimoji="1" lang="ja-JP" altLang="en-US" b="1" dirty="0">
              <a:solidFill>
                <a:schemeClr val="bg1"/>
              </a:solidFill>
            </a:endParaRPr>
          </a:p>
        </p:txBody>
      </p:sp>
      <p:sp>
        <p:nvSpPr>
          <p:cNvPr id="7" name="テキスト ボックス 6"/>
          <p:cNvSpPr txBox="1"/>
          <p:nvPr/>
        </p:nvSpPr>
        <p:spPr>
          <a:xfrm>
            <a:off x="323529" y="1627959"/>
            <a:ext cx="8568952" cy="4310205"/>
          </a:xfrm>
          <a:prstGeom prst="rect">
            <a:avLst/>
          </a:prstGeom>
          <a:noFill/>
          <a:ln>
            <a:noFill/>
          </a:ln>
        </p:spPr>
        <p:txBody>
          <a:bodyPr wrap="square" tIns="108000" rtlCol="0">
            <a:spAutoFit/>
          </a:bodyPr>
          <a:lstStyle/>
          <a:p>
            <a:r>
              <a:rPr lang="ja-JP" altLang="en-US" b="1" dirty="0">
                <a:latin typeface="+mn-ea"/>
              </a:rPr>
              <a:t>＜</a:t>
            </a:r>
            <a:r>
              <a:rPr lang="ja-JP" altLang="en-US" b="1" dirty="0" smtClean="0">
                <a:latin typeface="+mn-ea"/>
              </a:rPr>
              <a:t>指定更新推薦＞</a:t>
            </a:r>
            <a:endParaRPr lang="en-US" altLang="ja-JP" b="1" dirty="0" smtClean="0">
              <a:latin typeface="+mn-ea"/>
            </a:endParaRPr>
          </a:p>
          <a:p>
            <a:r>
              <a:rPr lang="ja-JP" altLang="en-US" dirty="0">
                <a:latin typeface="+mn-ea"/>
              </a:rPr>
              <a:t>　 </a:t>
            </a:r>
            <a:r>
              <a:rPr lang="ja-JP" altLang="en-US" dirty="0" smtClean="0">
                <a:latin typeface="+mn-ea"/>
              </a:rPr>
              <a:t>既指定病院は国の指定要件を満たしていれば更新推薦を行う。</a:t>
            </a:r>
            <a:endParaRPr lang="en-US" altLang="ja-JP" dirty="0" smtClean="0">
              <a:latin typeface="+mn-ea"/>
            </a:endParaRPr>
          </a:p>
          <a:p>
            <a:endParaRPr lang="en-US" altLang="ja-JP" b="1" dirty="0" smtClean="0">
              <a:latin typeface="+mn-ea"/>
            </a:endParaRPr>
          </a:p>
          <a:p>
            <a:r>
              <a:rPr lang="ja-JP" altLang="en-US" b="1" dirty="0">
                <a:latin typeface="+mn-ea"/>
              </a:rPr>
              <a:t>＜</a:t>
            </a:r>
            <a:r>
              <a:rPr lang="ja-JP" altLang="en-US" b="1" dirty="0" smtClean="0">
                <a:latin typeface="+mn-ea"/>
              </a:rPr>
              <a:t>新規指定推薦＞</a:t>
            </a:r>
            <a:endParaRPr lang="en-US" altLang="ja-JP" b="1" dirty="0" smtClean="0">
              <a:latin typeface="+mn-ea"/>
            </a:endParaRPr>
          </a:p>
          <a:p>
            <a:r>
              <a:rPr lang="ja-JP" altLang="en-US" dirty="0" smtClean="0">
                <a:latin typeface="+mn-ea"/>
              </a:rPr>
              <a:t>　 （１）新規病院については三島・北河内・南河内の２次医療圏で募集する。</a:t>
            </a:r>
            <a:endParaRPr lang="en-US" altLang="ja-JP" dirty="0" smtClean="0">
              <a:latin typeface="+mn-ea"/>
            </a:endParaRPr>
          </a:p>
          <a:p>
            <a:r>
              <a:rPr lang="ja-JP" altLang="en-US" dirty="0" smtClean="0">
                <a:latin typeface="+mn-ea"/>
              </a:rPr>
              <a:t>　　　　</a:t>
            </a:r>
            <a:r>
              <a:rPr lang="en-US" altLang="ja-JP" dirty="0">
                <a:latin typeface="+mn-ea"/>
              </a:rPr>
              <a:t>《</a:t>
            </a:r>
            <a:r>
              <a:rPr lang="ja-JP" altLang="en-US" dirty="0" smtClean="0">
                <a:latin typeface="+mn-ea"/>
              </a:rPr>
              <a:t>考え方</a:t>
            </a:r>
            <a:r>
              <a:rPr lang="en-US" altLang="ja-JP" dirty="0" smtClean="0">
                <a:latin typeface="+mn-ea"/>
              </a:rPr>
              <a:t>》</a:t>
            </a:r>
            <a:r>
              <a:rPr lang="ja-JP" altLang="en-US" dirty="0" smtClean="0">
                <a:latin typeface="+mn-ea"/>
              </a:rPr>
              <a:t>・国指定の拠点病院が圏</a:t>
            </a:r>
            <a:r>
              <a:rPr lang="ja-JP" altLang="en-US" dirty="0">
                <a:latin typeface="+mn-ea"/>
              </a:rPr>
              <a:t>域内で１病院となっている</a:t>
            </a:r>
            <a:r>
              <a:rPr lang="ja-JP" altLang="en-US" dirty="0" smtClean="0">
                <a:latin typeface="+mn-ea"/>
              </a:rPr>
              <a:t>圏域で募集</a:t>
            </a:r>
            <a:endParaRPr lang="en-US" altLang="ja-JP" dirty="0" smtClean="0">
              <a:latin typeface="+mn-ea"/>
            </a:endParaRPr>
          </a:p>
          <a:p>
            <a:r>
              <a:rPr lang="ja-JP" altLang="en-US" dirty="0">
                <a:latin typeface="+mn-ea"/>
              </a:rPr>
              <a:t>　</a:t>
            </a:r>
            <a:r>
              <a:rPr lang="ja-JP" altLang="en-US" dirty="0" smtClean="0">
                <a:latin typeface="+mn-ea"/>
              </a:rPr>
              <a:t>　　　　　　　　　・国指定の拠点病院の移転を</a:t>
            </a:r>
            <a:r>
              <a:rPr lang="ja-JP" altLang="en-US" dirty="0">
                <a:latin typeface="+mn-ea"/>
              </a:rPr>
              <a:t>見据</a:t>
            </a:r>
            <a:r>
              <a:rPr lang="ja-JP" altLang="en-US" dirty="0" smtClean="0">
                <a:latin typeface="+mn-ea"/>
              </a:rPr>
              <a:t>えた対応</a:t>
            </a:r>
            <a:endParaRPr lang="en-US" altLang="ja-JP" dirty="0" smtClean="0">
              <a:latin typeface="+mn-ea"/>
            </a:endParaRPr>
          </a:p>
          <a:p>
            <a:r>
              <a:rPr lang="ja-JP" altLang="en-US" dirty="0">
                <a:latin typeface="+mn-ea"/>
              </a:rPr>
              <a:t>　</a:t>
            </a:r>
            <a:r>
              <a:rPr lang="ja-JP" altLang="en-US" dirty="0" smtClean="0">
                <a:latin typeface="+mn-ea"/>
              </a:rPr>
              <a:t>　　　　　　　　　　（近畿大学病院の移転後、南河内の国指定病院は１病院となる）</a:t>
            </a:r>
            <a:endParaRPr lang="ja-JP" altLang="en-US" dirty="0">
              <a:latin typeface="+mn-ea"/>
            </a:endParaRPr>
          </a:p>
          <a:p>
            <a:r>
              <a:rPr lang="ja-JP" altLang="en-US" dirty="0">
                <a:latin typeface="+mn-ea"/>
              </a:rPr>
              <a:t>　</a:t>
            </a:r>
            <a:r>
              <a:rPr lang="ja-JP" altLang="en-US" dirty="0" smtClean="0">
                <a:latin typeface="+mn-ea"/>
              </a:rPr>
              <a:t>　　　　　　　　　　　　　　　　　　　　　　　</a:t>
            </a:r>
            <a:endParaRPr lang="en-US" altLang="ja-JP" dirty="0" smtClean="0">
              <a:latin typeface="+mn-ea"/>
            </a:endParaRPr>
          </a:p>
          <a:p>
            <a:r>
              <a:rPr lang="ja-JP" altLang="en-US" dirty="0" smtClean="0">
                <a:latin typeface="+mn-ea"/>
              </a:rPr>
              <a:t> </a:t>
            </a:r>
            <a:r>
              <a:rPr lang="ja-JP" altLang="en-US" dirty="0">
                <a:latin typeface="+mn-ea"/>
              </a:rPr>
              <a:t>　</a:t>
            </a:r>
            <a:r>
              <a:rPr lang="ja-JP" altLang="en-US" dirty="0" smtClean="0">
                <a:latin typeface="+mn-ea"/>
              </a:rPr>
              <a:t>（２）</a:t>
            </a:r>
            <a:r>
              <a:rPr lang="ja-JP" altLang="ja-JP" dirty="0" smtClean="0"/>
              <a:t>推薦</a:t>
            </a:r>
            <a:r>
              <a:rPr lang="ja-JP" altLang="en-US" dirty="0" smtClean="0"/>
              <a:t>を希望する</a:t>
            </a:r>
            <a:r>
              <a:rPr lang="ja-JP" altLang="ja-JP" dirty="0" smtClean="0"/>
              <a:t>病院</a:t>
            </a:r>
            <a:r>
              <a:rPr lang="ja-JP" altLang="en-US" dirty="0" smtClean="0"/>
              <a:t>に</a:t>
            </a:r>
            <a:r>
              <a:rPr lang="ja-JP" altLang="ja-JP" dirty="0" smtClean="0"/>
              <a:t>は</a:t>
            </a:r>
            <a:r>
              <a:rPr lang="ja-JP" altLang="en-US" dirty="0" smtClean="0"/>
              <a:t>、国の指定要件を全て満たしていることに加え、</a:t>
            </a:r>
            <a:endParaRPr lang="en-US" altLang="ja-JP" dirty="0" smtClean="0"/>
          </a:p>
          <a:p>
            <a:r>
              <a:rPr lang="ja-JP" altLang="en-US" dirty="0"/>
              <a:t>　</a:t>
            </a:r>
            <a:r>
              <a:rPr lang="ja-JP" altLang="en-US" dirty="0" smtClean="0"/>
              <a:t>　　 </a:t>
            </a:r>
            <a:r>
              <a:rPr lang="ja-JP" altLang="en-US" dirty="0"/>
              <a:t> </a:t>
            </a:r>
            <a:r>
              <a:rPr lang="ja-JP" altLang="en-US" dirty="0" smtClean="0"/>
              <a:t> 他の既指定病院との</a:t>
            </a:r>
            <a:r>
              <a:rPr lang="ja-JP" altLang="ja-JP" dirty="0" smtClean="0"/>
              <a:t>相乗効果</a:t>
            </a:r>
            <a:r>
              <a:rPr lang="ja-JP" altLang="en-US" dirty="0" smtClean="0"/>
              <a:t>について</a:t>
            </a:r>
            <a:r>
              <a:rPr lang="ja-JP" altLang="ja-JP" dirty="0" smtClean="0"/>
              <a:t>説明</a:t>
            </a:r>
            <a:r>
              <a:rPr lang="ja-JP" altLang="ja-JP" dirty="0"/>
              <a:t>を求めるものとする</a:t>
            </a:r>
            <a:r>
              <a:rPr lang="ja-JP" altLang="ja-JP" dirty="0" smtClean="0"/>
              <a:t>。</a:t>
            </a:r>
            <a:endParaRPr lang="en-US" altLang="ja-JP" dirty="0" smtClean="0"/>
          </a:p>
          <a:p>
            <a:endParaRPr lang="ja-JP" altLang="ja-JP" dirty="0"/>
          </a:p>
          <a:p>
            <a:r>
              <a:rPr lang="ja-JP" altLang="en-US" dirty="0" smtClean="0"/>
              <a:t>　 （３）部会における審査で</a:t>
            </a:r>
            <a:r>
              <a:rPr lang="ja-JP" altLang="ja-JP" dirty="0" smtClean="0"/>
              <a:t>、相乗効果</a:t>
            </a:r>
            <a:r>
              <a:rPr lang="ja-JP" altLang="en-US" dirty="0" smtClean="0"/>
              <a:t>が極めて高く、国の指定が認められる</a:t>
            </a:r>
            <a:endParaRPr lang="en-US" altLang="ja-JP" dirty="0" smtClean="0"/>
          </a:p>
          <a:p>
            <a:r>
              <a:rPr lang="en-US" altLang="ja-JP" dirty="0"/>
              <a:t> </a:t>
            </a:r>
            <a:r>
              <a:rPr lang="en-US" altLang="ja-JP" dirty="0" smtClean="0"/>
              <a:t>        </a:t>
            </a:r>
            <a:r>
              <a:rPr lang="ja-JP" altLang="en-US" dirty="0" smtClean="0"/>
              <a:t>　可能性が高いと考えられる場合に推薦を行う。</a:t>
            </a:r>
            <a:endParaRPr lang="en-US" altLang="ja-JP" dirty="0" smtClean="0"/>
          </a:p>
          <a:p>
            <a:endParaRPr lang="en-US" altLang="ja-JP" dirty="0" smtClean="0"/>
          </a:p>
        </p:txBody>
      </p:sp>
      <p:sp>
        <p:nvSpPr>
          <p:cNvPr id="8" name="正方形/長方形 7"/>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10</a:t>
            </a:r>
            <a:endParaRPr kumimoji="1" lang="ja-JP" altLang="en-US" dirty="0">
              <a:solidFill>
                <a:schemeClr val="tx1"/>
              </a:solidFill>
            </a:endParaRPr>
          </a:p>
        </p:txBody>
      </p:sp>
    </p:spTree>
    <p:extLst>
      <p:ext uri="{BB962C8B-B14F-4D97-AF65-F5344CB8AC3E}">
        <p14:creationId xmlns:p14="http://schemas.microsoft.com/office/powerpoint/2010/main" val="3850076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1"/>
          <p:cNvSpPr txBox="1"/>
          <p:nvPr/>
        </p:nvSpPr>
        <p:spPr>
          <a:xfrm>
            <a:off x="251520" y="188640"/>
            <a:ext cx="8640961" cy="432048"/>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en-US" altLang="ja-JP" sz="2000" b="1" dirty="0">
                <a:solidFill>
                  <a:srgbClr val="FFFFFF"/>
                </a:solidFill>
                <a:latin typeface="+mn-ea"/>
                <a:cs typeface="Times New Roman"/>
              </a:rPr>
              <a:t>【</a:t>
            </a:r>
            <a:r>
              <a:rPr lang="ja-JP" altLang="en-US" sz="2000" b="1" dirty="0" smtClean="0">
                <a:solidFill>
                  <a:srgbClr val="FFFFFF"/>
                </a:solidFill>
                <a:latin typeface="+mn-ea"/>
                <a:cs typeface="Times New Roman"/>
              </a:rPr>
              <a:t>議題２</a:t>
            </a:r>
            <a:r>
              <a:rPr lang="en-US" altLang="ja-JP" sz="2000" b="1" dirty="0" smtClean="0">
                <a:solidFill>
                  <a:srgbClr val="FFFFFF"/>
                </a:solidFill>
                <a:latin typeface="+mn-ea"/>
                <a:cs typeface="Times New Roman"/>
              </a:rPr>
              <a:t>】</a:t>
            </a:r>
            <a:r>
              <a:rPr lang="ja-JP" altLang="en-US" sz="2000" b="1" dirty="0" smtClean="0">
                <a:solidFill>
                  <a:srgbClr val="FFFFFF"/>
                </a:solidFill>
                <a:effectLst/>
                <a:latin typeface="+mn-ea"/>
                <a:cs typeface="Times New Roman"/>
              </a:rPr>
              <a:t>府がん診療拠点病院</a:t>
            </a:r>
            <a:r>
              <a:rPr lang="ja-JP" altLang="en-US" sz="2000" b="1" dirty="0" smtClean="0">
                <a:solidFill>
                  <a:srgbClr val="FFFFFF"/>
                </a:solidFill>
                <a:latin typeface="+mn-ea"/>
                <a:cs typeface="Times New Roman"/>
              </a:rPr>
              <a:t>の募集方針について</a:t>
            </a:r>
            <a:endParaRPr lang="ja-JP" b="1" dirty="0">
              <a:effectLst/>
              <a:latin typeface="+mn-ea"/>
              <a:cs typeface="ＭＳ Ｐゴシック"/>
            </a:endParaRPr>
          </a:p>
        </p:txBody>
      </p:sp>
      <p:sp>
        <p:nvSpPr>
          <p:cNvPr id="6" name="テキスト ボックス 5"/>
          <p:cNvSpPr txBox="1"/>
          <p:nvPr/>
        </p:nvSpPr>
        <p:spPr>
          <a:xfrm>
            <a:off x="323529" y="1156682"/>
            <a:ext cx="2736303" cy="369332"/>
          </a:xfrm>
          <a:prstGeom prst="rect">
            <a:avLst/>
          </a:prstGeom>
          <a:solidFill>
            <a:schemeClr val="accent2">
              <a:lumMod val="75000"/>
            </a:schemeClr>
          </a:solidFill>
        </p:spPr>
        <p:txBody>
          <a:bodyPr wrap="square" rtlCol="0">
            <a:spAutoFit/>
          </a:bodyPr>
          <a:lstStyle/>
          <a:p>
            <a:pPr algn="ctr"/>
            <a:r>
              <a:rPr lang="ja-JP" altLang="en-US" b="1" dirty="0" smtClean="0">
                <a:solidFill>
                  <a:schemeClr val="bg1"/>
                </a:solidFill>
              </a:rPr>
              <a:t>大阪府における対応（案）</a:t>
            </a:r>
            <a:endParaRPr kumimoji="1" lang="ja-JP" altLang="en-US" b="1" dirty="0">
              <a:solidFill>
                <a:schemeClr val="bg1"/>
              </a:solidFill>
            </a:endParaRPr>
          </a:p>
        </p:txBody>
      </p:sp>
      <p:sp>
        <p:nvSpPr>
          <p:cNvPr id="7" name="テキスト ボックス 6"/>
          <p:cNvSpPr txBox="1"/>
          <p:nvPr/>
        </p:nvSpPr>
        <p:spPr>
          <a:xfrm>
            <a:off x="323529" y="1627959"/>
            <a:ext cx="8568952" cy="1817215"/>
          </a:xfrm>
          <a:prstGeom prst="rect">
            <a:avLst/>
          </a:prstGeom>
          <a:noFill/>
          <a:ln>
            <a:noFill/>
          </a:ln>
        </p:spPr>
        <p:txBody>
          <a:bodyPr wrap="square" tIns="108000" rtlCol="0">
            <a:spAutoFit/>
          </a:bodyPr>
          <a:lstStyle/>
          <a:p>
            <a:r>
              <a:rPr lang="ja-JP" altLang="en-US" b="1" dirty="0" smtClean="0">
                <a:latin typeface="+mn-ea"/>
              </a:rPr>
              <a:t>＜新規指定募集＞</a:t>
            </a:r>
            <a:endParaRPr lang="en-US" altLang="ja-JP" b="1" dirty="0" smtClean="0">
              <a:latin typeface="+mn-ea"/>
            </a:endParaRPr>
          </a:p>
          <a:p>
            <a:r>
              <a:rPr lang="ja-JP" altLang="en-US" dirty="0" smtClean="0">
                <a:latin typeface="+mn-ea"/>
              </a:rPr>
              <a:t>　 新規病院についての</a:t>
            </a:r>
            <a:r>
              <a:rPr lang="ja-JP" altLang="en-US" dirty="0">
                <a:latin typeface="+mn-ea"/>
              </a:rPr>
              <a:t>募集</a:t>
            </a:r>
            <a:r>
              <a:rPr lang="ja-JP" altLang="en-US" dirty="0" smtClean="0">
                <a:latin typeface="+mn-ea"/>
              </a:rPr>
              <a:t>は</a:t>
            </a:r>
            <a:r>
              <a:rPr lang="ja-JP" altLang="en-US" dirty="0">
                <a:latin typeface="+mn-ea"/>
              </a:rPr>
              <a:t>行</a:t>
            </a:r>
            <a:r>
              <a:rPr lang="ja-JP" altLang="en-US" dirty="0" smtClean="0">
                <a:latin typeface="+mn-ea"/>
              </a:rPr>
              <a:t>わない。</a:t>
            </a:r>
            <a:endParaRPr lang="en-US" altLang="ja-JP" dirty="0" smtClean="0">
              <a:latin typeface="+mn-ea"/>
            </a:endParaRPr>
          </a:p>
          <a:p>
            <a:r>
              <a:rPr lang="ja-JP" altLang="en-US" dirty="0">
                <a:solidFill>
                  <a:srgbClr val="FF0000"/>
                </a:solidFill>
                <a:latin typeface="+mn-ea"/>
              </a:rPr>
              <a:t>　</a:t>
            </a:r>
            <a:r>
              <a:rPr lang="ja-JP" altLang="en-US" dirty="0" smtClean="0">
                <a:solidFill>
                  <a:srgbClr val="FF0000"/>
                </a:solidFill>
                <a:latin typeface="+mn-ea"/>
              </a:rPr>
              <a:t>　</a:t>
            </a:r>
            <a:endParaRPr lang="en-US" altLang="ja-JP" dirty="0" smtClean="0">
              <a:solidFill>
                <a:srgbClr val="FF0000"/>
              </a:solidFill>
              <a:latin typeface="+mn-ea"/>
            </a:endParaRPr>
          </a:p>
          <a:p>
            <a:r>
              <a:rPr lang="ja-JP" altLang="en-US" dirty="0">
                <a:solidFill>
                  <a:srgbClr val="FF0000"/>
                </a:solidFill>
                <a:latin typeface="+mn-ea"/>
              </a:rPr>
              <a:t>　</a:t>
            </a:r>
            <a:r>
              <a:rPr lang="ja-JP" altLang="en-US" dirty="0" smtClean="0">
                <a:solidFill>
                  <a:srgbClr val="FF0000"/>
                </a:solidFill>
                <a:latin typeface="+mn-ea"/>
              </a:rPr>
              <a:t>　　</a:t>
            </a:r>
            <a:r>
              <a:rPr lang="en-US" altLang="ja-JP" dirty="0" smtClean="0">
                <a:latin typeface="+mn-ea"/>
              </a:rPr>
              <a:t>※</a:t>
            </a:r>
            <a:r>
              <a:rPr lang="ja-JP" altLang="en-US" dirty="0" smtClean="0">
                <a:latin typeface="+mn-ea"/>
              </a:rPr>
              <a:t>国指定要件の見直し等を踏まえ、今後、府指定要件の見直しを行うため。</a:t>
            </a:r>
            <a:endParaRPr lang="en-US" altLang="ja-JP" dirty="0" smtClean="0">
              <a:latin typeface="+mn-ea"/>
            </a:endParaRPr>
          </a:p>
          <a:p>
            <a:endParaRPr lang="en-US" altLang="ja-JP" dirty="0" smtClean="0">
              <a:latin typeface="+mn-ea"/>
            </a:endParaRPr>
          </a:p>
          <a:p>
            <a:r>
              <a:rPr lang="ja-JP" altLang="en-US" dirty="0" smtClean="0">
                <a:latin typeface="+mn-ea"/>
              </a:rPr>
              <a:t> </a:t>
            </a:r>
            <a:r>
              <a:rPr lang="ja-JP" altLang="en-US" dirty="0">
                <a:latin typeface="+mn-ea"/>
              </a:rPr>
              <a:t>　</a:t>
            </a:r>
            <a:r>
              <a:rPr lang="ja-JP" altLang="en-US" dirty="0" smtClean="0"/>
              <a:t>　</a:t>
            </a:r>
            <a:endParaRPr lang="en-US" altLang="ja-JP" dirty="0" smtClean="0"/>
          </a:p>
        </p:txBody>
      </p:sp>
      <p:sp>
        <p:nvSpPr>
          <p:cNvPr id="8" name="正方形/長方形 7"/>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dirty="0" smtClean="0">
                <a:solidFill>
                  <a:schemeClr val="tx1"/>
                </a:solidFill>
              </a:rPr>
              <a:t>11</a:t>
            </a:r>
            <a:endParaRPr kumimoji="1" lang="ja-JP" altLang="en-US" dirty="0">
              <a:solidFill>
                <a:schemeClr val="tx1"/>
              </a:solidFill>
            </a:endParaRPr>
          </a:p>
        </p:txBody>
      </p:sp>
    </p:spTree>
    <p:extLst>
      <p:ext uri="{BB962C8B-B14F-4D97-AF65-F5344CB8AC3E}">
        <p14:creationId xmlns:p14="http://schemas.microsoft.com/office/powerpoint/2010/main" val="398590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23528" y="1772816"/>
            <a:ext cx="8627214" cy="2653785"/>
          </a:xfrm>
          <a:prstGeom prst="rect">
            <a:avLst/>
          </a:prstGeom>
          <a:noFill/>
          <a:ln>
            <a:noFill/>
          </a:ln>
        </p:spPr>
        <p:txBody>
          <a:bodyPr wrap="square" lIns="144000" tIns="144000" rtlCol="0">
            <a:spAutoFit/>
          </a:bodyPr>
          <a:lstStyle/>
          <a:p>
            <a:r>
              <a:rPr kumimoji="0" lang="ja-JP" altLang="en-US" sz="2400" kern="0" dirty="0" smtClean="0">
                <a:latin typeface="Meiryo UI" panose="020B0604030504040204" pitchFamily="50" charset="-128"/>
                <a:ea typeface="Meiryo UI" panose="020B0604030504040204" pitchFamily="50" charset="-128"/>
                <a:cs typeface="Times New Roman"/>
              </a:rPr>
              <a:t>１．</a:t>
            </a:r>
            <a:r>
              <a:rPr lang="ja-JP" altLang="en-US" sz="2400" dirty="0">
                <a:latin typeface="Meiryo UI" panose="020B0604030504040204" pitchFamily="50" charset="-128"/>
                <a:ea typeface="Meiryo UI" panose="020B0604030504040204" pitchFamily="50" charset="-128"/>
                <a:cs typeface="Times New Roman"/>
              </a:rPr>
              <a:t>国指定地域がん診療連携拠点病院の整備指針の改正について</a:t>
            </a:r>
            <a:endParaRPr lang="en-US" altLang="ja-JP" sz="2400" dirty="0">
              <a:latin typeface="Meiryo UI" panose="020B0604030504040204" pitchFamily="50" charset="-128"/>
              <a:ea typeface="Meiryo UI" panose="020B0604030504040204" pitchFamily="50" charset="-128"/>
              <a:cs typeface="Times New Roman"/>
            </a:endParaRPr>
          </a:p>
          <a:p>
            <a:endParaRPr kumimoji="0" lang="en-US" altLang="ja-JP" sz="2400" kern="0" dirty="0" smtClean="0">
              <a:latin typeface="Meiryo UI" panose="020B0604030504040204" pitchFamily="50" charset="-128"/>
              <a:ea typeface="Meiryo UI" panose="020B0604030504040204" pitchFamily="50" charset="-128"/>
              <a:cs typeface="Times New Roman"/>
            </a:endParaRPr>
          </a:p>
          <a:p>
            <a:endParaRPr kumimoji="0" lang="en-US" altLang="ja-JP" sz="2400" kern="0" dirty="0" smtClean="0">
              <a:latin typeface="Meiryo UI" panose="020B0604030504040204" pitchFamily="50" charset="-128"/>
              <a:ea typeface="Meiryo UI" panose="020B0604030504040204" pitchFamily="50" charset="-128"/>
              <a:cs typeface="Times New Roman"/>
            </a:endParaRPr>
          </a:p>
          <a:p>
            <a:r>
              <a:rPr kumimoji="0" lang="ja-JP" altLang="en-US" sz="2400" kern="0" dirty="0" smtClean="0">
                <a:latin typeface="Meiryo UI" panose="020B0604030504040204" pitchFamily="50" charset="-128"/>
                <a:ea typeface="Meiryo UI" panose="020B0604030504040204" pitchFamily="50" charset="-128"/>
                <a:cs typeface="Times New Roman"/>
              </a:rPr>
              <a:t>２．議題</a:t>
            </a:r>
            <a:endParaRPr kumimoji="0" lang="en-US" altLang="ja-JP" sz="2400" kern="0" dirty="0" smtClean="0">
              <a:latin typeface="Meiryo UI" panose="020B0604030504040204" pitchFamily="50" charset="-128"/>
              <a:ea typeface="Meiryo UI" panose="020B0604030504040204" pitchFamily="50" charset="-128"/>
              <a:cs typeface="Times New Roman"/>
            </a:endParaRPr>
          </a:p>
          <a:p>
            <a:r>
              <a:rPr kumimoji="0" lang="ja-JP" altLang="en-US" sz="2000" kern="0" dirty="0" smtClean="0">
                <a:latin typeface="Meiryo UI" panose="020B0604030504040204" pitchFamily="50" charset="-128"/>
                <a:ea typeface="Meiryo UI" panose="020B0604030504040204" pitchFamily="50" charset="-128"/>
                <a:cs typeface="Times New Roman"/>
              </a:rPr>
              <a:t>　　　①　地域がん診療連携拠点病院の指定の手続き及び推薦について</a:t>
            </a:r>
            <a:r>
              <a:rPr kumimoji="0" lang="en-US" altLang="ja-JP" sz="2000" kern="0" dirty="0" smtClean="0">
                <a:latin typeface="Meiryo UI" panose="020B0604030504040204" pitchFamily="50" charset="-128"/>
                <a:ea typeface="Meiryo UI" panose="020B0604030504040204" pitchFamily="50" charset="-128"/>
                <a:cs typeface="Times New Roman"/>
              </a:rPr>
              <a:t/>
            </a:r>
            <a:br>
              <a:rPr kumimoji="0" lang="en-US" altLang="ja-JP" sz="2000" kern="0" dirty="0" smtClean="0">
                <a:latin typeface="Meiryo UI" panose="020B0604030504040204" pitchFamily="50" charset="-128"/>
                <a:ea typeface="Meiryo UI" panose="020B0604030504040204" pitchFamily="50" charset="-128"/>
                <a:cs typeface="Times New Roman"/>
              </a:rPr>
            </a:br>
            <a:r>
              <a:rPr kumimoji="0" lang="ja-JP" altLang="en-US" sz="2000" kern="0" dirty="0" smtClean="0">
                <a:latin typeface="Meiryo UI" panose="020B0604030504040204" pitchFamily="50" charset="-128"/>
                <a:ea typeface="Meiryo UI" panose="020B0604030504040204" pitchFamily="50" charset="-128"/>
                <a:cs typeface="Times New Roman"/>
              </a:rPr>
              <a:t>　　　②</a:t>
            </a:r>
            <a:r>
              <a:rPr kumimoji="0" lang="ja-JP" altLang="en-US" sz="2000" kern="0" dirty="0">
                <a:latin typeface="Meiryo UI" panose="020B0604030504040204" pitchFamily="50" charset="-128"/>
                <a:ea typeface="Meiryo UI" panose="020B0604030504040204" pitchFamily="50" charset="-128"/>
                <a:cs typeface="Times New Roman"/>
              </a:rPr>
              <a:t>　府がん診療拠点病院の募集方針について</a:t>
            </a:r>
          </a:p>
          <a:p>
            <a:endParaRPr lang="en-US" altLang="ja-JP" sz="2400" dirty="0" smtClean="0">
              <a:latin typeface="Meiryo UI" panose="020B0604030504040204" pitchFamily="50" charset="-128"/>
              <a:ea typeface="Meiryo UI" panose="020B0604030504040204" pitchFamily="50" charset="-128"/>
              <a:cs typeface="Times New Roman"/>
            </a:endParaRPr>
          </a:p>
        </p:txBody>
      </p:sp>
      <p:sp>
        <p:nvSpPr>
          <p:cNvPr id="3" name="テキスト ボックス 1"/>
          <p:cNvSpPr txBox="1"/>
          <p:nvPr/>
        </p:nvSpPr>
        <p:spPr>
          <a:xfrm>
            <a:off x="192653" y="58017"/>
            <a:ext cx="8712968"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Times New Roman"/>
              </a:rPr>
              <a:t>目次</a:t>
            </a:r>
            <a:endParaRPr kumimoji="0" lang="ja-JP" altLang="en-US" sz="2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4" name="正方形/長方形 3"/>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2631364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52698" y="988937"/>
            <a:ext cx="8562703" cy="378749"/>
          </a:xfrm>
          <a:prstGeom prst="rect">
            <a:avLst/>
          </a:prstGeom>
          <a:solidFill>
            <a:srgbClr val="1F497D">
              <a:lumMod val="50000"/>
            </a:srgbClr>
          </a:solidFill>
          <a:ln w="9525" cmpd="sng">
            <a:noFill/>
          </a:ln>
          <a:effectLst/>
        </p:spPr>
        <p:txBody>
          <a:bodyPr wrap="square" tIns="0" bIns="0" rtlCol="0" anchor="ctr" anchorCtr="0">
            <a:noAutofit/>
          </a:bodyPr>
          <a:lstStyle/>
          <a:p>
            <a:pPr lvl="0" algn="ctr">
              <a:defRPr/>
            </a:pPr>
            <a:r>
              <a:rPr kumimoji="0" lang="en-US" altLang="ja-JP" sz="1500" b="1" kern="0" dirty="0" smtClean="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sz="1500" b="1" kern="0" dirty="0" smtClean="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国指定地域がん診療連携拠点病院の整備指針の改正について</a:t>
            </a:r>
            <a:endParaRPr kumimoji="0" lang="ja-JP" altLang="en-US" sz="1500" b="1" kern="0" dirty="0">
              <a:solidFill>
                <a:schemeClr val="bg1"/>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3205281442"/>
              </p:ext>
            </p:extLst>
          </p:nvPr>
        </p:nvGraphicFramePr>
        <p:xfrm>
          <a:off x="352697" y="1445981"/>
          <a:ext cx="8562703" cy="4577777"/>
        </p:xfrm>
        <a:graphic>
          <a:graphicData uri="http://schemas.openxmlformats.org/drawingml/2006/table">
            <a:tbl>
              <a:tblPr firstRow="1" bandRow="1">
                <a:tableStyleId>{5C22544A-7EE6-4342-B048-85BDC9FD1C3A}</a:tableStyleId>
              </a:tblPr>
              <a:tblGrid>
                <a:gridCol w="342901">
                  <a:extLst>
                    <a:ext uri="{9D8B030D-6E8A-4147-A177-3AD203B41FA5}">
                      <a16:colId xmlns:a16="http://schemas.microsoft.com/office/drawing/2014/main" val="3808367792"/>
                    </a:ext>
                  </a:extLst>
                </a:gridCol>
                <a:gridCol w="3144883">
                  <a:extLst>
                    <a:ext uri="{9D8B030D-6E8A-4147-A177-3AD203B41FA5}">
                      <a16:colId xmlns:a16="http://schemas.microsoft.com/office/drawing/2014/main" val="1227110527"/>
                    </a:ext>
                  </a:extLst>
                </a:gridCol>
                <a:gridCol w="5074919">
                  <a:extLst>
                    <a:ext uri="{9D8B030D-6E8A-4147-A177-3AD203B41FA5}">
                      <a16:colId xmlns:a16="http://schemas.microsoft.com/office/drawing/2014/main" val="459568415"/>
                    </a:ext>
                  </a:extLst>
                </a:gridCol>
              </a:tblGrid>
              <a:tr h="318197">
                <a:tc>
                  <a:txBody>
                    <a:bodyPr/>
                    <a:lstStyle/>
                    <a:p>
                      <a:endParaRPr kumimoji="1" lang="ja-JP" altLang="en-US" sz="1400" dirty="0"/>
                    </a:p>
                  </a:txBody>
                  <a:tcPr marL="68580" marR="68580" marT="34290" marB="34290"/>
                </a:tc>
                <a:tc>
                  <a:txBody>
                    <a:bodyPr/>
                    <a:lstStyle/>
                    <a:p>
                      <a:pPr algn="ctr"/>
                      <a:r>
                        <a:rPr kumimoji="1" lang="ja-JP" altLang="en-US" sz="1400" dirty="0" smtClean="0"/>
                        <a:t>項目</a:t>
                      </a:r>
                      <a:endParaRPr kumimoji="1" lang="ja-JP" altLang="en-US" sz="1400" dirty="0"/>
                    </a:p>
                  </a:txBody>
                  <a:tcPr marL="68580" marR="68580" marT="34290" marB="34290"/>
                </a:tc>
                <a:tc>
                  <a:txBody>
                    <a:bodyPr/>
                    <a:lstStyle/>
                    <a:p>
                      <a:pPr algn="ctr"/>
                      <a:r>
                        <a:rPr kumimoji="1" lang="ja-JP" altLang="en-US" sz="1400" dirty="0" smtClean="0"/>
                        <a:t>方向性</a:t>
                      </a:r>
                      <a:endParaRPr kumimoji="1" lang="ja-JP" altLang="en-US" sz="1400" dirty="0"/>
                    </a:p>
                  </a:txBody>
                  <a:tcPr marL="68580" marR="68580" marT="34290" marB="34290"/>
                </a:tc>
                <a:extLst>
                  <a:ext uri="{0D108BD9-81ED-4DB2-BD59-A6C34878D82A}">
                    <a16:rowId xmlns:a16="http://schemas.microsoft.com/office/drawing/2014/main" val="123648788"/>
                  </a:ext>
                </a:extLst>
              </a:tr>
              <a:tr h="1097280">
                <a:tc>
                  <a:txBody>
                    <a:bodyPr/>
                    <a:lstStyle/>
                    <a:p>
                      <a:pPr algn="ctr"/>
                      <a:r>
                        <a:rPr kumimoji="1" lang="ja-JP" altLang="en-US" sz="1400" dirty="0" smtClean="0"/>
                        <a:t>①</a:t>
                      </a:r>
                      <a:endParaRPr kumimoji="1" lang="ja-JP" altLang="en-US" sz="1400" dirty="0"/>
                    </a:p>
                  </a:txBody>
                  <a:tcPr marL="68580" marR="68580" marT="34290" marB="34290" anchor="ctr"/>
                </a:tc>
                <a:tc>
                  <a:txBody>
                    <a:bodyPr/>
                    <a:lstStyle/>
                    <a:p>
                      <a:r>
                        <a:rPr kumimoji="1" lang="ja-JP" altLang="ja-JP" sz="1400" kern="1200" dirty="0" smtClean="0">
                          <a:solidFill>
                            <a:schemeClr val="dk1"/>
                          </a:solidFill>
                          <a:effectLst/>
                          <a:latin typeface="+mn-lt"/>
                          <a:ea typeface="+mn-ea"/>
                          <a:cs typeface="+mn-cs"/>
                        </a:rPr>
                        <a:t>指定要件の項目の見直し</a:t>
                      </a:r>
                      <a:r>
                        <a:rPr kumimoji="1" lang="ja-JP" altLang="en-US" sz="1400" kern="1200" dirty="0" smtClean="0">
                          <a:solidFill>
                            <a:schemeClr val="dk1"/>
                          </a:solidFill>
                          <a:effectLst/>
                          <a:latin typeface="+mn-lt"/>
                          <a:ea typeface="+mn-ea"/>
                          <a:cs typeface="+mn-cs"/>
                        </a:rPr>
                        <a:t>の考え方</a:t>
                      </a:r>
                      <a:endParaRPr kumimoji="1" lang="ja-JP" altLang="en-US" sz="1400" dirty="0"/>
                    </a:p>
                  </a:txBody>
                  <a:tcPr marL="68580" marR="68580" marT="34290" marB="34290" anchor="ctr"/>
                </a:tc>
                <a:tc>
                  <a:txBody>
                    <a:bodyPr/>
                    <a:lstStyle/>
                    <a:p>
                      <a:r>
                        <a:rPr kumimoji="1" lang="ja-JP" altLang="en-US" sz="1400" dirty="0" smtClean="0"/>
                        <a:t>○必要な項目の追加、全体的に簡素化</a:t>
                      </a:r>
                      <a:endParaRPr kumimoji="1" lang="en-US" altLang="ja-JP" sz="1400" dirty="0" smtClean="0"/>
                    </a:p>
                    <a:p>
                      <a:r>
                        <a:rPr kumimoji="1" lang="ja-JP" altLang="en-US" sz="1400" dirty="0" smtClean="0"/>
                        <a:t>○既に多くの医療機関に十分に実施されている項目</a:t>
                      </a:r>
                      <a:endParaRPr kumimoji="1" lang="en-US" altLang="ja-JP" sz="1400" dirty="0" smtClean="0"/>
                    </a:p>
                    <a:p>
                      <a:r>
                        <a:rPr kumimoji="1" lang="ja-JP" altLang="en-US" sz="1400" dirty="0" smtClean="0"/>
                        <a:t>・他施策等により削除しても診療の質が維持される可能性が　</a:t>
                      </a:r>
                      <a:endParaRPr kumimoji="1" lang="en-US" altLang="ja-JP" sz="1400" dirty="0" smtClean="0"/>
                    </a:p>
                    <a:p>
                      <a:r>
                        <a:rPr kumimoji="1" lang="ja-JP" altLang="en-US" sz="1400" dirty="0" smtClean="0"/>
                        <a:t>　高いものは削除</a:t>
                      </a:r>
                      <a:endParaRPr kumimoji="1" lang="en-US" altLang="ja-JP" sz="1400" dirty="0" smtClean="0"/>
                    </a:p>
                    <a:p>
                      <a:r>
                        <a:rPr kumimoji="1" lang="ja-JP" altLang="en-US" sz="1400" dirty="0" smtClean="0"/>
                        <a:t>・維持するために必要なものは簡素化した記載を残す</a:t>
                      </a:r>
                      <a:endParaRPr kumimoji="1" lang="ja-JP" altLang="en-US" sz="1400" dirty="0"/>
                    </a:p>
                  </a:txBody>
                  <a:tcPr marL="68580" marR="68580" marT="34290" marB="34290"/>
                </a:tc>
                <a:extLst>
                  <a:ext uri="{0D108BD9-81ED-4DB2-BD59-A6C34878D82A}">
                    <a16:rowId xmlns:a16="http://schemas.microsoft.com/office/drawing/2014/main" val="3570762470"/>
                  </a:ext>
                </a:extLst>
              </a:tr>
              <a:tr h="1326820">
                <a:tc>
                  <a:txBody>
                    <a:bodyPr/>
                    <a:lstStyle/>
                    <a:p>
                      <a:pPr algn="ctr"/>
                      <a:r>
                        <a:rPr kumimoji="1" lang="ja-JP" altLang="en-US" sz="1400" dirty="0" smtClean="0"/>
                        <a:t>②</a:t>
                      </a:r>
                      <a:endParaRPr kumimoji="1" lang="ja-JP" altLang="en-US" sz="1400" dirty="0"/>
                    </a:p>
                  </a:txBody>
                  <a:tcPr marL="68580" marR="68580" marT="34290" marB="34290" anchor="ctr"/>
                </a:tc>
                <a:tc>
                  <a:txBody>
                    <a:bodyPr/>
                    <a:lstStyle/>
                    <a:p>
                      <a:r>
                        <a:rPr kumimoji="1" lang="ja-JP" altLang="ja-JP" sz="1400" kern="1200" dirty="0" smtClean="0">
                          <a:solidFill>
                            <a:schemeClr val="dk1"/>
                          </a:solidFill>
                          <a:effectLst/>
                          <a:latin typeface="+mn-lt"/>
                          <a:ea typeface="+mn-ea"/>
                          <a:cs typeface="+mn-cs"/>
                        </a:rPr>
                        <a:t>都道府県がん診療連携協議会のあり方</a:t>
                      </a:r>
                      <a:endParaRPr kumimoji="1" lang="ja-JP" altLang="en-US" sz="1400" dirty="0"/>
                    </a:p>
                  </a:txBody>
                  <a:tcPr marL="68580" marR="68580" marT="34290" marB="34290" anchor="ctr"/>
                </a:tc>
                <a:tc>
                  <a:txBody>
                    <a:bodyPr/>
                    <a:lstStyle/>
                    <a:p>
                      <a:r>
                        <a:rPr kumimoji="1" lang="ja-JP" altLang="en-US" sz="1400" dirty="0" smtClean="0"/>
                        <a:t>○全ての拠点病院等に積極的な参加を求める</a:t>
                      </a:r>
                      <a:endParaRPr kumimoji="1" lang="en-US" altLang="ja-JP" sz="1400" dirty="0" smtClean="0"/>
                    </a:p>
                    <a:p>
                      <a:r>
                        <a:rPr kumimoji="1" lang="ja-JP" altLang="en-US" sz="1400" dirty="0" smtClean="0"/>
                        <a:t>○行政、患者団体等の関係団体にも積極的な関与を求める</a:t>
                      </a:r>
                      <a:endParaRPr kumimoji="1" lang="en-US" altLang="ja-JP" sz="1400" dirty="0" smtClean="0"/>
                    </a:p>
                    <a:p>
                      <a:r>
                        <a:rPr kumimoji="1" lang="ja-JP" altLang="en-US" sz="1400" dirty="0" smtClean="0"/>
                        <a:t>○都道府県拠点病院に協議会の調整・とりまとめ機能を求める</a:t>
                      </a:r>
                      <a:endParaRPr kumimoji="1" lang="en-US" altLang="ja-JP" sz="1400" dirty="0" smtClean="0"/>
                    </a:p>
                    <a:p>
                      <a:r>
                        <a:rPr kumimoji="1" lang="ja-JP" altLang="en-US" sz="1400" dirty="0" smtClean="0"/>
                        <a:t>○法、国・都道府県の計画を踏まえたがん対策推進の役割</a:t>
                      </a:r>
                      <a:endParaRPr kumimoji="1" lang="en-US" altLang="ja-JP" sz="1400" dirty="0" smtClean="0"/>
                    </a:p>
                    <a:p>
                      <a:r>
                        <a:rPr kumimoji="1" lang="ja-JP" altLang="en-US" sz="1400" dirty="0" smtClean="0"/>
                        <a:t>○人材育成や適正配置について特定機能病院等を中心とした</a:t>
                      </a:r>
                      <a:endParaRPr kumimoji="1" lang="en-US" altLang="ja-JP" sz="1400" dirty="0" smtClean="0"/>
                    </a:p>
                    <a:p>
                      <a:r>
                        <a:rPr kumimoji="1" lang="ja-JP" altLang="en-US" sz="1400" dirty="0" smtClean="0"/>
                        <a:t>　議論を行う</a:t>
                      </a:r>
                      <a:endParaRPr kumimoji="1" lang="ja-JP" altLang="en-US" sz="1400" dirty="0"/>
                    </a:p>
                  </a:txBody>
                  <a:tcPr marL="68580" marR="68580" marT="34290" marB="34290"/>
                </a:tc>
                <a:extLst>
                  <a:ext uri="{0D108BD9-81ED-4DB2-BD59-A6C34878D82A}">
                    <a16:rowId xmlns:a16="http://schemas.microsoft.com/office/drawing/2014/main" val="2261778248"/>
                  </a:ext>
                </a:extLst>
              </a:tr>
              <a:tr h="1714500">
                <a:tc>
                  <a:txBody>
                    <a:bodyPr/>
                    <a:lstStyle/>
                    <a:p>
                      <a:pPr algn="ctr"/>
                      <a:r>
                        <a:rPr kumimoji="1" lang="ja-JP" altLang="en-US" sz="1400" dirty="0" smtClean="0"/>
                        <a:t>③</a:t>
                      </a:r>
                      <a:endParaRPr kumimoji="1" lang="ja-JP" altLang="en-US" sz="1400" dirty="0"/>
                    </a:p>
                  </a:txBody>
                  <a:tcPr marL="68580" marR="68580" marT="34290" marB="34290" anchor="ctr"/>
                </a:tc>
                <a:tc>
                  <a:txBody>
                    <a:bodyPr/>
                    <a:lstStyle/>
                    <a:p>
                      <a:r>
                        <a:rPr kumimoji="1" lang="ja-JP" altLang="ja-JP" sz="1400" kern="1200" dirty="0" smtClean="0">
                          <a:solidFill>
                            <a:schemeClr val="dk1"/>
                          </a:solidFill>
                          <a:effectLst/>
                          <a:latin typeface="+mn-lt"/>
                          <a:ea typeface="+mn-ea"/>
                          <a:cs typeface="+mn-cs"/>
                        </a:rPr>
                        <a:t>地域がん診療連携拠点病院（高度型）のあり方</a:t>
                      </a:r>
                      <a:endParaRPr kumimoji="1" lang="ja-JP" altLang="en-US" sz="1400" dirty="0"/>
                    </a:p>
                  </a:txBody>
                  <a:tcPr marL="68580" marR="68580" marT="34290" marB="34290" anchor="ctr"/>
                </a:tc>
                <a:tc>
                  <a:txBody>
                    <a:bodyPr/>
                    <a:lstStyle/>
                    <a:p>
                      <a:r>
                        <a:rPr kumimoji="1" lang="ja-JP" altLang="en-US" sz="1400" dirty="0" smtClean="0"/>
                        <a:t>○</a:t>
                      </a:r>
                      <a:r>
                        <a:rPr lang="ja-JP" altLang="en-US" sz="1400" dirty="0" smtClean="0"/>
                        <a:t>地域拠点病院（高度型）は、以下の取組に発展的に解消</a:t>
                      </a:r>
                      <a:endParaRPr kumimoji="1" lang="en-US" altLang="ja-JP" sz="1400" dirty="0" smtClean="0"/>
                    </a:p>
                    <a:p>
                      <a:r>
                        <a:rPr kumimoji="1" lang="ja-JP" altLang="en-US" sz="1400" dirty="0" smtClean="0"/>
                        <a:t>・旧指針の望ましい要件は、都道府県拠点病院の必須要件とし </a:t>
                      </a:r>
                      <a:endParaRPr kumimoji="1" lang="en-US" altLang="ja-JP" sz="1400" dirty="0" smtClean="0"/>
                    </a:p>
                    <a:p>
                      <a:r>
                        <a:rPr kumimoji="1" lang="en-US" altLang="ja-JP" sz="1400" dirty="0" smtClean="0"/>
                        <a:t>   </a:t>
                      </a:r>
                      <a:r>
                        <a:rPr kumimoji="1" lang="ja-JP" altLang="en-US" sz="1400" dirty="0" smtClean="0"/>
                        <a:t>て求め、将来的にすべての拠点病院への必須化を求める要件　</a:t>
                      </a:r>
                      <a:endParaRPr kumimoji="1" lang="en-US" altLang="ja-JP" sz="1400" dirty="0" smtClean="0"/>
                    </a:p>
                    <a:p>
                      <a:r>
                        <a:rPr kumimoji="1" lang="ja-JP" altLang="en-US" sz="1400" dirty="0" smtClean="0"/>
                        <a:t>　等に再整理</a:t>
                      </a:r>
                      <a:endParaRPr kumimoji="1" lang="en-US" altLang="ja-JP" sz="1400" dirty="0" smtClean="0"/>
                    </a:p>
                    <a:p>
                      <a:r>
                        <a:rPr kumimoji="1" lang="ja-JP" altLang="en-US" sz="1400" dirty="0" smtClean="0"/>
                        <a:t>・協議会において望ましい要件の充足率等を整理して公表する　</a:t>
                      </a:r>
                      <a:endParaRPr kumimoji="1" lang="en-US" altLang="ja-JP" sz="1400" dirty="0" smtClean="0"/>
                    </a:p>
                    <a:p>
                      <a:r>
                        <a:rPr kumimoji="1" lang="ja-JP" altLang="en-US" sz="1400" dirty="0" smtClean="0"/>
                        <a:t>　ことで、充足のインセンティブに</a:t>
                      </a:r>
                      <a:endParaRPr kumimoji="1" lang="en-US" altLang="ja-JP" sz="1400" dirty="0" smtClean="0"/>
                    </a:p>
                    <a:p>
                      <a:r>
                        <a:rPr kumimoji="1" lang="ja-JP" altLang="en-US" sz="1400" dirty="0" smtClean="0"/>
                        <a:t>・協議会での役割分担の整理、共有、情報公開により適切な医</a:t>
                      </a:r>
                      <a:endParaRPr kumimoji="1" lang="en-US" altLang="ja-JP" sz="1400" dirty="0" smtClean="0"/>
                    </a:p>
                    <a:p>
                      <a:r>
                        <a:rPr kumimoji="1" lang="ja-JP" altLang="en-US" sz="1400" dirty="0" smtClean="0"/>
                        <a:t>　療提供体制を確保</a:t>
                      </a:r>
                      <a:endParaRPr kumimoji="1" lang="en-US" altLang="ja-JP" sz="1400" dirty="0" smtClean="0"/>
                    </a:p>
                  </a:txBody>
                  <a:tcPr marL="68580" marR="68580" marT="34290" marB="34290"/>
                </a:tc>
                <a:extLst>
                  <a:ext uri="{0D108BD9-81ED-4DB2-BD59-A6C34878D82A}">
                    <a16:rowId xmlns:a16="http://schemas.microsoft.com/office/drawing/2014/main" val="4190880573"/>
                  </a:ext>
                </a:extLst>
              </a:tr>
            </a:tbl>
          </a:graphicData>
        </a:graphic>
      </p:graphicFrame>
      <p:sp>
        <p:nvSpPr>
          <p:cNvPr id="4" name="テキスト ボックス 3"/>
          <p:cNvSpPr txBox="1"/>
          <p:nvPr/>
        </p:nvSpPr>
        <p:spPr>
          <a:xfrm>
            <a:off x="7922599" y="903722"/>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5" name="正方形/長方形 4"/>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3</a:t>
            </a:r>
            <a:endParaRPr kumimoji="1" lang="ja-JP" altLang="en-US" dirty="0">
              <a:solidFill>
                <a:schemeClr val="tx1"/>
              </a:solidFill>
            </a:endParaRPr>
          </a:p>
        </p:txBody>
      </p:sp>
    </p:spTree>
    <p:extLst>
      <p:ext uri="{BB962C8B-B14F-4D97-AF65-F5344CB8AC3E}">
        <p14:creationId xmlns:p14="http://schemas.microsoft.com/office/powerpoint/2010/main" val="3457044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7565" y="116632"/>
            <a:ext cx="8886010" cy="378749"/>
          </a:xfrm>
          <a:prstGeom prst="rect">
            <a:avLst/>
          </a:prstGeom>
          <a:solidFill>
            <a:srgbClr val="1F497D">
              <a:lumMod val="50000"/>
            </a:srgbClr>
          </a:solidFill>
          <a:ln w="9525" cmpd="sng">
            <a:noFill/>
          </a:ln>
          <a:effectLst/>
        </p:spPr>
        <p:txBody>
          <a:bodyPr wrap="square" tIns="0" bIns="0" rtlCol="0" anchor="ctr" anchorCtr="0">
            <a:noAutofit/>
          </a:bodyPr>
          <a:lstStyle/>
          <a:p>
            <a:pPr lvl="0" algn="ctr">
              <a:defRPr/>
            </a:pP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がん</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診療連携拠点病院等の指定要件見直しの</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概要①</a:t>
            </a:r>
            <a:endParaRPr kumimoji="0" lang="ja-JP" altLang="en-US" sz="1500" b="1" kern="0" dirty="0">
              <a:solidFill>
                <a:schemeClr val="bg1"/>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827307727"/>
              </p:ext>
            </p:extLst>
          </p:nvPr>
        </p:nvGraphicFramePr>
        <p:xfrm>
          <a:off x="117565" y="505497"/>
          <a:ext cx="8886010" cy="6294120"/>
        </p:xfrm>
        <a:graphic>
          <a:graphicData uri="http://schemas.openxmlformats.org/drawingml/2006/table">
            <a:tbl>
              <a:tblPr firstRow="1" bandRow="1">
                <a:tableStyleId>{5C22544A-7EE6-4342-B048-85BDC9FD1C3A}</a:tableStyleId>
              </a:tblPr>
              <a:tblGrid>
                <a:gridCol w="187802">
                  <a:extLst>
                    <a:ext uri="{9D8B030D-6E8A-4147-A177-3AD203B41FA5}">
                      <a16:colId xmlns:a16="http://schemas.microsoft.com/office/drawing/2014/main" val="3808367792"/>
                    </a:ext>
                  </a:extLst>
                </a:gridCol>
                <a:gridCol w="1818716">
                  <a:extLst>
                    <a:ext uri="{9D8B030D-6E8A-4147-A177-3AD203B41FA5}">
                      <a16:colId xmlns:a16="http://schemas.microsoft.com/office/drawing/2014/main" val="1227110527"/>
                    </a:ext>
                  </a:extLst>
                </a:gridCol>
                <a:gridCol w="6879492">
                  <a:extLst>
                    <a:ext uri="{9D8B030D-6E8A-4147-A177-3AD203B41FA5}">
                      <a16:colId xmlns:a16="http://schemas.microsoft.com/office/drawing/2014/main" val="459568415"/>
                    </a:ext>
                  </a:extLst>
                </a:gridCol>
              </a:tblGrid>
              <a:tr h="278130">
                <a:tc>
                  <a:txBody>
                    <a:bodyPr/>
                    <a:lstStyle/>
                    <a:p>
                      <a:endParaRPr kumimoji="1" lang="ja-JP" altLang="en-US" sz="1400" dirty="0"/>
                    </a:p>
                  </a:txBody>
                  <a:tcPr marL="68580" marR="68580" marT="34290" marB="34290"/>
                </a:tc>
                <a:tc>
                  <a:txBody>
                    <a:bodyPr/>
                    <a:lstStyle/>
                    <a:p>
                      <a:pPr algn="ctr"/>
                      <a:r>
                        <a:rPr kumimoji="1" lang="ja-JP" altLang="en-US" sz="1400" dirty="0" smtClean="0"/>
                        <a:t>項目</a:t>
                      </a:r>
                      <a:endParaRPr kumimoji="1" lang="ja-JP" altLang="en-US" sz="1400" dirty="0"/>
                    </a:p>
                  </a:txBody>
                  <a:tcPr marL="68580" marR="68580" marT="34290" marB="34290"/>
                </a:tc>
                <a:tc>
                  <a:txBody>
                    <a:bodyPr/>
                    <a:lstStyle/>
                    <a:p>
                      <a:pPr algn="ctr"/>
                      <a:r>
                        <a:rPr kumimoji="1" lang="ja-JP" altLang="en-US" sz="1400" dirty="0" smtClean="0"/>
                        <a:t>主な改正点</a:t>
                      </a:r>
                      <a:endParaRPr kumimoji="1" lang="ja-JP" altLang="en-US" sz="1400" dirty="0"/>
                    </a:p>
                  </a:txBody>
                  <a:tcPr marL="68580" marR="68580" marT="34290" marB="34290"/>
                </a:tc>
                <a:extLst>
                  <a:ext uri="{0D108BD9-81ED-4DB2-BD59-A6C34878D82A}">
                    <a16:rowId xmlns:a16="http://schemas.microsoft.com/office/drawing/2014/main" val="123648788"/>
                  </a:ext>
                </a:extLst>
              </a:tr>
              <a:tr h="2331720">
                <a:tc>
                  <a:txBody>
                    <a:bodyPr/>
                    <a:lstStyle/>
                    <a:p>
                      <a:pPr algn="ctr"/>
                      <a:r>
                        <a:rPr kumimoji="1" lang="ja-JP" altLang="en-US" sz="1400" dirty="0" smtClean="0"/>
                        <a:t>１</a:t>
                      </a:r>
                      <a:endParaRPr kumimoji="1" lang="ja-JP" altLang="en-US" sz="1400" dirty="0"/>
                    </a:p>
                  </a:txBody>
                  <a:tcPr marL="68580" marR="68580" marT="34290" marB="34290" anchor="ctr"/>
                </a:tc>
                <a:tc>
                  <a:txBody>
                    <a:bodyPr/>
                    <a:lstStyle/>
                    <a:p>
                      <a:r>
                        <a:rPr lang="ja-JP" altLang="en-US" sz="1400" dirty="0" smtClean="0"/>
                        <a:t>診療体制</a:t>
                      </a:r>
                      <a:endParaRPr lang="en-US" altLang="ja-JP" sz="1400" dirty="0" smtClean="0"/>
                    </a:p>
                    <a:p>
                      <a:r>
                        <a:rPr lang="en-US" altLang="ja-JP" sz="1400" dirty="0" smtClean="0"/>
                        <a:t> (1) </a:t>
                      </a:r>
                      <a:r>
                        <a:rPr lang="ja-JP" altLang="en-US" sz="1400" dirty="0" smtClean="0"/>
                        <a:t>診療機能</a:t>
                      </a:r>
                      <a:endParaRPr lang="ja-JP" altLang="en-US" sz="1400" dirty="0"/>
                    </a:p>
                  </a:txBody>
                  <a:tcPr marL="68580" marR="68580" marT="34290" marB="34290" anchor="ctr"/>
                </a:tc>
                <a:tc>
                  <a:txBody>
                    <a:bodyPr/>
                    <a:lstStyle/>
                    <a:p>
                      <a:r>
                        <a:rPr kumimoji="1" lang="ja-JP" altLang="en-US" sz="1400" b="1" dirty="0" smtClean="0"/>
                        <a:t>●集学的治療等の提供体制及び標準的治療等の提供（</a:t>
                      </a:r>
                      <a:r>
                        <a:rPr kumimoji="1" lang="en-US" altLang="ja-JP" sz="1400" b="1" dirty="0" smtClean="0"/>
                        <a:t>P.1</a:t>
                      </a:r>
                      <a:r>
                        <a:rPr kumimoji="1" lang="ja-JP" altLang="en-US" sz="1400" b="1" dirty="0" smtClean="0"/>
                        <a:t>）</a:t>
                      </a:r>
                      <a:endParaRPr kumimoji="1" lang="en-US" altLang="ja-JP" sz="1400" b="1" dirty="0" smtClean="0"/>
                    </a:p>
                    <a:p>
                      <a:r>
                        <a:rPr kumimoji="1" lang="ja-JP" altLang="en-US" sz="1400" dirty="0" smtClean="0"/>
                        <a:t>（修正）がん患者の病態に応じたより適切ながん医療を提供：</a:t>
                      </a:r>
                      <a:endParaRPr kumimoji="1" lang="en-US" altLang="ja-JP" sz="1400" dirty="0" smtClean="0"/>
                    </a:p>
                    <a:p>
                      <a:r>
                        <a:rPr kumimoji="1" lang="ja-JP" altLang="en-US" sz="1400" dirty="0" smtClean="0"/>
                        <a:t>　　　　　キャンサーボード➡カンファレンス（カンファレンスの種類、内容を明確化）</a:t>
                      </a:r>
                      <a:endParaRPr kumimoji="1" lang="en-US" altLang="ja-JP" sz="1300" dirty="0" smtClean="0"/>
                    </a:p>
                    <a:p>
                      <a:r>
                        <a:rPr kumimoji="1" lang="ja-JP" altLang="en-US" sz="1300" dirty="0" smtClean="0"/>
                        <a:t>　　　　　　　　　　　　　　　　　　　　　　</a:t>
                      </a:r>
                      <a:endParaRPr kumimoji="1" lang="en-US" altLang="ja-JP" sz="1300" dirty="0" smtClean="0"/>
                    </a:p>
                    <a:p>
                      <a:r>
                        <a:rPr kumimoji="1" lang="ja-JP" altLang="en-US" sz="1400" b="1" dirty="0" smtClean="0"/>
                        <a:t>●手術法、放射線療法、薬物療法の提供体制の特記事項（</a:t>
                      </a:r>
                      <a:r>
                        <a:rPr kumimoji="1" lang="en-US" altLang="ja-JP" sz="1400" b="1" dirty="0" smtClean="0"/>
                        <a:t>P.2</a:t>
                      </a:r>
                      <a:r>
                        <a:rPr kumimoji="1" lang="ja-JP" altLang="en-US" sz="1400" b="1" dirty="0" smtClean="0"/>
                        <a:t>）</a:t>
                      </a:r>
                      <a:endParaRPr kumimoji="1" lang="en-US" altLang="ja-JP" sz="1400" b="1" dirty="0" smtClean="0"/>
                    </a:p>
                    <a:p>
                      <a:r>
                        <a:rPr kumimoji="1" lang="ja-JP" altLang="en-US" sz="1400" b="0" dirty="0" smtClean="0"/>
                        <a:t>（新規）厚生労働省院内感染対策サーベイランス事業（ＪＡＮＩＳ）へ登録（望ましい）</a:t>
                      </a:r>
                      <a:endParaRPr kumimoji="1" lang="en-US" altLang="ja-JP" sz="1400" b="0" dirty="0" smtClean="0"/>
                    </a:p>
                    <a:p>
                      <a:r>
                        <a:rPr kumimoji="1" lang="ja-JP" altLang="en-US" sz="1400" b="0" dirty="0" smtClean="0"/>
                        <a:t>（新規） 画像下治療（ＩＶＲ）を提供すること（望ましい）</a:t>
                      </a:r>
                      <a:endParaRPr kumimoji="1" lang="en-US" altLang="ja-JP" sz="1400" b="0" dirty="0" smtClean="0"/>
                    </a:p>
                    <a:p>
                      <a:r>
                        <a:rPr kumimoji="1" lang="ja-JP" altLang="en-US" sz="1400" b="0" dirty="0" smtClean="0"/>
                        <a:t>（新規）免疫関連有害事象を含む有害事象に対して、他診療科や他病院と連携</a:t>
                      </a:r>
                      <a:endParaRPr kumimoji="1" lang="en-US" altLang="ja-JP" sz="1400" b="0" dirty="0" smtClean="0"/>
                    </a:p>
                    <a:p>
                      <a:endParaRPr kumimoji="1" lang="en-US" altLang="ja-JP" sz="1400" b="0" dirty="0" smtClean="0"/>
                    </a:p>
                    <a:p>
                      <a:r>
                        <a:rPr kumimoji="1" lang="ja-JP" altLang="en-US" sz="1400" b="1" dirty="0" smtClean="0"/>
                        <a:t>●緩和ケアの提供体制（</a:t>
                      </a:r>
                      <a:r>
                        <a:rPr kumimoji="1" lang="en-US" altLang="ja-JP" sz="1400" b="1" dirty="0" smtClean="0"/>
                        <a:t>P.2</a:t>
                      </a:r>
                      <a:r>
                        <a:rPr kumimoji="1" lang="ja-JP" altLang="en-US" sz="1400" b="1" dirty="0" smtClean="0"/>
                        <a:t>～）</a:t>
                      </a:r>
                      <a:endParaRPr kumimoji="1" lang="en-US" altLang="ja-JP" sz="1400" b="1" dirty="0" smtClean="0"/>
                    </a:p>
                    <a:p>
                      <a:r>
                        <a:rPr kumimoji="1" lang="ja-JP" altLang="en-US" sz="1400" b="0" dirty="0" smtClean="0"/>
                        <a:t>（新規）診断や治療方針の変更時には、ライフステージ等患者の希望を踏まえて配慮・支援</a:t>
                      </a:r>
                      <a:endParaRPr kumimoji="1" lang="en-US" altLang="ja-JP" sz="1400" b="0" dirty="0" smtClean="0"/>
                    </a:p>
                    <a:p>
                      <a:r>
                        <a:rPr kumimoji="1" lang="ja-JP" altLang="en-US" sz="1400" b="0" dirty="0" smtClean="0"/>
                        <a:t>　　　　　　　　　　　　　　　　　　　　　　　　　　　　　　　　　　　　　　　　　　　　　　　</a:t>
                      </a:r>
                      <a:r>
                        <a:rPr kumimoji="1" lang="ja-JP" altLang="en-US" sz="1400" b="0" baseline="0" dirty="0" smtClean="0"/>
                        <a:t> </a:t>
                      </a:r>
                      <a:r>
                        <a:rPr kumimoji="1" lang="ja-JP" altLang="en-US" sz="1400" b="0" dirty="0" smtClean="0"/>
                        <a:t>　（努力義務）</a:t>
                      </a:r>
                      <a:endParaRPr kumimoji="1" lang="en-US" altLang="ja-JP" sz="1400" b="0" dirty="0" smtClean="0"/>
                    </a:p>
                    <a:p>
                      <a:r>
                        <a:rPr kumimoji="1" lang="ja-JP" altLang="en-US" sz="1400" b="0" dirty="0" smtClean="0"/>
                        <a:t>（新規）緩和ケアチームにより依頼を受けていないがん患者も含めて苦痛把握（努力義務）</a:t>
                      </a:r>
                      <a:endParaRPr kumimoji="1" lang="en-US" altLang="ja-JP" sz="1400" b="0" dirty="0" smtClean="0"/>
                    </a:p>
                    <a:p>
                      <a:r>
                        <a:rPr kumimoji="1" lang="ja-JP" altLang="en-US" sz="1400" b="0" dirty="0" smtClean="0"/>
                        <a:t>（新規）緩和ケア外来において自施設のがん患者に限らず他施設でがん診療を受けている</a:t>
                      </a:r>
                      <a:endParaRPr kumimoji="1" lang="en-US" altLang="ja-JP" sz="1400" b="0" dirty="0" smtClean="0"/>
                    </a:p>
                    <a:p>
                      <a:r>
                        <a:rPr kumimoji="1" lang="ja-JP" altLang="en-US" sz="1400" b="0" dirty="0" smtClean="0"/>
                        <a:t>　　　　 患者等の受入れ</a:t>
                      </a:r>
                      <a:endParaRPr kumimoji="1" lang="en-US" altLang="ja-JP" sz="1400" b="0" dirty="0" smtClean="0"/>
                    </a:p>
                    <a:p>
                      <a:r>
                        <a:rPr kumimoji="1" lang="ja-JP" altLang="en-US" sz="1400" b="0" dirty="0" smtClean="0"/>
                        <a:t>（新規）緩和ケア外来等への患者紹介について、地域の医療機関に対して広報等を実施</a:t>
                      </a:r>
                      <a:endParaRPr kumimoji="1" lang="en-US" altLang="ja-JP" sz="1400" b="0" dirty="0" smtClean="0"/>
                    </a:p>
                    <a:p>
                      <a:endParaRPr kumimoji="1" lang="en-US" altLang="ja-JP" sz="1300" b="0" dirty="0" smtClean="0"/>
                    </a:p>
                    <a:p>
                      <a:r>
                        <a:rPr kumimoji="1" lang="ja-JP" altLang="en-US" sz="1400" b="1" dirty="0" smtClean="0"/>
                        <a:t>●それぞれの特性に応じた診療等の提供（新規）（</a:t>
                      </a:r>
                      <a:r>
                        <a:rPr kumimoji="1" lang="en-US" altLang="ja-JP" sz="1400" b="1" dirty="0" smtClean="0"/>
                        <a:t>P.5</a:t>
                      </a:r>
                      <a:r>
                        <a:rPr kumimoji="1" lang="ja-JP" altLang="en-US" sz="1400" b="1" dirty="0" smtClean="0"/>
                        <a:t>）</a:t>
                      </a:r>
                      <a:endParaRPr kumimoji="1" lang="en-US" altLang="ja-JP" sz="1400" b="1" dirty="0" smtClean="0"/>
                    </a:p>
                    <a:p>
                      <a:r>
                        <a:rPr kumimoji="1" lang="ja-JP" altLang="en-US" sz="1400" dirty="0" smtClean="0"/>
                        <a:t>・希少がん・難治性がん患者について、協議会の役割分担の整理により対応可能な施設へ</a:t>
                      </a:r>
                      <a:endParaRPr kumimoji="1" lang="en-US" altLang="ja-JP" sz="1400" dirty="0" smtClean="0"/>
                    </a:p>
                    <a:p>
                      <a:r>
                        <a:rPr kumimoji="1" lang="ja-JP" altLang="en-US" sz="1400" dirty="0" smtClean="0"/>
                        <a:t>　の紹介</a:t>
                      </a:r>
                      <a:endParaRPr kumimoji="1" lang="en-US" altLang="ja-JP" sz="1400" dirty="0" smtClean="0"/>
                    </a:p>
                    <a:p>
                      <a:r>
                        <a:rPr kumimoji="1" lang="ja-JP" altLang="en-US" sz="1400" dirty="0" smtClean="0"/>
                        <a:t>・小児がん患者で長期フォローアップ中の患者について連携医療機関と情報共有</a:t>
                      </a:r>
                      <a:endParaRPr kumimoji="1" lang="en-US" altLang="ja-JP" sz="1400" dirty="0" smtClean="0"/>
                    </a:p>
                    <a:p>
                      <a:r>
                        <a:rPr kumimoji="1" lang="ja-JP" altLang="en-US" sz="1400" dirty="0" smtClean="0"/>
                        <a:t>・がん・生殖医療ネットワークへの加入、意思決定支援の診療従事者の育成</a:t>
                      </a:r>
                      <a:endParaRPr kumimoji="1" lang="en-US" altLang="ja-JP" sz="1400" dirty="0" smtClean="0"/>
                    </a:p>
                    <a:p>
                      <a:r>
                        <a:rPr kumimoji="1" lang="ja-JP" altLang="en-US" sz="1400" dirty="0" smtClean="0"/>
                        <a:t>・妊孕性温存、アピアランスケア等に関する相談対応</a:t>
                      </a:r>
                      <a:endParaRPr kumimoji="1" lang="en-US" altLang="ja-JP" sz="1400" dirty="0" smtClean="0"/>
                    </a:p>
                    <a:p>
                      <a:r>
                        <a:rPr kumimoji="1" lang="ja-JP" altLang="en-US" sz="1400" dirty="0" smtClean="0"/>
                        <a:t>・</a:t>
                      </a:r>
                      <a:r>
                        <a:rPr kumimoji="1" lang="en-US" altLang="ja-JP" sz="1400" dirty="0" smtClean="0"/>
                        <a:t>AYA</a:t>
                      </a:r>
                      <a:r>
                        <a:rPr kumimoji="1" lang="ja-JP" altLang="en-US" sz="1400" dirty="0" smtClean="0"/>
                        <a:t>世代支援チームの設置（望ましい）</a:t>
                      </a:r>
                      <a:endParaRPr kumimoji="1" lang="en-US" altLang="ja-JP" sz="1400" dirty="0" smtClean="0"/>
                    </a:p>
                    <a:p>
                      <a:r>
                        <a:rPr kumimoji="1" lang="ja-JP" altLang="en-US" sz="1400" dirty="0" smtClean="0"/>
                        <a:t>・高齢者がんについて、併存症の治療との両立のための関係診療科との連携</a:t>
                      </a:r>
                      <a:r>
                        <a:rPr kumimoji="1" lang="en-US" altLang="ja-JP" sz="1400" dirty="0" smtClean="0"/>
                        <a:t>/</a:t>
                      </a:r>
                      <a:r>
                        <a:rPr kumimoji="1" lang="ja-JP" altLang="en-US" sz="1400" dirty="0" smtClean="0"/>
                        <a:t>　</a:t>
                      </a:r>
                      <a:endParaRPr kumimoji="1" lang="en-US" altLang="ja-JP" sz="1400" dirty="0" smtClean="0"/>
                    </a:p>
                    <a:p>
                      <a:r>
                        <a:rPr kumimoji="1" lang="ja-JP" altLang="en-US" sz="1400" dirty="0" smtClean="0"/>
                        <a:t>　意思決定能力を含む機能評価、ガイドラインに沿った個別対応</a:t>
                      </a:r>
                      <a:endParaRPr kumimoji="1" lang="en-US" altLang="ja-JP" sz="1400" dirty="0" smtClean="0"/>
                    </a:p>
                    <a:p>
                      <a:r>
                        <a:rPr kumimoji="1" lang="ja-JP" altLang="en-US" sz="1400" dirty="0" smtClean="0"/>
                        <a:t>・医療機関ごとの</a:t>
                      </a:r>
                      <a:r>
                        <a:rPr kumimoji="1" lang="en-US" altLang="ja-JP" sz="1400" dirty="0" smtClean="0"/>
                        <a:t>BCP</a:t>
                      </a:r>
                      <a:r>
                        <a:rPr kumimoji="1" lang="ja-JP" altLang="en-US" sz="1400" dirty="0" smtClean="0"/>
                        <a:t>策定（望ましい）、協議会における都道府県やがん医療圏単位の</a:t>
                      </a:r>
                      <a:r>
                        <a:rPr kumimoji="1" lang="en-US" altLang="ja-JP" sz="1400" dirty="0" smtClean="0"/>
                        <a:t>BCP</a:t>
                      </a:r>
                    </a:p>
                    <a:p>
                      <a:r>
                        <a:rPr kumimoji="1" lang="ja-JP" altLang="en-US" sz="1400" dirty="0" smtClean="0"/>
                        <a:t>　に係る議論</a:t>
                      </a:r>
                      <a:endParaRPr kumimoji="1" lang="en-US" altLang="ja-JP" sz="1400" dirty="0" smtClean="0"/>
                    </a:p>
                  </a:txBody>
                  <a:tcPr marL="68580" marR="68580" marT="34290" marB="34290"/>
                </a:tc>
                <a:extLst>
                  <a:ext uri="{0D108BD9-81ED-4DB2-BD59-A6C34878D82A}">
                    <a16:rowId xmlns:a16="http://schemas.microsoft.com/office/drawing/2014/main" val="3712243776"/>
                  </a:ext>
                </a:extLst>
              </a:tr>
            </a:tbl>
          </a:graphicData>
        </a:graphic>
      </p:graphicFrame>
      <p:sp>
        <p:nvSpPr>
          <p:cNvPr id="4" name="テキスト ボックス 3"/>
          <p:cNvSpPr txBox="1"/>
          <p:nvPr/>
        </p:nvSpPr>
        <p:spPr>
          <a:xfrm>
            <a:off x="8010774" y="74756"/>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5" name="正方形/長方形 4"/>
          <p:cNvSpPr/>
          <p:nvPr/>
        </p:nvSpPr>
        <p:spPr>
          <a:xfrm>
            <a:off x="8028384" y="6453336"/>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4</a:t>
            </a:r>
            <a:endParaRPr kumimoji="1" lang="ja-JP" altLang="en-US" dirty="0">
              <a:solidFill>
                <a:schemeClr val="tx1"/>
              </a:solidFill>
            </a:endParaRPr>
          </a:p>
        </p:txBody>
      </p:sp>
    </p:spTree>
    <p:extLst>
      <p:ext uri="{BB962C8B-B14F-4D97-AF65-F5344CB8AC3E}">
        <p14:creationId xmlns:p14="http://schemas.microsoft.com/office/powerpoint/2010/main" val="72228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77168" y="116632"/>
            <a:ext cx="8562703" cy="378749"/>
          </a:xfrm>
          <a:prstGeom prst="rect">
            <a:avLst/>
          </a:prstGeom>
          <a:solidFill>
            <a:srgbClr val="1F497D">
              <a:lumMod val="50000"/>
            </a:srgbClr>
          </a:solidFill>
          <a:ln w="9525" cmpd="sng">
            <a:noFill/>
          </a:ln>
          <a:effectLst/>
        </p:spPr>
        <p:txBody>
          <a:bodyPr wrap="square" tIns="0" bIns="0" rtlCol="0" anchor="ctr" anchorCtr="0">
            <a:noAutofit/>
          </a:bodyPr>
          <a:lstStyle/>
          <a:p>
            <a:pPr lvl="0" algn="ctr">
              <a:defRPr/>
            </a:pP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がん</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診療連携拠点病院等の指定要件見直しの</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概要②</a:t>
            </a:r>
            <a:endParaRPr kumimoji="0" lang="ja-JP" altLang="en-US" sz="1500" b="1" kern="0" dirty="0">
              <a:solidFill>
                <a:schemeClr val="bg1"/>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556929600"/>
              </p:ext>
            </p:extLst>
          </p:nvPr>
        </p:nvGraphicFramePr>
        <p:xfrm>
          <a:off x="377167" y="569168"/>
          <a:ext cx="8562704" cy="6248400"/>
        </p:xfrm>
        <a:graphic>
          <a:graphicData uri="http://schemas.openxmlformats.org/drawingml/2006/table">
            <a:tbl>
              <a:tblPr firstRow="1" bandRow="1">
                <a:tableStyleId>{5C22544A-7EE6-4342-B048-85BDC9FD1C3A}</a:tableStyleId>
              </a:tblPr>
              <a:tblGrid>
                <a:gridCol w="256904">
                  <a:extLst>
                    <a:ext uri="{9D8B030D-6E8A-4147-A177-3AD203B41FA5}">
                      <a16:colId xmlns:a16="http://schemas.microsoft.com/office/drawing/2014/main" val="3808367792"/>
                    </a:ext>
                  </a:extLst>
                </a:gridCol>
                <a:gridCol w="2065721">
                  <a:extLst>
                    <a:ext uri="{9D8B030D-6E8A-4147-A177-3AD203B41FA5}">
                      <a16:colId xmlns:a16="http://schemas.microsoft.com/office/drawing/2014/main" val="1227110527"/>
                    </a:ext>
                  </a:extLst>
                </a:gridCol>
                <a:gridCol w="6240079">
                  <a:extLst>
                    <a:ext uri="{9D8B030D-6E8A-4147-A177-3AD203B41FA5}">
                      <a16:colId xmlns:a16="http://schemas.microsoft.com/office/drawing/2014/main" val="459568415"/>
                    </a:ext>
                  </a:extLst>
                </a:gridCol>
              </a:tblGrid>
              <a:tr h="278130">
                <a:tc>
                  <a:txBody>
                    <a:bodyPr/>
                    <a:lstStyle/>
                    <a:p>
                      <a:endParaRPr kumimoji="1" lang="ja-JP" altLang="en-US" sz="1400" dirty="0"/>
                    </a:p>
                  </a:txBody>
                  <a:tcPr marL="68580" marR="68580" marT="34290" marB="34290"/>
                </a:tc>
                <a:tc>
                  <a:txBody>
                    <a:bodyPr/>
                    <a:lstStyle/>
                    <a:p>
                      <a:pPr algn="ctr"/>
                      <a:r>
                        <a:rPr kumimoji="1" lang="ja-JP" altLang="en-US" sz="1400" dirty="0" smtClean="0"/>
                        <a:t>項目</a:t>
                      </a:r>
                      <a:endParaRPr kumimoji="1" lang="ja-JP" altLang="en-US" sz="1400" dirty="0"/>
                    </a:p>
                  </a:txBody>
                  <a:tcPr marL="68580" marR="68580" marT="34290" marB="34290"/>
                </a:tc>
                <a:tc>
                  <a:txBody>
                    <a:bodyPr/>
                    <a:lstStyle/>
                    <a:p>
                      <a:pPr algn="ctr"/>
                      <a:r>
                        <a:rPr kumimoji="1" lang="ja-JP" altLang="en-US" sz="1400" dirty="0" smtClean="0"/>
                        <a:t>主な改正点</a:t>
                      </a:r>
                      <a:endParaRPr kumimoji="1" lang="ja-JP" altLang="en-US" sz="1400" dirty="0"/>
                    </a:p>
                  </a:txBody>
                  <a:tcPr marL="68580" marR="68580" marT="34290" marB="34290"/>
                </a:tc>
                <a:extLst>
                  <a:ext uri="{0D108BD9-81ED-4DB2-BD59-A6C34878D82A}">
                    <a16:rowId xmlns:a16="http://schemas.microsoft.com/office/drawing/2014/main" val="123648788"/>
                  </a:ext>
                </a:extLst>
              </a:tr>
              <a:tr h="1014204">
                <a:tc>
                  <a:txBody>
                    <a:bodyPr/>
                    <a:lstStyle/>
                    <a:p>
                      <a:pPr algn="ctr"/>
                      <a:endParaRPr kumimoji="1" lang="ja-JP" altLang="en-US" sz="1400" dirty="0"/>
                    </a:p>
                  </a:txBody>
                  <a:tcPr marL="68580" marR="68580" marT="34290" marB="34290" anchor="ctr"/>
                </a:tc>
                <a:tc>
                  <a:txBody>
                    <a:bodyPr/>
                    <a:lstStyle/>
                    <a:p>
                      <a:r>
                        <a:rPr lang="ja-JP" altLang="en-US" sz="1400" baseline="0" dirty="0" smtClean="0"/>
                        <a:t> </a:t>
                      </a:r>
                      <a:r>
                        <a:rPr lang="en-US" altLang="ja-JP" sz="1400" baseline="0" dirty="0" smtClean="0"/>
                        <a:t>(2)</a:t>
                      </a:r>
                      <a:r>
                        <a:rPr lang="ja-JP" altLang="en-US" sz="1400" dirty="0" smtClean="0"/>
                        <a:t>診療従事者</a:t>
                      </a:r>
                      <a:endParaRPr lang="ja-JP" altLang="en-US" sz="1400" dirty="0"/>
                    </a:p>
                  </a:txBody>
                  <a:tcPr marL="68580" marR="68580" marT="34290" marB="34290" anchor="ctr"/>
                </a:tc>
                <a:tc>
                  <a:txBody>
                    <a:bodyPr/>
                    <a:lstStyle/>
                    <a:p>
                      <a:r>
                        <a:rPr kumimoji="1" lang="ja-JP" altLang="en-US" sz="1400" b="1" dirty="0" smtClean="0"/>
                        <a:t>① 専門的な知識及び技能を有する医師の配置（</a:t>
                      </a:r>
                      <a:r>
                        <a:rPr kumimoji="1" lang="en-US" altLang="ja-JP" sz="1400" b="1" dirty="0" smtClean="0"/>
                        <a:t>P.5</a:t>
                      </a:r>
                      <a:r>
                        <a:rPr kumimoji="1" lang="ja-JP" altLang="en-US" sz="1400" b="1" dirty="0" smtClean="0"/>
                        <a:t>～）</a:t>
                      </a:r>
                      <a:endParaRPr kumimoji="1" lang="en-US" altLang="ja-JP" sz="1400" b="1" dirty="0" smtClean="0"/>
                    </a:p>
                    <a:p>
                      <a:r>
                        <a:rPr kumimoji="1" lang="ja-JP" altLang="en-US" sz="1400" kern="1200" dirty="0" smtClean="0">
                          <a:solidFill>
                            <a:schemeClr val="dk1"/>
                          </a:solidFill>
                          <a:effectLst/>
                          <a:latin typeface="+mn-lt"/>
                          <a:ea typeface="+mn-ea"/>
                          <a:cs typeface="+mn-cs"/>
                        </a:rPr>
                        <a:t>（新規）</a:t>
                      </a:r>
                      <a:r>
                        <a:rPr kumimoji="1" lang="ja-JP" altLang="ja-JP" sz="1400" kern="1200" dirty="0" smtClean="0">
                          <a:solidFill>
                            <a:schemeClr val="dk1"/>
                          </a:solidFill>
                          <a:effectLst/>
                          <a:latin typeface="+mn-lt"/>
                          <a:ea typeface="+mn-ea"/>
                          <a:cs typeface="+mn-cs"/>
                        </a:rPr>
                        <a:t>リハビリテーションに携わる専門的な知識および技能を有する医師を配置</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（望ましい）</a:t>
                      </a:r>
                      <a:endParaRPr kumimoji="1" lang="en-US" altLang="ja-JP" sz="1400" kern="1200" dirty="0" smtClean="0">
                        <a:solidFill>
                          <a:schemeClr val="dk1"/>
                        </a:solidFill>
                        <a:effectLst/>
                        <a:latin typeface="+mn-lt"/>
                        <a:ea typeface="+mn-ea"/>
                        <a:cs typeface="+mn-cs"/>
                      </a:endParaRPr>
                    </a:p>
                    <a:p>
                      <a:r>
                        <a:rPr kumimoji="1" lang="ja-JP" altLang="en-US" sz="1400" b="1" kern="1200" dirty="0" smtClean="0">
                          <a:solidFill>
                            <a:schemeClr val="dk1"/>
                          </a:solidFill>
                          <a:effectLst/>
                          <a:latin typeface="+mn-lt"/>
                          <a:ea typeface="+mn-ea"/>
                          <a:cs typeface="+mn-cs"/>
                        </a:rPr>
                        <a:t>② 専門的な知識及び技能を有する医師以外の診療従事者の配置（</a:t>
                      </a:r>
                      <a:r>
                        <a:rPr kumimoji="1" lang="en-US" altLang="ja-JP" sz="1400" b="1" kern="1200" dirty="0" smtClean="0">
                          <a:solidFill>
                            <a:schemeClr val="dk1"/>
                          </a:solidFill>
                          <a:effectLst/>
                          <a:latin typeface="+mn-lt"/>
                          <a:ea typeface="+mn-ea"/>
                          <a:cs typeface="+mn-cs"/>
                        </a:rPr>
                        <a:t>P.6</a:t>
                      </a:r>
                      <a:r>
                        <a:rPr kumimoji="1" lang="ja-JP" altLang="en-US" sz="1400" b="1" kern="1200" dirty="0" smtClean="0">
                          <a:solidFill>
                            <a:schemeClr val="dk1"/>
                          </a:solidFill>
                          <a:effectLst/>
                          <a:latin typeface="+mn-lt"/>
                          <a:ea typeface="+mn-ea"/>
                          <a:cs typeface="+mn-cs"/>
                        </a:rPr>
                        <a:t>）</a:t>
                      </a:r>
                      <a:endParaRPr kumimoji="1" lang="en-US" altLang="ja-JP" sz="1400" b="1"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（新規）</a:t>
                      </a:r>
                      <a:r>
                        <a:rPr kumimoji="1" lang="ja-JP" altLang="ja-JP" sz="1400" kern="1200" dirty="0" smtClean="0">
                          <a:solidFill>
                            <a:schemeClr val="dk1"/>
                          </a:solidFill>
                          <a:effectLst/>
                          <a:latin typeface="+mn-lt"/>
                          <a:ea typeface="+mn-ea"/>
                          <a:cs typeface="+mn-cs"/>
                        </a:rPr>
                        <a:t>がんのリハビリテーションに係る業務に携わる専門的な知識および技能を</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a:t>
                      </a:r>
                      <a:r>
                        <a:rPr kumimoji="1" lang="ja-JP" altLang="en-US" sz="1400" kern="1200" baseline="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有する理学療法士、作業療法士、言語聴覚士等を配置</a:t>
                      </a:r>
                      <a:r>
                        <a:rPr kumimoji="1" lang="ja-JP" altLang="en-US" sz="1400" kern="1200" dirty="0" smtClean="0">
                          <a:solidFill>
                            <a:schemeClr val="dk1"/>
                          </a:solidFill>
                          <a:effectLst/>
                          <a:latin typeface="+mn-lt"/>
                          <a:ea typeface="+mn-ea"/>
                          <a:cs typeface="+mn-cs"/>
                        </a:rPr>
                        <a:t>（望ましい）</a:t>
                      </a:r>
                      <a:endParaRPr kumimoji="1" lang="en-US" altLang="ja-JP" sz="1400" kern="1200" dirty="0" smtClean="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882812677"/>
                  </a:ext>
                </a:extLst>
              </a:tr>
              <a:tr h="1014204">
                <a:tc>
                  <a:txBody>
                    <a:bodyPr/>
                    <a:lstStyle/>
                    <a:p>
                      <a:pPr algn="ctr"/>
                      <a:endParaRPr kumimoji="1" lang="ja-JP" altLang="en-US" sz="1400" dirty="0"/>
                    </a:p>
                  </a:txBody>
                  <a:tcPr marL="68580" marR="68580" marT="34290" marB="34290" anchor="ctr"/>
                </a:tc>
                <a:tc>
                  <a:txBody>
                    <a:bodyPr/>
                    <a:lstStyle/>
                    <a:p>
                      <a:r>
                        <a:rPr lang="en-US" altLang="ja-JP" sz="1400" dirty="0" smtClean="0"/>
                        <a:t> (3)</a:t>
                      </a:r>
                      <a:r>
                        <a:rPr lang="ja-JP" altLang="en-US" sz="1400" dirty="0" smtClean="0"/>
                        <a:t>その他の環境整備</a:t>
                      </a:r>
                      <a:r>
                        <a:rPr lang="en-US" altLang="ja-JP" sz="1400" dirty="0" smtClean="0"/>
                        <a:t>                                    </a:t>
                      </a:r>
                    </a:p>
                    <a:p>
                      <a:r>
                        <a:rPr lang="en-US" altLang="ja-JP" sz="1400" dirty="0" smtClean="0"/>
                        <a:t>                                      </a:t>
                      </a:r>
                      <a:r>
                        <a:rPr lang="ja-JP" altLang="en-US" sz="1400" dirty="0" smtClean="0"/>
                        <a:t>（</a:t>
                      </a:r>
                      <a:r>
                        <a:rPr lang="en-US" altLang="ja-JP" sz="1400" dirty="0" smtClean="0"/>
                        <a:t>P.7</a:t>
                      </a:r>
                      <a:r>
                        <a:rPr lang="ja-JP" altLang="en-US" sz="1400" dirty="0" smtClean="0"/>
                        <a:t>）</a:t>
                      </a:r>
                      <a:endParaRPr lang="en-US" altLang="ja-JP" sz="1400" dirty="0" smtClean="0"/>
                    </a:p>
                  </a:txBody>
                  <a:tcPr marL="68580" marR="68580" marT="34290" marB="34290" anchor="ctr"/>
                </a:tc>
                <a:tc>
                  <a:txBody>
                    <a:bodyPr/>
                    <a:lstStyle/>
                    <a:p>
                      <a:r>
                        <a:rPr kumimoji="1" lang="ja-JP" altLang="en-US" sz="1400" dirty="0" smtClean="0"/>
                        <a:t>（新規）インターネット環境の整備（望ましい）</a:t>
                      </a:r>
                      <a:endParaRPr kumimoji="1" lang="en-US" altLang="ja-JP" sz="1400" dirty="0" smtClean="0"/>
                    </a:p>
                    <a:p>
                      <a:r>
                        <a:rPr kumimoji="1" lang="ja-JP" altLang="en-US" sz="1400" dirty="0" smtClean="0"/>
                        <a:t>（新規）治療内容や治療前後の生活の注意点等について患者等が自主的に確認</a:t>
                      </a:r>
                      <a:endParaRPr kumimoji="1" lang="en-US" altLang="ja-JP" sz="1400" dirty="0" smtClean="0"/>
                    </a:p>
                    <a:p>
                      <a:r>
                        <a:rPr kumimoji="1" lang="ja-JP" altLang="en-US" sz="1400" dirty="0" smtClean="0"/>
                        <a:t>　　　　 するための冊子や視聴覚教材等は、オンラインでも確認可能に（望ましい）</a:t>
                      </a:r>
                      <a:endParaRPr kumimoji="1" lang="en-US" altLang="ja-JP" sz="1400" dirty="0" smtClean="0"/>
                    </a:p>
                    <a:p>
                      <a:r>
                        <a:rPr kumimoji="1" lang="ja-JP" altLang="en-US" sz="1400" dirty="0" smtClean="0"/>
                        <a:t>（新規）治療に伴う外見変化の説明、アピアランスケアに係る情報提供・相談</a:t>
                      </a:r>
                      <a:endParaRPr kumimoji="1" lang="en-US" altLang="ja-JP" sz="1400" dirty="0" smtClean="0"/>
                    </a:p>
                    <a:p>
                      <a:r>
                        <a:rPr kumimoji="1" lang="en-US" altLang="ja-JP" sz="1400" dirty="0" smtClean="0"/>
                        <a:t>              </a:t>
                      </a:r>
                      <a:r>
                        <a:rPr kumimoji="1" lang="ja-JP" altLang="en-US" sz="1400" dirty="0" smtClean="0"/>
                        <a:t>対応の体制整備</a:t>
                      </a:r>
                      <a:endParaRPr kumimoji="1" lang="en-US" altLang="ja-JP" sz="1400" dirty="0" smtClean="0"/>
                    </a:p>
                    <a:p>
                      <a:r>
                        <a:rPr kumimoji="1" lang="ja-JP" altLang="en-US" sz="1400" dirty="0" smtClean="0"/>
                        <a:t>（新規）患者の自殺リスクへの対応</a:t>
                      </a:r>
                      <a:endParaRPr kumimoji="1" lang="ja-JP" altLang="en-US" sz="1400" dirty="0"/>
                    </a:p>
                  </a:txBody>
                  <a:tcPr marL="68580" marR="68580" marT="34290" marB="34290"/>
                </a:tc>
                <a:extLst>
                  <a:ext uri="{0D108BD9-81ED-4DB2-BD59-A6C34878D82A}">
                    <a16:rowId xmlns:a16="http://schemas.microsoft.com/office/drawing/2014/main" val="493704382"/>
                  </a:ext>
                </a:extLst>
              </a:tr>
              <a:tr h="3154680">
                <a:tc>
                  <a:txBody>
                    <a:bodyPr/>
                    <a:lstStyle/>
                    <a:p>
                      <a:pPr algn="ctr"/>
                      <a:r>
                        <a:rPr kumimoji="1" lang="ja-JP" altLang="en-US" sz="1400" dirty="0" smtClean="0"/>
                        <a:t>２</a:t>
                      </a:r>
                      <a:endParaRPr kumimoji="1" lang="ja-JP" altLang="en-US" sz="1400" dirty="0"/>
                    </a:p>
                  </a:txBody>
                  <a:tcPr marL="68580" marR="68580" marT="34290" marB="34290" anchor="ctr"/>
                </a:tc>
                <a:tc>
                  <a:txBody>
                    <a:bodyPr/>
                    <a:lstStyle/>
                    <a:p>
                      <a:r>
                        <a:rPr lang="ja-JP" altLang="en-US" sz="1400" dirty="0" smtClean="0"/>
                        <a:t>人材育成（</a:t>
                      </a:r>
                      <a:r>
                        <a:rPr lang="en-US" altLang="ja-JP" sz="1400" dirty="0" smtClean="0"/>
                        <a:t>P.7</a:t>
                      </a:r>
                      <a:r>
                        <a:rPr lang="ja-JP" altLang="en-US" sz="1400" dirty="0" smtClean="0"/>
                        <a:t>～）</a:t>
                      </a:r>
                      <a:endParaRPr lang="ja-JP" altLang="en-US" sz="1400" dirty="0"/>
                    </a:p>
                  </a:txBody>
                  <a:tcPr marL="68580" marR="68580" marT="34290" marB="34290" anchor="ctr"/>
                </a:tc>
                <a:tc>
                  <a:txBody>
                    <a:bodyPr/>
                    <a:lstStyle/>
                    <a:p>
                      <a:pPr marL="0" algn="l" defTabSz="914400" rtl="0" eaLnBrk="1" latinLnBrk="0" hangingPunct="1"/>
                      <a:r>
                        <a:rPr kumimoji="1" lang="ja-JP" altLang="en-US" sz="1400" kern="1200" dirty="0" smtClean="0">
                          <a:solidFill>
                            <a:schemeClr val="dk1"/>
                          </a:solidFill>
                          <a:latin typeface="+mn-lt"/>
                          <a:ea typeface="+mn-ea"/>
                          <a:cs typeface="+mn-cs"/>
                        </a:rPr>
                        <a:t>（新規）</a:t>
                      </a:r>
                      <a:r>
                        <a:rPr kumimoji="1" lang="ja-JP" altLang="ja-JP" sz="1400" kern="1200" dirty="0" smtClean="0">
                          <a:solidFill>
                            <a:schemeClr val="dk1"/>
                          </a:solidFill>
                          <a:latin typeface="+mn-lt"/>
                          <a:ea typeface="+mn-ea"/>
                          <a:cs typeface="+mn-cs"/>
                        </a:rPr>
                        <a:t>病院長は、自施設においてがん医療に携わる専門的な知識及び技能</a:t>
                      </a:r>
                      <a:endParaRPr kumimoji="1" lang="en-US" altLang="ja-JP" sz="1400" kern="1200" dirty="0" smtClean="0">
                        <a:solidFill>
                          <a:schemeClr val="dk1"/>
                        </a:solidFill>
                        <a:latin typeface="+mn-lt"/>
                        <a:ea typeface="+mn-ea"/>
                        <a:cs typeface="+mn-cs"/>
                      </a:endParaRPr>
                    </a:p>
                    <a:p>
                      <a:pPr marL="0" algn="l" defTabSz="914400" rtl="0" eaLnBrk="1" latinLnBrk="0" hangingPunct="1"/>
                      <a:r>
                        <a:rPr kumimoji="1" lang="en-US" altLang="ja-JP" sz="1400" kern="1200" dirty="0" smtClean="0">
                          <a:solidFill>
                            <a:schemeClr val="dk1"/>
                          </a:solidFill>
                          <a:latin typeface="+mn-lt"/>
                          <a:ea typeface="+mn-ea"/>
                          <a:cs typeface="+mn-cs"/>
                        </a:rPr>
                        <a:t>             </a:t>
                      </a:r>
                      <a:r>
                        <a:rPr kumimoji="1" lang="ja-JP" altLang="ja-JP" sz="1400" kern="1200" dirty="0" smtClean="0">
                          <a:solidFill>
                            <a:schemeClr val="dk1"/>
                          </a:solidFill>
                          <a:latin typeface="+mn-lt"/>
                          <a:ea typeface="+mn-ea"/>
                          <a:cs typeface="+mn-cs"/>
                        </a:rPr>
                        <a:t>を有する医師等の専門性及び活動実績等を定期的に評価し、当該医</a:t>
                      </a:r>
                      <a:endParaRPr kumimoji="1" lang="en-US" altLang="ja-JP" sz="1400" kern="1200" dirty="0" smtClean="0">
                        <a:solidFill>
                          <a:schemeClr val="dk1"/>
                        </a:solidFill>
                        <a:latin typeface="+mn-lt"/>
                        <a:ea typeface="+mn-ea"/>
                        <a:cs typeface="+mn-cs"/>
                      </a:endParaRPr>
                    </a:p>
                    <a:p>
                      <a:pPr marL="0" algn="l" defTabSz="914400" rtl="0" eaLnBrk="1" latinLnBrk="0" hangingPunct="1"/>
                      <a:r>
                        <a:rPr kumimoji="1" lang="en-US" altLang="ja-JP" sz="1400" kern="1200" dirty="0" smtClean="0">
                          <a:solidFill>
                            <a:schemeClr val="dk1"/>
                          </a:solidFill>
                          <a:latin typeface="+mn-lt"/>
                          <a:ea typeface="+mn-ea"/>
                          <a:cs typeface="+mn-cs"/>
                        </a:rPr>
                        <a:t>              </a:t>
                      </a:r>
                      <a:r>
                        <a:rPr kumimoji="1" lang="ja-JP" altLang="ja-JP" sz="1400" kern="1200" dirty="0" smtClean="0">
                          <a:solidFill>
                            <a:schemeClr val="dk1"/>
                          </a:solidFill>
                          <a:latin typeface="+mn-lt"/>
                          <a:ea typeface="+mn-ea"/>
                          <a:cs typeface="+mn-cs"/>
                        </a:rPr>
                        <a:t>師等がその専門性を十分に発揮できる体制</a:t>
                      </a:r>
                      <a:r>
                        <a:rPr kumimoji="1" lang="ja-JP" altLang="en-US" sz="1400" kern="1200" dirty="0" smtClean="0">
                          <a:solidFill>
                            <a:schemeClr val="dk1"/>
                          </a:solidFill>
                          <a:latin typeface="+mn-lt"/>
                          <a:ea typeface="+mn-ea"/>
                          <a:cs typeface="+mn-cs"/>
                        </a:rPr>
                        <a:t>を</a:t>
                      </a:r>
                      <a:r>
                        <a:rPr kumimoji="1" lang="ja-JP" altLang="ja-JP" sz="1400" kern="1200" dirty="0" smtClean="0">
                          <a:solidFill>
                            <a:schemeClr val="dk1"/>
                          </a:solidFill>
                          <a:latin typeface="+mn-lt"/>
                          <a:ea typeface="+mn-ea"/>
                          <a:cs typeface="+mn-cs"/>
                        </a:rPr>
                        <a:t>整備</a:t>
                      </a:r>
                      <a:r>
                        <a:rPr kumimoji="1" lang="ja-JP" altLang="en-US" sz="1400" kern="1200" dirty="0" smtClean="0">
                          <a:solidFill>
                            <a:schemeClr val="dk1"/>
                          </a:solidFill>
                          <a:latin typeface="+mn-lt"/>
                          <a:ea typeface="+mn-ea"/>
                          <a:cs typeface="+mn-cs"/>
                        </a:rPr>
                        <a:t>すること</a:t>
                      </a:r>
                      <a:endParaRPr kumimoji="1" lang="en-US" altLang="ja-JP" sz="1400" kern="1200" dirty="0" smtClean="0">
                        <a:solidFill>
                          <a:schemeClr val="dk1"/>
                        </a:solidFill>
                        <a:latin typeface="+mn-lt"/>
                        <a:ea typeface="+mn-ea"/>
                        <a:cs typeface="+mn-cs"/>
                      </a:endParaRPr>
                    </a:p>
                    <a:p>
                      <a:r>
                        <a:rPr kumimoji="1" lang="ja-JP" altLang="en-US" sz="1400" dirty="0" smtClean="0"/>
                        <a:t>（修正）緩和ケア研修の受講率の報告</a:t>
                      </a:r>
                      <a:endParaRPr kumimoji="1" lang="en-US" altLang="ja-JP" sz="1400" dirty="0" smtClean="0"/>
                    </a:p>
                    <a:p>
                      <a:r>
                        <a:rPr kumimoji="1" lang="ja-JP" altLang="en-US" sz="1400" dirty="0" smtClean="0"/>
                        <a:t>・施設長を追加</a:t>
                      </a:r>
                      <a:endParaRPr kumimoji="1" lang="en-US" altLang="ja-JP" sz="1400" dirty="0" smtClean="0"/>
                    </a:p>
                    <a:p>
                      <a:r>
                        <a:rPr kumimoji="1" lang="ja-JP" altLang="en-US" sz="1400" dirty="0" smtClean="0"/>
                        <a:t>・医師・歯科医師協働による、その他診療従事者への受講促進（望ましい→義務）</a:t>
                      </a:r>
                      <a:endParaRPr kumimoji="1" lang="en-US" altLang="ja-JP" sz="1400" dirty="0" smtClean="0"/>
                    </a:p>
                    <a:p>
                      <a:r>
                        <a:rPr kumimoji="1" lang="ja-JP" altLang="en-US" sz="1400" dirty="0" smtClean="0"/>
                        <a:t>（新規）自施設の診療従事者等に、がん対策の目的や意義、がん患者やその家族</a:t>
                      </a:r>
                      <a:endParaRPr kumimoji="1" lang="en-US" altLang="ja-JP" sz="1400" dirty="0" smtClean="0"/>
                    </a:p>
                    <a:p>
                      <a:r>
                        <a:rPr kumimoji="1" lang="en-US" altLang="ja-JP" sz="1400" dirty="0" smtClean="0"/>
                        <a:t>              </a:t>
                      </a:r>
                      <a:r>
                        <a:rPr kumimoji="1" lang="ja-JP" altLang="en-US" sz="1400" dirty="0" smtClean="0"/>
                        <a:t>が利用できる制度や関係機関との連携体制、自施設で提供している診療・</a:t>
                      </a:r>
                      <a:endParaRPr kumimoji="1" lang="en-US" altLang="ja-JP" sz="1400" dirty="0" smtClean="0"/>
                    </a:p>
                    <a:p>
                      <a:r>
                        <a:rPr kumimoji="1" lang="en-US" altLang="ja-JP" sz="1400" dirty="0" smtClean="0"/>
                        <a:t>              </a:t>
                      </a:r>
                      <a:r>
                        <a:rPr kumimoji="1" lang="ja-JP" altLang="en-US" sz="1400" dirty="0" smtClean="0"/>
                        <a:t>患者支援の体制について学ぶ機会を年１回以上確保（義務）</a:t>
                      </a:r>
                      <a:r>
                        <a:rPr kumimoji="1" lang="en-US" altLang="ja-JP" sz="1400" dirty="0" smtClean="0"/>
                        <a:t>/</a:t>
                      </a:r>
                    </a:p>
                    <a:p>
                      <a:r>
                        <a:rPr kumimoji="1" lang="en-US" altLang="ja-JP" sz="1400" dirty="0" smtClean="0"/>
                        <a:t>              </a:t>
                      </a:r>
                      <a:r>
                        <a:rPr kumimoji="1" lang="ja-JP" altLang="en-US" sz="1400" dirty="0" smtClean="0"/>
                        <a:t>自施設に携わる全ての診療従事者が受講（望ましい）</a:t>
                      </a:r>
                      <a:endParaRPr kumimoji="1" lang="en-US" altLang="ja-JP" sz="1400" dirty="0" smtClean="0"/>
                    </a:p>
                    <a:p>
                      <a:r>
                        <a:rPr kumimoji="1" lang="ja-JP" altLang="en-US" sz="1400" dirty="0" smtClean="0"/>
                        <a:t>（新規）医師、看護師以外の診療従事者について、</a:t>
                      </a:r>
                      <a:r>
                        <a:rPr kumimoji="1" lang="ja-JP" altLang="ja-JP" sz="1400" kern="1200" dirty="0" smtClean="0">
                          <a:solidFill>
                            <a:schemeClr val="dk1"/>
                          </a:solidFill>
                          <a:effectLst/>
                          <a:latin typeface="+mn-lt"/>
                          <a:ea typeface="+mn-ea"/>
                          <a:cs typeface="+mn-cs"/>
                        </a:rPr>
                        <a:t>各々の専門に応じた研修</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の定</a:t>
                      </a:r>
                      <a:r>
                        <a:rPr kumimoji="1" lang="ja-JP" altLang="ja-JP" sz="1400" kern="1200" dirty="0" smtClean="0">
                          <a:solidFill>
                            <a:schemeClr val="dk1"/>
                          </a:solidFill>
                          <a:effectLst/>
                          <a:latin typeface="+mn-lt"/>
                          <a:ea typeface="+mn-ea"/>
                          <a:cs typeface="+mn-cs"/>
                        </a:rPr>
                        <a:t>期的</a:t>
                      </a:r>
                      <a:r>
                        <a:rPr kumimoji="1" lang="ja-JP" altLang="en-US" sz="1400" kern="1200" dirty="0" smtClean="0">
                          <a:solidFill>
                            <a:schemeClr val="dk1"/>
                          </a:solidFill>
                          <a:effectLst/>
                          <a:latin typeface="+mn-lt"/>
                          <a:ea typeface="+mn-ea"/>
                          <a:cs typeface="+mn-cs"/>
                        </a:rPr>
                        <a:t>な</a:t>
                      </a:r>
                      <a:r>
                        <a:rPr kumimoji="1" lang="ja-JP" altLang="ja-JP" sz="1400" kern="1200" dirty="0" smtClean="0">
                          <a:solidFill>
                            <a:schemeClr val="dk1"/>
                          </a:solidFill>
                          <a:effectLst/>
                          <a:latin typeface="+mn-lt"/>
                          <a:ea typeface="+mn-ea"/>
                          <a:cs typeface="+mn-cs"/>
                        </a:rPr>
                        <a:t>実施</a:t>
                      </a:r>
                      <a:r>
                        <a:rPr kumimoji="1" lang="ja-JP" altLang="en-US" sz="1400" kern="1200" dirty="0" smtClean="0">
                          <a:solidFill>
                            <a:schemeClr val="dk1"/>
                          </a:solidFill>
                          <a:effectLst/>
                          <a:latin typeface="+mn-lt"/>
                          <a:ea typeface="+mn-ea"/>
                          <a:cs typeface="+mn-cs"/>
                        </a:rPr>
                        <a:t>又は他</a:t>
                      </a:r>
                      <a:r>
                        <a:rPr kumimoji="1" lang="ja-JP" altLang="ja-JP" sz="1400" kern="1200" dirty="0" smtClean="0">
                          <a:solidFill>
                            <a:schemeClr val="dk1"/>
                          </a:solidFill>
                          <a:effectLst/>
                          <a:latin typeface="+mn-lt"/>
                          <a:ea typeface="+mn-ea"/>
                          <a:cs typeface="+mn-cs"/>
                        </a:rPr>
                        <a:t>施設等で実施されている研修に参加</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（修正）</a:t>
                      </a:r>
                      <a:r>
                        <a:rPr kumimoji="1" lang="ja-JP" altLang="ja-JP" sz="1400" kern="1200" dirty="0" smtClean="0">
                          <a:solidFill>
                            <a:schemeClr val="dk1"/>
                          </a:solidFill>
                          <a:effectLst/>
                          <a:latin typeface="+mn-lt"/>
                          <a:ea typeface="+mn-ea"/>
                          <a:cs typeface="+mn-cs"/>
                        </a:rPr>
                        <a:t>医科歯科連携による口腔健康管理</a:t>
                      </a:r>
                      <a:r>
                        <a:rPr kumimoji="1" lang="ja-JP" altLang="en-US" sz="1400" kern="1200" dirty="0" smtClean="0">
                          <a:solidFill>
                            <a:schemeClr val="dk1"/>
                          </a:solidFill>
                          <a:effectLst/>
                          <a:latin typeface="+mn-lt"/>
                          <a:ea typeface="+mn-ea"/>
                          <a:cs typeface="+mn-cs"/>
                        </a:rPr>
                        <a:t>の</a:t>
                      </a:r>
                      <a:r>
                        <a:rPr kumimoji="1" lang="ja-JP" altLang="ja-JP" sz="1400" kern="1200" dirty="0" smtClean="0">
                          <a:solidFill>
                            <a:schemeClr val="dk1"/>
                          </a:solidFill>
                          <a:effectLst/>
                          <a:latin typeface="+mn-lt"/>
                          <a:ea typeface="+mn-ea"/>
                          <a:cs typeface="+mn-cs"/>
                        </a:rPr>
                        <a:t>推進</a:t>
                      </a:r>
                      <a:r>
                        <a:rPr kumimoji="1" lang="ja-JP" altLang="en-US" sz="1400" kern="1200" dirty="0" smtClean="0">
                          <a:solidFill>
                            <a:schemeClr val="dk1"/>
                          </a:solidFill>
                          <a:effectLst/>
                          <a:latin typeface="+mn-lt"/>
                          <a:ea typeface="+mn-ea"/>
                          <a:cs typeface="+mn-cs"/>
                        </a:rPr>
                        <a:t>のため</a:t>
                      </a:r>
                      <a:r>
                        <a:rPr kumimoji="1" lang="ja-JP" altLang="ja-JP" sz="1400" kern="1200" dirty="0" smtClean="0">
                          <a:solidFill>
                            <a:schemeClr val="dk1"/>
                          </a:solidFill>
                          <a:effectLst/>
                          <a:latin typeface="+mn-lt"/>
                          <a:ea typeface="+mn-ea"/>
                          <a:cs typeface="+mn-cs"/>
                        </a:rPr>
                        <a:t>、歯科医師等を対象</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と</a:t>
                      </a:r>
                      <a:r>
                        <a:rPr kumimoji="1" lang="ja-JP" altLang="ja-JP" sz="1400" kern="1200" dirty="0" smtClean="0">
                          <a:solidFill>
                            <a:schemeClr val="dk1"/>
                          </a:solidFill>
                          <a:effectLst/>
                          <a:latin typeface="+mn-lt"/>
                          <a:ea typeface="+mn-ea"/>
                          <a:cs typeface="+mn-cs"/>
                        </a:rPr>
                        <a:t>するがん患者の口腔健康管理等の研修の実施</a:t>
                      </a:r>
                      <a:r>
                        <a:rPr kumimoji="1" lang="ja-JP" altLang="en-US" sz="1400" kern="1200" dirty="0" smtClean="0">
                          <a:solidFill>
                            <a:schemeClr val="dk1"/>
                          </a:solidFill>
                          <a:effectLst/>
                          <a:latin typeface="+mn-lt"/>
                          <a:ea typeface="+mn-ea"/>
                          <a:cs typeface="+mn-cs"/>
                        </a:rPr>
                        <a:t>への</a:t>
                      </a:r>
                      <a:r>
                        <a:rPr kumimoji="1" lang="ja-JP" altLang="ja-JP" sz="1400" kern="1200" dirty="0" smtClean="0">
                          <a:solidFill>
                            <a:schemeClr val="dk1"/>
                          </a:solidFill>
                          <a:effectLst/>
                          <a:latin typeface="+mn-lt"/>
                          <a:ea typeface="+mn-ea"/>
                          <a:cs typeface="+mn-cs"/>
                        </a:rPr>
                        <a:t>協力</a:t>
                      </a:r>
                      <a:r>
                        <a:rPr kumimoji="1" lang="ja-JP" altLang="en-US" sz="1400" kern="1200" dirty="0" smtClean="0">
                          <a:solidFill>
                            <a:schemeClr val="dk1"/>
                          </a:solidFill>
                          <a:effectLst/>
                          <a:latin typeface="+mn-lt"/>
                          <a:ea typeface="+mn-ea"/>
                          <a:cs typeface="+mn-cs"/>
                        </a:rPr>
                        <a:t>（</a:t>
                      </a:r>
                      <a:r>
                        <a:rPr kumimoji="1" lang="ja-JP" altLang="en-US" sz="1400" dirty="0" smtClean="0"/>
                        <a:t>望ましい</a:t>
                      </a:r>
                      <a:r>
                        <a:rPr kumimoji="1" lang="en-US" altLang="ja-JP" sz="1400" dirty="0" smtClean="0"/>
                        <a:t>            </a:t>
                      </a:r>
                    </a:p>
                    <a:p>
                      <a:r>
                        <a:rPr kumimoji="1" lang="en-US" altLang="ja-JP" sz="1400" dirty="0" smtClean="0"/>
                        <a:t>                                                                                                                                         </a:t>
                      </a:r>
                      <a:r>
                        <a:rPr kumimoji="1" lang="ja-JP" altLang="en-US" sz="1400" dirty="0" smtClean="0"/>
                        <a:t>→義務</a:t>
                      </a:r>
                      <a:r>
                        <a:rPr kumimoji="1" lang="ja-JP" altLang="en-US" sz="1400" kern="1200" dirty="0" smtClean="0">
                          <a:solidFill>
                            <a:schemeClr val="dk1"/>
                          </a:solidFill>
                          <a:effectLst/>
                          <a:latin typeface="+mn-lt"/>
                          <a:ea typeface="+mn-ea"/>
                          <a:cs typeface="+mn-cs"/>
                        </a:rPr>
                        <a:t>）</a:t>
                      </a:r>
                      <a:endParaRPr kumimoji="1" lang="en-US" altLang="ja-JP" sz="1400" dirty="0" smtClean="0"/>
                    </a:p>
                  </a:txBody>
                  <a:tcPr marL="68580" marR="68580" marT="34290" marB="34290"/>
                </a:tc>
                <a:extLst>
                  <a:ext uri="{0D108BD9-81ED-4DB2-BD59-A6C34878D82A}">
                    <a16:rowId xmlns:a16="http://schemas.microsoft.com/office/drawing/2014/main" val="3712243776"/>
                  </a:ext>
                </a:extLst>
              </a:tr>
            </a:tbl>
          </a:graphicData>
        </a:graphic>
      </p:graphicFrame>
      <p:sp>
        <p:nvSpPr>
          <p:cNvPr id="4" name="テキスト ボックス 3"/>
          <p:cNvSpPr txBox="1"/>
          <p:nvPr/>
        </p:nvSpPr>
        <p:spPr>
          <a:xfrm>
            <a:off x="7960188" y="79154"/>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5" name="正方形/長方形 4"/>
          <p:cNvSpPr/>
          <p:nvPr/>
        </p:nvSpPr>
        <p:spPr>
          <a:xfrm>
            <a:off x="8028384" y="6453336"/>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5</a:t>
            </a:r>
            <a:endParaRPr kumimoji="1" lang="ja-JP" altLang="en-US" dirty="0">
              <a:solidFill>
                <a:schemeClr val="tx1"/>
              </a:solidFill>
            </a:endParaRPr>
          </a:p>
        </p:txBody>
      </p:sp>
    </p:spTree>
    <p:extLst>
      <p:ext uri="{BB962C8B-B14F-4D97-AF65-F5344CB8AC3E}">
        <p14:creationId xmlns:p14="http://schemas.microsoft.com/office/powerpoint/2010/main" val="3056200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988937"/>
            <a:ext cx="8735889" cy="378749"/>
          </a:xfrm>
          <a:prstGeom prst="rect">
            <a:avLst/>
          </a:prstGeom>
          <a:solidFill>
            <a:srgbClr val="1F497D">
              <a:lumMod val="50000"/>
            </a:srgbClr>
          </a:solidFill>
          <a:ln w="9525" cmpd="sng">
            <a:noFill/>
          </a:ln>
          <a:effectLst/>
        </p:spPr>
        <p:txBody>
          <a:bodyPr wrap="square" tIns="0" bIns="0" rtlCol="0" anchor="ctr" anchorCtr="0">
            <a:noAutofit/>
          </a:bodyPr>
          <a:lstStyle/>
          <a:p>
            <a:pPr lvl="0" algn="ctr">
              <a:defRPr/>
            </a:pP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がん</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診療連携拠点病院等の指定要件見直しの</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概要</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③</a:t>
            </a:r>
            <a:endParaRPr kumimoji="0" lang="ja-JP" altLang="en-US" sz="1500" b="1" kern="0" dirty="0">
              <a:solidFill>
                <a:schemeClr val="bg1"/>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3707599296"/>
              </p:ext>
            </p:extLst>
          </p:nvPr>
        </p:nvGraphicFramePr>
        <p:xfrm>
          <a:off x="179512" y="1445983"/>
          <a:ext cx="8735889" cy="3977640"/>
        </p:xfrm>
        <a:graphic>
          <a:graphicData uri="http://schemas.openxmlformats.org/drawingml/2006/table">
            <a:tbl>
              <a:tblPr firstRow="1" bandRow="1">
                <a:tableStyleId>{5C22544A-7EE6-4342-B048-85BDC9FD1C3A}</a:tableStyleId>
              </a:tblPr>
              <a:tblGrid>
                <a:gridCol w="262100">
                  <a:extLst>
                    <a:ext uri="{9D8B030D-6E8A-4147-A177-3AD203B41FA5}">
                      <a16:colId xmlns:a16="http://schemas.microsoft.com/office/drawing/2014/main" val="3808367792"/>
                    </a:ext>
                  </a:extLst>
                </a:gridCol>
                <a:gridCol w="2446626">
                  <a:extLst>
                    <a:ext uri="{9D8B030D-6E8A-4147-A177-3AD203B41FA5}">
                      <a16:colId xmlns:a16="http://schemas.microsoft.com/office/drawing/2014/main" val="1227110527"/>
                    </a:ext>
                  </a:extLst>
                </a:gridCol>
                <a:gridCol w="6027163">
                  <a:extLst>
                    <a:ext uri="{9D8B030D-6E8A-4147-A177-3AD203B41FA5}">
                      <a16:colId xmlns:a16="http://schemas.microsoft.com/office/drawing/2014/main" val="459568415"/>
                    </a:ext>
                  </a:extLst>
                </a:gridCol>
              </a:tblGrid>
              <a:tr h="278130">
                <a:tc>
                  <a:txBody>
                    <a:bodyPr/>
                    <a:lstStyle/>
                    <a:p>
                      <a:endParaRPr kumimoji="1" lang="ja-JP" altLang="en-US" sz="1400" dirty="0"/>
                    </a:p>
                  </a:txBody>
                  <a:tcPr marL="68580" marR="68580" marT="34290" marB="34290"/>
                </a:tc>
                <a:tc>
                  <a:txBody>
                    <a:bodyPr/>
                    <a:lstStyle/>
                    <a:p>
                      <a:pPr algn="ctr"/>
                      <a:r>
                        <a:rPr kumimoji="1" lang="ja-JP" altLang="en-US" sz="1400" dirty="0" smtClean="0"/>
                        <a:t>項目</a:t>
                      </a:r>
                      <a:endParaRPr kumimoji="1" lang="ja-JP" altLang="en-US" sz="1400" dirty="0"/>
                    </a:p>
                  </a:txBody>
                  <a:tcPr marL="68580" marR="68580" marT="34290" marB="34290"/>
                </a:tc>
                <a:tc>
                  <a:txBody>
                    <a:bodyPr/>
                    <a:lstStyle/>
                    <a:p>
                      <a:pPr algn="ctr"/>
                      <a:r>
                        <a:rPr kumimoji="1" lang="ja-JP" altLang="en-US" sz="1400" dirty="0" smtClean="0"/>
                        <a:t>主な改正点</a:t>
                      </a:r>
                      <a:endParaRPr kumimoji="1" lang="ja-JP" altLang="en-US" sz="1400" dirty="0"/>
                    </a:p>
                  </a:txBody>
                  <a:tcPr marL="68580" marR="68580" marT="34290" marB="34290"/>
                </a:tc>
                <a:extLst>
                  <a:ext uri="{0D108BD9-81ED-4DB2-BD59-A6C34878D82A}">
                    <a16:rowId xmlns:a16="http://schemas.microsoft.com/office/drawing/2014/main" val="123648788"/>
                  </a:ext>
                </a:extLst>
              </a:tr>
              <a:tr h="3154680">
                <a:tc>
                  <a:txBody>
                    <a:bodyPr/>
                    <a:lstStyle/>
                    <a:p>
                      <a:pPr algn="ctr"/>
                      <a:r>
                        <a:rPr kumimoji="1" lang="ja-JP" altLang="en-US" sz="1400" dirty="0" smtClean="0"/>
                        <a:t>３</a:t>
                      </a:r>
                      <a:endParaRPr kumimoji="1" lang="ja-JP" altLang="en-US" sz="1400" dirty="0"/>
                    </a:p>
                  </a:txBody>
                  <a:tcPr marL="68580" marR="68580" marT="34290" marB="34290" anchor="ctr"/>
                </a:tc>
                <a:tc>
                  <a:txBody>
                    <a:bodyPr/>
                    <a:lstStyle/>
                    <a:p>
                      <a:r>
                        <a:rPr lang="ja-JP" altLang="en-US" sz="1400" dirty="0" smtClean="0"/>
                        <a:t>相談支援及び情報の収集提供</a:t>
                      </a:r>
                      <a:endParaRPr lang="en-US" altLang="ja-JP" sz="1400" dirty="0" smtClean="0"/>
                    </a:p>
                    <a:p>
                      <a:r>
                        <a:rPr lang="en-US" altLang="ja-JP" sz="1400" dirty="0" smtClean="0"/>
                        <a:t> </a:t>
                      </a:r>
                      <a:r>
                        <a:rPr lang="ja-JP" altLang="en-US" sz="1400" dirty="0" smtClean="0"/>
                        <a:t>○がん相談支援センター</a:t>
                      </a:r>
                      <a:endParaRPr lang="en-US" altLang="ja-JP" sz="1400" dirty="0" smtClean="0"/>
                    </a:p>
                    <a:p>
                      <a:r>
                        <a:rPr lang="ja-JP" altLang="en-US" sz="1400" dirty="0" smtClean="0"/>
                        <a:t>　　　　　　　　　　　　　　（</a:t>
                      </a:r>
                      <a:r>
                        <a:rPr lang="en-US" altLang="ja-JP" sz="1400" dirty="0" smtClean="0"/>
                        <a:t>P.8</a:t>
                      </a:r>
                      <a:r>
                        <a:rPr lang="ja-JP" altLang="en-US" sz="1400" dirty="0" smtClean="0"/>
                        <a:t>～）</a:t>
                      </a:r>
                      <a:endParaRPr lang="en-US" altLang="ja-JP" sz="1400" dirty="0" smtClean="0"/>
                    </a:p>
                    <a:p>
                      <a:r>
                        <a:rPr lang="ja-JP" altLang="en-US" sz="1400" dirty="0" smtClean="0"/>
                        <a:t>　</a:t>
                      </a:r>
                      <a:endParaRPr lang="ja-JP" altLang="en-US" sz="1400" dirty="0"/>
                    </a:p>
                  </a:txBody>
                  <a:tcPr marL="68580" marR="68580" marT="34290" marB="34290" anchor="ctr"/>
                </a:tc>
                <a:tc>
                  <a:txBody>
                    <a:bodyPr/>
                    <a:lstStyle/>
                    <a:p>
                      <a:r>
                        <a:rPr lang="ja-JP" altLang="en-US" sz="1400" dirty="0" smtClean="0"/>
                        <a:t>（新規）相談対応にあたり、必要に応じて</a:t>
                      </a:r>
                      <a:r>
                        <a:rPr kumimoji="1" lang="ja-JP" altLang="ja-JP" sz="1400" kern="1200" dirty="0" smtClean="0">
                          <a:solidFill>
                            <a:schemeClr val="dk1"/>
                          </a:solidFill>
                          <a:effectLst/>
                          <a:latin typeface="+mn-lt"/>
                          <a:ea typeface="+mn-ea"/>
                          <a:cs typeface="+mn-cs"/>
                        </a:rPr>
                        <a:t>情報通信技術等</a:t>
                      </a:r>
                      <a:r>
                        <a:rPr kumimoji="1" lang="ja-JP" altLang="en-US" sz="1400" kern="1200" dirty="0" smtClean="0">
                          <a:solidFill>
                            <a:schemeClr val="dk1"/>
                          </a:solidFill>
                          <a:effectLst/>
                          <a:latin typeface="+mn-lt"/>
                          <a:ea typeface="+mn-ea"/>
                          <a:cs typeface="+mn-cs"/>
                        </a:rPr>
                        <a:t>（オンライン）</a:t>
                      </a:r>
                      <a:r>
                        <a:rPr kumimoji="1" lang="ja-JP" altLang="ja-JP" sz="1400" kern="1200" dirty="0" smtClean="0">
                          <a:solidFill>
                            <a:schemeClr val="dk1"/>
                          </a:solidFill>
                          <a:effectLst/>
                          <a:latin typeface="+mn-lt"/>
                          <a:ea typeface="+mn-ea"/>
                          <a:cs typeface="+mn-cs"/>
                        </a:rPr>
                        <a:t>も活用</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en-US" sz="1400" kern="1200" dirty="0" smtClean="0">
                          <a:solidFill>
                            <a:schemeClr val="dk1"/>
                          </a:solidFill>
                          <a:effectLst/>
                          <a:latin typeface="+mn-lt"/>
                          <a:ea typeface="+mn-ea"/>
                          <a:cs typeface="+mn-cs"/>
                        </a:rPr>
                        <a:t>コミュニケーションに配慮が必要な者や、日本語を母国語としていない者</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等への配慮を適切に実施できる体制の確保</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ja-JP" sz="1400" kern="1200" dirty="0" smtClean="0">
                          <a:solidFill>
                            <a:schemeClr val="dk1"/>
                          </a:solidFill>
                          <a:effectLst/>
                          <a:latin typeface="+mn-lt"/>
                          <a:ea typeface="+mn-ea"/>
                          <a:cs typeface="+mn-cs"/>
                        </a:rPr>
                        <a:t>相談支援に携わる者のうち１名</a:t>
                      </a:r>
                      <a:r>
                        <a:rPr kumimoji="1" lang="ja-JP" altLang="en-US" sz="1400" kern="1200" dirty="0" smtClean="0">
                          <a:solidFill>
                            <a:schemeClr val="dk1"/>
                          </a:solidFill>
                          <a:effectLst/>
                          <a:latin typeface="+mn-lt"/>
                          <a:ea typeface="+mn-ea"/>
                          <a:cs typeface="+mn-cs"/>
                        </a:rPr>
                        <a:t>を</a:t>
                      </a:r>
                      <a:r>
                        <a:rPr kumimoji="1" lang="ja-JP" altLang="ja-JP" sz="1400" kern="1200" dirty="0" smtClean="0">
                          <a:solidFill>
                            <a:schemeClr val="dk1"/>
                          </a:solidFill>
                          <a:effectLst/>
                          <a:latin typeface="+mn-lt"/>
                          <a:ea typeface="+mn-ea"/>
                          <a:cs typeface="+mn-cs"/>
                        </a:rPr>
                        <a:t>社会福祉士</a:t>
                      </a:r>
                      <a:r>
                        <a:rPr kumimoji="1" lang="ja-JP" altLang="en-US" sz="1400" kern="1200" dirty="0" smtClean="0">
                          <a:solidFill>
                            <a:schemeClr val="dk1"/>
                          </a:solidFill>
                          <a:effectLst/>
                          <a:latin typeface="+mn-lt"/>
                          <a:ea typeface="+mn-ea"/>
                          <a:cs typeface="+mn-cs"/>
                        </a:rPr>
                        <a:t>とする（望ましい）</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en-US" sz="1400" kern="1200" dirty="0" smtClean="0">
                          <a:solidFill>
                            <a:schemeClr val="dk1"/>
                          </a:solidFill>
                          <a:effectLst/>
                          <a:latin typeface="+mn-lt"/>
                          <a:ea typeface="+mn-ea"/>
                          <a:cs typeface="+mn-cs"/>
                        </a:rPr>
                        <a:t>治療開始までを目処に、患者等が必ず一度はセンターを訪問できる体</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制整備（望ましい）</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（修正）自施設以外の患者からの相談への対応（望ましい→義務）</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en-US" sz="1400" kern="1200" dirty="0" smtClean="0">
                          <a:solidFill>
                            <a:schemeClr val="dk1"/>
                          </a:solidFill>
                          <a:effectLst/>
                          <a:latin typeface="+mn-lt"/>
                          <a:ea typeface="+mn-ea"/>
                          <a:cs typeface="+mn-cs"/>
                        </a:rPr>
                        <a:t>センターを初めて訪れた者の数の把握、認知度の継続的な改善</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（努力義務）</a:t>
                      </a:r>
                      <a:endParaRPr kumimoji="1" lang="en-US" altLang="ja-JP" sz="16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（修正・新規）・業務内容について、相談者からのフィードバックを得る体制整備</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　　　　　　　　　　　　　　　　　　　　　　　　　　　　　　（望ましい→義務）</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baseline="0" dirty="0" smtClean="0">
                          <a:solidFill>
                            <a:schemeClr val="dk1"/>
                          </a:solidFill>
                          <a:effectLst/>
                          <a:latin typeface="+mn-lt"/>
                          <a:ea typeface="+mn-ea"/>
                          <a:cs typeface="+mn-cs"/>
                        </a:rPr>
                        <a:t>                        </a:t>
                      </a:r>
                      <a:r>
                        <a:rPr kumimoji="1" lang="ja-JP" altLang="en-US" sz="1400" kern="1200" baseline="0" dirty="0" smtClean="0">
                          <a:solidFill>
                            <a:schemeClr val="dk1"/>
                          </a:solidFill>
                          <a:effectLst/>
                          <a:latin typeface="+mn-lt"/>
                          <a:ea typeface="+mn-ea"/>
                          <a:cs typeface="+mn-cs"/>
                        </a:rPr>
                        <a:t>・</a:t>
                      </a:r>
                      <a:r>
                        <a:rPr kumimoji="1" lang="en-US" altLang="ja-JP" sz="1400" kern="1200" baseline="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フィードバック内容の活用及び協議会での共有（義務）</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ja-JP" sz="1400" kern="1200" dirty="0" smtClean="0">
                          <a:solidFill>
                            <a:schemeClr val="dk1"/>
                          </a:solidFill>
                          <a:effectLst/>
                          <a:latin typeface="+mn-lt"/>
                          <a:ea typeface="+mn-ea"/>
                          <a:cs typeface="+mn-cs"/>
                        </a:rPr>
                        <a:t>病院長もしくはそれに準じる者</a:t>
                      </a:r>
                      <a:r>
                        <a:rPr kumimoji="1" lang="ja-JP" altLang="en-US" sz="1400" kern="1200" dirty="0" smtClean="0">
                          <a:solidFill>
                            <a:schemeClr val="dk1"/>
                          </a:solidFill>
                          <a:effectLst/>
                          <a:latin typeface="+mn-lt"/>
                          <a:ea typeface="+mn-ea"/>
                          <a:cs typeface="+mn-cs"/>
                        </a:rPr>
                        <a:t>の</a:t>
                      </a:r>
                      <a:r>
                        <a:rPr kumimoji="1" lang="ja-JP" altLang="ja-JP" sz="1400" kern="1200" dirty="0" smtClean="0">
                          <a:solidFill>
                            <a:schemeClr val="dk1"/>
                          </a:solidFill>
                          <a:effectLst/>
                          <a:latin typeface="+mn-lt"/>
                          <a:ea typeface="+mn-ea"/>
                          <a:cs typeface="+mn-cs"/>
                        </a:rPr>
                        <a:t>統括</a:t>
                      </a:r>
                      <a:r>
                        <a:rPr kumimoji="1" lang="ja-JP" altLang="en-US" sz="1400" kern="1200" dirty="0" smtClean="0">
                          <a:solidFill>
                            <a:schemeClr val="dk1"/>
                          </a:solidFill>
                          <a:effectLst/>
                          <a:latin typeface="+mn-lt"/>
                          <a:ea typeface="+mn-ea"/>
                          <a:cs typeface="+mn-cs"/>
                        </a:rPr>
                        <a:t>等による</a:t>
                      </a:r>
                      <a:r>
                        <a:rPr kumimoji="1" lang="ja-JP" altLang="ja-JP" sz="1400" kern="1200" dirty="0" smtClean="0">
                          <a:solidFill>
                            <a:schemeClr val="dk1"/>
                          </a:solidFill>
                          <a:effectLst/>
                          <a:latin typeface="+mn-lt"/>
                          <a:ea typeface="+mn-ea"/>
                          <a:cs typeface="+mn-cs"/>
                        </a:rPr>
                        <a:t>、センターと院内の診療</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a:t>
                      </a:r>
                      <a:r>
                        <a:rPr kumimoji="1" lang="ja-JP" altLang="en-US" sz="1400" kern="1200" baseline="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従事者が協働する体制</a:t>
                      </a:r>
                      <a:r>
                        <a:rPr kumimoji="1" lang="ja-JP" altLang="en-US" sz="1400" kern="1200" dirty="0" smtClean="0">
                          <a:solidFill>
                            <a:schemeClr val="dk1"/>
                          </a:solidFill>
                          <a:effectLst/>
                          <a:latin typeface="+mn-lt"/>
                          <a:ea typeface="+mn-ea"/>
                          <a:cs typeface="+mn-cs"/>
                        </a:rPr>
                        <a:t>の</a:t>
                      </a:r>
                      <a:r>
                        <a:rPr kumimoji="1" lang="ja-JP" altLang="ja-JP" sz="1400" kern="1200" dirty="0" smtClean="0">
                          <a:solidFill>
                            <a:schemeClr val="dk1"/>
                          </a:solidFill>
                          <a:effectLst/>
                          <a:latin typeface="+mn-lt"/>
                          <a:ea typeface="+mn-ea"/>
                          <a:cs typeface="+mn-cs"/>
                        </a:rPr>
                        <a:t>整備</a:t>
                      </a:r>
                      <a:endParaRPr kumimoji="1" lang="en-US" altLang="ja-JP" sz="1400" kern="1200" dirty="0" smtClean="0">
                        <a:solidFill>
                          <a:schemeClr val="dk1"/>
                        </a:solidFill>
                        <a:effectLst/>
                        <a:latin typeface="+mn-lt"/>
                        <a:ea typeface="+mn-ea"/>
                        <a:cs typeface="+mn-cs"/>
                      </a:endParaRPr>
                    </a:p>
                    <a:p>
                      <a:r>
                        <a:rPr lang="ja-JP" altLang="en-US" sz="1400" dirty="0" smtClean="0"/>
                        <a:t>（新規）</a:t>
                      </a:r>
                      <a:r>
                        <a:rPr kumimoji="1" lang="ja-JP" altLang="en-US" sz="1400" kern="1200" dirty="0" smtClean="0">
                          <a:solidFill>
                            <a:schemeClr val="dk1"/>
                          </a:solidFill>
                          <a:effectLst/>
                          <a:latin typeface="+mn-lt"/>
                          <a:ea typeface="+mn-ea"/>
                          <a:cs typeface="+mn-cs"/>
                        </a:rPr>
                        <a:t>患者サロン等の場を設ける際には、ピア・サポーターの活用もしくは十分  </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な経験を持つ患者団体等との連携により実施（努力義務）</a:t>
                      </a:r>
                      <a:r>
                        <a:rPr kumimoji="1" lang="en-US" altLang="ja-JP" sz="1400" kern="1200" dirty="0" smtClean="0">
                          <a:solidFill>
                            <a:schemeClr val="dk1"/>
                          </a:solidFill>
                          <a:effectLst/>
                          <a:latin typeface="+mn-lt"/>
                          <a:ea typeface="+mn-ea"/>
                          <a:cs typeface="+mn-cs"/>
                        </a:rPr>
                        <a:t>/</a:t>
                      </a:r>
                      <a:r>
                        <a:rPr kumimoji="1" lang="ja-JP" altLang="en-US" sz="1400" kern="1200" dirty="0" smtClean="0">
                          <a:solidFill>
                            <a:schemeClr val="dk1"/>
                          </a:solidFill>
                          <a:effectLst/>
                          <a:latin typeface="+mn-lt"/>
                          <a:ea typeface="+mn-ea"/>
                          <a:cs typeface="+mn-cs"/>
                        </a:rPr>
                        <a:t>オンライン環</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en-US" sz="1400" kern="1200" dirty="0" smtClean="0">
                          <a:solidFill>
                            <a:schemeClr val="dk1"/>
                          </a:solidFill>
                          <a:effectLst/>
                          <a:latin typeface="+mn-lt"/>
                          <a:ea typeface="+mn-ea"/>
                          <a:cs typeface="+mn-cs"/>
                        </a:rPr>
                        <a:t>境でも開催（望ましい）</a:t>
                      </a:r>
                      <a:endParaRPr kumimoji="1" lang="en-US" altLang="ja-JP" sz="1400" kern="1200" dirty="0" smtClean="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531730272"/>
                  </a:ext>
                </a:extLst>
              </a:tr>
            </a:tbl>
          </a:graphicData>
        </a:graphic>
      </p:graphicFrame>
      <p:sp>
        <p:nvSpPr>
          <p:cNvPr id="4" name="テキスト ボックス 3"/>
          <p:cNvSpPr txBox="1"/>
          <p:nvPr/>
        </p:nvSpPr>
        <p:spPr>
          <a:xfrm>
            <a:off x="7921203" y="875256"/>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5" name="正方形/長方形 4"/>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6</a:t>
            </a:r>
            <a:endParaRPr kumimoji="1" lang="ja-JP" altLang="en-US" dirty="0">
              <a:solidFill>
                <a:schemeClr val="tx1"/>
              </a:solidFill>
            </a:endParaRPr>
          </a:p>
        </p:txBody>
      </p:sp>
    </p:spTree>
    <p:extLst>
      <p:ext uri="{BB962C8B-B14F-4D97-AF65-F5344CB8AC3E}">
        <p14:creationId xmlns:p14="http://schemas.microsoft.com/office/powerpoint/2010/main" val="307564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79512" y="988937"/>
            <a:ext cx="8821614" cy="378749"/>
          </a:xfrm>
          <a:prstGeom prst="rect">
            <a:avLst/>
          </a:prstGeom>
          <a:solidFill>
            <a:srgbClr val="1F497D">
              <a:lumMod val="50000"/>
            </a:srgbClr>
          </a:solidFill>
          <a:ln w="9525" cmpd="sng">
            <a:noFill/>
          </a:ln>
          <a:effectLst/>
        </p:spPr>
        <p:txBody>
          <a:bodyPr wrap="square" tIns="0" bIns="0" rtlCol="0" anchor="ctr" anchorCtr="0">
            <a:noAutofit/>
          </a:bodyPr>
          <a:lstStyle/>
          <a:p>
            <a:pPr lvl="0" algn="ctr">
              <a:defRPr/>
            </a:pP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報告</a:t>
            </a:r>
            <a:r>
              <a:rPr kumimoji="0" lang="en-US" altLang="ja-JP" sz="1500" b="1" kern="0" dirty="0">
                <a:solidFill>
                  <a:srgbClr val="FFFFFF"/>
                </a:solidFill>
                <a:latin typeface="Meiryo UI" panose="020B0604030504040204" pitchFamily="50" charset="-128"/>
                <a:ea typeface="Meiryo UI" panose="020B0604030504040204" pitchFamily="50" charset="-128"/>
                <a:cs typeface="Times New Roman"/>
              </a:rPr>
              <a:t>】</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がん</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診療連携拠点病院等の指定要件見直しの</a:t>
            </a:r>
            <a:r>
              <a:rPr kumimoji="0" lang="ja-JP" altLang="en-US" sz="1500" b="1" kern="0" dirty="0" smtClean="0">
                <a:solidFill>
                  <a:srgbClr val="FFFFFF"/>
                </a:solidFill>
                <a:latin typeface="Meiryo UI" panose="020B0604030504040204" pitchFamily="50" charset="-128"/>
                <a:ea typeface="Meiryo UI" panose="020B0604030504040204" pitchFamily="50" charset="-128"/>
                <a:cs typeface="Times New Roman"/>
              </a:rPr>
              <a:t>概要</a:t>
            </a:r>
            <a:r>
              <a:rPr kumimoji="0" lang="ja-JP" altLang="en-US" sz="1500" b="1" kern="0" dirty="0">
                <a:solidFill>
                  <a:srgbClr val="FFFFFF"/>
                </a:solidFill>
                <a:latin typeface="Meiryo UI" panose="020B0604030504040204" pitchFamily="50" charset="-128"/>
                <a:ea typeface="Meiryo UI" panose="020B0604030504040204" pitchFamily="50" charset="-128"/>
                <a:cs typeface="Times New Roman"/>
              </a:rPr>
              <a:t>④</a:t>
            </a:r>
            <a:endParaRPr kumimoji="0" lang="ja-JP" altLang="en-US" sz="1500" b="1" kern="0" dirty="0">
              <a:solidFill>
                <a:schemeClr val="bg1"/>
              </a:solidFill>
              <a:latin typeface="Meiryo UI" panose="020B0604030504040204" pitchFamily="50" charset="-128"/>
              <a:ea typeface="Meiryo UI" panose="020B0604030504040204" pitchFamily="50" charset="-128"/>
              <a:cs typeface="ＭＳ Ｐゴシック"/>
            </a:endParaRPr>
          </a:p>
        </p:txBody>
      </p:sp>
      <p:graphicFrame>
        <p:nvGraphicFramePr>
          <p:cNvPr id="3" name="表 2"/>
          <p:cNvGraphicFramePr>
            <a:graphicFrameLocks noGrp="1"/>
          </p:cNvGraphicFramePr>
          <p:nvPr>
            <p:extLst>
              <p:ext uri="{D42A27DB-BD31-4B8C-83A1-F6EECF244321}">
                <p14:modId xmlns:p14="http://schemas.microsoft.com/office/powerpoint/2010/main" val="740749593"/>
              </p:ext>
            </p:extLst>
          </p:nvPr>
        </p:nvGraphicFramePr>
        <p:xfrm>
          <a:off x="179512" y="1445983"/>
          <a:ext cx="8821613" cy="4328160"/>
        </p:xfrm>
        <a:graphic>
          <a:graphicData uri="http://schemas.openxmlformats.org/drawingml/2006/table">
            <a:tbl>
              <a:tblPr firstRow="1" bandRow="1">
                <a:tableStyleId>{5C22544A-7EE6-4342-B048-85BDC9FD1C3A}</a:tableStyleId>
              </a:tblPr>
              <a:tblGrid>
                <a:gridCol w="264671">
                  <a:extLst>
                    <a:ext uri="{9D8B030D-6E8A-4147-A177-3AD203B41FA5}">
                      <a16:colId xmlns:a16="http://schemas.microsoft.com/office/drawing/2014/main" val="3808367792"/>
                    </a:ext>
                  </a:extLst>
                </a:gridCol>
                <a:gridCol w="2470635">
                  <a:extLst>
                    <a:ext uri="{9D8B030D-6E8A-4147-A177-3AD203B41FA5}">
                      <a16:colId xmlns:a16="http://schemas.microsoft.com/office/drawing/2014/main" val="1227110527"/>
                    </a:ext>
                  </a:extLst>
                </a:gridCol>
                <a:gridCol w="6086307">
                  <a:extLst>
                    <a:ext uri="{9D8B030D-6E8A-4147-A177-3AD203B41FA5}">
                      <a16:colId xmlns:a16="http://schemas.microsoft.com/office/drawing/2014/main" val="459568415"/>
                    </a:ext>
                  </a:extLst>
                </a:gridCol>
              </a:tblGrid>
              <a:tr h="278130">
                <a:tc>
                  <a:txBody>
                    <a:bodyPr/>
                    <a:lstStyle/>
                    <a:p>
                      <a:endParaRPr kumimoji="1" lang="ja-JP" altLang="en-US" sz="1400" dirty="0"/>
                    </a:p>
                  </a:txBody>
                  <a:tcPr marL="68580" marR="68580" marT="34290" marB="34290"/>
                </a:tc>
                <a:tc>
                  <a:txBody>
                    <a:bodyPr/>
                    <a:lstStyle/>
                    <a:p>
                      <a:pPr algn="ctr"/>
                      <a:r>
                        <a:rPr kumimoji="1" lang="ja-JP" altLang="en-US" sz="1400" dirty="0" smtClean="0"/>
                        <a:t>項目</a:t>
                      </a:r>
                      <a:endParaRPr kumimoji="1" lang="ja-JP" altLang="en-US" sz="1400" dirty="0"/>
                    </a:p>
                  </a:txBody>
                  <a:tcPr marL="68580" marR="68580" marT="34290" marB="34290"/>
                </a:tc>
                <a:tc>
                  <a:txBody>
                    <a:bodyPr/>
                    <a:lstStyle/>
                    <a:p>
                      <a:pPr algn="ctr"/>
                      <a:r>
                        <a:rPr kumimoji="1" lang="ja-JP" altLang="en-US" sz="1400" dirty="0" smtClean="0"/>
                        <a:t>主な改正点</a:t>
                      </a:r>
                      <a:endParaRPr kumimoji="1" lang="ja-JP" altLang="en-US" sz="1400" dirty="0"/>
                    </a:p>
                  </a:txBody>
                  <a:tcPr marL="68580" marR="68580" marT="34290" marB="34290"/>
                </a:tc>
                <a:extLst>
                  <a:ext uri="{0D108BD9-81ED-4DB2-BD59-A6C34878D82A}">
                    <a16:rowId xmlns:a16="http://schemas.microsoft.com/office/drawing/2014/main" val="123648788"/>
                  </a:ext>
                </a:extLst>
              </a:tr>
              <a:tr h="2743200">
                <a:tc>
                  <a:txBody>
                    <a:bodyPr/>
                    <a:lstStyle/>
                    <a:p>
                      <a:pPr algn="ctr"/>
                      <a:r>
                        <a:rPr kumimoji="1" lang="ja-JP" altLang="en-US" sz="1400" dirty="0" smtClean="0"/>
                        <a:t>３</a:t>
                      </a:r>
                      <a:endParaRPr kumimoji="1" lang="ja-JP" altLang="en-US" sz="1400" dirty="0"/>
                    </a:p>
                  </a:txBody>
                  <a:tcPr marL="68580" marR="68580" marT="34290" marB="34290" anchor="ctr"/>
                </a:tc>
                <a:tc>
                  <a:txBody>
                    <a:bodyPr/>
                    <a:lstStyle/>
                    <a:p>
                      <a:r>
                        <a:rPr lang="ja-JP" altLang="en-US" sz="1400" dirty="0" smtClean="0"/>
                        <a:t>相談支援及び情報の収集提供</a:t>
                      </a:r>
                      <a:endParaRPr lang="en-US" altLang="ja-JP" sz="1400" dirty="0" smtClean="0"/>
                    </a:p>
                    <a:p>
                      <a:r>
                        <a:rPr lang="en-US" altLang="ja-JP" sz="1400" dirty="0" smtClean="0"/>
                        <a:t> </a:t>
                      </a:r>
                      <a:r>
                        <a:rPr lang="ja-JP" altLang="en-US" sz="1400" dirty="0" smtClean="0"/>
                        <a:t>○情報提供・普及啓発</a:t>
                      </a:r>
                      <a:endParaRPr lang="en-US" altLang="ja-JP" sz="1400" dirty="0" smtClean="0"/>
                    </a:p>
                    <a:p>
                      <a:r>
                        <a:rPr lang="en-US" altLang="ja-JP" sz="1400" dirty="0" smtClean="0"/>
                        <a:t>                                        </a:t>
                      </a:r>
                      <a:r>
                        <a:rPr lang="ja-JP" altLang="en-US" sz="1400" dirty="0" smtClean="0"/>
                        <a:t>（</a:t>
                      </a:r>
                      <a:r>
                        <a:rPr lang="en-US" altLang="ja-JP" sz="1400" dirty="0" smtClean="0"/>
                        <a:t>P.10</a:t>
                      </a:r>
                      <a:r>
                        <a:rPr lang="ja-JP" altLang="en-US" sz="1400" dirty="0" smtClean="0"/>
                        <a:t>～）</a:t>
                      </a:r>
                      <a:endParaRPr lang="ja-JP" altLang="en-US" sz="1400" dirty="0"/>
                    </a:p>
                  </a:txBody>
                  <a:tcPr marL="68580" marR="68580" marT="34290" marB="34290" anchor="ctr"/>
                </a:tc>
                <a:tc>
                  <a:txBody>
                    <a:bodyPr/>
                    <a:lstStyle/>
                    <a:p>
                      <a:r>
                        <a:rPr kumimoji="1" lang="ja-JP" altLang="en-US" sz="1400" kern="1200" dirty="0" smtClean="0">
                          <a:solidFill>
                            <a:schemeClr val="dk1"/>
                          </a:solidFill>
                          <a:effectLst/>
                          <a:latin typeface="+mn-lt"/>
                          <a:ea typeface="+mn-ea"/>
                          <a:cs typeface="+mn-cs"/>
                        </a:rPr>
                        <a:t>（修正）</a:t>
                      </a:r>
                      <a:r>
                        <a:rPr kumimoji="1" lang="ja-JP" altLang="ja-JP" sz="1400" kern="1200" dirty="0" smtClean="0">
                          <a:solidFill>
                            <a:schemeClr val="dk1"/>
                          </a:solidFill>
                          <a:effectLst/>
                          <a:latin typeface="+mn-lt"/>
                          <a:ea typeface="+mn-ea"/>
                          <a:cs typeface="+mn-cs"/>
                        </a:rPr>
                        <a:t>希少がん、小児がん、ＡＹＡ世代のがん患者への治療及び支援（妊孕性</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温存療法を含む）やがんゲノム医療についても、自施設で提供できる場</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合</a:t>
                      </a:r>
                      <a:r>
                        <a:rPr kumimoji="1" lang="ja-JP" altLang="en-US" sz="1400" kern="1200" dirty="0" smtClean="0">
                          <a:solidFill>
                            <a:schemeClr val="dk1"/>
                          </a:solidFill>
                          <a:effectLst/>
                          <a:latin typeface="+mn-lt"/>
                          <a:ea typeface="+mn-ea"/>
                          <a:cs typeface="+mn-cs"/>
                        </a:rPr>
                        <a:t>だけでなく</a:t>
                      </a:r>
                      <a:r>
                        <a:rPr kumimoji="1" lang="ja-JP" altLang="ja-JP" sz="1400" kern="1200" dirty="0" smtClean="0">
                          <a:solidFill>
                            <a:schemeClr val="dk1"/>
                          </a:solidFill>
                          <a:effectLst/>
                          <a:latin typeface="+mn-lt"/>
                          <a:ea typeface="+mn-ea"/>
                          <a:cs typeface="+mn-cs"/>
                        </a:rPr>
                        <a:t>連携して実施する場合</a:t>
                      </a:r>
                      <a:r>
                        <a:rPr kumimoji="1" lang="ja-JP" altLang="en-US" sz="1400" kern="1200" dirty="0" smtClean="0">
                          <a:solidFill>
                            <a:schemeClr val="dk1"/>
                          </a:solidFill>
                          <a:effectLst/>
                          <a:latin typeface="+mn-lt"/>
                          <a:ea typeface="+mn-ea"/>
                          <a:cs typeface="+mn-cs"/>
                        </a:rPr>
                        <a:t>も</a:t>
                      </a:r>
                      <a:r>
                        <a:rPr kumimoji="1" lang="ja-JP" altLang="ja-JP" sz="1400" kern="1200" dirty="0" smtClean="0">
                          <a:solidFill>
                            <a:schemeClr val="dk1"/>
                          </a:solidFill>
                          <a:effectLst/>
                          <a:latin typeface="+mn-lt"/>
                          <a:ea typeface="+mn-ea"/>
                          <a:cs typeface="+mn-cs"/>
                        </a:rPr>
                        <a:t>その旨を広報</a:t>
                      </a:r>
                      <a:r>
                        <a:rPr kumimoji="1" lang="ja-JP" altLang="en-US" sz="1400" kern="1200" dirty="0" smtClean="0">
                          <a:solidFill>
                            <a:schemeClr val="dk1"/>
                          </a:solidFill>
                          <a:effectLst/>
                          <a:latin typeface="+mn-lt"/>
                          <a:ea typeface="+mn-ea"/>
                          <a:cs typeface="+mn-cs"/>
                        </a:rPr>
                        <a:t>（義務）</a:t>
                      </a:r>
                      <a:r>
                        <a:rPr kumimoji="1" lang="en-US" altLang="ja-JP" sz="1400" kern="1200" dirty="0" smtClean="0">
                          <a:solidFill>
                            <a:schemeClr val="dk1"/>
                          </a:solidFill>
                          <a:effectLst/>
                          <a:latin typeface="+mn-lt"/>
                          <a:ea typeface="+mn-ea"/>
                          <a:cs typeface="+mn-cs"/>
                        </a:rPr>
                        <a:t>/</a:t>
                      </a:r>
                      <a:r>
                        <a:rPr kumimoji="1" lang="ja-JP" altLang="ja-JP" sz="1400" kern="1200" dirty="0" smtClean="0">
                          <a:solidFill>
                            <a:schemeClr val="dk1"/>
                          </a:solidFill>
                          <a:effectLst/>
                          <a:latin typeface="+mn-lt"/>
                          <a:ea typeface="+mn-ea"/>
                          <a:cs typeface="+mn-cs"/>
                        </a:rPr>
                        <a:t>大規模災害</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や感染症の流行などにより自院の診療状況に変化が生じた場合には、</a:t>
                      </a:r>
                      <a:endParaRPr kumimoji="1" lang="en-US" altLang="ja-JP" sz="1400" kern="1200" dirty="0" smtClean="0">
                        <a:solidFill>
                          <a:schemeClr val="dk1"/>
                        </a:solidFill>
                        <a:effectLst/>
                        <a:latin typeface="+mn-lt"/>
                        <a:ea typeface="+mn-ea"/>
                        <a:cs typeface="+mn-cs"/>
                      </a:endParaRPr>
                    </a:p>
                    <a:p>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速やかに情報公開</a:t>
                      </a:r>
                      <a:r>
                        <a:rPr kumimoji="1" lang="ja-JP" altLang="en-US" sz="1400" kern="1200" dirty="0" smtClean="0">
                          <a:solidFill>
                            <a:schemeClr val="dk1"/>
                          </a:solidFill>
                          <a:effectLst/>
                          <a:latin typeface="+mn-lt"/>
                          <a:ea typeface="+mn-ea"/>
                          <a:cs typeface="+mn-cs"/>
                        </a:rPr>
                        <a:t>（努力義務）</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（修正・新規）</a:t>
                      </a:r>
                      <a:r>
                        <a:rPr kumimoji="1" lang="ja-JP" altLang="ja-JP" sz="1400" kern="1200" dirty="0" smtClean="0">
                          <a:solidFill>
                            <a:schemeClr val="dk1"/>
                          </a:solidFill>
                          <a:effectLst/>
                          <a:latin typeface="+mn-lt"/>
                          <a:ea typeface="+mn-ea"/>
                          <a:cs typeface="+mn-cs"/>
                        </a:rPr>
                        <a:t>当該がん医療圏内のがん診療に関する情報について、病院ホーム</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ページ等でわかりやすく広報</a:t>
                      </a:r>
                      <a:r>
                        <a:rPr kumimoji="1" lang="ja-JP" altLang="en-US" sz="1400" kern="1200" dirty="0" smtClean="0">
                          <a:solidFill>
                            <a:schemeClr val="dk1"/>
                          </a:solidFill>
                          <a:effectLst/>
                          <a:latin typeface="+mn-lt"/>
                          <a:ea typeface="+mn-ea"/>
                          <a:cs typeface="+mn-cs"/>
                        </a:rPr>
                        <a:t>（努力義務→義務）。</a:t>
                      </a:r>
                      <a:r>
                        <a:rPr kumimoji="1" lang="ja-JP" altLang="ja-JP" sz="1400" kern="1200" dirty="0" smtClean="0">
                          <a:solidFill>
                            <a:schemeClr val="dk1"/>
                          </a:solidFill>
                          <a:effectLst/>
                          <a:latin typeface="+mn-lt"/>
                          <a:ea typeface="+mn-ea"/>
                          <a:cs typeface="+mn-cs"/>
                        </a:rPr>
                        <a:t>特に、我が国に多いが</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　　　　　</a:t>
                      </a:r>
                      <a:r>
                        <a:rPr kumimoji="1" lang="ja-JP" altLang="ja-JP" sz="1400" kern="1200" dirty="0" err="1" smtClean="0">
                          <a:solidFill>
                            <a:schemeClr val="dk1"/>
                          </a:solidFill>
                          <a:effectLst/>
                          <a:latin typeface="+mn-lt"/>
                          <a:ea typeface="+mn-ea"/>
                          <a:cs typeface="+mn-cs"/>
                        </a:rPr>
                        <a:t>んの</a:t>
                      </a:r>
                      <a:r>
                        <a:rPr kumimoji="1" lang="ja-JP" altLang="ja-JP" sz="1400" kern="1200" dirty="0" smtClean="0">
                          <a:solidFill>
                            <a:schemeClr val="dk1"/>
                          </a:solidFill>
                          <a:effectLst/>
                          <a:latin typeface="+mn-lt"/>
                          <a:ea typeface="+mn-ea"/>
                          <a:cs typeface="+mn-cs"/>
                        </a:rPr>
                        <a:t>中で、自施設で対応しない診療内容についての連携先や集学的治</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療等が終了した後のフォローアップについて地域で連携する医療機関等</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の情報提供を行う</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（新規）</a:t>
                      </a:r>
                      <a:r>
                        <a:rPr kumimoji="1" lang="ja-JP" altLang="ja-JP" sz="1400" kern="1200" dirty="0" smtClean="0">
                          <a:solidFill>
                            <a:schemeClr val="dk1"/>
                          </a:solidFill>
                          <a:effectLst/>
                          <a:latin typeface="+mn-lt"/>
                          <a:ea typeface="+mn-ea"/>
                          <a:cs typeface="+mn-cs"/>
                        </a:rPr>
                        <a:t>参加中の治験についてその対象であるがんの種類及び薬剤名等を広報</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（新規）</a:t>
                      </a:r>
                      <a:r>
                        <a:rPr kumimoji="1" lang="ja-JP" altLang="ja-JP" sz="1400" kern="1200" dirty="0" smtClean="0">
                          <a:solidFill>
                            <a:schemeClr val="dk1"/>
                          </a:solidFill>
                          <a:effectLst/>
                          <a:latin typeface="+mn-lt"/>
                          <a:ea typeface="+mn-ea"/>
                          <a:cs typeface="+mn-cs"/>
                        </a:rPr>
                        <a:t>患者に対して治験も含めた医薬品等の臨床研究、先進医療、患者申出</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kern="1200" dirty="0" smtClean="0">
                          <a:solidFill>
                            <a:schemeClr val="dk1"/>
                          </a:solidFill>
                          <a:effectLst/>
                          <a:latin typeface="+mn-lt"/>
                          <a:ea typeface="+mn-ea"/>
                          <a:cs typeface="+mn-cs"/>
                        </a:rPr>
                        <a:t>　　　　</a:t>
                      </a:r>
                      <a:r>
                        <a:rPr kumimoji="1" lang="ja-JP" altLang="en-US" sz="1400" kern="1200" baseline="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療養等に関する適切な情報提供を行うとともに、必要に応じて適切な医</a:t>
                      </a:r>
                      <a:endParaRPr kumimoji="1" lang="en-US" altLang="ja-JP" sz="14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kern="1200" dirty="0" smtClean="0">
                          <a:solidFill>
                            <a:schemeClr val="dk1"/>
                          </a:solidFill>
                          <a:effectLst/>
                          <a:latin typeface="+mn-lt"/>
                          <a:ea typeface="+mn-ea"/>
                          <a:cs typeface="+mn-cs"/>
                        </a:rPr>
                        <a:t>             </a:t>
                      </a:r>
                      <a:r>
                        <a:rPr kumimoji="1" lang="ja-JP" altLang="ja-JP" sz="1400" kern="1200" dirty="0" smtClean="0">
                          <a:solidFill>
                            <a:schemeClr val="dk1"/>
                          </a:solidFill>
                          <a:effectLst/>
                          <a:latin typeface="+mn-lt"/>
                          <a:ea typeface="+mn-ea"/>
                          <a:cs typeface="+mn-cs"/>
                        </a:rPr>
                        <a:t>療機関に紹介</a:t>
                      </a:r>
                    </a:p>
                  </a:txBody>
                  <a:tcPr marL="68580" marR="68580" marT="34290" marB="34290"/>
                </a:tc>
                <a:extLst>
                  <a:ext uri="{0D108BD9-81ED-4DB2-BD59-A6C34878D82A}">
                    <a16:rowId xmlns:a16="http://schemas.microsoft.com/office/drawing/2014/main" val="531730272"/>
                  </a:ext>
                </a:extLst>
              </a:tr>
              <a:tr h="480060">
                <a:tc>
                  <a:txBody>
                    <a:bodyPr/>
                    <a:lstStyle/>
                    <a:p>
                      <a:pPr algn="ctr"/>
                      <a:r>
                        <a:rPr kumimoji="1" lang="ja-JP" altLang="en-US" sz="1400" dirty="0" smtClean="0"/>
                        <a:t>４</a:t>
                      </a:r>
                      <a:endParaRPr kumimoji="1" lang="ja-JP" altLang="en-US" sz="1400" dirty="0"/>
                    </a:p>
                  </a:txBody>
                  <a:tcPr marL="68580" marR="68580" marT="34290" marB="34290" anchor="ctr"/>
                </a:tc>
                <a:tc>
                  <a:txBody>
                    <a:bodyPr/>
                    <a:lstStyle/>
                    <a:p>
                      <a:r>
                        <a:rPr lang="ja-JP" altLang="en-US" sz="1400" dirty="0" smtClean="0"/>
                        <a:t>医療の質の改善の取組及び</a:t>
                      </a:r>
                      <a:endParaRPr lang="en-US" altLang="ja-JP" sz="1400" dirty="0" smtClean="0"/>
                    </a:p>
                    <a:p>
                      <a:r>
                        <a:rPr lang="ja-JP" altLang="en-US" sz="1400" dirty="0" smtClean="0"/>
                        <a:t>安全管理（</a:t>
                      </a:r>
                      <a:r>
                        <a:rPr lang="en-US" altLang="ja-JP" sz="1400" dirty="0" smtClean="0"/>
                        <a:t>P.11</a:t>
                      </a:r>
                      <a:r>
                        <a:rPr lang="ja-JP" altLang="en-US" sz="1400" dirty="0" smtClean="0"/>
                        <a:t>）</a:t>
                      </a:r>
                      <a:endParaRPr lang="ja-JP" altLang="en-US" sz="1400" dirty="0"/>
                    </a:p>
                  </a:txBody>
                  <a:tcPr marL="68580" marR="68580" marT="34290" marB="34290" anchor="ctr"/>
                </a:tc>
                <a:tc>
                  <a:txBody>
                    <a:bodyPr/>
                    <a:lstStyle/>
                    <a:p>
                      <a:r>
                        <a:rPr kumimoji="1" lang="ja-JP" altLang="en-US" sz="1400" kern="1200" dirty="0" smtClean="0">
                          <a:solidFill>
                            <a:schemeClr val="dk1"/>
                          </a:solidFill>
                          <a:effectLst/>
                          <a:latin typeface="+mn-lt"/>
                          <a:ea typeface="+mn-ea"/>
                          <a:cs typeface="+mn-cs"/>
                        </a:rPr>
                        <a:t>（新規）</a:t>
                      </a:r>
                      <a:r>
                        <a:rPr kumimoji="1" lang="ja-JP" altLang="ja-JP" sz="1400" kern="1200" dirty="0" smtClean="0">
                          <a:solidFill>
                            <a:schemeClr val="dk1"/>
                          </a:solidFill>
                          <a:effectLst/>
                          <a:latin typeface="+mn-lt"/>
                          <a:ea typeface="+mn-ea"/>
                          <a:cs typeface="+mn-cs"/>
                        </a:rPr>
                        <a:t>日本医療機能評価機構の審査等の第三者による評価</a:t>
                      </a:r>
                      <a:r>
                        <a:rPr kumimoji="1" lang="ja-JP" altLang="en-US" sz="1400" kern="1200" dirty="0" smtClean="0">
                          <a:solidFill>
                            <a:schemeClr val="dk1"/>
                          </a:solidFill>
                          <a:effectLst/>
                          <a:latin typeface="+mn-lt"/>
                          <a:ea typeface="+mn-ea"/>
                          <a:cs typeface="+mn-cs"/>
                        </a:rPr>
                        <a:t>受審</a:t>
                      </a:r>
                      <a:endParaRPr kumimoji="1" lang="ja-JP" altLang="en-US" sz="1400" dirty="0"/>
                    </a:p>
                  </a:txBody>
                  <a:tcPr marL="68580" marR="68580" marT="34290" marB="34290" anchor="ctr"/>
                </a:tc>
                <a:extLst>
                  <a:ext uri="{0D108BD9-81ED-4DB2-BD59-A6C34878D82A}">
                    <a16:rowId xmlns:a16="http://schemas.microsoft.com/office/drawing/2014/main" val="3582855480"/>
                  </a:ext>
                </a:extLst>
              </a:tr>
              <a:tr h="480060">
                <a:tc>
                  <a:txBody>
                    <a:bodyPr/>
                    <a:lstStyle/>
                    <a:p>
                      <a:pPr algn="ctr"/>
                      <a:r>
                        <a:rPr kumimoji="1" lang="ja-JP" altLang="en-US" sz="1400" dirty="0" smtClean="0"/>
                        <a:t>５</a:t>
                      </a:r>
                      <a:endParaRPr kumimoji="1" lang="ja-JP" altLang="en-US" sz="1400" dirty="0"/>
                    </a:p>
                  </a:txBody>
                  <a:tcPr marL="68580" marR="68580" marT="34290" marB="34290" anchor="ctr"/>
                </a:tc>
                <a:tc>
                  <a:txBody>
                    <a:bodyPr/>
                    <a:lstStyle/>
                    <a:p>
                      <a:r>
                        <a:rPr kumimoji="1" lang="ja-JP" altLang="ja-JP" sz="1400" kern="1200" dirty="0" smtClean="0">
                          <a:solidFill>
                            <a:schemeClr val="dk1"/>
                          </a:solidFill>
                          <a:effectLst/>
                          <a:latin typeface="+mn-lt"/>
                          <a:ea typeface="+mn-ea"/>
                          <a:cs typeface="+mn-cs"/>
                        </a:rPr>
                        <a:t>我が国に多いがん</a:t>
                      </a:r>
                      <a:r>
                        <a:rPr kumimoji="1" lang="ja-JP" altLang="en-US" sz="1400" kern="1200" dirty="0" smtClean="0">
                          <a:solidFill>
                            <a:schemeClr val="dk1"/>
                          </a:solidFill>
                          <a:effectLst/>
                          <a:latin typeface="+mn-lt"/>
                          <a:ea typeface="+mn-ea"/>
                          <a:cs typeface="+mn-cs"/>
                        </a:rPr>
                        <a:t>（</a:t>
                      </a:r>
                      <a:r>
                        <a:rPr kumimoji="1" lang="en-US" altLang="ja-JP" sz="1400" kern="1200" dirty="0" smtClean="0">
                          <a:solidFill>
                            <a:schemeClr val="dk1"/>
                          </a:solidFill>
                          <a:effectLst/>
                          <a:latin typeface="+mn-lt"/>
                          <a:ea typeface="+mn-ea"/>
                          <a:cs typeface="+mn-cs"/>
                        </a:rPr>
                        <a:t>P.12</a:t>
                      </a:r>
                      <a:r>
                        <a:rPr kumimoji="1" lang="ja-JP" altLang="en-US" sz="1400" kern="1200" dirty="0" smtClean="0">
                          <a:solidFill>
                            <a:schemeClr val="dk1"/>
                          </a:solidFill>
                          <a:effectLst/>
                          <a:latin typeface="+mn-lt"/>
                          <a:ea typeface="+mn-ea"/>
                          <a:cs typeface="+mn-cs"/>
                        </a:rPr>
                        <a:t>）</a:t>
                      </a:r>
                      <a:endParaRPr lang="ja-JP" altLang="en-US" sz="1400" dirty="0"/>
                    </a:p>
                  </a:txBody>
                  <a:tcPr marL="68580" marR="68580" marT="34290" marB="34290" anchor="ctr"/>
                </a:tc>
                <a:tc>
                  <a:txBody>
                    <a:bodyPr/>
                    <a:lstStyle/>
                    <a:p>
                      <a:r>
                        <a:rPr kumimoji="1" lang="ja-JP" altLang="en-US" sz="1400" kern="1200" dirty="0" smtClean="0">
                          <a:solidFill>
                            <a:schemeClr val="dk1"/>
                          </a:solidFill>
                          <a:effectLst/>
                          <a:latin typeface="+mn-lt"/>
                          <a:ea typeface="+mn-ea"/>
                          <a:cs typeface="+mn-cs"/>
                        </a:rPr>
                        <a:t>（旧）</a:t>
                      </a:r>
                      <a:r>
                        <a:rPr kumimoji="1" lang="ja-JP" altLang="ja-JP" sz="1400" kern="1200" dirty="0" smtClean="0">
                          <a:solidFill>
                            <a:schemeClr val="dk1"/>
                          </a:solidFill>
                          <a:effectLst/>
                          <a:latin typeface="+mn-lt"/>
                          <a:ea typeface="+mn-ea"/>
                          <a:cs typeface="+mn-cs"/>
                        </a:rPr>
                        <a:t>肺がん、胃がん、肝がん、大腸がん及び乳がん</a:t>
                      </a:r>
                      <a:endParaRPr kumimoji="1" lang="en-US" altLang="ja-JP" sz="1400" kern="1200" dirty="0" smtClean="0">
                        <a:solidFill>
                          <a:schemeClr val="dk1"/>
                        </a:solidFill>
                        <a:effectLst/>
                        <a:latin typeface="+mn-lt"/>
                        <a:ea typeface="+mn-ea"/>
                        <a:cs typeface="+mn-cs"/>
                      </a:endParaRPr>
                    </a:p>
                    <a:p>
                      <a:r>
                        <a:rPr kumimoji="1" lang="ja-JP" altLang="en-US" sz="1400" kern="1200" dirty="0" smtClean="0">
                          <a:solidFill>
                            <a:schemeClr val="dk1"/>
                          </a:solidFill>
                          <a:effectLst/>
                          <a:latin typeface="+mn-lt"/>
                          <a:ea typeface="+mn-ea"/>
                          <a:cs typeface="+mn-cs"/>
                        </a:rPr>
                        <a:t>（新）</a:t>
                      </a:r>
                      <a:r>
                        <a:rPr kumimoji="1" lang="ja-JP" altLang="ja-JP" sz="1400" kern="1200" dirty="0" smtClean="0">
                          <a:solidFill>
                            <a:schemeClr val="dk1"/>
                          </a:solidFill>
                          <a:effectLst/>
                          <a:latin typeface="+mn-lt"/>
                          <a:ea typeface="+mn-ea"/>
                          <a:cs typeface="+mn-cs"/>
                        </a:rPr>
                        <a:t>大腸がん、肺がん、胃がん、乳がん、前立腺がん及び肝・胆・膵のがん</a:t>
                      </a:r>
                      <a:endParaRPr kumimoji="1" lang="ja-JP" altLang="en-US" sz="1400" dirty="0"/>
                    </a:p>
                  </a:txBody>
                  <a:tcPr marL="68580" marR="68580" marT="34290" marB="34290"/>
                </a:tc>
                <a:extLst>
                  <a:ext uri="{0D108BD9-81ED-4DB2-BD59-A6C34878D82A}">
                    <a16:rowId xmlns:a16="http://schemas.microsoft.com/office/drawing/2014/main" val="2342632746"/>
                  </a:ext>
                </a:extLst>
              </a:tr>
            </a:tbl>
          </a:graphicData>
        </a:graphic>
      </p:graphicFrame>
      <p:sp>
        <p:nvSpPr>
          <p:cNvPr id="4" name="テキスト ボックス 3"/>
          <p:cNvSpPr txBox="1"/>
          <p:nvPr/>
        </p:nvSpPr>
        <p:spPr>
          <a:xfrm>
            <a:off x="7979026" y="889207"/>
            <a:ext cx="992801"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5" name="正方形/長方形 4"/>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7</a:t>
            </a:r>
            <a:endParaRPr kumimoji="1" lang="ja-JP" altLang="en-US" dirty="0">
              <a:solidFill>
                <a:schemeClr val="tx1"/>
              </a:solidFill>
            </a:endParaRPr>
          </a:p>
        </p:txBody>
      </p:sp>
    </p:spTree>
    <p:extLst>
      <p:ext uri="{BB962C8B-B14F-4D97-AF65-F5344CB8AC3E}">
        <p14:creationId xmlns:p14="http://schemas.microsoft.com/office/powerpoint/2010/main" val="1852277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6571065" y="1632143"/>
            <a:ext cx="835" cy="4196744"/>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4752802" y="1352692"/>
            <a:ext cx="1224136" cy="307777"/>
          </a:xfrm>
          <a:prstGeom prst="rect">
            <a:avLst/>
          </a:prstGeom>
          <a:noFill/>
        </p:spPr>
        <p:txBody>
          <a:bodyPr wrap="square" rtlCol="0">
            <a:spAutoFit/>
          </a:bodyPr>
          <a:lstStyle/>
          <a:p>
            <a:r>
              <a:rPr lang="en-US" altLang="ja-JP" sz="1400" dirty="0">
                <a:latin typeface="+mn-ea"/>
              </a:rPr>
              <a:t>【</a:t>
            </a:r>
            <a:r>
              <a:rPr lang="ja-JP" altLang="en-US" sz="1400" dirty="0" smtClean="0">
                <a:latin typeface="+mn-ea"/>
              </a:rPr>
              <a:t>旧指針</a:t>
            </a:r>
            <a:r>
              <a:rPr lang="en-US" altLang="ja-JP" sz="1400" dirty="0">
                <a:latin typeface="+mn-ea"/>
              </a:rPr>
              <a:t>】</a:t>
            </a:r>
            <a:endParaRPr kumimoji="1" lang="ja-JP" altLang="en-US" sz="1400" dirty="0">
              <a:latin typeface="+mn-ea"/>
            </a:endParaRPr>
          </a:p>
        </p:txBody>
      </p:sp>
      <p:sp>
        <p:nvSpPr>
          <p:cNvPr id="10" name="テキスト ボックス 9"/>
          <p:cNvSpPr txBox="1"/>
          <p:nvPr/>
        </p:nvSpPr>
        <p:spPr>
          <a:xfrm>
            <a:off x="7316072" y="1379921"/>
            <a:ext cx="1440160" cy="307777"/>
          </a:xfrm>
          <a:prstGeom prst="rect">
            <a:avLst/>
          </a:prstGeom>
          <a:noFill/>
        </p:spPr>
        <p:txBody>
          <a:bodyPr wrap="square" rtlCol="0">
            <a:spAutoFit/>
          </a:bodyPr>
          <a:lstStyle/>
          <a:p>
            <a:r>
              <a:rPr lang="en-US" altLang="ja-JP" sz="1400" dirty="0">
                <a:latin typeface="+mn-ea"/>
              </a:rPr>
              <a:t>【</a:t>
            </a:r>
            <a:r>
              <a:rPr lang="ja-JP" altLang="en-US" sz="1400" dirty="0" smtClean="0">
                <a:latin typeface="+mn-ea"/>
              </a:rPr>
              <a:t>新指針</a:t>
            </a:r>
            <a:r>
              <a:rPr lang="en-US" altLang="ja-JP" sz="1400" dirty="0">
                <a:latin typeface="+mn-ea"/>
              </a:rPr>
              <a:t>】</a:t>
            </a:r>
            <a:endParaRPr kumimoji="1" lang="ja-JP" altLang="en-US" sz="1400" dirty="0">
              <a:latin typeface="+mn-ea"/>
            </a:endParaRPr>
          </a:p>
        </p:txBody>
      </p:sp>
      <p:sp>
        <p:nvSpPr>
          <p:cNvPr id="14" name="角丸四角形 13"/>
          <p:cNvSpPr/>
          <p:nvPr/>
        </p:nvSpPr>
        <p:spPr>
          <a:xfrm>
            <a:off x="4246451" y="1724277"/>
            <a:ext cx="2125749" cy="7003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地域がん診療連携拠点病院</a:t>
            </a:r>
            <a:endParaRPr kumimoji="1" lang="en-US" altLang="ja-JP" sz="1100" b="1" dirty="0">
              <a:latin typeface="+mn-ea"/>
            </a:endParaRPr>
          </a:p>
          <a:p>
            <a:pPr algn="ctr"/>
            <a:r>
              <a:rPr kumimoji="1" lang="ja-JP" altLang="en-US" sz="1200" u="sng" dirty="0">
                <a:latin typeface="+mn-ea"/>
              </a:rPr>
              <a:t>（高度型）</a:t>
            </a:r>
            <a:endParaRPr kumimoji="1" lang="en-US" altLang="ja-JP" sz="1200" u="sng" dirty="0">
              <a:latin typeface="+mn-ea"/>
            </a:endParaRPr>
          </a:p>
          <a:p>
            <a:pPr algn="ctr"/>
            <a:r>
              <a:rPr lang="en-US" altLang="ja-JP" sz="1050" dirty="0">
                <a:latin typeface="+mn-ea"/>
              </a:rPr>
              <a:t>※</a:t>
            </a:r>
            <a:r>
              <a:rPr lang="ja-JP" altLang="en-US" sz="1050" dirty="0">
                <a:latin typeface="+mn-ea"/>
              </a:rPr>
              <a:t>１医療圏に１ヶ所</a:t>
            </a:r>
            <a:endParaRPr kumimoji="1" lang="ja-JP" altLang="en-US" sz="1050" dirty="0">
              <a:latin typeface="+mn-ea"/>
            </a:endParaRPr>
          </a:p>
        </p:txBody>
      </p:sp>
      <p:sp>
        <p:nvSpPr>
          <p:cNvPr id="15" name="角丸四角形 14"/>
          <p:cNvSpPr/>
          <p:nvPr/>
        </p:nvSpPr>
        <p:spPr>
          <a:xfrm>
            <a:off x="4246451" y="3108375"/>
            <a:ext cx="2125749" cy="43204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ysClr val="windowText" lastClr="000000"/>
                </a:solidFill>
                <a:latin typeface="+mn-ea"/>
              </a:rPr>
              <a:t>地域がん診療連携拠点病院</a:t>
            </a:r>
          </a:p>
        </p:txBody>
      </p:sp>
      <p:sp>
        <p:nvSpPr>
          <p:cNvPr id="16" name="角丸四角形 15"/>
          <p:cNvSpPr/>
          <p:nvPr/>
        </p:nvSpPr>
        <p:spPr>
          <a:xfrm>
            <a:off x="4246451" y="4316253"/>
            <a:ext cx="2125749" cy="64807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地域がん診療連携拠点病院</a:t>
            </a:r>
            <a:endParaRPr kumimoji="1" lang="en-US" altLang="ja-JP" sz="1100" b="1" dirty="0">
              <a:latin typeface="+mn-ea"/>
            </a:endParaRPr>
          </a:p>
          <a:p>
            <a:pPr algn="ctr"/>
            <a:r>
              <a:rPr lang="ja-JP" altLang="en-US" sz="1200" u="sng" dirty="0">
                <a:latin typeface="+mn-ea"/>
              </a:rPr>
              <a:t>（特例型）</a:t>
            </a:r>
            <a:endParaRPr kumimoji="1" lang="ja-JP" altLang="en-US" sz="1200" u="sng" dirty="0">
              <a:latin typeface="+mn-ea"/>
            </a:endParaRPr>
          </a:p>
        </p:txBody>
      </p:sp>
      <p:sp>
        <p:nvSpPr>
          <p:cNvPr id="20" name="下矢印 19"/>
          <p:cNvSpPr/>
          <p:nvPr/>
        </p:nvSpPr>
        <p:spPr>
          <a:xfrm>
            <a:off x="5354562" y="3721516"/>
            <a:ext cx="360040" cy="523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5711184" y="2515135"/>
            <a:ext cx="360040" cy="4843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4510752" y="2506548"/>
            <a:ext cx="360040" cy="5040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4788024" y="3693948"/>
            <a:ext cx="360040" cy="5441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4680966" y="2550063"/>
            <a:ext cx="1332148" cy="430887"/>
          </a:xfrm>
          <a:prstGeom prst="rect">
            <a:avLst/>
          </a:prstGeom>
          <a:noFill/>
        </p:spPr>
        <p:txBody>
          <a:bodyPr wrap="square" rtlCol="0">
            <a:spAutoFit/>
          </a:bodyPr>
          <a:lstStyle/>
          <a:p>
            <a:pPr algn="ctr"/>
            <a:r>
              <a:rPr kumimoji="1" lang="ja-JP" altLang="en-US" sz="1100" dirty="0">
                <a:latin typeface="+mn-ea"/>
              </a:rPr>
              <a:t>指定類型の</a:t>
            </a:r>
            <a:endParaRPr kumimoji="1" lang="en-US" altLang="ja-JP" sz="1100" dirty="0">
              <a:latin typeface="+mn-ea"/>
            </a:endParaRPr>
          </a:p>
          <a:p>
            <a:pPr algn="ctr"/>
            <a:r>
              <a:rPr kumimoji="1" lang="ja-JP" altLang="en-US" sz="1100" dirty="0">
                <a:latin typeface="+mn-ea"/>
              </a:rPr>
              <a:t>見直し</a:t>
            </a:r>
          </a:p>
        </p:txBody>
      </p:sp>
      <p:sp>
        <p:nvSpPr>
          <p:cNvPr id="25" name="テキスト ボックス 24"/>
          <p:cNvSpPr txBox="1"/>
          <p:nvPr/>
        </p:nvSpPr>
        <p:spPr>
          <a:xfrm>
            <a:off x="5437645" y="3730515"/>
            <a:ext cx="1332148" cy="430887"/>
          </a:xfrm>
          <a:prstGeom prst="rect">
            <a:avLst/>
          </a:prstGeom>
          <a:noFill/>
        </p:spPr>
        <p:txBody>
          <a:bodyPr wrap="square" rtlCol="0">
            <a:spAutoFit/>
          </a:bodyPr>
          <a:lstStyle/>
          <a:p>
            <a:pPr algn="ctr"/>
            <a:r>
              <a:rPr kumimoji="1" lang="ja-JP" altLang="en-US" sz="1100" dirty="0">
                <a:latin typeface="+mn-ea"/>
              </a:rPr>
              <a:t>指定類型の</a:t>
            </a:r>
            <a:endParaRPr kumimoji="1" lang="en-US" altLang="ja-JP" sz="1100" dirty="0">
              <a:latin typeface="+mn-ea"/>
            </a:endParaRPr>
          </a:p>
          <a:p>
            <a:pPr algn="ctr"/>
            <a:r>
              <a:rPr kumimoji="1" lang="ja-JP" altLang="en-US" sz="1100" dirty="0">
                <a:latin typeface="+mn-ea"/>
              </a:rPr>
              <a:t>見直し</a:t>
            </a:r>
          </a:p>
        </p:txBody>
      </p:sp>
      <p:sp>
        <p:nvSpPr>
          <p:cNvPr id="26" name="テキスト ボックス 25"/>
          <p:cNvSpPr txBox="1"/>
          <p:nvPr/>
        </p:nvSpPr>
        <p:spPr>
          <a:xfrm>
            <a:off x="3731930" y="3664713"/>
            <a:ext cx="1440160" cy="600164"/>
          </a:xfrm>
          <a:prstGeom prst="rect">
            <a:avLst/>
          </a:prstGeom>
          <a:noFill/>
        </p:spPr>
        <p:txBody>
          <a:bodyPr wrap="square" rtlCol="0">
            <a:spAutoFit/>
          </a:bodyPr>
          <a:lstStyle/>
          <a:p>
            <a:pPr algn="ctr"/>
            <a:r>
              <a:rPr kumimoji="1" lang="ja-JP" altLang="en-US" sz="1100" dirty="0" smtClean="0">
                <a:latin typeface="+mn-ea"/>
              </a:rPr>
              <a:t>要件を</a:t>
            </a:r>
            <a:endParaRPr kumimoji="1" lang="en-US" altLang="ja-JP" sz="1100" dirty="0" smtClean="0">
              <a:latin typeface="+mn-ea"/>
            </a:endParaRPr>
          </a:p>
          <a:p>
            <a:pPr algn="ctr"/>
            <a:r>
              <a:rPr kumimoji="1" lang="ja-JP" altLang="en-US" sz="1100" dirty="0" smtClean="0">
                <a:latin typeface="+mn-ea"/>
              </a:rPr>
              <a:t>充足した場合</a:t>
            </a:r>
            <a:endParaRPr kumimoji="1" lang="en-US" altLang="ja-JP" sz="1100" dirty="0" smtClean="0">
              <a:latin typeface="+mn-ea"/>
            </a:endParaRPr>
          </a:p>
          <a:p>
            <a:pPr algn="ctr"/>
            <a:r>
              <a:rPr kumimoji="1" lang="ja-JP" altLang="en-US" sz="1100" dirty="0" smtClean="0">
                <a:latin typeface="+mn-ea"/>
              </a:rPr>
              <a:t>復帰</a:t>
            </a:r>
            <a:endParaRPr kumimoji="1" lang="ja-JP" altLang="en-US" sz="1100" dirty="0">
              <a:latin typeface="+mn-ea"/>
            </a:endParaRPr>
          </a:p>
        </p:txBody>
      </p:sp>
      <p:sp>
        <p:nvSpPr>
          <p:cNvPr id="27" name="下矢印 26"/>
          <p:cNvSpPr/>
          <p:nvPr/>
        </p:nvSpPr>
        <p:spPr>
          <a:xfrm>
            <a:off x="5094202" y="5062100"/>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4553360" y="5494148"/>
            <a:ext cx="1404938" cy="261610"/>
          </a:xfrm>
          <a:prstGeom prst="rect">
            <a:avLst/>
          </a:prstGeom>
          <a:noFill/>
          <a:ln w="12700">
            <a:solidFill>
              <a:schemeClr val="tx1"/>
            </a:solidFill>
          </a:ln>
        </p:spPr>
        <p:txBody>
          <a:bodyPr wrap="square" rtlCol="0">
            <a:spAutoFit/>
          </a:bodyPr>
          <a:lstStyle/>
          <a:p>
            <a:pPr algn="ctr"/>
            <a:r>
              <a:rPr lang="ja-JP" altLang="en-US" sz="1100" dirty="0" smtClean="0">
                <a:latin typeface="+mn-ea"/>
              </a:rPr>
              <a:t>指定の取り消し</a:t>
            </a:r>
            <a:endParaRPr kumimoji="1" lang="en-US" altLang="ja-JP" sz="1100" dirty="0">
              <a:latin typeface="+mn-ea"/>
            </a:endParaRPr>
          </a:p>
        </p:txBody>
      </p:sp>
      <p:sp>
        <p:nvSpPr>
          <p:cNvPr id="28" name="テキスト ボックス 27"/>
          <p:cNvSpPr txBox="1"/>
          <p:nvPr/>
        </p:nvSpPr>
        <p:spPr>
          <a:xfrm>
            <a:off x="103400" y="752339"/>
            <a:ext cx="4032448"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国</a:t>
            </a:r>
            <a:r>
              <a:rPr lang="ja-JP" altLang="en-US" sz="1600" b="1" dirty="0" smtClean="0">
                <a:latin typeface="+mn-ea"/>
              </a:rPr>
              <a:t>指定がん診療連携拠点病院等の類型</a:t>
            </a:r>
            <a:r>
              <a:rPr kumimoji="1" lang="en-US" altLang="ja-JP" sz="1600" b="1" dirty="0" smtClean="0">
                <a:latin typeface="+mn-ea"/>
              </a:rPr>
              <a:t>】</a:t>
            </a:r>
            <a:endParaRPr kumimoji="1" lang="ja-JP" altLang="en-US" sz="1600" b="1" dirty="0">
              <a:latin typeface="+mn-ea"/>
            </a:endParaRPr>
          </a:p>
        </p:txBody>
      </p:sp>
      <p:sp>
        <p:nvSpPr>
          <p:cNvPr id="30" name="テキスト ボックス 29"/>
          <p:cNvSpPr txBox="1"/>
          <p:nvPr/>
        </p:nvSpPr>
        <p:spPr>
          <a:xfrm>
            <a:off x="4752802" y="782587"/>
            <a:ext cx="4140460"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地域がん診療連携拠点病院の類型</a:t>
            </a:r>
            <a:r>
              <a:rPr kumimoji="1" lang="en-US" altLang="ja-JP" sz="1600" b="1" dirty="0" smtClean="0">
                <a:latin typeface="+mn-ea"/>
              </a:rPr>
              <a:t>】</a:t>
            </a:r>
            <a:endParaRPr kumimoji="1" lang="ja-JP" altLang="en-US" sz="1600" b="1" dirty="0">
              <a:latin typeface="+mn-ea"/>
            </a:endParaRPr>
          </a:p>
        </p:txBody>
      </p:sp>
      <p:sp>
        <p:nvSpPr>
          <p:cNvPr id="8" name="テキスト ボックス 7"/>
          <p:cNvSpPr txBox="1"/>
          <p:nvPr/>
        </p:nvSpPr>
        <p:spPr>
          <a:xfrm>
            <a:off x="286793" y="1660469"/>
            <a:ext cx="3565127" cy="3724096"/>
          </a:xfrm>
          <a:prstGeom prst="rect">
            <a:avLst/>
          </a:prstGeom>
          <a:noFill/>
        </p:spPr>
        <p:txBody>
          <a:bodyPr wrap="square" rtlCol="0">
            <a:spAutoFit/>
          </a:bodyPr>
          <a:lstStyle/>
          <a:p>
            <a:r>
              <a:rPr kumimoji="1" lang="ja-JP" altLang="en-US" dirty="0" smtClean="0"/>
              <a:t>・都道府県がん診療連携拠点病院</a:t>
            </a:r>
            <a:endParaRPr kumimoji="1" lang="en-US" altLang="ja-JP" dirty="0" smtClean="0"/>
          </a:p>
          <a:p>
            <a:r>
              <a:rPr lang="ja-JP" altLang="en-US" sz="1600" dirty="0" smtClean="0"/>
              <a:t>　（府内</a:t>
            </a:r>
            <a:r>
              <a:rPr lang="en-US" altLang="ja-JP" sz="1600" dirty="0" smtClean="0"/>
              <a:t>1</a:t>
            </a:r>
            <a:r>
              <a:rPr lang="ja-JP" altLang="en-US" sz="1600" dirty="0" smtClean="0"/>
              <a:t>病院）</a:t>
            </a:r>
            <a:endParaRPr lang="en-US" altLang="ja-JP" sz="1600" dirty="0" smtClean="0"/>
          </a:p>
          <a:p>
            <a:endParaRPr kumimoji="1" lang="en-US" altLang="ja-JP" sz="1400" dirty="0" smtClean="0"/>
          </a:p>
          <a:p>
            <a:endParaRPr kumimoji="1" lang="en-US" altLang="ja-JP" dirty="0" smtClean="0"/>
          </a:p>
          <a:p>
            <a:r>
              <a:rPr lang="ja-JP" altLang="en-US" dirty="0" smtClean="0"/>
              <a:t>・</a:t>
            </a:r>
            <a:r>
              <a:rPr lang="ja-JP" altLang="en-US" dirty="0"/>
              <a:t>地域がん診療連携拠点病院</a:t>
            </a:r>
            <a:endParaRPr lang="en-US" altLang="ja-JP" dirty="0"/>
          </a:p>
          <a:p>
            <a:r>
              <a:rPr lang="ja-JP" altLang="en-US" sz="1600" dirty="0"/>
              <a:t>　（</a:t>
            </a:r>
            <a:r>
              <a:rPr lang="ja-JP" altLang="en-US" sz="1600" dirty="0" smtClean="0"/>
              <a:t>府内</a:t>
            </a:r>
            <a:r>
              <a:rPr lang="en-US" altLang="ja-JP" sz="1600" dirty="0" smtClean="0"/>
              <a:t>17</a:t>
            </a:r>
            <a:r>
              <a:rPr lang="ja-JP" altLang="en-US" sz="1600" dirty="0" smtClean="0"/>
              <a:t>病院）</a:t>
            </a:r>
            <a:endParaRPr lang="en-US" altLang="ja-JP" sz="1600" dirty="0" smtClean="0"/>
          </a:p>
          <a:p>
            <a:endParaRPr kumimoji="1" lang="en-US" altLang="ja-JP" dirty="0" smtClean="0"/>
          </a:p>
          <a:p>
            <a:endParaRPr kumimoji="1" lang="en-US" altLang="ja-JP" dirty="0"/>
          </a:p>
          <a:p>
            <a:r>
              <a:rPr lang="ja-JP" altLang="en-US" dirty="0" smtClean="0"/>
              <a:t>・特定領域がん診療連携拠点病院</a:t>
            </a:r>
            <a:endParaRPr lang="en-US" altLang="ja-JP" dirty="0" smtClean="0"/>
          </a:p>
          <a:p>
            <a:r>
              <a:rPr kumimoji="1" lang="ja-JP" altLang="en-US" sz="1400" dirty="0" smtClean="0"/>
              <a:t>　</a:t>
            </a:r>
            <a:r>
              <a:rPr kumimoji="1" lang="ja-JP" altLang="en-US" sz="1600" dirty="0" smtClean="0"/>
              <a:t> （府内該当なし）</a:t>
            </a:r>
            <a:endParaRPr kumimoji="1" lang="en-US" altLang="ja-JP" sz="1600" dirty="0" smtClean="0"/>
          </a:p>
          <a:p>
            <a:endParaRPr lang="en-US" altLang="ja-JP" sz="1600" dirty="0" smtClean="0"/>
          </a:p>
          <a:p>
            <a:endParaRPr lang="en-US" altLang="ja-JP" sz="1600" dirty="0"/>
          </a:p>
          <a:p>
            <a:r>
              <a:rPr lang="ja-JP" altLang="en-US" sz="1600" dirty="0"/>
              <a:t>・地域がん</a:t>
            </a:r>
            <a:r>
              <a:rPr lang="ja-JP" altLang="en-US" sz="1600" dirty="0" smtClean="0"/>
              <a:t>診療病院</a:t>
            </a:r>
            <a:endParaRPr lang="en-US" altLang="ja-JP" sz="1600" dirty="0"/>
          </a:p>
          <a:p>
            <a:r>
              <a:rPr lang="ja-JP" altLang="en-US" dirty="0"/>
              <a:t>　</a:t>
            </a:r>
            <a:r>
              <a:rPr lang="ja-JP" altLang="en-US" sz="1600" dirty="0"/>
              <a:t>（府内該当なし</a:t>
            </a:r>
            <a:r>
              <a:rPr lang="ja-JP" altLang="en-US" sz="1600" dirty="0" smtClean="0"/>
              <a:t>）</a:t>
            </a:r>
            <a:endParaRPr lang="en-US" altLang="ja-JP" sz="1600" dirty="0"/>
          </a:p>
        </p:txBody>
      </p:sp>
      <p:sp>
        <p:nvSpPr>
          <p:cNvPr id="2" name="正方形/長方形 1"/>
          <p:cNvSpPr/>
          <p:nvPr/>
        </p:nvSpPr>
        <p:spPr>
          <a:xfrm>
            <a:off x="179512" y="1317684"/>
            <a:ext cx="3565178" cy="47756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3959201" y="1317684"/>
            <a:ext cx="5032399" cy="47756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323528" y="260648"/>
            <a:ext cx="8553641" cy="369332"/>
          </a:xfrm>
          <a:prstGeom prst="rect">
            <a:avLst/>
          </a:prstGeom>
          <a:solidFill>
            <a:schemeClr val="tx2">
              <a:lumMod val="50000"/>
            </a:schemeClr>
          </a:solidFill>
        </p:spPr>
        <p:txBody>
          <a:bodyPr wrap="square" rtlCol="0">
            <a:spAutoFit/>
          </a:bodyPr>
          <a:lstStyle/>
          <a:p>
            <a:pPr algn="ctr"/>
            <a:r>
              <a:rPr lang="ja-JP" altLang="en-US" b="1" dirty="0">
                <a:solidFill>
                  <a:schemeClr val="bg1"/>
                </a:solidFill>
                <a:latin typeface="+mn-ea"/>
                <a:cs typeface="Meiryo UI" panose="020B0604030504040204" pitchFamily="50" charset="-128"/>
              </a:rPr>
              <a:t>国指定がん診療連携拠点病院等の類型</a:t>
            </a:r>
          </a:p>
        </p:txBody>
      </p:sp>
      <p:sp>
        <p:nvSpPr>
          <p:cNvPr id="33" name="テキスト ボックス 32"/>
          <p:cNvSpPr txBox="1"/>
          <p:nvPr/>
        </p:nvSpPr>
        <p:spPr>
          <a:xfrm>
            <a:off x="8028384" y="231031"/>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36" name="角丸四角形 35"/>
          <p:cNvSpPr/>
          <p:nvPr/>
        </p:nvSpPr>
        <p:spPr>
          <a:xfrm>
            <a:off x="6741758" y="1716679"/>
            <a:ext cx="2150722" cy="765688"/>
          </a:xfrm>
          <a:prstGeom prst="roundRect">
            <a:avLst/>
          </a:prstGeom>
          <a:noFill/>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u="sng" dirty="0" smtClean="0">
                <a:solidFill>
                  <a:schemeClr val="tx1"/>
                </a:solidFill>
                <a:latin typeface="+mn-ea"/>
              </a:rPr>
              <a:t>廃止</a:t>
            </a:r>
            <a:endParaRPr kumimoji="1" lang="en-US" altLang="ja-JP" sz="2400" u="sng" dirty="0">
              <a:solidFill>
                <a:schemeClr val="tx1"/>
              </a:solidFill>
              <a:latin typeface="+mn-ea"/>
            </a:endParaRPr>
          </a:p>
        </p:txBody>
      </p:sp>
      <p:sp>
        <p:nvSpPr>
          <p:cNvPr id="37" name="角丸四角形 36"/>
          <p:cNvSpPr/>
          <p:nvPr/>
        </p:nvSpPr>
        <p:spPr>
          <a:xfrm>
            <a:off x="6741757" y="3108559"/>
            <a:ext cx="2136903" cy="432048"/>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ysClr val="windowText" lastClr="000000"/>
                </a:solidFill>
                <a:latin typeface="+mn-ea"/>
              </a:rPr>
              <a:t>地域がん診療連携拠点病院</a:t>
            </a:r>
          </a:p>
        </p:txBody>
      </p:sp>
      <p:sp>
        <p:nvSpPr>
          <p:cNvPr id="38" name="角丸四角形 37"/>
          <p:cNvSpPr/>
          <p:nvPr/>
        </p:nvSpPr>
        <p:spPr>
          <a:xfrm>
            <a:off x="6768739" y="4330976"/>
            <a:ext cx="2108430" cy="648072"/>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latin typeface="+mn-ea"/>
              </a:rPr>
              <a:t>地域がん診療連携拠点病院</a:t>
            </a:r>
            <a:endParaRPr kumimoji="1" lang="en-US" altLang="ja-JP" sz="1100" b="1" dirty="0">
              <a:latin typeface="+mn-ea"/>
            </a:endParaRPr>
          </a:p>
          <a:p>
            <a:pPr algn="ctr"/>
            <a:r>
              <a:rPr lang="ja-JP" altLang="en-US" sz="1200" u="sng" dirty="0">
                <a:latin typeface="+mn-ea"/>
              </a:rPr>
              <a:t>（特例型）</a:t>
            </a:r>
            <a:endParaRPr kumimoji="1" lang="ja-JP" altLang="en-US" sz="1200" u="sng" dirty="0">
              <a:latin typeface="+mn-ea"/>
            </a:endParaRPr>
          </a:p>
        </p:txBody>
      </p:sp>
      <p:sp>
        <p:nvSpPr>
          <p:cNvPr id="39" name="下矢印 38"/>
          <p:cNvSpPr/>
          <p:nvPr/>
        </p:nvSpPr>
        <p:spPr>
          <a:xfrm>
            <a:off x="7884368" y="3696554"/>
            <a:ext cx="360040" cy="523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0" name="下矢印 39"/>
          <p:cNvSpPr/>
          <p:nvPr/>
        </p:nvSpPr>
        <p:spPr>
          <a:xfrm flipV="1">
            <a:off x="7380312" y="3648107"/>
            <a:ext cx="360040" cy="5441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1" name="テキスト ボックス 40"/>
          <p:cNvSpPr txBox="1"/>
          <p:nvPr/>
        </p:nvSpPr>
        <p:spPr>
          <a:xfrm>
            <a:off x="7968116" y="3692686"/>
            <a:ext cx="1252496" cy="430887"/>
          </a:xfrm>
          <a:prstGeom prst="rect">
            <a:avLst/>
          </a:prstGeom>
          <a:noFill/>
        </p:spPr>
        <p:txBody>
          <a:bodyPr wrap="square" rtlCol="0">
            <a:spAutoFit/>
          </a:bodyPr>
          <a:lstStyle/>
          <a:p>
            <a:pPr algn="ctr"/>
            <a:r>
              <a:rPr kumimoji="1" lang="ja-JP" altLang="en-US" sz="1100" dirty="0">
                <a:latin typeface="+mn-ea"/>
              </a:rPr>
              <a:t>指定類型の</a:t>
            </a:r>
            <a:endParaRPr kumimoji="1" lang="en-US" altLang="ja-JP" sz="1100" dirty="0">
              <a:latin typeface="+mn-ea"/>
            </a:endParaRPr>
          </a:p>
          <a:p>
            <a:pPr algn="ctr"/>
            <a:r>
              <a:rPr kumimoji="1" lang="ja-JP" altLang="en-US" sz="1100" dirty="0">
                <a:latin typeface="+mn-ea"/>
              </a:rPr>
              <a:t>見直し</a:t>
            </a:r>
          </a:p>
        </p:txBody>
      </p:sp>
      <p:sp>
        <p:nvSpPr>
          <p:cNvPr id="42" name="下矢印 41"/>
          <p:cNvSpPr/>
          <p:nvPr/>
        </p:nvSpPr>
        <p:spPr>
          <a:xfrm>
            <a:off x="7608076" y="5089668"/>
            <a:ext cx="36004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3" name="テキスト ボックス 42"/>
          <p:cNvSpPr txBox="1"/>
          <p:nvPr/>
        </p:nvSpPr>
        <p:spPr>
          <a:xfrm>
            <a:off x="7067234" y="5521716"/>
            <a:ext cx="1404938" cy="261610"/>
          </a:xfrm>
          <a:prstGeom prst="rect">
            <a:avLst/>
          </a:prstGeom>
          <a:noFill/>
          <a:ln w="12700">
            <a:solidFill>
              <a:schemeClr val="tx1"/>
            </a:solidFill>
          </a:ln>
        </p:spPr>
        <p:txBody>
          <a:bodyPr wrap="square" rtlCol="0">
            <a:spAutoFit/>
          </a:bodyPr>
          <a:lstStyle/>
          <a:p>
            <a:pPr algn="ctr"/>
            <a:r>
              <a:rPr lang="ja-JP" altLang="en-US" sz="1100" dirty="0" smtClean="0">
                <a:latin typeface="+mn-ea"/>
              </a:rPr>
              <a:t>指定の取り消し</a:t>
            </a:r>
            <a:endParaRPr kumimoji="1" lang="en-US" altLang="ja-JP" sz="1100" dirty="0">
              <a:latin typeface="+mn-ea"/>
            </a:endParaRPr>
          </a:p>
        </p:txBody>
      </p:sp>
      <p:sp>
        <p:nvSpPr>
          <p:cNvPr id="44" name="下矢印 43"/>
          <p:cNvSpPr/>
          <p:nvPr/>
        </p:nvSpPr>
        <p:spPr>
          <a:xfrm rot="5400000" flipV="1">
            <a:off x="6406654" y="1926967"/>
            <a:ext cx="360040" cy="471158"/>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45" name="テキスト ボックス 44"/>
          <p:cNvSpPr txBox="1"/>
          <p:nvPr/>
        </p:nvSpPr>
        <p:spPr>
          <a:xfrm>
            <a:off x="6300192" y="3628256"/>
            <a:ext cx="1440160" cy="600164"/>
          </a:xfrm>
          <a:prstGeom prst="rect">
            <a:avLst/>
          </a:prstGeom>
          <a:noFill/>
        </p:spPr>
        <p:txBody>
          <a:bodyPr wrap="square" rtlCol="0">
            <a:spAutoFit/>
          </a:bodyPr>
          <a:lstStyle/>
          <a:p>
            <a:pPr algn="ctr"/>
            <a:r>
              <a:rPr kumimoji="1" lang="ja-JP" altLang="en-US" sz="1100" dirty="0" smtClean="0">
                <a:latin typeface="+mn-ea"/>
              </a:rPr>
              <a:t>要件を</a:t>
            </a:r>
            <a:endParaRPr kumimoji="1" lang="en-US" altLang="ja-JP" sz="1100" dirty="0" smtClean="0">
              <a:latin typeface="+mn-ea"/>
            </a:endParaRPr>
          </a:p>
          <a:p>
            <a:pPr algn="ctr"/>
            <a:r>
              <a:rPr kumimoji="1" lang="ja-JP" altLang="en-US" sz="1100" dirty="0" smtClean="0">
                <a:latin typeface="+mn-ea"/>
              </a:rPr>
              <a:t>充足した場合</a:t>
            </a:r>
            <a:endParaRPr kumimoji="1" lang="en-US" altLang="ja-JP" sz="1100" dirty="0" smtClean="0">
              <a:latin typeface="+mn-ea"/>
            </a:endParaRPr>
          </a:p>
          <a:p>
            <a:pPr algn="ctr"/>
            <a:r>
              <a:rPr kumimoji="1" lang="ja-JP" altLang="en-US" sz="1100" dirty="0" smtClean="0">
                <a:latin typeface="+mn-ea"/>
              </a:rPr>
              <a:t>復帰</a:t>
            </a:r>
            <a:endParaRPr kumimoji="1" lang="ja-JP" altLang="en-US" sz="1100" dirty="0">
              <a:latin typeface="+mn-ea"/>
            </a:endParaRPr>
          </a:p>
        </p:txBody>
      </p:sp>
      <p:sp>
        <p:nvSpPr>
          <p:cNvPr id="46" name="正方形/長方形 45"/>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8</a:t>
            </a:r>
            <a:endParaRPr kumimoji="1" lang="ja-JP" altLang="en-US" dirty="0">
              <a:solidFill>
                <a:schemeClr val="tx1"/>
              </a:solidFill>
            </a:endParaRPr>
          </a:p>
        </p:txBody>
      </p:sp>
    </p:spTree>
    <p:extLst>
      <p:ext uri="{BB962C8B-B14F-4D97-AF65-F5344CB8AC3E}">
        <p14:creationId xmlns:p14="http://schemas.microsoft.com/office/powerpoint/2010/main" val="1335668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251520" y="160313"/>
            <a:ext cx="8758336"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en-US" altLang="ja-JP" b="1" dirty="0" smtClean="0">
                <a:solidFill>
                  <a:srgbClr val="FFFFFF"/>
                </a:solidFill>
                <a:effectLst/>
                <a:latin typeface="+mn-ea"/>
                <a:cs typeface="Times New Roman"/>
              </a:rPr>
              <a:t>【</a:t>
            </a:r>
            <a:r>
              <a:rPr lang="ja-JP" altLang="en-US" b="1" dirty="0" smtClean="0">
                <a:solidFill>
                  <a:srgbClr val="FFFFFF"/>
                </a:solidFill>
                <a:effectLst/>
                <a:latin typeface="+mn-ea"/>
                <a:cs typeface="Times New Roman"/>
              </a:rPr>
              <a:t>議題１</a:t>
            </a:r>
            <a:r>
              <a:rPr lang="en-US" altLang="ja-JP" b="1" dirty="0" smtClean="0">
                <a:solidFill>
                  <a:srgbClr val="FFFFFF"/>
                </a:solidFill>
                <a:effectLst/>
                <a:latin typeface="+mn-ea"/>
                <a:cs typeface="Times New Roman"/>
              </a:rPr>
              <a:t>】</a:t>
            </a:r>
            <a:r>
              <a:rPr lang="ja-JP" altLang="en-US" b="1" dirty="0" smtClean="0">
                <a:solidFill>
                  <a:srgbClr val="FFFFFF"/>
                </a:solidFill>
                <a:effectLst/>
                <a:latin typeface="+mn-ea"/>
                <a:cs typeface="Times New Roman"/>
              </a:rPr>
              <a:t>地域</a:t>
            </a:r>
            <a:r>
              <a:rPr lang="ja-JP" b="1" dirty="0" smtClean="0">
                <a:solidFill>
                  <a:srgbClr val="FFFFFF"/>
                </a:solidFill>
                <a:effectLst/>
                <a:latin typeface="+mn-ea"/>
                <a:cs typeface="Times New Roman"/>
              </a:rPr>
              <a:t>がん</a:t>
            </a:r>
            <a:r>
              <a:rPr lang="ja-JP" b="1" dirty="0">
                <a:solidFill>
                  <a:srgbClr val="FFFFFF"/>
                </a:solidFill>
                <a:effectLst/>
                <a:latin typeface="+mn-ea"/>
                <a:cs typeface="Times New Roman"/>
              </a:rPr>
              <a:t>診療連携拠点</a:t>
            </a:r>
            <a:r>
              <a:rPr lang="ja-JP" b="1" dirty="0" smtClean="0">
                <a:solidFill>
                  <a:srgbClr val="FFFFFF"/>
                </a:solidFill>
                <a:effectLst/>
                <a:latin typeface="+mn-ea"/>
                <a:cs typeface="Times New Roman"/>
              </a:rPr>
              <a:t>病院の</a:t>
            </a:r>
            <a:r>
              <a:rPr lang="ja-JP" altLang="en-US" b="1" dirty="0">
                <a:solidFill>
                  <a:srgbClr val="FFFFFF"/>
                </a:solidFill>
                <a:latin typeface="+mn-ea"/>
                <a:cs typeface="Times New Roman"/>
              </a:rPr>
              <a:t>指定</a:t>
            </a:r>
            <a:r>
              <a:rPr lang="ja-JP" altLang="en-US" b="1" dirty="0" smtClean="0">
                <a:solidFill>
                  <a:srgbClr val="FFFFFF"/>
                </a:solidFill>
                <a:latin typeface="+mn-ea"/>
                <a:cs typeface="Times New Roman"/>
              </a:rPr>
              <a:t>の手続きについて</a:t>
            </a:r>
            <a:endParaRPr lang="ja-JP" sz="1600" b="1" dirty="0">
              <a:effectLst/>
              <a:latin typeface="+mn-ea"/>
              <a:cs typeface="ＭＳ Ｐゴシック"/>
            </a:endParaRPr>
          </a:p>
        </p:txBody>
      </p:sp>
      <p:sp>
        <p:nvSpPr>
          <p:cNvPr id="10" name="テキスト ボックス 9"/>
          <p:cNvSpPr txBox="1"/>
          <p:nvPr/>
        </p:nvSpPr>
        <p:spPr>
          <a:xfrm>
            <a:off x="251520" y="714182"/>
            <a:ext cx="8208912" cy="338554"/>
          </a:xfrm>
          <a:prstGeom prst="rect">
            <a:avLst/>
          </a:prstGeom>
          <a:solidFill>
            <a:schemeClr val="bg1"/>
          </a:solidFill>
          <a:ln>
            <a:noFill/>
          </a:ln>
        </p:spPr>
        <p:txBody>
          <a:bodyPr wrap="square" rtlCol="0">
            <a:spAutoFit/>
          </a:bodyPr>
          <a:lstStyle/>
          <a:p>
            <a:r>
              <a:rPr lang="ja-JP" altLang="en-US" sz="1600" dirty="0">
                <a:latin typeface="+mn-ea"/>
              </a:rPr>
              <a:t>　</a:t>
            </a:r>
            <a:r>
              <a:rPr lang="ja-JP" altLang="en-US" sz="1600" dirty="0" smtClean="0">
                <a:latin typeface="+mn-ea"/>
              </a:rPr>
              <a:t>◆指針では既指定と新規を区分して規定されている。</a:t>
            </a:r>
            <a:endParaRPr lang="en-US" altLang="ja-JP" sz="1600" dirty="0" smtClean="0">
              <a:latin typeface="+mn-ea"/>
            </a:endParaRPr>
          </a:p>
        </p:txBody>
      </p:sp>
      <p:sp>
        <p:nvSpPr>
          <p:cNvPr id="15" name="テキスト ボックス 14"/>
          <p:cNvSpPr txBox="1"/>
          <p:nvPr/>
        </p:nvSpPr>
        <p:spPr>
          <a:xfrm>
            <a:off x="7998219" y="159023"/>
            <a:ext cx="1038277" cy="461665"/>
          </a:xfrm>
          <a:prstGeom prst="rect">
            <a:avLst/>
          </a:prstGeom>
          <a:solidFill>
            <a:schemeClr val="bg1"/>
          </a:solidFill>
          <a:ln>
            <a:solidFill>
              <a:schemeClr val="tx1"/>
            </a:solidFill>
          </a:ln>
        </p:spPr>
        <p:txBody>
          <a:bodyPr wrap="square" rtlCol="0">
            <a:spAutoFit/>
          </a:bodyPr>
          <a:lstStyle/>
          <a:p>
            <a:pPr algn="ctr"/>
            <a:r>
              <a:rPr kumimoji="1" lang="ja-JP" altLang="en-US" sz="1200" dirty="0" smtClean="0">
                <a:solidFill>
                  <a:sysClr val="windowText" lastClr="000000"/>
                </a:solidFill>
              </a:rPr>
              <a:t>国の資料を</a:t>
            </a:r>
            <a:endParaRPr kumimoji="1" lang="en-US" altLang="ja-JP" sz="1200" dirty="0" smtClean="0">
              <a:solidFill>
                <a:sysClr val="windowText" lastClr="000000"/>
              </a:solidFill>
            </a:endParaRPr>
          </a:p>
          <a:p>
            <a:pPr algn="ctr"/>
            <a:r>
              <a:rPr kumimoji="1" lang="ja-JP" altLang="en-US" sz="1200" dirty="0" smtClean="0">
                <a:solidFill>
                  <a:sysClr val="windowText" lastClr="000000"/>
                </a:solidFill>
              </a:rPr>
              <a:t>基に作成</a:t>
            </a:r>
            <a:endParaRPr kumimoji="1" lang="ja-JP" altLang="en-US" sz="1200" dirty="0">
              <a:solidFill>
                <a:sysClr val="windowText" lastClr="000000"/>
              </a:solidFill>
            </a:endParaRPr>
          </a:p>
        </p:txBody>
      </p:sp>
      <p:sp>
        <p:nvSpPr>
          <p:cNvPr id="30" name="正方形/長方形 29"/>
          <p:cNvSpPr/>
          <p:nvPr/>
        </p:nvSpPr>
        <p:spPr>
          <a:xfrm>
            <a:off x="467544" y="1464166"/>
            <a:ext cx="8398296" cy="22528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　都道府県</a:t>
            </a:r>
            <a:r>
              <a:rPr lang="ja-JP" altLang="en-US" sz="1400" dirty="0">
                <a:solidFill>
                  <a:schemeClr val="tx1"/>
                </a:solidFill>
              </a:rPr>
              <a:t>は、既指定病院を令和４年４月１日時点で旧指針に基づき</a:t>
            </a:r>
            <a:r>
              <a:rPr lang="ja-JP" altLang="en-US" sz="1400" dirty="0" smtClean="0">
                <a:solidFill>
                  <a:schemeClr val="tx1"/>
                </a:solidFill>
              </a:rPr>
              <a:t>定められて</a:t>
            </a:r>
            <a:r>
              <a:rPr lang="ja-JP" altLang="en-US" sz="1400" dirty="0">
                <a:solidFill>
                  <a:schemeClr val="tx1"/>
                </a:solidFill>
              </a:rPr>
              <a:t>いた指定の有効期間の満了後も引き続き同じ拠点病院等として推薦する</a:t>
            </a:r>
            <a:r>
              <a:rPr lang="ja-JP" altLang="en-US" sz="1400" dirty="0" smtClean="0">
                <a:solidFill>
                  <a:schemeClr val="tx1"/>
                </a:solidFill>
              </a:rPr>
              <a:t>場合</a:t>
            </a:r>
            <a:r>
              <a:rPr lang="ja-JP" altLang="en-US" sz="1400" dirty="0">
                <a:solidFill>
                  <a:schemeClr val="tx1"/>
                </a:solidFill>
              </a:rPr>
              <a:t>には、本指針で定める指定要件を満たしていることを確認の上、推薦</a:t>
            </a:r>
            <a:r>
              <a:rPr lang="ja-JP" altLang="en-US" sz="1400" dirty="0" smtClean="0">
                <a:solidFill>
                  <a:schemeClr val="tx1"/>
                </a:solidFill>
              </a:rPr>
              <a:t>意見書を</a:t>
            </a:r>
            <a:r>
              <a:rPr lang="ja-JP" altLang="en-US" sz="1400" dirty="0">
                <a:solidFill>
                  <a:schemeClr val="tx1"/>
                </a:solidFill>
              </a:rPr>
              <a:t>添付し、別途定める期限までに、別途定める「指定更新推薦書」を厚生</a:t>
            </a:r>
            <a:r>
              <a:rPr lang="ja-JP" altLang="en-US" sz="1400" dirty="0" smtClean="0">
                <a:solidFill>
                  <a:schemeClr val="tx1"/>
                </a:solidFill>
              </a:rPr>
              <a:t>労働大臣</a:t>
            </a:r>
            <a:r>
              <a:rPr lang="ja-JP" altLang="en-US" sz="1400" dirty="0">
                <a:solidFill>
                  <a:schemeClr val="tx1"/>
                </a:solidFill>
              </a:rPr>
              <a:t>に提出すること。なお、本指針の施行日の時点で旧指針に基づき地域</a:t>
            </a:r>
            <a:r>
              <a:rPr lang="ja-JP" altLang="en-US" sz="1400" dirty="0" smtClean="0">
                <a:solidFill>
                  <a:schemeClr val="tx1"/>
                </a:solidFill>
              </a:rPr>
              <a:t>拠点病院</a:t>
            </a:r>
            <a:r>
              <a:rPr lang="ja-JP" altLang="en-US" sz="1400" dirty="0">
                <a:solidFill>
                  <a:schemeClr val="tx1"/>
                </a:solidFill>
              </a:rPr>
              <a:t>（高度型）の指定を受けている医療機関を、令和４年４月１日時点で</a:t>
            </a:r>
            <a:r>
              <a:rPr lang="ja-JP" altLang="en-US" sz="1400" dirty="0" smtClean="0">
                <a:solidFill>
                  <a:schemeClr val="tx1"/>
                </a:solidFill>
              </a:rPr>
              <a:t>旧指針</a:t>
            </a:r>
            <a:r>
              <a:rPr lang="ja-JP" altLang="en-US" sz="1400" dirty="0">
                <a:solidFill>
                  <a:schemeClr val="tx1"/>
                </a:solidFill>
              </a:rPr>
              <a:t>に基づき定められていた指定の有効期間の満了後も本指針の地域拠点病院と</a:t>
            </a:r>
          </a:p>
          <a:p>
            <a:r>
              <a:rPr lang="ja-JP" altLang="en-US" sz="1400" dirty="0">
                <a:solidFill>
                  <a:schemeClr val="tx1"/>
                </a:solidFill>
              </a:rPr>
              <a:t>して推薦する場合にも、同様の取扱いとする</a:t>
            </a:r>
            <a:r>
              <a:rPr lang="ja-JP" altLang="en-US" sz="1400" dirty="0" smtClean="0">
                <a:solidFill>
                  <a:schemeClr val="tx1"/>
                </a:solidFill>
              </a:rPr>
              <a:t>。</a:t>
            </a:r>
            <a:r>
              <a:rPr lang="ja-JP" altLang="en-US" sz="1400" dirty="0" smtClean="0">
                <a:solidFill>
                  <a:schemeClr val="tx1"/>
                </a:solidFill>
                <a:latin typeface="+mn-ea"/>
              </a:rPr>
              <a:t>（</a:t>
            </a:r>
            <a:r>
              <a:rPr lang="ja-JP" altLang="en-US" sz="1400" dirty="0">
                <a:solidFill>
                  <a:schemeClr val="tx1"/>
                </a:solidFill>
                <a:latin typeface="+mn-ea"/>
              </a:rPr>
              <a:t>国新整備指針　</a:t>
            </a:r>
            <a:r>
              <a:rPr lang="en-US" altLang="ja-JP" sz="1400" dirty="0" smtClean="0">
                <a:solidFill>
                  <a:schemeClr val="tx1"/>
                </a:solidFill>
                <a:latin typeface="+mn-ea"/>
              </a:rPr>
              <a:t>Ⅶ1</a:t>
            </a:r>
            <a:r>
              <a:rPr lang="ja-JP" altLang="en-US" sz="1400" dirty="0" smtClean="0">
                <a:solidFill>
                  <a:schemeClr val="tx1"/>
                </a:solidFill>
                <a:latin typeface="+mn-ea"/>
              </a:rPr>
              <a:t>（</a:t>
            </a:r>
            <a:r>
              <a:rPr lang="en-US" altLang="ja-JP" sz="1400" dirty="0" smtClean="0">
                <a:solidFill>
                  <a:schemeClr val="tx1"/>
                </a:solidFill>
                <a:latin typeface="+mn-ea"/>
              </a:rPr>
              <a:t>2</a:t>
            </a:r>
            <a:r>
              <a:rPr lang="ja-JP" altLang="en-US" sz="1400" dirty="0" smtClean="0">
                <a:solidFill>
                  <a:schemeClr val="tx1"/>
                </a:solidFill>
                <a:latin typeface="+mn-ea"/>
              </a:rPr>
              <a:t>）</a:t>
            </a:r>
            <a:r>
              <a:rPr lang="ja-JP" altLang="en-US" sz="1400" dirty="0">
                <a:solidFill>
                  <a:schemeClr val="tx1"/>
                </a:solidFill>
                <a:latin typeface="+mn-ea"/>
              </a:rPr>
              <a:t>より抜粋</a:t>
            </a:r>
            <a:r>
              <a:rPr lang="ja-JP" altLang="en-US" sz="1400" dirty="0" smtClean="0">
                <a:solidFill>
                  <a:schemeClr val="tx1"/>
                </a:solidFill>
                <a:latin typeface="+mn-ea"/>
              </a:rPr>
              <a:t>）</a:t>
            </a:r>
            <a:endParaRPr lang="en-US" altLang="ja-JP" sz="1400" dirty="0" smtClean="0">
              <a:solidFill>
                <a:schemeClr val="tx1"/>
              </a:solidFill>
              <a:latin typeface="+mn-ea"/>
            </a:endParaRPr>
          </a:p>
          <a:p>
            <a:endParaRPr kumimoji="1" lang="ja-JP" altLang="en-US" sz="1400" dirty="0">
              <a:solidFill>
                <a:schemeClr val="tx1"/>
              </a:solidFill>
            </a:endParaRPr>
          </a:p>
        </p:txBody>
      </p:sp>
      <p:sp>
        <p:nvSpPr>
          <p:cNvPr id="31" name="正方形/長方形 30"/>
          <p:cNvSpPr/>
          <p:nvPr/>
        </p:nvSpPr>
        <p:spPr>
          <a:xfrm>
            <a:off x="467544" y="4240833"/>
            <a:ext cx="8424935" cy="916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n-ea"/>
              </a:rPr>
              <a:t>　都道府県</a:t>
            </a:r>
            <a:r>
              <a:rPr lang="ja-JP" altLang="en-US" sz="1400" dirty="0">
                <a:solidFill>
                  <a:schemeClr val="tx1"/>
                </a:solidFill>
                <a:latin typeface="+mn-ea"/>
              </a:rPr>
              <a:t>は</a:t>
            </a:r>
            <a:r>
              <a:rPr lang="ja-JP" altLang="en-US" sz="1400" dirty="0" smtClean="0">
                <a:solidFill>
                  <a:schemeClr val="tx1"/>
                </a:solidFill>
                <a:latin typeface="+mn-ea"/>
              </a:rPr>
              <a:t>、新規指定</a:t>
            </a:r>
            <a:r>
              <a:rPr lang="ja-JP" altLang="en-US" sz="1400" dirty="0">
                <a:solidFill>
                  <a:schemeClr val="tx1"/>
                </a:solidFill>
                <a:latin typeface="+mn-ea"/>
              </a:rPr>
              <a:t>の推薦に当たっては、指定要件を</a:t>
            </a:r>
            <a:r>
              <a:rPr lang="ja-JP" altLang="en-US" sz="1400" dirty="0" smtClean="0">
                <a:solidFill>
                  <a:schemeClr val="tx1"/>
                </a:solidFill>
                <a:latin typeface="+mn-ea"/>
              </a:rPr>
              <a:t>満たして</a:t>
            </a:r>
            <a:r>
              <a:rPr lang="ja-JP" altLang="en-US" sz="1400" dirty="0">
                <a:solidFill>
                  <a:schemeClr val="tx1"/>
                </a:solidFill>
                <a:latin typeface="+mn-ea"/>
              </a:rPr>
              <a:t>いることを確認の上、推薦意見書を添付し、毎年</a:t>
            </a:r>
            <a:r>
              <a:rPr lang="en-US" altLang="ja-JP" sz="1400" dirty="0">
                <a:solidFill>
                  <a:schemeClr val="tx1"/>
                </a:solidFill>
                <a:latin typeface="+mn-ea"/>
              </a:rPr>
              <a:t>10</a:t>
            </a:r>
            <a:r>
              <a:rPr lang="ja-JP" altLang="en-US" sz="1400" dirty="0">
                <a:solidFill>
                  <a:schemeClr val="tx1"/>
                </a:solidFill>
                <a:latin typeface="+mn-ea"/>
              </a:rPr>
              <a:t>月末日までに、別途</a:t>
            </a:r>
            <a:r>
              <a:rPr lang="ja-JP" altLang="en-US" sz="1400" dirty="0" smtClean="0">
                <a:solidFill>
                  <a:schemeClr val="tx1"/>
                </a:solidFill>
                <a:latin typeface="+mn-ea"/>
              </a:rPr>
              <a:t>定める</a:t>
            </a:r>
            <a:r>
              <a:rPr lang="ja-JP" altLang="en-US" sz="1400" dirty="0">
                <a:solidFill>
                  <a:schemeClr val="tx1"/>
                </a:solidFill>
                <a:latin typeface="+mn-ea"/>
              </a:rPr>
              <a:t>「新規指定推薦書」を厚生労働大臣に提出すること</a:t>
            </a:r>
            <a:r>
              <a:rPr lang="ja-JP" altLang="en-US" sz="1400" dirty="0" smtClean="0">
                <a:solidFill>
                  <a:schemeClr val="tx1"/>
                </a:solidFill>
                <a:latin typeface="+mn-ea"/>
              </a:rPr>
              <a:t>。（国新整備指針　</a:t>
            </a:r>
            <a:r>
              <a:rPr lang="en-US" altLang="ja-JP" sz="1400" dirty="0" smtClean="0">
                <a:solidFill>
                  <a:schemeClr val="tx1"/>
                </a:solidFill>
                <a:latin typeface="+mn-ea"/>
              </a:rPr>
              <a:t>Ⅶ2</a:t>
            </a:r>
            <a:r>
              <a:rPr lang="ja-JP" altLang="en-US" sz="1400" dirty="0" smtClean="0">
                <a:solidFill>
                  <a:schemeClr val="tx1"/>
                </a:solidFill>
                <a:latin typeface="+mn-ea"/>
              </a:rPr>
              <a:t>（</a:t>
            </a:r>
            <a:r>
              <a:rPr lang="en-US" altLang="ja-JP" sz="1400" dirty="0" smtClean="0">
                <a:solidFill>
                  <a:schemeClr val="tx1"/>
                </a:solidFill>
                <a:latin typeface="+mn-ea"/>
              </a:rPr>
              <a:t>1</a:t>
            </a:r>
            <a:r>
              <a:rPr lang="ja-JP" altLang="en-US" sz="1400" dirty="0" smtClean="0">
                <a:solidFill>
                  <a:schemeClr val="tx1"/>
                </a:solidFill>
                <a:latin typeface="+mn-ea"/>
              </a:rPr>
              <a:t>）より抜粋）</a:t>
            </a:r>
            <a:endParaRPr kumimoji="1" lang="ja-JP" altLang="en-US" sz="1400" dirty="0">
              <a:solidFill>
                <a:schemeClr val="tx1"/>
              </a:solidFill>
              <a:latin typeface="+mn-ea"/>
            </a:endParaRPr>
          </a:p>
        </p:txBody>
      </p:sp>
      <p:sp>
        <p:nvSpPr>
          <p:cNvPr id="35" name="テキスト ボックス 34"/>
          <p:cNvSpPr txBox="1"/>
          <p:nvPr/>
        </p:nvSpPr>
        <p:spPr>
          <a:xfrm>
            <a:off x="395536" y="3913311"/>
            <a:ext cx="4176464" cy="338554"/>
          </a:xfrm>
          <a:prstGeom prst="rect">
            <a:avLst/>
          </a:prstGeom>
          <a:noFill/>
          <a:ln w="19050">
            <a:noFill/>
          </a:ln>
        </p:spPr>
        <p:txBody>
          <a:bodyPr wrap="square" rtlCol="0">
            <a:spAutoFit/>
          </a:bodyPr>
          <a:lstStyle/>
          <a:p>
            <a:r>
              <a:rPr lang="ja-JP" altLang="en-US" sz="1600" dirty="0" smtClean="0">
                <a:latin typeface="+mn-ea"/>
              </a:rPr>
              <a:t>②新規指定の推薦について</a:t>
            </a:r>
            <a:endParaRPr kumimoji="1" lang="ja-JP" altLang="en-US" sz="1600" dirty="0">
              <a:latin typeface="+mn-ea"/>
            </a:endParaRPr>
          </a:p>
        </p:txBody>
      </p:sp>
      <p:sp>
        <p:nvSpPr>
          <p:cNvPr id="36" name="テキスト ボックス 35"/>
          <p:cNvSpPr txBox="1"/>
          <p:nvPr/>
        </p:nvSpPr>
        <p:spPr>
          <a:xfrm>
            <a:off x="395536" y="1146230"/>
            <a:ext cx="4176464" cy="338554"/>
          </a:xfrm>
          <a:prstGeom prst="rect">
            <a:avLst/>
          </a:prstGeom>
          <a:noFill/>
          <a:ln w="19050">
            <a:noFill/>
          </a:ln>
        </p:spPr>
        <p:txBody>
          <a:bodyPr wrap="square" rtlCol="0">
            <a:spAutoFit/>
          </a:bodyPr>
          <a:lstStyle/>
          <a:p>
            <a:r>
              <a:rPr lang="ja-JP" altLang="en-US" sz="1600" dirty="0" smtClean="0">
                <a:latin typeface="+mn-ea"/>
              </a:rPr>
              <a:t>①</a:t>
            </a:r>
            <a:r>
              <a:rPr kumimoji="1" lang="ja-JP" altLang="en-US" sz="1600" dirty="0" smtClean="0">
                <a:latin typeface="+mn-ea"/>
              </a:rPr>
              <a:t>指定更新の推薦について</a:t>
            </a:r>
            <a:endParaRPr kumimoji="1" lang="ja-JP" altLang="en-US" sz="1600" dirty="0">
              <a:latin typeface="+mn-ea"/>
            </a:endParaRPr>
          </a:p>
        </p:txBody>
      </p:sp>
      <p:sp>
        <p:nvSpPr>
          <p:cNvPr id="9" name="正方形/長方形 8"/>
          <p:cNvSpPr/>
          <p:nvPr/>
        </p:nvSpPr>
        <p:spPr>
          <a:xfrm>
            <a:off x="7740352" y="6237312"/>
            <a:ext cx="115212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dirty="0" smtClean="0">
                <a:solidFill>
                  <a:schemeClr val="tx1"/>
                </a:solidFill>
              </a:rPr>
              <a:t>9</a:t>
            </a:r>
            <a:endParaRPr kumimoji="1" lang="ja-JP" altLang="en-US" dirty="0">
              <a:solidFill>
                <a:schemeClr val="tx1"/>
              </a:solidFill>
            </a:endParaRPr>
          </a:p>
        </p:txBody>
      </p:sp>
    </p:spTree>
    <p:extLst>
      <p:ext uri="{BB962C8B-B14F-4D97-AF65-F5344CB8AC3E}">
        <p14:creationId xmlns:p14="http://schemas.microsoft.com/office/powerpoint/2010/main" val="1108017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2934</Words>
  <Application>Microsoft Office PowerPoint</Application>
  <PresentationFormat>画面に合わせる (4:3)</PresentationFormat>
  <Paragraphs>273</Paragraphs>
  <Slides>11</Slides>
  <Notes>11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Meiryo UI</vt:lpstr>
      <vt:lpstr>ＭＳ Ｐゴシック</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2023-02-27T04:14:45Z</dcterms:created>
  <dcterms:modified xsi:type="dcterms:W3CDTF">2023-02-27T04:15:10Z</dcterms:modified>
</cp:coreProperties>
</file>