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76" r:id="rId2"/>
    <p:sldId id="505" r:id="rId3"/>
    <p:sldId id="313" r:id="rId4"/>
    <p:sldId id="322" r:id="rId5"/>
    <p:sldId id="323" r:id="rId6"/>
    <p:sldId id="324" r:id="rId7"/>
    <p:sldId id="338" r:id="rId8"/>
    <p:sldId id="339" r:id="rId9"/>
    <p:sldId id="340" r:id="rId10"/>
    <p:sldId id="328" r:id="rId11"/>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 id="5" name="川﨑　康平" initials="川﨑　康平 [2]" lastIdx="2" clrIdx="4">
    <p:extLst>
      <p:ext uri="{19B8F6BF-5375-455C-9EA6-DF929625EA0E}">
        <p15:presenceInfo xmlns:p15="http://schemas.microsoft.com/office/powerpoint/2012/main" userId="S::KawasakiKoh@lan.pref.osaka.jp::5c4b5118-d28b-470f-8596-65d037747a4f" providerId="AD"/>
      </p:ext>
    </p:extLst>
  </p:cmAuthor>
  <p:cmAuthor id="6" name="山田　茉仁珠" initials="山田　茉仁珠" lastIdx="2" clrIdx="5">
    <p:extLst>
      <p:ext uri="{19B8F6BF-5375-455C-9EA6-DF929625EA0E}">
        <p15:presenceInfo xmlns:p15="http://schemas.microsoft.com/office/powerpoint/2012/main" userId="S::YamadaMani@lan.pref.osaka.jp::f7dd6316-98a7-4ca5-b260-4933edf029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94" d="100"/>
          <a:sy n="94" d="100"/>
        </p:scale>
        <p:origin x="826" y="67"/>
      </p:cViewPr>
      <p:guideLst/>
    </p:cSldViewPr>
  </p:slideViewPr>
  <p:notesTextViewPr>
    <p:cViewPr>
      <p:scale>
        <a:sx n="1" d="1"/>
        <a:sy n="1" d="1"/>
      </p:scale>
      <p:origin x="0" y="0"/>
    </p:cViewPr>
  </p:notesTextViewPr>
  <p:sorterViewPr>
    <p:cViewPr>
      <p:scale>
        <a:sx n="100" d="100"/>
        <a:sy n="100" d="100"/>
      </p:scale>
      <p:origin x="0" y="-517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2025/3/6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defTabSz="984140" rtl="0">
              <a:defRPr/>
            </a:pPr>
            <a:fld id="{CBB393B3-4669-40DF-99F0-A9064760E014}" type="slidenum">
              <a:rPr kumimoji="1" lang="ja-JP" altLang="en-US" kern="1200">
                <a:solidFill>
                  <a:prstClr val="black"/>
                </a:solidFill>
                <a:latin typeface="Calibri"/>
                <a:ea typeface="ＭＳ Ｐゴシック" panose="020B0600070205080204" pitchFamily="50" charset="-128"/>
                <a:cs typeface="+mn-cs"/>
              </a:rPr>
              <a:pPr defTabSz="984140" rtl="0">
                <a:defRPr/>
              </a:pPr>
              <a:t>2</a:t>
            </a:fld>
            <a:endParaRPr kumimoji="1" lang="ja-JP" altLang="en-US" kern="1200">
              <a:solidFill>
                <a:prstClr val="black"/>
              </a:solidFill>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47888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9D52CF0-AE93-452B-A6FB-0ECBE60B9F87}" type="slidenum">
              <a:rPr kumimoji="1" lang="ja-JP" altLang="en-US" smtClean="0"/>
              <a:t>3</a:t>
            </a:fld>
            <a:endParaRPr kumimoji="1" lang="ja-JP" altLang="en-US"/>
          </a:p>
        </p:txBody>
      </p:sp>
    </p:spTree>
    <p:extLst>
      <p:ext uri="{BB962C8B-B14F-4D97-AF65-F5344CB8AC3E}">
        <p14:creationId xmlns:p14="http://schemas.microsoft.com/office/powerpoint/2010/main" val="77531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4</a:t>
            </a:fld>
            <a:endParaRPr kumimoji="1" lang="ja-JP" altLang="en-US"/>
          </a:p>
        </p:txBody>
      </p:sp>
    </p:spTree>
    <p:extLst>
      <p:ext uri="{BB962C8B-B14F-4D97-AF65-F5344CB8AC3E}">
        <p14:creationId xmlns:p14="http://schemas.microsoft.com/office/powerpoint/2010/main" val="74747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2025/3/6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2025/3/6</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2025/3/6</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2025/3/6</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2025/3/6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2025/3/6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31238" y="1731013"/>
            <a:ext cx="6992276" cy="1853566"/>
          </a:xfrm>
          <a:prstGeom prst="rect">
            <a:avLst/>
          </a:prstGeom>
          <a:noFill/>
          <a:ln>
            <a:noFill/>
          </a:ln>
        </p:spPr>
        <p:txBody>
          <a:bodyPr wrap="square" lIns="144000" tIns="144000" rtlCol="0">
            <a:spAutoFit/>
          </a:bodyPr>
          <a:lstStyle/>
          <a:p>
            <a:pPr algn="ctr"/>
            <a:r>
              <a:rPr lang="ja-JP" altLang="en-US" sz="3600" b="1" dirty="0">
                <a:latin typeface="Meiryo UI" panose="020B0604030504040204" pitchFamily="50" charset="-128"/>
                <a:ea typeface="Meiryo UI" panose="020B0604030504040204" pitchFamily="50" charset="-128"/>
              </a:rPr>
              <a:t>第４期大阪府がん対策推進計画の</a:t>
            </a:r>
          </a:p>
          <a:p>
            <a:pPr algn="ctr"/>
            <a:r>
              <a:rPr lang="ja-JP" altLang="en-US" sz="3600" b="1" dirty="0">
                <a:latin typeface="Meiryo UI" panose="020B0604030504040204" pitchFamily="50" charset="-128"/>
                <a:ea typeface="Meiryo UI" panose="020B0604030504040204" pitchFamily="50" charset="-128"/>
              </a:rPr>
              <a:t>進捗管理について</a:t>
            </a:r>
          </a:p>
          <a:p>
            <a:pPr algn="ctr"/>
            <a:endParaRPr lang="en-US" altLang="ja-JP" sz="3600" b="1"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1A78B744-9C0A-4155-AEA5-3F4C10D4A7C7}"/>
              </a:ext>
            </a:extLst>
          </p:cNvPr>
          <p:cNvSpPr/>
          <p:nvPr/>
        </p:nvSpPr>
        <p:spPr>
          <a:xfrm>
            <a:off x="8265368" y="82761"/>
            <a:ext cx="941328" cy="3152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資料２</a:t>
            </a:r>
          </a:p>
        </p:txBody>
      </p:sp>
      <p:sp>
        <p:nvSpPr>
          <p:cNvPr id="12" name="テキスト ボックス 11">
            <a:extLst>
              <a:ext uri="{FF2B5EF4-FFF2-40B4-BE49-F238E27FC236}">
                <a16:creationId xmlns:a16="http://schemas.microsoft.com/office/drawing/2014/main" id="{7F12BA7E-DF6B-4DE6-AD80-B4FB68AFEDB4}"/>
              </a:ext>
            </a:extLst>
          </p:cNvPr>
          <p:cNvSpPr txBox="1"/>
          <p:nvPr/>
        </p:nvSpPr>
        <p:spPr>
          <a:xfrm>
            <a:off x="2216696" y="4074460"/>
            <a:ext cx="5654010" cy="1238013"/>
          </a:xfrm>
          <a:prstGeom prst="rect">
            <a:avLst/>
          </a:prstGeom>
          <a:noFill/>
          <a:ln>
            <a:noFill/>
          </a:ln>
        </p:spPr>
        <p:txBody>
          <a:bodyPr wrap="square" lIns="144000" tIns="144000" rtlCol="0">
            <a:spAutoFit/>
          </a:bodyPr>
          <a:lstStyle/>
          <a:p>
            <a:pPr algn="ctr"/>
            <a:r>
              <a:rPr lang="ja-JP" altLang="en-US" sz="2500" b="1" dirty="0">
                <a:latin typeface="Meiryo UI" panose="020B0604030504040204" pitchFamily="50" charset="-128"/>
                <a:ea typeface="Meiryo UI" panose="020B0604030504040204" pitchFamily="50" charset="-128"/>
              </a:rPr>
              <a:t>令和６年度大阪府がん対策推進委員会</a:t>
            </a:r>
            <a:endParaRPr lang="en-US" altLang="ja-JP" sz="2500" b="1" dirty="0">
              <a:latin typeface="Meiryo UI" panose="020B0604030504040204" pitchFamily="50" charset="-128"/>
              <a:ea typeface="Meiryo UI" panose="020B0604030504040204" pitchFamily="50" charset="-128"/>
            </a:endParaRPr>
          </a:p>
          <a:p>
            <a:pPr algn="ctr"/>
            <a:r>
              <a:rPr lang="ja-JP" altLang="en-US" sz="2500" b="1" dirty="0">
                <a:latin typeface="Meiryo UI" panose="020B0604030504040204" pitchFamily="50" charset="-128"/>
                <a:ea typeface="Meiryo UI" panose="020B0604030504040204" pitchFamily="50" charset="-128"/>
              </a:rPr>
              <a:t>第３回がん診療連携検討部会</a:t>
            </a:r>
            <a:endParaRPr lang="en-US" altLang="ja-JP" sz="25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46512057-9EB5-476A-BBC4-76085882A9BC}"/>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１</a:t>
            </a:r>
          </a:p>
        </p:txBody>
      </p:sp>
    </p:spTree>
    <p:extLst>
      <p:ext uri="{BB962C8B-B14F-4D97-AF65-F5344CB8AC3E}">
        <p14:creationId xmlns:p14="http://schemas.microsoft.com/office/powerpoint/2010/main" val="2388610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2992652295"/>
              </p:ext>
            </p:extLst>
          </p:nvPr>
        </p:nvGraphicFramePr>
        <p:xfrm>
          <a:off x="389145" y="157601"/>
          <a:ext cx="9051070" cy="1045274"/>
        </p:xfrm>
        <a:graphic>
          <a:graphicData uri="http://schemas.openxmlformats.org/drawingml/2006/table">
            <a:tbl>
              <a:tblPr firstRow="1" bandRow="1">
                <a:tableStyleId>{5C22544A-7EE6-4342-B048-85BDC9FD1C3A}</a:tableStyleId>
              </a:tblPr>
              <a:tblGrid>
                <a:gridCol w="1227384">
                  <a:extLst>
                    <a:ext uri="{9D8B030D-6E8A-4147-A177-3AD203B41FA5}">
                      <a16:colId xmlns:a16="http://schemas.microsoft.com/office/drawing/2014/main" val="3795206225"/>
                    </a:ext>
                  </a:extLst>
                </a:gridCol>
                <a:gridCol w="7823686">
                  <a:extLst>
                    <a:ext uri="{9D8B030D-6E8A-4147-A177-3AD203B41FA5}">
                      <a16:colId xmlns:a16="http://schemas.microsoft.com/office/drawing/2014/main" val="1328953327"/>
                    </a:ext>
                  </a:extLst>
                </a:gridCol>
              </a:tblGrid>
              <a:tr h="940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331414240"/>
              </p:ext>
            </p:extLst>
          </p:nvPr>
        </p:nvGraphicFramePr>
        <p:xfrm>
          <a:off x="359229" y="1290185"/>
          <a:ext cx="9051070" cy="5254462"/>
        </p:xfrm>
        <a:graphic>
          <a:graphicData uri="http://schemas.openxmlformats.org/drawingml/2006/table">
            <a:tbl>
              <a:tblPr firstRow="1" bandRow="1">
                <a:tableStyleId>{5C22544A-7EE6-4342-B048-85BDC9FD1C3A}</a:tableStyleId>
              </a:tblPr>
              <a:tblGrid>
                <a:gridCol w="1298121">
                  <a:extLst>
                    <a:ext uri="{9D8B030D-6E8A-4147-A177-3AD203B41FA5}">
                      <a16:colId xmlns:a16="http://schemas.microsoft.com/office/drawing/2014/main" val="528851062"/>
                    </a:ext>
                  </a:extLst>
                </a:gridCol>
                <a:gridCol w="7752949">
                  <a:extLst>
                    <a:ext uri="{9D8B030D-6E8A-4147-A177-3AD203B41FA5}">
                      <a16:colId xmlns:a16="http://schemas.microsoft.com/office/drawing/2014/main" val="89849022"/>
                    </a:ext>
                  </a:extLst>
                </a:gridCol>
              </a:tblGrid>
              <a:tr h="3012044">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200" b="0" dirty="0">
                          <a:solidFill>
                            <a:schemeClr val="tx1"/>
                          </a:solidFill>
                        </a:rPr>
                        <a:t>■がん診療連携協議会や医療関係団体、企業等と連携したオンラインセミナー等による府民への啓発を実施。</a:t>
                      </a:r>
                      <a:endParaRPr kumimoji="1" lang="en-US" altLang="ja-JP" sz="1200" b="0" dirty="0">
                        <a:solidFill>
                          <a:schemeClr val="tx1"/>
                        </a:solidFill>
                      </a:endParaRPr>
                    </a:p>
                    <a:p>
                      <a:pPr marL="174625" indent="-174625"/>
                      <a:r>
                        <a:rPr kumimoji="1" lang="ja-JP" altLang="en-US" sz="1200" b="0" dirty="0">
                          <a:solidFill>
                            <a:schemeClr val="tx1"/>
                          </a:solidFill>
                        </a:rPr>
                        <a:t>■連携企業におけるがん検診受診推進員の養成及び推進員による啓発を実施。</a:t>
                      </a:r>
                      <a:endParaRPr kumimoji="1" lang="en-US" altLang="ja-JP" sz="12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a:t>
                      </a:r>
                      <a:r>
                        <a:rPr kumimoji="1" lang="zh-TW" altLang="en-US" sz="1200" b="0" dirty="0">
                          <a:solidFill>
                            <a:schemeClr val="tx1"/>
                          </a:solidFill>
                          <a:latin typeface="游ゴシック" panose="020B0400000000000000" pitchFamily="50" charset="-128"/>
                          <a:ea typeface="游ゴシック" panose="020B0400000000000000" pitchFamily="50" charset="-128"/>
                        </a:rPr>
                        <a:t>令和</a:t>
                      </a:r>
                      <a:r>
                        <a:rPr kumimoji="1" lang="ja-JP" altLang="en-US" sz="1200" b="0" dirty="0">
                          <a:solidFill>
                            <a:schemeClr val="tx1"/>
                          </a:solidFill>
                          <a:latin typeface="游ゴシック" panose="020B0400000000000000" pitchFamily="50" charset="-128"/>
                          <a:ea typeface="+mn-ea"/>
                        </a:rPr>
                        <a:t>６</a:t>
                      </a:r>
                      <a:r>
                        <a:rPr kumimoji="1" lang="zh-TW" altLang="en-US" sz="1200" b="0" dirty="0">
                          <a:solidFill>
                            <a:schemeClr val="tx1"/>
                          </a:solidFill>
                          <a:latin typeface="游ゴシック" panose="020B0400000000000000" pitchFamily="50" charset="-128"/>
                          <a:ea typeface="游ゴシック" panose="020B0400000000000000" pitchFamily="50" charset="-128"/>
                        </a:rPr>
                        <a:t>年度寄附額</a:t>
                      </a:r>
                      <a:r>
                        <a:rPr kumimoji="1" lang="en-US" altLang="ja-JP" sz="1200" b="0" dirty="0">
                          <a:solidFill>
                            <a:schemeClr val="tx1"/>
                          </a:solidFill>
                          <a:latin typeface="游ゴシック" panose="020B0400000000000000" pitchFamily="50" charset="-128"/>
                          <a:ea typeface="+mn-ea"/>
                        </a:rPr>
                        <a:t>5,645</a:t>
                      </a:r>
                      <a:r>
                        <a:rPr kumimoji="1" lang="zh-TW" altLang="en-US" sz="1200" b="0" dirty="0">
                          <a:solidFill>
                            <a:schemeClr val="tx1"/>
                          </a:solidFill>
                          <a:latin typeface="游ゴシック" panose="020B0400000000000000" pitchFamily="50" charset="-128"/>
                          <a:ea typeface="游ゴシック" panose="020B0400000000000000" pitchFamily="50" charset="-128"/>
                        </a:rPr>
                        <a:t>千円（</a:t>
                      </a:r>
                      <a:r>
                        <a:rPr kumimoji="1" lang="en-US" altLang="zh-TW" sz="1200" b="0" dirty="0">
                          <a:solidFill>
                            <a:schemeClr val="tx1"/>
                          </a:solidFill>
                          <a:latin typeface="游ゴシック" panose="020B0400000000000000" pitchFamily="50" charset="-128"/>
                          <a:ea typeface="游ゴシック" panose="020B0400000000000000" pitchFamily="50" charset="-128"/>
                        </a:rPr>
                        <a:t>R</a:t>
                      </a:r>
                      <a:r>
                        <a:rPr kumimoji="1" lang="en-US" altLang="ja-JP" sz="1200" b="0" dirty="0">
                          <a:solidFill>
                            <a:schemeClr val="tx1"/>
                          </a:solidFill>
                          <a:latin typeface="游ゴシック" panose="020B0400000000000000" pitchFamily="50" charset="-128"/>
                          <a:ea typeface="+mn-ea"/>
                        </a:rPr>
                        <a:t>6</a:t>
                      </a:r>
                      <a:r>
                        <a:rPr kumimoji="1" lang="en-US" altLang="zh-TW" sz="1200" b="0" dirty="0">
                          <a:solidFill>
                            <a:schemeClr val="tx1"/>
                          </a:solidFill>
                          <a:latin typeface="游ゴシック" panose="020B0400000000000000" pitchFamily="50" charset="-128"/>
                          <a:ea typeface="游ゴシック" panose="020B0400000000000000" pitchFamily="50" charset="-128"/>
                        </a:rPr>
                        <a:t>.</a:t>
                      </a:r>
                      <a:r>
                        <a:rPr kumimoji="1" lang="en-US" altLang="ja-JP" sz="1200" b="0" dirty="0">
                          <a:solidFill>
                            <a:schemeClr val="tx1"/>
                          </a:solidFill>
                          <a:latin typeface="游ゴシック" panose="020B0400000000000000" pitchFamily="50" charset="-128"/>
                          <a:ea typeface="+mn-ea"/>
                        </a:rPr>
                        <a:t>12</a:t>
                      </a:r>
                      <a:r>
                        <a:rPr kumimoji="1" lang="zh-TW" altLang="en-US" sz="1200" b="0" dirty="0">
                          <a:solidFill>
                            <a:schemeClr val="tx1"/>
                          </a:solidFill>
                          <a:latin typeface="游ゴシック" panose="020B0400000000000000" pitchFamily="50" charset="-128"/>
                          <a:ea typeface="游ゴシック" panose="020B0400000000000000" pitchFamily="50" charset="-128"/>
                        </a:rPr>
                        <a:t>時点）寄附総額</a:t>
                      </a:r>
                      <a:r>
                        <a:rPr kumimoji="1" lang="en-US" altLang="ja-JP" sz="1200" b="0" dirty="0">
                          <a:solidFill>
                            <a:schemeClr val="tx1"/>
                          </a:solidFill>
                          <a:latin typeface="游ゴシック" panose="020B0400000000000000" pitchFamily="50" charset="-128"/>
                          <a:ea typeface="+mn-ea"/>
                        </a:rPr>
                        <a:t>100,980</a:t>
                      </a:r>
                      <a:r>
                        <a:rPr kumimoji="1" lang="zh-TW" altLang="en-US" sz="1200" b="0" dirty="0">
                          <a:solidFill>
                            <a:schemeClr val="tx1"/>
                          </a:solidFill>
                          <a:latin typeface="游ゴシック" panose="020B0400000000000000" pitchFamily="50" charset="-128"/>
                          <a:ea typeface="游ゴシック" panose="020B0400000000000000" pitchFamily="50" charset="-128"/>
                        </a:rPr>
                        <a:t>千円（</a:t>
                      </a:r>
                      <a:r>
                        <a:rPr kumimoji="1" lang="en-US" altLang="zh-TW" sz="1200" b="0" dirty="0">
                          <a:solidFill>
                            <a:schemeClr val="tx1"/>
                          </a:solidFill>
                          <a:latin typeface="游ゴシック" panose="020B0400000000000000" pitchFamily="50" charset="-128"/>
                          <a:ea typeface="游ゴシック" panose="020B0400000000000000" pitchFamily="50" charset="-128"/>
                        </a:rPr>
                        <a:t>H24</a:t>
                      </a:r>
                      <a:r>
                        <a:rPr kumimoji="1" lang="zh-TW" altLang="en-US" sz="1200" b="0" dirty="0">
                          <a:solidFill>
                            <a:schemeClr val="tx1"/>
                          </a:solidFill>
                          <a:latin typeface="游ゴシック" panose="020B0400000000000000" pitchFamily="50" charset="-128"/>
                          <a:ea typeface="游ゴシック" panose="020B0400000000000000" pitchFamily="50" charset="-128"/>
                        </a:rPr>
                        <a:t>～</a:t>
                      </a:r>
                      <a:r>
                        <a:rPr kumimoji="1" lang="en-US" altLang="zh-TW" sz="1200" b="0" dirty="0">
                          <a:solidFill>
                            <a:schemeClr val="tx1"/>
                          </a:solidFill>
                          <a:latin typeface="游ゴシック" panose="020B0400000000000000" pitchFamily="50" charset="-128"/>
                          <a:ea typeface="游ゴシック" panose="020B0400000000000000" pitchFamily="50" charset="-128"/>
                        </a:rPr>
                        <a:t>R</a:t>
                      </a:r>
                      <a:r>
                        <a:rPr kumimoji="1" lang="en-US" altLang="ja-JP" sz="1200" b="0" dirty="0">
                          <a:solidFill>
                            <a:schemeClr val="tx1"/>
                          </a:solidFill>
                          <a:latin typeface="游ゴシック" panose="020B0400000000000000" pitchFamily="50" charset="-128"/>
                          <a:ea typeface="+mn-ea"/>
                        </a:rPr>
                        <a:t>6</a:t>
                      </a:r>
                      <a:r>
                        <a:rPr kumimoji="1" lang="en-US" altLang="zh-TW" sz="1200" b="0" dirty="0">
                          <a:solidFill>
                            <a:schemeClr val="tx1"/>
                          </a:solidFill>
                          <a:latin typeface="游ゴシック" panose="020B0400000000000000" pitchFamily="50" charset="-128"/>
                          <a:ea typeface="游ゴシック" panose="020B0400000000000000" pitchFamily="50" charset="-128"/>
                        </a:rPr>
                        <a:t>.</a:t>
                      </a:r>
                      <a:r>
                        <a:rPr kumimoji="1" lang="en-US" altLang="ja-JP" sz="1200" b="0" dirty="0">
                          <a:solidFill>
                            <a:schemeClr val="tx1"/>
                          </a:solidFill>
                          <a:latin typeface="游ゴシック" panose="020B0400000000000000" pitchFamily="50" charset="-128"/>
                          <a:ea typeface="+mn-ea"/>
                        </a:rPr>
                        <a:t>12</a:t>
                      </a:r>
                      <a:r>
                        <a:rPr kumimoji="1" lang="zh-TW" altLang="en-US" sz="1200" b="0" dirty="0">
                          <a:solidFill>
                            <a:schemeClr val="tx1"/>
                          </a:solidFill>
                          <a:latin typeface="游ゴシック" panose="020B0400000000000000" pitchFamily="50" charset="-128"/>
                          <a:ea typeface="游ゴシック" panose="020B0400000000000000" pitchFamily="50" charset="-128"/>
                        </a:rPr>
                        <a:t>）</a:t>
                      </a:r>
                      <a:endParaRPr kumimoji="1" lang="en-US" altLang="zh-TW" sz="12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200" b="0" dirty="0">
                          <a:solidFill>
                            <a:schemeClr val="tx1"/>
                          </a:solidFill>
                        </a:rPr>
                        <a:t>■寄附金を活用し、がん検診の普及啓発資材の作成、小児・</a:t>
                      </a:r>
                      <a:r>
                        <a:rPr kumimoji="1" lang="en-US" altLang="ja-JP" sz="1200" b="0" dirty="0">
                          <a:solidFill>
                            <a:schemeClr val="tx1"/>
                          </a:solidFill>
                        </a:rPr>
                        <a:t>AYA</a:t>
                      </a:r>
                      <a:r>
                        <a:rPr kumimoji="1" lang="ja-JP" altLang="en-US" sz="1200" b="0" dirty="0">
                          <a:solidFill>
                            <a:schemeClr val="tx1"/>
                          </a:solidFill>
                        </a:rPr>
                        <a:t>世代のがん患者支援事業</a:t>
                      </a:r>
                      <a:r>
                        <a:rPr kumimoji="1" lang="ja-JP" altLang="en-US" sz="1200" b="0" strike="noStrike" dirty="0">
                          <a:solidFill>
                            <a:schemeClr val="tx1"/>
                          </a:solidFill>
                        </a:rPr>
                        <a:t>や企画提案型公募事業等</a:t>
                      </a:r>
                      <a:r>
                        <a:rPr kumimoji="1" lang="ja-JP" altLang="en-US" sz="1200" b="0" dirty="0">
                          <a:solidFill>
                            <a:schemeClr val="tx1"/>
                          </a:solidFill>
                        </a:rPr>
                        <a:t>を実施。</a:t>
                      </a:r>
                      <a:endParaRPr kumimoji="1" lang="en-US" altLang="ja-JP" sz="12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200" b="0" dirty="0">
                          <a:solidFill>
                            <a:schemeClr val="tx1"/>
                          </a:solidFill>
                        </a:rPr>
                        <a:t>■患者会や患者サロンの情報について、地域の療養情報冊子及び別冊、ホームページを改訂し、府内の拠点</a:t>
                      </a:r>
                      <a:endParaRPr kumimoji="1" lang="en-US" altLang="ja-JP" sz="1200" b="0" dirty="0">
                        <a:solidFill>
                          <a:schemeClr val="tx1"/>
                        </a:solidFill>
                      </a:endParaRPr>
                    </a:p>
                    <a:p>
                      <a:r>
                        <a:rPr kumimoji="1" lang="ja-JP" altLang="en-US" sz="1200" b="0" dirty="0">
                          <a:solidFill>
                            <a:schemeClr val="tx1"/>
                          </a:solidFill>
                        </a:rPr>
                        <a:t>　病院等へ配布。</a:t>
                      </a:r>
                      <a:endParaRPr kumimoji="1" lang="en-US" altLang="ja-JP" sz="1200" b="0" dirty="0">
                        <a:solidFill>
                          <a:schemeClr val="tx1"/>
                        </a:solidFill>
                      </a:endParaRPr>
                    </a:p>
                    <a:p>
                      <a:r>
                        <a:rPr kumimoji="1" lang="ja-JP" altLang="en-US" sz="1200" b="0" dirty="0">
                          <a:solidFill>
                            <a:schemeClr val="tx1"/>
                          </a:solidFill>
                        </a:rPr>
                        <a:t>■大阪府がんピア・サポーター養成研修を実施するとともに、大阪府がん診療拠点病院等のがんサロン等へ</a:t>
                      </a:r>
                      <a:endParaRPr kumimoji="1" lang="en-US" altLang="ja-JP" sz="1200" b="0" dirty="0">
                        <a:solidFill>
                          <a:schemeClr val="tx1"/>
                        </a:solidFill>
                      </a:endParaRPr>
                    </a:p>
                    <a:p>
                      <a:r>
                        <a:rPr kumimoji="1" lang="ja-JP" altLang="en-US" sz="1200" b="0" dirty="0">
                          <a:solidFill>
                            <a:schemeClr val="tx1"/>
                          </a:solidFill>
                        </a:rPr>
                        <a:t>　派遣するしくみを構築。</a:t>
                      </a:r>
                      <a:endParaRPr kumimoji="1" lang="en-US" altLang="ja-JP" sz="1200" b="0" dirty="0">
                        <a:solidFill>
                          <a:schemeClr val="tx1"/>
                        </a:solidFill>
                      </a:endParaRPr>
                    </a:p>
                    <a:p>
                      <a:pPr algn="r"/>
                      <a:r>
                        <a:rPr kumimoji="1" lang="en-US" altLang="ja-JP" sz="1200" b="0" dirty="0">
                          <a:solidFill>
                            <a:schemeClr val="tx1"/>
                          </a:solidFill>
                        </a:rPr>
                        <a:t>【</a:t>
                      </a:r>
                      <a:r>
                        <a:rPr kumimoji="1" lang="ja-JP" altLang="en-US" sz="1200" b="0" dirty="0">
                          <a:solidFill>
                            <a:schemeClr val="tx1"/>
                          </a:solidFill>
                        </a:rPr>
                        <a:t>大阪府がんピア・サポーター養成研修　第１回：</a:t>
                      </a:r>
                      <a:r>
                        <a:rPr kumimoji="1" lang="en-US" altLang="ja-JP" sz="1200" b="0" dirty="0">
                          <a:solidFill>
                            <a:schemeClr val="tx1"/>
                          </a:solidFill>
                        </a:rPr>
                        <a:t>R6.11.16,17</a:t>
                      </a:r>
                      <a:r>
                        <a:rPr kumimoji="1" lang="ja-JP" altLang="en-US" sz="1200" b="0" dirty="0">
                          <a:solidFill>
                            <a:schemeClr val="tx1"/>
                          </a:solidFill>
                        </a:rPr>
                        <a:t>、第２回：</a:t>
                      </a:r>
                      <a:r>
                        <a:rPr kumimoji="1" lang="en-US" altLang="ja-JP" sz="1200" b="0" dirty="0">
                          <a:solidFill>
                            <a:schemeClr val="tx1"/>
                          </a:solidFill>
                        </a:rPr>
                        <a:t>R7.2.15,16</a:t>
                      </a:r>
                      <a:r>
                        <a:rPr kumimoji="1" lang="ja-JP" altLang="en-US" sz="1200" b="0" dirty="0">
                          <a:solidFill>
                            <a:schemeClr val="tx1"/>
                          </a:solidFill>
                        </a:rPr>
                        <a:t>実施</a:t>
                      </a:r>
                      <a:r>
                        <a:rPr kumimoji="1" lang="en-US" altLang="ja-JP" sz="1200" b="0" dirty="0">
                          <a:solidFill>
                            <a:schemeClr val="tx1"/>
                          </a:solidFill>
                        </a:rPr>
                        <a:t>】</a:t>
                      </a:r>
                    </a:p>
                    <a:p>
                      <a:r>
                        <a:rPr kumimoji="1" lang="en-US" altLang="ja-JP" sz="1300" dirty="0">
                          <a:solidFill>
                            <a:schemeClr val="tx1"/>
                          </a:solidFill>
                        </a:rPr>
                        <a:t>《</a:t>
                      </a:r>
                      <a:r>
                        <a:rPr kumimoji="1" lang="ja-JP" altLang="en-US" sz="1300" u="sng" dirty="0">
                          <a:solidFill>
                            <a:schemeClr val="tx1"/>
                          </a:solidFill>
                        </a:rPr>
                        <a:t>がん教育、がんに関する知識の普及啓発</a:t>
                      </a:r>
                      <a:r>
                        <a:rPr kumimoji="1" lang="en-US" altLang="ja-JP" sz="1300" dirty="0">
                          <a:solidFill>
                            <a:schemeClr val="tx1"/>
                          </a:solidFill>
                        </a:rPr>
                        <a:t>》</a:t>
                      </a:r>
                    </a:p>
                    <a:p>
                      <a:r>
                        <a:rPr kumimoji="1" lang="ja-JP" altLang="en-US" sz="1200" b="0" dirty="0">
                          <a:solidFill>
                            <a:schemeClr val="tx1"/>
                          </a:solidFill>
                        </a:rPr>
                        <a:t>■中学校、高校におけるがん教育の外部講師活用を進めるため、府教育庁と連携して講師リストを作成し、</a:t>
                      </a:r>
                      <a:endParaRPr kumimoji="1" lang="en-US" altLang="ja-JP" sz="1200" b="0" dirty="0">
                        <a:solidFill>
                          <a:schemeClr val="tx1"/>
                        </a:solidFill>
                      </a:endParaRPr>
                    </a:p>
                    <a:p>
                      <a:r>
                        <a:rPr kumimoji="1" lang="ja-JP" altLang="en-US" sz="1200" b="0" dirty="0">
                          <a:solidFill>
                            <a:schemeClr val="tx1"/>
                          </a:solidFill>
                        </a:rPr>
                        <a:t>　市町村教育委員会や府立高校へ配布するとともに、依頼に基づき外部講師を派遣。また、教員向けの研修会　</a:t>
                      </a:r>
                      <a:endParaRPr kumimoji="1" lang="en-US" altLang="ja-JP" sz="1200" b="0" dirty="0">
                        <a:solidFill>
                          <a:schemeClr val="tx1"/>
                        </a:solidFill>
                      </a:endParaRPr>
                    </a:p>
                    <a:p>
                      <a:r>
                        <a:rPr kumimoji="1" lang="ja-JP" altLang="en-US" sz="1200" b="0" dirty="0">
                          <a:solidFill>
                            <a:schemeClr val="tx1"/>
                          </a:solidFill>
                        </a:rPr>
                        <a:t>　を教育庁と連携して実施。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4694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b="0" strike="noStrike" dirty="0">
                          <a:solidFill>
                            <a:schemeClr val="tx1"/>
                          </a:solidFill>
                          <a:latin typeface="+mn-ea"/>
                          <a:ea typeface="+mn-ea"/>
                        </a:rPr>
                        <a:t>■社会全体でがん対策を進めていく更なる機運醸成</a:t>
                      </a:r>
                    </a:p>
                    <a:p>
                      <a:r>
                        <a:rPr kumimoji="1" lang="ja-JP" altLang="en-US" sz="1200" b="0" strike="noStrike" dirty="0">
                          <a:solidFill>
                            <a:schemeClr val="tx1"/>
                          </a:solidFill>
                          <a:latin typeface="+mn-ea"/>
                          <a:ea typeface="+mn-ea"/>
                        </a:rPr>
                        <a:t>■大阪府がんピア・サポーターを活用したがん患者・家族を支援するための体制構築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0107673"/>
                  </a:ext>
                </a:extLst>
              </a:tr>
              <a:tr h="996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■がん対策基金の寄附の拡大に努めるとともに、寄附等を活用して患者団体等の活動を支援。</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■大阪がん患者団体協議会及び関係者との継続的な意見交換を行い、がん対策の推進に努める。</a:t>
                      </a:r>
                      <a:endParaRPr kumimoji="1" lang="en-US" altLang="ja-JP" sz="1200" b="0" dirty="0">
                        <a:solidFill>
                          <a:schemeClr val="tx1"/>
                        </a:solidFill>
                        <a:latin typeface="+mn-ea"/>
                        <a:ea typeface="+mn-ea"/>
                      </a:endParaRPr>
                    </a:p>
                    <a:p>
                      <a:r>
                        <a:rPr kumimoji="1" lang="ja-JP" altLang="en-US" sz="1200" b="0" strike="noStrike" dirty="0">
                          <a:solidFill>
                            <a:schemeClr val="tx1"/>
                          </a:solidFill>
                          <a:latin typeface="+mn-ea"/>
                          <a:ea typeface="+mn-ea"/>
                        </a:rPr>
                        <a:t>■大阪府がんピア・サポーターを大阪府がん診療拠点病院等で行われるがんサロン等に派遣。</a:t>
                      </a:r>
                      <a:endParaRPr kumimoji="1" lang="en-US" altLang="ja-JP" sz="1200" b="0" strike="no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7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千円）、地域統括相談支援センターモデル事業（</a:t>
                      </a:r>
                      <a:r>
                        <a:rPr kumimoji="1" lang="en-US" altLang="ja-JP" sz="1300" dirty="0">
                          <a:solidFill>
                            <a:schemeClr val="tx1"/>
                          </a:solidFill>
                        </a:rPr>
                        <a:t>12,825</a:t>
                      </a:r>
                      <a:r>
                        <a:rPr kumimoji="1" lang="ja-JP" altLang="en-US" sz="1300" dirty="0">
                          <a:solidFill>
                            <a:schemeClr val="tx1"/>
                          </a:solidFill>
                        </a:rPr>
                        <a:t>千円）</a:t>
                      </a:r>
                      <a:r>
                        <a:rPr kumimoji="1" lang="en-US" altLang="ja-JP" sz="1300" dirty="0">
                          <a:solidFill>
                            <a:schemeClr val="tx1"/>
                          </a:solidFill>
                        </a:rPr>
                        <a:t>【</a:t>
                      </a:r>
                      <a:r>
                        <a:rPr kumimoji="1" lang="ja-JP" altLang="en-US" sz="1300" dirty="0">
                          <a:solidFill>
                            <a:schemeClr val="tx1"/>
                          </a:solidFill>
                        </a:rPr>
                        <a:t>再掲</a:t>
                      </a:r>
                      <a:r>
                        <a:rPr kumimoji="1" lang="en-US" altLang="ja-JP" sz="1300" dirty="0">
                          <a:solidFill>
                            <a:schemeClr val="tx1"/>
                          </a:solidFill>
                        </a:rPr>
                        <a:t>】</a:t>
                      </a:r>
                      <a:r>
                        <a:rPr kumimoji="1" lang="ja-JP" altLang="en-US" sz="1300" dirty="0">
                          <a:solidFill>
                            <a:schemeClr val="tx1"/>
                          </a:solidFill>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sp>
        <p:nvSpPr>
          <p:cNvPr id="6" name="スライド番号プレースホルダー 1">
            <a:extLst>
              <a:ext uri="{FF2B5EF4-FFF2-40B4-BE49-F238E27FC236}">
                <a16:creationId xmlns:a16="http://schemas.microsoft.com/office/drawing/2014/main" id="{7190B315-7A95-42AC-8DB2-4FD0FABDD707}"/>
              </a:ext>
            </a:extLst>
          </p:cNvPr>
          <p:cNvSpPr txBox="1">
            <a:spLocks/>
          </p:cNvSpPr>
          <p:nvPr/>
        </p:nvSpPr>
        <p:spPr>
          <a:xfrm>
            <a:off x="9313688"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600" b="1" dirty="0">
                <a:latin typeface="+mn-ea"/>
              </a:rPr>
              <a:t>10</a:t>
            </a:r>
            <a:endParaRPr kumimoji="1" lang="ja-JP" altLang="en-US" sz="1600" b="1" dirty="0">
              <a:latin typeface="+mn-ea"/>
            </a:endParaRPr>
          </a:p>
        </p:txBody>
      </p:sp>
    </p:spTree>
    <p:extLst>
      <p:ext uri="{BB962C8B-B14F-4D97-AF65-F5344CB8AC3E}">
        <p14:creationId xmlns:p14="http://schemas.microsoft.com/office/powerpoint/2010/main" val="15509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75489" y="3242929"/>
            <a:ext cx="9500153" cy="2282619"/>
          </a:xfrm>
          <a:prstGeom prst="roundRect">
            <a:avLst>
              <a:gd name="adj" fmla="val 96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sz="2056">
              <a:solidFill>
                <a:prstClr val="white"/>
              </a:solidFill>
              <a:latin typeface="Calibri"/>
              <a:ea typeface="Meiryo UI"/>
            </a:endParaRPr>
          </a:p>
        </p:txBody>
      </p:sp>
      <p:sp>
        <p:nvSpPr>
          <p:cNvPr id="24" name="角丸四角形 23"/>
          <p:cNvSpPr/>
          <p:nvPr/>
        </p:nvSpPr>
        <p:spPr>
          <a:xfrm>
            <a:off x="142331" y="1080337"/>
            <a:ext cx="9500153" cy="19719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a:solidFill>
                <a:prstClr val="white"/>
              </a:solidFill>
              <a:latin typeface="Calibri"/>
              <a:ea typeface="Meiryo UI"/>
            </a:endParaRPr>
          </a:p>
        </p:txBody>
      </p:sp>
      <p:sp>
        <p:nvSpPr>
          <p:cNvPr id="6" name="テキスト ボックス 2"/>
          <p:cNvSpPr txBox="1">
            <a:spLocks noChangeArrowheads="1"/>
          </p:cNvSpPr>
          <p:nvPr/>
        </p:nvSpPr>
        <p:spPr bwMode="auto">
          <a:xfrm>
            <a:off x="282013" y="394050"/>
            <a:ext cx="9500153" cy="397815"/>
          </a:xfrm>
          <a:prstGeom prst="rect">
            <a:avLst/>
          </a:prstGeom>
          <a:solidFill>
            <a:schemeClr val="accent1"/>
          </a:solidFill>
          <a:ln>
            <a:solidFill>
              <a:schemeClr val="accent1"/>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ctr" defTabSz="1050219">
              <a:spcBef>
                <a:spcPts val="1762"/>
              </a:spcBef>
            </a:pPr>
            <a:r>
              <a:rPr kumimoji="1" lang="ja-JP"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がんになっても適切な医療を受けられ、安心して暮らせる社会の構築</a:t>
            </a:r>
            <a:endParaRPr kumimoji="1" lang="ja-JP" altLang="ja-JP" sz="14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p:txBody>
      </p:sp>
      <p:sp>
        <p:nvSpPr>
          <p:cNvPr id="7" name="下矢印 6"/>
          <p:cNvSpPr/>
          <p:nvPr/>
        </p:nvSpPr>
        <p:spPr>
          <a:xfrm rot="10800000">
            <a:off x="2070484" y="748746"/>
            <a:ext cx="5511964" cy="2753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a:solidFill>
                <a:prstClr val="black"/>
              </a:solidFill>
              <a:latin typeface="Calibri"/>
              <a:ea typeface="Meiryo UI"/>
            </a:endParaRPr>
          </a:p>
        </p:txBody>
      </p:sp>
      <p:sp>
        <p:nvSpPr>
          <p:cNvPr id="8" name="正方形/長方形 7"/>
          <p:cNvSpPr/>
          <p:nvPr/>
        </p:nvSpPr>
        <p:spPr>
          <a:xfrm>
            <a:off x="175489" y="1100069"/>
            <a:ext cx="1389251"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＜全体目標＞</a:t>
            </a:r>
            <a:endParaRPr kumimoji="1" lang="ja-JP" altLang="en-US" sz="1200" dirty="0">
              <a:solidFill>
                <a:srgbClr val="000000"/>
              </a:solidFill>
              <a:latin typeface="HG丸ｺﾞｼｯｸM-PRO"/>
              <a:ea typeface="Meiryo UI"/>
              <a:cs typeface="HG丸ｺﾞｼｯｸM-PRO"/>
            </a:endParaRPr>
          </a:p>
        </p:txBody>
      </p:sp>
      <p:sp>
        <p:nvSpPr>
          <p:cNvPr id="13" name="テキスト ボックス 2"/>
          <p:cNvSpPr txBox="1">
            <a:spLocks noChangeArrowheads="1"/>
          </p:cNvSpPr>
          <p:nvPr/>
        </p:nvSpPr>
        <p:spPr bwMode="auto">
          <a:xfrm>
            <a:off x="2816143" y="1166654"/>
            <a:ext cx="3715594" cy="35358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がん死亡率の減少</a:t>
            </a:r>
            <a:endParaRPr kumimoji="1" lang="ja-JP" altLang="en-US" sz="1100" dirty="0">
              <a:solidFill>
                <a:srgbClr val="000000"/>
              </a:solidFill>
              <a:latin typeface="HG丸ｺﾞｼｯｸM-PRO"/>
              <a:ea typeface="Meiryo UI"/>
              <a:cs typeface="HG丸ｺﾞｼｯｸM-PRO"/>
            </a:endParaRPr>
          </a:p>
        </p:txBody>
      </p:sp>
      <p:sp>
        <p:nvSpPr>
          <p:cNvPr id="14" name="テキスト ボックス 2"/>
          <p:cNvSpPr txBox="1">
            <a:spLocks noChangeArrowheads="1"/>
          </p:cNvSpPr>
          <p:nvPr/>
        </p:nvSpPr>
        <p:spPr bwMode="auto">
          <a:xfrm>
            <a:off x="766028" y="157466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がんり患率の減少</a:t>
            </a:r>
            <a:endParaRPr kumimoji="1" lang="ja-JP" altLang="en-US" sz="1100" dirty="0">
              <a:solidFill>
                <a:srgbClr val="000000"/>
              </a:solidFill>
              <a:latin typeface="HG丸ｺﾞｼｯｸM-PRO"/>
              <a:ea typeface="Meiryo UI"/>
              <a:cs typeface="HG丸ｺﾞｼｯｸM-PRO"/>
            </a:endParaRPr>
          </a:p>
        </p:txBody>
      </p:sp>
      <p:sp>
        <p:nvSpPr>
          <p:cNvPr id="15" name="テキスト ボックス 2"/>
          <p:cNvSpPr txBox="1">
            <a:spLocks noChangeArrowheads="1"/>
          </p:cNvSpPr>
          <p:nvPr/>
        </p:nvSpPr>
        <p:spPr bwMode="auto">
          <a:xfrm>
            <a:off x="6362745" y="1596648"/>
            <a:ext cx="3123484" cy="3372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ctr"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がん患者・家族の生活の質の維持</a:t>
            </a:r>
            <a:endParaRPr kumimoji="1" lang="ja-JP" altLang="en-US" sz="1100" dirty="0">
              <a:solidFill>
                <a:srgbClr val="000000"/>
              </a:solidFill>
              <a:latin typeface="HG丸ｺﾞｼｯｸM-PRO"/>
              <a:ea typeface="Meiryo UI"/>
              <a:cs typeface="HG丸ｺﾞｼｯｸM-PRO"/>
            </a:endParaRPr>
          </a:p>
        </p:txBody>
      </p:sp>
      <p:sp>
        <p:nvSpPr>
          <p:cNvPr id="16" name="下矢印 15"/>
          <p:cNvSpPr/>
          <p:nvPr/>
        </p:nvSpPr>
        <p:spPr>
          <a:xfrm rot="10800000">
            <a:off x="1961831" y="3108725"/>
            <a:ext cx="5911849" cy="3780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black"/>
              </a:solidFill>
              <a:latin typeface="Calibri"/>
              <a:ea typeface="Meiryo UI"/>
            </a:endParaRPr>
          </a:p>
        </p:txBody>
      </p:sp>
      <p:sp>
        <p:nvSpPr>
          <p:cNvPr id="17" name="正方形/長方形 16"/>
          <p:cNvSpPr/>
          <p:nvPr/>
        </p:nvSpPr>
        <p:spPr>
          <a:xfrm>
            <a:off x="282013" y="3288025"/>
            <a:ext cx="2183924"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400" b="1" dirty="0">
                <a:solidFill>
                  <a:srgbClr val="000000"/>
                </a:solidFill>
                <a:latin typeface="HG丸ｺﾞｼｯｸM-PRO"/>
                <a:ea typeface="Meiryo UI"/>
                <a:cs typeface="HG丸ｺﾞｼｯｸM-PRO"/>
              </a:rPr>
              <a:t>＜基本的な取組み＞</a:t>
            </a:r>
            <a:endParaRPr kumimoji="1" lang="ja-JP" altLang="en-US" sz="1400" dirty="0">
              <a:solidFill>
                <a:srgbClr val="000000"/>
              </a:solidFill>
              <a:latin typeface="HG丸ｺﾞｼｯｸM-PRO"/>
              <a:ea typeface="Meiryo UI"/>
              <a:cs typeface="HG丸ｺﾞｼｯｸM-PRO"/>
            </a:endParaRPr>
          </a:p>
        </p:txBody>
      </p:sp>
      <p:sp>
        <p:nvSpPr>
          <p:cNvPr id="18" name="テキスト ボックス 2"/>
          <p:cNvSpPr txBox="1">
            <a:spLocks noChangeArrowheads="1"/>
          </p:cNvSpPr>
          <p:nvPr/>
        </p:nvSpPr>
        <p:spPr bwMode="auto">
          <a:xfrm>
            <a:off x="250690" y="3649782"/>
            <a:ext cx="2565453" cy="1329938"/>
          </a:xfrm>
          <a:prstGeom prst="rect">
            <a:avLst/>
          </a:prstGeom>
          <a:solidFill>
            <a:schemeClr val="accent5">
              <a:lumMod val="20000"/>
              <a:lumOff val="80000"/>
            </a:schemeClr>
          </a:solidFill>
          <a:ln>
            <a:solidFill>
              <a:schemeClr val="accent5">
                <a:lumMod val="40000"/>
                <a:lumOff val="60000"/>
              </a:schemeClr>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(1)</a:t>
            </a:r>
            <a:r>
              <a:rPr kumimoji="1" lang="ja-JP" altLang="en-US" sz="1100" b="1" dirty="0">
                <a:solidFill>
                  <a:srgbClr val="000000"/>
                </a:solidFill>
                <a:latin typeface="HG丸ｺﾞｼｯｸM-PRO"/>
                <a:ea typeface="Meiryo UI"/>
                <a:cs typeface="HG丸ｺﾞｼｯｸM-PRO"/>
              </a:rPr>
              <a:t>がんの予防・早期発見</a:t>
            </a:r>
            <a:endParaRPr kumimoji="1" lang="ja-JP" altLang="en-US" sz="1100" dirty="0">
              <a:solidFill>
                <a:srgbClr val="000000"/>
              </a:solidFill>
              <a:latin typeface="HG丸ｺﾞｼｯｸM-PRO"/>
              <a:ea typeface="Meiryo UI"/>
              <a:cs typeface="HG丸ｺﾞｼｯｸM-PRO"/>
            </a:endParaRPr>
          </a:p>
          <a:p>
            <a:pPr algn="just" defTabSz="1050219">
              <a:lnSpc>
                <a:spcPts val="1468"/>
              </a:lnSpc>
            </a:pPr>
            <a:r>
              <a:rPr kumimoji="1" lang="ja-JP" altLang="en-US" sz="1100" dirty="0">
                <a:solidFill>
                  <a:srgbClr val="000000"/>
                </a:solidFill>
                <a:latin typeface="HG丸ｺﾞｼｯｸM-PRO"/>
                <a:ea typeface="Meiryo UI"/>
                <a:cs typeface="HG丸ｺﾞｼｯｸM-PRO"/>
              </a:rPr>
              <a:t>○がんの予防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（たばこ対策等）</a:t>
            </a:r>
          </a:p>
          <a:p>
            <a:pPr algn="just" defTabSz="1050219">
              <a:lnSpc>
                <a:spcPts val="1468"/>
              </a:lnSpc>
            </a:pPr>
            <a:r>
              <a:rPr kumimoji="1" lang="ja-JP" altLang="en-US" sz="1100" dirty="0">
                <a:solidFill>
                  <a:srgbClr val="000000"/>
                </a:solidFill>
                <a:latin typeface="HG丸ｺﾞｼｯｸM-PRO"/>
                <a:ea typeface="Meiryo UI"/>
                <a:cs typeface="HG丸ｺﾞｼｯｸM-PRO"/>
              </a:rPr>
              <a:t>○肝炎肝がん対策の推進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○がん検診によるがんの早期発見</a:t>
            </a:r>
          </a:p>
          <a:p>
            <a:pPr algn="just" defTabSz="1050219">
              <a:lnSpc>
                <a:spcPts val="1468"/>
              </a:lnSpc>
            </a:pPr>
            <a:endParaRPr kumimoji="1" lang="ja-JP" altLang="en-US" sz="1100" dirty="0">
              <a:solidFill>
                <a:srgbClr val="000000"/>
              </a:solidFill>
              <a:latin typeface="HG丸ｺﾞｼｯｸM-PRO"/>
              <a:ea typeface="Meiryo UI"/>
              <a:cs typeface="HG丸ｺﾞｼｯｸM-PRO"/>
            </a:endParaRPr>
          </a:p>
        </p:txBody>
      </p:sp>
      <p:sp>
        <p:nvSpPr>
          <p:cNvPr id="19" name="テキスト ボックス 2"/>
          <p:cNvSpPr txBox="1">
            <a:spLocks noChangeArrowheads="1"/>
          </p:cNvSpPr>
          <p:nvPr/>
        </p:nvSpPr>
        <p:spPr bwMode="auto">
          <a:xfrm>
            <a:off x="3049846" y="3640463"/>
            <a:ext cx="3312899" cy="1339257"/>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(2)</a:t>
            </a:r>
            <a:r>
              <a:rPr kumimoji="1" lang="ja-JP" altLang="en-US" sz="1100" b="1" dirty="0">
                <a:solidFill>
                  <a:srgbClr val="000000"/>
                </a:solidFill>
                <a:latin typeface="HG丸ｺﾞｼｯｸM-PRO"/>
                <a:ea typeface="Meiryo UI"/>
                <a:cs typeface="HG丸ｺﾞｼｯｸM-PRO"/>
              </a:rPr>
              <a:t>がん医療の充実</a:t>
            </a:r>
            <a:endParaRPr kumimoji="1" lang="ja-JP" altLang="en-US" sz="1100" dirty="0">
              <a:solidFill>
                <a:srgbClr val="000000"/>
              </a:solidFill>
              <a:latin typeface="HG丸ｺﾞｼｯｸM-PRO"/>
              <a:ea typeface="Meiryo UI"/>
              <a:cs typeface="HG丸ｺﾞｼｯｸM-PRO"/>
            </a:endParaRPr>
          </a:p>
          <a:p>
            <a:pPr algn="just" defTabSz="1050219">
              <a:lnSpc>
                <a:spcPts val="1566"/>
              </a:lnSpc>
            </a:pPr>
            <a:r>
              <a:rPr kumimoji="1" lang="ja-JP" altLang="en-US" sz="1100" dirty="0">
                <a:solidFill>
                  <a:srgbClr val="000000"/>
                </a:solidFill>
                <a:latin typeface="HG丸ｺﾞｼｯｸM-PRO"/>
                <a:ea typeface="Meiryo UI"/>
                <a:cs typeface="HG丸ｺﾞｼｯｸM-PRO"/>
              </a:rPr>
              <a:t>○医療提供体制の充実</a:t>
            </a:r>
          </a:p>
          <a:p>
            <a:pPr algn="just" defTabSz="1050219">
              <a:lnSpc>
                <a:spcPts val="1566"/>
              </a:lnSpc>
            </a:pPr>
            <a:r>
              <a:rPr kumimoji="1" lang="ja-JP" altLang="en-US" sz="1100" dirty="0">
                <a:solidFill>
                  <a:srgbClr val="000000"/>
                </a:solidFill>
                <a:latin typeface="HG丸ｺﾞｼｯｸM-PRO"/>
                <a:ea typeface="Meiryo UI"/>
                <a:cs typeface="HG丸ｺﾞｼｯｸM-PRO"/>
              </a:rPr>
              <a:t>○小児・ＡＹＡ世代のがん・高齢者のがん・希少がん等 </a:t>
            </a:r>
            <a:endParaRPr kumimoji="1" lang="en-US" altLang="ja-JP" sz="1100" dirty="0">
              <a:solidFill>
                <a:srgbClr val="000000"/>
              </a:solidFill>
              <a:latin typeface="HG丸ｺﾞｼｯｸM-PRO"/>
              <a:ea typeface="Meiryo UI"/>
              <a:cs typeface="HG丸ｺﾞｼｯｸM-PRO"/>
            </a:endParaRPr>
          </a:p>
          <a:p>
            <a:pPr algn="just" defTabSz="1050219">
              <a:lnSpc>
                <a:spcPts val="1566"/>
              </a:lnSpc>
            </a:pPr>
            <a:r>
              <a:rPr kumimoji="1" lang="en-US" altLang="ja-JP" sz="1100" dirty="0">
                <a:solidFill>
                  <a:srgbClr val="000000"/>
                </a:solidFill>
                <a:latin typeface="HG丸ｺﾞｼｯｸM-PRO"/>
                <a:ea typeface="Meiryo UI"/>
                <a:cs typeface="HG丸ｺﾞｼｯｸM-PRO"/>
              </a:rPr>
              <a:t>    </a:t>
            </a:r>
            <a:r>
              <a:rPr kumimoji="1" lang="ja-JP" altLang="en-US" sz="1100" dirty="0">
                <a:solidFill>
                  <a:srgbClr val="000000"/>
                </a:solidFill>
                <a:latin typeface="HG丸ｺﾞｼｯｸM-PRO"/>
                <a:ea typeface="Meiryo UI"/>
                <a:cs typeface="HG丸ｺﾞｼｯｸM-PRO"/>
              </a:rPr>
              <a:t>の対策</a:t>
            </a:r>
          </a:p>
          <a:p>
            <a:pPr algn="just" defTabSz="1050219">
              <a:lnSpc>
                <a:spcPts val="1566"/>
              </a:lnSpc>
            </a:pPr>
            <a:r>
              <a:rPr kumimoji="1" lang="ja-JP" altLang="en-US" sz="1100" dirty="0">
                <a:solidFill>
                  <a:srgbClr val="000000"/>
                </a:solidFill>
                <a:latin typeface="HG丸ｺﾞｼｯｸM-PRO"/>
                <a:ea typeface="Meiryo UI"/>
                <a:cs typeface="HG丸ｺﾞｼｯｸM-PRO"/>
              </a:rPr>
              <a:t>○高度・専門的な医療の活用</a:t>
            </a:r>
          </a:p>
          <a:p>
            <a:pPr algn="just" defTabSz="1050219">
              <a:lnSpc>
                <a:spcPts val="1566"/>
              </a:lnSpc>
            </a:pPr>
            <a:r>
              <a:rPr kumimoji="1" lang="ja-JP" altLang="en-US" sz="1100" dirty="0">
                <a:solidFill>
                  <a:srgbClr val="000000"/>
                </a:solidFill>
                <a:latin typeface="HG丸ｺﾞｼｯｸM-PRO"/>
                <a:ea typeface="Meiryo UI"/>
                <a:cs typeface="HG丸ｺﾞｼｯｸM-PRO"/>
              </a:rPr>
              <a:t>○緩和ケアの推進</a:t>
            </a:r>
          </a:p>
          <a:p>
            <a:pPr algn="just" defTabSz="1050219">
              <a:lnSpc>
                <a:spcPts val="1566"/>
              </a:lnSpc>
            </a:pPr>
            <a:endParaRPr kumimoji="1" lang="ja-JP" altLang="en-US" sz="1100" dirty="0">
              <a:solidFill>
                <a:srgbClr val="000000"/>
              </a:solidFill>
              <a:latin typeface="HG丸ｺﾞｼｯｸM-PRO"/>
              <a:ea typeface="Meiryo UI"/>
              <a:cs typeface="HG丸ｺﾞｼｯｸM-PRO"/>
            </a:endParaRPr>
          </a:p>
        </p:txBody>
      </p:sp>
      <p:sp>
        <p:nvSpPr>
          <p:cNvPr id="20" name="テキスト ボックス 2"/>
          <p:cNvSpPr txBox="1">
            <a:spLocks noChangeArrowheads="1"/>
          </p:cNvSpPr>
          <p:nvPr/>
        </p:nvSpPr>
        <p:spPr bwMode="auto">
          <a:xfrm>
            <a:off x="6531738" y="3640461"/>
            <a:ext cx="3038139" cy="1339258"/>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(3)</a:t>
            </a:r>
            <a:r>
              <a:rPr kumimoji="1" lang="ja-JP" altLang="en-US" sz="1100" b="1" dirty="0">
                <a:solidFill>
                  <a:srgbClr val="000000"/>
                </a:solidFill>
                <a:latin typeface="HG丸ｺﾞｼｯｸM-PRO"/>
                <a:ea typeface="Meiryo UI"/>
                <a:cs typeface="HG丸ｺﾞｼｯｸM-PRO"/>
              </a:rPr>
              <a:t>患者支援の充実</a:t>
            </a:r>
            <a:endParaRPr kumimoji="1" lang="ja-JP" altLang="en-US" sz="1100" dirty="0">
              <a:solidFill>
                <a:srgbClr val="000000"/>
              </a:solidFill>
              <a:latin typeface="HG丸ｺﾞｼｯｸM-PRO"/>
              <a:ea typeface="Meiryo UI"/>
              <a:cs typeface="HG丸ｺﾞｼｯｸM-PRO"/>
            </a:endParaRP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○がん患者の相談支援</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○がん患者への情報提供</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○がん患者等の社会的な課題への対応</a:t>
            </a:r>
          </a:p>
        </p:txBody>
      </p:sp>
      <p:sp>
        <p:nvSpPr>
          <p:cNvPr id="26" name="台形 25">
            <a:extLst>
              <a:ext uri="{FF2B5EF4-FFF2-40B4-BE49-F238E27FC236}">
                <a16:creationId xmlns:a16="http://schemas.microsoft.com/office/drawing/2014/main" id="{F408A35C-B828-44DA-9A9D-10A2D78C407E}"/>
              </a:ext>
            </a:extLst>
          </p:cNvPr>
          <p:cNvSpPr/>
          <p:nvPr/>
        </p:nvSpPr>
        <p:spPr>
          <a:xfrm>
            <a:off x="794255" y="5558387"/>
            <a:ext cx="8247002" cy="830318"/>
          </a:xfrm>
          <a:prstGeom prst="trapezoi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white"/>
              </a:solidFill>
              <a:latin typeface="Calibri"/>
              <a:ea typeface="Meiryo UI"/>
            </a:endParaRPr>
          </a:p>
        </p:txBody>
      </p:sp>
      <p:sp>
        <p:nvSpPr>
          <p:cNvPr id="27" name="テキスト ボックス 2">
            <a:extLst>
              <a:ext uri="{FF2B5EF4-FFF2-40B4-BE49-F238E27FC236}">
                <a16:creationId xmlns:a16="http://schemas.microsoft.com/office/drawing/2014/main" id="{A8016BBA-ED19-4E5F-9940-C98FB5281F42}"/>
              </a:ext>
            </a:extLst>
          </p:cNvPr>
          <p:cNvSpPr txBox="1">
            <a:spLocks noChangeArrowheads="1"/>
          </p:cNvSpPr>
          <p:nvPr/>
        </p:nvSpPr>
        <p:spPr bwMode="auto">
          <a:xfrm>
            <a:off x="1420587" y="5570652"/>
            <a:ext cx="6253842" cy="830318"/>
          </a:xfrm>
          <a:prstGeom prst="rect">
            <a:avLst/>
          </a:prstGeom>
          <a:noFill/>
          <a:ln w="9525">
            <a:noFill/>
            <a:miter lim="800000"/>
            <a:headEnd/>
            <a:tailEnd/>
          </a:ln>
        </p:spPr>
        <p:txBody>
          <a:bodyPr rot="0" vert="horz" wrap="square" lIns="89509" tIns="44754" rIns="89509" bIns="44754" anchor="t" anchorCtr="0">
            <a:noAutofit/>
          </a:bodyPr>
          <a:lstStyle/>
          <a:p>
            <a:pPr indent="131157" algn="just" defTabSz="1050219">
              <a:lnSpc>
                <a:spcPts val="1566"/>
              </a:lnSpc>
            </a:pPr>
            <a:r>
              <a:rPr kumimoji="1" lang="en-US" sz="1100" b="1" dirty="0">
                <a:solidFill>
                  <a:srgbClr val="000000"/>
                </a:solidFill>
                <a:latin typeface="HG丸ｺﾞｼｯｸM-PRO" panose="020F0600000000000000" pitchFamily="50" charset="-128"/>
                <a:ea typeface="ＭＳ Ｐゴシック" panose="020B0600070205080204"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５</a:t>
            </a:r>
            <a:r>
              <a:rPr kumimoji="1" 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がん対策を社会全体で進める環境づくり</a:t>
            </a: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○社会全体での機運づくり○大阪府がん対策基</a:t>
            </a:r>
            <a:r>
              <a:rPr kumimoji="1" lang="ja-JP" altLang="en-US" sz="1100"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金　</a:t>
            </a:r>
            <a:endParaRPr kumimoji="1" lang="ja-JP" altLang="en-US" sz="16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○がん患者会等との連携促進○がん教育、がんに関する知識の普及啓発</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
            <a:extLst>
              <a:ext uri="{FF2B5EF4-FFF2-40B4-BE49-F238E27FC236}">
                <a16:creationId xmlns:a16="http://schemas.microsoft.com/office/drawing/2014/main" id="{8C21076A-04C4-47CC-909D-8FCF928D5599}"/>
              </a:ext>
            </a:extLst>
          </p:cNvPr>
          <p:cNvSpPr txBox="1">
            <a:spLocks noChangeArrowheads="1"/>
          </p:cNvSpPr>
          <p:nvPr/>
        </p:nvSpPr>
        <p:spPr bwMode="auto">
          <a:xfrm>
            <a:off x="390019" y="5076268"/>
            <a:ext cx="8975909" cy="323185"/>
          </a:xfrm>
          <a:prstGeom prst="rect">
            <a:avLst/>
          </a:prstGeom>
          <a:solidFill>
            <a:srgbClr val="FFFFFF"/>
          </a:solidFill>
          <a:ln w="9525">
            <a:noFill/>
            <a:miter lim="800000"/>
            <a:headEnd/>
            <a:tailEnd/>
          </a:ln>
        </p:spPr>
        <p:txBody>
          <a:bodyPr rot="0" vert="horz" wrap="square" lIns="89509" tIns="44754" rIns="89509" bIns="44754" anchor="t" anchorCtr="0">
            <a:noAutofit/>
          </a:bodyPr>
          <a:lstStyle/>
          <a:p>
            <a:pPr algn="ctr" defTabSz="1050219"/>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４</a:t>
            </a:r>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データの基盤整備・活用　</a:t>
            </a:r>
            <a:r>
              <a:rPr kumimoji="1" lang="ja-JP" altLang="en-US" sz="8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　 </a:t>
            </a: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○がん登録の精度向上　　○がん登録等のデータ利活用</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9" name="テキスト ボックス 2">
            <a:extLst>
              <a:ext uri="{FF2B5EF4-FFF2-40B4-BE49-F238E27FC236}">
                <a16:creationId xmlns:a16="http://schemas.microsoft.com/office/drawing/2014/main" id="{4EAADE0E-5A1C-4B2E-98FB-83AC233AB616}"/>
              </a:ext>
            </a:extLst>
          </p:cNvPr>
          <p:cNvSpPr txBox="1">
            <a:spLocks noChangeArrowheads="1"/>
          </p:cNvSpPr>
          <p:nvPr/>
        </p:nvSpPr>
        <p:spPr bwMode="auto">
          <a:xfrm>
            <a:off x="3543256" y="158312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がん生存率の向上</a:t>
            </a:r>
            <a:endParaRPr kumimoji="1" lang="ja-JP" altLang="en-US" sz="1100" dirty="0">
              <a:solidFill>
                <a:srgbClr val="000000"/>
              </a:solidFill>
              <a:latin typeface="HG丸ｺﾞｼｯｸM-PRO"/>
              <a:ea typeface="Meiryo UI"/>
              <a:cs typeface="HG丸ｺﾞｼｯｸM-PRO"/>
            </a:endParaRPr>
          </a:p>
        </p:txBody>
      </p:sp>
      <p:sp>
        <p:nvSpPr>
          <p:cNvPr id="30" name="タイトル 1">
            <a:extLst>
              <a:ext uri="{FF2B5EF4-FFF2-40B4-BE49-F238E27FC236}">
                <a16:creationId xmlns:a16="http://schemas.microsoft.com/office/drawing/2014/main" id="{817AF19F-1AE1-48A4-A683-B10085A399D1}"/>
              </a:ext>
            </a:extLst>
          </p:cNvPr>
          <p:cNvSpPr txBox="1">
            <a:spLocks/>
          </p:cNvSpPr>
          <p:nvPr/>
        </p:nvSpPr>
        <p:spPr>
          <a:xfrm>
            <a:off x="973924" y="160655"/>
            <a:ext cx="7808101" cy="246221"/>
          </a:xfrm>
          <a:prstGeom prst="rect">
            <a:avLst/>
          </a:prstGeom>
        </p:spPr>
        <p:txBody>
          <a:bodyPr wrap="square" lIns="0" tIns="0" rIns="0" bIns="0">
            <a:spAutoFit/>
          </a:bodyPr>
          <a:lstStyle>
            <a:lvl1pPr>
              <a:defRPr sz="3200" b="1" i="0">
                <a:solidFill>
                  <a:schemeClr val="tx1"/>
                </a:solidFill>
                <a:latin typeface="Meiryo"/>
                <a:ea typeface="+mj-ea"/>
                <a:cs typeface="Meiryo"/>
              </a:defRPr>
            </a:lvl1pPr>
          </a:lstStyle>
          <a:p>
            <a:pPr algn="ctr"/>
            <a:r>
              <a:rPr kumimoji="1" lang="ja-JP" altLang="en-US" sz="1600" dirty="0">
                <a:latin typeface="メイリオ" panose="020B0604030504040204" pitchFamily="50" charset="-128"/>
                <a:ea typeface="メイリオ" panose="020B0604030504040204" pitchFamily="50" charset="-128"/>
              </a:rPr>
              <a:t>大阪府の取り組み（第４期大阪府がん対策推進計画）</a:t>
            </a:r>
          </a:p>
        </p:txBody>
      </p:sp>
      <p:sp>
        <p:nvSpPr>
          <p:cNvPr id="2" name="テキスト ボックス 1">
            <a:extLst>
              <a:ext uri="{FF2B5EF4-FFF2-40B4-BE49-F238E27FC236}">
                <a16:creationId xmlns:a16="http://schemas.microsoft.com/office/drawing/2014/main" id="{6EB19D64-F04A-4C34-9C9A-1707044955B0}"/>
              </a:ext>
            </a:extLst>
          </p:cNvPr>
          <p:cNvSpPr txBox="1"/>
          <p:nvPr/>
        </p:nvSpPr>
        <p:spPr>
          <a:xfrm>
            <a:off x="432707" y="6490607"/>
            <a:ext cx="8787518" cy="276999"/>
          </a:xfrm>
          <a:prstGeom prst="rect">
            <a:avLst/>
          </a:prstGeom>
          <a:noFill/>
        </p:spPr>
        <p:txBody>
          <a:bodyPr vert="horz"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令和</a:t>
            </a:r>
            <a:r>
              <a:rPr kumimoji="1" lang="en-US" altLang="ja-JP" sz="1200" b="1" dirty="0">
                <a:latin typeface="Meiryo UI" panose="020B0604030504040204" pitchFamily="50" charset="-128"/>
                <a:ea typeface="Meiryo UI" panose="020B0604030504040204" pitchFamily="50" charset="-128"/>
              </a:rPr>
              <a:t>6</a:t>
            </a:r>
            <a:r>
              <a:rPr kumimoji="1" lang="ja-JP" altLang="en-US" sz="1200" b="1" dirty="0">
                <a:latin typeface="Meiryo UI" panose="020B0604030504040204" pitchFamily="50" charset="-128"/>
                <a:ea typeface="Meiryo UI" panose="020B0604030504040204" pitchFamily="50" charset="-128"/>
              </a:rPr>
              <a:t>年度における基本的な取組みは、概ね予定どおり実施している</a:t>
            </a:r>
          </a:p>
        </p:txBody>
      </p:sp>
      <p:sp>
        <p:nvSpPr>
          <p:cNvPr id="5" name="正方形/長方形 4"/>
          <p:cNvSpPr/>
          <p:nvPr/>
        </p:nvSpPr>
        <p:spPr>
          <a:xfrm>
            <a:off x="250690" y="406437"/>
            <a:ext cx="1354007"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＜基本理念＞</a:t>
            </a:r>
            <a:endParaRPr kumimoji="1" lang="ja-JP" altLang="en-US" sz="1200" dirty="0">
              <a:solidFill>
                <a:srgbClr val="000000"/>
              </a:solidFill>
              <a:latin typeface="HG丸ｺﾞｼｯｸM-PRO"/>
              <a:ea typeface="Meiryo UI"/>
              <a:cs typeface="HG丸ｺﾞｼｯｸM-PRO"/>
            </a:endParaRPr>
          </a:p>
        </p:txBody>
      </p:sp>
      <p:graphicFrame>
        <p:nvGraphicFramePr>
          <p:cNvPr id="32" name="表 31">
            <a:extLst>
              <a:ext uri="{FF2B5EF4-FFF2-40B4-BE49-F238E27FC236}">
                <a16:creationId xmlns:a16="http://schemas.microsoft.com/office/drawing/2014/main" id="{DEE9ADA8-6193-4A44-A635-7DF088CED9C1}"/>
              </a:ext>
            </a:extLst>
          </p:cNvPr>
          <p:cNvGraphicFramePr>
            <a:graphicFrameLocks noGrp="1"/>
          </p:cNvGraphicFramePr>
          <p:nvPr>
            <p:extLst>
              <p:ext uri="{D42A27DB-BD31-4B8C-83A1-F6EECF244321}">
                <p14:modId xmlns:p14="http://schemas.microsoft.com/office/powerpoint/2010/main" val="2290035781"/>
              </p:ext>
            </p:extLst>
          </p:nvPr>
        </p:nvGraphicFramePr>
        <p:xfrm>
          <a:off x="282013" y="2002972"/>
          <a:ext cx="9235538" cy="907057"/>
        </p:xfrm>
        <a:graphic>
          <a:graphicData uri="http://schemas.openxmlformats.org/drawingml/2006/table">
            <a:tbl>
              <a:tblPr firstRow="1" firstCol="1" bandRow="1"/>
              <a:tblGrid>
                <a:gridCol w="308528">
                  <a:extLst>
                    <a:ext uri="{9D8B030D-6E8A-4147-A177-3AD203B41FA5}">
                      <a16:colId xmlns:a16="http://schemas.microsoft.com/office/drawing/2014/main" val="2528693173"/>
                    </a:ext>
                  </a:extLst>
                </a:gridCol>
                <a:gridCol w="3386108">
                  <a:extLst>
                    <a:ext uri="{9D8B030D-6E8A-4147-A177-3AD203B41FA5}">
                      <a16:colId xmlns:a16="http://schemas.microsoft.com/office/drawing/2014/main" val="3611256714"/>
                    </a:ext>
                  </a:extLst>
                </a:gridCol>
                <a:gridCol w="2260865">
                  <a:extLst>
                    <a:ext uri="{9D8B030D-6E8A-4147-A177-3AD203B41FA5}">
                      <a16:colId xmlns:a16="http://schemas.microsoft.com/office/drawing/2014/main" val="1625580375"/>
                    </a:ext>
                  </a:extLst>
                </a:gridCol>
                <a:gridCol w="2212522">
                  <a:extLst>
                    <a:ext uri="{9D8B030D-6E8A-4147-A177-3AD203B41FA5}">
                      <a16:colId xmlns:a16="http://schemas.microsoft.com/office/drawing/2014/main" val="368113662"/>
                    </a:ext>
                  </a:extLst>
                </a:gridCol>
                <a:gridCol w="1067515">
                  <a:extLst>
                    <a:ext uri="{9D8B030D-6E8A-4147-A177-3AD203B41FA5}">
                      <a16:colId xmlns:a16="http://schemas.microsoft.com/office/drawing/2014/main" val="1447783951"/>
                    </a:ext>
                  </a:extLst>
                </a:gridCol>
              </a:tblGrid>
              <a:tr h="164110">
                <a:tc>
                  <a:txBody>
                    <a:bodyPr/>
                    <a:lstStyle/>
                    <a:p>
                      <a:pPr algn="l"/>
                      <a:endParaRPr lang="ja-JP" sz="1000">
                        <a:effectLst/>
                        <a:latin typeface="Times New Roman" panose="02020603050405020304" pitchFamily="18" charset="0"/>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ja-JP" sz="10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【全体目標】</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策定時の値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現状値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2029</a:t>
                      </a:r>
                      <a:r>
                        <a:rPr lang="ja-JP"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年度目標</a:t>
                      </a: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値</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2904705"/>
                  </a:ext>
                </a:extLst>
              </a:tr>
              <a:tr h="386215">
                <a:tc>
                  <a:txBody>
                    <a:bodyPr/>
                    <a:lstStyle/>
                    <a:p>
                      <a:pPr algn="ctr">
                        <a:lnSpc>
                          <a:spcPts val="1600"/>
                        </a:lnSpc>
                      </a:pPr>
                      <a:r>
                        <a:rPr lang="en-US" sz="1000" b="1" dirty="0">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1</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大阪府のがん年齢調整死亡率（</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【人口動態統計を用いて大阪国際がんセンター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132.2</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万対＞【令和３（</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2021</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127.5</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2023</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60052135"/>
                  </a:ext>
                </a:extLst>
              </a:tr>
              <a:tr h="347042">
                <a:tc>
                  <a:txBody>
                    <a:bodyPr/>
                    <a:lstStyle/>
                    <a:p>
                      <a:pPr algn="ctr">
                        <a:lnSpc>
                          <a:spcPts val="1600"/>
                        </a:lnSpc>
                      </a:pPr>
                      <a:r>
                        <a:rPr lang="en-US" sz="1000" b="1">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2</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大阪府のがん年齢調整り患率</a:t>
                      </a:r>
                      <a:r>
                        <a:rPr lang="ja-JP" alt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歳未満、進行がん</a:t>
                      </a:r>
                      <a:r>
                        <a:rPr lang="en-US" alt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【大阪府がん登録データを用いて大阪国際がんセンター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268.4</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br>
                        <a:rPr lang="en-US" sz="8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b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万対＞【令和元（</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2019</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251.9</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7556663"/>
                  </a:ext>
                </a:extLst>
              </a:tr>
            </a:tbl>
          </a:graphicData>
        </a:graphic>
      </p:graphicFrame>
      <p:sp>
        <p:nvSpPr>
          <p:cNvPr id="31" name="スライド番号プレースホルダー 1">
            <a:extLst>
              <a:ext uri="{FF2B5EF4-FFF2-40B4-BE49-F238E27FC236}">
                <a16:creationId xmlns:a16="http://schemas.microsoft.com/office/drawing/2014/main" id="{85204445-F0EC-4780-9CAE-671373EFAB04}"/>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２</a:t>
            </a:r>
          </a:p>
        </p:txBody>
      </p:sp>
    </p:spTree>
    <p:extLst>
      <p:ext uri="{BB962C8B-B14F-4D97-AF65-F5344CB8AC3E}">
        <p14:creationId xmlns:p14="http://schemas.microsoft.com/office/powerpoint/2010/main" val="168484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107589"/>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5882627"/>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38748"/>
            <a:ext cx="9259910" cy="56008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833297"/>
            <a:ext cx="5241164" cy="35529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70-71</a:t>
            </a:r>
          </a:p>
        </p:txBody>
      </p:sp>
      <p:sp>
        <p:nvSpPr>
          <p:cNvPr id="13" name="正方形/長方形 12"/>
          <p:cNvSpPr/>
          <p:nvPr/>
        </p:nvSpPr>
        <p:spPr>
          <a:xfrm>
            <a:off x="496473" y="1178428"/>
            <a:ext cx="8130963" cy="369332"/>
          </a:xfrm>
          <a:prstGeom prst="rect">
            <a:avLst/>
          </a:prstGeom>
        </p:spPr>
        <p:txBody>
          <a:bodyPr wrap="square">
            <a:spAutoFit/>
          </a:bodyPr>
          <a:lstStyle/>
          <a:p>
            <a:r>
              <a:rPr lang="ja-JP" altLang="en-US" b="1" dirty="0"/>
              <a:t>≪第４期大阪府がん対策推進計画における個別目標及びモニタリング指標≫</a:t>
            </a:r>
          </a:p>
        </p:txBody>
      </p:sp>
      <p:graphicFrame>
        <p:nvGraphicFramePr>
          <p:cNvPr id="10" name="表 9">
            <a:extLst>
              <a:ext uri="{FF2B5EF4-FFF2-40B4-BE49-F238E27FC236}">
                <a16:creationId xmlns:a16="http://schemas.microsoft.com/office/drawing/2014/main" id="{A8AE932E-EB62-446D-8DB1-060BD711784A}"/>
              </a:ext>
            </a:extLst>
          </p:cNvPr>
          <p:cNvGraphicFramePr>
            <a:graphicFrameLocks noGrp="1"/>
          </p:cNvGraphicFramePr>
          <p:nvPr>
            <p:extLst>
              <p:ext uri="{D42A27DB-BD31-4B8C-83A1-F6EECF244321}">
                <p14:modId xmlns:p14="http://schemas.microsoft.com/office/powerpoint/2010/main" val="1013570078"/>
              </p:ext>
            </p:extLst>
          </p:nvPr>
        </p:nvGraphicFramePr>
        <p:xfrm>
          <a:off x="504825" y="1538866"/>
          <a:ext cx="8904702" cy="4904470"/>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907966">
                  <a:extLst>
                    <a:ext uri="{9D8B030D-6E8A-4147-A177-3AD203B41FA5}">
                      <a16:colId xmlns:a16="http://schemas.microsoft.com/office/drawing/2014/main" val="3811638661"/>
                    </a:ext>
                  </a:extLst>
                </a:gridCol>
              </a:tblGrid>
              <a:tr h="34997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25378">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altLang="en-US" sz="1400" b="1" dirty="0">
                          <a:solidFill>
                            <a:srgbClr val="000000"/>
                          </a:solidFill>
                          <a:effectLst/>
                          <a:latin typeface="+mn-ea"/>
                          <a:ea typeface="+mn-ea"/>
                          <a:cs typeface="HG丸ｺﾞｼｯｸM-PRO"/>
                        </a:rPr>
                        <a:t>がん患者の５年相対生存率（全年齢）</a:t>
                      </a:r>
                      <a:endParaRPr lang="en-US" altLang="ja-JP" sz="1400" b="1" dirty="0">
                        <a:solidFill>
                          <a:srgbClr val="000000"/>
                        </a:solidFill>
                        <a:effectLst/>
                        <a:latin typeface="+mn-ea"/>
                        <a:ea typeface="+mn-ea"/>
                        <a:cs typeface="HG丸ｺﾞｼｯｸM-PRO"/>
                      </a:endParaRPr>
                    </a:p>
                    <a:p>
                      <a:pPr algn="l" fontAlgn="auto">
                        <a:lnSpc>
                          <a:spcPts val="14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大阪府がん登録</a:t>
                      </a:r>
                      <a:r>
                        <a:rPr lang="en-US" altLang="ja-JP" sz="1400" b="1" dirty="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62.2</a:t>
                      </a:r>
                      <a:r>
                        <a:rPr lang="ja-JP" altLang="en-US" sz="1400" b="1" dirty="0">
                          <a:effectLst/>
                          <a:latin typeface="+mn-ea"/>
                          <a:ea typeface="+mn-ea"/>
                        </a:rPr>
                        <a:t>％</a:t>
                      </a:r>
                      <a:endParaRPr lang="ja-JP" sz="1400" b="1" dirty="0">
                        <a:effectLst/>
                        <a:latin typeface="+mn-ea"/>
                        <a:ea typeface="+mn-ea"/>
                      </a:endParaRPr>
                    </a:p>
                    <a:p>
                      <a:pPr algn="ctr" fontAlgn="auto">
                        <a:lnSpc>
                          <a:spcPts val="1400"/>
                        </a:lnSpc>
                        <a:spcAft>
                          <a:spcPts val="0"/>
                        </a:spcAft>
                      </a:pPr>
                      <a:r>
                        <a:rPr lang="ja-JP" sz="1400" b="1" dirty="0">
                          <a:effectLst/>
                          <a:latin typeface="+mn-ea"/>
                          <a:ea typeface="+mn-ea"/>
                        </a:rPr>
                        <a:t>【平成</a:t>
                      </a:r>
                      <a:r>
                        <a:rPr lang="en-US" altLang="ja-JP" sz="1400" b="1" dirty="0">
                          <a:effectLst/>
                          <a:latin typeface="+mn-ea"/>
                          <a:ea typeface="+mn-ea"/>
                        </a:rPr>
                        <a:t>26</a:t>
                      </a:r>
                      <a:r>
                        <a:rPr lang="ja-JP" sz="1400" b="1" dirty="0">
                          <a:effectLst/>
                          <a:latin typeface="+mn-ea"/>
                          <a:ea typeface="+mn-ea"/>
                        </a:rPr>
                        <a:t>（</a:t>
                      </a:r>
                      <a:r>
                        <a:rPr lang="en-US" altLang="ja-JP" sz="1400" b="1" dirty="0">
                          <a:solidFill>
                            <a:schemeClr val="tx1"/>
                          </a:solidFill>
                          <a:effectLst/>
                          <a:latin typeface="+mn-ea"/>
                          <a:ea typeface="+mn-ea"/>
                        </a:rPr>
                        <a:t>2014</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ja-JP" altLang="en-US" sz="1400" b="1" dirty="0">
                          <a:solidFill>
                            <a:schemeClr val="tx1"/>
                          </a:solidFill>
                          <a:effectLst/>
                          <a:latin typeface="+mn-ea"/>
                          <a:ea typeface="+mn-ea"/>
                          <a:cs typeface="HG丸ｺﾞｼｯｸM-PRO"/>
                        </a:rPr>
                        <a:t>年報第</a:t>
                      </a:r>
                      <a:r>
                        <a:rPr lang="en-US" altLang="ja-JP" sz="1400" b="1" dirty="0">
                          <a:solidFill>
                            <a:schemeClr val="tx1"/>
                          </a:solidFill>
                          <a:effectLst/>
                          <a:latin typeface="+mn-ea"/>
                          <a:ea typeface="+mn-ea"/>
                          <a:cs typeface="HG丸ｺﾞｼｯｸM-PRO"/>
                        </a:rPr>
                        <a:t>88</a:t>
                      </a:r>
                      <a:r>
                        <a:rPr lang="ja-JP" altLang="en-US" sz="1400" b="1" dirty="0">
                          <a:solidFill>
                            <a:schemeClr val="tx1"/>
                          </a:solidFill>
                          <a:effectLst/>
                          <a:latin typeface="+mn-ea"/>
                          <a:ea typeface="+mn-ea"/>
                          <a:cs typeface="HG丸ｺﾞｼｯｸM-PRO"/>
                        </a:rPr>
                        <a:t>報（令和６年度末</a:t>
                      </a:r>
                      <a:endParaRPr lang="en-US" altLang="ja-JP" sz="1400" b="1" dirty="0">
                        <a:solidFill>
                          <a:schemeClr val="tx1"/>
                        </a:solidFill>
                        <a:effectLst/>
                        <a:latin typeface="+mn-ea"/>
                        <a:ea typeface="+mn-ea"/>
                        <a:cs typeface="HG丸ｺﾞｼｯｸM-PRO"/>
                      </a:endParaRPr>
                    </a:p>
                    <a:p>
                      <a:pPr algn="ctr" fontAlgn="auto">
                        <a:lnSpc>
                          <a:spcPts val="1400"/>
                        </a:lnSpc>
                        <a:spcAft>
                          <a:spcPts val="0"/>
                        </a:spcAft>
                      </a:pPr>
                      <a:r>
                        <a:rPr lang="ja-JP" altLang="en-US" sz="1400" b="1" dirty="0">
                          <a:solidFill>
                            <a:schemeClr val="tx1"/>
                          </a:solidFill>
                          <a:effectLst/>
                          <a:latin typeface="+mn-ea"/>
                          <a:ea typeface="+mn-ea"/>
                          <a:cs typeface="HG丸ｺﾞｼｯｸM-PRO"/>
                        </a:rPr>
                        <a:t>作成予定）にて算出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5821">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a:t>
                      </a:r>
                      <a:r>
                        <a:rPr lang="ja-JP" altLang="en-US" sz="1400" b="1" dirty="0">
                          <a:effectLst/>
                          <a:latin typeface="+mn-ea"/>
                          <a:ea typeface="+mn-ea"/>
                        </a:rPr>
                        <a:t>診断症例数</a:t>
                      </a:r>
                      <a:br>
                        <a:rPr lang="en-US" sz="1400" b="1" dirty="0">
                          <a:effectLst/>
                          <a:latin typeface="+mn-ea"/>
                          <a:ea typeface="+mn-ea"/>
                        </a:rPr>
                      </a:br>
                      <a:r>
                        <a:rPr lang="ja-JP" sz="1400" b="1" strike="noStrike" dirty="0">
                          <a:solidFill>
                            <a:schemeClr val="tx1"/>
                          </a:solidFill>
                          <a:effectLst/>
                          <a:latin typeface="+mn-ea"/>
                          <a:ea typeface="+mn-ea"/>
                        </a:rPr>
                        <a:t>【</a:t>
                      </a:r>
                      <a:r>
                        <a:rPr lang="ja-JP" altLang="en-US" sz="1400" b="1" strike="noStrike" dirty="0">
                          <a:solidFill>
                            <a:schemeClr val="tx1"/>
                          </a:solidFill>
                          <a:effectLst/>
                          <a:latin typeface="+mn-ea"/>
                          <a:ea typeface="+mn-ea"/>
                        </a:rPr>
                        <a:t>院内がん登録</a:t>
                      </a:r>
                      <a:r>
                        <a:rPr lang="ja-JP" sz="1400" b="1" strike="noStrike" dirty="0">
                          <a:solidFill>
                            <a:schemeClr val="tx1"/>
                          </a:solidFill>
                          <a:effectLst/>
                          <a:latin typeface="+mn-ea"/>
                          <a:ea typeface="+mn-ea"/>
                        </a:rPr>
                        <a:t>】</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86,454</a:t>
                      </a:r>
                      <a:r>
                        <a:rPr lang="ja-JP" altLang="en-US" sz="1400" b="1" dirty="0">
                          <a:effectLst/>
                          <a:latin typeface="+mn-ea"/>
                          <a:ea typeface="+mn-ea"/>
                        </a:rPr>
                        <a:t>件</a:t>
                      </a:r>
                      <a:r>
                        <a:rPr lang="en-US" altLang="ja-JP" sz="1400" b="1" dirty="0">
                          <a:effectLst/>
                          <a:latin typeface="+mn-ea"/>
                          <a:ea typeface="+mn-ea"/>
                        </a:rPr>
                        <a:t>/67</a:t>
                      </a:r>
                      <a:r>
                        <a:rPr lang="ja-JP" altLang="en-US" sz="1400" b="1" dirty="0">
                          <a:effectLst/>
                          <a:latin typeface="+mn-ea"/>
                          <a:ea typeface="+mn-ea"/>
                        </a:rPr>
                        <a:t>病院</a:t>
                      </a:r>
                    </a:p>
                    <a:p>
                      <a:pPr algn="ctr" fontAlgn="auto">
                        <a:lnSpc>
                          <a:spcPts val="1400"/>
                        </a:lnSpc>
                        <a:spcAft>
                          <a:spcPts val="0"/>
                        </a:spcAft>
                      </a:pPr>
                      <a:r>
                        <a:rPr lang="en-US" altLang="ja-JP" sz="1400" b="1" dirty="0">
                          <a:effectLst/>
                          <a:latin typeface="+mn-ea"/>
                          <a:ea typeface="+mn-ea"/>
                        </a:rPr>
                        <a:t>【</a:t>
                      </a:r>
                      <a:r>
                        <a:rPr lang="ja-JP" altLang="en-US" sz="1400" b="1" dirty="0">
                          <a:effectLst/>
                          <a:latin typeface="+mn-ea"/>
                          <a:ea typeface="+mn-ea"/>
                        </a:rPr>
                        <a:t>令和３（</a:t>
                      </a:r>
                      <a:r>
                        <a:rPr lang="en-US" altLang="ja-JP" sz="1400" b="1" dirty="0">
                          <a:effectLst/>
                          <a:latin typeface="+mn-ea"/>
                          <a:ea typeface="+mn-ea"/>
                        </a:rPr>
                        <a:t>2021</a:t>
                      </a:r>
                      <a:r>
                        <a:rPr lang="ja-JP" altLang="en-US" sz="1400" b="1" dirty="0">
                          <a:effectLst/>
                          <a:latin typeface="+mn-ea"/>
                          <a:ea typeface="+mn-ea"/>
                        </a:rPr>
                        <a:t>）年</a:t>
                      </a:r>
                      <a:r>
                        <a:rPr lang="en-US" alt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cs typeface="HG丸ｺﾞｼｯｸM-PRO"/>
                        </a:rPr>
                        <a:t>88,301</a:t>
                      </a:r>
                      <a:r>
                        <a:rPr lang="ja-JP" altLang="en-US" sz="1400" b="1" dirty="0">
                          <a:solidFill>
                            <a:schemeClr val="tx1"/>
                          </a:solidFill>
                          <a:effectLst/>
                          <a:latin typeface="+mn-ea"/>
                          <a:ea typeface="+mn-ea"/>
                          <a:cs typeface="HG丸ｺﾞｼｯｸM-PRO"/>
                        </a:rPr>
                        <a:t>件</a:t>
                      </a:r>
                      <a:r>
                        <a:rPr lang="en-US" altLang="ja-JP" sz="1400" b="1" dirty="0">
                          <a:solidFill>
                            <a:schemeClr val="tx1"/>
                          </a:solidFill>
                          <a:effectLst/>
                          <a:latin typeface="+mn-ea"/>
                          <a:ea typeface="+mn-ea"/>
                          <a:cs typeface="HG丸ｺﾞｼｯｸM-PRO"/>
                        </a:rPr>
                        <a:t>/67</a:t>
                      </a:r>
                      <a:r>
                        <a:rPr lang="ja-JP" altLang="en-US" sz="1400" b="1" dirty="0">
                          <a:solidFill>
                            <a:schemeClr val="tx1"/>
                          </a:solidFill>
                          <a:effectLst/>
                          <a:latin typeface="+mn-ea"/>
                          <a:ea typeface="+mn-ea"/>
                          <a:cs typeface="HG丸ｺﾞｼｯｸM-PRO"/>
                        </a:rPr>
                        <a:t>病院</a:t>
                      </a:r>
                    </a:p>
                    <a:p>
                      <a:pPr algn="ctr" fontAlgn="auto">
                        <a:lnSpc>
                          <a:spcPts val="14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 ）年</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30073">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3</a:t>
                      </a:r>
                      <a:endParaRPr lang="ja-JP" sz="14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br>
                        <a:rPr lang="en-US" sz="1400" b="1" dirty="0">
                          <a:effectLst/>
                          <a:latin typeface="+mn-ea"/>
                          <a:ea typeface="+mn-ea"/>
                        </a:rPr>
                      </a:br>
                      <a:r>
                        <a:rPr lang="ja-JP" sz="1400" b="1" strike="noStrike" dirty="0">
                          <a:solidFill>
                            <a:schemeClr val="tx1"/>
                          </a:solidFill>
                          <a:effectLst/>
                          <a:latin typeface="+mn-ea"/>
                          <a:ea typeface="+mn-ea"/>
                        </a:rPr>
                        <a:t>【</a:t>
                      </a:r>
                      <a:r>
                        <a:rPr lang="ja-JP" altLang="en-US" sz="1400" b="1" strike="noStrike" dirty="0">
                          <a:solidFill>
                            <a:schemeClr val="tx1"/>
                          </a:solidFill>
                          <a:effectLst/>
                          <a:latin typeface="+mn-ea"/>
                          <a:ea typeface="+mn-ea"/>
                        </a:rPr>
                        <a:t>院内がん登録</a:t>
                      </a:r>
                      <a:r>
                        <a:rPr lang="ja-JP" sz="1400" b="1" strike="noStrike" dirty="0">
                          <a:solidFill>
                            <a:schemeClr val="tx1"/>
                          </a:solidFill>
                          <a:effectLst/>
                          <a:latin typeface="+mn-ea"/>
                          <a:ea typeface="+mn-ea"/>
                        </a:rPr>
                        <a:t>】</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rgbClr val="000000"/>
                          </a:solidFill>
                          <a:effectLst/>
                          <a:latin typeface="+mn-ea"/>
                          <a:ea typeface="+mn-ea"/>
                          <a:cs typeface="HG丸ｺﾞｼｯｸM-PRO"/>
                        </a:rPr>
                        <a:t>35,071</a:t>
                      </a:r>
                      <a:r>
                        <a:rPr lang="ja-JP" altLang="en-US" sz="1400" b="1" dirty="0">
                          <a:solidFill>
                            <a:srgbClr val="000000"/>
                          </a:solidFill>
                          <a:effectLst/>
                          <a:latin typeface="+mn-ea"/>
                          <a:ea typeface="+mn-ea"/>
                          <a:cs typeface="HG丸ｺﾞｼｯｸM-PRO"/>
                        </a:rPr>
                        <a:t>件</a:t>
                      </a:r>
                      <a:r>
                        <a:rPr lang="en-US" altLang="ja-JP" sz="1400" b="1" dirty="0">
                          <a:solidFill>
                            <a:srgbClr val="000000"/>
                          </a:solidFill>
                          <a:effectLst/>
                          <a:latin typeface="+mn-ea"/>
                          <a:ea typeface="+mn-ea"/>
                          <a:cs typeface="HG丸ｺﾞｼｯｸM-PRO"/>
                        </a:rPr>
                        <a:t>/67</a:t>
                      </a:r>
                      <a:r>
                        <a:rPr lang="ja-JP" altLang="en-US" sz="1400" b="1" dirty="0">
                          <a:solidFill>
                            <a:srgbClr val="000000"/>
                          </a:solidFill>
                          <a:effectLst/>
                          <a:latin typeface="+mn-ea"/>
                          <a:ea typeface="+mn-ea"/>
                          <a:cs typeface="HG丸ｺﾞｼｯｸM-PRO"/>
                        </a:rPr>
                        <a:t>病院</a:t>
                      </a:r>
                    </a:p>
                    <a:p>
                      <a:pPr algn="ctr" fontAlgn="auto">
                        <a:lnSpc>
                          <a:spcPts val="14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令和３（</a:t>
                      </a:r>
                      <a:r>
                        <a:rPr lang="en-US" altLang="ja-JP" sz="1400" b="1" dirty="0">
                          <a:solidFill>
                            <a:srgbClr val="000000"/>
                          </a:solidFill>
                          <a:effectLst/>
                          <a:latin typeface="+mn-ea"/>
                          <a:ea typeface="+mn-ea"/>
                          <a:cs typeface="HG丸ｺﾞｼｯｸM-PRO"/>
                        </a:rPr>
                        <a:t>2021</a:t>
                      </a:r>
                      <a:r>
                        <a:rPr lang="ja-JP" altLang="en-US" sz="1400" b="1" dirty="0">
                          <a:solidFill>
                            <a:srgbClr val="000000"/>
                          </a:solidFill>
                          <a:effectLst/>
                          <a:latin typeface="+mn-ea"/>
                          <a:ea typeface="+mn-ea"/>
                          <a:cs typeface="HG丸ｺﾞｼｯｸM-PRO"/>
                        </a:rPr>
                        <a:t>）年</a:t>
                      </a:r>
                      <a:r>
                        <a:rPr lang="en-US" altLang="ja-JP" sz="1400" b="1" dirty="0">
                          <a:solidFill>
                            <a:srgbClr val="000000"/>
                          </a:solidFill>
                          <a:effectLst/>
                          <a:latin typeface="+mn-ea"/>
                          <a:ea typeface="+mn-ea"/>
                          <a:cs typeface="HG丸ｺﾞｼｯｸM-PRO"/>
                        </a:rPr>
                        <a:t>】</a:t>
                      </a:r>
                      <a:endParaRPr lang="en-US" alt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cs typeface="HG丸ｺﾞｼｯｸM-PRO"/>
                        </a:rPr>
                        <a:t>35,467</a:t>
                      </a:r>
                      <a:r>
                        <a:rPr lang="ja-JP" altLang="en-US" sz="1400" b="1" dirty="0">
                          <a:solidFill>
                            <a:schemeClr val="tx1"/>
                          </a:solidFill>
                          <a:effectLst/>
                          <a:latin typeface="+mn-ea"/>
                          <a:ea typeface="+mn-ea"/>
                          <a:cs typeface="HG丸ｺﾞｼｯｸM-PRO"/>
                        </a:rPr>
                        <a:t>件</a:t>
                      </a:r>
                      <a:r>
                        <a:rPr lang="en-US" altLang="ja-JP" sz="1400" b="1" dirty="0">
                          <a:solidFill>
                            <a:schemeClr val="tx1"/>
                          </a:solidFill>
                          <a:effectLst/>
                          <a:latin typeface="+mn-ea"/>
                          <a:ea typeface="+mn-ea"/>
                          <a:cs typeface="HG丸ｺﾞｼｯｸM-PRO"/>
                        </a:rPr>
                        <a:t>/ 67</a:t>
                      </a:r>
                      <a:r>
                        <a:rPr lang="ja-JP" altLang="en-US" sz="1400" b="1" dirty="0">
                          <a:solidFill>
                            <a:schemeClr val="tx1"/>
                          </a:solidFill>
                          <a:effectLst/>
                          <a:latin typeface="+mn-ea"/>
                          <a:ea typeface="+mn-ea"/>
                          <a:cs typeface="HG丸ｺﾞｼｯｸM-PRO"/>
                        </a:rPr>
                        <a:t>病院</a:t>
                      </a:r>
                    </a:p>
                    <a:p>
                      <a:pPr algn="ctr" fontAlgn="auto">
                        <a:lnSpc>
                          <a:spcPts val="14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 ）年</a:t>
                      </a:r>
                      <a:r>
                        <a:rPr lang="en-US" altLang="ja-JP" sz="1400" b="1" dirty="0">
                          <a:solidFill>
                            <a:schemeClr val="tx1"/>
                          </a:solidFill>
                          <a:effectLst/>
                          <a:latin typeface="+mn-ea"/>
                          <a:ea typeface="+mn-ea"/>
                          <a:cs typeface="HG丸ｺﾞｼｯｸM-PRO"/>
                        </a:rPr>
                        <a:t>】</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2926285"/>
                  </a:ext>
                </a:extLst>
              </a:tr>
              <a:tr h="547646">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4</a:t>
                      </a:r>
                      <a:endParaRPr lang="ja-JP" sz="14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放射線治療</a:t>
                      </a:r>
                      <a:r>
                        <a:rPr lang="ja-JP" altLang="en-US" sz="1400" b="1" dirty="0">
                          <a:effectLst/>
                          <a:latin typeface="+mn-ea"/>
                          <a:ea typeface="+mn-ea"/>
                        </a:rPr>
                        <a:t>延べ</a:t>
                      </a:r>
                      <a:r>
                        <a:rPr lang="ja-JP" sz="1400" b="1" dirty="0">
                          <a:effectLst/>
                          <a:latin typeface="+mn-ea"/>
                          <a:ea typeface="+mn-ea"/>
                        </a:rPr>
                        <a:t>患者数</a:t>
                      </a:r>
                      <a:br>
                        <a:rPr lang="en-US" sz="1400" b="1" dirty="0">
                          <a:effectLst/>
                          <a:latin typeface="+mn-ea"/>
                          <a:ea typeface="+mn-ea"/>
                        </a:rPr>
                      </a:br>
                      <a:r>
                        <a:rPr lang="ja-JP" sz="1400" b="1" strike="noStrike" dirty="0">
                          <a:solidFill>
                            <a:schemeClr val="tx1"/>
                          </a:solidFill>
                          <a:effectLst/>
                          <a:latin typeface="+mn-ea"/>
                          <a:ea typeface="+mn-ea"/>
                        </a:rPr>
                        <a:t>【</a:t>
                      </a:r>
                      <a:r>
                        <a:rPr lang="ja-JP" altLang="en-US" sz="1400" b="1" strike="noStrike" dirty="0">
                          <a:solidFill>
                            <a:schemeClr val="tx1"/>
                          </a:solidFill>
                          <a:effectLst/>
                          <a:latin typeface="+mn-ea"/>
                          <a:ea typeface="+mn-ea"/>
                        </a:rPr>
                        <a:t>院内がん登録</a:t>
                      </a:r>
                      <a:r>
                        <a:rPr lang="ja-JP" sz="1400" b="1" strike="noStrike" dirty="0">
                          <a:solidFill>
                            <a:schemeClr val="tx1"/>
                          </a:solidFill>
                          <a:effectLst/>
                          <a:latin typeface="+mn-ea"/>
                          <a:ea typeface="+mn-ea"/>
                        </a:rPr>
                        <a:t>】</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rgbClr val="000000"/>
                          </a:solidFill>
                          <a:effectLst/>
                          <a:latin typeface="+mn-ea"/>
                          <a:ea typeface="+mn-ea"/>
                          <a:cs typeface="HG丸ｺﾞｼｯｸM-PRO"/>
                        </a:rPr>
                        <a:t>7,925/67</a:t>
                      </a:r>
                      <a:r>
                        <a:rPr lang="ja-JP" altLang="en-US" sz="1400" b="1" dirty="0">
                          <a:solidFill>
                            <a:srgbClr val="000000"/>
                          </a:solidFill>
                          <a:effectLst/>
                          <a:latin typeface="+mn-ea"/>
                          <a:ea typeface="+mn-ea"/>
                          <a:cs typeface="HG丸ｺﾞｼｯｸM-PRO"/>
                        </a:rPr>
                        <a:t>病院</a:t>
                      </a:r>
                    </a:p>
                    <a:p>
                      <a:pPr algn="ctr" fontAlgn="auto">
                        <a:lnSpc>
                          <a:spcPts val="14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令和３（</a:t>
                      </a:r>
                      <a:r>
                        <a:rPr lang="en-US" altLang="ja-JP" sz="1400" b="1" dirty="0">
                          <a:solidFill>
                            <a:srgbClr val="000000"/>
                          </a:solidFill>
                          <a:effectLst/>
                          <a:latin typeface="+mn-ea"/>
                          <a:ea typeface="+mn-ea"/>
                          <a:cs typeface="HG丸ｺﾞｼｯｸM-PRO"/>
                        </a:rPr>
                        <a:t>2021</a:t>
                      </a:r>
                      <a:r>
                        <a:rPr lang="ja-JP" altLang="en-US" sz="1400" b="1" dirty="0">
                          <a:solidFill>
                            <a:srgbClr val="000000"/>
                          </a:solidFill>
                          <a:effectLst/>
                          <a:latin typeface="+mn-ea"/>
                          <a:ea typeface="+mn-ea"/>
                          <a:cs typeface="HG丸ｺﾞｼｯｸM-PRO"/>
                        </a:rPr>
                        <a:t>）年</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cs typeface="HG丸ｺﾞｼｯｸM-PRO"/>
                        </a:rPr>
                        <a:t>7,916</a:t>
                      </a:r>
                      <a:r>
                        <a:rPr lang="ja-JP" altLang="en-US" sz="1400" b="1" dirty="0">
                          <a:solidFill>
                            <a:schemeClr val="tx1"/>
                          </a:solidFill>
                          <a:effectLst/>
                          <a:latin typeface="+mn-ea"/>
                          <a:ea typeface="+mn-ea"/>
                          <a:cs typeface="HG丸ｺﾞｼｯｸM-PRO"/>
                        </a:rPr>
                        <a:t>件</a:t>
                      </a:r>
                      <a:r>
                        <a:rPr lang="en-US" altLang="ja-JP" sz="1400" b="1" dirty="0">
                          <a:solidFill>
                            <a:schemeClr val="tx1"/>
                          </a:solidFill>
                          <a:effectLst/>
                          <a:latin typeface="+mn-ea"/>
                          <a:ea typeface="+mn-ea"/>
                          <a:cs typeface="HG丸ｺﾞｼｯｸM-PRO"/>
                        </a:rPr>
                        <a:t>/ 67</a:t>
                      </a:r>
                      <a:r>
                        <a:rPr lang="ja-JP" altLang="en-US" sz="1400" b="1" dirty="0">
                          <a:solidFill>
                            <a:schemeClr val="tx1"/>
                          </a:solidFill>
                          <a:effectLst/>
                          <a:latin typeface="+mn-ea"/>
                          <a:ea typeface="+mn-ea"/>
                          <a:cs typeface="HG丸ｺﾞｼｯｸM-PRO"/>
                        </a:rPr>
                        <a:t>病院</a:t>
                      </a:r>
                    </a:p>
                    <a:p>
                      <a:pPr algn="ctr" fontAlgn="auto">
                        <a:lnSpc>
                          <a:spcPts val="14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 </a:t>
                      </a:r>
                      <a:r>
                        <a:rPr lang="en-US" altLang="ja-JP" sz="1400" b="1" dirty="0">
                          <a:solidFill>
                            <a:schemeClr val="tx1"/>
                          </a:solidFill>
                          <a:effectLst/>
                          <a:latin typeface="+mn-ea"/>
                          <a:ea typeface="+mn-ea"/>
                          <a:cs typeface="HG丸ｺﾞｼｯｸM-PRO"/>
                        </a:rPr>
                        <a:t>4</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0781">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5</a:t>
                      </a:r>
                      <a:endParaRPr lang="ja-JP" sz="14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altLang="en-US" sz="1400" b="1" strike="noStrike" dirty="0">
                          <a:solidFill>
                            <a:schemeClr val="tx1"/>
                          </a:solidFill>
                          <a:effectLst/>
                          <a:latin typeface="+mn-ea"/>
                          <a:ea typeface="+mn-ea"/>
                          <a:cs typeface="HG丸ｺﾞｼｯｸM-PRO"/>
                        </a:rPr>
                        <a:t>薬物療法のべ患者数</a:t>
                      </a:r>
                    </a:p>
                    <a:p>
                      <a:pPr algn="l" fontAlgn="auto">
                        <a:lnSpc>
                          <a:spcPts val="1400"/>
                        </a:lnSpc>
                        <a:spcAft>
                          <a:spcPts val="0"/>
                        </a:spcAft>
                      </a:pPr>
                      <a:r>
                        <a:rPr lang="en-US" altLang="ja-JP" sz="1400" b="1" strike="noStrike" dirty="0">
                          <a:solidFill>
                            <a:schemeClr val="tx1"/>
                          </a:solidFill>
                          <a:effectLst/>
                          <a:latin typeface="+mn-ea"/>
                          <a:ea typeface="+mn-ea"/>
                          <a:cs typeface="HG丸ｺﾞｼｯｸM-PRO"/>
                        </a:rPr>
                        <a:t>【</a:t>
                      </a:r>
                      <a:r>
                        <a:rPr lang="ja-JP" altLang="en-US" sz="1400" b="1" strike="noStrike" dirty="0">
                          <a:solidFill>
                            <a:schemeClr val="tx1"/>
                          </a:solidFill>
                          <a:effectLst/>
                          <a:latin typeface="+mn-ea"/>
                          <a:ea typeface="+mn-ea"/>
                          <a:cs typeface="HG丸ｺﾞｼｯｸM-PRO"/>
                        </a:rPr>
                        <a:t>院内がん登録</a:t>
                      </a:r>
                      <a:r>
                        <a:rPr lang="en-US" altLang="ja-JP" sz="1400" b="1" strike="noStrike"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rgbClr val="000000"/>
                          </a:solidFill>
                          <a:effectLst/>
                          <a:latin typeface="+mn-ea"/>
                          <a:ea typeface="+mn-ea"/>
                          <a:cs typeface="HG丸ｺﾞｼｯｸM-PRO"/>
                        </a:rPr>
                        <a:t>28,514/67</a:t>
                      </a:r>
                      <a:r>
                        <a:rPr lang="ja-JP" altLang="en-US" sz="1400" b="1" dirty="0">
                          <a:solidFill>
                            <a:srgbClr val="000000"/>
                          </a:solidFill>
                          <a:effectLst/>
                          <a:latin typeface="+mn-ea"/>
                          <a:ea typeface="+mn-ea"/>
                          <a:cs typeface="HG丸ｺﾞｼｯｸM-PRO"/>
                        </a:rPr>
                        <a:t>病院</a:t>
                      </a:r>
                    </a:p>
                    <a:p>
                      <a:pPr algn="ctr" fontAlgn="auto">
                        <a:lnSpc>
                          <a:spcPts val="14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令和３（</a:t>
                      </a:r>
                      <a:r>
                        <a:rPr lang="en-US" altLang="ja-JP" sz="1400" b="1" dirty="0">
                          <a:solidFill>
                            <a:srgbClr val="000000"/>
                          </a:solidFill>
                          <a:effectLst/>
                          <a:latin typeface="+mn-ea"/>
                          <a:ea typeface="+mn-ea"/>
                          <a:cs typeface="HG丸ｺﾞｼｯｸM-PRO"/>
                        </a:rPr>
                        <a:t>2021</a:t>
                      </a:r>
                      <a:r>
                        <a:rPr lang="ja-JP" altLang="en-US" sz="1400" b="1" dirty="0">
                          <a:solidFill>
                            <a:srgbClr val="000000"/>
                          </a:solidFill>
                          <a:effectLst/>
                          <a:latin typeface="+mn-ea"/>
                          <a:ea typeface="+mn-ea"/>
                          <a:cs typeface="HG丸ｺﾞｼｯｸM-PRO"/>
                        </a:rPr>
                        <a:t>）年</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cs typeface="HG丸ｺﾞｼｯｸM-PRO"/>
                        </a:rPr>
                        <a:t>28,840/67</a:t>
                      </a:r>
                      <a:r>
                        <a:rPr lang="ja-JP" altLang="en-US" sz="1400" b="1" strike="noStrike" dirty="0">
                          <a:solidFill>
                            <a:schemeClr val="tx1"/>
                          </a:solidFill>
                          <a:effectLst/>
                          <a:latin typeface="+mn-ea"/>
                          <a:ea typeface="+mn-ea"/>
                          <a:cs typeface="HG丸ｺﾞｼｯｸM-PRO"/>
                        </a:rPr>
                        <a:t>病院</a:t>
                      </a:r>
                    </a:p>
                    <a:p>
                      <a:pPr algn="ctr" fontAlgn="auto">
                        <a:lnSpc>
                          <a:spcPts val="1400"/>
                        </a:lnSpc>
                        <a:spcAft>
                          <a:spcPts val="0"/>
                        </a:spcAft>
                      </a:pPr>
                      <a:r>
                        <a:rPr lang="en-US" altLang="ja-JP" sz="1400" b="1" strike="noStrike" dirty="0">
                          <a:solidFill>
                            <a:schemeClr val="tx1"/>
                          </a:solidFill>
                          <a:effectLst/>
                          <a:latin typeface="+mn-ea"/>
                          <a:ea typeface="+mn-ea"/>
                          <a:cs typeface="HG丸ｺﾞｼｯｸM-PRO"/>
                        </a:rPr>
                        <a:t>【</a:t>
                      </a:r>
                      <a:r>
                        <a:rPr lang="ja-JP" altLang="en-US" sz="1400" b="1" strike="noStrike" dirty="0">
                          <a:solidFill>
                            <a:schemeClr val="tx1"/>
                          </a:solidFill>
                          <a:effectLst/>
                          <a:latin typeface="+mn-ea"/>
                          <a:ea typeface="+mn-ea"/>
                          <a:cs typeface="HG丸ｺﾞｼｯｸM-PRO"/>
                        </a:rPr>
                        <a:t>令和 ４（</a:t>
                      </a:r>
                      <a:r>
                        <a:rPr lang="en-US" altLang="ja-JP" sz="1400" b="1" strike="noStrike" dirty="0">
                          <a:solidFill>
                            <a:schemeClr val="tx1"/>
                          </a:solidFill>
                          <a:effectLst/>
                          <a:latin typeface="+mn-ea"/>
                          <a:ea typeface="+mn-ea"/>
                          <a:cs typeface="HG丸ｺﾞｼｯｸM-PRO"/>
                        </a:rPr>
                        <a:t>2022</a:t>
                      </a:r>
                      <a:r>
                        <a:rPr lang="ja-JP" altLang="en-US" sz="1400" b="1" strike="noStrike" dirty="0">
                          <a:solidFill>
                            <a:schemeClr val="tx1"/>
                          </a:solidFill>
                          <a:effectLst/>
                          <a:latin typeface="+mn-ea"/>
                          <a:ea typeface="+mn-ea"/>
                          <a:cs typeface="HG丸ｺﾞｼｯｸM-PRO"/>
                        </a:rPr>
                        <a:t> ）年</a:t>
                      </a:r>
                      <a:r>
                        <a:rPr lang="en-US" altLang="ja-JP" sz="1400" b="1" strike="noStrike"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70780">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6</a:t>
                      </a:r>
                      <a:endParaRPr lang="ja-JP" sz="14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r>
                        <a:rPr kumimoji="1" lang="ja-JP" altLang="en-US" sz="1400" b="1" dirty="0"/>
                        <a:t>診断から治療開始日までの平均日数</a:t>
                      </a:r>
                    </a:p>
                    <a:p>
                      <a:r>
                        <a:rPr kumimoji="1" lang="en-US" altLang="ja-JP" sz="1400" b="1" dirty="0"/>
                        <a:t>【</a:t>
                      </a:r>
                      <a:r>
                        <a:rPr kumimoji="1" lang="ja-JP" altLang="en-US" sz="1400" b="1" dirty="0"/>
                        <a:t>院内がん登録</a:t>
                      </a:r>
                      <a:r>
                        <a:rPr kumimoji="1" lang="en-US" altLang="ja-JP" sz="1400" b="1" dirty="0"/>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pP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30.3</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日</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/67</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病院</a:t>
                      </a:r>
                    </a:p>
                    <a:p>
                      <a:pPr algn="ctr" fontAlgn="auto">
                        <a:lnSpc>
                          <a:spcPts val="1400"/>
                        </a:lnSpc>
                      </a:pP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【令和３（</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2021</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pPr>
                      <a:r>
                        <a:rPr lang="en-US" altLang="ja-JP" sz="1400" b="1" dirty="0">
                          <a:solidFill>
                            <a:srgbClr val="000000"/>
                          </a:solidFill>
                          <a:effectLst/>
                          <a:latin typeface="游ゴシック"/>
                          <a:ea typeface="游ゴシック"/>
                          <a:cs typeface="HG丸ｺﾞｼｯｸM-PRO" panose="020F0600000000000000" pitchFamily="50" charset="-128"/>
                        </a:rPr>
                        <a:t> 32.4</a:t>
                      </a: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日</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a:t>
                      </a: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67</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病院</a:t>
                      </a:r>
                    </a:p>
                    <a:p>
                      <a:pPr algn="ctr" fontAlgn="auto">
                        <a:lnSpc>
                          <a:spcPts val="1400"/>
                        </a:lnSpc>
                      </a:pP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【令和</a:t>
                      </a: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a:t>
                      </a:r>
                      <a:r>
                        <a:rPr lang="ja-JP" alt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４</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202</a:t>
                      </a: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203661"/>
                  </a:ext>
                </a:extLst>
              </a:tr>
              <a:tr h="570781">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7</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pPr>
                      <a:r>
                        <a:rPr lang="ja-JP" sz="1400" b="1" dirty="0">
                          <a:solidFill>
                            <a:srgbClr val="000000"/>
                          </a:solidFill>
                          <a:effectLst/>
                          <a:latin typeface="+mn-ea"/>
                          <a:ea typeface="+mn-ea"/>
                          <a:cs typeface="HG丸ｺﾞｼｯｸM-PRO" panose="020F0600000000000000" pitchFamily="50" charset="-128"/>
                        </a:rPr>
                        <a:t>がん治療連携計画策定料加算の件数</a:t>
                      </a:r>
                    </a:p>
                    <a:p>
                      <a:pPr algn="l" fontAlgn="auto">
                        <a:lnSpc>
                          <a:spcPts val="1400"/>
                        </a:lnSpc>
                      </a:pPr>
                      <a:r>
                        <a:rPr lang="ja-JP" sz="1400" b="1" dirty="0">
                          <a:solidFill>
                            <a:srgbClr val="000000"/>
                          </a:solidFill>
                          <a:effectLst/>
                          <a:latin typeface="+mn-ea"/>
                          <a:ea typeface="+mn-ea"/>
                          <a:cs typeface="HG丸ｺﾞｼｯｸM-PRO" panose="020F0600000000000000" pitchFamily="50" charset="-128"/>
                        </a:rPr>
                        <a:t>【大阪府調べ】</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pP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1,946</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件</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/67</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病院</a:t>
                      </a:r>
                    </a:p>
                    <a:p>
                      <a:pPr algn="ctr" fontAlgn="auto">
                        <a:lnSpc>
                          <a:spcPts val="1400"/>
                        </a:lnSpc>
                      </a:pP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【令和３（</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2021</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）年度】</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pP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1,635</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件</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66 </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病院</a:t>
                      </a:r>
                    </a:p>
                    <a:p>
                      <a:pPr algn="ctr" fontAlgn="auto">
                        <a:lnSpc>
                          <a:spcPts val="1400"/>
                        </a:lnSpc>
                      </a:pP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【令和</a:t>
                      </a:r>
                      <a:r>
                        <a:rPr lang="en-US" alt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 </a:t>
                      </a:r>
                      <a:r>
                        <a:rPr lang="ja-JP" alt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５</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2023 </a:t>
                      </a:r>
                      <a:r>
                        <a:rPr lang="ja-JP" sz="1400" b="1"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）年度】</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0841756"/>
                  </a:ext>
                </a:extLst>
              </a:tr>
              <a:tr h="603232">
                <a:tc>
                  <a:txBody>
                    <a:bodyPr/>
                    <a:lstStyle/>
                    <a:p>
                      <a:pPr algn="ctr" fontAlgn="auto">
                        <a:lnSpc>
                          <a:spcPts val="1600"/>
                        </a:lnSpc>
                        <a:spcAft>
                          <a:spcPts val="0"/>
                        </a:spcAft>
                      </a:pPr>
                      <a:r>
                        <a:rPr lang="en-US" altLang="ja-JP" sz="1400" b="1" dirty="0">
                          <a:solidFill>
                            <a:schemeClr val="bg1"/>
                          </a:solidFill>
                          <a:effectLst/>
                          <a:latin typeface="+mn-ea"/>
                          <a:ea typeface="+mn-ea"/>
                          <a:cs typeface="HG丸ｺﾞｼｯｸM-PRO"/>
                        </a:rPr>
                        <a:t>8</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pPr>
                      <a:r>
                        <a:rPr lang="ja-JP" sz="1400" b="1" kern="100" dirty="0">
                          <a:solidFill>
                            <a:srgbClr val="000000"/>
                          </a:solidFill>
                          <a:effectLst/>
                          <a:latin typeface="+mn-ea"/>
                          <a:ea typeface="+mn-ea"/>
                          <a:cs typeface="Times New Roman" panose="02020603050405020304" pitchFamily="18" charset="0"/>
                        </a:rPr>
                        <a:t>がん診療拠点病院の診療カバー率</a:t>
                      </a:r>
                      <a:endParaRPr lang="ja-JP" sz="1400" b="1" dirty="0">
                        <a:solidFill>
                          <a:srgbClr val="000000"/>
                        </a:solidFill>
                        <a:effectLst/>
                        <a:latin typeface="+mn-ea"/>
                        <a:ea typeface="+mn-ea"/>
                        <a:cs typeface="HG丸ｺﾞｼｯｸM-PRO" panose="020F0600000000000000" pitchFamily="50" charset="-128"/>
                      </a:endParaRPr>
                    </a:p>
                    <a:p>
                      <a:pPr algn="l" fontAlgn="auto">
                        <a:lnSpc>
                          <a:spcPts val="1400"/>
                        </a:lnSpc>
                      </a:pPr>
                      <a:r>
                        <a:rPr lang="ja-JP" sz="1400" b="1" kern="100" dirty="0">
                          <a:solidFill>
                            <a:srgbClr val="000000"/>
                          </a:solidFill>
                          <a:effectLst/>
                          <a:latin typeface="+mn-ea"/>
                          <a:ea typeface="+mn-ea"/>
                          <a:cs typeface="Times New Roman" panose="02020603050405020304" pitchFamily="18" charset="0"/>
                        </a:rPr>
                        <a:t>（</a:t>
                      </a:r>
                      <a:r>
                        <a:rPr lang="en-US" sz="1400" b="1" kern="100" dirty="0">
                          <a:solidFill>
                            <a:srgbClr val="000000"/>
                          </a:solidFill>
                          <a:effectLst/>
                          <a:latin typeface="+mn-ea"/>
                          <a:ea typeface="+mn-ea"/>
                          <a:cs typeface="Times New Roman" panose="02020603050405020304" pitchFamily="18" charset="0"/>
                        </a:rPr>
                        <a:t>75</a:t>
                      </a:r>
                      <a:r>
                        <a:rPr lang="ja-JP" sz="1400" b="1" kern="100" dirty="0">
                          <a:solidFill>
                            <a:srgbClr val="000000"/>
                          </a:solidFill>
                          <a:effectLst/>
                          <a:latin typeface="+mn-ea"/>
                          <a:ea typeface="+mn-ea"/>
                          <a:cs typeface="Times New Roman" panose="02020603050405020304" pitchFamily="18" charset="0"/>
                        </a:rPr>
                        <a:t>歳未満）【大阪府がん登録】</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rgbClr val="000000"/>
                          </a:solidFill>
                          <a:effectLst/>
                          <a:latin typeface="+mn-ea"/>
                          <a:ea typeface="+mn-ea"/>
                          <a:cs typeface="HG丸ｺﾞｼｯｸM-PRO"/>
                        </a:rPr>
                        <a:t>83.8%</a:t>
                      </a:r>
                    </a:p>
                    <a:p>
                      <a:pPr algn="ctr" fontAlgn="auto">
                        <a:lnSpc>
                          <a:spcPts val="14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令和元（</a:t>
                      </a:r>
                      <a:r>
                        <a:rPr lang="en-US" altLang="ja-JP" sz="1400" b="1" dirty="0">
                          <a:solidFill>
                            <a:srgbClr val="000000"/>
                          </a:solidFill>
                          <a:effectLst/>
                          <a:latin typeface="+mn-ea"/>
                          <a:ea typeface="+mn-ea"/>
                          <a:cs typeface="HG丸ｺﾞｼｯｸM-PRO"/>
                        </a:rPr>
                        <a:t>2019</a:t>
                      </a:r>
                      <a:r>
                        <a:rPr lang="ja-JP" altLang="en-US" sz="1400" b="1" dirty="0">
                          <a:solidFill>
                            <a:srgbClr val="000000"/>
                          </a:solidFill>
                          <a:effectLst/>
                          <a:latin typeface="+mn-ea"/>
                          <a:ea typeface="+mn-ea"/>
                          <a:cs typeface="HG丸ｺﾞｼｯｸM-PRO"/>
                        </a:rPr>
                        <a:t>）年</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ja-JP" altLang="en-US" sz="1400" b="1" dirty="0">
                          <a:solidFill>
                            <a:schemeClr val="tx1"/>
                          </a:solidFill>
                          <a:effectLst/>
                          <a:latin typeface="+mn-ea"/>
                          <a:ea typeface="+mn-ea"/>
                          <a:cs typeface="HG丸ｺﾞｼｯｸM-PRO"/>
                        </a:rPr>
                        <a:t>年報第</a:t>
                      </a:r>
                      <a:r>
                        <a:rPr lang="en-US" altLang="ja-JP" sz="1400" b="1" dirty="0">
                          <a:solidFill>
                            <a:schemeClr val="tx1"/>
                          </a:solidFill>
                          <a:effectLst/>
                          <a:latin typeface="+mn-ea"/>
                          <a:ea typeface="+mn-ea"/>
                          <a:cs typeface="HG丸ｺﾞｼｯｸM-PRO"/>
                        </a:rPr>
                        <a:t>88</a:t>
                      </a:r>
                      <a:r>
                        <a:rPr lang="ja-JP" altLang="en-US" sz="1400" b="1" dirty="0">
                          <a:solidFill>
                            <a:schemeClr val="tx1"/>
                          </a:solidFill>
                          <a:effectLst/>
                          <a:latin typeface="+mn-ea"/>
                          <a:ea typeface="+mn-ea"/>
                          <a:cs typeface="HG丸ｺﾞｼｯｸM-PRO"/>
                        </a:rPr>
                        <a:t>報（令和６年度末</a:t>
                      </a:r>
                      <a:endParaRPr lang="en-US" altLang="ja-JP" sz="1400" b="1" dirty="0">
                        <a:solidFill>
                          <a:schemeClr val="tx1"/>
                        </a:solidFill>
                        <a:effectLst/>
                        <a:latin typeface="+mn-ea"/>
                        <a:ea typeface="+mn-ea"/>
                        <a:cs typeface="HG丸ｺﾞｼｯｸM-PRO"/>
                      </a:endParaRPr>
                    </a:p>
                    <a:p>
                      <a:pPr algn="ctr" fontAlgn="auto">
                        <a:lnSpc>
                          <a:spcPts val="1400"/>
                        </a:lnSpc>
                        <a:spcAft>
                          <a:spcPts val="0"/>
                        </a:spcAft>
                      </a:pPr>
                      <a:r>
                        <a:rPr lang="ja-JP" altLang="en-US" sz="1400" b="1" dirty="0">
                          <a:solidFill>
                            <a:schemeClr val="tx1"/>
                          </a:solidFill>
                          <a:effectLst/>
                          <a:latin typeface="+mn-ea"/>
                          <a:ea typeface="+mn-ea"/>
                          <a:cs typeface="HG丸ｺﾞｼｯｸM-PRO"/>
                        </a:rPr>
                        <a:t>作成予定）にて算出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6" name="スライド番号プレースホルダー 1">
            <a:extLst>
              <a:ext uri="{FF2B5EF4-FFF2-40B4-BE49-F238E27FC236}">
                <a16:creationId xmlns:a16="http://schemas.microsoft.com/office/drawing/2014/main" id="{1226B6E4-15D4-469F-B495-367CD300486E}"/>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３</a:t>
            </a:r>
          </a:p>
        </p:txBody>
      </p:sp>
    </p:spTree>
    <p:extLst>
      <p:ext uri="{BB962C8B-B14F-4D97-AF65-F5344CB8AC3E}">
        <p14:creationId xmlns:p14="http://schemas.microsoft.com/office/powerpoint/2010/main" val="42860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27227883"/>
              </p:ext>
            </p:extLst>
          </p:nvPr>
        </p:nvGraphicFramePr>
        <p:xfrm>
          <a:off x="318409" y="467523"/>
          <a:ext cx="9078878" cy="725403"/>
        </p:xfrm>
        <a:graphic>
          <a:graphicData uri="http://schemas.openxmlformats.org/drawingml/2006/table">
            <a:tbl>
              <a:tblPr firstRow="1" bandRow="1">
                <a:tableStyleId>{5C22544A-7EE6-4342-B048-85BDC9FD1C3A}</a:tableStyleId>
              </a:tblPr>
              <a:tblGrid>
                <a:gridCol w="1265462">
                  <a:extLst>
                    <a:ext uri="{9D8B030D-6E8A-4147-A177-3AD203B41FA5}">
                      <a16:colId xmlns:a16="http://schemas.microsoft.com/office/drawing/2014/main" val="3795206225"/>
                    </a:ext>
                  </a:extLst>
                </a:gridCol>
                <a:gridCol w="7813416">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484139480"/>
              </p:ext>
            </p:extLst>
          </p:nvPr>
        </p:nvGraphicFramePr>
        <p:xfrm>
          <a:off x="318409" y="1445422"/>
          <a:ext cx="9078878" cy="4655279"/>
        </p:xfrm>
        <a:graphic>
          <a:graphicData uri="http://schemas.openxmlformats.org/drawingml/2006/table">
            <a:tbl>
              <a:tblPr firstRow="1" bandRow="1">
                <a:tableStyleId>{5C22544A-7EE6-4342-B048-85BDC9FD1C3A}</a:tableStyleId>
              </a:tblPr>
              <a:tblGrid>
                <a:gridCol w="1265463">
                  <a:extLst>
                    <a:ext uri="{9D8B030D-6E8A-4147-A177-3AD203B41FA5}">
                      <a16:colId xmlns:a16="http://schemas.microsoft.com/office/drawing/2014/main" val="528851062"/>
                    </a:ext>
                  </a:extLst>
                </a:gridCol>
                <a:gridCol w="7813415">
                  <a:extLst>
                    <a:ext uri="{9D8B030D-6E8A-4147-A177-3AD203B41FA5}">
                      <a16:colId xmlns:a16="http://schemas.microsoft.com/office/drawing/2014/main" val="89849022"/>
                    </a:ext>
                  </a:extLst>
                </a:gridCol>
              </a:tblGrid>
              <a:tr h="2542933">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300" dirty="0">
                          <a:solidFill>
                            <a:schemeClr val="tx1"/>
                          </a:solidFill>
                        </a:rPr>
                        <a:t>《</a:t>
                      </a:r>
                      <a:r>
                        <a:rPr kumimoji="1" lang="ja-JP" altLang="en-US" sz="1300" u="sng" dirty="0">
                          <a:solidFill>
                            <a:schemeClr val="tx1"/>
                          </a:solidFill>
                        </a:rPr>
                        <a:t>がん診療拠点病院の機能強化</a:t>
                      </a:r>
                      <a:r>
                        <a:rPr kumimoji="1" lang="en-US" altLang="ja-JP" sz="1300" dirty="0">
                          <a:solidFill>
                            <a:schemeClr val="tx1"/>
                          </a:solidFill>
                        </a:rPr>
                        <a:t>》</a:t>
                      </a:r>
                      <a:endParaRPr kumimoji="1" lang="en-US" altLang="ja-JP" sz="1300" b="0" dirty="0">
                        <a:solidFill>
                          <a:schemeClr val="tx1"/>
                        </a:solidFill>
                      </a:endParaRPr>
                    </a:p>
                    <a:p>
                      <a:pPr>
                        <a:lnSpc>
                          <a:spcPts val="1700"/>
                        </a:lnSpc>
                      </a:pPr>
                      <a:r>
                        <a:rPr kumimoji="1" lang="ja-JP" altLang="en-US" sz="1300" b="0" dirty="0">
                          <a:solidFill>
                            <a:schemeClr val="tx1"/>
                          </a:solidFill>
                        </a:rPr>
                        <a:t>■がん診療連携拠点病院の機能強化を目的とした補助金を交付（</a:t>
                      </a:r>
                      <a:r>
                        <a:rPr kumimoji="1" lang="en-US" altLang="ja-JP" sz="1300" b="0" dirty="0">
                          <a:solidFill>
                            <a:schemeClr val="tx1"/>
                          </a:solidFill>
                        </a:rPr>
                        <a:t>14</a:t>
                      </a:r>
                      <a:r>
                        <a:rPr kumimoji="1" lang="ja-JP" altLang="en-US" sz="1300" b="0" dirty="0">
                          <a:solidFill>
                            <a:schemeClr val="tx1"/>
                          </a:solidFill>
                        </a:rPr>
                        <a:t>病院）</a:t>
                      </a:r>
                      <a:endParaRPr kumimoji="1" lang="en-US" altLang="ja-JP" sz="13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rPr>
                        <a:t>■がん診療施設の設備整備に係る補助金を交付（</a:t>
                      </a:r>
                      <a:r>
                        <a:rPr kumimoji="1" lang="en-US" altLang="ja-JP" sz="1300" b="0" dirty="0">
                          <a:solidFill>
                            <a:schemeClr val="tx1"/>
                          </a:solidFill>
                        </a:rPr>
                        <a:t>8</a:t>
                      </a:r>
                      <a:r>
                        <a:rPr kumimoji="1" lang="ja-JP" altLang="en-US" sz="1300" b="0" dirty="0">
                          <a:solidFill>
                            <a:schemeClr val="tx1"/>
                          </a:solidFill>
                        </a:rPr>
                        <a:t>病院）</a:t>
                      </a:r>
                      <a:endParaRPr kumimoji="1" lang="en-US" altLang="ja-JP" sz="1300" dirty="0">
                        <a:solidFill>
                          <a:schemeClr val="tx1"/>
                        </a:solidFill>
                      </a:endParaRPr>
                    </a:p>
                    <a:p>
                      <a:pPr>
                        <a:lnSpc>
                          <a:spcPts val="1700"/>
                        </a:lnSpc>
                      </a:pPr>
                      <a:r>
                        <a:rPr kumimoji="1" lang="ja-JP" altLang="en-US" sz="1300" b="0" dirty="0">
                          <a:solidFill>
                            <a:schemeClr val="tx1"/>
                          </a:solidFill>
                        </a:rPr>
                        <a:t>■国拠点病院の</a:t>
                      </a:r>
                      <a:r>
                        <a:rPr kumimoji="1" lang="ja-JP" altLang="en-US" sz="1300" b="0" strike="noStrike" dirty="0">
                          <a:solidFill>
                            <a:schemeClr val="tx1"/>
                          </a:solidFill>
                        </a:rPr>
                        <a:t>指定</a:t>
                      </a:r>
                      <a:r>
                        <a:rPr kumimoji="1" lang="ja-JP" altLang="en-US" sz="1300" b="0" dirty="0">
                          <a:solidFill>
                            <a:schemeClr val="tx1"/>
                          </a:solidFill>
                        </a:rPr>
                        <a:t>推薦</a:t>
                      </a:r>
                      <a:r>
                        <a:rPr kumimoji="1" lang="en-US" altLang="ja-JP" sz="1300" b="0" dirty="0">
                          <a:solidFill>
                            <a:schemeClr val="tx1"/>
                          </a:solidFill>
                        </a:rPr>
                        <a:t>【</a:t>
                      </a:r>
                      <a:r>
                        <a:rPr kumimoji="1" lang="ja-JP" altLang="en-US" sz="1300" b="0" dirty="0">
                          <a:solidFill>
                            <a:schemeClr val="tx1"/>
                          </a:solidFill>
                        </a:rPr>
                        <a:t>新規指定：１病院、指定更新：１病院、現況報告：</a:t>
                      </a:r>
                      <a:r>
                        <a:rPr kumimoji="1" lang="en-US" altLang="ja-JP" sz="1300" b="0" dirty="0">
                          <a:solidFill>
                            <a:schemeClr val="tx1"/>
                          </a:solidFill>
                          <a:latin typeface="+mn-ea"/>
                          <a:ea typeface="+mn-ea"/>
                        </a:rPr>
                        <a:t>16</a:t>
                      </a:r>
                      <a:r>
                        <a:rPr kumimoji="1" lang="ja-JP" altLang="en-US" sz="1300" b="0" dirty="0">
                          <a:solidFill>
                            <a:schemeClr val="tx1"/>
                          </a:solidFill>
                        </a:rPr>
                        <a:t>病院</a:t>
                      </a:r>
                      <a:r>
                        <a:rPr kumimoji="1" lang="en-US" altLang="ja-JP" sz="1300" b="0" dirty="0">
                          <a:solidFill>
                            <a:schemeClr val="tx1"/>
                          </a:solidFill>
                        </a:rPr>
                        <a:t>】</a:t>
                      </a:r>
                    </a:p>
                    <a:p>
                      <a:pPr marL="185738" indent="-185738">
                        <a:lnSpc>
                          <a:spcPts val="1700"/>
                        </a:lnSpc>
                      </a:pPr>
                      <a:r>
                        <a:rPr kumimoji="1" lang="ja-JP" altLang="en-US" sz="1300" b="0" dirty="0">
                          <a:solidFill>
                            <a:schemeClr val="tx1"/>
                          </a:solidFill>
                        </a:rPr>
                        <a:t>■府指定病院の指定</a:t>
                      </a:r>
                      <a:r>
                        <a:rPr kumimoji="1" lang="en-US" altLang="ja-JP" sz="1300" b="0" dirty="0">
                          <a:solidFill>
                            <a:schemeClr val="tx1"/>
                          </a:solidFill>
                        </a:rPr>
                        <a:t>【</a:t>
                      </a:r>
                      <a:r>
                        <a:rPr kumimoji="1" lang="ja-JP" altLang="en-US" sz="1300" b="0" dirty="0">
                          <a:solidFill>
                            <a:schemeClr val="tx1"/>
                          </a:solidFill>
                        </a:rPr>
                        <a:t>新規指定（成人）：３病院、指定更新（成人）</a:t>
                      </a:r>
                      <a:r>
                        <a:rPr kumimoji="1" lang="ja-JP" altLang="en-US" sz="1300" b="0" i="0" u="none" strike="noStrike" kern="1200" cap="none" spc="0" normalizeH="0" baseline="0" noProof="0" dirty="0">
                          <a:ln>
                            <a:noFill/>
                          </a:ln>
                          <a:solidFill>
                            <a:schemeClr val="tx1"/>
                          </a:solidFill>
                          <a:effectLst/>
                          <a:uLnTx/>
                          <a:uFillTx/>
                          <a:latin typeface="+mn-lt"/>
                          <a:ea typeface="+mn-ea"/>
                          <a:cs typeface="+mn-cs"/>
                        </a:rPr>
                        <a:t>：２病院、</a:t>
                      </a:r>
                      <a:endParaRPr kumimoji="1" lang="en-US" altLang="ja-JP" sz="1300" b="0" i="0" u="none" strike="noStrike" kern="1200" cap="none" spc="0" normalizeH="0" baseline="0" noProof="0" dirty="0">
                        <a:ln>
                          <a:noFill/>
                        </a:ln>
                        <a:solidFill>
                          <a:schemeClr val="tx1"/>
                        </a:solidFill>
                        <a:effectLst/>
                        <a:uLnTx/>
                        <a:uFillTx/>
                        <a:latin typeface="+mn-lt"/>
                        <a:ea typeface="+mn-ea"/>
                        <a:cs typeface="+mn-cs"/>
                      </a:endParaRPr>
                    </a:p>
                    <a:p>
                      <a:pPr marL="185738" indent="-185738">
                        <a:lnSpc>
                          <a:spcPts val="1700"/>
                        </a:lnSpc>
                      </a:pPr>
                      <a:r>
                        <a:rPr kumimoji="1" lang="ja-JP" altLang="en-US" sz="1300" b="0" i="0" u="none" strike="noStrike" kern="1200" cap="none" spc="0" normalizeH="0" baseline="0" noProof="0" dirty="0">
                          <a:ln>
                            <a:noFill/>
                          </a:ln>
                          <a:solidFill>
                            <a:schemeClr val="tx1"/>
                          </a:solidFill>
                          <a:effectLst/>
                          <a:uLnTx/>
                          <a:uFillTx/>
                          <a:latin typeface="+mn-lt"/>
                          <a:ea typeface="+mn-ea"/>
                          <a:cs typeface="+mn-cs"/>
                        </a:rPr>
                        <a:t>　　　　　　　　　　現況報告（成人）：</a:t>
                      </a:r>
                      <a:r>
                        <a:rPr kumimoji="1" lang="en-US" altLang="ja-JP" sz="1300" b="0" i="0" u="none" strike="noStrike" kern="1200" cap="none" spc="0" normalizeH="0" baseline="0" noProof="0" dirty="0">
                          <a:ln>
                            <a:noFill/>
                          </a:ln>
                          <a:solidFill>
                            <a:schemeClr val="tx1"/>
                          </a:solidFill>
                          <a:effectLst/>
                          <a:uLnTx/>
                          <a:uFillTx/>
                          <a:latin typeface="+mn-ea"/>
                          <a:ea typeface="+mn-ea"/>
                          <a:cs typeface="+mn-cs"/>
                        </a:rPr>
                        <a:t>42</a:t>
                      </a:r>
                      <a:r>
                        <a:rPr kumimoji="1" lang="ja-JP" altLang="en-US" sz="1300" b="0" i="0" u="none" strike="noStrike" kern="1200" cap="none" spc="0" normalizeH="0" baseline="0" noProof="0" dirty="0">
                          <a:ln>
                            <a:noFill/>
                          </a:ln>
                          <a:solidFill>
                            <a:schemeClr val="tx1"/>
                          </a:solidFill>
                          <a:effectLst/>
                          <a:uLnTx/>
                          <a:uFillTx/>
                          <a:latin typeface="+mn-ea"/>
                          <a:ea typeface="+mn-ea"/>
                          <a:cs typeface="+mn-cs"/>
                        </a:rPr>
                        <a:t>病院、</a:t>
                      </a:r>
                      <a:r>
                        <a:rPr kumimoji="1" lang="ja-JP" altLang="en-US" sz="1300" b="0" dirty="0">
                          <a:solidFill>
                            <a:schemeClr val="tx1"/>
                          </a:solidFill>
                        </a:rPr>
                        <a:t>現況報告（小児）：２病院</a:t>
                      </a:r>
                      <a:r>
                        <a:rPr kumimoji="1" lang="en-US" altLang="ja-JP" sz="1300" b="0" dirty="0">
                          <a:solidFill>
                            <a:schemeClr val="tx1"/>
                          </a:solidFill>
                        </a:rPr>
                        <a:t>】</a:t>
                      </a:r>
                    </a:p>
                    <a:p>
                      <a:pPr marL="185738" indent="-185738">
                        <a:lnSpc>
                          <a:spcPts val="1700"/>
                        </a:lnSpc>
                      </a:pPr>
                      <a:r>
                        <a:rPr kumimoji="1" lang="ja-JP" altLang="en-US" sz="1300" b="0" dirty="0">
                          <a:solidFill>
                            <a:schemeClr val="tx1"/>
                          </a:solidFill>
                        </a:rPr>
                        <a:t>■大阪府がん診療連携協議会と連携して拠点病院の訪問を行い、好事例等の収集や情報共有を実施</a:t>
                      </a:r>
                      <a:endParaRPr kumimoji="1" lang="en-US" altLang="ja-JP" sz="1300" b="0" dirty="0">
                        <a:solidFill>
                          <a:schemeClr val="tx1"/>
                        </a:solidFill>
                      </a:endParaRPr>
                    </a:p>
                    <a:p>
                      <a:pPr marL="185738" indent="-185738">
                        <a:lnSpc>
                          <a:spcPts val="1700"/>
                        </a:lnSpc>
                      </a:pPr>
                      <a:r>
                        <a:rPr kumimoji="1" lang="ja-JP" altLang="en-US" sz="1300" b="0" dirty="0">
                          <a:solidFill>
                            <a:schemeClr val="tx1"/>
                          </a:solidFill>
                        </a:rPr>
                        <a:t>　　　　　　　　　　　　　　　　　　　　　　　　　　　　　　</a:t>
                      </a:r>
                      <a:r>
                        <a:rPr kumimoji="1" lang="en-US" altLang="ja-JP" sz="1300" b="0" dirty="0">
                          <a:solidFill>
                            <a:schemeClr val="tx1"/>
                          </a:solidFill>
                        </a:rPr>
                        <a:t>【</a:t>
                      </a:r>
                      <a:r>
                        <a:rPr kumimoji="1" lang="ja-JP" altLang="en-US" sz="1300" b="0" dirty="0">
                          <a:solidFill>
                            <a:schemeClr val="tx1"/>
                          </a:solidFill>
                        </a:rPr>
                        <a:t>府拠点：</a:t>
                      </a:r>
                      <a:r>
                        <a:rPr kumimoji="1" lang="en-US" altLang="ja-JP" sz="1300" b="0" dirty="0">
                          <a:solidFill>
                            <a:schemeClr val="tx1"/>
                          </a:solidFill>
                          <a:latin typeface="+mn-ea"/>
                          <a:ea typeface="+mn-ea"/>
                        </a:rPr>
                        <a:t>21</a:t>
                      </a:r>
                      <a:r>
                        <a:rPr kumimoji="1" lang="ja-JP" altLang="en-US" sz="1300" b="0" dirty="0">
                          <a:solidFill>
                            <a:schemeClr val="tx1"/>
                          </a:solidFill>
                          <a:latin typeface="+mn-ea"/>
                          <a:ea typeface="+mn-ea"/>
                        </a:rPr>
                        <a:t>施設（</a:t>
                      </a:r>
                      <a:r>
                        <a:rPr kumimoji="1" lang="en-US" altLang="ja-JP" sz="1300" b="0">
                          <a:solidFill>
                            <a:schemeClr val="tx1"/>
                          </a:solidFill>
                          <a:latin typeface="+mn-ea"/>
                          <a:ea typeface="+mn-ea"/>
                        </a:rPr>
                        <a:t>R7.1</a:t>
                      </a:r>
                      <a:r>
                        <a:rPr kumimoji="1" lang="ja-JP" altLang="en-US" sz="1300" b="0" dirty="0">
                          <a:solidFill>
                            <a:schemeClr val="tx1"/>
                          </a:solidFill>
                          <a:latin typeface="+mn-ea"/>
                          <a:ea typeface="+mn-ea"/>
                        </a:rPr>
                        <a:t>末時点）</a:t>
                      </a:r>
                      <a:r>
                        <a:rPr kumimoji="1" lang="en-US" altLang="ja-JP" sz="1300" b="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がん医療連携体制の充実</a:t>
                      </a:r>
                      <a:r>
                        <a:rPr kumimoji="1" lang="en-US" altLang="ja-JP" sz="13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rPr>
                        <a:t>■地域連携強化事業の実施。</a:t>
                      </a:r>
                      <a:endParaRPr kumimoji="1" lang="en-US" altLang="ja-JP" sz="13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rPr>
                        <a:t>■各圏域のがん診療ネットワーク協議会において、情報提供するとともに、地域連携等の活動内容や</a:t>
                      </a:r>
                      <a:endParaRPr kumimoji="1" lang="en-US" altLang="ja-JP" sz="13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rPr>
                        <a:t>　課題について共有</a:t>
                      </a:r>
                      <a:endParaRPr kumimoji="1" lang="en-US" altLang="ja-JP" sz="13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644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latin typeface="+mn-ea"/>
                          <a:ea typeface="+mn-ea"/>
                        </a:rPr>
                        <a:t>■府内がん医療提供体制の均てん化の推進。</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latin typeface="+mn-ea"/>
                          <a:ea typeface="+mn-ea"/>
                        </a:rPr>
                        <a:t>■各圏域のがん診療ネットワーク協議会における取り組み内容の充実。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798991"/>
                  </a:ext>
                </a:extLst>
              </a:tr>
              <a:tr h="7674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rPr>
                        <a:t>■</a:t>
                      </a:r>
                      <a:r>
                        <a:rPr kumimoji="1" lang="ja-JP" altLang="en-US" sz="1300" b="0" strike="noStrike" dirty="0">
                          <a:solidFill>
                            <a:schemeClr val="tx1"/>
                          </a:solidFill>
                        </a:rPr>
                        <a:t>大阪府がん診療連携協議会と連携して拠点病院の訪問を行い、好事例等の収集や情報共有、要件充足状況等の確認を実施する等</a:t>
                      </a:r>
                      <a:r>
                        <a:rPr kumimoji="1" lang="ja-JP" altLang="en-US" sz="1300" b="0" dirty="0">
                          <a:solidFill>
                            <a:schemeClr val="tx1"/>
                          </a:solidFill>
                          <a:latin typeface="+mn-ea"/>
                          <a:ea typeface="+mn-ea"/>
                        </a:rPr>
                        <a:t>、さらなるがん医療提供の充実を図る。</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a:solidFill>
                            <a:schemeClr val="tx1"/>
                          </a:solidFill>
                          <a:latin typeface="+mn-ea"/>
                          <a:ea typeface="+mn-ea"/>
                        </a:rPr>
                        <a:t>■各圏域がん診療ネットワーク協議会におけるがん登録を用いた分析等の実施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568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300" spc="-60" baseline="0" dirty="0">
                          <a:solidFill>
                            <a:schemeClr val="tx1"/>
                          </a:solidFill>
                        </a:rPr>
                        <a:t>がん診療拠点病院機能強化事業（</a:t>
                      </a:r>
                      <a:r>
                        <a:rPr kumimoji="1" lang="en-US" altLang="ja-JP" sz="1300" spc="-60" baseline="0" dirty="0">
                          <a:solidFill>
                            <a:schemeClr val="tx1"/>
                          </a:solidFill>
                        </a:rPr>
                        <a:t>133,316</a:t>
                      </a:r>
                      <a:r>
                        <a:rPr kumimoji="1" lang="ja-JP" altLang="en-US" sz="1300" spc="-60" baseline="0" dirty="0">
                          <a:solidFill>
                            <a:schemeClr val="tx1"/>
                          </a:solidFill>
                        </a:rPr>
                        <a:t>千円）、がん医療提供体制等充実強化事業（</a:t>
                      </a:r>
                      <a:r>
                        <a:rPr kumimoji="1" lang="en-US" altLang="ja-JP" sz="1300" spc="-60" baseline="0" dirty="0">
                          <a:solidFill>
                            <a:schemeClr val="tx1"/>
                          </a:solidFill>
                        </a:rPr>
                        <a:t>45,452</a:t>
                      </a:r>
                      <a:r>
                        <a:rPr kumimoji="1" lang="ja-JP" altLang="en-US" sz="1300" spc="-60" baseline="0" dirty="0">
                          <a:solidFill>
                            <a:schemeClr val="tx1"/>
                          </a:solidFill>
                        </a:rPr>
                        <a:t>千円）、</a:t>
                      </a:r>
                      <a:endParaRPr kumimoji="1" lang="en-US" altLang="ja-JP" sz="1300" spc="-60" baseline="0" dirty="0">
                        <a:solidFill>
                          <a:schemeClr val="tx1"/>
                        </a:solidFill>
                      </a:endParaRPr>
                    </a:p>
                    <a:p>
                      <a:pPr>
                        <a:lnSpc>
                          <a:spcPts val="1700"/>
                        </a:lnSpc>
                      </a:pPr>
                      <a:r>
                        <a:rPr kumimoji="1" lang="ja-JP" altLang="en-US" sz="1300" spc="-60" baseline="0" dirty="0">
                          <a:solidFill>
                            <a:schemeClr val="tx1"/>
                          </a:solidFill>
                        </a:rPr>
                        <a:t>地域医療連携強化事業（</a:t>
                      </a:r>
                      <a:r>
                        <a:rPr kumimoji="1" lang="en-US" altLang="ja-JP" sz="1300" spc="-60" baseline="0" dirty="0">
                          <a:solidFill>
                            <a:schemeClr val="tx1"/>
                          </a:solidFill>
                        </a:rPr>
                        <a:t>4,090</a:t>
                      </a:r>
                      <a:r>
                        <a:rPr kumimoji="1" lang="ja-JP" altLang="en-US" sz="1300" spc="-60" baseline="0" dirty="0">
                          <a:solidFill>
                            <a:schemeClr val="tx1"/>
                          </a:solidFill>
                        </a:rPr>
                        <a:t>千円）</a:t>
                      </a:r>
                      <a:endParaRPr kumimoji="1" lang="en-US" altLang="ja-JP" sz="1300" spc="-6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sp>
        <p:nvSpPr>
          <p:cNvPr id="5" name="スライド番号プレースホルダー 1">
            <a:extLst>
              <a:ext uri="{FF2B5EF4-FFF2-40B4-BE49-F238E27FC236}">
                <a16:creationId xmlns:a16="http://schemas.microsoft.com/office/drawing/2014/main" id="{CCA411DB-FF8C-42F2-B527-F1610E0F9F3F}"/>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４</a:t>
            </a:r>
          </a:p>
        </p:txBody>
      </p:sp>
    </p:spTree>
    <p:extLst>
      <p:ext uri="{BB962C8B-B14F-4D97-AF65-F5344CB8AC3E}">
        <p14:creationId xmlns:p14="http://schemas.microsoft.com/office/powerpoint/2010/main" val="29021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10388" y="987879"/>
            <a:ext cx="9259910" cy="56400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731336323"/>
              </p:ext>
            </p:extLst>
          </p:nvPr>
        </p:nvGraphicFramePr>
        <p:xfrm>
          <a:off x="445454" y="2118337"/>
          <a:ext cx="8989777" cy="1247244"/>
        </p:xfrm>
        <a:graphic>
          <a:graphicData uri="http://schemas.openxmlformats.org/drawingml/2006/table">
            <a:tbl>
              <a:tblPr firstRow="1" firstCol="1" bandRow="1">
                <a:tableStyleId>{5C22544A-7EE6-4342-B048-85BDC9FD1C3A}</a:tableStyleId>
              </a:tblPr>
              <a:tblGrid>
                <a:gridCol w="236015">
                  <a:extLst>
                    <a:ext uri="{9D8B030D-6E8A-4147-A177-3AD203B41FA5}">
                      <a16:colId xmlns:a16="http://schemas.microsoft.com/office/drawing/2014/main" val="20000"/>
                    </a:ext>
                  </a:extLst>
                </a:gridCol>
                <a:gridCol w="2507459">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170472">
                  <a:extLst>
                    <a:ext uri="{9D8B030D-6E8A-4147-A177-3AD203B41FA5}">
                      <a16:colId xmlns:a16="http://schemas.microsoft.com/office/drawing/2014/main" val="1147227426"/>
                    </a:ext>
                  </a:extLst>
                </a:gridCol>
                <a:gridCol w="1866031">
                  <a:extLst>
                    <a:ext uri="{9D8B030D-6E8A-4147-A177-3AD203B41FA5}">
                      <a16:colId xmlns:a16="http://schemas.microsoft.com/office/drawing/2014/main" val="20003"/>
                    </a:ext>
                  </a:extLst>
                </a:gridCol>
              </a:tblGrid>
              <a:tr h="30313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2029</a:t>
                      </a:r>
                      <a:r>
                        <a:rPr lang="ja-JP" sz="1400" b="1" dirty="0">
                          <a:effectLst/>
                          <a:latin typeface="+mn-ea"/>
                          <a:ea typeface="+mn-ea"/>
                        </a:rPr>
                        <a:t>年度目標</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944112">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rgbClr val="000000"/>
                          </a:solidFill>
                          <a:effectLst/>
                          <a:latin typeface="+mn-ea"/>
                          <a:ea typeface="+mn-ea"/>
                          <a:cs typeface="HG丸ｺﾞｼｯｸM-PRO"/>
                        </a:rPr>
                        <a:t>70.5</a:t>
                      </a:r>
                      <a:r>
                        <a:rPr lang="ja-JP" altLang="en-US" sz="1400" b="1" dirty="0">
                          <a:solidFill>
                            <a:srgbClr val="000000"/>
                          </a:solidFill>
                          <a:effectLst/>
                          <a:latin typeface="+mn-ea"/>
                          <a:ea typeface="+mn-ea"/>
                          <a:cs typeface="HG丸ｺﾞｼｯｸM-PRO"/>
                        </a:rPr>
                        <a:t>％</a:t>
                      </a:r>
                    </a:p>
                    <a:p>
                      <a:pPr algn="ctr" fontAlgn="auto">
                        <a:lnSpc>
                          <a:spcPts val="16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令和</a:t>
                      </a:r>
                      <a:r>
                        <a:rPr lang="en-US" altLang="ja-JP" sz="1400" b="1" dirty="0">
                          <a:solidFill>
                            <a:srgbClr val="000000"/>
                          </a:solidFill>
                          <a:effectLst/>
                          <a:latin typeface="+mn-ea"/>
                          <a:ea typeface="+mn-ea"/>
                          <a:cs typeface="HG丸ｺﾞｼｯｸM-PRO"/>
                        </a:rPr>
                        <a:t>4</a:t>
                      </a:r>
                      <a:r>
                        <a:rPr lang="ja-JP" altLang="en-US" sz="1400" b="1" dirty="0">
                          <a:solidFill>
                            <a:srgbClr val="000000"/>
                          </a:solidFill>
                          <a:effectLst/>
                          <a:latin typeface="+mn-ea"/>
                          <a:ea typeface="+mn-ea"/>
                          <a:cs typeface="HG丸ｺﾞｼｯｸM-PRO"/>
                        </a:rPr>
                        <a:t>（</a:t>
                      </a:r>
                      <a:r>
                        <a:rPr lang="en-US" altLang="ja-JP" sz="1400" b="1" dirty="0">
                          <a:solidFill>
                            <a:srgbClr val="000000"/>
                          </a:solidFill>
                          <a:effectLst/>
                          <a:latin typeface="+mn-ea"/>
                          <a:ea typeface="+mn-ea"/>
                          <a:cs typeface="HG丸ｺﾞｼｯｸM-PRO"/>
                        </a:rPr>
                        <a:t>2022</a:t>
                      </a:r>
                      <a:r>
                        <a:rPr lang="ja-JP" altLang="en-US" sz="1400" b="1" dirty="0">
                          <a:solidFill>
                            <a:srgbClr val="000000"/>
                          </a:solidFill>
                          <a:effectLst/>
                          <a:latin typeface="+mn-ea"/>
                          <a:ea typeface="+mn-ea"/>
                          <a:cs typeface="HG丸ｺﾞｼｯｸM-PRO"/>
                        </a:rPr>
                        <a:t>）年度</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rgbClr val="000000"/>
                          </a:solidFill>
                          <a:effectLst/>
                          <a:latin typeface="+mn-ea"/>
                          <a:ea typeface="+mn-ea"/>
                          <a:cs typeface="HG丸ｺﾞｼｯｸM-PRO"/>
                        </a:rPr>
                        <a:t>令和８年度に実施する</a:t>
                      </a:r>
                      <a:endParaRPr lang="en-US" altLang="ja-JP" sz="1400" b="1" dirty="0">
                        <a:solidFill>
                          <a:srgbClr val="000000"/>
                        </a:solidFill>
                        <a:effectLst/>
                        <a:latin typeface="+mn-ea"/>
                        <a:ea typeface="+mn-ea"/>
                        <a:cs typeface="HG丸ｺﾞｼｯｸM-PRO"/>
                      </a:endParaRPr>
                    </a:p>
                    <a:p>
                      <a:pPr algn="ctr" fontAlgn="auto">
                        <a:lnSpc>
                          <a:spcPts val="1600"/>
                        </a:lnSpc>
                        <a:spcAft>
                          <a:spcPts val="0"/>
                        </a:spcAft>
                      </a:pPr>
                      <a:r>
                        <a:rPr lang="ja-JP" altLang="en-US" sz="1400" b="1" dirty="0">
                          <a:solidFill>
                            <a:srgbClr val="000000"/>
                          </a:solidFill>
                          <a:effectLst/>
                          <a:latin typeface="+mn-ea"/>
                          <a:ea typeface="+mn-ea"/>
                          <a:cs typeface="HG丸ｺﾞｼｯｸM-PRO"/>
                        </a:rPr>
                        <a:t>患者ニーズ調査結果を</a:t>
                      </a:r>
                      <a:endParaRPr lang="en-US" altLang="ja-JP" sz="1400" b="1" dirty="0">
                        <a:solidFill>
                          <a:srgbClr val="000000"/>
                        </a:solidFill>
                        <a:effectLst/>
                        <a:latin typeface="+mn-ea"/>
                        <a:ea typeface="+mn-ea"/>
                        <a:cs typeface="HG丸ｺﾞｼｯｸM-PRO"/>
                      </a:endParaRPr>
                    </a:p>
                    <a:p>
                      <a:pPr algn="ctr" fontAlgn="auto">
                        <a:lnSpc>
                          <a:spcPts val="1600"/>
                        </a:lnSpc>
                        <a:spcAft>
                          <a:spcPts val="0"/>
                        </a:spcAft>
                      </a:pPr>
                      <a:r>
                        <a:rPr lang="ja-JP" altLang="en-US" sz="1400" b="1" dirty="0">
                          <a:solidFill>
                            <a:srgbClr val="000000"/>
                          </a:solidFill>
                          <a:effectLst/>
                          <a:latin typeface="+mn-ea"/>
                          <a:ea typeface="+mn-ea"/>
                          <a:cs typeface="HG丸ｺﾞｼｯｸM-PRO"/>
                        </a:rPr>
                        <a:t>受け算出</a:t>
                      </a:r>
                      <a:endParaRPr lang="en-US"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704868111"/>
              </p:ext>
            </p:extLst>
          </p:nvPr>
        </p:nvGraphicFramePr>
        <p:xfrm>
          <a:off x="448459" y="3538735"/>
          <a:ext cx="9009081" cy="2909890"/>
        </p:xfrm>
        <a:graphic>
          <a:graphicData uri="http://schemas.openxmlformats.org/drawingml/2006/table">
            <a:tbl>
              <a:tblPr firstRow="1" firstCol="1" bandRow="1">
                <a:tableStyleId>{5C22544A-7EE6-4342-B048-85BDC9FD1C3A}</a:tableStyleId>
              </a:tblPr>
              <a:tblGrid>
                <a:gridCol w="310339">
                  <a:extLst>
                    <a:ext uri="{9D8B030D-6E8A-4147-A177-3AD203B41FA5}">
                      <a16:colId xmlns:a16="http://schemas.microsoft.com/office/drawing/2014/main" val="20000"/>
                    </a:ext>
                  </a:extLst>
                </a:gridCol>
                <a:gridCol w="3149866">
                  <a:extLst>
                    <a:ext uri="{9D8B030D-6E8A-4147-A177-3AD203B41FA5}">
                      <a16:colId xmlns:a16="http://schemas.microsoft.com/office/drawing/2014/main" val="20001"/>
                    </a:ext>
                  </a:extLst>
                </a:gridCol>
                <a:gridCol w="2805354">
                  <a:extLst>
                    <a:ext uri="{9D8B030D-6E8A-4147-A177-3AD203B41FA5}">
                      <a16:colId xmlns:a16="http://schemas.microsoft.com/office/drawing/2014/main" val="20002"/>
                    </a:ext>
                  </a:extLst>
                </a:gridCol>
                <a:gridCol w="2743522">
                  <a:extLst>
                    <a:ext uri="{9D8B030D-6E8A-4147-A177-3AD203B41FA5}">
                      <a16:colId xmlns:a16="http://schemas.microsoft.com/office/drawing/2014/main" val="768486730"/>
                    </a:ext>
                  </a:extLst>
                </a:gridCol>
              </a:tblGrid>
              <a:tr h="29656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838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400" b="1" dirty="0">
                          <a:solidFill>
                            <a:schemeClr val="tx1"/>
                          </a:solidFill>
                          <a:effectLst/>
                          <a:latin typeface="+mn-ea"/>
                          <a:ea typeface="+mn-ea"/>
                        </a:rPr>
                        <a:t>がん拠点病院における</a:t>
                      </a:r>
                      <a:r>
                        <a:rPr lang="ja-JP" sz="1400" b="1" dirty="0">
                          <a:solidFill>
                            <a:schemeClr val="tx1"/>
                          </a:solidFill>
                          <a:effectLst/>
                          <a:latin typeface="+mn-ea"/>
                          <a:ea typeface="+mn-ea"/>
                        </a:rPr>
                        <a:t>緩和ケア</a:t>
                      </a:r>
                      <a:endParaRPr lang="en-US" alt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チームの新規診療症例数</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14,746</a:t>
                      </a:r>
                      <a:r>
                        <a:rPr lang="ja-JP" altLang="en-US" sz="1400" b="1" dirty="0">
                          <a:solidFill>
                            <a:schemeClr val="tx1"/>
                          </a:solidFill>
                          <a:effectLst/>
                          <a:latin typeface="+mn-ea"/>
                          <a:ea typeface="+mn-ea"/>
                          <a:cs typeface="HG丸ｺﾞｼｯｸM-PRO"/>
                        </a:rPr>
                        <a:t>件／</a:t>
                      </a:r>
                      <a:r>
                        <a:rPr lang="en-US" altLang="ja-JP" sz="1400" b="1" dirty="0">
                          <a:solidFill>
                            <a:schemeClr val="tx1"/>
                          </a:solidFill>
                          <a:effectLst/>
                          <a:latin typeface="+mn-ea"/>
                          <a:ea typeface="+mn-ea"/>
                          <a:cs typeface="HG丸ｺﾞｼｯｸM-PRO"/>
                        </a:rPr>
                        <a:t>66</a:t>
                      </a:r>
                      <a:r>
                        <a:rPr lang="ja-JP" altLang="en-US" sz="1400" b="1" dirty="0">
                          <a:solidFill>
                            <a:schemeClr val="tx1"/>
                          </a:solidFill>
                          <a:effectLst/>
                          <a:latin typeface="+mn-ea"/>
                          <a:ea typeface="+mn-ea"/>
                          <a:cs typeface="HG丸ｺﾞｼｯｸM-PRO"/>
                        </a:rPr>
                        <a:t>病院</a:t>
                      </a:r>
                      <a:r>
                        <a:rPr lang="ja-JP" altLang="en-US" sz="1050" b="1" dirty="0">
                          <a:solidFill>
                            <a:schemeClr val="tx1"/>
                          </a:solidFill>
                          <a:effectLst/>
                          <a:latin typeface="+mn-ea"/>
                          <a:ea typeface="+mn-ea"/>
                          <a:cs typeface="HG丸ｺﾞｼｯｸM-PRO"/>
                        </a:rPr>
                        <a:t>（小児がん除く）</a:t>
                      </a:r>
                      <a:endParaRPr lang="ja-JP" altLang="en-US"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2021</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14,465</a:t>
                      </a:r>
                      <a:r>
                        <a:rPr lang="ja-JP" altLang="en-US" sz="1400" b="1" dirty="0">
                          <a:solidFill>
                            <a:schemeClr val="tx1"/>
                          </a:solidFill>
                          <a:effectLst/>
                          <a:latin typeface="+mn-ea"/>
                          <a:ea typeface="+mn-ea"/>
                          <a:cs typeface="HG丸ｺﾞｼｯｸM-PRO"/>
                        </a:rPr>
                        <a:t>件／</a:t>
                      </a:r>
                      <a:r>
                        <a:rPr lang="en-US" altLang="ja-JP" sz="1400" b="1" dirty="0">
                          <a:solidFill>
                            <a:schemeClr val="tx1"/>
                          </a:solidFill>
                          <a:effectLst/>
                          <a:latin typeface="+mn-ea"/>
                          <a:ea typeface="+mn-ea"/>
                          <a:cs typeface="HG丸ｺﾞｼｯｸM-PRO"/>
                        </a:rPr>
                        <a:t>65</a:t>
                      </a:r>
                      <a:r>
                        <a:rPr lang="ja-JP" altLang="en-US" sz="1400" b="1" dirty="0">
                          <a:solidFill>
                            <a:schemeClr val="tx1"/>
                          </a:solidFill>
                          <a:effectLst/>
                          <a:latin typeface="+mn-ea"/>
                          <a:ea typeface="+mn-ea"/>
                          <a:cs typeface="HG丸ｺﾞｼｯｸM-PRO"/>
                        </a:rPr>
                        <a:t>病院</a:t>
                      </a:r>
                      <a:r>
                        <a:rPr lang="ja-JP" altLang="en-US" sz="1050" b="1" dirty="0">
                          <a:solidFill>
                            <a:schemeClr val="tx1"/>
                          </a:solidFill>
                          <a:effectLst/>
                          <a:latin typeface="+mn-ea"/>
                          <a:ea typeface="+mn-ea"/>
                          <a:cs typeface="HG丸ｺﾞｼｯｸM-PRO"/>
                        </a:rPr>
                        <a:t>（小児がん除く）</a:t>
                      </a:r>
                      <a:endParaRPr lang="ja-JP" altLang="en-US"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a:t>
                      </a:r>
                      <a:r>
                        <a:rPr lang="en-US" altLang="ja-JP" sz="1400" b="1" dirty="0">
                          <a:solidFill>
                            <a:schemeClr val="tx1"/>
                          </a:solidFill>
                          <a:effectLst/>
                          <a:latin typeface="+mn-ea"/>
                          <a:ea typeface="+mn-ea"/>
                          <a:cs typeface="HG丸ｺﾞｼｯｸM-PRO"/>
                        </a:rPr>
                        <a:t> </a:t>
                      </a:r>
                      <a:r>
                        <a:rPr lang="ja-JP" altLang="en-US" sz="1400" b="1" dirty="0">
                          <a:solidFill>
                            <a:schemeClr val="tx1"/>
                          </a:solidFill>
                          <a:effectLst/>
                          <a:latin typeface="+mn-ea"/>
                          <a:ea typeface="+mn-ea"/>
                          <a:cs typeface="HG丸ｺﾞｼｯｸM-PRO"/>
                        </a:rPr>
                        <a:t>５（</a:t>
                      </a:r>
                      <a:r>
                        <a:rPr lang="en-US" altLang="ja-JP" sz="1400" b="1" dirty="0">
                          <a:solidFill>
                            <a:schemeClr val="tx1"/>
                          </a:solidFill>
                          <a:effectLst/>
                          <a:latin typeface="+mn-ea"/>
                          <a:ea typeface="+mn-ea"/>
                          <a:cs typeface="HG丸ｺﾞｼｯｸM-PRO"/>
                        </a:rPr>
                        <a:t>2023 </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78930">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400" b="1" dirty="0">
                          <a:solidFill>
                            <a:schemeClr val="tx1"/>
                          </a:solidFill>
                          <a:effectLst/>
                          <a:latin typeface="+mn-ea"/>
                          <a:ea typeface="+mn-ea"/>
                        </a:rPr>
                        <a:t>がん拠点病院における</a:t>
                      </a:r>
                      <a:r>
                        <a:rPr lang="ja-JP" sz="1400" b="1" dirty="0">
                          <a:solidFill>
                            <a:schemeClr val="tx1"/>
                          </a:solidFill>
                          <a:effectLst/>
                          <a:latin typeface="+mn-ea"/>
                          <a:ea typeface="+mn-ea"/>
                        </a:rPr>
                        <a:t>緩和ケア研修</a:t>
                      </a:r>
                      <a:endParaRPr lang="en-US" altLang="ja-JP" sz="1400" b="1" dirty="0">
                        <a:solidFill>
                          <a:schemeClr val="tx1"/>
                        </a:solidFill>
                        <a:effectLst/>
                        <a:latin typeface="+mn-ea"/>
                        <a:ea typeface="+mn-ea"/>
                      </a:endParaRPr>
                    </a:p>
                    <a:p>
                      <a:pPr algn="l" fontAlgn="auto">
                        <a:lnSpc>
                          <a:spcPts val="1600"/>
                        </a:lnSpc>
                        <a:spcAft>
                          <a:spcPts val="0"/>
                        </a:spcAft>
                      </a:pPr>
                      <a:r>
                        <a:rPr lang="ja-JP" altLang="en-US" sz="1400" b="1" dirty="0">
                          <a:solidFill>
                            <a:schemeClr val="tx1"/>
                          </a:solidFill>
                          <a:effectLst/>
                          <a:latin typeface="+mn-ea"/>
                          <a:ea typeface="+mn-ea"/>
                        </a:rPr>
                        <a:t>受講率</a:t>
                      </a:r>
                      <a:endParaRPr lang="en-US" alt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altLang="ja-JP" sz="1400" b="1" dirty="0">
                          <a:solidFill>
                            <a:schemeClr val="tx1"/>
                          </a:solidFill>
                          <a:effectLst/>
                          <a:latin typeface="+mn-ea"/>
                          <a:ea typeface="+mn-ea"/>
                        </a:rPr>
                        <a:t>がん診療拠点病院現況報告</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81.3%</a:t>
                      </a:r>
                      <a:r>
                        <a:rPr lang="ja-JP" altLang="en-US" sz="1050" b="1" dirty="0">
                          <a:solidFill>
                            <a:schemeClr val="tx1"/>
                          </a:solidFill>
                          <a:effectLst/>
                          <a:latin typeface="+mn-ea"/>
                          <a:ea typeface="+mn-ea"/>
                          <a:cs typeface="HG丸ｺﾞｼｯｸM-PRO"/>
                        </a:rPr>
                        <a:t>（小児がん除く）</a:t>
                      </a:r>
                      <a:endParaRPr lang="ja-JP" altLang="en-US"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年９月</a:t>
                      </a:r>
                      <a:r>
                        <a:rPr lang="en-US" altLang="ja-JP" sz="1400" b="1" dirty="0">
                          <a:solidFill>
                            <a:schemeClr val="tx1"/>
                          </a:solidFill>
                          <a:effectLst/>
                          <a:latin typeface="+mn-ea"/>
                          <a:ea typeface="+mn-ea"/>
                          <a:cs typeface="HG丸ｺﾞｼｯｸM-PRO"/>
                        </a:rPr>
                        <a:t>1</a:t>
                      </a:r>
                      <a:r>
                        <a:rPr lang="ja-JP" altLang="en-US" sz="1400" b="1" dirty="0">
                          <a:solidFill>
                            <a:schemeClr val="tx1"/>
                          </a:solidFill>
                          <a:effectLst/>
                          <a:latin typeface="+mn-ea"/>
                          <a:ea typeface="+mn-ea"/>
                          <a:cs typeface="HG丸ｺﾞｼｯｸM-PRO"/>
                        </a:rPr>
                        <a:t>日現在</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   86.5%</a:t>
                      </a:r>
                      <a:r>
                        <a:rPr lang="ja-JP" altLang="en-US" sz="1050" b="1" dirty="0">
                          <a:solidFill>
                            <a:schemeClr val="tx1"/>
                          </a:solidFill>
                          <a:effectLst/>
                          <a:latin typeface="+mn-ea"/>
                          <a:ea typeface="+mn-ea"/>
                          <a:cs typeface="HG丸ｺﾞｼｯｸM-PRO"/>
                        </a:rPr>
                        <a:t>（小児がん除く）</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令和６</a:t>
                      </a:r>
                      <a:r>
                        <a:rPr lang="en-US" altLang="ja-JP" sz="1400" b="1" dirty="0">
                          <a:solidFill>
                            <a:schemeClr val="tx1"/>
                          </a:solidFill>
                          <a:effectLst/>
                          <a:latin typeface="+mn-ea"/>
                          <a:ea typeface="+mn-ea"/>
                          <a:cs typeface="HG丸ｺﾞｼｯｸM-PRO"/>
                        </a:rPr>
                        <a:t>(2024)</a:t>
                      </a:r>
                      <a:r>
                        <a:rPr lang="ja-JP" altLang="en-US" sz="1400" b="1" dirty="0">
                          <a:solidFill>
                            <a:schemeClr val="tx1"/>
                          </a:solidFill>
                          <a:effectLst/>
                          <a:latin typeface="+mn-ea"/>
                          <a:ea typeface="+mn-ea"/>
                          <a:cs typeface="HG丸ｺﾞｼｯｸM-PRO"/>
                        </a:rPr>
                        <a:t>年９月</a:t>
                      </a:r>
                      <a:r>
                        <a:rPr lang="en-US" altLang="ja-JP" sz="1400" b="1" dirty="0">
                          <a:solidFill>
                            <a:schemeClr val="tx1"/>
                          </a:solidFill>
                          <a:effectLst/>
                          <a:latin typeface="+mn-ea"/>
                          <a:ea typeface="+mn-ea"/>
                          <a:cs typeface="HG丸ｺﾞｼｯｸM-PRO"/>
                        </a:rPr>
                        <a:t>1</a:t>
                      </a:r>
                      <a:r>
                        <a:rPr lang="ja-JP" altLang="en-US" sz="1400" b="1" dirty="0">
                          <a:solidFill>
                            <a:schemeClr val="tx1"/>
                          </a:solidFill>
                          <a:effectLst/>
                          <a:latin typeface="+mn-ea"/>
                          <a:ea typeface="+mn-ea"/>
                          <a:cs typeface="HG丸ｺﾞｼｯｸM-PRO"/>
                        </a:rPr>
                        <a:t>日現在</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71907">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a:t>
                      </a:r>
                      <a:r>
                        <a:rPr lang="ja-JP" altLang="en-US" sz="1400" b="1" dirty="0">
                          <a:solidFill>
                            <a:schemeClr val="tx1"/>
                          </a:solidFill>
                          <a:effectLst/>
                          <a:latin typeface="+mn-ea"/>
                          <a:ea typeface="+mn-ea"/>
                        </a:rPr>
                        <a:t>り</a:t>
                      </a:r>
                      <a:r>
                        <a:rPr lang="ja-JP" sz="1400" b="1" dirty="0">
                          <a:solidFill>
                            <a:schemeClr val="tx1"/>
                          </a:solidFill>
                          <a:effectLst/>
                          <a:latin typeface="+mn-ea"/>
                          <a:ea typeface="+mn-ea"/>
                        </a:rPr>
                        <a:t>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1,178</a:t>
                      </a:r>
                      <a:r>
                        <a:rPr lang="ja-JP" altLang="en-US" sz="1400" b="1" dirty="0">
                          <a:solidFill>
                            <a:schemeClr val="tx1"/>
                          </a:solidFill>
                          <a:effectLst/>
                          <a:latin typeface="+mn-ea"/>
                          <a:ea typeface="+mn-ea"/>
                          <a:cs typeface="HG丸ｺﾞｼｯｸM-PRO"/>
                        </a:rPr>
                        <a:t>医療機関／</a:t>
                      </a:r>
                      <a:r>
                        <a:rPr lang="en-US" altLang="ja-JP" sz="1400" b="1" dirty="0">
                          <a:solidFill>
                            <a:schemeClr val="tx1"/>
                          </a:solidFill>
                          <a:effectLst/>
                          <a:latin typeface="+mn-ea"/>
                          <a:ea typeface="+mn-ea"/>
                          <a:cs typeface="HG丸ｺﾞｼｯｸM-PRO"/>
                        </a:rPr>
                        <a:t>66</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ja-JP" altLang="en-US" sz="1400" b="1" dirty="0">
                          <a:solidFill>
                            <a:schemeClr val="tx1"/>
                          </a:solidFill>
                          <a:effectLst/>
                          <a:latin typeface="+mn-ea"/>
                          <a:ea typeface="+mn-ea"/>
                          <a:cs typeface="HG丸ｺﾞｼｯｸM-PRO"/>
                        </a:rPr>
                        <a:t>　　　　　　　　</a:t>
                      </a:r>
                      <a:r>
                        <a:rPr lang="ja-JP" altLang="en-US" sz="1000" b="1" dirty="0">
                          <a:solidFill>
                            <a:schemeClr val="tx1"/>
                          </a:solidFill>
                          <a:effectLst/>
                          <a:latin typeface="+mn-ea"/>
                          <a:ea typeface="+mn-ea"/>
                          <a:cs typeface="HG丸ｺﾞｼｯｸM-PRO"/>
                        </a:rPr>
                        <a:t>（小児がん除く）</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年９月</a:t>
                      </a:r>
                      <a:r>
                        <a:rPr lang="en-US" altLang="ja-JP" sz="1400" b="1" dirty="0">
                          <a:solidFill>
                            <a:schemeClr val="tx1"/>
                          </a:solidFill>
                          <a:effectLst/>
                          <a:latin typeface="+mn-ea"/>
                          <a:ea typeface="+mn-ea"/>
                          <a:cs typeface="HG丸ｺﾞｼｯｸM-PRO"/>
                        </a:rPr>
                        <a:t>1</a:t>
                      </a:r>
                      <a:r>
                        <a:rPr lang="ja-JP" altLang="en-US" sz="1400" b="1" dirty="0">
                          <a:solidFill>
                            <a:schemeClr val="tx1"/>
                          </a:solidFill>
                          <a:effectLst/>
                          <a:latin typeface="+mn-ea"/>
                          <a:ea typeface="+mn-ea"/>
                          <a:cs typeface="HG丸ｺﾞｼｯｸM-PRO"/>
                        </a:rPr>
                        <a:t>日現在</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911</a:t>
                      </a:r>
                      <a:r>
                        <a:rPr lang="ja-JP" altLang="en-US" sz="1400" b="1" dirty="0">
                          <a:solidFill>
                            <a:schemeClr val="tx1"/>
                          </a:solidFill>
                          <a:effectLst/>
                          <a:latin typeface="+mn-ea"/>
                          <a:ea typeface="+mn-ea"/>
                          <a:cs typeface="HG丸ｺﾞｼｯｸM-PRO"/>
                        </a:rPr>
                        <a:t>医療機関／</a:t>
                      </a:r>
                      <a:r>
                        <a:rPr lang="en-US" altLang="ja-JP" sz="1400" b="1" dirty="0">
                          <a:solidFill>
                            <a:schemeClr val="tx1"/>
                          </a:solidFill>
                          <a:effectLst/>
                          <a:latin typeface="+mn-ea"/>
                          <a:ea typeface="+mn-ea"/>
                          <a:cs typeface="HG丸ｺﾞｼｯｸM-PRO"/>
                        </a:rPr>
                        <a:t>65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ja-JP" altLang="en-US" sz="1400" b="1" dirty="0">
                          <a:solidFill>
                            <a:schemeClr val="tx1"/>
                          </a:solidFill>
                          <a:effectLst/>
                          <a:latin typeface="+mn-ea"/>
                          <a:ea typeface="+mn-ea"/>
                          <a:cs typeface="HG丸ｺﾞｼｯｸM-PRO"/>
                        </a:rPr>
                        <a:t>　　　　　　　</a:t>
                      </a:r>
                      <a:r>
                        <a:rPr lang="ja-JP" altLang="en-US" sz="1050" b="1" dirty="0">
                          <a:solidFill>
                            <a:schemeClr val="tx1"/>
                          </a:solidFill>
                          <a:effectLst/>
                          <a:latin typeface="+mn-ea"/>
                          <a:ea typeface="+mn-ea"/>
                          <a:cs typeface="HG丸ｺﾞｼｯｸM-PRO"/>
                        </a:rPr>
                        <a:t>（小児がん除く）</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令和６</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年９月</a:t>
                      </a:r>
                      <a:r>
                        <a:rPr lang="en-US" altLang="ja-JP" sz="1400" b="1" dirty="0">
                          <a:solidFill>
                            <a:schemeClr val="tx1"/>
                          </a:solidFill>
                          <a:effectLst/>
                          <a:latin typeface="+mn-ea"/>
                          <a:ea typeface="+mn-ea"/>
                          <a:cs typeface="HG丸ｺﾞｼｯｸM-PRO"/>
                        </a:rPr>
                        <a:t>1</a:t>
                      </a:r>
                      <a:r>
                        <a:rPr lang="ja-JP" altLang="en-US" sz="1400" b="1" dirty="0">
                          <a:solidFill>
                            <a:schemeClr val="tx1"/>
                          </a:solidFill>
                          <a:effectLst/>
                          <a:latin typeface="+mn-ea"/>
                          <a:ea typeface="+mn-ea"/>
                          <a:cs typeface="HG丸ｺﾞｼｯｸM-PRO"/>
                        </a:rPr>
                        <a:t>日現在</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22215">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44.4</a:t>
                      </a:r>
                      <a:r>
                        <a:rPr lang="ja-JP" altLang="en-US" sz="1400" b="1" dirty="0">
                          <a:solidFill>
                            <a:schemeClr val="tx1"/>
                          </a:solidFill>
                          <a:effectLst/>
                          <a:latin typeface="+mn-ea"/>
                          <a:ea typeface="+mn-ea"/>
                          <a:cs typeface="HG丸ｺﾞｼｯｸM-PRO"/>
                        </a:rPr>
                        <a:t>％</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令和４（</a:t>
                      </a:r>
                      <a:r>
                        <a:rPr lang="en-US" altLang="ja-JP" sz="1400" b="1" dirty="0">
                          <a:solidFill>
                            <a:schemeClr val="tx1"/>
                          </a:solidFill>
                          <a:effectLst/>
                          <a:latin typeface="+mn-ea"/>
                          <a:ea typeface="+mn-ea"/>
                          <a:cs typeface="HG丸ｺﾞｼｯｸM-PRO"/>
                        </a:rPr>
                        <a:t>2022</a:t>
                      </a:r>
                      <a:r>
                        <a:rPr lang="ja-JP" altLang="en-US" sz="1400" b="1" dirty="0">
                          <a:solidFill>
                            <a:schemeClr val="tx1"/>
                          </a:solidFill>
                          <a:effectLst/>
                          <a:latin typeface="+mn-ea"/>
                          <a:ea typeface="+mn-ea"/>
                          <a:cs typeface="HG丸ｺﾞｼｯｸM-PRO"/>
                        </a:rPr>
                        <a:t>）年度</a:t>
                      </a:r>
                      <a:r>
                        <a:rPr lang="en-US" altLang="ja-JP" sz="1400" b="1" dirty="0">
                          <a:solidFill>
                            <a:schemeClr val="tx1"/>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cs typeface="HG丸ｺﾞｼｯｸM-PRO"/>
                        </a:rPr>
                        <a:t>令和８年度に実施する</a:t>
                      </a:r>
                    </a:p>
                    <a:p>
                      <a:pPr algn="ctr" fontAlgn="auto">
                        <a:lnSpc>
                          <a:spcPts val="1600"/>
                        </a:lnSpc>
                        <a:spcAft>
                          <a:spcPts val="0"/>
                        </a:spcAft>
                      </a:pPr>
                      <a:r>
                        <a:rPr lang="ja-JP" altLang="en-US" sz="1400" b="1" dirty="0">
                          <a:solidFill>
                            <a:schemeClr val="tx1"/>
                          </a:solidFill>
                          <a:effectLst/>
                          <a:latin typeface="+mn-ea"/>
                          <a:ea typeface="+mn-ea"/>
                          <a:cs typeface="HG丸ｺﾞｼｯｸM-PRO"/>
                        </a:rPr>
                        <a:t>患者ニーズ調査結果を受け算出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≪第４期大阪府がん対策推進計画における個別目標及びモニタリング指標≫</a:t>
            </a:r>
          </a:p>
        </p:txBody>
      </p:sp>
      <p:sp>
        <p:nvSpPr>
          <p:cNvPr id="16" name="正方形/長方形 15"/>
          <p:cNvSpPr/>
          <p:nvPr/>
        </p:nvSpPr>
        <p:spPr>
          <a:xfrm>
            <a:off x="129324" y="845121"/>
            <a:ext cx="7267691" cy="854080"/>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sng" dirty="0">
                <a:solidFill>
                  <a:schemeClr val="bg1"/>
                </a:solidFill>
              </a:rPr>
              <a:t>高齢者のがん･希少がん</a:t>
            </a:r>
            <a:r>
              <a:rPr kumimoji="1" lang="ja-JP" altLang="en-US" sz="1600" b="1" dirty="0">
                <a:solidFill>
                  <a:schemeClr val="bg1"/>
                </a:solidFill>
              </a:rPr>
              <a:t>の対策　計画Ｐ</a:t>
            </a:r>
            <a:r>
              <a:rPr kumimoji="1" lang="en-US" altLang="ja-JP" sz="1600" b="1" dirty="0">
                <a:solidFill>
                  <a:schemeClr val="bg1"/>
                </a:solidFill>
              </a:rPr>
              <a:t>72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（３）高度・専門的な医療</a:t>
            </a:r>
            <a:r>
              <a:rPr kumimoji="1" lang="ja-JP" altLang="en-US" sz="1600" b="1" dirty="0">
                <a:solidFill>
                  <a:schemeClr val="bg1"/>
                </a:solidFill>
              </a:rPr>
              <a:t>の活用　計画Ｐ</a:t>
            </a:r>
            <a:r>
              <a:rPr kumimoji="1" lang="en-US" altLang="ja-JP" sz="1600" b="1" dirty="0">
                <a:solidFill>
                  <a:schemeClr val="bg1"/>
                </a:solidFill>
              </a:rPr>
              <a:t>73</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（４）緩和ケアの推進</a:t>
            </a:r>
            <a:r>
              <a:rPr kumimoji="1" lang="ja-JP" altLang="en-US" sz="1600" b="1" dirty="0">
                <a:solidFill>
                  <a:schemeClr val="bg1"/>
                </a:solidFill>
              </a:rPr>
              <a:t>　計画Ｐ</a:t>
            </a:r>
            <a:r>
              <a:rPr kumimoji="1" lang="en-US" altLang="ja-JP" sz="1600" b="1" dirty="0">
                <a:solidFill>
                  <a:schemeClr val="bg1"/>
                </a:solidFill>
              </a:rPr>
              <a:t>73-74</a:t>
            </a:r>
            <a:endParaRPr kumimoji="1" lang="en-US" altLang="ja-JP" b="1" dirty="0">
              <a:solidFill>
                <a:schemeClr val="bg1"/>
              </a:solidFill>
            </a:endParaRPr>
          </a:p>
        </p:txBody>
      </p:sp>
      <p:sp>
        <p:nvSpPr>
          <p:cNvPr id="9" name="スライド番号プレースホルダー 1">
            <a:extLst>
              <a:ext uri="{FF2B5EF4-FFF2-40B4-BE49-F238E27FC236}">
                <a16:creationId xmlns:a16="http://schemas.microsoft.com/office/drawing/2014/main" id="{6008CBB1-BFC3-4C53-AE3F-89C67154BB5E}"/>
              </a:ext>
            </a:extLst>
          </p:cNvPr>
          <p:cNvSpPr>
            <a:spLocks noGrp="1"/>
          </p:cNvSpPr>
          <p:nvPr>
            <p:ph type="sldNum" sz="quarter" idx="12"/>
          </p:nvPr>
        </p:nvSpPr>
        <p:spPr>
          <a:xfrm>
            <a:off x="9382959" y="6461512"/>
            <a:ext cx="570120" cy="365125"/>
          </a:xfrm>
        </p:spPr>
        <p:txBody>
          <a:bodyPr/>
          <a:lstStyle/>
          <a:p>
            <a:r>
              <a:rPr kumimoji="1" lang="ja-JP" altLang="en-US" sz="1600" b="1" dirty="0">
                <a:latin typeface="+mn-ea"/>
              </a:rPr>
              <a:t>５</a:t>
            </a:r>
          </a:p>
        </p:txBody>
      </p:sp>
    </p:spTree>
    <p:extLst>
      <p:ext uri="{BB962C8B-B14F-4D97-AF65-F5344CB8AC3E}">
        <p14:creationId xmlns:p14="http://schemas.microsoft.com/office/powerpoint/2010/main" val="281471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144970994"/>
              </p:ext>
            </p:extLst>
          </p:nvPr>
        </p:nvGraphicFramePr>
        <p:xfrm>
          <a:off x="357188" y="171335"/>
          <a:ext cx="9108786" cy="1165924"/>
        </p:xfrm>
        <a:graphic>
          <a:graphicData uri="http://schemas.openxmlformats.org/drawingml/2006/table">
            <a:tbl>
              <a:tblPr firstRow="1" bandRow="1">
                <a:tableStyleId>{5C22544A-7EE6-4342-B048-85BDC9FD1C3A}</a:tableStyleId>
              </a:tblPr>
              <a:tblGrid>
                <a:gridCol w="1381805">
                  <a:extLst>
                    <a:ext uri="{9D8B030D-6E8A-4147-A177-3AD203B41FA5}">
                      <a16:colId xmlns:a16="http://schemas.microsoft.com/office/drawing/2014/main" val="3795206225"/>
                    </a:ext>
                  </a:extLst>
                </a:gridCol>
                <a:gridCol w="7726981">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（ホウ素中性子捕捉療法）治療施設による、最先端のがん治療の提供が期待される。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732877410"/>
              </p:ext>
            </p:extLst>
          </p:nvPr>
        </p:nvGraphicFramePr>
        <p:xfrm>
          <a:off x="357188" y="1422284"/>
          <a:ext cx="9096779" cy="5187720"/>
        </p:xfrm>
        <a:graphic>
          <a:graphicData uri="http://schemas.openxmlformats.org/drawingml/2006/table">
            <a:tbl>
              <a:tblPr firstRow="1" bandRow="1">
                <a:tableStyleId>{5C22544A-7EE6-4342-B048-85BDC9FD1C3A}</a:tableStyleId>
              </a:tblPr>
              <a:tblGrid>
                <a:gridCol w="1363547">
                  <a:extLst>
                    <a:ext uri="{9D8B030D-6E8A-4147-A177-3AD203B41FA5}">
                      <a16:colId xmlns:a16="http://schemas.microsoft.com/office/drawing/2014/main" val="528851062"/>
                    </a:ext>
                  </a:extLst>
                </a:gridCol>
                <a:gridCol w="7733232">
                  <a:extLst>
                    <a:ext uri="{9D8B030D-6E8A-4147-A177-3AD203B41FA5}">
                      <a16:colId xmlns:a16="http://schemas.microsoft.com/office/drawing/2014/main" val="89849022"/>
                    </a:ext>
                  </a:extLst>
                </a:gridCol>
              </a:tblGrid>
              <a:tr h="1993326">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a:solidFill>
                            <a:schemeClr val="tx1"/>
                          </a:solidFill>
                        </a:rPr>
                        <a:t>《</a:t>
                      </a:r>
                      <a:r>
                        <a:rPr kumimoji="1" lang="ja-JP" altLang="en-US" sz="1300" dirty="0">
                          <a:solidFill>
                            <a:schemeClr val="tx1"/>
                          </a:solidFill>
                        </a:rPr>
                        <a:t>希少がん等</a:t>
                      </a:r>
                      <a:r>
                        <a:rPr kumimoji="1" lang="en-US" altLang="ja-JP" sz="1300" dirty="0">
                          <a:solidFill>
                            <a:schemeClr val="tx1"/>
                          </a:solidFill>
                        </a:rPr>
                        <a:t>》</a:t>
                      </a:r>
                      <a:endParaRPr kumimoji="1" lang="en-US" altLang="ja-JP" sz="1300" b="0" dirty="0">
                        <a:solidFill>
                          <a:schemeClr val="tx1"/>
                        </a:solidFill>
                      </a:endParaRPr>
                    </a:p>
                    <a:p>
                      <a:pPr marL="144000" indent="-457200" algn="l">
                        <a:lnSpc>
                          <a:spcPts val="1550"/>
                        </a:lnSpc>
                      </a:pPr>
                      <a:r>
                        <a:rPr kumimoji="1" lang="ja-JP" altLang="en-US" sz="1300" b="0" strike="noStrike" baseline="0" dirty="0">
                          <a:solidFill>
                            <a:schemeClr val="tx1"/>
                          </a:solidFill>
                        </a:rPr>
                        <a:t>■大阪国際がんセンターの「希少がんセンター」において「希少がんホットライン」を実施。</a:t>
                      </a:r>
                      <a:endParaRPr kumimoji="1" lang="en-US" altLang="ja-JP" sz="1300" dirty="0">
                        <a:solidFill>
                          <a:schemeClr val="tx1"/>
                        </a:solidFill>
                      </a:endParaRPr>
                    </a:p>
                    <a:p>
                      <a:pPr>
                        <a:lnSpc>
                          <a:spcPts val="1550"/>
                        </a:lnSpc>
                      </a:pPr>
                      <a:r>
                        <a:rPr kumimoji="1" lang="en-US" altLang="ja-JP" sz="1300" dirty="0">
                          <a:solidFill>
                            <a:schemeClr val="tx1"/>
                          </a:solidFill>
                        </a:rPr>
                        <a:t>《</a:t>
                      </a:r>
                      <a:r>
                        <a:rPr kumimoji="1" lang="ja-JP" altLang="en-US" sz="1300" dirty="0">
                          <a:solidFill>
                            <a:schemeClr val="tx1"/>
                          </a:solidFill>
                        </a:rPr>
                        <a:t>高度・専門的な医療の活用</a:t>
                      </a:r>
                      <a:r>
                        <a:rPr kumimoji="1" lang="en-US" altLang="ja-JP" sz="1300" dirty="0">
                          <a:solidFill>
                            <a:schemeClr val="tx1"/>
                          </a:solidFill>
                        </a:rPr>
                        <a:t>》</a:t>
                      </a:r>
                      <a:endParaRPr kumimoji="1" lang="en-US" altLang="ja-JP" sz="1300" b="0" dirty="0">
                        <a:solidFill>
                          <a:schemeClr val="tx1"/>
                        </a:solidFill>
                      </a:endParaRPr>
                    </a:p>
                    <a:p>
                      <a:pPr marL="144000" marR="0" lvl="0" indent="-457200"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■大阪重粒子センターにおいて実施する、公的保険の対象とならない重粒子線がん治療費の負担を軽減する利子補給制度を実施。</a:t>
                      </a:r>
                      <a:endParaRPr kumimoji="1" lang="en-US" altLang="ja-JP" sz="1230" b="0" strike="noStrike" baseline="0" dirty="0">
                        <a:solidFill>
                          <a:schemeClr val="tx1"/>
                        </a:solidFill>
                      </a:endParaRPr>
                    </a:p>
                    <a:p>
                      <a:pPr marL="179388" indent="-179388">
                        <a:lnSpc>
                          <a:spcPts val="1550"/>
                        </a:lnSpc>
                      </a:pPr>
                      <a:r>
                        <a:rPr kumimoji="1" lang="en-US" altLang="ja-JP" sz="1300" dirty="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■緩和ケア普及啓発</a:t>
                      </a:r>
                      <a:r>
                        <a:rPr kumimoji="1" lang="ja-JP" altLang="en-US" sz="1300" b="0" strike="noStrike" baseline="0" dirty="0">
                          <a:solidFill>
                            <a:schemeClr val="tx1"/>
                          </a:solidFill>
                        </a:rPr>
                        <a:t>事業・人材養成事業を実施。</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dirty="0">
                          <a:solidFill>
                            <a:schemeClr val="tx1"/>
                          </a:solidFill>
                        </a:rPr>
                        <a:t>■</a:t>
                      </a:r>
                      <a:r>
                        <a:rPr kumimoji="1" lang="ja-JP" altLang="en-US" sz="1300" b="0" strike="noStrike" baseline="0" dirty="0">
                          <a:solidFill>
                            <a:schemeClr val="tx1"/>
                          </a:solidFill>
                        </a:rPr>
                        <a:t>緩和ケア研修修了者に対するフォローアップ研修を実施。</a:t>
                      </a:r>
                      <a:r>
                        <a:rPr kumimoji="1" lang="en-US" altLang="ja-JP" sz="1300" b="0" dirty="0">
                          <a:solidFill>
                            <a:schemeClr val="tx1"/>
                          </a:solidFill>
                        </a:rPr>
                        <a:t>【</a:t>
                      </a:r>
                      <a:r>
                        <a:rPr kumimoji="1" lang="ja-JP" altLang="en-US" sz="1300" b="0" dirty="0">
                          <a:solidFill>
                            <a:schemeClr val="tx1"/>
                          </a:solidFill>
                        </a:rPr>
                        <a:t>修了者</a:t>
                      </a:r>
                      <a:r>
                        <a:rPr kumimoji="1" lang="en-US" altLang="ja-JP" sz="1300" b="0" dirty="0">
                          <a:solidFill>
                            <a:schemeClr val="tx1"/>
                          </a:solidFill>
                        </a:rPr>
                        <a:t>104</a:t>
                      </a:r>
                      <a:r>
                        <a:rPr kumimoji="1" lang="ja-JP" altLang="en-US" sz="1300" b="0" dirty="0">
                          <a:solidFill>
                            <a:schemeClr val="tx1"/>
                          </a:solidFill>
                        </a:rPr>
                        <a:t>人（</a:t>
                      </a:r>
                      <a:r>
                        <a:rPr kumimoji="1" lang="en-US" altLang="ja-JP" sz="1300" b="0" dirty="0">
                          <a:solidFill>
                            <a:schemeClr val="tx1"/>
                          </a:solidFill>
                        </a:rPr>
                        <a:t>R7.1.26</a:t>
                      </a:r>
                      <a:r>
                        <a:rPr kumimoji="1" lang="ja-JP" altLang="en-US" sz="1300" b="0" dirty="0">
                          <a:solidFill>
                            <a:schemeClr val="tx1"/>
                          </a:solidFill>
                        </a:rPr>
                        <a:t>実施）</a:t>
                      </a:r>
                      <a:r>
                        <a:rPr kumimoji="1" lang="en-US" altLang="ja-JP" sz="1300" b="0" dirty="0">
                          <a:solidFill>
                            <a:schemeClr val="tx1"/>
                          </a:solidFill>
                        </a:rPr>
                        <a:t>】</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■アドバンス・ケア・プランニング研修を実施。</a:t>
                      </a:r>
                      <a:r>
                        <a:rPr kumimoji="1" lang="en-US" altLang="ja-JP" sz="1300" b="0" dirty="0">
                          <a:solidFill>
                            <a:schemeClr val="tx1"/>
                          </a:solidFill>
                        </a:rPr>
                        <a:t>【R7.3.16</a:t>
                      </a:r>
                      <a:r>
                        <a:rPr kumimoji="1" lang="ja-JP" altLang="en-US" sz="1300" b="0" dirty="0">
                          <a:solidFill>
                            <a:schemeClr val="tx1"/>
                          </a:solidFill>
                        </a:rPr>
                        <a:t>実施予定</a:t>
                      </a:r>
                      <a:r>
                        <a:rPr kumimoji="1" lang="en-US" altLang="ja-JP" sz="1300" b="0" dirty="0">
                          <a:solidFill>
                            <a:schemeClr val="tx1"/>
                          </a:solidFill>
                        </a:rPr>
                        <a:t>】</a:t>
                      </a:r>
                      <a:endParaRPr kumimoji="1" lang="en-US" altLang="ja-JP" sz="1300" b="0" strike="sngStrike" baseline="0" dirty="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marR="0" lvl="0" indent="-179388" algn="l" defTabSz="914400" rtl="0" eaLnBrk="1" fontAlgn="auto" latinLnBrk="0" hangingPunct="1">
                        <a:lnSpc>
                          <a:spcPts val="1550"/>
                        </a:lnSpc>
                        <a:spcBef>
                          <a:spcPts val="0"/>
                        </a:spcBef>
                        <a:spcAft>
                          <a:spcPts val="0"/>
                        </a:spcAft>
                        <a:buClrTx/>
                        <a:buSzTx/>
                        <a:buFontTx/>
                        <a:buNone/>
                        <a:tabLst/>
                        <a:defRPr/>
                      </a:pPr>
                      <a:r>
                        <a:rPr kumimoji="1" lang="ja-JP" altLang="en-US" sz="1300" b="0" dirty="0">
                          <a:solidFill>
                            <a:schemeClr val="tx1"/>
                          </a:solidFill>
                        </a:rPr>
                        <a:t>■がん診療拠点病院機能強化事業において、がん診療連携拠点病院における緩和ケアセンターの整備等、緩和ケア推進にかかる費用を補助。</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123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85738" indent="-185738">
                        <a:lnSpc>
                          <a:spcPts val="1500"/>
                        </a:lnSpc>
                      </a:pPr>
                      <a:r>
                        <a:rPr kumimoji="1" lang="ja-JP" altLang="en-US" sz="1300" b="0" dirty="0">
                          <a:solidFill>
                            <a:schemeClr val="tx1"/>
                          </a:solidFill>
                          <a:latin typeface="+mn-ea"/>
                          <a:ea typeface="+mn-ea"/>
                        </a:rPr>
                        <a:t>■医療従事者に対するがんゲノム医療や希少がんに関する知識の普及。</a:t>
                      </a:r>
                    </a:p>
                    <a:p>
                      <a:pPr marL="185738" indent="-185738">
                        <a:lnSpc>
                          <a:spcPts val="1500"/>
                        </a:lnSpc>
                      </a:pPr>
                      <a:r>
                        <a:rPr kumimoji="1" lang="ja-JP" altLang="en-US" sz="1300" b="0" dirty="0">
                          <a:solidFill>
                            <a:schemeClr val="tx1"/>
                          </a:solidFill>
                          <a:latin typeface="+mn-ea"/>
                          <a:ea typeface="+mn-ea"/>
                        </a:rPr>
                        <a:t>■緩和ケアに関する正しい知識の更なる普及。</a:t>
                      </a:r>
                    </a:p>
                    <a:p>
                      <a:pPr marL="185738" indent="-185738">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■在宅緩和ケア及びアドバンス・ケア・プランニングに関する医療従事者の知識の習得・向上。</a:t>
                      </a:r>
                    </a:p>
                    <a:p>
                      <a:pPr marL="185738" indent="-185738">
                        <a:lnSpc>
                          <a:spcPts val="1500"/>
                        </a:lnSpc>
                      </a:pPr>
                      <a:r>
                        <a:rPr kumimoji="1" lang="ja-JP" altLang="en-US" sz="1300" b="0" dirty="0">
                          <a:solidFill>
                            <a:schemeClr val="tx1"/>
                          </a:solidFill>
                          <a:latin typeface="+mn-ea"/>
                          <a:ea typeface="+mn-ea"/>
                        </a:rPr>
                        <a:t>■緩和ケア研修受講後の医療従事者の知識の向上。</a:t>
                      </a:r>
                    </a:p>
                    <a:p>
                      <a:pPr marL="185738" indent="-185738">
                        <a:lnSpc>
                          <a:spcPts val="1500"/>
                        </a:lnSpc>
                      </a:pPr>
                      <a:r>
                        <a:rPr kumimoji="1" lang="ja-JP" altLang="en-US" sz="1300" b="0" dirty="0">
                          <a:solidFill>
                            <a:schemeClr val="tx1"/>
                          </a:solidFill>
                          <a:latin typeface="+mn-ea"/>
                          <a:ea typeface="+mn-ea"/>
                        </a:rPr>
                        <a:t>■府拠点病院における緩和ケア研修受講率向上。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9006477"/>
                  </a:ext>
                </a:extLst>
              </a:tr>
              <a:tr h="8146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■大阪府がん診療連携協議会や拠点病院と連携し、がんゲノム医療提供体制の充実を図るとともに、　</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　希少がんに対する情報提供等のあり方の検討を進める。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■緩和ケアの普及啓発を行うとともに、人材養成研修、緩和ケア研修フォローアップ研修、アドバンス・ケア・プランニング研修を実施。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重粒子線がん治療患者支援事業（</a:t>
                      </a:r>
                      <a:r>
                        <a:rPr kumimoji="1" lang="en-US" altLang="ja-JP" sz="1300" dirty="0">
                          <a:solidFill>
                            <a:schemeClr val="tx1"/>
                          </a:solidFill>
                        </a:rPr>
                        <a:t>3,632</a:t>
                      </a:r>
                      <a:r>
                        <a:rPr kumimoji="1" lang="ja-JP" altLang="en-US" sz="1300" dirty="0">
                          <a:solidFill>
                            <a:schemeClr val="tx1"/>
                          </a:solidFill>
                        </a:rPr>
                        <a:t>千円）、緩和医療についての正しい知識の普及事業</a:t>
                      </a:r>
                      <a:r>
                        <a:rPr kumimoji="1" lang="en-US" altLang="ja-JP" sz="1300" dirty="0">
                          <a:solidFill>
                            <a:schemeClr val="tx1"/>
                          </a:solidFill>
                        </a:rPr>
                        <a:t>(3,601</a:t>
                      </a:r>
                      <a:r>
                        <a:rPr kumimoji="1" lang="ja-JP" altLang="en-US" sz="1300" dirty="0">
                          <a:solidFill>
                            <a:schemeClr val="tx1"/>
                          </a:solidFill>
                        </a:rPr>
                        <a:t>千円</a:t>
                      </a:r>
                      <a:r>
                        <a:rPr kumimoji="1" lang="en-US" altLang="ja-JP" sz="1300" dirty="0">
                          <a:solidFill>
                            <a:schemeClr val="tx1"/>
                          </a:solidFill>
                        </a:rPr>
                        <a:t>)</a:t>
                      </a:r>
                      <a:r>
                        <a:rPr kumimoji="1" lang="ja-JP" altLang="en-US" sz="1300" dirty="0">
                          <a:solidFill>
                            <a:schemeClr val="tx1"/>
                          </a:solidFill>
                        </a:rPr>
                        <a:t>、緩和医療に携わる人材養成等事業（</a:t>
                      </a:r>
                      <a:r>
                        <a:rPr kumimoji="1" lang="en-US" altLang="ja-JP" sz="1300" dirty="0">
                          <a:solidFill>
                            <a:schemeClr val="tx1"/>
                          </a:solidFill>
                        </a:rPr>
                        <a:t>8,332</a:t>
                      </a:r>
                      <a:r>
                        <a:rPr kumimoji="1" lang="ja-JP" altLang="en-US" sz="1300" dirty="0">
                          <a:solidFill>
                            <a:schemeClr val="tx1"/>
                          </a:solidFill>
                        </a:rPr>
                        <a:t>千円）、がん診療連携拠点病院機能強化事業（</a:t>
                      </a:r>
                      <a:r>
                        <a:rPr kumimoji="1" lang="en-US" altLang="ja-JP" sz="1300" dirty="0">
                          <a:solidFill>
                            <a:schemeClr val="tx1"/>
                          </a:solidFill>
                        </a:rPr>
                        <a:t>133,316</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sp>
        <p:nvSpPr>
          <p:cNvPr id="11" name="スライド番号プレースホルダー 1">
            <a:extLst>
              <a:ext uri="{FF2B5EF4-FFF2-40B4-BE49-F238E27FC236}">
                <a16:creationId xmlns:a16="http://schemas.microsoft.com/office/drawing/2014/main" id="{617F46B6-EAE9-4373-BE8B-42DE81875240}"/>
              </a:ext>
            </a:extLst>
          </p:cNvPr>
          <p:cNvSpPr>
            <a:spLocks noGrp="1"/>
          </p:cNvSpPr>
          <p:nvPr>
            <p:ph type="sldNum" sz="quarter" idx="12"/>
          </p:nvPr>
        </p:nvSpPr>
        <p:spPr>
          <a:xfrm>
            <a:off x="9337228" y="6492875"/>
            <a:ext cx="570120" cy="365125"/>
          </a:xfrm>
        </p:spPr>
        <p:txBody>
          <a:bodyPr/>
          <a:lstStyle/>
          <a:p>
            <a:r>
              <a:rPr kumimoji="1" lang="ja-JP" altLang="en-US" sz="1600" b="1" dirty="0">
                <a:latin typeface="+mn-ea"/>
              </a:rPr>
              <a:t>６</a:t>
            </a:r>
          </a:p>
        </p:txBody>
      </p:sp>
    </p:spTree>
    <p:extLst>
      <p:ext uri="{BB962C8B-B14F-4D97-AF65-F5344CB8AC3E}">
        <p14:creationId xmlns:p14="http://schemas.microsoft.com/office/powerpoint/2010/main" val="22747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3782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826028673"/>
              </p:ext>
            </p:extLst>
          </p:nvPr>
        </p:nvGraphicFramePr>
        <p:xfrm>
          <a:off x="639535" y="2337833"/>
          <a:ext cx="8773886" cy="1172787"/>
        </p:xfrm>
        <a:graphic>
          <a:graphicData uri="http://schemas.openxmlformats.org/drawingml/2006/table">
            <a:tbl>
              <a:tblPr firstRow="1" firstCol="1" bandRow="1">
                <a:tableStyleId>{5C22544A-7EE6-4342-B048-85BDC9FD1C3A}</a:tableStyleId>
              </a:tblPr>
              <a:tblGrid>
                <a:gridCol w="209941">
                  <a:extLst>
                    <a:ext uri="{9D8B030D-6E8A-4147-A177-3AD203B41FA5}">
                      <a16:colId xmlns:a16="http://schemas.microsoft.com/office/drawing/2014/main" val="20000"/>
                    </a:ext>
                  </a:extLst>
                </a:gridCol>
                <a:gridCol w="2257791">
                  <a:extLst>
                    <a:ext uri="{9D8B030D-6E8A-4147-A177-3AD203B41FA5}">
                      <a16:colId xmlns:a16="http://schemas.microsoft.com/office/drawing/2014/main" val="20001"/>
                    </a:ext>
                  </a:extLst>
                </a:gridCol>
                <a:gridCol w="2345266">
                  <a:extLst>
                    <a:ext uri="{9D8B030D-6E8A-4147-A177-3AD203B41FA5}">
                      <a16:colId xmlns:a16="http://schemas.microsoft.com/office/drawing/2014/main" val="20002"/>
                    </a:ext>
                  </a:extLst>
                </a:gridCol>
                <a:gridCol w="2038771">
                  <a:extLst>
                    <a:ext uri="{9D8B030D-6E8A-4147-A177-3AD203B41FA5}">
                      <a16:colId xmlns:a16="http://schemas.microsoft.com/office/drawing/2014/main" val="517268068"/>
                    </a:ext>
                  </a:extLst>
                </a:gridCol>
                <a:gridCol w="1922117">
                  <a:extLst>
                    <a:ext uri="{9D8B030D-6E8A-4147-A177-3AD203B41FA5}">
                      <a16:colId xmlns:a16="http://schemas.microsoft.com/office/drawing/2014/main" val="20003"/>
                    </a:ext>
                  </a:extLst>
                </a:gridCol>
              </a:tblGrid>
              <a:tr h="43923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solidFill>
                            <a:schemeClr val="bg1"/>
                          </a:solidFill>
                          <a:effectLst/>
                          <a:latin typeface="+mn-ea"/>
                          <a:ea typeface="+mn-ea"/>
                          <a:cs typeface="HG丸ｺﾞｼｯｸM-PRO"/>
                        </a:rPr>
                        <a:t>現状値</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a:t>
                      </a:r>
                      <a:r>
                        <a:rPr lang="en-US" altLang="ja-JP" sz="1400" b="1" dirty="0">
                          <a:effectLst/>
                          <a:latin typeface="+mn-ea"/>
                          <a:ea typeface="+mn-ea"/>
                        </a:rPr>
                        <a:t>9</a:t>
                      </a:r>
                      <a:r>
                        <a:rPr lang="ja-JP" sz="1400" b="1" dirty="0">
                          <a:effectLst/>
                          <a:latin typeface="+mn-ea"/>
                          <a:ea typeface="+mn-ea"/>
                        </a:rPr>
                        <a:t>年度目標</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90</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cs typeface="HG丸ｺﾞｼｯｸM-PRO"/>
                        </a:rPr>
                        <a:t>令和８年度に実施する</a:t>
                      </a:r>
                    </a:p>
                    <a:p>
                      <a:pPr algn="ctr" fontAlgn="auto">
                        <a:lnSpc>
                          <a:spcPts val="1600"/>
                        </a:lnSpc>
                        <a:spcAft>
                          <a:spcPts val="0"/>
                        </a:spcAft>
                      </a:pPr>
                      <a:r>
                        <a:rPr lang="ja-JP" altLang="en-US" sz="1400" b="1" dirty="0">
                          <a:solidFill>
                            <a:schemeClr val="tx1"/>
                          </a:solidFill>
                          <a:effectLst/>
                          <a:latin typeface="+mn-ea"/>
                          <a:ea typeface="+mn-ea"/>
                          <a:cs typeface="HG丸ｺﾞｼｯｸM-PRO"/>
                        </a:rPr>
                        <a:t>患者ニーズ調査結果を</a:t>
                      </a:r>
                    </a:p>
                    <a:p>
                      <a:pPr algn="ctr" fontAlgn="auto">
                        <a:lnSpc>
                          <a:spcPts val="1600"/>
                        </a:lnSpc>
                        <a:spcAft>
                          <a:spcPts val="0"/>
                        </a:spcAft>
                      </a:pPr>
                      <a:r>
                        <a:rPr lang="ja-JP" altLang="en-US" sz="1400" b="1" dirty="0">
                          <a:solidFill>
                            <a:schemeClr val="tx1"/>
                          </a:solidFill>
                          <a:effectLst/>
                          <a:latin typeface="+mn-ea"/>
                          <a:ea typeface="+mn-ea"/>
                          <a:cs typeface="HG丸ｺﾞｼｯｸM-PRO"/>
                        </a:rPr>
                        <a:t>受け算出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070667817"/>
              </p:ext>
            </p:extLst>
          </p:nvPr>
        </p:nvGraphicFramePr>
        <p:xfrm>
          <a:off x="639535" y="3730680"/>
          <a:ext cx="8778784" cy="2493141"/>
        </p:xfrm>
        <a:graphic>
          <a:graphicData uri="http://schemas.openxmlformats.org/drawingml/2006/table">
            <a:tbl>
              <a:tblPr firstRow="1" firstCol="1" bandRow="1">
                <a:tableStyleId>{5C22544A-7EE6-4342-B048-85BDC9FD1C3A}</a:tableStyleId>
              </a:tblPr>
              <a:tblGrid>
                <a:gridCol w="283029">
                  <a:extLst>
                    <a:ext uri="{9D8B030D-6E8A-4147-A177-3AD203B41FA5}">
                      <a16:colId xmlns:a16="http://schemas.microsoft.com/office/drawing/2014/main" val="20000"/>
                    </a:ext>
                  </a:extLst>
                </a:gridCol>
                <a:gridCol w="3184072">
                  <a:extLst>
                    <a:ext uri="{9D8B030D-6E8A-4147-A177-3AD203B41FA5}">
                      <a16:colId xmlns:a16="http://schemas.microsoft.com/office/drawing/2014/main" val="20001"/>
                    </a:ext>
                  </a:extLst>
                </a:gridCol>
                <a:gridCol w="2702378">
                  <a:extLst>
                    <a:ext uri="{9D8B030D-6E8A-4147-A177-3AD203B41FA5}">
                      <a16:colId xmlns:a16="http://schemas.microsoft.com/office/drawing/2014/main" val="20002"/>
                    </a:ext>
                  </a:extLst>
                </a:gridCol>
                <a:gridCol w="2609305">
                  <a:extLst>
                    <a:ext uri="{9D8B030D-6E8A-4147-A177-3AD203B41FA5}">
                      <a16:colId xmlns:a16="http://schemas.microsoft.com/office/drawing/2014/main" val="2554044009"/>
                    </a:ext>
                  </a:extLst>
                </a:gridCol>
              </a:tblGrid>
              <a:tr h="465763">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計画策定時の値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201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pPr>
                      <a:r>
                        <a:rPr lang="en-US" sz="1400" b="1" dirty="0">
                          <a:solidFill>
                            <a:srgbClr val="000000"/>
                          </a:solidFill>
                          <a:effectLst/>
                          <a:latin typeface="+mn-ea"/>
                          <a:ea typeface="+mn-ea"/>
                          <a:cs typeface="HG丸ｺﾞｼｯｸM-PRO" panose="020F0600000000000000" pitchFamily="50" charset="-128"/>
                        </a:rPr>
                        <a:t>100,641</a:t>
                      </a:r>
                      <a:r>
                        <a:rPr lang="ja-JP" sz="1400" b="1" dirty="0">
                          <a:solidFill>
                            <a:srgbClr val="000000"/>
                          </a:solidFill>
                          <a:effectLst/>
                          <a:latin typeface="+mn-ea"/>
                          <a:ea typeface="+mn-ea"/>
                          <a:cs typeface="HG丸ｺﾞｼｯｸM-PRO" panose="020F0600000000000000" pitchFamily="50" charset="-128"/>
                        </a:rPr>
                        <a:t>件／</a:t>
                      </a:r>
                      <a:r>
                        <a:rPr lang="en-US" sz="1400" b="1" dirty="0">
                          <a:solidFill>
                            <a:srgbClr val="000000"/>
                          </a:solidFill>
                          <a:effectLst/>
                          <a:latin typeface="+mn-ea"/>
                          <a:ea typeface="+mn-ea"/>
                          <a:cs typeface="HG丸ｺﾞｼｯｸM-PRO" panose="020F0600000000000000" pitchFamily="50" charset="-128"/>
                        </a:rPr>
                        <a:t>67</a:t>
                      </a:r>
                      <a:r>
                        <a:rPr lang="ja-JP" sz="1400" b="1" dirty="0">
                          <a:solidFill>
                            <a:srgbClr val="000000"/>
                          </a:solidFill>
                          <a:effectLst/>
                          <a:latin typeface="+mn-ea"/>
                          <a:ea typeface="+mn-ea"/>
                          <a:cs typeface="HG丸ｺﾞｼｯｸM-PRO" panose="020F0600000000000000" pitchFamily="50" charset="-128"/>
                        </a:rPr>
                        <a:t>病院</a:t>
                      </a:r>
                    </a:p>
                    <a:p>
                      <a:pPr algn="ctr" fontAlgn="auto">
                        <a:lnSpc>
                          <a:spcPts val="1600"/>
                        </a:lnSpc>
                      </a:pPr>
                      <a:r>
                        <a:rPr lang="ja-JP" sz="1400" b="1" dirty="0">
                          <a:solidFill>
                            <a:srgbClr val="000000"/>
                          </a:solidFill>
                          <a:effectLst/>
                          <a:latin typeface="+mn-ea"/>
                          <a:ea typeface="+mn-ea"/>
                          <a:cs typeface="ＭＳ Ｐゴシック" panose="020B0600070205080204" pitchFamily="50" charset="-128"/>
                        </a:rPr>
                        <a:t>【令和３（</a:t>
                      </a:r>
                      <a:r>
                        <a:rPr lang="en-US" sz="1400" b="1" dirty="0">
                          <a:solidFill>
                            <a:srgbClr val="000000"/>
                          </a:solidFill>
                          <a:effectLst/>
                          <a:latin typeface="+mn-ea"/>
                          <a:ea typeface="+mn-ea"/>
                          <a:cs typeface="ＭＳ Ｐゴシック" panose="020B0600070205080204" pitchFamily="50" charset="-128"/>
                        </a:rPr>
                        <a:t>2021</a:t>
                      </a:r>
                      <a:r>
                        <a:rPr lang="ja-JP" sz="1400" b="1" dirty="0">
                          <a:solidFill>
                            <a:srgbClr val="000000"/>
                          </a:solidFill>
                          <a:effectLst/>
                          <a:latin typeface="+mn-ea"/>
                          <a:ea typeface="+mn-ea"/>
                          <a:cs typeface="ＭＳ Ｐゴシック" panose="020B0600070205080204" pitchFamily="50" charset="-128"/>
                        </a:rPr>
                        <a:t>）年】</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108,806</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 </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 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13263">
                <a:tc>
                  <a:txBody>
                    <a:bodyPr/>
                    <a:lstStyle/>
                    <a:p>
                      <a:r>
                        <a:rPr kumimoji="1" lang="en-US" altLang="ja-JP" dirty="0"/>
                        <a:t>2</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400" b="1" dirty="0">
                          <a:solidFill>
                            <a:srgbClr val="000000"/>
                          </a:solidFill>
                          <a:effectLst/>
                          <a:latin typeface="+mn-ea"/>
                          <a:ea typeface="+mn-ea"/>
                          <a:cs typeface="HG丸ｺﾞｼｯｸM-PRO"/>
                        </a:rPr>
                        <a:t>がん診療拠点病院におけるがん相談支援センターへの社会福祉士の配置割合</a:t>
                      </a:r>
                    </a:p>
                    <a:p>
                      <a:pPr algn="l" fontAlgn="auto">
                        <a:lnSpc>
                          <a:spcPts val="16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がん診療拠点病院現況報告</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r>
                        <a:rPr kumimoji="1" lang="en-US" altLang="ja-JP" sz="1400" b="1" kern="1200" dirty="0">
                          <a:solidFill>
                            <a:schemeClr val="dk1"/>
                          </a:solidFill>
                          <a:effectLst/>
                          <a:latin typeface="+mn-lt"/>
                          <a:ea typeface="+mn-ea"/>
                          <a:cs typeface="+mn-cs"/>
                        </a:rPr>
                        <a:t>65</a:t>
                      </a:r>
                      <a:r>
                        <a:rPr kumimoji="1" lang="ja-JP" altLang="ja-JP" sz="1400" b="1" kern="1200" dirty="0">
                          <a:solidFill>
                            <a:schemeClr val="dk1"/>
                          </a:solidFill>
                          <a:effectLst/>
                          <a:latin typeface="+mn-lt"/>
                          <a:ea typeface="+mn-ea"/>
                          <a:cs typeface="+mn-cs"/>
                        </a:rPr>
                        <a:t>病院／</a:t>
                      </a:r>
                      <a:r>
                        <a:rPr kumimoji="1" lang="en-US" altLang="ja-JP" sz="1400" b="1" kern="1200" dirty="0">
                          <a:solidFill>
                            <a:schemeClr val="dk1"/>
                          </a:solidFill>
                          <a:effectLst/>
                          <a:latin typeface="+mn-lt"/>
                          <a:ea typeface="+mn-ea"/>
                          <a:cs typeface="+mn-cs"/>
                        </a:rPr>
                        <a:t>67</a:t>
                      </a:r>
                      <a:r>
                        <a:rPr kumimoji="1" lang="ja-JP" altLang="ja-JP" sz="1400" b="1" kern="1200" dirty="0">
                          <a:solidFill>
                            <a:schemeClr val="dk1"/>
                          </a:solidFill>
                          <a:effectLst/>
                          <a:latin typeface="+mn-lt"/>
                          <a:ea typeface="+mn-ea"/>
                          <a:cs typeface="+mn-cs"/>
                        </a:rPr>
                        <a:t>病院</a:t>
                      </a:r>
                    </a:p>
                    <a:p>
                      <a:pPr algn="ct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4</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2022</a:t>
                      </a:r>
                      <a:r>
                        <a:rPr kumimoji="1" lang="ja-JP" altLang="ja-JP" sz="1400" b="1" kern="1200" dirty="0">
                          <a:solidFill>
                            <a:schemeClr val="dk1"/>
                          </a:solidFill>
                          <a:effectLst/>
                          <a:latin typeface="+mn-lt"/>
                          <a:ea typeface="+mn-ea"/>
                          <a:cs typeface="+mn-cs"/>
                        </a:rPr>
                        <a:t>）年</a:t>
                      </a:r>
                      <a:r>
                        <a:rPr kumimoji="1" lang="en-US" altLang="ja-JP" sz="1400" b="1" kern="1200" dirty="0">
                          <a:solidFill>
                            <a:schemeClr val="dk1"/>
                          </a:solidFill>
                          <a:effectLst/>
                          <a:latin typeface="+mn-lt"/>
                          <a:ea typeface="+mn-ea"/>
                          <a:cs typeface="+mn-cs"/>
                        </a:rPr>
                        <a:t>     </a:t>
                      </a:r>
                    </a:p>
                    <a:p>
                      <a:pPr algn="ctr"/>
                      <a:r>
                        <a:rPr kumimoji="1" lang="en-US" altLang="ja-JP" sz="1400" b="1" kern="1200" dirty="0">
                          <a:solidFill>
                            <a:schemeClr val="dk1"/>
                          </a:solidFill>
                          <a:effectLst/>
                          <a:latin typeface="+mn-lt"/>
                          <a:ea typeface="+mn-ea"/>
                          <a:cs typeface="+mn-cs"/>
                        </a:rPr>
                        <a:t>                           </a:t>
                      </a:r>
                      <a:r>
                        <a:rPr kumimoji="1" lang="ja-JP" altLang="ja-JP" sz="1400" b="1" kern="1200" dirty="0">
                          <a:solidFill>
                            <a:schemeClr val="dk1"/>
                          </a:solidFill>
                          <a:effectLst/>
                          <a:latin typeface="+mn-lt"/>
                          <a:ea typeface="+mn-ea"/>
                          <a:cs typeface="+mn-cs"/>
                        </a:rPr>
                        <a:t>９月１日現在】</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r>
                        <a:rPr kumimoji="1" lang="en-US" altLang="ja-JP" sz="1400" b="1" kern="1200" dirty="0">
                          <a:solidFill>
                            <a:schemeClr val="dk1"/>
                          </a:solidFill>
                          <a:effectLst/>
                          <a:latin typeface="+mn-lt"/>
                          <a:ea typeface="+mn-ea"/>
                          <a:cs typeface="+mn-cs"/>
                        </a:rPr>
                        <a:t>    64</a:t>
                      </a:r>
                      <a:r>
                        <a:rPr kumimoji="1" lang="ja-JP" altLang="ja-JP" sz="1400" b="1" kern="1200" dirty="0">
                          <a:solidFill>
                            <a:schemeClr val="dk1"/>
                          </a:solidFill>
                          <a:effectLst/>
                          <a:latin typeface="+mn-lt"/>
                          <a:ea typeface="+mn-ea"/>
                          <a:cs typeface="+mn-cs"/>
                        </a:rPr>
                        <a:t>病院／</a:t>
                      </a:r>
                      <a:r>
                        <a:rPr kumimoji="1" lang="en-US" altLang="ja-JP" sz="1400" b="1" kern="1200" dirty="0">
                          <a:solidFill>
                            <a:schemeClr val="dk1"/>
                          </a:solidFill>
                          <a:effectLst/>
                          <a:latin typeface="+mn-lt"/>
                          <a:ea typeface="+mn-ea"/>
                          <a:cs typeface="+mn-cs"/>
                        </a:rPr>
                        <a:t>66 </a:t>
                      </a:r>
                      <a:r>
                        <a:rPr kumimoji="1" lang="ja-JP" altLang="ja-JP" sz="1400" b="1" kern="1200" dirty="0">
                          <a:solidFill>
                            <a:schemeClr val="dk1"/>
                          </a:solidFill>
                          <a:effectLst/>
                          <a:latin typeface="+mn-lt"/>
                          <a:ea typeface="+mn-ea"/>
                          <a:cs typeface="+mn-cs"/>
                        </a:rPr>
                        <a:t>病院</a:t>
                      </a:r>
                    </a:p>
                    <a:p>
                      <a:pPr algn="ct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 6</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2023</a:t>
                      </a:r>
                      <a:r>
                        <a:rPr kumimoji="1" lang="ja-JP" altLang="ja-JP" sz="1400" b="1" kern="1200" dirty="0">
                          <a:solidFill>
                            <a:schemeClr val="dk1"/>
                          </a:solidFill>
                          <a:effectLst/>
                          <a:latin typeface="+mn-lt"/>
                          <a:ea typeface="+mn-ea"/>
                          <a:cs typeface="+mn-cs"/>
                        </a:rPr>
                        <a:t>）年</a:t>
                      </a:r>
                      <a:r>
                        <a:rPr kumimoji="1" lang="en-US" altLang="ja-JP" sz="1400" b="1" kern="1200" dirty="0">
                          <a:solidFill>
                            <a:schemeClr val="dk1"/>
                          </a:solidFill>
                          <a:effectLst/>
                          <a:latin typeface="+mn-lt"/>
                          <a:ea typeface="+mn-ea"/>
                          <a:cs typeface="+mn-cs"/>
                        </a:rPr>
                        <a:t>     </a:t>
                      </a:r>
                    </a:p>
                    <a:p>
                      <a:pPr algn="ctr"/>
                      <a:r>
                        <a:rPr kumimoji="1" lang="en-US" altLang="ja-JP" sz="1400" b="1" kern="1200" dirty="0">
                          <a:solidFill>
                            <a:schemeClr val="dk1"/>
                          </a:solidFill>
                          <a:effectLst/>
                          <a:latin typeface="+mn-lt"/>
                          <a:ea typeface="+mn-ea"/>
                          <a:cs typeface="+mn-cs"/>
                        </a:rPr>
                        <a:t>                           </a:t>
                      </a:r>
                      <a:r>
                        <a:rPr kumimoji="1" lang="ja-JP" altLang="ja-JP" sz="1400" b="1" kern="1200" dirty="0">
                          <a:solidFill>
                            <a:schemeClr val="dk1"/>
                          </a:solidFill>
                          <a:effectLst/>
                          <a:latin typeface="+mn-lt"/>
                          <a:ea typeface="+mn-ea"/>
                          <a:cs typeface="+mn-cs"/>
                        </a:rPr>
                        <a:t>９月１日現在】</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9041218"/>
                  </a:ext>
                </a:extLst>
              </a:tr>
              <a:tr h="593952">
                <a:tc>
                  <a:txBody>
                    <a:bodyPr/>
                    <a:lstStyle/>
                    <a:p>
                      <a:r>
                        <a:rPr kumimoji="1" lang="en-US" altLang="ja-JP" dirty="0"/>
                        <a:t>3</a:t>
                      </a:r>
                      <a:endParaRPr kumimoji="1" lang="ja-JP" altLang="en-US" dirty="0"/>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fontAlgn="auto"/>
                      <a:r>
                        <a:rPr kumimoji="1" lang="ja-JP" altLang="ja-JP" sz="1400" b="1" kern="1200" dirty="0">
                          <a:solidFill>
                            <a:schemeClr val="dk1"/>
                          </a:solidFill>
                          <a:effectLst/>
                          <a:latin typeface="+mn-lt"/>
                          <a:ea typeface="+mn-ea"/>
                          <a:cs typeface="+mn-cs"/>
                        </a:rPr>
                        <a:t>「大阪がん情報」へのアクセス件数</a:t>
                      </a:r>
                    </a:p>
                    <a:p>
                      <a:r>
                        <a:rPr kumimoji="1" lang="ja-JP" altLang="ja-JP" sz="1400" b="1" kern="1200" dirty="0">
                          <a:solidFill>
                            <a:schemeClr val="dk1"/>
                          </a:solidFill>
                          <a:effectLst/>
                          <a:latin typeface="+mn-lt"/>
                          <a:ea typeface="+mn-ea"/>
                          <a:cs typeface="+mn-cs"/>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kumimoji="1" lang="en-US" altLang="ja-JP" sz="1400" b="1" kern="1200" dirty="0">
                          <a:solidFill>
                            <a:schemeClr val="dk1"/>
                          </a:solidFill>
                          <a:effectLst/>
                          <a:latin typeface="+mn-lt"/>
                          <a:ea typeface="+mn-ea"/>
                          <a:cs typeface="+mn-cs"/>
                        </a:rPr>
                        <a:t>27,929</a:t>
                      </a:r>
                      <a:r>
                        <a:rPr kumimoji="1" lang="ja-JP" altLang="ja-JP" sz="1400" b="1" kern="1200" dirty="0">
                          <a:solidFill>
                            <a:schemeClr val="dk1"/>
                          </a:solidFill>
                          <a:effectLst/>
                          <a:latin typeface="+mn-lt"/>
                          <a:ea typeface="+mn-ea"/>
                          <a:cs typeface="+mn-cs"/>
                        </a:rPr>
                        <a:t>件</a:t>
                      </a:r>
                      <a:endParaRPr kumimoji="1" lang="en-US" altLang="ja-JP" sz="1400" b="1" kern="1200" dirty="0">
                        <a:solidFill>
                          <a:schemeClr val="dk1"/>
                        </a:solidFill>
                        <a:effectLst/>
                        <a:latin typeface="+mn-lt"/>
                        <a:ea typeface="+mn-ea"/>
                        <a:cs typeface="+mn-cs"/>
                      </a:endParaRPr>
                    </a:p>
                    <a:p>
                      <a:pPr algn="ctr" fontAlgn="auto">
                        <a:lnSpc>
                          <a:spcPts val="1600"/>
                        </a:lnSpc>
                        <a:spcAft>
                          <a:spcPts val="0"/>
                        </a:spcAft>
                      </a:pPr>
                      <a:r>
                        <a:rPr kumimoji="1" lang="ja-JP" altLang="ja-JP" sz="1400" b="1" kern="1200" dirty="0">
                          <a:solidFill>
                            <a:schemeClr val="dk1"/>
                          </a:solidFill>
                          <a:effectLst/>
                          <a:latin typeface="+mn-lt"/>
                          <a:ea typeface="+mn-ea"/>
                          <a:cs typeface="+mn-cs"/>
                        </a:rPr>
                        <a:t>【令和４（</a:t>
                      </a:r>
                      <a:r>
                        <a:rPr kumimoji="1" lang="en-US" altLang="ja-JP" sz="1400" b="1" kern="1200" dirty="0">
                          <a:solidFill>
                            <a:schemeClr val="dk1"/>
                          </a:solidFill>
                          <a:effectLst/>
                          <a:latin typeface="+mn-lt"/>
                          <a:ea typeface="+mn-ea"/>
                          <a:cs typeface="+mn-cs"/>
                        </a:rPr>
                        <a:t>2022</a:t>
                      </a:r>
                      <a:r>
                        <a:rPr kumimoji="1" lang="ja-JP" altLang="ja-JP" sz="1400" b="1" kern="1200" dirty="0">
                          <a:solidFill>
                            <a:schemeClr val="dk1"/>
                          </a:solidFill>
                          <a:effectLst/>
                          <a:latin typeface="+mn-lt"/>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kumimoji="1" lang="en-US" altLang="ja-JP" sz="1400" b="1" kern="1200" dirty="0">
                          <a:solidFill>
                            <a:schemeClr val="dk1"/>
                          </a:solidFill>
                          <a:effectLst/>
                          <a:latin typeface="+mn-lt"/>
                          <a:ea typeface="+mn-ea"/>
                          <a:cs typeface="+mn-cs"/>
                        </a:rPr>
                        <a:t>43,932</a:t>
                      </a:r>
                      <a:r>
                        <a:rPr kumimoji="1" lang="ja-JP" altLang="ja-JP" sz="1400" b="1" kern="1200" dirty="0">
                          <a:solidFill>
                            <a:schemeClr val="dk1"/>
                          </a:solidFill>
                          <a:effectLst/>
                          <a:latin typeface="+mn-lt"/>
                          <a:ea typeface="+mn-ea"/>
                          <a:cs typeface="+mn-cs"/>
                        </a:rPr>
                        <a:t>件</a:t>
                      </a:r>
                      <a:endParaRPr kumimoji="1" lang="en-US" altLang="ja-JP" sz="1400" b="1" kern="1200" dirty="0">
                        <a:solidFill>
                          <a:schemeClr val="dk1"/>
                        </a:solidFill>
                        <a:effectLst/>
                        <a:latin typeface="+mn-lt"/>
                        <a:ea typeface="+mn-ea"/>
                        <a:cs typeface="+mn-cs"/>
                      </a:endParaRPr>
                    </a:p>
                    <a:p>
                      <a:pPr algn="ctr" fontAlgn="auto">
                        <a:lnSpc>
                          <a:spcPts val="1600"/>
                        </a:lnSpc>
                        <a:spcAft>
                          <a:spcPts val="0"/>
                        </a:spcAft>
                      </a:pP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 </a:t>
                      </a:r>
                      <a:r>
                        <a:rPr kumimoji="1" lang="ja-JP" altLang="en-US" sz="1400" b="1" kern="1200" dirty="0">
                          <a:solidFill>
                            <a:schemeClr val="dk1"/>
                          </a:solidFill>
                          <a:effectLst/>
                          <a:latin typeface="+mn-lt"/>
                          <a:ea typeface="+mn-ea"/>
                          <a:cs typeface="+mn-cs"/>
                        </a:rPr>
                        <a:t>５</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2023</a:t>
                      </a:r>
                      <a:r>
                        <a:rPr kumimoji="1" lang="ja-JP" altLang="ja-JP" sz="1400" b="1" kern="1200" dirty="0">
                          <a:solidFill>
                            <a:schemeClr val="dk1"/>
                          </a:solidFill>
                          <a:effectLst/>
                          <a:latin typeface="+mn-lt"/>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81482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75</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rPr>
              <a:t>76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（３）がん患者等の社会的な課題への対策 　 </a:t>
            </a:r>
            <a:r>
              <a:rPr kumimoji="1" lang="ja-JP" altLang="en-US" b="1" dirty="0">
                <a:solidFill>
                  <a:schemeClr val="bg1"/>
                </a:solidFill>
              </a:rPr>
              <a:t>計画Ｐ</a:t>
            </a:r>
            <a:r>
              <a:rPr kumimoji="1" lang="en-US" altLang="ja-JP" b="1" dirty="0">
                <a:solidFill>
                  <a:schemeClr val="bg1"/>
                </a:solidFill>
              </a:rPr>
              <a:t>76</a:t>
            </a:r>
            <a:r>
              <a:rPr kumimoji="1" lang="ja-JP" altLang="en-US" b="1" dirty="0">
                <a:solidFill>
                  <a:schemeClr val="bg1"/>
                </a:solidFill>
              </a:rPr>
              <a:t>ｰ</a:t>
            </a:r>
            <a:r>
              <a:rPr kumimoji="1" lang="en-US" altLang="ja-JP" b="1" dirty="0">
                <a:solidFill>
                  <a:schemeClr val="bg1"/>
                </a:solidFill>
              </a:rPr>
              <a:t>78</a:t>
            </a:r>
          </a:p>
        </p:txBody>
      </p:sp>
      <p:sp>
        <p:nvSpPr>
          <p:cNvPr id="12" name="正方形/長方形 11"/>
          <p:cNvSpPr/>
          <p:nvPr/>
        </p:nvSpPr>
        <p:spPr>
          <a:xfrm>
            <a:off x="575944" y="1963648"/>
            <a:ext cx="8130963" cy="369332"/>
          </a:xfrm>
          <a:prstGeom prst="rect">
            <a:avLst/>
          </a:prstGeom>
        </p:spPr>
        <p:txBody>
          <a:bodyPr wrap="square">
            <a:spAutoFit/>
          </a:bodyPr>
          <a:lstStyle/>
          <a:p>
            <a:r>
              <a:rPr lang="ja-JP" altLang="en-US" b="1" dirty="0"/>
              <a:t>≪第４期大阪府がん対策推進計画における個別目標及びモニタリング指標≫</a:t>
            </a:r>
          </a:p>
        </p:txBody>
      </p:sp>
      <p:sp>
        <p:nvSpPr>
          <p:cNvPr id="10" name="スライド番号プレースホルダー 1">
            <a:extLst>
              <a:ext uri="{FF2B5EF4-FFF2-40B4-BE49-F238E27FC236}">
                <a16:creationId xmlns:a16="http://schemas.microsoft.com/office/drawing/2014/main" id="{54732519-E46E-4138-8C11-C95D8A7B25E5}"/>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７</a:t>
            </a:r>
          </a:p>
        </p:txBody>
      </p:sp>
    </p:spTree>
    <p:extLst>
      <p:ext uri="{BB962C8B-B14F-4D97-AF65-F5344CB8AC3E}">
        <p14:creationId xmlns:p14="http://schemas.microsoft.com/office/powerpoint/2010/main" val="108449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2304962027"/>
              </p:ext>
            </p:extLst>
          </p:nvPr>
        </p:nvGraphicFramePr>
        <p:xfrm>
          <a:off x="239157" y="24286"/>
          <a:ext cx="9362043" cy="1378268"/>
        </p:xfrm>
        <a:graphic>
          <a:graphicData uri="http://schemas.openxmlformats.org/drawingml/2006/table">
            <a:tbl>
              <a:tblPr firstRow="1" bandRow="1">
                <a:tableStyleId>{5C22544A-7EE6-4342-B048-85BDC9FD1C3A}</a:tableStyleId>
              </a:tblPr>
              <a:tblGrid>
                <a:gridCol w="1263072">
                  <a:extLst>
                    <a:ext uri="{9D8B030D-6E8A-4147-A177-3AD203B41FA5}">
                      <a16:colId xmlns:a16="http://schemas.microsoft.com/office/drawing/2014/main" val="3795206225"/>
                    </a:ext>
                  </a:extLst>
                </a:gridCol>
                <a:gridCol w="8098971">
                  <a:extLst>
                    <a:ext uri="{9D8B030D-6E8A-4147-A177-3AD203B41FA5}">
                      <a16:colId xmlns:a16="http://schemas.microsoft.com/office/drawing/2014/main" val="1328953327"/>
                    </a:ext>
                  </a:extLst>
                </a:gridCol>
              </a:tblGrid>
              <a:tr h="845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　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en-US" altLang="ja-JP" sz="1300" b="1" dirty="0">
                        <a:solidFill>
                          <a:schemeClr val="tx1"/>
                        </a:solidFill>
                      </a:endParaRPr>
                    </a:p>
                    <a:p>
                      <a:pPr>
                        <a:lnSpc>
                          <a:spcPts val="1650"/>
                        </a:lnSpc>
                      </a:pPr>
                      <a:r>
                        <a:rPr kumimoji="1" lang="ja-JP" altLang="en-US" sz="1300" b="1" dirty="0">
                          <a:solidFill>
                            <a:schemeClr val="tx1"/>
                          </a:solidFill>
                        </a:rPr>
                        <a:t>◆アピアランスケアでは、医療現場におけるサポートの重要性が認識されている。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36571331"/>
              </p:ext>
            </p:extLst>
          </p:nvPr>
        </p:nvGraphicFramePr>
        <p:xfrm>
          <a:off x="239156" y="1440324"/>
          <a:ext cx="9362043" cy="5236746"/>
        </p:xfrm>
        <a:graphic>
          <a:graphicData uri="http://schemas.openxmlformats.org/drawingml/2006/table">
            <a:tbl>
              <a:tblPr firstRow="1" bandRow="1">
                <a:tableStyleId>{5C22544A-7EE6-4342-B048-85BDC9FD1C3A}</a:tableStyleId>
              </a:tblPr>
              <a:tblGrid>
                <a:gridCol w="1271237">
                  <a:extLst>
                    <a:ext uri="{9D8B030D-6E8A-4147-A177-3AD203B41FA5}">
                      <a16:colId xmlns:a16="http://schemas.microsoft.com/office/drawing/2014/main" val="528851062"/>
                    </a:ext>
                  </a:extLst>
                </a:gridCol>
                <a:gridCol w="8090806">
                  <a:extLst>
                    <a:ext uri="{9D8B030D-6E8A-4147-A177-3AD203B41FA5}">
                      <a16:colId xmlns:a16="http://schemas.microsoft.com/office/drawing/2014/main" val="89849022"/>
                    </a:ext>
                  </a:extLst>
                </a:gridCol>
              </a:tblGrid>
              <a:tr h="2503026">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a:solidFill>
                            <a:schemeClr val="tx1"/>
                          </a:solidFill>
                        </a:rPr>
                        <a:t>《</a:t>
                      </a:r>
                      <a:r>
                        <a:rPr kumimoji="1" lang="ja-JP" altLang="en-US" sz="1300" u="sng" dirty="0">
                          <a:solidFill>
                            <a:schemeClr val="tx1"/>
                          </a:solidFill>
                        </a:rPr>
                        <a:t>がん患者の相談支援、情報提供</a:t>
                      </a:r>
                      <a:r>
                        <a:rPr kumimoji="1" lang="en-US" altLang="ja-JP" sz="130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rPr>
                        <a:t>■がん相談支援センター相談支援員向けの研修会（テーマ：就労支援）を実施。</a:t>
                      </a:r>
                      <a:r>
                        <a:rPr kumimoji="1" lang="en-US" altLang="ja-JP" sz="1200" b="0" dirty="0">
                          <a:solidFill>
                            <a:schemeClr val="tx1"/>
                          </a:solidFill>
                        </a:rPr>
                        <a:t>【</a:t>
                      </a:r>
                      <a:r>
                        <a:rPr kumimoji="1" lang="ja-JP" altLang="en-US" sz="1200" b="0" dirty="0">
                          <a:solidFill>
                            <a:schemeClr val="tx1"/>
                          </a:solidFill>
                        </a:rPr>
                        <a:t>参加者</a:t>
                      </a:r>
                      <a:r>
                        <a:rPr kumimoji="1" lang="en-US" altLang="ja-JP" sz="1200" b="0" dirty="0">
                          <a:solidFill>
                            <a:schemeClr val="tx1"/>
                          </a:solidFill>
                        </a:rPr>
                        <a:t>52</a:t>
                      </a:r>
                      <a:r>
                        <a:rPr kumimoji="1" lang="ja-JP" altLang="en-US" sz="1200" b="0" dirty="0">
                          <a:solidFill>
                            <a:schemeClr val="tx1"/>
                          </a:solidFill>
                        </a:rPr>
                        <a:t>人（</a:t>
                      </a:r>
                      <a:r>
                        <a:rPr kumimoji="1" lang="en-US" altLang="ja-JP" sz="1200" b="0" dirty="0">
                          <a:solidFill>
                            <a:schemeClr val="tx1"/>
                          </a:solidFill>
                        </a:rPr>
                        <a:t>R7.1.17</a:t>
                      </a:r>
                      <a:r>
                        <a:rPr kumimoji="1" lang="ja-JP" altLang="en-US" sz="1200" b="0" dirty="0">
                          <a:solidFill>
                            <a:schemeClr val="tx1"/>
                          </a:solidFill>
                        </a:rPr>
                        <a:t>実施）</a:t>
                      </a:r>
                      <a:r>
                        <a:rPr kumimoji="1" lang="en-US" altLang="ja-JP" sz="1200" b="0" dirty="0">
                          <a:solidFill>
                            <a:schemeClr val="tx1"/>
                          </a:solidFill>
                        </a:rPr>
                        <a:t>】</a:t>
                      </a:r>
                      <a:endParaRPr kumimoji="1" lang="en-US" altLang="ja-JP" sz="1200" b="0" strike="noStrike" dirty="0">
                        <a:solidFill>
                          <a:schemeClr val="tx1"/>
                        </a:solidFill>
                      </a:endParaRPr>
                    </a:p>
                    <a:p>
                      <a:pPr>
                        <a:lnSpc>
                          <a:spcPts val="1600"/>
                        </a:lnSpc>
                      </a:pPr>
                      <a:r>
                        <a:rPr kumimoji="1" lang="ja-JP" altLang="en-US" sz="1200" b="0" strike="noStrike" dirty="0">
                          <a:solidFill>
                            <a:schemeClr val="tx1"/>
                          </a:solidFill>
                        </a:rPr>
                        <a:t>■がん診療施設の設備整備に係る補助金において、がん相談支援センターの環境整備に要する費用を補助。</a:t>
                      </a:r>
                      <a:r>
                        <a:rPr kumimoji="1" lang="en-US" altLang="ja-JP" sz="1200" b="0" dirty="0">
                          <a:solidFill>
                            <a:schemeClr val="tx1"/>
                          </a:solidFill>
                        </a:rPr>
                        <a:t>(1</a:t>
                      </a:r>
                      <a:r>
                        <a:rPr kumimoji="1" lang="ja-JP" altLang="en-US" sz="1200" b="0" dirty="0">
                          <a:solidFill>
                            <a:schemeClr val="tx1"/>
                          </a:solidFill>
                        </a:rPr>
                        <a:t>病院</a:t>
                      </a:r>
                      <a:r>
                        <a:rPr kumimoji="1" lang="en-US" altLang="ja-JP" sz="1200" b="0" dirty="0">
                          <a:solidFill>
                            <a:schemeClr val="tx1"/>
                          </a:solidFill>
                        </a:rPr>
                        <a:t>)</a:t>
                      </a:r>
                    </a:p>
                    <a:p>
                      <a:pPr>
                        <a:lnSpc>
                          <a:spcPts val="1600"/>
                        </a:lnSpc>
                      </a:pPr>
                      <a:r>
                        <a:rPr kumimoji="1" lang="ja-JP" altLang="en-US" sz="1200" b="0" strike="noStrike" dirty="0">
                          <a:solidFill>
                            <a:schemeClr val="tx1"/>
                          </a:solidFill>
                        </a:rPr>
                        <a:t>■大阪府がん患者サポートセンターの開設。（令和６年７月</a:t>
                      </a:r>
                      <a:r>
                        <a:rPr kumimoji="1" lang="en-US" altLang="ja-JP" sz="1200" b="0" strike="noStrike" dirty="0">
                          <a:solidFill>
                            <a:schemeClr val="tx1"/>
                          </a:solidFill>
                        </a:rPr>
                        <a:t>16</a:t>
                      </a:r>
                      <a:r>
                        <a:rPr kumimoji="1" lang="ja-JP" altLang="en-US" sz="1200" b="0" strike="noStrike" dirty="0">
                          <a:solidFill>
                            <a:schemeClr val="tx1"/>
                          </a:solidFill>
                        </a:rPr>
                        <a:t>日）　　</a:t>
                      </a:r>
                      <a:endParaRPr kumimoji="1" lang="en-US" altLang="ja-JP" sz="1200" b="0" strike="noStrike"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rPr>
                        <a:t>　　　　　　　　　　　　　　　</a:t>
                      </a:r>
                      <a:r>
                        <a:rPr kumimoji="1" lang="en-US" altLang="ja-JP" sz="1200" b="0" dirty="0">
                          <a:solidFill>
                            <a:schemeClr val="tx1"/>
                          </a:solidFill>
                        </a:rPr>
                        <a:t>【</a:t>
                      </a:r>
                      <a:r>
                        <a:rPr kumimoji="1" lang="ja-JP" altLang="en-US" sz="1200" b="0" dirty="0">
                          <a:solidFill>
                            <a:schemeClr val="tx1"/>
                          </a:solidFill>
                        </a:rPr>
                        <a:t>相談件数</a:t>
                      </a:r>
                      <a:r>
                        <a:rPr kumimoji="1" lang="en-US" altLang="ja-JP" sz="1200" b="0" dirty="0">
                          <a:solidFill>
                            <a:schemeClr val="tx1"/>
                          </a:solidFill>
                        </a:rPr>
                        <a:t>31</a:t>
                      </a:r>
                      <a:r>
                        <a:rPr kumimoji="1" lang="ja-JP" altLang="en-US" sz="1200" b="0" dirty="0">
                          <a:solidFill>
                            <a:schemeClr val="tx1"/>
                          </a:solidFill>
                        </a:rPr>
                        <a:t>件（</a:t>
                      </a:r>
                      <a:r>
                        <a:rPr kumimoji="1" lang="en-US" altLang="ja-JP" sz="1200" b="0" dirty="0">
                          <a:solidFill>
                            <a:schemeClr val="tx1"/>
                          </a:solidFill>
                        </a:rPr>
                        <a:t>R7.1</a:t>
                      </a:r>
                      <a:r>
                        <a:rPr kumimoji="1" lang="ja-JP" altLang="en-US" sz="1200" b="0" dirty="0">
                          <a:solidFill>
                            <a:schemeClr val="tx1"/>
                          </a:solidFill>
                        </a:rPr>
                        <a:t>末時点）</a:t>
                      </a:r>
                      <a:r>
                        <a:rPr kumimoji="1" lang="en-US" altLang="ja-JP" sz="1200" b="0" dirty="0">
                          <a:solidFill>
                            <a:schemeClr val="tx1"/>
                          </a:solidFill>
                        </a:rPr>
                        <a:t>】</a:t>
                      </a:r>
                      <a:endParaRPr kumimoji="1" lang="en-US" altLang="ja-JP" sz="1200" b="0" strike="noStrike" baseline="0" dirty="0">
                        <a:solidFill>
                          <a:schemeClr val="tx1"/>
                        </a:solidFill>
                      </a:endParaRPr>
                    </a:p>
                    <a:p>
                      <a:pPr>
                        <a:lnSpc>
                          <a:spcPts val="1600"/>
                        </a:lnSpc>
                      </a:pPr>
                      <a:endParaRPr kumimoji="1" lang="en-US" altLang="ja-JP" sz="1200" b="0" strike="noStrike" dirty="0">
                        <a:solidFill>
                          <a:schemeClr val="tx1"/>
                        </a:solidFill>
                      </a:endParaRPr>
                    </a:p>
                    <a:p>
                      <a:pPr>
                        <a:lnSpc>
                          <a:spcPts val="1600"/>
                        </a:lnSpc>
                      </a:pPr>
                      <a:r>
                        <a:rPr kumimoji="1" lang="en-US" altLang="ja-JP" sz="1300" dirty="0">
                          <a:solidFill>
                            <a:schemeClr val="tx1"/>
                          </a:solidFill>
                        </a:rPr>
                        <a:t>《</a:t>
                      </a:r>
                      <a:r>
                        <a:rPr kumimoji="1" lang="ja-JP" altLang="en-US" sz="1300" u="sng" dirty="0">
                          <a:solidFill>
                            <a:schemeClr val="tx1"/>
                          </a:solidFill>
                        </a:rPr>
                        <a:t>全ての働く世代のがん患者の就労支援の推進</a:t>
                      </a:r>
                      <a:r>
                        <a:rPr kumimoji="1" lang="en-US" altLang="ja-JP" sz="1300" dirty="0">
                          <a:solidFill>
                            <a:schemeClr val="tx1"/>
                          </a:solidFill>
                        </a:rPr>
                        <a:t>》</a:t>
                      </a:r>
                    </a:p>
                    <a:p>
                      <a:pPr>
                        <a:lnSpc>
                          <a:spcPts val="1600"/>
                        </a:lnSpc>
                      </a:pPr>
                      <a:r>
                        <a:rPr kumimoji="1" lang="ja-JP" altLang="en-US" sz="1200" b="0" strike="noStrike" dirty="0">
                          <a:solidFill>
                            <a:schemeClr val="tx1"/>
                          </a:solidFill>
                        </a:rPr>
                        <a:t>■</a:t>
                      </a:r>
                      <a:r>
                        <a:rPr kumimoji="1" lang="ja-JP" altLang="en-US" sz="1200" b="0" strike="noStrike" spc="0" baseline="0" dirty="0">
                          <a:solidFill>
                            <a:schemeClr val="tx1"/>
                          </a:solidFill>
                        </a:rPr>
                        <a:t>大阪国際がんセンター、大阪労働局、大阪産業保健総合支援センターと連携し、府内がん拠点病院の医療従事者を対象とした就労・両立支援に関する動画を作成。</a:t>
                      </a:r>
                      <a:endParaRPr kumimoji="1" lang="en-US" altLang="ja-JP" sz="1200" b="0" strike="sngStrike" spc="0" dirty="0">
                        <a:solidFill>
                          <a:schemeClr val="tx1"/>
                        </a:solidFill>
                      </a:endParaRPr>
                    </a:p>
                    <a:p>
                      <a:pPr marL="179388" indent="-179388">
                        <a:lnSpc>
                          <a:spcPts val="1600"/>
                        </a:lnSpc>
                      </a:pPr>
                      <a:r>
                        <a:rPr kumimoji="1" lang="en-US" altLang="ja-JP" sz="1300" dirty="0">
                          <a:solidFill>
                            <a:schemeClr val="tx1"/>
                          </a:solidFill>
                        </a:rPr>
                        <a:t>《</a:t>
                      </a:r>
                      <a:r>
                        <a:rPr kumimoji="1" lang="ja-JP" altLang="en-US" sz="1300" u="sng" dirty="0">
                          <a:solidFill>
                            <a:schemeClr val="tx1"/>
                          </a:solidFill>
                        </a:rPr>
                        <a:t>アピアランスケアの充実</a:t>
                      </a:r>
                      <a:r>
                        <a:rPr kumimoji="1" lang="en-US" altLang="ja-JP" sz="1300" dirty="0">
                          <a:solidFill>
                            <a:schemeClr val="tx1"/>
                          </a:solidFill>
                        </a:rPr>
                        <a:t>》</a:t>
                      </a:r>
                    </a:p>
                    <a:p>
                      <a:pPr marL="179388" indent="-179388"/>
                      <a:r>
                        <a:rPr kumimoji="1" lang="en-US" altLang="ja-JP" sz="1200" b="0" dirty="0">
                          <a:solidFill>
                            <a:schemeClr val="tx1"/>
                          </a:solidFill>
                        </a:rPr>
                        <a:t>■</a:t>
                      </a:r>
                      <a:r>
                        <a:rPr kumimoji="1" lang="ja-JP" altLang="en-US" sz="1200" b="0" dirty="0">
                          <a:solidFill>
                            <a:schemeClr val="tx1"/>
                          </a:solidFill>
                        </a:rPr>
                        <a:t>民間の理美容サービス機関と連携し、アピアランスケア等の普及啓発を目的としたイベントを開催。</a:t>
                      </a:r>
                      <a:r>
                        <a:rPr kumimoji="1" lang="ja-JP" altLang="en-US" sz="1400" b="0" dirty="0">
                          <a:solidFill>
                            <a:schemeClr val="tx1"/>
                          </a:solidFill>
                        </a:rPr>
                        <a:t>　　　　　　　　　　　　　　　　　　　　　　　　　　　　　</a:t>
                      </a:r>
                      <a:endParaRPr kumimoji="1" lang="en-US" altLang="ja-JP" sz="1400" dirty="0">
                        <a:solidFill>
                          <a:schemeClr val="tx1"/>
                        </a:solidFill>
                      </a:endParaRPr>
                    </a:p>
                    <a:p>
                      <a:pPr marL="179388" indent="-179388">
                        <a:lnSpc>
                          <a:spcPts val="1600"/>
                        </a:lnSpc>
                      </a:pPr>
                      <a:r>
                        <a:rPr kumimoji="1" lang="en-US" altLang="ja-JP" sz="1300" dirty="0">
                          <a:solidFill>
                            <a:schemeClr val="tx1"/>
                          </a:solidFill>
                        </a:rPr>
                        <a:t>《</a:t>
                      </a:r>
                      <a:r>
                        <a:rPr kumimoji="1" lang="ja-JP" altLang="en-US" sz="1300" u="sng" dirty="0">
                          <a:solidFill>
                            <a:schemeClr val="tx1"/>
                          </a:solidFill>
                        </a:rPr>
                        <a:t>がんのリハビリテーション提供体制の整備</a:t>
                      </a:r>
                      <a:r>
                        <a:rPr kumimoji="1" lang="en-US" altLang="ja-JP" sz="1300" dirty="0">
                          <a:solidFill>
                            <a:schemeClr val="tx1"/>
                          </a:solidFill>
                        </a:rPr>
                        <a:t>》</a:t>
                      </a:r>
                    </a:p>
                    <a:p>
                      <a:pPr marL="179388" indent="-179388"/>
                      <a:r>
                        <a:rPr kumimoji="1" lang="en-US" altLang="ja-JP" sz="1200" b="0" dirty="0">
                          <a:solidFill>
                            <a:schemeClr val="tx1"/>
                          </a:solidFill>
                        </a:rPr>
                        <a:t>■</a:t>
                      </a:r>
                      <a:r>
                        <a:rPr kumimoji="1" lang="ja-JP" altLang="en-US" sz="1200" b="0" dirty="0">
                          <a:solidFill>
                            <a:schemeClr val="tx1"/>
                          </a:solidFill>
                        </a:rPr>
                        <a:t>国指定がん診療連携拠点病院を対象としたがんリハビリテーション実態調査を実施。</a:t>
                      </a:r>
                      <a:endParaRPr kumimoji="1" lang="en-US" altLang="ja-JP" sz="1200" b="0" spc="-3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062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■多様なニーズに対応できる相談体制充実、相談支援センターの利用促進、がんに関する情報発信の強化。</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■治療と仕事の両立支援に関する積極的な普及啓発。</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■アピアランスケアの支援体制の強化。</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■効果的・継続的ながんリハビリテーション提供体制の整備。</a:t>
                      </a:r>
                      <a:endParaRPr kumimoji="1" lang="ja-JP" altLang="en-US" sz="1100" b="0" strike="no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7679694"/>
                  </a:ext>
                </a:extLst>
              </a:tr>
              <a:tr h="1061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200" b="0" dirty="0">
                          <a:solidFill>
                            <a:schemeClr val="tx1"/>
                          </a:solidFill>
                          <a:latin typeface="+mn-ea"/>
                          <a:ea typeface="+mn-ea"/>
                        </a:rPr>
                        <a:t>■患者等のニーズを踏まえた相談員向け研修会を実施、がん相談支援センターの機能強化。</a:t>
                      </a:r>
                      <a:endParaRPr kumimoji="1" lang="en-US" altLang="ja-JP" sz="12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■関係機関との連携し就労支援に関する啓発を実施。</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■府内アピアランスケアの支援拠点の一つとして、大阪府がん患者サポートセンターにおいても、ウィッグの展示</a:t>
                      </a:r>
                      <a:endParaRPr kumimoji="1" lang="en-US" altLang="ja-JP" sz="1200" b="0" strike="noStrike"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　やアピアランスケアに関するセミナーの等を実施</a:t>
                      </a:r>
                      <a:endParaRPr kumimoji="1" lang="en-US" altLang="ja-JP" sz="1200" b="0" strike="noStrike"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■関係機関と連携したがんリハビリテーションの周知・啓発。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83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a:solidFill>
                            <a:schemeClr val="tx1"/>
                          </a:solidFill>
                        </a:rPr>
                        <a:t>がん診療連携拠点病院機能強化事業（</a:t>
                      </a:r>
                      <a:r>
                        <a:rPr kumimoji="1" lang="en-US" altLang="ja-JP" sz="1200" dirty="0">
                          <a:solidFill>
                            <a:schemeClr val="tx1"/>
                          </a:solidFill>
                        </a:rPr>
                        <a:t>133,316</a:t>
                      </a:r>
                      <a:r>
                        <a:rPr kumimoji="1" lang="ja-JP" altLang="en-US" sz="1200" dirty="0">
                          <a:solidFill>
                            <a:schemeClr val="tx1"/>
                          </a:solidFill>
                        </a:rPr>
                        <a:t>千円）、地域統括相談支援センターモデル事業（</a:t>
                      </a:r>
                      <a:r>
                        <a:rPr kumimoji="1" lang="en-US" altLang="ja-JP" sz="1200" dirty="0">
                          <a:solidFill>
                            <a:schemeClr val="tx1"/>
                          </a:solidFill>
                        </a:rPr>
                        <a:t>12,825</a:t>
                      </a:r>
                      <a:r>
                        <a:rPr kumimoji="1" lang="ja-JP" altLang="en-US" sz="1200" dirty="0">
                          <a:solidFill>
                            <a:schemeClr val="tx1"/>
                          </a:solidFill>
                        </a:rPr>
                        <a:t>千円）、</a:t>
                      </a:r>
                      <a:endParaRPr kumimoji="1" lang="en-US" altLang="ja-JP" sz="1200" strike="sngStrike" dirty="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100" dirty="0">
                          <a:solidFill>
                            <a:schemeClr val="tx1"/>
                          </a:solidFill>
                        </a:rPr>
                        <a:t>がん医療提供体制等充実強化事業（</a:t>
                      </a:r>
                      <a:r>
                        <a:rPr kumimoji="1" lang="en-US" altLang="ja-JP" sz="1100" dirty="0">
                          <a:solidFill>
                            <a:schemeClr val="tx1"/>
                          </a:solidFill>
                        </a:rPr>
                        <a:t>45,452</a:t>
                      </a:r>
                      <a:r>
                        <a:rPr kumimoji="1" lang="ja-JP" altLang="en-US" sz="1100" dirty="0">
                          <a:solidFill>
                            <a:schemeClr val="tx1"/>
                          </a:solidFill>
                        </a:rPr>
                        <a:t>千円）等</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5" name="スライド番号プレースホルダー 1">
            <a:extLst>
              <a:ext uri="{FF2B5EF4-FFF2-40B4-BE49-F238E27FC236}">
                <a16:creationId xmlns:a16="http://schemas.microsoft.com/office/drawing/2014/main" id="{086DB049-C24F-40A7-A39F-66DFD505E182}"/>
              </a:ext>
            </a:extLst>
          </p:cNvPr>
          <p:cNvSpPr>
            <a:spLocks noGrp="1"/>
          </p:cNvSpPr>
          <p:nvPr>
            <p:ph type="sldNum" sz="quarter" idx="12"/>
          </p:nvPr>
        </p:nvSpPr>
        <p:spPr>
          <a:xfrm>
            <a:off x="9381783" y="6479631"/>
            <a:ext cx="570120" cy="365125"/>
          </a:xfrm>
        </p:spPr>
        <p:txBody>
          <a:bodyPr/>
          <a:lstStyle/>
          <a:p>
            <a:r>
              <a:rPr kumimoji="1" lang="ja-JP" altLang="en-US" sz="1600" b="1" dirty="0">
                <a:latin typeface="+mn-ea"/>
              </a:rPr>
              <a:t>８</a:t>
            </a:r>
          </a:p>
        </p:txBody>
      </p:sp>
      <p:pic>
        <p:nvPicPr>
          <p:cNvPr id="3" name="図 2">
            <a:extLst>
              <a:ext uri="{FF2B5EF4-FFF2-40B4-BE49-F238E27FC236}">
                <a16:creationId xmlns:a16="http://schemas.microsoft.com/office/drawing/2014/main" id="{2793E488-9E86-4E43-8BB5-C3A7BAA2DC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7407" y="2104116"/>
            <a:ext cx="2088702" cy="696234"/>
          </a:xfrm>
          <a:prstGeom prst="rect">
            <a:avLst/>
          </a:prstGeom>
        </p:spPr>
      </p:pic>
    </p:spTree>
    <p:extLst>
      <p:ext uri="{BB962C8B-B14F-4D97-AF65-F5344CB8AC3E}">
        <p14:creationId xmlns:p14="http://schemas.microsoft.com/office/powerpoint/2010/main" val="3687511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429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3260092011"/>
              </p:ext>
            </p:extLst>
          </p:nvPr>
        </p:nvGraphicFramePr>
        <p:xfrm>
          <a:off x="564486" y="2403718"/>
          <a:ext cx="8833514" cy="3106240"/>
        </p:xfrm>
        <a:graphic>
          <a:graphicData uri="http://schemas.openxmlformats.org/drawingml/2006/table">
            <a:tbl>
              <a:tblPr firstRow="1" firstCol="1" bandRow="1">
                <a:tableStyleId>{5C22544A-7EE6-4342-B048-85BDC9FD1C3A}</a:tableStyleId>
              </a:tblPr>
              <a:tblGrid>
                <a:gridCol w="280264">
                  <a:extLst>
                    <a:ext uri="{9D8B030D-6E8A-4147-A177-3AD203B41FA5}">
                      <a16:colId xmlns:a16="http://schemas.microsoft.com/office/drawing/2014/main" val="20000"/>
                    </a:ext>
                  </a:extLst>
                </a:gridCol>
                <a:gridCol w="2853671">
                  <a:extLst>
                    <a:ext uri="{9D8B030D-6E8A-4147-A177-3AD203B41FA5}">
                      <a16:colId xmlns:a16="http://schemas.microsoft.com/office/drawing/2014/main" val="20001"/>
                    </a:ext>
                  </a:extLst>
                </a:gridCol>
                <a:gridCol w="2845785">
                  <a:extLst>
                    <a:ext uri="{9D8B030D-6E8A-4147-A177-3AD203B41FA5}">
                      <a16:colId xmlns:a16="http://schemas.microsoft.com/office/drawing/2014/main" val="20002"/>
                    </a:ext>
                  </a:extLst>
                </a:gridCol>
                <a:gridCol w="2853794">
                  <a:extLst>
                    <a:ext uri="{9D8B030D-6E8A-4147-A177-3AD203B41FA5}">
                      <a16:colId xmlns:a16="http://schemas.microsoft.com/office/drawing/2014/main" val="1545869113"/>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97808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 </a:t>
                      </a:r>
                      <a:r>
                        <a:rPr lang="en-US" altLang="ja-JP" sz="1400" b="1" dirty="0">
                          <a:solidFill>
                            <a:schemeClr val="tx1"/>
                          </a:solidFill>
                          <a:effectLst/>
                          <a:latin typeface="+mn-ea"/>
                          <a:ea typeface="+mn-ea"/>
                        </a:rPr>
                        <a:t>67</a:t>
                      </a:r>
                      <a:r>
                        <a:rPr lang="ja-JP" altLang="en-US" sz="1400" b="1" dirty="0">
                          <a:solidFill>
                            <a:schemeClr val="tx1"/>
                          </a:solidFill>
                          <a:effectLst/>
                          <a:latin typeface="+mn-ea"/>
                          <a:ea typeface="+mn-ea"/>
                        </a:rPr>
                        <a:t>件</a:t>
                      </a:r>
                    </a:p>
                    <a:p>
                      <a:pPr algn="ctr" fontAlgn="auto">
                        <a:lnSpc>
                          <a:spcPts val="1600"/>
                        </a:lnSpc>
                        <a:spcAft>
                          <a:spcPts val="0"/>
                        </a:spcAft>
                      </a:pPr>
                      <a:r>
                        <a:rPr lang="en-US" altLang="ja-JP" sz="1400" b="1" dirty="0">
                          <a:solidFill>
                            <a:schemeClr val="tx1"/>
                          </a:solidFill>
                          <a:effectLst/>
                          <a:latin typeface="+mn-ea"/>
                          <a:ea typeface="+mn-ea"/>
                        </a:rPr>
                        <a:t>【H30</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R4       </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 </a:t>
                      </a:r>
                      <a:r>
                        <a:rPr lang="en-US" altLang="ja-JP" sz="1400" b="1" dirty="0">
                          <a:solidFill>
                            <a:schemeClr val="tx1"/>
                          </a:solidFill>
                          <a:effectLst/>
                          <a:latin typeface="+mn-ea"/>
                          <a:ea typeface="+mn-ea"/>
                        </a:rPr>
                        <a:t> 75</a:t>
                      </a:r>
                      <a:r>
                        <a:rPr lang="ja-JP" altLang="en-US" sz="1400" b="1" dirty="0">
                          <a:solidFill>
                            <a:schemeClr val="tx1"/>
                          </a:solidFill>
                          <a:effectLst/>
                          <a:latin typeface="+mn-ea"/>
                          <a:ea typeface="+mn-ea"/>
                        </a:rPr>
                        <a:t>件</a:t>
                      </a:r>
                    </a:p>
                    <a:p>
                      <a:pPr algn="ctr" fontAlgn="auto">
                        <a:lnSpc>
                          <a:spcPts val="1600"/>
                        </a:lnSpc>
                        <a:spcAft>
                          <a:spcPts val="0"/>
                        </a:spcAft>
                      </a:pPr>
                      <a:r>
                        <a:rPr lang="en-US" altLang="ja-JP" sz="1400" b="1" dirty="0">
                          <a:solidFill>
                            <a:schemeClr val="tx1"/>
                          </a:solidFill>
                          <a:effectLst/>
                          <a:latin typeface="+mn-ea"/>
                          <a:ea typeface="+mn-ea"/>
                        </a:rPr>
                        <a:t>【H30</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R</a:t>
                      </a:r>
                      <a:r>
                        <a:rPr lang="ja-JP" altLang="en-US" sz="1400" b="1" dirty="0">
                          <a:solidFill>
                            <a:schemeClr val="tx1"/>
                          </a:solidFill>
                          <a:effectLst/>
                          <a:latin typeface="+mn-ea"/>
                          <a:ea typeface="+mn-ea"/>
                        </a:rPr>
                        <a:t>６</a:t>
                      </a:r>
                      <a:r>
                        <a:rPr lang="en-US" altLang="ja-JP" sz="1400" b="1" dirty="0">
                          <a:solidFill>
                            <a:schemeClr val="tx1"/>
                          </a:solidFill>
                          <a:effectLst/>
                          <a:latin typeface="+mn-ea"/>
                          <a:ea typeface="+mn-ea"/>
                        </a:rPr>
                        <a:t> </a:t>
                      </a:r>
                    </a:p>
                    <a:p>
                      <a:pPr algn="ctr" fontAlgn="auto">
                        <a:lnSpc>
                          <a:spcPts val="1600"/>
                        </a:lnSpc>
                        <a:spcAft>
                          <a:spcPts val="0"/>
                        </a:spcAft>
                      </a:pP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2024</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  12,673</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令和６年（</a:t>
                      </a:r>
                      <a:r>
                        <a:rPr lang="en-US" altLang="ja-JP" sz="1400" b="1" dirty="0">
                          <a:solidFill>
                            <a:schemeClr val="tx1"/>
                          </a:solidFill>
                          <a:effectLst/>
                          <a:latin typeface="+mn-ea"/>
                          <a:ea typeface="+mn-ea"/>
                          <a:cs typeface="HG丸ｺﾞｼｯｸM-PRO"/>
                        </a:rPr>
                        <a:t>2024</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strike="noStrike"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37</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5</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en-US" sz="1400" b="1" dirty="0">
                          <a:solidFill>
                            <a:schemeClr val="tx1"/>
                          </a:solidFill>
                          <a:effectLst/>
                          <a:latin typeface="+mn-ea"/>
                          <a:ea typeface="+mn-ea"/>
                        </a:rPr>
                        <a:t>）年</a:t>
                      </a:r>
                      <a:r>
                        <a:rPr lang="ja-JP" altLang="en-US" sz="1400" b="1" strike="noStrike" dirty="0">
                          <a:solidFill>
                            <a:schemeClr val="tx1"/>
                          </a:solidFill>
                          <a:effectLst/>
                          <a:latin typeface="+mn-ea"/>
                          <a:ea typeface="+mn-ea"/>
                        </a:rPr>
                        <a:t>７</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60</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en-US" sz="1400" b="1" dirty="0">
                          <a:solidFill>
                            <a:schemeClr val="tx1"/>
                          </a:solidFill>
                          <a:effectLst/>
                          <a:latin typeface="+mn-ea"/>
                          <a:ea typeface="+mn-ea"/>
                        </a:rPr>
                        <a:t>）</a:t>
                      </a:r>
                      <a:r>
                        <a:rPr lang="ja-JP" altLang="ja-JP" sz="1400" b="1" dirty="0">
                          <a:solidFill>
                            <a:schemeClr val="tx1"/>
                          </a:solidFill>
                          <a:effectLst/>
                          <a:latin typeface="+mn-ea"/>
                          <a:ea typeface="+mn-ea"/>
                        </a:rPr>
                        <a:t>年</a:t>
                      </a:r>
                      <a:r>
                        <a:rPr lang="ja-JP" altLang="en-US" sz="1400" b="1" dirty="0">
                          <a:solidFill>
                            <a:schemeClr val="tx1"/>
                          </a:solidFill>
                          <a:effectLst/>
                          <a:latin typeface="+mn-ea"/>
                          <a:ea typeface="+mn-ea"/>
                        </a:rPr>
                        <a:t>７</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8526" y="840655"/>
            <a:ext cx="7086631" cy="1118255"/>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81</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81</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82</a:t>
            </a:r>
          </a:p>
          <a:p>
            <a:pPr>
              <a:lnSpc>
                <a:spcPts val="2000"/>
              </a:lnSpc>
            </a:pPr>
            <a:r>
              <a:rPr kumimoji="1" lang="ja-JP" altLang="en-US" b="1" dirty="0">
                <a:solidFill>
                  <a:schemeClr val="bg1"/>
                </a:solidFill>
              </a:rPr>
              <a:t>（４）がん教育、がんに関する知識の普及啓発　計画Ｐ</a:t>
            </a:r>
            <a:r>
              <a:rPr kumimoji="1" lang="en-US" altLang="ja-JP" b="1" dirty="0">
                <a:solidFill>
                  <a:schemeClr val="bg1"/>
                </a:solidFill>
              </a:rPr>
              <a:t>82</a:t>
            </a:r>
          </a:p>
        </p:txBody>
      </p:sp>
      <p:sp>
        <p:nvSpPr>
          <p:cNvPr id="12" name="正方形/長方形 11"/>
          <p:cNvSpPr/>
          <p:nvPr/>
        </p:nvSpPr>
        <p:spPr>
          <a:xfrm>
            <a:off x="543286" y="2022220"/>
            <a:ext cx="8130963" cy="369332"/>
          </a:xfrm>
          <a:prstGeom prst="rect">
            <a:avLst/>
          </a:prstGeom>
        </p:spPr>
        <p:txBody>
          <a:bodyPr wrap="square">
            <a:spAutoFit/>
          </a:bodyPr>
          <a:lstStyle/>
          <a:p>
            <a:r>
              <a:rPr lang="ja-JP" altLang="en-US" b="1" dirty="0"/>
              <a:t>≪第４期大阪府がん対策推進計画におけるモニタリング指標≫</a:t>
            </a:r>
          </a:p>
        </p:txBody>
      </p:sp>
      <p:sp>
        <p:nvSpPr>
          <p:cNvPr id="9" name="スライド番号プレースホルダー 1">
            <a:extLst>
              <a:ext uri="{FF2B5EF4-FFF2-40B4-BE49-F238E27FC236}">
                <a16:creationId xmlns:a16="http://schemas.microsoft.com/office/drawing/2014/main" id="{DB7D5D50-2731-49A5-84ED-2D14880CF391}"/>
              </a:ext>
            </a:extLst>
          </p:cNvPr>
          <p:cNvSpPr>
            <a:spLocks noGrp="1"/>
          </p:cNvSpPr>
          <p:nvPr>
            <p:ph type="sldNum" sz="quarter" idx="12"/>
          </p:nvPr>
        </p:nvSpPr>
        <p:spPr>
          <a:xfrm>
            <a:off x="9384422" y="6492875"/>
            <a:ext cx="570120" cy="365125"/>
          </a:xfrm>
        </p:spPr>
        <p:txBody>
          <a:bodyPr/>
          <a:lstStyle/>
          <a:p>
            <a:r>
              <a:rPr kumimoji="1" lang="ja-JP" altLang="en-US" sz="1600" b="1" dirty="0">
                <a:latin typeface="+mn-ea"/>
              </a:rPr>
              <a:t>９</a:t>
            </a:r>
          </a:p>
        </p:txBody>
      </p:sp>
    </p:spTree>
    <p:extLst>
      <p:ext uri="{BB962C8B-B14F-4D97-AF65-F5344CB8AC3E}">
        <p14:creationId xmlns:p14="http://schemas.microsoft.com/office/powerpoint/2010/main" val="26116791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11351</TotalTime>
  <Words>3617</Words>
  <Application>Microsoft Office PowerPoint</Application>
  <PresentationFormat>A4 210 x 297 mm</PresentationFormat>
  <Paragraphs>387</Paragraphs>
  <Slides>10</Slides>
  <Notes>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HG丸ｺﾞｼｯｸM-PRO</vt:lpstr>
      <vt:lpstr>Meiryo UI</vt:lpstr>
      <vt:lpstr>ＭＳ Ｐゴシック</vt:lpstr>
      <vt:lpstr>ＭＳ ゴシック</vt:lpstr>
      <vt:lpstr>メイリオ</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990</cp:revision>
  <cp:lastPrinted>2025-02-12T01:47:36Z</cp:lastPrinted>
  <dcterms:created xsi:type="dcterms:W3CDTF">2019-06-16T09:06:21Z</dcterms:created>
  <dcterms:modified xsi:type="dcterms:W3CDTF">2025-03-06T05:26:34Z</dcterms:modified>
</cp:coreProperties>
</file>