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72" r:id="rId2"/>
    <p:sldId id="256" r:id="rId3"/>
    <p:sldId id="257" r:id="rId4"/>
    <p:sldId id="260" r:id="rId5"/>
    <p:sldId id="258" r:id="rId6"/>
    <p:sldId id="259" r:id="rId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00" d="100"/>
          <a:sy n="100" d="100"/>
        </p:scale>
        <p:origin x="7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25ECCE3-1D40-4ED4-898D-D8E62ED78CEA}" type="datetimeFigureOut">
              <a:rPr kumimoji="1" lang="ja-JP" altLang="en-US" smtClean="0"/>
              <a:t>2024/10/23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DE3D86-B385-4E9F-AF1F-74562E366294}" type="slidenum">
              <a:rPr kumimoji="1" lang="ja-JP" altLang="en-US" smtClean="0"/>
              <a:t>‹#›</a:t>
            </a:fld>
            <a:endParaRPr kumimoji="1" lang="ja-JP" altLang="en-US"/>
          </a:p>
        </p:txBody>
      </p:sp>
    </p:spTree>
    <p:extLst>
      <p:ext uri="{BB962C8B-B14F-4D97-AF65-F5344CB8AC3E}">
        <p14:creationId xmlns:p14="http://schemas.microsoft.com/office/powerpoint/2010/main" val="39496126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大阪府健康づくり課の〇〇と申します。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資料１に沿って説明させていただきます。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a:t>
            </a:fld>
            <a:endParaRPr kumimoji="1" lang="ja-JP" altLang="en-US"/>
          </a:p>
        </p:txBody>
      </p:sp>
    </p:spTree>
    <p:extLst>
      <p:ext uri="{BB962C8B-B14F-4D97-AF65-F5344CB8AC3E}">
        <p14:creationId xmlns:p14="http://schemas.microsoft.com/office/powerpoint/2010/main" val="2831053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DA079BE-9DCD-4267-9E47-97FC0F7F4B50}" type="datetime1">
              <a:rPr kumimoji="1" lang="ja-JP" altLang="en-US" smtClean="0"/>
              <a:t>2024/10/23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2644494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EF471C-62B6-44C0-B52A-CEE20ABC916F}" type="datetime1">
              <a:rPr kumimoji="1" lang="ja-JP" altLang="en-US" smtClean="0"/>
              <a:t>2024/10/23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658551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616601-61CC-4431-ACC2-2D4A8FF4491E}" type="datetime1">
              <a:rPr kumimoji="1" lang="ja-JP" altLang="en-US" smtClean="0"/>
              <a:t>2024/10/23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993949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CAF7E1-47DA-47FD-95AB-5CD77B57F627}" type="datetime1">
              <a:rPr kumimoji="1" lang="ja-JP" altLang="en-US" smtClean="0"/>
              <a:t>2024/10/23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4163774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DC65028-CFB9-478D-B2C0-F72682F57461}" type="datetime1">
              <a:rPr kumimoji="1" lang="ja-JP" altLang="en-US" smtClean="0"/>
              <a:t>2024/10/23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931293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F0C41D-1999-4208-AA1C-99A03419D13E}" type="datetime1">
              <a:rPr kumimoji="1" lang="ja-JP" altLang="en-US" smtClean="0"/>
              <a:t>2024/10/23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283497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3381F2B-1F5A-4807-A4B2-4E4784F60FAE}" type="datetime1">
              <a:rPr kumimoji="1" lang="ja-JP" altLang="en-US" smtClean="0"/>
              <a:t>2024/10/23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1980539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4035F6-F493-43EC-A42C-FF3ECCC831DE}" type="datetime1">
              <a:rPr kumimoji="1" lang="ja-JP" altLang="en-US" smtClean="0"/>
              <a:t>2024/10/23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2762151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F8E4A-B371-40F5-808B-44F76D25D162}" type="datetime1">
              <a:rPr kumimoji="1" lang="ja-JP" altLang="en-US" smtClean="0"/>
              <a:t>2024/10/23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1578590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1DC4A1-29C6-4853-93B4-27756FE49698}" type="datetime1">
              <a:rPr kumimoji="1" lang="ja-JP" altLang="en-US" smtClean="0"/>
              <a:t>2024/10/23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1610574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968A92-41FC-4408-BED9-0D2A18BF8C35}" type="datetime1">
              <a:rPr kumimoji="1" lang="ja-JP" altLang="en-US" smtClean="0"/>
              <a:t>2024/10/23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2607128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C2CAC-A528-4079-BBC6-93CDE25E0B9B}" type="datetime1">
              <a:rPr kumimoji="1" lang="ja-JP" altLang="en-US" smtClean="0"/>
              <a:t>2024/10/23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BBA99E-FFDF-4A87-8F87-877E8C8DBF3A}" type="slidenum">
              <a:rPr kumimoji="1" lang="ja-JP" altLang="en-US" smtClean="0"/>
              <a:t>‹#›</a:t>
            </a:fld>
            <a:endParaRPr kumimoji="1" lang="ja-JP" altLang="en-US"/>
          </a:p>
        </p:txBody>
      </p:sp>
    </p:spTree>
    <p:extLst>
      <p:ext uri="{BB962C8B-B14F-4D97-AF65-F5344CB8AC3E}">
        <p14:creationId xmlns:p14="http://schemas.microsoft.com/office/powerpoint/2010/main" val="20352614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3"/>
          <p:cNvSpPr txBox="1"/>
          <p:nvPr/>
        </p:nvSpPr>
        <p:spPr>
          <a:xfrm>
            <a:off x="7944465" y="188641"/>
            <a:ext cx="1329015"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t>資料２</a:t>
            </a:r>
          </a:p>
        </p:txBody>
      </p:sp>
      <p:sp>
        <p:nvSpPr>
          <p:cNvPr id="4" name="テキスト ボックス 3"/>
          <p:cNvSpPr txBox="1"/>
          <p:nvPr/>
        </p:nvSpPr>
        <p:spPr>
          <a:xfrm>
            <a:off x="879866" y="4941168"/>
            <a:ext cx="8074260" cy="930236"/>
          </a:xfrm>
          <a:prstGeom prst="rect">
            <a:avLst/>
          </a:prstGeom>
          <a:noFill/>
          <a:ln>
            <a:noFill/>
          </a:ln>
        </p:spPr>
        <p:txBody>
          <a:bodyPr wrap="square" lIns="144000" tIns="144000" rtlCol="0">
            <a:spAutoFit/>
          </a:bodyPr>
          <a:lstStyle/>
          <a:p>
            <a:pPr algn="ctr"/>
            <a:r>
              <a:rPr lang="ja-JP" altLang="en-US" sz="2400" b="1" dirty="0">
                <a:latin typeface="+mn-ea"/>
              </a:rPr>
              <a:t>令和６年度大阪府がん対策推進委員会</a:t>
            </a:r>
            <a:endParaRPr lang="en-US" altLang="ja-JP" sz="2400" b="1" dirty="0">
              <a:latin typeface="+mn-ea"/>
            </a:endParaRPr>
          </a:p>
          <a:p>
            <a:pPr algn="ctr"/>
            <a:r>
              <a:rPr lang="ja-JP" altLang="en-US" sz="2400" b="1" dirty="0">
                <a:latin typeface="+mn-ea"/>
              </a:rPr>
              <a:t>第２回がん診療連携検討部会</a:t>
            </a:r>
            <a:endParaRPr lang="en-US" altLang="ja-JP" sz="2000" dirty="0">
              <a:latin typeface="+mn-ea"/>
            </a:endParaRPr>
          </a:p>
        </p:txBody>
      </p:sp>
      <p:sp>
        <p:nvSpPr>
          <p:cNvPr id="5" name="テキスト ボックス 4"/>
          <p:cNvSpPr txBox="1"/>
          <p:nvPr/>
        </p:nvSpPr>
        <p:spPr>
          <a:xfrm>
            <a:off x="1316595" y="2085895"/>
            <a:ext cx="7483275" cy="1323439"/>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rPr>
              <a:t>がん患者に対するリハビリテーション実態調査の結果について</a:t>
            </a:r>
          </a:p>
        </p:txBody>
      </p:sp>
    </p:spTree>
    <p:extLst>
      <p:ext uri="{BB962C8B-B14F-4D97-AF65-F5344CB8AC3E}">
        <p14:creationId xmlns:p14="http://schemas.microsoft.com/office/powerpoint/2010/main" val="27106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a:extLst>
              <a:ext uri="{FF2B5EF4-FFF2-40B4-BE49-F238E27FC236}">
                <a16:creationId xmlns:a16="http://schemas.microsoft.com/office/drawing/2014/main" id="{F53A7A9A-7F2D-480E-AC4D-3385D075DDB2}"/>
              </a:ext>
            </a:extLst>
          </p:cNvPr>
          <p:cNvSpPr txBox="1"/>
          <p:nvPr/>
        </p:nvSpPr>
        <p:spPr>
          <a:xfrm>
            <a:off x="0" y="1"/>
            <a:ext cx="9906000" cy="504999"/>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２．がん患者リハビリテーション実態調査について</a:t>
            </a:r>
            <a:endPar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6" name="テキスト ボックス 5">
            <a:extLst>
              <a:ext uri="{FF2B5EF4-FFF2-40B4-BE49-F238E27FC236}">
                <a16:creationId xmlns:a16="http://schemas.microsoft.com/office/drawing/2014/main" id="{987626AA-60AA-473D-95FC-50723BB4A21B}"/>
              </a:ext>
            </a:extLst>
          </p:cNvPr>
          <p:cNvSpPr txBox="1"/>
          <p:nvPr/>
        </p:nvSpPr>
        <p:spPr>
          <a:xfrm>
            <a:off x="259297" y="836378"/>
            <a:ext cx="9088341" cy="841834"/>
          </a:xfrm>
          <a:prstGeom prst="rect">
            <a:avLst/>
          </a:prstGeom>
          <a:noFill/>
          <a:ln>
            <a:solidFill>
              <a:schemeClr val="accent1">
                <a:shade val="50000"/>
              </a:schemeClr>
            </a:solidFill>
          </a:ln>
        </p:spPr>
        <p:txBody>
          <a:bodyPr wrap="square" rtlCol="0">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第</a:t>
            </a:r>
            <a:r>
              <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4</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期大阪府がん対策推進計画の「患者支援の充実」に「がんのリハビリテーション提供体制の整備」を位置づけ、入院・外来における</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a:p>
            <a:pPr marL="0" marR="0" lvl="0" indent="0" algn="l" defTabSz="457200" rtl="0" eaLnBrk="1" fontAlgn="auto" latinLnBrk="0" hangingPunct="1">
              <a:lnSpc>
                <a:spcPts val="2000"/>
              </a:lnSpc>
              <a:spcBef>
                <a:spcPts val="0"/>
              </a:spcBef>
              <a:spcAft>
                <a:spcPts val="0"/>
              </a:spcAft>
              <a:buClrTx/>
              <a:buSzTx/>
              <a:buFontTx/>
              <a:buNone/>
              <a:tabLst/>
              <a:defRPr/>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がん患者に対するリハビリテーションの実施状況等を把握することを定めたところ。</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8" name="角丸四角形 17">
            <a:extLst>
              <a:ext uri="{FF2B5EF4-FFF2-40B4-BE49-F238E27FC236}">
                <a16:creationId xmlns:a16="http://schemas.microsoft.com/office/drawing/2014/main" id="{22C32B45-80D3-49CB-B61A-18C71211924A}"/>
              </a:ext>
            </a:extLst>
          </p:cNvPr>
          <p:cNvSpPr/>
          <p:nvPr/>
        </p:nvSpPr>
        <p:spPr>
          <a:xfrm>
            <a:off x="253991" y="660990"/>
            <a:ext cx="1735009"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rPr>
              <a:t>現状</a:t>
            </a:r>
            <a:endParaRPr kumimoji="1" lang="ja-JP" altLang="en-US" sz="1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a:extLst>
              <a:ext uri="{FF2B5EF4-FFF2-40B4-BE49-F238E27FC236}">
                <a16:creationId xmlns:a16="http://schemas.microsoft.com/office/drawing/2014/main" id="{B9F1AABF-A491-48D1-A4A4-DD78DF78A7B6}"/>
              </a:ext>
            </a:extLst>
          </p:cNvPr>
          <p:cNvSpPr txBox="1"/>
          <p:nvPr/>
        </p:nvSpPr>
        <p:spPr>
          <a:xfrm>
            <a:off x="253990" y="2231929"/>
            <a:ext cx="9088341" cy="1597617"/>
          </a:xfrm>
          <a:prstGeom prst="rect">
            <a:avLst/>
          </a:prstGeom>
          <a:noFill/>
          <a:ln>
            <a:solidFill>
              <a:schemeClr val="accent1">
                <a:shade val="50000"/>
              </a:schemeClr>
            </a:solidFill>
          </a:ln>
        </p:spPr>
        <p:txBody>
          <a:bodyPr wrap="square" rtlCol="0">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・入院期間が短縮されることにより、がん治療に伴うリハビリテーションが十分に実施されないまま退院し、日常生活に支障が生じる等、患者の</a:t>
            </a:r>
            <a:r>
              <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ADL</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の低下につながっている可能性がある。</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退院後は、介護保険等による通所リハビリテーション、訪問リハビリテーションを活用できる場合もあるが、がん患者の場合、介護保険や医療保険の対象にならず、自己負担によりリハビリテーションの機会を確保している可能性がある。</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・がん患者が日常生活に支障のないＡＤＬを回復させるためのリハビリテーション期間とその内容が不明。</a:t>
            </a:r>
          </a:p>
        </p:txBody>
      </p:sp>
      <p:sp>
        <p:nvSpPr>
          <p:cNvPr id="9" name="角丸四角形 17">
            <a:extLst>
              <a:ext uri="{FF2B5EF4-FFF2-40B4-BE49-F238E27FC236}">
                <a16:creationId xmlns:a16="http://schemas.microsoft.com/office/drawing/2014/main" id="{FF7D109D-B83F-4A38-86D3-16FB912BF23C}"/>
              </a:ext>
            </a:extLst>
          </p:cNvPr>
          <p:cNvSpPr/>
          <p:nvPr/>
        </p:nvSpPr>
        <p:spPr>
          <a:xfrm>
            <a:off x="253990" y="2091687"/>
            <a:ext cx="1735009"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rPr>
              <a:t>課題</a:t>
            </a:r>
            <a:endParaRPr kumimoji="1" lang="ja-JP" altLang="en-US" sz="1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11" name="二等辺三角形 10">
            <a:extLst>
              <a:ext uri="{FF2B5EF4-FFF2-40B4-BE49-F238E27FC236}">
                <a16:creationId xmlns:a16="http://schemas.microsoft.com/office/drawing/2014/main" id="{61FA55D5-467C-4ABF-AF05-7402E2D0249E}"/>
              </a:ext>
            </a:extLst>
          </p:cNvPr>
          <p:cNvSpPr/>
          <p:nvPr/>
        </p:nvSpPr>
        <p:spPr>
          <a:xfrm flipV="1">
            <a:off x="3180657" y="4135661"/>
            <a:ext cx="2918129" cy="373711"/>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テキスト ボックス 12">
            <a:extLst>
              <a:ext uri="{FF2B5EF4-FFF2-40B4-BE49-F238E27FC236}">
                <a16:creationId xmlns:a16="http://schemas.microsoft.com/office/drawing/2014/main" id="{551F9F3A-F0AE-46AD-9FCE-AAD862C47A3A}"/>
              </a:ext>
            </a:extLst>
          </p:cNvPr>
          <p:cNvSpPr txBox="1"/>
          <p:nvPr/>
        </p:nvSpPr>
        <p:spPr>
          <a:xfrm>
            <a:off x="253989" y="4818143"/>
            <a:ext cx="9088341" cy="1584793"/>
          </a:xfrm>
          <a:prstGeom prst="rect">
            <a:avLst/>
          </a:prstGeom>
          <a:noFill/>
          <a:ln>
            <a:solidFill>
              <a:schemeClr val="accent1">
                <a:shade val="50000"/>
              </a:schemeClr>
            </a:solidFill>
          </a:ln>
        </p:spPr>
        <p:txBody>
          <a:bodyPr wrap="square" rtlCol="0">
            <a:spAutoFit/>
          </a:bodyPr>
          <a:lstStyle/>
          <a:p>
            <a:pPr marL="0" marR="0" lvl="0" indent="0" algn="l" defTabSz="457200" rtl="0" eaLnBrk="1" fontAlgn="auto" latinLnBrk="0" hangingPunct="1">
              <a:lnSpc>
                <a:spcPts val="24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７月：</a:t>
            </a:r>
            <a:r>
              <a:rPr kumimoji="1" lang="ja-JP" altLang="en-US" sz="1200" b="1" i="0" u="sng"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国拠点病院に対してリハビリテーションに関する実態調査を実施　</a:t>
            </a:r>
            <a:endParaRPr kumimoji="1" lang="en-US" altLang="ja-JP" sz="1200" b="1" i="0" u="sng"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９月：調査結果を部会へ報告し、課題を抽出</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9</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月以降：患者向けの実態調査を実施し、課題を抽出（大阪がん患者団体協議会と調整）</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　　　　➡　患者のニーズと国拠点病院が実施するリハビリテーションとの乖離があれば、対応策を検討。</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12" name="角丸四角形 17">
            <a:extLst>
              <a:ext uri="{FF2B5EF4-FFF2-40B4-BE49-F238E27FC236}">
                <a16:creationId xmlns:a16="http://schemas.microsoft.com/office/drawing/2014/main" id="{BFD0305C-3B64-48B7-9609-B8A4E61959A9}"/>
              </a:ext>
            </a:extLst>
          </p:cNvPr>
          <p:cNvSpPr/>
          <p:nvPr/>
        </p:nvSpPr>
        <p:spPr>
          <a:xfrm>
            <a:off x="253990" y="4540043"/>
            <a:ext cx="1735009"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対応（案）</a:t>
            </a:r>
            <a:endPar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4" name="スライド番号プレースホルダー 1">
            <a:extLst>
              <a:ext uri="{FF2B5EF4-FFF2-40B4-BE49-F238E27FC236}">
                <a16:creationId xmlns:a16="http://schemas.microsoft.com/office/drawing/2014/main" id="{598847AB-5BF4-4A69-ADF7-BFCEC144FD64}"/>
              </a:ext>
            </a:extLst>
          </p:cNvPr>
          <p:cNvSpPr>
            <a:spLocks noGrp="1"/>
          </p:cNvSpPr>
          <p:nvPr>
            <p:ph type="sldNum" sz="quarter" idx="12"/>
          </p:nvPr>
        </p:nvSpPr>
        <p:spPr>
          <a:xfrm>
            <a:off x="7567613" y="6492875"/>
            <a:ext cx="222885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rPr>
              <a:t>１</a:t>
            </a:r>
          </a:p>
        </p:txBody>
      </p:sp>
      <p:sp>
        <p:nvSpPr>
          <p:cNvPr id="2" name="テキスト ボックス 1">
            <a:extLst>
              <a:ext uri="{FF2B5EF4-FFF2-40B4-BE49-F238E27FC236}">
                <a16:creationId xmlns:a16="http://schemas.microsoft.com/office/drawing/2014/main" id="{1BBC1EB0-1B34-4EB7-9054-B515703EE281}"/>
              </a:ext>
            </a:extLst>
          </p:cNvPr>
          <p:cNvSpPr txBox="1"/>
          <p:nvPr/>
        </p:nvSpPr>
        <p:spPr>
          <a:xfrm>
            <a:off x="6924660" y="24177"/>
            <a:ext cx="2871803" cy="430887"/>
          </a:xfrm>
          <a:prstGeom prst="rect">
            <a:avLst/>
          </a:prstGeom>
          <a:solidFill>
            <a:srgbClr val="FFFF00"/>
          </a:solidFill>
        </p:spPr>
        <p:txBody>
          <a:bodyPr wrap="square" rtlCol="0">
            <a:spAutoFit/>
          </a:bodyPr>
          <a:lstStyle/>
          <a:p>
            <a:pPr algn="ctr"/>
            <a:r>
              <a:rPr kumimoji="1" lang="ja-JP" altLang="en-US" sz="1100" b="1" dirty="0">
                <a:latin typeface="UD デジタル 教科書体 NK-R" panose="02020400000000000000" pitchFamily="18" charset="-128"/>
                <a:ea typeface="UD デジタル 教科書体 NK-R" panose="02020400000000000000" pitchFamily="18" charset="-128"/>
              </a:rPr>
              <a:t>令和６年度大阪府がん対策推進委員会</a:t>
            </a:r>
            <a:endParaRPr kumimoji="1" lang="en-US" altLang="ja-JP" sz="11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100" b="1" dirty="0">
                <a:latin typeface="UD デジタル 教科書体 NK-R" panose="02020400000000000000" pitchFamily="18" charset="-128"/>
                <a:ea typeface="UD デジタル 教科書体 NK-R" panose="02020400000000000000" pitchFamily="18" charset="-128"/>
              </a:rPr>
              <a:t>第１回がん診療連携検討部会資料</a:t>
            </a:r>
          </a:p>
        </p:txBody>
      </p:sp>
    </p:spTree>
    <p:extLst>
      <p:ext uri="{BB962C8B-B14F-4D97-AF65-F5344CB8AC3E}">
        <p14:creationId xmlns:p14="http://schemas.microsoft.com/office/powerpoint/2010/main" val="2924068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a:extLst>
              <a:ext uri="{FF2B5EF4-FFF2-40B4-BE49-F238E27FC236}">
                <a16:creationId xmlns:a16="http://schemas.microsoft.com/office/drawing/2014/main" id="{F53A7A9A-7F2D-480E-AC4D-3385D075DDB2}"/>
              </a:ext>
            </a:extLst>
          </p:cNvPr>
          <p:cNvSpPr txBox="1"/>
          <p:nvPr/>
        </p:nvSpPr>
        <p:spPr>
          <a:xfrm>
            <a:off x="0" y="3"/>
            <a:ext cx="9906000" cy="504999"/>
          </a:xfrm>
          <a:prstGeom prst="rect">
            <a:avLst/>
          </a:prstGeom>
          <a:solidFill>
            <a:srgbClr val="1F497D">
              <a:lumMod val="50000"/>
            </a:srgbClr>
          </a:solidFill>
          <a:ln w="9525" cmpd="sng">
            <a:noFill/>
          </a:ln>
          <a:effectLst/>
        </p:spPr>
        <p:txBody>
          <a:bodyPr wrap="square" tIns="0" bIns="0" rtlCol="0" anchor="ctr" anchorCtr="0">
            <a:noAutofit/>
          </a:bodyPr>
          <a:lstStyle/>
          <a:p>
            <a:pPr defTabSz="457200">
              <a:defRPr/>
            </a:pPr>
            <a:r>
              <a:rPr kumimoji="0" lang="ja-JP" altLang="en-US" b="1" kern="0" dirty="0">
                <a:solidFill>
                  <a:srgbClr val="FFFFFF"/>
                </a:solidFill>
                <a:latin typeface="Meiryo UI" panose="020B0604030504040204" pitchFamily="50" charset="-128"/>
                <a:ea typeface="Meiryo UI" panose="020B0604030504040204" pitchFamily="50" charset="-128"/>
                <a:cs typeface="Times New Roman"/>
              </a:rPr>
              <a:t>２．</a:t>
            </a:r>
            <a:r>
              <a:rPr kumimoji="0" lang="en-US" altLang="ja-JP"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b="1" kern="0" dirty="0">
                <a:solidFill>
                  <a:srgbClr val="FFFFFF"/>
                </a:solidFill>
                <a:latin typeface="Meiryo UI" panose="020B0604030504040204" pitchFamily="50" charset="-128"/>
                <a:ea typeface="Meiryo UI" panose="020B0604030504040204" pitchFamily="50" charset="-128"/>
                <a:cs typeface="Times New Roman"/>
              </a:rPr>
              <a:t>報告</a:t>
            </a:r>
            <a:r>
              <a:rPr kumimoji="0" lang="en-US" altLang="ja-JP"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b="1" kern="0" dirty="0">
                <a:solidFill>
                  <a:srgbClr val="FFFFFF"/>
                </a:solidFill>
                <a:latin typeface="Meiryo UI" panose="020B0604030504040204" pitchFamily="50" charset="-128"/>
                <a:ea typeface="Meiryo UI" panose="020B0604030504040204" pitchFamily="50" charset="-128"/>
                <a:cs typeface="Times New Roman"/>
              </a:rPr>
              <a:t>がん患者に対するリハビリテーション実態調査の結果について（国拠点病院対象）</a:t>
            </a:r>
            <a:endParaRPr kumimoji="0" lang="ja-JP" altLang="en-US" b="1" kern="0"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6" name="テキスト ボックス 5">
            <a:extLst>
              <a:ext uri="{FF2B5EF4-FFF2-40B4-BE49-F238E27FC236}">
                <a16:creationId xmlns:a16="http://schemas.microsoft.com/office/drawing/2014/main" id="{987626AA-60AA-473D-95FC-50723BB4A21B}"/>
              </a:ext>
            </a:extLst>
          </p:cNvPr>
          <p:cNvSpPr txBox="1"/>
          <p:nvPr/>
        </p:nvSpPr>
        <p:spPr>
          <a:xfrm>
            <a:off x="251249" y="1020990"/>
            <a:ext cx="9083251" cy="585353"/>
          </a:xfrm>
          <a:prstGeom prst="rect">
            <a:avLst/>
          </a:prstGeom>
          <a:noFill/>
          <a:ln>
            <a:noFill/>
          </a:ln>
        </p:spPr>
        <p:txBody>
          <a:bodyPr wrap="square" rtlCol="0">
            <a:spAutoFit/>
          </a:bodyPr>
          <a:lstStyle/>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令和</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6</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年</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6</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月</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28</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日～</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7</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月</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3</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日に、令和６年度大阪府がん対策推進委員会第１回がん診療連携検討部会を書面により開催し、承認された</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「がんリハビリテーション実態調査項目」により１８国拠点病院へ照会。（令和</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6</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年</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9</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月</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6</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日～</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10</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月</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11</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日まで）</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8" name="角丸四角形 17">
            <a:extLst>
              <a:ext uri="{FF2B5EF4-FFF2-40B4-BE49-F238E27FC236}">
                <a16:creationId xmlns:a16="http://schemas.microsoft.com/office/drawing/2014/main" id="{22C32B45-80D3-49CB-B61A-18C71211924A}"/>
              </a:ext>
            </a:extLst>
          </p:cNvPr>
          <p:cNvSpPr/>
          <p:nvPr/>
        </p:nvSpPr>
        <p:spPr>
          <a:xfrm>
            <a:off x="253993" y="660990"/>
            <a:ext cx="1178567"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kumimoji="0" lang="ja-JP" altLang="en-US" sz="1600" b="1" dirty="0">
                <a:solidFill>
                  <a:prstClr val="white"/>
                </a:solidFill>
                <a:latin typeface="Meiryo UI" panose="020B0604030504040204" pitchFamily="50" charset="-128"/>
                <a:ea typeface="Meiryo UI" panose="020B0604030504040204" pitchFamily="50" charset="-128"/>
              </a:rPr>
              <a:t>報告</a:t>
            </a:r>
            <a:endParaRPr lang="ja-JP" altLang="en-US" sz="1600" b="1" dirty="0">
              <a:solidFill>
                <a:prstClr val="white"/>
              </a:solidFill>
              <a:latin typeface="Meiryo UI" panose="020B0604030504040204" pitchFamily="50" charset="-128"/>
              <a:ea typeface="Meiryo UI" panose="020B0604030504040204" pitchFamily="50" charset="-128"/>
            </a:endParaRPr>
          </a:p>
        </p:txBody>
      </p:sp>
      <p:sp>
        <p:nvSpPr>
          <p:cNvPr id="14" name="スライド番号プレースホルダー 1">
            <a:extLst>
              <a:ext uri="{FF2B5EF4-FFF2-40B4-BE49-F238E27FC236}">
                <a16:creationId xmlns:a16="http://schemas.microsoft.com/office/drawing/2014/main" id="{598847AB-5BF4-4A69-ADF7-BFCEC144FD64}"/>
              </a:ext>
            </a:extLst>
          </p:cNvPr>
          <p:cNvSpPr>
            <a:spLocks noGrp="1"/>
          </p:cNvSpPr>
          <p:nvPr>
            <p:ph type="sldNum" sz="quarter" idx="12"/>
          </p:nvPr>
        </p:nvSpPr>
        <p:spPr>
          <a:xfrm>
            <a:off x="7567613" y="6492877"/>
            <a:ext cx="2228850" cy="365125"/>
          </a:xfrm>
        </p:spPr>
        <p:txBody>
          <a:bodyPr/>
          <a:lstStyle/>
          <a:p>
            <a:pPr defTabSz="457200"/>
            <a:r>
              <a:rPr lang="ja-JP" altLang="en-US" b="1" dirty="0">
                <a:solidFill>
                  <a:prstClr val="black">
                    <a:tint val="75000"/>
                  </a:prstClr>
                </a:solidFill>
                <a:latin typeface="UD デジタル 教科書体 NK-B" panose="02020700000000000000" pitchFamily="18" charset="-128"/>
                <a:ea typeface="UD デジタル 教科書体 NK-B" panose="02020700000000000000" pitchFamily="18" charset="-128"/>
              </a:rPr>
              <a:t>２</a:t>
            </a:r>
          </a:p>
        </p:txBody>
      </p:sp>
      <p:sp>
        <p:nvSpPr>
          <p:cNvPr id="13" name="角丸四角形 17">
            <a:extLst>
              <a:ext uri="{FF2B5EF4-FFF2-40B4-BE49-F238E27FC236}">
                <a16:creationId xmlns:a16="http://schemas.microsoft.com/office/drawing/2014/main" id="{9372059D-1205-430D-AF7D-C5C168DE6880}"/>
              </a:ext>
            </a:extLst>
          </p:cNvPr>
          <p:cNvSpPr/>
          <p:nvPr/>
        </p:nvSpPr>
        <p:spPr>
          <a:xfrm>
            <a:off x="251249" y="1750498"/>
            <a:ext cx="2735791"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ja-JP" altLang="en-US" sz="1600" b="1" dirty="0">
                <a:solidFill>
                  <a:prstClr val="white"/>
                </a:solidFill>
                <a:latin typeface="Meiryo UI" panose="020B0604030504040204" pitchFamily="50" charset="-128"/>
                <a:ea typeface="Meiryo UI" panose="020B0604030504040204" pitchFamily="50" charset="-128"/>
              </a:rPr>
              <a:t>国拠点病院実態調査概要</a:t>
            </a:r>
          </a:p>
        </p:txBody>
      </p:sp>
      <p:sp>
        <p:nvSpPr>
          <p:cNvPr id="9" name="テキスト ボックス 8">
            <a:extLst>
              <a:ext uri="{FF2B5EF4-FFF2-40B4-BE49-F238E27FC236}">
                <a16:creationId xmlns:a16="http://schemas.microsoft.com/office/drawing/2014/main" id="{FCFCAD8B-DC1F-4061-A347-F7F09A55F185}"/>
              </a:ext>
            </a:extLst>
          </p:cNvPr>
          <p:cNvSpPr txBox="1"/>
          <p:nvPr/>
        </p:nvSpPr>
        <p:spPr>
          <a:xfrm>
            <a:off x="311052" y="2221309"/>
            <a:ext cx="9083251" cy="3970318"/>
          </a:xfrm>
          <a:prstGeom prst="rect">
            <a:avLst/>
          </a:prstGeom>
          <a:noFill/>
        </p:spPr>
        <p:txBody>
          <a:bodyPr wrap="square" rtlCol="0">
            <a:spAutoFit/>
          </a:bodyPr>
          <a:lstStyle/>
          <a:p>
            <a:r>
              <a:rPr lang="ja-JP" altLang="en-US" sz="1200" dirty="0">
                <a:latin typeface="UD デジタル 教科書体 NK-R" panose="02020400000000000000" pitchFamily="18" charset="-128"/>
                <a:ea typeface="UD デジタル 教科書体 NK-R" panose="02020400000000000000" pitchFamily="18" charset="-128"/>
              </a:rPr>
              <a:t>■問１：がん患者リハビリテーションに従事している人員を確認（スライド４参照）</a:t>
            </a:r>
          </a:p>
          <a:p>
            <a:r>
              <a:rPr lang="ja-JP" altLang="en-US" sz="1200" dirty="0">
                <a:latin typeface="UD デジタル 教科書体 NK-R" panose="02020400000000000000" pitchFamily="18" charset="-128"/>
                <a:ea typeface="UD デジタル 教科書体 NK-R" panose="02020400000000000000" pitchFamily="18" charset="-128"/>
              </a:rPr>
              <a:t>　・常勤の医師は、１８拠点病院でがん患者リハビリテーション研修を受講済であるが、</a:t>
            </a: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病院において、リハビリテーションにおける経験が</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なかった。</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・常勤の理学療法士については、１８拠点病院で研修受講済であり、リハビリテーションの経験者が配置されていた。</a:t>
            </a:r>
            <a:endParaRPr lang="en-US" altLang="ja-JP" sz="1200" dirty="0">
              <a:latin typeface="UD デジタル 教科書体 NK-R" panose="02020400000000000000" pitchFamily="18" charset="-128"/>
              <a:ea typeface="UD デジタル 教科書体 NK-R" panose="02020400000000000000" pitchFamily="18" charset="-128"/>
            </a:endParaRPr>
          </a:p>
          <a:p>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■問２：入院期間中にがん患者へ実施した身体的リハビリテーションについて（スライド５参照）</a:t>
            </a:r>
          </a:p>
          <a:p>
            <a:r>
              <a:rPr lang="ja-JP" altLang="en-US" sz="1200" dirty="0">
                <a:latin typeface="UD デジタル 教科書体 NK-R" panose="02020400000000000000" pitchFamily="18" charset="-128"/>
                <a:ea typeface="UD デジタル 教科書体 NK-R" panose="02020400000000000000" pitchFamily="18" charset="-128"/>
              </a:rPr>
              <a:t>　・運動療法、実用歩行訓練については、すべての国拠点病院で実施されていたが、物理療法を実施している病院は限られていた。</a:t>
            </a:r>
            <a:endParaRPr lang="en-US" altLang="ja-JP" sz="1200" dirty="0">
              <a:latin typeface="UD デジタル 教科書体 NK-R" panose="02020400000000000000" pitchFamily="18" charset="-128"/>
              <a:ea typeface="UD デジタル 教科書体 NK-R" panose="02020400000000000000" pitchFamily="18" charset="-128"/>
            </a:endParaRPr>
          </a:p>
          <a:p>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■問７：リハビリテーションに関する診療報酬算定について</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自施設で退院後のリハビリテーションを受けた患者に対して、リハビリテーションに関する診療報酬を算定していた内容</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・心大血管疾患リハビリテーション料</a:t>
            </a:r>
            <a:r>
              <a:rPr lang="en-US" altLang="ja-JP" sz="1200" dirty="0">
                <a:latin typeface="UD デジタル 教科書体 NK-R" panose="02020400000000000000" pitchFamily="18" charset="-128"/>
                <a:ea typeface="UD デジタル 教科書体 NK-R" panose="02020400000000000000" pitchFamily="18" charset="-128"/>
              </a:rPr>
              <a:t>Ⅰ</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病院）　　</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・脳血管疾患等リハビリテーション料</a:t>
            </a:r>
            <a:r>
              <a:rPr lang="en-US" altLang="ja-JP" sz="1200" dirty="0">
                <a:latin typeface="UD デジタル 教科書体 NK-R" panose="02020400000000000000" pitchFamily="18" charset="-128"/>
                <a:ea typeface="UD デジタル 教科書体 NK-R" panose="02020400000000000000" pitchFamily="18" charset="-128"/>
              </a:rPr>
              <a:t>Ⅰ</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病院）</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・廃用症候群リハビリテーション料</a:t>
            </a:r>
            <a:r>
              <a:rPr lang="en-US" altLang="ja-JP" sz="1200" dirty="0">
                <a:latin typeface="UD デジタル 教科書体 NK-R" panose="02020400000000000000" pitchFamily="18" charset="-128"/>
                <a:ea typeface="UD デジタル 教科書体 NK-R" panose="02020400000000000000" pitchFamily="18" charset="-128"/>
              </a:rPr>
              <a:t>Ⅰ</a:t>
            </a:r>
            <a:r>
              <a:rPr lang="ja-JP" altLang="en-US" sz="1200" dirty="0">
                <a:latin typeface="UD デジタル 教科書体 NK-R" panose="02020400000000000000" pitchFamily="18" charset="-128"/>
                <a:ea typeface="UD デジタル 教科書体 NK-R" panose="02020400000000000000" pitchFamily="18" charset="-128"/>
              </a:rPr>
              <a:t>（２病院）　　　　</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・運動器リハビリテーション料</a:t>
            </a:r>
            <a:r>
              <a:rPr lang="en-US" altLang="ja-JP" sz="1200" dirty="0">
                <a:latin typeface="UD デジタル 教科書体 NK-R" panose="02020400000000000000" pitchFamily="18" charset="-128"/>
                <a:ea typeface="UD デジタル 教科書体 NK-R" panose="02020400000000000000" pitchFamily="18" charset="-128"/>
              </a:rPr>
              <a:t>Ⅰ</a:t>
            </a:r>
            <a:r>
              <a:rPr lang="ja-JP" altLang="en-US" sz="1200" dirty="0">
                <a:latin typeface="UD デジタル 教科書体 NK-R" panose="02020400000000000000" pitchFamily="18" charset="-128"/>
                <a:ea typeface="UD デジタル 教科書体 NK-R" panose="02020400000000000000" pitchFamily="18" charset="-128"/>
              </a:rPr>
              <a:t>（５病院）　　　</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・呼吸器リハビリテーション料（２病院）</a:t>
            </a:r>
            <a:endParaRPr lang="en-US" altLang="ja-JP" sz="1200" dirty="0">
              <a:latin typeface="UD デジタル 教科書体 NK-R" panose="02020400000000000000" pitchFamily="18" charset="-128"/>
              <a:ea typeface="UD デジタル 教科書体 NK-R" panose="02020400000000000000" pitchFamily="18" charset="-128"/>
            </a:endParaRPr>
          </a:p>
          <a:p>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■問８：退院後、通所リハビリテーション等を利用していないがん患者へのサポートについて</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・必要があるものの、実施できていない（</a:t>
            </a:r>
            <a:r>
              <a:rPr lang="en-US" altLang="ja-JP" sz="1200" dirty="0">
                <a:latin typeface="UD デジタル 教科書体 NK-R" panose="02020400000000000000" pitchFamily="18" charset="-128"/>
                <a:ea typeface="UD デジタル 教科書体 NK-R" panose="02020400000000000000" pitchFamily="18" charset="-128"/>
              </a:rPr>
              <a:t>9</a:t>
            </a:r>
            <a:r>
              <a:rPr lang="ja-JP" altLang="en-US" sz="1200" dirty="0">
                <a:latin typeface="UD デジタル 教科書体 NK-R" panose="02020400000000000000" pitchFamily="18" charset="-128"/>
                <a:ea typeface="UD デジタル 教科書体 NK-R" panose="02020400000000000000" pitchFamily="18" charset="-128"/>
              </a:rPr>
              <a:t>病院）</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・セルフケアを勧めている（</a:t>
            </a:r>
            <a:r>
              <a:rPr lang="en-US" altLang="ja-JP" sz="1200" dirty="0">
                <a:latin typeface="UD デジタル 教科書体 NK-R" panose="02020400000000000000" pitchFamily="18" charset="-128"/>
                <a:ea typeface="UD デジタル 教科書体 NK-R" panose="02020400000000000000" pitchFamily="18" charset="-128"/>
              </a:rPr>
              <a:t>4</a:t>
            </a:r>
            <a:r>
              <a:rPr lang="ja-JP" altLang="en-US" sz="1200" dirty="0">
                <a:latin typeface="UD デジタル 教科書体 NK-R" panose="02020400000000000000" pitchFamily="18" charset="-128"/>
                <a:ea typeface="UD デジタル 教科書体 NK-R" panose="02020400000000000000" pitchFamily="18" charset="-128"/>
              </a:rPr>
              <a:t>病院）　</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・診療の都度、</a:t>
            </a:r>
            <a:r>
              <a:rPr lang="en-US" altLang="ja-JP" sz="1200" dirty="0">
                <a:latin typeface="UD デジタル 教科書体 NK-R" panose="02020400000000000000" pitchFamily="18" charset="-128"/>
                <a:ea typeface="UD デジタル 教科書体 NK-R" panose="02020400000000000000" pitchFamily="18" charset="-128"/>
              </a:rPr>
              <a:t>ADL</a:t>
            </a:r>
            <a:r>
              <a:rPr lang="ja-JP" altLang="en-US" sz="1200" dirty="0">
                <a:latin typeface="UD デジタル 教科書体 NK-R" panose="02020400000000000000" pitchFamily="18" charset="-128"/>
                <a:ea typeface="UD デジタル 教科書体 NK-R" panose="02020400000000000000" pitchFamily="18" charset="-128"/>
              </a:rPr>
              <a:t>等を確認し、助言している（</a:t>
            </a: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病院）</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・特になし（</a:t>
            </a:r>
            <a:r>
              <a:rPr lang="en-US" altLang="ja-JP" sz="1200" dirty="0">
                <a:latin typeface="UD デジタル 教科書体 NK-R" panose="02020400000000000000" pitchFamily="18" charset="-128"/>
                <a:ea typeface="UD デジタル 教科書体 NK-R" panose="02020400000000000000" pitchFamily="18" charset="-128"/>
              </a:rPr>
              <a:t>2</a:t>
            </a:r>
            <a:r>
              <a:rPr lang="ja-JP" altLang="en-US" sz="1200" dirty="0">
                <a:latin typeface="UD デジタル 教科書体 NK-R" panose="02020400000000000000" pitchFamily="18" charset="-128"/>
                <a:ea typeface="UD デジタル 教科書体 NK-R" panose="02020400000000000000" pitchFamily="18" charset="-128"/>
              </a:rPr>
              <a:t>病院）</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10" name="角丸四角形 17">
            <a:extLst>
              <a:ext uri="{FF2B5EF4-FFF2-40B4-BE49-F238E27FC236}">
                <a16:creationId xmlns:a16="http://schemas.microsoft.com/office/drawing/2014/main" id="{92C3B50B-2452-4E73-956D-594BF48F6D61}"/>
              </a:ext>
            </a:extLst>
          </p:cNvPr>
          <p:cNvSpPr/>
          <p:nvPr/>
        </p:nvSpPr>
        <p:spPr>
          <a:xfrm>
            <a:off x="311052" y="6297313"/>
            <a:ext cx="1699471"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ja-JP" altLang="en-US" sz="1600" b="1" dirty="0">
                <a:solidFill>
                  <a:prstClr val="white"/>
                </a:solidFill>
                <a:latin typeface="Meiryo UI" panose="020B0604030504040204" pitchFamily="50" charset="-128"/>
                <a:ea typeface="Meiryo UI" panose="020B0604030504040204" pitchFamily="50" charset="-128"/>
              </a:rPr>
              <a:t>今後の方向性</a:t>
            </a:r>
          </a:p>
        </p:txBody>
      </p:sp>
      <p:sp>
        <p:nvSpPr>
          <p:cNvPr id="11" name="テキスト ボックス 10">
            <a:extLst>
              <a:ext uri="{FF2B5EF4-FFF2-40B4-BE49-F238E27FC236}">
                <a16:creationId xmlns:a16="http://schemas.microsoft.com/office/drawing/2014/main" id="{F6139228-0BA9-4FC5-BA6C-D92724CF410B}"/>
              </a:ext>
            </a:extLst>
          </p:cNvPr>
          <p:cNvSpPr txBox="1"/>
          <p:nvPr/>
        </p:nvSpPr>
        <p:spPr>
          <a:xfrm>
            <a:off x="1996229" y="6297313"/>
            <a:ext cx="7338271" cy="328873"/>
          </a:xfrm>
          <a:prstGeom prst="rect">
            <a:avLst/>
          </a:prstGeom>
          <a:noFill/>
          <a:ln>
            <a:noFill/>
          </a:ln>
        </p:spPr>
        <p:txBody>
          <a:bodyPr wrap="square" rtlCol="0">
            <a:spAutoFit/>
          </a:bodyPr>
          <a:lstStyle/>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国に要望できるよう、医療に</a:t>
            </a:r>
            <a:r>
              <a:rPr lang="ja-JP" altLang="en-US" sz="1200">
                <a:solidFill>
                  <a:prstClr val="black"/>
                </a:solidFill>
                <a:latin typeface="UD デジタル 教科書体 NK-R" panose="02020400000000000000" pitchFamily="18" charset="-128"/>
                <a:ea typeface="UD デジタル 教科書体 NK-R" panose="02020400000000000000" pitchFamily="18" charset="-128"/>
              </a:rPr>
              <a:t>よるリハビリテーションのエビデンス</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を確立できるか検討する。</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a:extLst>
              <a:ext uri="{FF2B5EF4-FFF2-40B4-BE49-F238E27FC236}">
                <a16:creationId xmlns:a16="http://schemas.microsoft.com/office/drawing/2014/main" id="{01BEAA76-9FC8-4D49-BCB8-1F692F047978}"/>
              </a:ext>
            </a:extLst>
          </p:cNvPr>
          <p:cNvSpPr txBox="1"/>
          <p:nvPr/>
        </p:nvSpPr>
        <p:spPr>
          <a:xfrm>
            <a:off x="3063631" y="1820985"/>
            <a:ext cx="5384800" cy="261610"/>
          </a:xfrm>
          <a:prstGeom prst="rect">
            <a:avLst/>
          </a:prstGeom>
          <a:noFill/>
        </p:spPr>
        <p:txBody>
          <a:bodyPr wrap="square" rtlCol="0">
            <a:spAutoFit/>
          </a:bodyPr>
          <a:lstStyle/>
          <a:p>
            <a:r>
              <a:rPr kumimoji="1" lang="ja-JP" altLang="en-US" sz="1100" b="1" dirty="0">
                <a:latin typeface="UD デジタル 教科書体 NK-R" panose="02020400000000000000" pitchFamily="18" charset="-128"/>
                <a:ea typeface="UD デジタル 教科書体 NK-R" panose="02020400000000000000" pitchFamily="18" charset="-128"/>
              </a:rPr>
              <a:t>調査項目はスライド３参照</a:t>
            </a:r>
          </a:p>
        </p:txBody>
      </p:sp>
    </p:spTree>
    <p:extLst>
      <p:ext uri="{BB962C8B-B14F-4D97-AF65-F5344CB8AC3E}">
        <p14:creationId xmlns:p14="http://schemas.microsoft.com/office/powerpoint/2010/main" val="2880906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269E013-E0D3-41EA-AE42-87B627014560}"/>
              </a:ext>
            </a:extLst>
          </p:cNvPr>
          <p:cNvSpPr txBox="1"/>
          <p:nvPr/>
        </p:nvSpPr>
        <p:spPr>
          <a:xfrm>
            <a:off x="0" y="3"/>
            <a:ext cx="9906000" cy="507997"/>
          </a:xfrm>
          <a:prstGeom prst="rect">
            <a:avLst/>
          </a:prstGeom>
          <a:solidFill>
            <a:srgbClr val="1F497D">
              <a:lumMod val="50000"/>
            </a:srgbClr>
          </a:solidFill>
          <a:ln w="9525" cmpd="sng">
            <a:noFill/>
          </a:ln>
          <a:effectLst/>
        </p:spPr>
        <p:txBody>
          <a:bodyPr wrap="square" tIns="0" bIns="0" rtlCol="0" anchor="ctr" anchorCtr="0">
            <a:noAutofit/>
          </a:bodyPr>
          <a:lstStyle/>
          <a:p>
            <a:pPr defTabSz="457200">
              <a:defRPr/>
            </a:pPr>
            <a:r>
              <a:rPr kumimoji="0" lang="en-US" altLang="ja-JP" sz="20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2000" b="1" kern="0" dirty="0">
                <a:solidFill>
                  <a:srgbClr val="FFFFFF"/>
                </a:solidFill>
                <a:latin typeface="Meiryo UI" panose="020B0604030504040204" pitchFamily="50" charset="-128"/>
                <a:ea typeface="Meiryo UI" panose="020B0604030504040204" pitchFamily="50" charset="-128"/>
                <a:cs typeface="Times New Roman"/>
              </a:rPr>
              <a:t>参考</a:t>
            </a:r>
            <a:r>
              <a:rPr kumimoji="0" lang="en-US" altLang="ja-JP" sz="20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2000" b="1" kern="0" dirty="0">
                <a:solidFill>
                  <a:srgbClr val="FFFFFF"/>
                </a:solidFill>
                <a:latin typeface="Meiryo UI" panose="020B0604030504040204" pitchFamily="50" charset="-128"/>
                <a:ea typeface="Meiryo UI" panose="020B0604030504040204" pitchFamily="50" charset="-128"/>
                <a:cs typeface="Times New Roman"/>
              </a:rPr>
              <a:t>がん患者に対するリハビリテーション実態調査項目</a:t>
            </a:r>
            <a:r>
              <a:rPr kumimoji="0" lang="zh-CN" altLang="en-US" sz="2000" b="1" kern="0" dirty="0">
                <a:solidFill>
                  <a:srgbClr val="FFFFFF"/>
                </a:solidFill>
                <a:latin typeface="Meiryo UI" panose="020B0604030504040204" pitchFamily="50" charset="-128"/>
                <a:ea typeface="Meiryo UI" panose="020B0604030504040204" pitchFamily="50" charset="-128"/>
                <a:cs typeface="Times New Roman"/>
              </a:rPr>
              <a:t>（国拠点病院対象）</a:t>
            </a:r>
            <a:endParaRPr kumimoji="0" lang="ja-JP" altLang="en-US" b="1" kern="0"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4" name="テキスト ボックス 3">
            <a:extLst>
              <a:ext uri="{FF2B5EF4-FFF2-40B4-BE49-F238E27FC236}">
                <a16:creationId xmlns:a16="http://schemas.microsoft.com/office/drawing/2014/main" id="{E32BB18C-87E2-4FC8-BD43-696DD8DDDDEF}"/>
              </a:ext>
            </a:extLst>
          </p:cNvPr>
          <p:cNvSpPr txBox="1"/>
          <p:nvPr/>
        </p:nvSpPr>
        <p:spPr>
          <a:xfrm>
            <a:off x="220604" y="537435"/>
            <a:ext cx="8876501" cy="2893677"/>
          </a:xfrm>
          <a:prstGeom prst="rect">
            <a:avLst/>
          </a:prstGeom>
          <a:noFill/>
          <a:ln>
            <a:solidFill>
              <a:schemeClr val="accent1">
                <a:shade val="50000"/>
              </a:schemeClr>
            </a:solidFill>
          </a:ln>
        </p:spPr>
        <p:txBody>
          <a:bodyPr wrap="square" rtlCol="0">
            <a:spAutoFit/>
          </a:bodyPr>
          <a:lstStyle/>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問１　人員</a:t>
            </a:r>
            <a:r>
              <a:rPr kumimoji="1" lang="ja-JP" altLang="en-US" sz="1200" dirty="0">
                <a:latin typeface="UD デジタル 教科書体 NK-R" panose="02020400000000000000" pitchFamily="18" charset="-128"/>
                <a:ea typeface="UD デジタル 教科書体 NK-R" panose="02020400000000000000" pitchFamily="18" charset="-128"/>
              </a:rPr>
              <a:t>体制について</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lang="ja-JP" altLang="en-US" sz="1200" dirty="0">
                <a:latin typeface="UD デジタル 教科書体 NK-R" panose="02020400000000000000" pitchFamily="18" charset="-128"/>
                <a:ea typeface="UD デジタル 教科書体 NK-R" panose="02020400000000000000" pitchFamily="18" charset="-128"/>
              </a:rPr>
              <a:t>　がん患者リハビリテーション研修を受けているか、また、リハビリテーションに係る経験があるかについて調査</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◆問２　入院期間中にがん患者へ実施した身体的なリハビリテーション：運動療法（障がい疾患の治療や予防のための運動）</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lang="ja-JP" altLang="en-US" sz="1200" dirty="0">
                <a:latin typeface="UD デジタル 教科書体 NK-R" panose="02020400000000000000" pitchFamily="18" charset="-128"/>
                <a:ea typeface="UD デジタル 教科書体 NK-R" panose="02020400000000000000" pitchFamily="18" charset="-128"/>
              </a:rPr>
              <a:t>◆問３　令和６年４月１日～３０日における入院がん患者数</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◆問４　問３の内、入院期間中にリハビリテーションを行ったがん患者数</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◆問５　問４の内、退院後のリハビリテーションが医師の判断により必要であるとされたがん患者数</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lang="ja-JP" altLang="en-US" sz="1200" dirty="0">
                <a:latin typeface="UD デジタル 教科書体 NK-R" panose="02020400000000000000" pitchFamily="18" charset="-128"/>
                <a:ea typeface="UD デジタル 教科書体 NK-R" panose="02020400000000000000" pitchFamily="18" charset="-128"/>
              </a:rPr>
              <a:t>◆問６　問５の内、自施設又は他施設で退院後のリハビリテーションを受けたがん患者数</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◆問７　問６の内、自施設で退院後のリハビリテーションを受けた加算の算定件数</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lang="ja-JP" altLang="en-US" sz="1200" dirty="0">
                <a:latin typeface="UD デジタル 教科書体 NK-R" panose="02020400000000000000" pitchFamily="18" charset="-128"/>
                <a:ea typeface="UD デジタル 教科書体 NK-R" panose="02020400000000000000" pitchFamily="18" charset="-128"/>
              </a:rPr>
              <a:t>➡がん以外の疾病で、リハビリテーションを受けているのではないか</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◆問８</a:t>
            </a:r>
            <a:r>
              <a:rPr kumimoji="1" lang="ja-JP" altLang="en-US" sz="1200" b="1" u="sng" dirty="0">
                <a:latin typeface="UD デジタル 教科書体 NK-R" panose="02020400000000000000" pitchFamily="18" charset="-128"/>
                <a:ea typeface="UD デジタル 教科書体 NK-R" panose="02020400000000000000" pitchFamily="18" charset="-128"/>
              </a:rPr>
              <a:t>　退院後、通所リハビリテーション等を利用していないがん患者へのサポート</a:t>
            </a:r>
            <a:endParaRPr kumimoji="1" lang="en-US" altLang="ja-JP" sz="1200" b="1" u="sng" dirty="0">
              <a:latin typeface="UD デジタル 教科書体 NK-R" panose="02020400000000000000" pitchFamily="18" charset="-128"/>
              <a:ea typeface="UD デジタル 教科書体 NK-R" panose="02020400000000000000" pitchFamily="18" charset="-128"/>
            </a:endParaRPr>
          </a:p>
          <a:p>
            <a:pPr>
              <a:lnSpc>
                <a:spcPts val="2000"/>
              </a:lnSpc>
            </a:pPr>
            <a:r>
              <a:rPr lang="ja-JP" altLang="en-US" sz="1200" dirty="0">
                <a:latin typeface="UD デジタル 教科書体 NK-R" panose="02020400000000000000" pitchFamily="18" charset="-128"/>
                <a:ea typeface="UD デジタル 教科書体 NK-R" panose="02020400000000000000" pitchFamily="18" charset="-128"/>
              </a:rPr>
              <a:t>➡この問で、どこまで拠点病院が対応しているのかを確認</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6" name="スライド番号プレースホルダー 5">
            <a:extLst>
              <a:ext uri="{FF2B5EF4-FFF2-40B4-BE49-F238E27FC236}">
                <a16:creationId xmlns:a16="http://schemas.microsoft.com/office/drawing/2014/main" id="{FFD4353B-CF78-43A5-A651-7856FB3F3038}"/>
              </a:ext>
            </a:extLst>
          </p:cNvPr>
          <p:cNvSpPr>
            <a:spLocks noGrp="1"/>
          </p:cNvSpPr>
          <p:nvPr>
            <p:ph type="sldNum" sz="quarter" idx="12"/>
          </p:nvPr>
        </p:nvSpPr>
        <p:spPr/>
        <p:txBody>
          <a:bodyPr/>
          <a:lstStyle/>
          <a:p>
            <a:fld id="{D3BBA99E-FFDF-4A87-8F87-877E8C8DBF3A}" type="slidenum">
              <a:rPr kumimoji="1" lang="ja-JP" altLang="en-US" smtClean="0"/>
              <a:t>4</a:t>
            </a:fld>
            <a:endParaRPr kumimoji="1" lang="ja-JP" altLang="en-US"/>
          </a:p>
        </p:txBody>
      </p:sp>
      <p:sp>
        <p:nvSpPr>
          <p:cNvPr id="7" name="テキスト ボックス 6">
            <a:extLst>
              <a:ext uri="{FF2B5EF4-FFF2-40B4-BE49-F238E27FC236}">
                <a16:creationId xmlns:a16="http://schemas.microsoft.com/office/drawing/2014/main" id="{308440BF-AB64-403C-9CAB-C305D5DF7839}"/>
              </a:ext>
            </a:extLst>
          </p:cNvPr>
          <p:cNvSpPr txBox="1"/>
          <p:nvPr/>
        </p:nvSpPr>
        <p:spPr>
          <a:xfrm>
            <a:off x="220604" y="3425826"/>
            <a:ext cx="8876501" cy="841834"/>
          </a:xfrm>
          <a:prstGeom prst="rect">
            <a:avLst/>
          </a:prstGeom>
          <a:noFill/>
        </p:spPr>
        <p:txBody>
          <a:bodyPr wrap="square" rtlCol="0">
            <a:spAutoFit/>
          </a:bodyPr>
          <a:lstStyle/>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問１　人員</a:t>
            </a:r>
            <a:r>
              <a:rPr kumimoji="1" lang="ja-JP" altLang="en-US" sz="1200" dirty="0">
                <a:latin typeface="UD デジタル 教科書体 NK-R" panose="02020400000000000000" pitchFamily="18" charset="-128"/>
                <a:ea typeface="UD デジタル 教科書体 NK-R" panose="02020400000000000000" pitchFamily="18" charset="-128"/>
              </a:rPr>
              <a:t>体制について</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リハビリテーションの経験がある常勤の理学療法士が従事してることから、日常生活の基本動作に必要な運動機能の回復をサポートする身体機能の低下を防止することを重点的に取組んでいることがうかがえる。</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graphicFrame>
        <p:nvGraphicFramePr>
          <p:cNvPr id="8" name="表 8">
            <a:extLst>
              <a:ext uri="{FF2B5EF4-FFF2-40B4-BE49-F238E27FC236}">
                <a16:creationId xmlns:a16="http://schemas.microsoft.com/office/drawing/2014/main" id="{EDECE366-83EB-4BC1-BE45-2B5F9FFB545F}"/>
              </a:ext>
            </a:extLst>
          </p:cNvPr>
          <p:cNvGraphicFramePr>
            <a:graphicFrameLocks noGrp="1"/>
          </p:cNvGraphicFramePr>
          <p:nvPr>
            <p:extLst>
              <p:ext uri="{D42A27DB-BD31-4B8C-83A1-F6EECF244321}">
                <p14:modId xmlns:p14="http://schemas.microsoft.com/office/powerpoint/2010/main" val="656817638"/>
              </p:ext>
            </p:extLst>
          </p:nvPr>
        </p:nvGraphicFramePr>
        <p:xfrm>
          <a:off x="171074" y="4262373"/>
          <a:ext cx="8975562" cy="2459104"/>
        </p:xfrm>
        <a:graphic>
          <a:graphicData uri="http://schemas.openxmlformats.org/drawingml/2006/table">
            <a:tbl>
              <a:tblPr firstRow="1" bandRow="1">
                <a:tableStyleId>{5C22544A-7EE6-4342-B048-85BDC9FD1C3A}</a:tableStyleId>
              </a:tblPr>
              <a:tblGrid>
                <a:gridCol w="2452842">
                  <a:extLst>
                    <a:ext uri="{9D8B030D-6E8A-4147-A177-3AD203B41FA5}">
                      <a16:colId xmlns:a16="http://schemas.microsoft.com/office/drawing/2014/main" val="3658421892"/>
                    </a:ext>
                  </a:extLst>
                </a:gridCol>
                <a:gridCol w="3530866">
                  <a:extLst>
                    <a:ext uri="{9D8B030D-6E8A-4147-A177-3AD203B41FA5}">
                      <a16:colId xmlns:a16="http://schemas.microsoft.com/office/drawing/2014/main" val="4278237668"/>
                    </a:ext>
                  </a:extLst>
                </a:gridCol>
                <a:gridCol w="2991854">
                  <a:extLst>
                    <a:ext uri="{9D8B030D-6E8A-4147-A177-3AD203B41FA5}">
                      <a16:colId xmlns:a16="http://schemas.microsoft.com/office/drawing/2014/main" val="476657181"/>
                    </a:ext>
                  </a:extLst>
                </a:gridCol>
              </a:tblGrid>
              <a:tr h="402968">
                <a:tc>
                  <a:txBody>
                    <a:bodyPr/>
                    <a:lstStyle/>
                    <a:p>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nchorCtr="1"/>
                </a:tc>
                <a:tc>
                  <a:txBody>
                    <a:bodyPr/>
                    <a:lstStyle/>
                    <a:p>
                      <a:pPr algn="ctr"/>
                      <a:r>
                        <a:rPr kumimoji="1" lang="ja-JP" altLang="en-US" sz="1100" dirty="0">
                          <a:latin typeface="UD デジタル 教科書体 NK-B" panose="02020700000000000000" pitchFamily="18" charset="-128"/>
                          <a:ea typeface="UD デジタル 教科書体 NK-B" panose="02020700000000000000" pitchFamily="18" charset="-128"/>
                        </a:rPr>
                        <a:t>がん患者リハビリテーション研修受講済</a:t>
                      </a:r>
                    </a:p>
                  </a:txBody>
                  <a:tcPr anchor="ctr" anchorCtr="1"/>
                </a:tc>
                <a:tc>
                  <a:txBody>
                    <a:bodyPr/>
                    <a:lstStyle/>
                    <a:p>
                      <a:pPr algn="ctr"/>
                      <a:r>
                        <a:rPr kumimoji="1" lang="ja-JP" altLang="en-US" sz="1100" dirty="0">
                          <a:latin typeface="UD デジタル 教科書体 NK-B" panose="02020700000000000000" pitchFamily="18" charset="-128"/>
                          <a:ea typeface="UD デジタル 教科書体 NK-B" panose="02020700000000000000" pitchFamily="18" charset="-128"/>
                        </a:rPr>
                        <a:t>リハビリテーションに係る経験あり</a:t>
                      </a:r>
                    </a:p>
                  </a:txBody>
                  <a:tcPr anchor="ctr" anchorCtr="1"/>
                </a:tc>
                <a:extLst>
                  <a:ext uri="{0D108BD9-81ED-4DB2-BD59-A6C34878D82A}">
                    <a16:rowId xmlns:a16="http://schemas.microsoft.com/office/drawing/2014/main" val="3758929705"/>
                  </a:ext>
                </a:extLst>
              </a:tr>
              <a:tr h="257017">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医師（常勤）</a:t>
                      </a:r>
                    </a:p>
                  </a:txBody>
                  <a:tcPr anchor="ct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全ての病院で受講済</a:t>
                      </a:r>
                    </a:p>
                  </a:txBody>
                  <a:tcPr anchor="ctr" anchorCtr="1"/>
                </a:tc>
                <a:tc>
                  <a:txBody>
                    <a:bodyPr/>
                    <a:lstStyle/>
                    <a:p>
                      <a:r>
                        <a:rPr kumimoji="1" lang="en-US" altLang="ja-JP" sz="1000" dirty="0">
                          <a:latin typeface="UD デジタル 教科書体 NK-R" panose="02020400000000000000" pitchFamily="18" charset="-128"/>
                          <a:ea typeface="UD デジタル 教科書体 NK-R" panose="02020400000000000000" pitchFamily="18" charset="-128"/>
                        </a:rPr>
                        <a:t>3</a:t>
                      </a:r>
                      <a:r>
                        <a:rPr kumimoji="1" lang="ja-JP" altLang="en-US" sz="1000" dirty="0">
                          <a:latin typeface="UD デジタル 教科書体 NK-R" panose="02020400000000000000" pitchFamily="18" charset="-128"/>
                          <a:ea typeface="UD デジタル 教科書体 NK-R" panose="02020400000000000000" pitchFamily="18" charset="-128"/>
                        </a:rPr>
                        <a:t>病院：経験のない医師あり</a:t>
                      </a:r>
                    </a:p>
                  </a:txBody>
                  <a:tcPr anchor="ctr" anchorCtr="1"/>
                </a:tc>
                <a:extLst>
                  <a:ext uri="{0D108BD9-81ED-4DB2-BD59-A6C34878D82A}">
                    <a16:rowId xmlns:a16="http://schemas.microsoft.com/office/drawing/2014/main" val="3894786957"/>
                  </a:ext>
                </a:extLst>
              </a:tr>
              <a:tr h="257017">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医師（非常勤）</a:t>
                      </a:r>
                    </a:p>
                  </a:txBody>
                  <a:tcPr anchor="ctr"/>
                </a:tc>
                <a:tc>
                  <a:txBody>
                    <a:bodyPr/>
                    <a:lstStyle/>
                    <a:p>
                      <a:r>
                        <a:rPr kumimoji="1" lang="en-US" altLang="ja-JP" sz="1000" dirty="0">
                          <a:latin typeface="UD デジタル 教科書体 NK-R" panose="02020400000000000000" pitchFamily="18" charset="-128"/>
                          <a:ea typeface="UD デジタル 教科書体 NK-R" panose="02020400000000000000" pitchFamily="18" charset="-128"/>
                        </a:rPr>
                        <a:t>12</a:t>
                      </a:r>
                      <a:r>
                        <a:rPr kumimoji="1" lang="ja-JP" altLang="en-US" sz="1000" dirty="0">
                          <a:latin typeface="UD デジタル 教科書体 NK-R" panose="02020400000000000000" pitchFamily="18" charset="-128"/>
                          <a:ea typeface="UD デジタル 教科書体 NK-R" panose="02020400000000000000" pitchFamily="18" charset="-128"/>
                        </a:rPr>
                        <a:t>病院：受講をしていない者あり</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a:t>
                      </a:r>
                      <a:r>
                        <a:rPr kumimoji="1" lang="en-US" altLang="ja-JP" sz="1000" dirty="0">
                          <a:latin typeface="UD デジタル 教科書体 NK-R" panose="02020400000000000000" pitchFamily="18" charset="-128"/>
                          <a:ea typeface="UD デジタル 教科書体 NK-R" panose="02020400000000000000" pitchFamily="18" charset="-128"/>
                        </a:rPr>
                        <a:t>2</a:t>
                      </a:r>
                      <a:r>
                        <a:rPr kumimoji="1" lang="ja-JP" altLang="en-US" sz="1000" dirty="0">
                          <a:latin typeface="UD デジタル 教科書体 NK-R" panose="02020400000000000000" pitchFamily="18" charset="-128"/>
                          <a:ea typeface="UD デジタル 教科書体 NK-R" panose="02020400000000000000" pitchFamily="18" charset="-128"/>
                        </a:rPr>
                        <a:t>病院：経験のない者あり</a:t>
                      </a:r>
                    </a:p>
                  </a:txBody>
                  <a:tcPr anchor="ctr" anchorCtr="1"/>
                </a:tc>
                <a:extLst>
                  <a:ext uri="{0D108BD9-81ED-4DB2-BD59-A6C34878D82A}">
                    <a16:rowId xmlns:a16="http://schemas.microsoft.com/office/drawing/2014/main" val="3553178274"/>
                  </a:ext>
                </a:extLst>
              </a:tr>
              <a:tr h="257017">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理学療法士（常勤）</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全ての病院で受講済</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全ての病院で経験あり</a:t>
                      </a:r>
                    </a:p>
                  </a:txBody>
                  <a:tcPr anchor="ctr" anchorCtr="1"/>
                </a:tc>
                <a:extLst>
                  <a:ext uri="{0D108BD9-81ED-4DB2-BD59-A6C34878D82A}">
                    <a16:rowId xmlns:a16="http://schemas.microsoft.com/office/drawing/2014/main" val="1502874683"/>
                  </a:ext>
                </a:extLst>
              </a:tr>
              <a:tr h="257017">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理学療法士（非常勤）</a:t>
                      </a:r>
                    </a:p>
                  </a:txBody>
                  <a:tcPr anchor="ctr"/>
                </a:tc>
                <a:tc>
                  <a:txBody>
                    <a:bodyPr/>
                    <a:lstStyle/>
                    <a:p>
                      <a:r>
                        <a:rPr kumimoji="1" lang="en-US" altLang="ja-JP" sz="1000" dirty="0">
                          <a:latin typeface="UD デジタル 教科書体 NK-R" panose="02020400000000000000" pitchFamily="18" charset="-128"/>
                          <a:ea typeface="UD デジタル 教科書体 NK-R" panose="02020400000000000000" pitchFamily="18" charset="-128"/>
                        </a:rPr>
                        <a:t>1</a:t>
                      </a:r>
                      <a:r>
                        <a:rPr kumimoji="1" lang="ja-JP" altLang="en-US" sz="1000" dirty="0">
                          <a:latin typeface="UD デジタル 教科書体 NK-R" panose="02020400000000000000" pitchFamily="18" charset="-128"/>
                          <a:ea typeface="UD デジタル 教科書体 NK-R" panose="02020400000000000000" pitchFamily="18" charset="-128"/>
                        </a:rPr>
                        <a:t>６病院：受講をしていない者あり</a:t>
                      </a:r>
                    </a:p>
                  </a:txBody>
                  <a:tcPr anchor="ctr" anchorCtr="1"/>
                </a:tc>
                <a:tc>
                  <a:txBody>
                    <a:bodyPr/>
                    <a:lstStyle/>
                    <a:p>
                      <a:r>
                        <a:rPr kumimoji="1" lang="en-US" altLang="ja-JP" sz="1000" dirty="0">
                          <a:latin typeface="UD デジタル 教科書体 NK-R" panose="02020400000000000000" pitchFamily="18" charset="-128"/>
                          <a:ea typeface="UD デジタル 教科書体 NK-R" panose="02020400000000000000" pitchFamily="18" charset="-128"/>
                        </a:rPr>
                        <a:t>14</a:t>
                      </a:r>
                      <a:r>
                        <a:rPr kumimoji="1" lang="ja-JP" altLang="en-US" sz="1000" dirty="0">
                          <a:latin typeface="UD デジタル 教科書体 NK-R" panose="02020400000000000000" pitchFamily="18" charset="-128"/>
                          <a:ea typeface="UD デジタル 教科書体 NK-R" panose="02020400000000000000" pitchFamily="18" charset="-128"/>
                        </a:rPr>
                        <a:t>病院：経験のない者あり</a:t>
                      </a:r>
                    </a:p>
                  </a:txBody>
                  <a:tcPr anchor="ctr" anchorCtr="1"/>
                </a:tc>
                <a:extLst>
                  <a:ext uri="{0D108BD9-81ED-4DB2-BD59-A6C34878D82A}">
                    <a16:rowId xmlns:a16="http://schemas.microsoft.com/office/drawing/2014/main" val="2211577420"/>
                  </a:ext>
                </a:extLst>
              </a:tr>
              <a:tr h="257017">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作業療法士（常勤）</a:t>
                      </a:r>
                    </a:p>
                  </a:txBody>
                  <a:tcPr anchor="ctr"/>
                </a:tc>
                <a:tc>
                  <a:txBody>
                    <a:bodyPr/>
                    <a:lstStyle/>
                    <a:p>
                      <a:r>
                        <a:rPr kumimoji="1" lang="en-US" altLang="ja-JP" sz="1000" dirty="0">
                          <a:latin typeface="UD デジタル 教科書体 NK-R" panose="02020400000000000000" pitchFamily="18" charset="-128"/>
                          <a:ea typeface="UD デジタル 教科書体 NK-R" panose="02020400000000000000" pitchFamily="18" charset="-128"/>
                        </a:rPr>
                        <a:t>2</a:t>
                      </a:r>
                      <a:r>
                        <a:rPr kumimoji="1" lang="ja-JP" altLang="en-US" sz="1000" dirty="0">
                          <a:latin typeface="UD デジタル 教科書体 NK-R" panose="02020400000000000000" pitchFamily="18" charset="-128"/>
                          <a:ea typeface="UD デジタル 教科書体 NK-R" panose="02020400000000000000" pitchFamily="18" charset="-128"/>
                        </a:rPr>
                        <a:t>病院：受講をしていない者あり</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１病院：経験のない者あり</a:t>
                      </a:r>
                    </a:p>
                  </a:txBody>
                  <a:tcPr anchor="ctr" anchorCtr="1"/>
                </a:tc>
                <a:extLst>
                  <a:ext uri="{0D108BD9-81ED-4DB2-BD59-A6C34878D82A}">
                    <a16:rowId xmlns:a16="http://schemas.microsoft.com/office/drawing/2014/main" val="396699019"/>
                  </a:ext>
                </a:extLst>
              </a:tr>
              <a:tr h="257017">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作業療法士（非常勤）</a:t>
                      </a:r>
                    </a:p>
                  </a:txBody>
                  <a:tcPr anchor="ctr"/>
                </a:tc>
                <a:tc>
                  <a:txBody>
                    <a:bodyPr/>
                    <a:lstStyle/>
                    <a:p>
                      <a:r>
                        <a:rPr kumimoji="1" lang="en-US" altLang="ja-JP" sz="1000" dirty="0">
                          <a:latin typeface="UD デジタル 教科書体 NK-R" panose="02020400000000000000" pitchFamily="18" charset="-128"/>
                          <a:ea typeface="UD デジタル 教科書体 NK-R" panose="02020400000000000000" pitchFamily="18" charset="-128"/>
                        </a:rPr>
                        <a:t>16</a:t>
                      </a:r>
                      <a:r>
                        <a:rPr kumimoji="1" lang="ja-JP" altLang="en-US" sz="1000" dirty="0">
                          <a:latin typeface="UD デジタル 教科書体 NK-R" panose="02020400000000000000" pitchFamily="18" charset="-128"/>
                          <a:ea typeface="UD デジタル 教科書体 NK-R" panose="02020400000000000000" pitchFamily="18" charset="-128"/>
                        </a:rPr>
                        <a:t>病院：受講をしていない者あり</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UD デジタル 教科書体 NK-R" panose="02020400000000000000" pitchFamily="18" charset="-128"/>
                          <a:ea typeface="UD デジタル 教科書体 NK-R" panose="02020400000000000000" pitchFamily="18" charset="-128"/>
                        </a:rPr>
                        <a:t>16</a:t>
                      </a:r>
                      <a:r>
                        <a:rPr kumimoji="1" lang="ja-JP" altLang="en-US" sz="1000" dirty="0">
                          <a:latin typeface="UD デジタル 教科書体 NK-R" panose="02020400000000000000" pitchFamily="18" charset="-128"/>
                          <a:ea typeface="UD デジタル 教科書体 NK-R" panose="02020400000000000000" pitchFamily="18" charset="-128"/>
                        </a:rPr>
                        <a:t>病院：経験のない者あり</a:t>
                      </a:r>
                    </a:p>
                  </a:txBody>
                  <a:tcPr anchor="ctr" anchorCtr="1"/>
                </a:tc>
                <a:extLst>
                  <a:ext uri="{0D108BD9-81ED-4DB2-BD59-A6C34878D82A}">
                    <a16:rowId xmlns:a16="http://schemas.microsoft.com/office/drawing/2014/main" val="1337148073"/>
                  </a:ext>
                </a:extLst>
              </a:tr>
              <a:tr h="257017">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言語聴覚士（常勤）</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UD デジタル 教科書体 NK-R" panose="02020400000000000000" pitchFamily="18" charset="-128"/>
                          <a:ea typeface="UD デジタル 教科書体 NK-R" panose="02020400000000000000" pitchFamily="18" charset="-128"/>
                        </a:rPr>
                        <a:t>1</a:t>
                      </a:r>
                      <a:r>
                        <a:rPr kumimoji="1" lang="ja-JP" altLang="en-US" sz="1000" dirty="0">
                          <a:latin typeface="UD デジタル 教科書体 NK-R" panose="02020400000000000000" pitchFamily="18" charset="-128"/>
                          <a:ea typeface="UD デジタル 教科書体 NK-R" panose="02020400000000000000" pitchFamily="18" charset="-128"/>
                        </a:rPr>
                        <a:t>病院：受講をしていない者あり</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１病院：経験のない者あり</a:t>
                      </a:r>
                    </a:p>
                  </a:txBody>
                  <a:tcPr anchor="ctr" anchorCtr="1"/>
                </a:tc>
                <a:extLst>
                  <a:ext uri="{0D108BD9-81ED-4DB2-BD59-A6C34878D82A}">
                    <a16:rowId xmlns:a16="http://schemas.microsoft.com/office/drawing/2014/main" val="3982888320"/>
                  </a:ext>
                </a:extLst>
              </a:tr>
              <a:tr h="257017">
                <a:tc>
                  <a:txBody>
                    <a:bodyPr/>
                    <a:lstStyle/>
                    <a:p>
                      <a:pPr algn="l"/>
                      <a:r>
                        <a:rPr kumimoji="1" lang="zh-TW" altLang="en-US" sz="1000" dirty="0">
                          <a:latin typeface="UD デジタル 教科書体 NK-R" panose="02020400000000000000" pitchFamily="18" charset="-128"/>
                          <a:ea typeface="UD デジタル 教科書体 NK-R" panose="02020400000000000000" pitchFamily="18" charset="-128"/>
                        </a:rPr>
                        <a:t>言語聴覚士（</a:t>
                      </a:r>
                      <a:r>
                        <a:rPr kumimoji="1" lang="ja-JP" altLang="en-US" sz="1000" dirty="0">
                          <a:latin typeface="UD デジタル 教科書体 NK-R" panose="02020400000000000000" pitchFamily="18" charset="-128"/>
                          <a:ea typeface="UD デジタル 教科書体 NK-R" panose="02020400000000000000" pitchFamily="18" charset="-128"/>
                        </a:rPr>
                        <a:t>非</a:t>
                      </a:r>
                      <a:r>
                        <a:rPr kumimoji="1" lang="zh-TW" altLang="en-US" sz="1000" dirty="0">
                          <a:latin typeface="UD デジタル 教科書体 NK-R" panose="02020400000000000000" pitchFamily="18" charset="-128"/>
                          <a:ea typeface="UD デジタル 教科書体 NK-R" panose="02020400000000000000" pitchFamily="18" charset="-128"/>
                        </a:rPr>
                        <a:t>常勤）</a:t>
                      </a:r>
                    </a:p>
                  </a:txBody>
                  <a:tcPr anchor="ct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１６病院：受講をしていない者あり</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UD デジタル 教科書体 NK-R" panose="02020400000000000000" pitchFamily="18" charset="-128"/>
                          <a:ea typeface="UD デジタル 教科書体 NK-R" panose="02020400000000000000" pitchFamily="18" charset="-128"/>
                        </a:rPr>
                        <a:t>16</a:t>
                      </a:r>
                      <a:r>
                        <a:rPr kumimoji="1" lang="ja-JP" altLang="en-US" sz="1000" dirty="0">
                          <a:latin typeface="UD デジタル 教科書体 NK-R" panose="02020400000000000000" pitchFamily="18" charset="-128"/>
                          <a:ea typeface="UD デジタル 教科書体 NK-R" panose="02020400000000000000" pitchFamily="18" charset="-128"/>
                        </a:rPr>
                        <a:t>病院：経験のない者あり</a:t>
                      </a:r>
                    </a:p>
                  </a:txBody>
                  <a:tcPr anchor="ctr" anchorCtr="1"/>
                </a:tc>
                <a:extLst>
                  <a:ext uri="{0D108BD9-81ED-4DB2-BD59-A6C34878D82A}">
                    <a16:rowId xmlns:a16="http://schemas.microsoft.com/office/drawing/2014/main" val="3408289689"/>
                  </a:ext>
                </a:extLst>
              </a:tr>
            </a:tbl>
          </a:graphicData>
        </a:graphic>
      </p:graphicFrame>
      <p:sp>
        <p:nvSpPr>
          <p:cNvPr id="9" name="四角形: 角を丸くする 8">
            <a:extLst>
              <a:ext uri="{FF2B5EF4-FFF2-40B4-BE49-F238E27FC236}">
                <a16:creationId xmlns:a16="http://schemas.microsoft.com/office/drawing/2014/main" id="{50E1398D-C6F6-42CB-B8AA-F425B8C29328}"/>
              </a:ext>
            </a:extLst>
          </p:cNvPr>
          <p:cNvSpPr/>
          <p:nvPr/>
        </p:nvSpPr>
        <p:spPr>
          <a:xfrm>
            <a:off x="171074" y="5215578"/>
            <a:ext cx="8975562" cy="187569"/>
          </a:xfrm>
          <a:prstGeom prst="round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a:extLst>
              <a:ext uri="{FF2B5EF4-FFF2-40B4-BE49-F238E27FC236}">
                <a16:creationId xmlns:a16="http://schemas.microsoft.com/office/drawing/2014/main" id="{3BECEED3-7F9B-40EE-B979-79F1E5CC802B}"/>
              </a:ext>
            </a:extLst>
          </p:cNvPr>
          <p:cNvSpPr txBox="1">
            <a:spLocks/>
          </p:cNvSpPr>
          <p:nvPr/>
        </p:nvSpPr>
        <p:spPr>
          <a:xfrm>
            <a:off x="7567613" y="6492877"/>
            <a:ext cx="222885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457200"/>
            <a:r>
              <a:rPr lang="ja-JP" altLang="en-US" b="1" dirty="0">
                <a:solidFill>
                  <a:prstClr val="black">
                    <a:tint val="75000"/>
                  </a:prstClr>
                </a:solidFill>
                <a:latin typeface="UD デジタル 教科書体 NK-B" panose="02020700000000000000" pitchFamily="18" charset="-128"/>
                <a:ea typeface="UD デジタル 教科書体 NK-B" panose="02020700000000000000" pitchFamily="18" charset="-128"/>
              </a:rPr>
              <a:t>３</a:t>
            </a:r>
          </a:p>
        </p:txBody>
      </p:sp>
    </p:spTree>
    <p:extLst>
      <p:ext uri="{BB962C8B-B14F-4D97-AF65-F5344CB8AC3E}">
        <p14:creationId xmlns:p14="http://schemas.microsoft.com/office/powerpoint/2010/main" val="4113462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F78A3CC-F71E-4DA6-87DB-F2F8F2896C3F}"/>
              </a:ext>
            </a:extLst>
          </p:cNvPr>
          <p:cNvSpPr txBox="1"/>
          <p:nvPr/>
        </p:nvSpPr>
        <p:spPr>
          <a:xfrm>
            <a:off x="0" y="3"/>
            <a:ext cx="9906000" cy="394135"/>
          </a:xfrm>
          <a:prstGeom prst="rect">
            <a:avLst/>
          </a:prstGeom>
          <a:solidFill>
            <a:srgbClr val="1F497D">
              <a:lumMod val="50000"/>
            </a:srgbClr>
          </a:solidFill>
          <a:ln w="9525" cmpd="sng">
            <a:noFill/>
          </a:ln>
          <a:effectLst/>
        </p:spPr>
        <p:txBody>
          <a:bodyPr wrap="square" tIns="0" bIns="0" rtlCol="0" anchor="ctr" anchorCtr="0">
            <a:noAutofit/>
          </a:bodyPr>
          <a:lstStyle/>
          <a:p>
            <a:pPr defTabSz="457200">
              <a:defRPr/>
            </a:pPr>
            <a:r>
              <a:rPr kumimoji="0" lang="en-US" altLang="ja-JP" sz="20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2000" b="1" kern="0" dirty="0">
                <a:solidFill>
                  <a:srgbClr val="FFFFFF"/>
                </a:solidFill>
                <a:latin typeface="Meiryo UI" panose="020B0604030504040204" pitchFamily="50" charset="-128"/>
                <a:ea typeface="Meiryo UI" panose="020B0604030504040204" pitchFamily="50" charset="-128"/>
                <a:cs typeface="Times New Roman"/>
              </a:rPr>
              <a:t>参考</a:t>
            </a:r>
            <a:r>
              <a:rPr kumimoji="0" lang="en-US" altLang="ja-JP" sz="20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2000" b="1" kern="0" dirty="0">
                <a:solidFill>
                  <a:srgbClr val="FFFFFF"/>
                </a:solidFill>
                <a:latin typeface="Meiryo UI" panose="020B0604030504040204" pitchFamily="50" charset="-128"/>
                <a:ea typeface="Meiryo UI" panose="020B0604030504040204" pitchFamily="50" charset="-128"/>
                <a:cs typeface="Times New Roman"/>
              </a:rPr>
              <a:t>がん患者に対するリハビリテーション実態調査の結果について</a:t>
            </a:r>
            <a:r>
              <a:rPr kumimoji="0" lang="zh-CN" altLang="en-US" sz="2000" b="1" kern="0" dirty="0">
                <a:solidFill>
                  <a:srgbClr val="FFFFFF"/>
                </a:solidFill>
                <a:latin typeface="Meiryo UI" panose="020B0604030504040204" pitchFamily="50" charset="-128"/>
                <a:ea typeface="Meiryo UI" panose="020B0604030504040204" pitchFamily="50" charset="-128"/>
                <a:cs typeface="Times New Roman"/>
              </a:rPr>
              <a:t>（国拠点病院対象）</a:t>
            </a:r>
            <a:endParaRPr kumimoji="0" lang="ja-JP" altLang="en-US" b="1" kern="0" dirty="0">
              <a:solidFill>
                <a:prstClr val="black"/>
              </a:solidFill>
              <a:latin typeface="Meiryo UI" panose="020B0604030504040204" pitchFamily="50" charset="-128"/>
              <a:ea typeface="Meiryo UI" panose="020B0604030504040204" pitchFamily="50" charset="-128"/>
              <a:cs typeface="ＭＳ Ｐゴシック"/>
            </a:endParaRPr>
          </a:p>
        </p:txBody>
      </p:sp>
      <p:graphicFrame>
        <p:nvGraphicFramePr>
          <p:cNvPr id="6" name="表 6">
            <a:extLst>
              <a:ext uri="{FF2B5EF4-FFF2-40B4-BE49-F238E27FC236}">
                <a16:creationId xmlns:a16="http://schemas.microsoft.com/office/drawing/2014/main" id="{71644890-B4C1-48A7-B48F-89D84DC58337}"/>
              </a:ext>
            </a:extLst>
          </p:cNvPr>
          <p:cNvGraphicFramePr>
            <a:graphicFrameLocks noGrp="1"/>
          </p:cNvGraphicFramePr>
          <p:nvPr>
            <p:extLst>
              <p:ext uri="{D42A27DB-BD31-4B8C-83A1-F6EECF244321}">
                <p14:modId xmlns:p14="http://schemas.microsoft.com/office/powerpoint/2010/main" val="3502749791"/>
              </p:ext>
            </p:extLst>
          </p:nvPr>
        </p:nvGraphicFramePr>
        <p:xfrm>
          <a:off x="501354" y="1139782"/>
          <a:ext cx="8110812" cy="5484025"/>
        </p:xfrm>
        <a:graphic>
          <a:graphicData uri="http://schemas.openxmlformats.org/drawingml/2006/table">
            <a:tbl>
              <a:tblPr firstRow="1" bandRow="1">
                <a:tableStyleId>{5C22544A-7EE6-4342-B048-85BDC9FD1C3A}</a:tableStyleId>
              </a:tblPr>
              <a:tblGrid>
                <a:gridCol w="448040">
                  <a:extLst>
                    <a:ext uri="{9D8B030D-6E8A-4147-A177-3AD203B41FA5}">
                      <a16:colId xmlns:a16="http://schemas.microsoft.com/office/drawing/2014/main" val="1821257095"/>
                    </a:ext>
                  </a:extLst>
                </a:gridCol>
                <a:gridCol w="1944815">
                  <a:extLst>
                    <a:ext uri="{9D8B030D-6E8A-4147-A177-3AD203B41FA5}">
                      <a16:colId xmlns:a16="http://schemas.microsoft.com/office/drawing/2014/main" val="3929712523"/>
                    </a:ext>
                  </a:extLst>
                </a:gridCol>
                <a:gridCol w="816851">
                  <a:extLst>
                    <a:ext uri="{9D8B030D-6E8A-4147-A177-3AD203B41FA5}">
                      <a16:colId xmlns:a16="http://schemas.microsoft.com/office/drawing/2014/main" val="1847571262"/>
                    </a:ext>
                  </a:extLst>
                </a:gridCol>
                <a:gridCol w="816851">
                  <a:extLst>
                    <a:ext uri="{9D8B030D-6E8A-4147-A177-3AD203B41FA5}">
                      <a16:colId xmlns:a16="http://schemas.microsoft.com/office/drawing/2014/main" val="2054946081"/>
                    </a:ext>
                  </a:extLst>
                </a:gridCol>
                <a:gridCol w="816851">
                  <a:extLst>
                    <a:ext uri="{9D8B030D-6E8A-4147-A177-3AD203B41FA5}">
                      <a16:colId xmlns:a16="http://schemas.microsoft.com/office/drawing/2014/main" val="3460129944"/>
                    </a:ext>
                  </a:extLst>
                </a:gridCol>
                <a:gridCol w="816851">
                  <a:extLst>
                    <a:ext uri="{9D8B030D-6E8A-4147-A177-3AD203B41FA5}">
                      <a16:colId xmlns:a16="http://schemas.microsoft.com/office/drawing/2014/main" val="2143228611"/>
                    </a:ext>
                  </a:extLst>
                </a:gridCol>
                <a:gridCol w="816851">
                  <a:extLst>
                    <a:ext uri="{9D8B030D-6E8A-4147-A177-3AD203B41FA5}">
                      <a16:colId xmlns:a16="http://schemas.microsoft.com/office/drawing/2014/main" val="1079570304"/>
                    </a:ext>
                  </a:extLst>
                </a:gridCol>
                <a:gridCol w="816851">
                  <a:extLst>
                    <a:ext uri="{9D8B030D-6E8A-4147-A177-3AD203B41FA5}">
                      <a16:colId xmlns:a16="http://schemas.microsoft.com/office/drawing/2014/main" val="2349976787"/>
                    </a:ext>
                  </a:extLst>
                </a:gridCol>
                <a:gridCol w="816851">
                  <a:extLst>
                    <a:ext uri="{9D8B030D-6E8A-4147-A177-3AD203B41FA5}">
                      <a16:colId xmlns:a16="http://schemas.microsoft.com/office/drawing/2014/main" val="2233452762"/>
                    </a:ext>
                  </a:extLst>
                </a:gridCol>
              </a:tblGrid>
              <a:tr h="259118">
                <a:tc>
                  <a:txBody>
                    <a:bodyPr/>
                    <a:lstStyle/>
                    <a:p>
                      <a:endParaRPr kumimoji="1" lang="ja-JP" altLang="en-US" dirty="0"/>
                    </a:p>
                  </a:txBody>
                  <a:tcP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医療機関名</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運動療法</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実用</a:t>
                      </a:r>
                      <a:endParaRPr kumimoji="1" lang="en-US" altLang="ja-JP" sz="1000" dirty="0">
                        <a:latin typeface="UD デジタル 教科書体 NK-R" panose="02020400000000000000" pitchFamily="18" charset="-128"/>
                        <a:ea typeface="UD デジタル 教科書体 NK-R" panose="02020400000000000000" pitchFamily="18" charset="-128"/>
                      </a:endParaRPr>
                    </a:p>
                    <a:p>
                      <a:r>
                        <a:rPr kumimoji="1" lang="ja-JP" altLang="en-US" sz="1000" dirty="0">
                          <a:latin typeface="UD デジタル 教科書体 NK-R" panose="02020400000000000000" pitchFamily="18" charset="-128"/>
                          <a:ea typeface="UD デジタル 教科書体 NK-R" panose="02020400000000000000" pitchFamily="18" charset="-128"/>
                        </a:rPr>
                        <a:t>歩行訓練</a:t>
                      </a:r>
                    </a:p>
                  </a:txBody>
                  <a:tcPr anchor="ctr" anchorCtr="1"/>
                </a:tc>
                <a:tc>
                  <a:txBody>
                    <a:bodyPr/>
                    <a:lstStyle/>
                    <a:p>
                      <a:r>
                        <a:rPr kumimoji="1" lang="zh-TW" altLang="en-US" sz="1000" dirty="0">
                          <a:latin typeface="UD デジタル 教科書体 NK-R" panose="02020400000000000000" pitchFamily="18" charset="-128"/>
                          <a:ea typeface="UD デジタル 教科書体 NK-R" panose="02020400000000000000" pitchFamily="18" charset="-128"/>
                        </a:rPr>
                        <a:t>日常生活活動訓練</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物理療法</a:t>
                      </a:r>
                    </a:p>
                  </a:txBody>
                  <a:tcPr anchor="ctr" anchorCtr="1"/>
                </a:tc>
                <a:tc>
                  <a:txBody>
                    <a:bodyPr/>
                    <a:lstStyle/>
                    <a:p>
                      <a:r>
                        <a:rPr kumimoji="1" lang="zh-TW" altLang="en-US" sz="1000" dirty="0">
                          <a:latin typeface="UD デジタル 教科書体 NK-R" panose="02020400000000000000" pitchFamily="18" charset="-128"/>
                          <a:ea typeface="UD デジタル 教科書体 NK-R" panose="02020400000000000000" pitchFamily="18" charset="-128"/>
                        </a:rPr>
                        <a:t>基本的動作能力</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nchorCtr="1"/>
                </a:tc>
                <a:tc>
                  <a:txBody>
                    <a:bodyPr/>
                    <a:lstStyle/>
                    <a:p>
                      <a:r>
                        <a:rPr kumimoji="1" lang="zh-TW" altLang="en-US" sz="1000" dirty="0">
                          <a:latin typeface="UD デジタル 教科書体 NK-R" panose="02020400000000000000" pitchFamily="18" charset="-128"/>
                          <a:ea typeface="UD デジタル 教科書体 NK-R" panose="02020400000000000000" pitchFamily="18" charset="-128"/>
                        </a:rPr>
                        <a:t>応用的動作能力</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社会的</a:t>
                      </a:r>
                      <a:endParaRPr kumimoji="1" lang="en-US" altLang="ja-JP" sz="1000" dirty="0">
                        <a:latin typeface="UD デジタル 教科書体 NK-R" panose="02020400000000000000" pitchFamily="18" charset="-128"/>
                        <a:ea typeface="UD デジタル 教科書体 NK-R" panose="02020400000000000000" pitchFamily="18" charset="-128"/>
                      </a:endParaRPr>
                    </a:p>
                    <a:p>
                      <a:r>
                        <a:rPr kumimoji="1" lang="ja-JP" altLang="en-US" sz="1000" dirty="0">
                          <a:latin typeface="UD デジタル 教科書体 NK-R" panose="02020400000000000000" pitchFamily="18" charset="-128"/>
                          <a:ea typeface="UD デジタル 教科書体 NK-R" panose="02020400000000000000" pitchFamily="18" charset="-128"/>
                        </a:rPr>
                        <a:t>適応能力の回復等</a:t>
                      </a:r>
                    </a:p>
                  </a:txBody>
                  <a:tcPr anchor="ctr" anchorCtr="1"/>
                </a:tc>
                <a:extLst>
                  <a:ext uri="{0D108BD9-81ED-4DB2-BD59-A6C34878D82A}">
                    <a16:rowId xmlns:a16="http://schemas.microsoft.com/office/drawing/2014/main" val="2030880490"/>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a:t>
                      </a:r>
                    </a:p>
                  </a:txBody>
                  <a:tcPr anchor="ctr" anchorCtr="1"/>
                </a:tc>
                <a:tc>
                  <a:txBody>
                    <a:bodyPr/>
                    <a:lstStyle/>
                    <a:p>
                      <a:pPr algn="l"/>
                      <a:r>
                        <a:rPr kumimoji="1" lang="zh-CN" altLang="en-US" sz="1000" dirty="0">
                          <a:latin typeface="UD デジタル 教科書体 NK-R" panose="02020400000000000000" pitchFamily="18" charset="-128"/>
                          <a:ea typeface="UD デジタル 教科書体 NK-R" panose="02020400000000000000" pitchFamily="18" charset="-128"/>
                        </a:rPr>
                        <a:t>大阪大学医学部附属病院</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1693751615"/>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２</a:t>
                      </a:r>
                    </a:p>
                  </a:txBody>
                  <a:tcPr anchor="ctr" anchorCtr="1"/>
                </a:tc>
                <a:tc>
                  <a:txBody>
                    <a:bodyPr/>
                    <a:lstStyle/>
                    <a:p>
                      <a:pPr algn="l"/>
                      <a:r>
                        <a:rPr kumimoji="1" lang="zh-TW" altLang="en-US" sz="1000" dirty="0">
                          <a:latin typeface="UD デジタル 教科書体 NK-R" panose="02020400000000000000" pitchFamily="18" charset="-128"/>
                          <a:ea typeface="UD デジタル 教科書体 NK-R" panose="02020400000000000000" pitchFamily="18" charset="-128"/>
                        </a:rPr>
                        <a:t>市立豊中病院</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1954189832"/>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３</a:t>
                      </a:r>
                    </a:p>
                  </a:txBody>
                  <a:tcPr anchor="ctr" anchorCtr="1"/>
                </a:tc>
                <a:tc>
                  <a:txBody>
                    <a:bodyPr/>
                    <a:lstStyle/>
                    <a:p>
                      <a:pPr algn="l"/>
                      <a:r>
                        <a:rPr kumimoji="1" lang="zh-CN" altLang="en-US" sz="1000" dirty="0">
                          <a:latin typeface="UD デジタル 教科書体 NK-R" panose="02020400000000000000" pitchFamily="18" charset="-128"/>
                          <a:ea typeface="UD デジタル 教科書体 NK-R" panose="02020400000000000000" pitchFamily="18" charset="-128"/>
                        </a:rPr>
                        <a:t>大阪医科薬科大学病院</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4089054216"/>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４</a:t>
                      </a:r>
                    </a:p>
                  </a:txBody>
                  <a:tcPr anchor="ctr" anchorCtr="1"/>
                </a:tc>
                <a:tc>
                  <a:txBody>
                    <a:bodyPr/>
                    <a:lstStyle/>
                    <a:p>
                      <a:pPr algn="l"/>
                      <a:r>
                        <a:rPr kumimoji="1" lang="zh-CN" altLang="en-US" sz="1000" dirty="0">
                          <a:latin typeface="UD デジタル 教科書体 NK-R" panose="02020400000000000000" pitchFamily="18" charset="-128"/>
                          <a:ea typeface="UD デジタル 教科書体 NK-R" panose="02020400000000000000" pitchFamily="18" charset="-128"/>
                        </a:rPr>
                        <a:t>関西医科大学附属病院</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2359119560"/>
                  </a:ext>
                </a:extLst>
              </a:tr>
              <a:tr h="389486">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５</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地方独立行政法人市立</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dirty="0">
                          <a:latin typeface="UD デジタル 教科書体 NK-R" panose="02020400000000000000" pitchFamily="18" charset="-128"/>
                          <a:ea typeface="UD デジタル 教科書体 NK-R" panose="02020400000000000000" pitchFamily="18" charset="-128"/>
                        </a:rPr>
                        <a:t>東大阪医療センター</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extLst>
                  <a:ext uri="{0D108BD9-81ED-4DB2-BD59-A6C34878D82A}">
                    <a16:rowId xmlns:a16="http://schemas.microsoft.com/office/drawing/2014/main" val="630634901"/>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６</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八尾市立病院</a:t>
                      </a:r>
                    </a:p>
                  </a:txBody>
                  <a:tcPr anchor="ct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extLst>
                  <a:ext uri="{0D108BD9-81ED-4DB2-BD59-A6C34878D82A}">
                    <a16:rowId xmlns:a16="http://schemas.microsoft.com/office/drawing/2014/main" val="1821450359"/>
                  </a:ext>
                </a:extLst>
              </a:tr>
              <a:tr h="389486">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７</a:t>
                      </a:r>
                    </a:p>
                  </a:txBody>
                  <a:tcPr anchor="ctr" anchorCtr="1"/>
                </a:tc>
                <a:tc>
                  <a:txBody>
                    <a:bodyPr/>
                    <a:lstStyle/>
                    <a:p>
                      <a:pPr algn="l"/>
                      <a:r>
                        <a:rPr kumimoji="1" lang="zh-TW" altLang="en-US" sz="1000" dirty="0">
                          <a:latin typeface="UD デジタル 教科書体 NK-R" panose="02020400000000000000" pitchFamily="18" charset="-128"/>
                          <a:ea typeface="UD デジタル 教科書体 NK-R" panose="02020400000000000000" pitchFamily="18" charset="-128"/>
                        </a:rPr>
                        <a:t>独立行政法人　労働者健康</a:t>
                      </a:r>
                      <a:endParaRPr kumimoji="1" lang="en-US" altLang="zh-TW" sz="1000" dirty="0">
                        <a:latin typeface="UD デジタル 教科書体 NK-R" panose="02020400000000000000" pitchFamily="18" charset="-128"/>
                        <a:ea typeface="UD デジタル 教科書体 NK-R" panose="02020400000000000000" pitchFamily="18" charset="-128"/>
                      </a:endParaRPr>
                    </a:p>
                    <a:p>
                      <a:pPr algn="l"/>
                      <a:r>
                        <a:rPr kumimoji="1" lang="zh-TW" altLang="en-US" sz="1000" dirty="0">
                          <a:latin typeface="UD デジタル 教科書体 NK-R" panose="02020400000000000000" pitchFamily="18" charset="-128"/>
                          <a:ea typeface="UD デジタル 教科書体 NK-R" panose="02020400000000000000" pitchFamily="18" charset="-128"/>
                        </a:rPr>
                        <a:t>安全機構　大阪労災病院</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extLst>
                  <a:ext uri="{0D108BD9-81ED-4DB2-BD59-A6C34878D82A}">
                    <a16:rowId xmlns:a16="http://schemas.microsoft.com/office/drawing/2014/main" val="3310553445"/>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８</a:t>
                      </a:r>
                    </a:p>
                  </a:txBody>
                  <a:tcPr anchor="ctr" anchorCtr="1"/>
                </a:tc>
                <a:tc>
                  <a:txBody>
                    <a:bodyPr/>
                    <a:lstStyle/>
                    <a:p>
                      <a:pPr algn="l"/>
                      <a:r>
                        <a:rPr kumimoji="1" lang="zh-CN" altLang="en-US" sz="1000" dirty="0">
                          <a:latin typeface="UD デジタル 教科書体 NK-R" panose="02020400000000000000" pitchFamily="18" charset="-128"/>
                          <a:ea typeface="UD デジタル 教科書体 NK-R" panose="02020400000000000000" pitchFamily="18" charset="-128"/>
                        </a:rPr>
                        <a:t>近畿大学病院</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extLst>
                  <a:ext uri="{0D108BD9-81ED-4DB2-BD59-A6C34878D82A}">
                    <a16:rowId xmlns:a16="http://schemas.microsoft.com/office/drawing/2014/main" val="2004340587"/>
                  </a:ext>
                </a:extLst>
              </a:tr>
              <a:tr h="389486">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９</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独立行政法人国立病院</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dirty="0">
                          <a:latin typeface="UD デジタル 教科書体 NK-R" panose="02020400000000000000" pitchFamily="18" charset="-128"/>
                          <a:ea typeface="UD デジタル 教科書体 NK-R" panose="02020400000000000000" pitchFamily="18" charset="-128"/>
                        </a:rPr>
                        <a:t>機構大阪南医療センター</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extLst>
                  <a:ext uri="{0D108BD9-81ED-4DB2-BD59-A6C34878D82A}">
                    <a16:rowId xmlns:a16="http://schemas.microsoft.com/office/drawing/2014/main" val="2179536021"/>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１０</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堺市立総合医療センター</a:t>
                      </a:r>
                    </a:p>
                  </a:txBody>
                  <a:tcPr anchor="ct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3363516696"/>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１１</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市立岸和田市民病院</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extLst>
                  <a:ext uri="{0D108BD9-81ED-4DB2-BD59-A6C34878D82A}">
                    <a16:rowId xmlns:a16="http://schemas.microsoft.com/office/drawing/2014/main" val="1059560839"/>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１２</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和泉市立総合医療センター</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extLst>
                  <a:ext uri="{0D108BD9-81ED-4DB2-BD59-A6C34878D82A}">
                    <a16:rowId xmlns:a16="http://schemas.microsoft.com/office/drawing/2014/main" val="3702317196"/>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１３</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大阪国際がんセンター</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1414954803"/>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１４</a:t>
                      </a:r>
                    </a:p>
                  </a:txBody>
                  <a:tcPr anchor="ctr" anchorCtr="1"/>
                </a:tc>
                <a:tc>
                  <a:txBody>
                    <a:bodyPr/>
                    <a:lstStyle/>
                    <a:p>
                      <a:pPr algn="l"/>
                      <a:r>
                        <a:rPr kumimoji="1" lang="zh-CN" altLang="en-US" sz="1000" dirty="0">
                          <a:latin typeface="UD デジタル 教科書体 NK-R" panose="02020400000000000000" pitchFamily="18" charset="-128"/>
                          <a:ea typeface="UD デジタル 教科書体 NK-R" panose="02020400000000000000" pitchFamily="18" charset="-128"/>
                        </a:rPr>
                        <a:t>大阪公立大学医学部附属病院</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4277354774"/>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１５</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大阪市立総合医療センター</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1273519540"/>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１６</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大阪赤十字病院</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1617439946"/>
                  </a:ext>
                </a:extLst>
              </a:tr>
              <a:tr h="239684">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１７</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大阪医療センター</a:t>
                      </a:r>
                    </a:p>
                  </a:txBody>
                  <a:tcPr anchor="ct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1805532431"/>
                  </a:ext>
                </a:extLst>
              </a:tr>
              <a:tr h="332905">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１８</a:t>
                      </a:r>
                    </a:p>
                  </a:txBody>
                  <a:tcPr anchor="ctr" anchorCtr="1"/>
                </a:tc>
                <a:tc>
                  <a:txBody>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大阪急性期・総合医療センター</a:t>
                      </a:r>
                    </a:p>
                  </a:txBody>
                  <a:tcPr anchor="ctr"/>
                </a:tc>
                <a:tc>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p>
                  </a:txBody>
                  <a:tcPr anchor="ctr" anchorCtr="1"/>
                </a:tc>
                <a:extLst>
                  <a:ext uri="{0D108BD9-81ED-4DB2-BD59-A6C34878D82A}">
                    <a16:rowId xmlns:a16="http://schemas.microsoft.com/office/drawing/2014/main" val="3594258364"/>
                  </a:ext>
                </a:extLst>
              </a:tr>
            </a:tbl>
          </a:graphicData>
        </a:graphic>
      </p:graphicFrame>
      <p:sp>
        <p:nvSpPr>
          <p:cNvPr id="4" name="テキスト ボックス 3">
            <a:extLst>
              <a:ext uri="{FF2B5EF4-FFF2-40B4-BE49-F238E27FC236}">
                <a16:creationId xmlns:a16="http://schemas.microsoft.com/office/drawing/2014/main" id="{963822C1-708C-4B04-9934-44E486EA690A}"/>
              </a:ext>
            </a:extLst>
          </p:cNvPr>
          <p:cNvSpPr txBox="1"/>
          <p:nvPr/>
        </p:nvSpPr>
        <p:spPr>
          <a:xfrm>
            <a:off x="358938" y="482036"/>
            <a:ext cx="8019154" cy="585353"/>
          </a:xfrm>
          <a:prstGeom prst="rect">
            <a:avLst/>
          </a:prstGeom>
          <a:noFill/>
        </p:spPr>
        <p:txBody>
          <a:bodyPr wrap="square" rtlCol="0">
            <a:spAutoFit/>
          </a:bodyPr>
          <a:lstStyle/>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問２　入院期間中に実施したリハビリテーション</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200" dirty="0">
                <a:latin typeface="UD デジタル 教科書体 NK-R" panose="02020400000000000000" pitchFamily="18" charset="-128"/>
                <a:ea typeface="UD デジタル 教科書体 NK-R" panose="02020400000000000000" pitchFamily="18" charset="-128"/>
              </a:rPr>
              <a:t>　　　　　　作業療法士によるリハビリが中心であることから、運動療法、実用歩行訓練を主として実施している傾向。</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3" name="四角形: 角を丸くする 2">
            <a:extLst>
              <a:ext uri="{FF2B5EF4-FFF2-40B4-BE49-F238E27FC236}">
                <a16:creationId xmlns:a16="http://schemas.microsoft.com/office/drawing/2014/main" id="{643F3099-7C3A-4066-BB13-B83A01DAAC3F}"/>
              </a:ext>
            </a:extLst>
          </p:cNvPr>
          <p:cNvSpPr/>
          <p:nvPr/>
        </p:nvSpPr>
        <p:spPr>
          <a:xfrm>
            <a:off x="2880360" y="1047262"/>
            <a:ext cx="1691640" cy="5709487"/>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a:extLst>
              <a:ext uri="{FF2B5EF4-FFF2-40B4-BE49-F238E27FC236}">
                <a16:creationId xmlns:a16="http://schemas.microsoft.com/office/drawing/2014/main" id="{F3A5CBA9-E0EA-4A9E-9545-71253D93BB20}"/>
              </a:ext>
            </a:extLst>
          </p:cNvPr>
          <p:cNvSpPr>
            <a:spLocks noGrp="1"/>
          </p:cNvSpPr>
          <p:nvPr>
            <p:ph type="sldNum" sz="quarter" idx="12"/>
          </p:nvPr>
        </p:nvSpPr>
        <p:spPr/>
        <p:txBody>
          <a:bodyPr/>
          <a:lstStyle/>
          <a:p>
            <a:r>
              <a:rPr kumimoji="1" lang="ja-JP" altLang="en-US" b="1" dirty="0">
                <a:latin typeface="UD デジタル 教科書体 NK-R" panose="02020400000000000000" pitchFamily="18" charset="-128"/>
                <a:ea typeface="UD デジタル 教科書体 NK-R" panose="02020400000000000000" pitchFamily="18" charset="-128"/>
              </a:rPr>
              <a:t>４</a:t>
            </a:r>
          </a:p>
        </p:txBody>
      </p:sp>
    </p:spTree>
    <p:extLst>
      <p:ext uri="{BB962C8B-B14F-4D97-AF65-F5344CB8AC3E}">
        <p14:creationId xmlns:p14="http://schemas.microsoft.com/office/powerpoint/2010/main" val="2542654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269E013-E0D3-41EA-AE42-87B627014560}"/>
              </a:ext>
            </a:extLst>
          </p:cNvPr>
          <p:cNvSpPr txBox="1"/>
          <p:nvPr/>
        </p:nvSpPr>
        <p:spPr>
          <a:xfrm>
            <a:off x="0" y="3"/>
            <a:ext cx="9906000" cy="547074"/>
          </a:xfrm>
          <a:prstGeom prst="rect">
            <a:avLst/>
          </a:prstGeom>
          <a:solidFill>
            <a:srgbClr val="1F497D">
              <a:lumMod val="50000"/>
            </a:srgbClr>
          </a:solidFill>
          <a:ln w="9525" cmpd="sng">
            <a:noFill/>
          </a:ln>
          <a:effectLst/>
        </p:spPr>
        <p:txBody>
          <a:bodyPr wrap="square" tIns="0" bIns="0" rtlCol="0" anchor="ctr" anchorCtr="0">
            <a:noAutofit/>
          </a:bodyPr>
          <a:lstStyle/>
          <a:p>
            <a:pPr defTabSz="457200">
              <a:defRPr/>
            </a:pPr>
            <a:r>
              <a:rPr kumimoji="0" lang="ja-JP" altLang="en-US" b="1" kern="0" dirty="0">
                <a:solidFill>
                  <a:srgbClr val="FFFFFF"/>
                </a:solidFill>
                <a:latin typeface="Meiryo UI" panose="020B0604030504040204" pitchFamily="50" charset="-128"/>
                <a:ea typeface="Meiryo UI" panose="020B0604030504040204" pitchFamily="50" charset="-128"/>
                <a:cs typeface="Times New Roman"/>
              </a:rPr>
              <a:t>２．</a:t>
            </a:r>
            <a:r>
              <a:rPr kumimoji="0" lang="en-US" altLang="ja-JP"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b="1" kern="0" dirty="0">
                <a:solidFill>
                  <a:srgbClr val="FFFFFF"/>
                </a:solidFill>
                <a:latin typeface="Meiryo UI" panose="020B0604030504040204" pitchFamily="50" charset="-128"/>
                <a:ea typeface="Meiryo UI" panose="020B0604030504040204" pitchFamily="50" charset="-128"/>
                <a:cs typeface="Times New Roman"/>
              </a:rPr>
              <a:t>報告</a:t>
            </a:r>
            <a:r>
              <a:rPr kumimoji="0" lang="en-US" altLang="ja-JP"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b="1" kern="0" dirty="0">
                <a:solidFill>
                  <a:srgbClr val="FFFFFF"/>
                </a:solidFill>
                <a:latin typeface="Meiryo UI" panose="020B0604030504040204" pitchFamily="50" charset="-128"/>
                <a:ea typeface="Meiryo UI" panose="020B0604030504040204" pitchFamily="50" charset="-128"/>
                <a:cs typeface="Times New Roman"/>
              </a:rPr>
              <a:t>リハビリテーション患者調査の結果について（がん患者対象）</a:t>
            </a:r>
          </a:p>
        </p:txBody>
      </p:sp>
      <p:sp>
        <p:nvSpPr>
          <p:cNvPr id="7" name="角丸四角形 17">
            <a:extLst>
              <a:ext uri="{FF2B5EF4-FFF2-40B4-BE49-F238E27FC236}">
                <a16:creationId xmlns:a16="http://schemas.microsoft.com/office/drawing/2014/main" id="{17386D62-10BF-4463-8E5C-B8BDC0455F2E}"/>
              </a:ext>
            </a:extLst>
          </p:cNvPr>
          <p:cNvSpPr/>
          <p:nvPr/>
        </p:nvSpPr>
        <p:spPr>
          <a:xfrm>
            <a:off x="360664" y="646316"/>
            <a:ext cx="2735791"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ja-JP" altLang="en-US" sz="1600" b="1" dirty="0">
                <a:solidFill>
                  <a:prstClr val="white"/>
                </a:solidFill>
                <a:latin typeface="Meiryo UI" panose="020B0604030504040204" pitchFamily="50" charset="-128"/>
                <a:ea typeface="Meiryo UI" panose="020B0604030504040204" pitchFamily="50" charset="-128"/>
              </a:rPr>
              <a:t>がん患者実態調査概要</a:t>
            </a:r>
          </a:p>
        </p:txBody>
      </p:sp>
      <p:sp>
        <p:nvSpPr>
          <p:cNvPr id="8" name="テキスト ボックス 7">
            <a:extLst>
              <a:ext uri="{FF2B5EF4-FFF2-40B4-BE49-F238E27FC236}">
                <a16:creationId xmlns:a16="http://schemas.microsoft.com/office/drawing/2014/main" id="{1B2A50E2-029C-4ECA-AD3C-301C23129D45}"/>
              </a:ext>
            </a:extLst>
          </p:cNvPr>
          <p:cNvSpPr txBox="1"/>
          <p:nvPr/>
        </p:nvSpPr>
        <p:spPr>
          <a:xfrm>
            <a:off x="282510" y="1104667"/>
            <a:ext cx="9083251" cy="3150158"/>
          </a:xfrm>
          <a:prstGeom prst="rect">
            <a:avLst/>
          </a:prstGeom>
          <a:noFill/>
          <a:ln>
            <a:noFill/>
          </a:ln>
        </p:spPr>
        <p:txBody>
          <a:bodyPr wrap="square" rtlCol="0">
            <a:spAutoFit/>
          </a:bodyPr>
          <a:lstStyle/>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令和</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6</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年９月１日～</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30</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日の期間中に、大阪国際がんセンターでリハビリテーションを受けているがん患者の方を対象に調査</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■調査報告</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・年齢：</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40</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代➡</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5</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名　　</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60</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代➡</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2</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名　　　</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70</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代➡</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4</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名</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6</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名が手術による治療を受けており、その他に内視鏡切除等を受けている。</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・入院中に、主に運動療法のリハビリテーションを受けており（</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8</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名）、その期間は最短で</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4</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日間、最長で</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50</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日間であった。</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・退院後は、自費により通所リハビリテーションでリハビリを受けるとの回答が一部あったが、ほとんどのがん患者は退院後にリハビリを受ける</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予定はなかった。</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■府に対するリハビリテーションの要望</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1200" u="sng" dirty="0">
                <a:solidFill>
                  <a:prstClr val="black"/>
                </a:solidFill>
                <a:latin typeface="UD デジタル 教科書体 NK-R" panose="02020400000000000000" pitchFamily="18" charset="-128"/>
                <a:ea typeface="UD デジタル 教科書体 NK-R" panose="02020400000000000000" pitchFamily="18" charset="-128"/>
              </a:rPr>
              <a:t>介護保険の年齢に達していなければ、通所リハビリテーション等のサービスを受けることができない</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。年齢が若くても使えるようにしてほしい。</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・一部でも公的な補助がほしい。</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・適した負荷で運動ができる（指導してもらえる）場所がほしい。</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defTabSz="457200">
              <a:lnSpc>
                <a:spcPts val="2000"/>
              </a:lnSpc>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・外出できない人もいるので、訪問リハビリテーションを利用できるようにしてほしい。</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a:extLst>
              <a:ext uri="{FF2B5EF4-FFF2-40B4-BE49-F238E27FC236}">
                <a16:creationId xmlns:a16="http://schemas.microsoft.com/office/drawing/2014/main" id="{5FF15503-95AF-462A-9D71-39520AC8A1F9}"/>
              </a:ext>
            </a:extLst>
          </p:cNvPr>
          <p:cNvSpPr txBox="1"/>
          <p:nvPr/>
        </p:nvSpPr>
        <p:spPr>
          <a:xfrm>
            <a:off x="380992" y="4845108"/>
            <a:ext cx="9144016" cy="307777"/>
          </a:xfrm>
          <a:prstGeom prst="rect">
            <a:avLst/>
          </a:prstGeom>
          <a:noFill/>
        </p:spPr>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今回の調査では、がん患者の実態を十分に把握することができなかったため、引き続き実態を把握する方法を</a:t>
            </a:r>
            <a:r>
              <a:rPr lang="ja-JP" altLang="en-US" sz="1400" dirty="0">
                <a:latin typeface="UD デジタル 教科書体 NK-R" panose="02020400000000000000" pitchFamily="18" charset="-128"/>
                <a:ea typeface="UD デジタル 教科書体 NK-R" panose="02020400000000000000" pitchFamily="18" charset="-128"/>
              </a:rPr>
              <a:t>検討する</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9" name="角丸四角形 17">
            <a:extLst>
              <a:ext uri="{FF2B5EF4-FFF2-40B4-BE49-F238E27FC236}">
                <a16:creationId xmlns:a16="http://schemas.microsoft.com/office/drawing/2014/main" id="{66018F9E-67B0-43F0-A58E-4A76403F2747}"/>
              </a:ext>
            </a:extLst>
          </p:cNvPr>
          <p:cNvSpPr/>
          <p:nvPr/>
        </p:nvSpPr>
        <p:spPr>
          <a:xfrm>
            <a:off x="380992" y="4345554"/>
            <a:ext cx="2015213"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ja-JP" altLang="en-US" sz="1600" b="1" dirty="0">
                <a:solidFill>
                  <a:prstClr val="white"/>
                </a:solidFill>
                <a:latin typeface="Meiryo UI" panose="020B0604030504040204" pitchFamily="50" charset="-128"/>
                <a:ea typeface="Meiryo UI" panose="020B0604030504040204" pitchFamily="50" charset="-128"/>
              </a:rPr>
              <a:t>今後の方向性</a:t>
            </a:r>
          </a:p>
        </p:txBody>
      </p:sp>
      <p:sp>
        <p:nvSpPr>
          <p:cNvPr id="4" name="スライド番号プレースホルダー 3">
            <a:extLst>
              <a:ext uri="{FF2B5EF4-FFF2-40B4-BE49-F238E27FC236}">
                <a16:creationId xmlns:a16="http://schemas.microsoft.com/office/drawing/2014/main" id="{D56DAA53-AAC8-4727-BD91-D4F39BCA3555}"/>
              </a:ext>
            </a:extLst>
          </p:cNvPr>
          <p:cNvSpPr>
            <a:spLocks noGrp="1"/>
          </p:cNvSpPr>
          <p:nvPr>
            <p:ph type="sldNum" sz="quarter" idx="12"/>
          </p:nvPr>
        </p:nvSpPr>
        <p:spPr>
          <a:xfrm>
            <a:off x="7316486" y="6338660"/>
            <a:ext cx="2228850" cy="365125"/>
          </a:xfrm>
        </p:spPr>
        <p:txBody>
          <a:bodyPr/>
          <a:lstStyle/>
          <a:p>
            <a:r>
              <a:rPr kumimoji="1" lang="ja-JP" altLang="en-US" b="1" dirty="0">
                <a:latin typeface="UD デジタル 教科書体 NK-R" panose="02020400000000000000" pitchFamily="18" charset="-128"/>
                <a:ea typeface="UD デジタル 教科書体 NK-R" panose="02020400000000000000" pitchFamily="18" charset="-128"/>
              </a:rPr>
              <a:t>５</a:t>
            </a:r>
          </a:p>
        </p:txBody>
      </p:sp>
      <p:sp>
        <p:nvSpPr>
          <p:cNvPr id="10" name="テキスト ボックス 9">
            <a:extLst>
              <a:ext uri="{FF2B5EF4-FFF2-40B4-BE49-F238E27FC236}">
                <a16:creationId xmlns:a16="http://schemas.microsoft.com/office/drawing/2014/main" id="{48C8C3DE-C868-4FE1-91AA-CF9CDBFF3160}"/>
              </a:ext>
            </a:extLst>
          </p:cNvPr>
          <p:cNvSpPr txBox="1"/>
          <p:nvPr/>
        </p:nvSpPr>
        <p:spPr>
          <a:xfrm>
            <a:off x="360664" y="5440600"/>
            <a:ext cx="8843971" cy="1098314"/>
          </a:xfrm>
          <a:prstGeom prst="rect">
            <a:avLst/>
          </a:prstGeom>
          <a:noFill/>
          <a:ln>
            <a:solidFill>
              <a:schemeClr val="accent1"/>
            </a:solidFill>
          </a:ln>
        </p:spPr>
        <p:txBody>
          <a:bodyPr wrap="square" rtlCol="0">
            <a:spAutoFit/>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参考</a:t>
            </a:r>
            <a:r>
              <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リハビリテーション患者調査項目（調査項目については、大阪がん患者団体協議会と調整済）</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◆問１　令和６年８月１日現在の年齢　　◆問２　診断されたがん種　　◆問３　がんと診断を受けてから、これまで受けたがん治療について</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◆問４　入院期間中に受けたがんリハビリテーションの内容　　　　　　　◆問５　問４で受けたリハビリテーションの期間</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◆問６　退院後に、医師の指示によってリハビリテーションを受ける予定はあるか　　　</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◆問７　大阪府への要望</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764747938"/>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ctr">
          <a:defRPr kumimoji="1" sz="1100" b="1" dirty="0">
            <a:latin typeface="UD デジタル 教科書体 NK-R" panose="02020400000000000000" pitchFamily="18" charset="-128"/>
            <a:ea typeface="UD デジタル 教科書体 NK-R" panose="02020400000000000000" pitchFamily="18"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666</TotalTime>
  <Words>1909</Words>
  <Application>Microsoft Office PowerPoint</Application>
  <PresentationFormat>A4 210 x 297 mm</PresentationFormat>
  <Paragraphs>298</Paragraphs>
  <Slides>6</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Meiryo UI</vt:lpstr>
      <vt:lpstr>UD デジタル 教科書体 NK-B</vt:lpstr>
      <vt:lpstr>UD デジタル 教科書体 NK-R</vt:lpstr>
      <vt:lpstr>游ゴシック</vt:lpstr>
      <vt:lpstr>Arial</vt:lpstr>
      <vt:lpstr>Calibri</vt:lpstr>
      <vt:lpstr>Calibri Light</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知子</dc:creator>
  <cp:lastModifiedBy>藤原　遼祐</cp:lastModifiedBy>
  <cp:revision>68</cp:revision>
  <cp:lastPrinted>2024-10-11T11:33:52Z</cp:lastPrinted>
  <dcterms:created xsi:type="dcterms:W3CDTF">2024-10-11T02:59:52Z</dcterms:created>
  <dcterms:modified xsi:type="dcterms:W3CDTF">2024-10-23T03:15:01Z</dcterms:modified>
</cp:coreProperties>
</file>