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76" r:id="rId2"/>
    <p:sldId id="338" r:id="rId3"/>
    <p:sldId id="278" r:id="rId4"/>
    <p:sldId id="331" r:id="rId5"/>
    <p:sldId id="332" r:id="rId6"/>
    <p:sldId id="337" r:id="rId7"/>
    <p:sldId id="327" r:id="rId8"/>
    <p:sldId id="261" r:id="rId9"/>
    <p:sldId id="290" r:id="rId10"/>
    <p:sldId id="295" r:id="rId11"/>
    <p:sldId id="329" r:id="rId1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FF66FF"/>
    <a:srgbClr val="FF9933"/>
    <a:srgbClr val="00FF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77" autoAdjust="0"/>
    <p:restoredTop sz="86393" autoAdjust="0"/>
  </p:normalViewPr>
  <p:slideViewPr>
    <p:cSldViewPr>
      <p:cViewPr varScale="1">
        <p:scale>
          <a:sx n="100" d="100"/>
          <a:sy n="100" d="100"/>
        </p:scale>
        <p:origin x="835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95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71F0E6-33C1-46FA-BECF-8E917CDDD450}" type="datetimeFigureOut">
              <a:rPr kumimoji="1" lang="ja-JP" altLang="en-US" smtClean="0"/>
              <a:t>2024/2/19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831E0B-8E23-4417-A23D-93EFD13E21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8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3708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393B3-4669-40DF-99F0-A9064760E014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44296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31E0B-8E23-4417-A23D-93EFD13E21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370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393B3-4669-40DF-99F0-A9064760E01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45214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393B3-4669-40DF-99F0-A9064760E01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287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393B3-4669-40DF-99F0-A9064760E014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7002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393B3-4669-40DF-99F0-A9064760E014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7957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393B3-4669-40DF-99F0-A9064760E014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0381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393B3-4669-40DF-99F0-A9064760E014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45214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393B3-4669-40DF-99F0-A9064760E014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4521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D3F9-B500-4457-A17A-18BC57323041}" type="datetime1">
              <a:rPr kumimoji="1" lang="ja-JP" altLang="en-US" smtClean="0"/>
              <a:t>2024/2/19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628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78E83-0560-457C-A032-0D0CF0AC2FA7}" type="datetime1">
              <a:rPr kumimoji="1" lang="ja-JP" altLang="en-US" smtClean="0"/>
              <a:t>2024/2/19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31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4B1D0-183F-4610-9855-D5317978D580}" type="datetime1">
              <a:rPr kumimoji="1" lang="ja-JP" altLang="en-US" smtClean="0"/>
              <a:t>2024/2/19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0633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5B032-E032-445C-B2BA-486B1B4DBE5F}" type="datetime1">
              <a:rPr kumimoji="1" lang="ja-JP" altLang="en-US" smtClean="0"/>
              <a:t>2024/2/19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1610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FEFF1-2048-4952-AE6E-FF62A642658B}" type="datetime1">
              <a:rPr kumimoji="1" lang="ja-JP" altLang="en-US" smtClean="0"/>
              <a:t>2024/2/19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32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71451-DD91-418F-B3A3-FC4ACFB71E64}" type="datetime1">
              <a:rPr kumimoji="1" lang="ja-JP" altLang="en-US" smtClean="0"/>
              <a:t>2024/2/19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684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E63C5-8E65-476D-9EF8-5053A35D1AFD}" type="datetime1">
              <a:rPr kumimoji="1" lang="ja-JP" altLang="en-US" smtClean="0"/>
              <a:t>2024/2/19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146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9877-3545-49E9-9996-14DC23402462}" type="datetime1">
              <a:rPr kumimoji="1" lang="ja-JP" altLang="en-US" smtClean="0"/>
              <a:t>2024/2/19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419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D679-1187-4D90-A0E0-93E379D682C6}" type="datetime1">
              <a:rPr kumimoji="1" lang="ja-JP" altLang="en-US" smtClean="0"/>
              <a:t>2024/2/19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139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B5EB0-AA05-4926-8B87-17F3EB914067}" type="datetime1">
              <a:rPr kumimoji="1" lang="ja-JP" altLang="en-US" smtClean="0"/>
              <a:t>2024/2/19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6882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4C42A-D37F-4750-BEC0-CAC34FB42D98}" type="datetime1">
              <a:rPr kumimoji="1" lang="ja-JP" altLang="en-US" smtClean="0"/>
              <a:t>2024/2/19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665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5AA4D-CC55-4102-880F-C4B27C506596}" type="datetime1">
              <a:rPr kumimoji="1" lang="ja-JP" altLang="en-US" smtClean="0"/>
              <a:t>2024/2/19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72374-2C65-4225-B1BC-5F795CF92C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052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1150238" y="1731013"/>
            <a:ext cx="6840760" cy="1299568"/>
          </a:xfrm>
          <a:prstGeom prst="rect">
            <a:avLst/>
          </a:prstGeom>
          <a:noFill/>
          <a:ln>
            <a:noFill/>
          </a:ln>
        </p:spPr>
        <p:txBody>
          <a:bodyPr wrap="square" lIns="144000" tIns="144000" rtlCol="0">
            <a:spAutoFit/>
          </a:bodyPr>
          <a:lstStyle/>
          <a:p>
            <a:pPr algn="ctr"/>
            <a:r>
              <a:rPr lang="ja-JP" altLang="en-US" sz="3600" b="1" dirty="0">
                <a:latin typeface="+mn-ea"/>
              </a:rPr>
              <a:t>　</a:t>
            </a: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大阪府がん診療拠点病院等の</a:t>
            </a:r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指定更新について</a:t>
            </a:r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ja-JP" altLang="en-US" sz="1600" dirty="0">
                <a:solidFill>
                  <a:schemeClr val="tx1"/>
                </a:solidFill>
              </a:rPr>
              <a:t>１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A78B744-9C0A-4155-AEA5-3F4C10D4A7C7}"/>
              </a:ext>
            </a:extLst>
          </p:cNvPr>
          <p:cNvSpPr/>
          <p:nvPr/>
        </p:nvSpPr>
        <p:spPr>
          <a:xfrm>
            <a:off x="7884368" y="82761"/>
            <a:ext cx="941328" cy="3152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資料２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F12BA7E-DF6B-4DE6-AD80-B4FB68AFEDB4}"/>
              </a:ext>
            </a:extLst>
          </p:cNvPr>
          <p:cNvSpPr txBox="1"/>
          <p:nvPr/>
        </p:nvSpPr>
        <p:spPr>
          <a:xfrm>
            <a:off x="1835696" y="4074459"/>
            <a:ext cx="5654010" cy="1238013"/>
          </a:xfrm>
          <a:prstGeom prst="rect">
            <a:avLst/>
          </a:prstGeom>
          <a:noFill/>
          <a:ln>
            <a:noFill/>
          </a:ln>
        </p:spPr>
        <p:txBody>
          <a:bodyPr wrap="square" lIns="144000" tIns="144000" rtlCol="0">
            <a:spAutoFit/>
          </a:bodyPr>
          <a:lstStyle/>
          <a:p>
            <a:pPr algn="ctr"/>
            <a:r>
              <a:rPr lang="ja-JP" altLang="en-US" sz="2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令和５年度大阪府がん対策推進委員会</a:t>
            </a:r>
            <a:endParaRPr lang="en-US" altLang="ja-JP" sz="25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第４回がん診療連携検討部会</a:t>
            </a:r>
            <a:endParaRPr lang="en-US" altLang="ja-JP" sz="25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8610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3"/>
          <p:cNvSpPr txBox="1">
            <a:spLocks/>
          </p:cNvSpPr>
          <p:nvPr/>
        </p:nvSpPr>
        <p:spPr>
          <a:xfrm>
            <a:off x="7730008" y="6388203"/>
            <a:ext cx="1234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b="1" dirty="0"/>
              <a:t>10</a:t>
            </a:r>
            <a:endParaRPr lang="ja-JP" altLang="en-US" sz="1800" b="1" dirty="0"/>
          </a:p>
        </p:txBody>
      </p:sp>
      <p:sp>
        <p:nvSpPr>
          <p:cNvPr id="8" name="角丸四角形 7"/>
          <p:cNvSpPr/>
          <p:nvPr/>
        </p:nvSpPr>
        <p:spPr>
          <a:xfrm>
            <a:off x="179512" y="1185144"/>
            <a:ext cx="8714293" cy="3179959"/>
          </a:xfrm>
          <a:prstGeom prst="roundRect">
            <a:avLst>
              <a:gd name="adj" fmla="val 654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ts val="2031"/>
              </a:lnSpc>
            </a:pPr>
            <a:endParaRPr lang="en-US" altLang="ja-JP" sz="16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ja-JP" altLang="en-US" sz="1600" dirty="0">
                <a:solidFill>
                  <a:schemeClr val="tx1"/>
                </a:solidFill>
              </a:rPr>
              <a:t>基本的に国の指定要件に準じたものとしている。</a:t>
            </a:r>
            <a:endParaRPr lang="en-US" altLang="ja-JP" sz="16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</a:rPr>
              <a:t>　　　・ 長期フォローアップに関する適切な連携体制の整備・検討</a:t>
            </a:r>
            <a:endParaRPr lang="en-US" altLang="ja-JP" sz="16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chemeClr val="tx1"/>
                </a:solidFill>
              </a:rPr>
              <a:t>　　　・ がん・生殖医療を含む小児・</a:t>
            </a:r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AYA</a:t>
            </a:r>
            <a:r>
              <a:rPr lang="ja-JP" altLang="en-US" sz="1600" dirty="0">
                <a:solidFill>
                  <a:schemeClr val="tx1"/>
                </a:solidFill>
              </a:rPr>
              <a:t>世代の相談支援の強化　　等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ja-JP" altLang="en-US" sz="1600" dirty="0">
                <a:solidFill>
                  <a:schemeClr val="tx1"/>
                </a:solidFill>
              </a:rPr>
              <a:t>診療実績は国要件と同等程度を求める。（新規症例数　国：３０例以上 ⇒ 府：３０例程度）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ja-JP" altLang="en-US" sz="1600" dirty="0">
                <a:solidFill>
                  <a:schemeClr val="tx1"/>
                </a:solidFill>
              </a:rPr>
              <a:t>国の「小児がん連携病院」の指定を受けていること。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ja-JP" sz="1600" dirty="0">
              <a:solidFill>
                <a:schemeClr val="tx1"/>
              </a:solidFill>
            </a:endParaRPr>
          </a:p>
          <a:p>
            <a:pPr algn="r">
              <a:lnSpc>
                <a:spcPct val="150000"/>
              </a:lnSpc>
            </a:pPr>
            <a:r>
              <a:rPr lang="en-US" altLang="ja-JP" sz="1600" dirty="0">
                <a:solidFill>
                  <a:schemeClr val="tx1"/>
                </a:solidFill>
              </a:rPr>
              <a:t>※ </a:t>
            </a:r>
            <a:r>
              <a:rPr lang="ja-JP" altLang="en-US" sz="1600" dirty="0">
                <a:solidFill>
                  <a:schemeClr val="tx1"/>
                </a:solidFill>
              </a:rPr>
              <a:t>大阪府がん対策推進委員会　がん診療連携検討部会において承認済み（</a:t>
            </a:r>
            <a:r>
              <a:rPr lang="en-US" altLang="ja-JP" sz="1600" dirty="0">
                <a:solidFill>
                  <a:schemeClr val="tx1"/>
                </a:solidFill>
              </a:rPr>
              <a:t>R5.7.5</a:t>
            </a:r>
            <a:r>
              <a:rPr lang="ja-JP" altLang="en-US" sz="1600" dirty="0">
                <a:solidFill>
                  <a:schemeClr val="tx1"/>
                </a:solidFill>
              </a:rPr>
              <a:t>）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179512" y="987121"/>
            <a:ext cx="2088232" cy="39604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500" b="1" dirty="0">
                <a:solidFill>
                  <a:schemeClr val="tx1"/>
                </a:solidFill>
              </a:rPr>
              <a:t>指定要件のポイント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763688" y="4817226"/>
            <a:ext cx="6701226" cy="11320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/>
              <a:t>　</a:t>
            </a:r>
            <a:r>
              <a:rPr kumimoji="1" lang="en-US" altLang="ja-JP" b="1" dirty="0"/>
              <a:t>【</a:t>
            </a:r>
            <a:r>
              <a:rPr kumimoji="1" lang="ja-JP" altLang="en-US" b="1" dirty="0"/>
              <a:t>指定希望</a:t>
            </a:r>
            <a:r>
              <a:rPr kumimoji="1" lang="en-US" altLang="ja-JP" b="1" dirty="0"/>
              <a:t>】</a:t>
            </a:r>
          </a:p>
          <a:p>
            <a:endParaRPr kumimoji="1" lang="en-US" altLang="ja-JP" sz="600" b="1" dirty="0"/>
          </a:p>
          <a:p>
            <a:pPr algn="ctr"/>
            <a:r>
              <a:rPr lang="ja-JP" altLang="en-US" b="1" dirty="0"/>
              <a:t>大阪</a:t>
            </a:r>
            <a:r>
              <a:rPr lang="zh-CN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大学医学部附属病院</a:t>
            </a:r>
            <a:r>
              <a:rPr lang="ja-JP" altLang="en-US" b="1" dirty="0"/>
              <a:t>　・　大阪母子医療センター</a:t>
            </a:r>
            <a:endParaRPr kumimoji="1" lang="ja-JP" altLang="en-US" sz="1400" b="1" dirty="0"/>
          </a:p>
        </p:txBody>
      </p:sp>
      <p:sp>
        <p:nvSpPr>
          <p:cNvPr id="12" name="ストライプ矢印 11"/>
          <p:cNvSpPr/>
          <p:nvPr/>
        </p:nvSpPr>
        <p:spPr>
          <a:xfrm>
            <a:off x="688050" y="4870197"/>
            <a:ext cx="898775" cy="1026113"/>
          </a:xfrm>
          <a:prstGeom prst="strip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">
            <a:extLst>
              <a:ext uri="{FF2B5EF4-FFF2-40B4-BE49-F238E27FC236}">
                <a16:creationId xmlns:a16="http://schemas.microsoft.com/office/drawing/2014/main" id="{762B5F6B-0013-42E8-9450-C56FCD5E2771}"/>
              </a:ext>
            </a:extLst>
          </p:cNvPr>
          <p:cNvSpPr txBox="1"/>
          <p:nvPr/>
        </p:nvSpPr>
        <p:spPr>
          <a:xfrm>
            <a:off x="6836" y="0"/>
            <a:ext cx="9144000" cy="261610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tIns="0" bIns="0" rtlCol="0" anchor="ctr" anchorCtr="0">
            <a:noAutofit/>
          </a:bodyPr>
          <a:lstStyle/>
          <a:p>
            <a:r>
              <a:rPr lang="ja-JP" altLang="en-US" sz="1700" b="1" dirty="0">
                <a:solidFill>
                  <a:srgbClr val="FFFFFF"/>
                </a:solidFill>
                <a:latin typeface="+mn-ea"/>
                <a:cs typeface="Times New Roman"/>
              </a:rPr>
              <a:t>２　</a:t>
            </a:r>
            <a:r>
              <a:rPr lang="ja-JP" altLang="en-US" sz="1800" b="1" dirty="0">
                <a:solidFill>
                  <a:schemeClr val="bg1"/>
                </a:solidFill>
                <a:latin typeface="+mn-ea"/>
                <a:cs typeface="Meiryo UI" panose="020B0604030504040204" pitchFamily="50" charset="-128"/>
              </a:rPr>
              <a:t>大阪府小児がん拠点病院の指定</a:t>
            </a:r>
          </a:p>
        </p:txBody>
      </p:sp>
    </p:spTree>
    <p:extLst>
      <p:ext uri="{BB962C8B-B14F-4D97-AF65-F5344CB8AC3E}">
        <p14:creationId xmlns:p14="http://schemas.microsoft.com/office/powerpoint/2010/main" val="3731141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3"/>
          <p:cNvSpPr txBox="1">
            <a:spLocks/>
          </p:cNvSpPr>
          <p:nvPr/>
        </p:nvSpPr>
        <p:spPr>
          <a:xfrm>
            <a:off x="7730008" y="6388203"/>
            <a:ext cx="1234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b="1" dirty="0"/>
              <a:t>11</a:t>
            </a:r>
            <a:endParaRPr lang="ja-JP" altLang="en-US" sz="1800" b="1" dirty="0"/>
          </a:p>
        </p:txBody>
      </p:sp>
      <p:sp>
        <p:nvSpPr>
          <p:cNvPr id="11" name="角丸四角形 10"/>
          <p:cNvSpPr/>
          <p:nvPr/>
        </p:nvSpPr>
        <p:spPr>
          <a:xfrm>
            <a:off x="163923" y="3538333"/>
            <a:ext cx="2376264" cy="936105"/>
          </a:xfrm>
          <a:prstGeom prst="roundRect">
            <a:avLst>
              <a:gd name="adj" fmla="val 9485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400" b="1" dirty="0">
                <a:solidFill>
                  <a:schemeClr val="tx1"/>
                </a:solidFill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</a:rPr>
              <a:t>国</a:t>
            </a:r>
            <a:r>
              <a:rPr kumimoji="1" lang="ja-JP" altLang="en-US" sz="1400" b="1" dirty="0">
                <a:solidFill>
                  <a:schemeClr val="tx1"/>
                </a:solidFill>
              </a:rPr>
              <a:t>拠点病院</a:t>
            </a:r>
            <a:r>
              <a:rPr kumimoji="1" lang="en-US" altLang="ja-JP" sz="1400" b="1" dirty="0">
                <a:solidFill>
                  <a:schemeClr val="tx1"/>
                </a:solidFill>
              </a:rPr>
              <a:t>】</a:t>
            </a:r>
          </a:p>
          <a:p>
            <a:pPr algn="ctr"/>
            <a:endParaRPr lang="en-US" altLang="ja-JP" sz="800" b="1" dirty="0">
              <a:solidFill>
                <a:schemeClr val="tx1"/>
              </a:solidFill>
            </a:endParaRPr>
          </a:p>
          <a:p>
            <a:r>
              <a:rPr kumimoji="1" lang="ja-JP" altLang="en-US" sz="1400" b="1" spc="-30" dirty="0">
                <a:solidFill>
                  <a:schemeClr val="tx1"/>
                </a:solidFill>
              </a:rPr>
              <a:t>・ 大阪市立総合医療センター</a:t>
            </a:r>
          </a:p>
        </p:txBody>
      </p:sp>
      <p:sp>
        <p:nvSpPr>
          <p:cNvPr id="13" name="角丸四角形 12"/>
          <p:cNvSpPr/>
          <p:nvPr/>
        </p:nvSpPr>
        <p:spPr>
          <a:xfrm>
            <a:off x="2848670" y="3538332"/>
            <a:ext cx="6115817" cy="2266932"/>
          </a:xfrm>
          <a:prstGeom prst="roundRect">
            <a:avLst>
              <a:gd name="adj" fmla="val 8404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2959100"/>
            <a:r>
              <a:rPr lang="en-US" altLang="ja-JP" sz="1400" b="1" dirty="0">
                <a:solidFill>
                  <a:schemeClr val="tx1"/>
                </a:solidFill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</a:rPr>
              <a:t>国</a:t>
            </a:r>
            <a:r>
              <a:rPr kumimoji="1" lang="ja-JP" altLang="en-US" sz="1400" b="1" dirty="0">
                <a:solidFill>
                  <a:schemeClr val="tx1"/>
                </a:solidFill>
              </a:rPr>
              <a:t>連携病院</a:t>
            </a:r>
            <a:r>
              <a:rPr kumimoji="1" lang="en-US" altLang="ja-JP" sz="1400" b="1" dirty="0">
                <a:solidFill>
                  <a:schemeClr val="tx1"/>
                </a:solidFill>
              </a:rPr>
              <a:t>】</a:t>
            </a:r>
          </a:p>
          <a:p>
            <a:pPr indent="2959100"/>
            <a:r>
              <a:rPr lang="ja-JP" altLang="en-US" sz="1400" b="1" dirty="0">
                <a:solidFill>
                  <a:schemeClr val="tx1"/>
                </a:solidFill>
                <a:latin typeface="+mj-ea"/>
                <a:ea typeface="+mj-ea"/>
              </a:rPr>
              <a:t>・</a:t>
            </a:r>
            <a:r>
              <a:rPr lang="zh-CN" altLang="en-US" sz="14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大阪大学医学部附属病院</a:t>
            </a:r>
            <a:endParaRPr lang="en-US" altLang="ja-JP" sz="14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indent="2959100"/>
            <a:r>
              <a:rPr lang="ja-JP" altLang="en-US" sz="1400" b="1" dirty="0">
                <a:solidFill>
                  <a:schemeClr val="tx1"/>
                </a:solidFill>
                <a:latin typeface="+mj-ea"/>
                <a:ea typeface="+mj-ea"/>
              </a:rPr>
              <a:t>・大阪母子医療センター</a:t>
            </a:r>
            <a:endParaRPr lang="en-US" altLang="ja-JP" sz="14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indent="2863850"/>
            <a:r>
              <a:rPr kumimoji="1" lang="ja-JP" altLang="en-US" sz="1400" b="1" dirty="0">
                <a:solidFill>
                  <a:schemeClr val="tx1"/>
                </a:solidFill>
              </a:rPr>
              <a:t>　・ 大阪公立大学医学部附属病院</a:t>
            </a:r>
            <a:endParaRPr kumimoji="1" lang="en-US" altLang="ja-JP" sz="1400" b="1" dirty="0">
              <a:solidFill>
                <a:schemeClr val="tx1"/>
              </a:solidFill>
            </a:endParaRPr>
          </a:p>
          <a:p>
            <a:pPr indent="2863850"/>
            <a:r>
              <a:rPr lang="ja-JP" altLang="en-US" sz="1400" b="1" dirty="0">
                <a:solidFill>
                  <a:schemeClr val="tx1"/>
                </a:solidFill>
              </a:rPr>
              <a:t>　・ 大阪赤十字病院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pPr indent="2863850"/>
            <a:r>
              <a:rPr lang="ja-JP" altLang="en-US" sz="1400" b="1" dirty="0">
                <a:solidFill>
                  <a:schemeClr val="tx1"/>
                </a:solidFill>
              </a:rPr>
              <a:t>　・ 関西医科大学附属病院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pPr indent="2863850"/>
            <a:r>
              <a:rPr lang="ja-JP" altLang="en-US" sz="1400" b="1" dirty="0">
                <a:solidFill>
                  <a:schemeClr val="tx1"/>
                </a:solidFill>
              </a:rPr>
              <a:t>　・ 北野病院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pPr indent="2863850"/>
            <a:r>
              <a:rPr lang="ja-JP" altLang="en-US" sz="1400" b="1" dirty="0">
                <a:solidFill>
                  <a:schemeClr val="tx1"/>
                </a:solidFill>
              </a:rPr>
              <a:t>　・ 近畿大学病院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pPr indent="2863850"/>
            <a:r>
              <a:rPr kumimoji="1" lang="ja-JP" altLang="en-US" sz="1400" b="1" dirty="0">
                <a:solidFill>
                  <a:schemeClr val="tx1"/>
                </a:solidFill>
              </a:rPr>
              <a:t>　・ </a:t>
            </a:r>
            <a:r>
              <a:rPr kumimoji="1" lang="ja-JP" altLang="en-US" sz="1400" dirty="0">
                <a:solidFill>
                  <a:schemeClr val="tx1"/>
                </a:solidFill>
              </a:rPr>
              <a:t>大阪医科</a:t>
            </a:r>
            <a:r>
              <a:rPr lang="ja-JP" altLang="en-US" sz="1400" dirty="0">
                <a:solidFill>
                  <a:schemeClr val="tx1"/>
                </a:solidFill>
              </a:rPr>
              <a:t>薬科大学</a:t>
            </a:r>
            <a:r>
              <a:rPr kumimoji="1" lang="ja-JP" altLang="en-US" sz="1400" dirty="0">
                <a:solidFill>
                  <a:schemeClr val="tx1"/>
                </a:solidFill>
              </a:rPr>
              <a:t>病院（ｵﾌﾞｻﾞｰﾊﾞ）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5916058" y="3916954"/>
            <a:ext cx="2337830" cy="458407"/>
          </a:xfrm>
          <a:prstGeom prst="roundRect">
            <a:avLst>
              <a:gd name="adj" fmla="val 919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800" b="1" dirty="0">
              <a:solidFill>
                <a:schemeClr val="bg1"/>
              </a:solidFill>
            </a:endParaRPr>
          </a:p>
        </p:txBody>
      </p:sp>
      <p:sp>
        <p:nvSpPr>
          <p:cNvPr id="15" name="二方向矢印 14"/>
          <p:cNvSpPr/>
          <p:nvPr/>
        </p:nvSpPr>
        <p:spPr>
          <a:xfrm rot="5400000">
            <a:off x="1560349" y="4112223"/>
            <a:ext cx="796895" cy="1635732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620053" y="4659810"/>
            <a:ext cx="716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連携</a:t>
            </a:r>
          </a:p>
        </p:txBody>
      </p:sp>
      <p:graphicFrame>
        <p:nvGraphicFramePr>
          <p:cNvPr id="17" name="表 16"/>
          <p:cNvGraphicFramePr>
            <a:graphicFrameLocks noGrp="1"/>
          </p:cNvGraphicFramePr>
          <p:nvPr/>
        </p:nvGraphicFramePr>
        <p:xfrm>
          <a:off x="175691" y="1184132"/>
          <a:ext cx="8864655" cy="2169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3">
                  <a:extLst>
                    <a:ext uri="{9D8B030D-6E8A-4147-A177-3AD203B41FA5}">
                      <a16:colId xmlns:a16="http://schemas.microsoft.com/office/drawing/2014/main" val="2718033045"/>
                    </a:ext>
                  </a:extLst>
                </a:gridCol>
                <a:gridCol w="1436096">
                  <a:extLst>
                    <a:ext uri="{9D8B030D-6E8A-4147-A177-3AD203B41FA5}">
                      <a16:colId xmlns:a16="http://schemas.microsoft.com/office/drawing/2014/main" val="2187736178"/>
                    </a:ext>
                  </a:extLst>
                </a:gridCol>
                <a:gridCol w="1436096">
                  <a:extLst>
                    <a:ext uri="{9D8B030D-6E8A-4147-A177-3AD203B41FA5}">
                      <a16:colId xmlns:a16="http://schemas.microsoft.com/office/drawing/2014/main" val="1893630985"/>
                    </a:ext>
                  </a:extLst>
                </a:gridCol>
                <a:gridCol w="1436096">
                  <a:extLst>
                    <a:ext uri="{9D8B030D-6E8A-4147-A177-3AD203B41FA5}">
                      <a16:colId xmlns:a16="http://schemas.microsoft.com/office/drawing/2014/main" val="2120762696"/>
                    </a:ext>
                  </a:extLst>
                </a:gridCol>
                <a:gridCol w="1094509">
                  <a:extLst>
                    <a:ext uri="{9D8B030D-6E8A-4147-A177-3AD203B41FA5}">
                      <a16:colId xmlns:a16="http://schemas.microsoft.com/office/drawing/2014/main" val="3766677225"/>
                    </a:ext>
                  </a:extLst>
                </a:gridCol>
                <a:gridCol w="1085595">
                  <a:extLst>
                    <a:ext uri="{9D8B030D-6E8A-4147-A177-3AD203B41FA5}">
                      <a16:colId xmlns:a16="http://schemas.microsoft.com/office/drawing/2014/main" val="1593390846"/>
                    </a:ext>
                  </a:extLst>
                </a:gridCol>
              </a:tblGrid>
              <a:tr h="18542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病院名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指定要件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026866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小児がん</a:t>
                      </a:r>
                      <a:endParaRPr kumimoji="1" lang="en-US" altLang="ja-JP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年間新規症例数</a:t>
                      </a:r>
                      <a:endParaRPr kumimoji="1" lang="en-US" altLang="ja-JP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30</a:t>
                      </a:r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例程度）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固形腫瘍</a:t>
                      </a:r>
                      <a:endParaRPr kumimoji="1" lang="en-US" altLang="ja-JP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年間新規症例数</a:t>
                      </a:r>
                      <a:endParaRPr kumimoji="1" lang="en-US" altLang="ja-JP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例程度）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造血器腫瘍</a:t>
                      </a:r>
                      <a:endParaRPr kumimoji="1" lang="en-US" altLang="ja-JP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年間新規症例数</a:t>
                      </a:r>
                      <a:endParaRPr kumimoji="1" lang="en-US" altLang="ja-JP" sz="14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例程度）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診療従事者の配置要件</a:t>
                      </a:r>
                      <a:endParaRPr kumimoji="1" lang="ja-JP" alt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その他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061258"/>
                  </a:ext>
                </a:extLst>
              </a:tr>
              <a:tr h="547856">
                <a:tc>
                  <a:txBody>
                    <a:bodyPr/>
                    <a:lstStyle/>
                    <a:p>
                      <a:pPr algn="l"/>
                      <a:r>
                        <a:rPr kumimoji="1" lang="zh-CN" altLang="en-US" sz="148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大阪大学医学部附属病院</a:t>
                      </a:r>
                      <a:endParaRPr kumimoji="1" lang="ja-JP" altLang="en-US" sz="148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8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４３件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8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３３件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8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１０件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8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○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8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○</a:t>
                      </a:r>
                    </a:p>
                  </a:txBody>
                  <a:tcPr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801649214"/>
                  </a:ext>
                </a:extLst>
              </a:tr>
              <a:tr h="58520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80" dirty="0">
                          <a:latin typeface="+mn-ea"/>
                          <a:ea typeface="+mn-ea"/>
                        </a:rPr>
                        <a:t>大阪母子医療センター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8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５２件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8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３６件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8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１６件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8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8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5644266"/>
                  </a:ext>
                </a:extLst>
              </a:tr>
            </a:tbl>
          </a:graphicData>
        </a:graphic>
      </p:graphicFrame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FDC80DA-3D62-4A5B-8DFE-1C6EDFFA726A}"/>
              </a:ext>
            </a:extLst>
          </p:cNvPr>
          <p:cNvSpPr txBox="1"/>
          <p:nvPr/>
        </p:nvSpPr>
        <p:spPr>
          <a:xfrm>
            <a:off x="179512" y="803232"/>
            <a:ext cx="2360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/>
              <a:t>【</a:t>
            </a:r>
            <a:r>
              <a:rPr lang="ja-JP" altLang="en-US" b="1" dirty="0"/>
              <a:t>指定要件充足状況</a:t>
            </a:r>
            <a:r>
              <a:rPr lang="en-US" altLang="ja-JP" b="1" dirty="0"/>
              <a:t>】</a:t>
            </a:r>
            <a:endParaRPr kumimoji="1" lang="ja-JP" altLang="en-US" b="1" dirty="0"/>
          </a:p>
        </p:txBody>
      </p:sp>
      <p:sp>
        <p:nvSpPr>
          <p:cNvPr id="18" name="タイトル 1">
            <a:extLst>
              <a:ext uri="{FF2B5EF4-FFF2-40B4-BE49-F238E27FC236}">
                <a16:creationId xmlns:a16="http://schemas.microsoft.com/office/drawing/2014/main" id="{BCE233DF-DBB7-490C-8DB6-5600D915FDDF}"/>
              </a:ext>
            </a:extLst>
          </p:cNvPr>
          <p:cNvSpPr txBox="1">
            <a:spLocks/>
          </p:cNvSpPr>
          <p:nvPr/>
        </p:nvSpPr>
        <p:spPr>
          <a:xfrm>
            <a:off x="684223" y="5645677"/>
            <a:ext cx="7703545" cy="949539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vert="horz" lIns="84406" tIns="42203" rIns="84406" bIns="42203" rtlCol="0"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b="1" dirty="0"/>
              <a:t>　</a:t>
            </a:r>
            <a:r>
              <a:rPr lang="en-US" altLang="ja-JP" sz="1800" b="1" dirty="0"/>
              <a:t>【</a:t>
            </a:r>
            <a:r>
              <a:rPr lang="ja-JP" altLang="en-US" sz="1800" b="1" dirty="0"/>
              <a:t>対応（案）</a:t>
            </a:r>
            <a:r>
              <a:rPr lang="en-US" altLang="ja-JP" sz="1800" b="1" dirty="0"/>
              <a:t>】</a:t>
            </a:r>
            <a:endParaRPr lang="en-US" altLang="ja-JP" sz="1800" b="1" dirty="0">
              <a:solidFill>
                <a:sysClr val="windowText" lastClr="000000"/>
              </a:solidFill>
              <a:latin typeface="+mn-ea"/>
              <a:ea typeface="+mn-ea"/>
              <a:cs typeface="Meiryo UI" panose="020B0604030504040204" pitchFamily="50" charset="-128"/>
            </a:endParaRPr>
          </a:p>
          <a:p>
            <a:pPr algn="l"/>
            <a:r>
              <a:rPr lang="ja-JP" altLang="en-US" sz="1800" b="1" dirty="0">
                <a:solidFill>
                  <a:sysClr val="windowText" lastClr="000000"/>
                </a:solidFill>
                <a:latin typeface="+mn-ea"/>
                <a:ea typeface="+mn-ea"/>
                <a:cs typeface="Meiryo UI" panose="020B0604030504040204" pitchFamily="50" charset="-128"/>
              </a:rPr>
              <a:t>　⇒</a:t>
            </a:r>
            <a:r>
              <a:rPr lang="ja-JP" altLang="en-US" sz="1800" b="1" dirty="0">
                <a:latin typeface="+mn-ea"/>
                <a:ea typeface="+mn-ea"/>
                <a:cs typeface="Meiryo UI" panose="020B0604030504040204" pitchFamily="50" charset="-128"/>
              </a:rPr>
              <a:t>指定要件の充足が確認できたため、指定を更新することとし、</a:t>
            </a:r>
            <a:br>
              <a:rPr lang="en-US" altLang="ja-JP" sz="1800" b="1" dirty="0">
                <a:latin typeface="+mn-ea"/>
                <a:ea typeface="+mn-ea"/>
                <a:cs typeface="Meiryo UI" panose="020B0604030504040204" pitchFamily="50" charset="-128"/>
              </a:rPr>
            </a:br>
            <a:r>
              <a:rPr lang="ja-JP" altLang="en-US" sz="1800" b="1" dirty="0">
                <a:latin typeface="+mn-ea"/>
                <a:ea typeface="+mn-ea"/>
                <a:cs typeface="Meiryo UI" panose="020B0604030504040204" pitchFamily="50" charset="-128"/>
              </a:rPr>
              <a:t>　　 </a:t>
            </a:r>
            <a:r>
              <a:rPr lang="ja-JP" altLang="en-US" sz="1800" b="1" u="sng" dirty="0">
                <a:latin typeface="+mn-ea"/>
                <a:ea typeface="+mn-ea"/>
                <a:cs typeface="Meiryo UI" panose="020B0604030504040204" pitchFamily="50" charset="-128"/>
              </a:rPr>
              <a:t>指定期間は、令和６年４月１日から令和</a:t>
            </a:r>
            <a:r>
              <a:rPr lang="en-US" altLang="ja-JP" sz="1800" b="1" u="sng" dirty="0">
                <a:latin typeface="+mn-ea"/>
                <a:ea typeface="+mn-ea"/>
                <a:cs typeface="Meiryo UI" panose="020B0604030504040204" pitchFamily="50" charset="-128"/>
              </a:rPr>
              <a:t>10</a:t>
            </a:r>
            <a:r>
              <a:rPr lang="ja-JP" altLang="en-US" sz="1800" b="1" u="sng" dirty="0">
                <a:latin typeface="+mn-ea"/>
                <a:ea typeface="+mn-ea"/>
                <a:cs typeface="Meiryo UI" panose="020B0604030504040204" pitchFamily="50" charset="-128"/>
              </a:rPr>
              <a:t>年３月３１日までの４年間</a:t>
            </a:r>
            <a:r>
              <a:rPr lang="ja-JP" altLang="en-US" sz="1800" b="1" dirty="0">
                <a:latin typeface="+mn-ea"/>
                <a:ea typeface="+mn-ea"/>
                <a:cs typeface="Meiryo UI" panose="020B0604030504040204" pitchFamily="50" charset="-128"/>
              </a:rPr>
              <a:t>とする。</a:t>
            </a:r>
            <a:endParaRPr lang="en-US" altLang="ja-JP" sz="1800" b="1" dirty="0">
              <a:solidFill>
                <a:sysClr val="windowText" lastClr="000000"/>
              </a:solidFill>
              <a:latin typeface="+mn-ea"/>
              <a:ea typeface="+mn-ea"/>
              <a:cs typeface="Meiryo UI" panose="020B0604030504040204" pitchFamily="50" charset="-128"/>
            </a:endParaRPr>
          </a:p>
        </p:txBody>
      </p:sp>
      <p:sp>
        <p:nvSpPr>
          <p:cNvPr id="19" name="角丸四角形 13">
            <a:extLst>
              <a:ext uri="{FF2B5EF4-FFF2-40B4-BE49-F238E27FC236}">
                <a16:creationId xmlns:a16="http://schemas.microsoft.com/office/drawing/2014/main" id="{BA8DAEFA-957E-4072-B6C9-5A69C7013357}"/>
              </a:ext>
            </a:extLst>
          </p:cNvPr>
          <p:cNvSpPr/>
          <p:nvPr/>
        </p:nvSpPr>
        <p:spPr>
          <a:xfrm>
            <a:off x="3059832" y="3717032"/>
            <a:ext cx="2337830" cy="679556"/>
          </a:xfrm>
          <a:prstGeom prst="roundRect">
            <a:avLst>
              <a:gd name="adj" fmla="val 9197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lang="ja-JP" altLang="en-US" sz="1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府拠点病院</a:t>
            </a:r>
            <a:r>
              <a:rPr lang="en-US" altLang="ja-JP" sz="1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</a:p>
          <a:p>
            <a:r>
              <a:rPr lang="ja-JP" altLang="en-US" sz="1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・大阪大学医学部附属病院</a:t>
            </a:r>
          </a:p>
          <a:p>
            <a:r>
              <a:rPr lang="ja-JP" altLang="en-US" sz="1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・大阪母子医療センター</a:t>
            </a:r>
            <a:endParaRPr lang="en-US" altLang="ja-JP" sz="800" b="1" dirty="0">
              <a:solidFill>
                <a:schemeClr val="bg1"/>
              </a:solidFill>
            </a:endParaRPr>
          </a:p>
        </p:txBody>
      </p:sp>
      <p:sp>
        <p:nvSpPr>
          <p:cNvPr id="2" name="次の値と等しい 1">
            <a:extLst>
              <a:ext uri="{FF2B5EF4-FFF2-40B4-BE49-F238E27FC236}">
                <a16:creationId xmlns:a16="http://schemas.microsoft.com/office/drawing/2014/main" id="{47B9F6DA-2F67-4637-B43F-8A0E2C286AF5}"/>
              </a:ext>
            </a:extLst>
          </p:cNvPr>
          <p:cNvSpPr/>
          <p:nvPr/>
        </p:nvSpPr>
        <p:spPr>
          <a:xfrm>
            <a:off x="5508104" y="4005064"/>
            <a:ext cx="288032" cy="28803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0" name="テキスト ボックス 1">
            <a:extLst>
              <a:ext uri="{FF2B5EF4-FFF2-40B4-BE49-F238E27FC236}">
                <a16:creationId xmlns:a16="http://schemas.microsoft.com/office/drawing/2014/main" id="{7C33042F-7787-4558-9E0F-418E81BD55CC}"/>
              </a:ext>
            </a:extLst>
          </p:cNvPr>
          <p:cNvSpPr txBox="1"/>
          <p:nvPr/>
        </p:nvSpPr>
        <p:spPr>
          <a:xfrm>
            <a:off x="6836" y="0"/>
            <a:ext cx="9144000" cy="261610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tIns="0" bIns="0" rtlCol="0" anchor="ctr" anchorCtr="0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700" b="1" dirty="0">
                <a:solidFill>
                  <a:srgbClr val="FFFFFF"/>
                </a:solidFill>
                <a:latin typeface="+mn-ea"/>
                <a:cs typeface="Times New Roman"/>
              </a:rPr>
              <a:t>２　大阪府小児がん拠点病院の指定要件 充足状況</a:t>
            </a:r>
          </a:p>
        </p:txBody>
      </p:sp>
    </p:spTree>
    <p:extLst>
      <p:ext uri="{BB962C8B-B14F-4D97-AF65-F5344CB8AC3E}">
        <p14:creationId xmlns:p14="http://schemas.microsoft.com/office/powerpoint/2010/main" val="3000643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1"/>
          <p:cNvSpPr txBox="1"/>
          <p:nvPr/>
        </p:nvSpPr>
        <p:spPr>
          <a:xfrm>
            <a:off x="179512" y="115689"/>
            <a:ext cx="8712968" cy="504999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tIns="0" bIns="0" rtlCol="0" anchor="ctr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2000" b="1" dirty="0">
                <a:solidFill>
                  <a:srgbClr val="FFFFFF"/>
                </a:solidFill>
                <a:latin typeface="+mn-ea"/>
                <a:cs typeface="Times New Roman"/>
              </a:rPr>
              <a:t>府</a:t>
            </a:r>
            <a:r>
              <a:rPr lang="ja-JP" altLang="en-US" sz="2000" b="1" dirty="0">
                <a:solidFill>
                  <a:srgbClr val="FFFFFF"/>
                </a:solidFill>
                <a:effectLst/>
                <a:latin typeface="+mn-ea"/>
                <a:cs typeface="Times New Roman"/>
              </a:rPr>
              <a:t>指定</a:t>
            </a:r>
            <a:r>
              <a:rPr lang="ja-JP" sz="2000" b="1" dirty="0">
                <a:solidFill>
                  <a:srgbClr val="FFFFFF"/>
                </a:solidFill>
                <a:effectLst/>
                <a:latin typeface="+mn-ea"/>
                <a:cs typeface="Times New Roman"/>
              </a:rPr>
              <a:t>がん拠点病院の</a:t>
            </a:r>
            <a:r>
              <a:rPr lang="ja-JP" altLang="en-US" sz="2000" b="1" dirty="0">
                <a:solidFill>
                  <a:srgbClr val="FFFFFF"/>
                </a:solidFill>
                <a:latin typeface="+mn-ea"/>
                <a:cs typeface="Times New Roman"/>
              </a:rPr>
              <a:t>指定</a:t>
            </a:r>
            <a:endParaRPr lang="ja-JP" b="1" dirty="0">
              <a:effectLst/>
              <a:latin typeface="+mn-ea"/>
              <a:cs typeface="ＭＳ Ｐゴシック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97614" y="1772816"/>
            <a:ext cx="7020780" cy="3146228"/>
          </a:xfrm>
          <a:prstGeom prst="rect">
            <a:avLst/>
          </a:prstGeom>
          <a:noFill/>
          <a:ln>
            <a:noFill/>
          </a:ln>
        </p:spPr>
        <p:txBody>
          <a:bodyPr wrap="square" lIns="144000" tIns="144000" rtlCol="0">
            <a:spAutoFit/>
          </a:bodyPr>
          <a:lstStyle/>
          <a:p>
            <a:r>
              <a:rPr lang="ja-JP" altLang="en-US" sz="2400" dirty="0"/>
              <a:t>１　府がん診療拠点病院（成人）の指定更新</a:t>
            </a:r>
            <a:endParaRPr lang="en-US" altLang="ja-JP" sz="2400" dirty="0"/>
          </a:p>
          <a:p>
            <a:endParaRPr lang="en-US" altLang="ja-JP" sz="2400" dirty="0"/>
          </a:p>
          <a:p>
            <a:r>
              <a:rPr lang="ja-JP" altLang="en-US" sz="2400" dirty="0"/>
              <a:t>　　（１）府がん診療拠点病院（５がん）</a:t>
            </a:r>
            <a:endParaRPr lang="en-US" altLang="ja-JP" sz="2400" dirty="0"/>
          </a:p>
          <a:p>
            <a:endParaRPr lang="en-US" altLang="ja-JP" sz="2400" dirty="0"/>
          </a:p>
          <a:p>
            <a:r>
              <a:rPr lang="ja-JP" altLang="en-US" sz="2400" dirty="0"/>
              <a:t>　　（２）府がん診療拠点病院（肺がん）</a:t>
            </a:r>
            <a:endParaRPr lang="en-US" altLang="ja-JP" sz="2400" dirty="0"/>
          </a:p>
          <a:p>
            <a:endParaRPr lang="en-US" altLang="ja-JP" sz="2400" dirty="0"/>
          </a:p>
          <a:p>
            <a:endParaRPr lang="en-US" altLang="ja-JP" sz="2400" dirty="0">
              <a:latin typeface="+mn-ea"/>
            </a:endParaRPr>
          </a:p>
          <a:p>
            <a:r>
              <a:rPr lang="ja-JP" altLang="en-US" sz="2400" dirty="0">
                <a:latin typeface="+mn-ea"/>
              </a:rPr>
              <a:t>２　府小児がん拠点病院の指定更新</a:t>
            </a:r>
            <a:endParaRPr lang="en-US" altLang="ja-JP" sz="2400" dirty="0">
              <a:latin typeface="+mn-ea"/>
            </a:endParaRPr>
          </a:p>
        </p:txBody>
      </p:sp>
      <p:sp>
        <p:nvSpPr>
          <p:cNvPr id="5" name="スライド番号プレースホルダー 3"/>
          <p:cNvSpPr txBox="1">
            <a:spLocks/>
          </p:cNvSpPr>
          <p:nvPr/>
        </p:nvSpPr>
        <p:spPr>
          <a:xfrm>
            <a:off x="7730008" y="6388203"/>
            <a:ext cx="1234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b="1" dirty="0"/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36024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3"/>
          <p:cNvSpPr txBox="1">
            <a:spLocks/>
          </p:cNvSpPr>
          <p:nvPr/>
        </p:nvSpPr>
        <p:spPr>
          <a:xfrm>
            <a:off x="7730008" y="6388203"/>
            <a:ext cx="1234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b="1" dirty="0"/>
              <a:t>３</a:t>
            </a:r>
          </a:p>
        </p:txBody>
      </p:sp>
      <p:sp>
        <p:nvSpPr>
          <p:cNvPr id="8" name="テキスト ボックス 1"/>
          <p:cNvSpPr txBox="1"/>
          <p:nvPr/>
        </p:nvSpPr>
        <p:spPr>
          <a:xfrm>
            <a:off x="0" y="43854"/>
            <a:ext cx="9144000" cy="323881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tIns="0" bIns="0" rtlCol="0" anchor="ctr" anchorCtr="0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　大阪府がん診療拠点病院（成人）</a:t>
            </a:r>
            <a:r>
              <a:rPr lang="ja-JP" altLang="en-US" sz="2000" b="1" dirty="0">
                <a:solidFill>
                  <a:srgbClr val="FFFFFF"/>
                </a:solidFill>
                <a:latin typeface="+mn-ea"/>
                <a:cs typeface="Times New Roman"/>
              </a:rPr>
              <a:t>の指定状況</a:t>
            </a:r>
            <a:endParaRPr lang="ja-JP" altLang="ja-JP" sz="2000" b="1" dirty="0">
              <a:latin typeface="+mn-ea"/>
              <a:cs typeface="ＭＳ Ｐゴシック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826487"/>
              </p:ext>
            </p:extLst>
          </p:nvPr>
        </p:nvGraphicFramePr>
        <p:xfrm>
          <a:off x="395536" y="2140164"/>
          <a:ext cx="8218961" cy="4509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4973">
                  <a:extLst>
                    <a:ext uri="{9D8B030D-6E8A-4147-A177-3AD203B41FA5}">
                      <a16:colId xmlns:a16="http://schemas.microsoft.com/office/drawing/2014/main" val="4066292868"/>
                    </a:ext>
                  </a:extLst>
                </a:gridCol>
                <a:gridCol w="2806439">
                  <a:extLst>
                    <a:ext uri="{9D8B030D-6E8A-4147-A177-3AD203B41FA5}">
                      <a16:colId xmlns:a16="http://schemas.microsoft.com/office/drawing/2014/main" val="4145853141"/>
                    </a:ext>
                  </a:extLst>
                </a:gridCol>
                <a:gridCol w="2787549">
                  <a:extLst>
                    <a:ext uri="{9D8B030D-6E8A-4147-A177-3AD203B41FA5}">
                      <a16:colId xmlns:a16="http://schemas.microsoft.com/office/drawing/2014/main" val="2439222508"/>
                    </a:ext>
                  </a:extLst>
                </a:gridCol>
              </a:tblGrid>
              <a:tr h="75824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b="1">
                          <a:solidFill>
                            <a:schemeClr val="bg1"/>
                          </a:solidFill>
                        </a:rPr>
                        <a:t>　　　　　　　　　　　類型　　</a:t>
                      </a:r>
                      <a:endParaRPr kumimoji="1" lang="en-US" altLang="ja-JP" b="1" dirty="0">
                        <a:solidFill>
                          <a:schemeClr val="bg1"/>
                        </a:solidFill>
                      </a:endParaRPr>
                    </a:p>
                    <a:p>
                      <a:pPr algn="l"/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　　圏域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(1)  </a:t>
                      </a:r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大阪府がん診療</a:t>
                      </a:r>
                      <a:endParaRPr kumimoji="1" lang="en-US" altLang="ja-JP" sz="16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拠点病院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ctr">
                        <a:buAutoNum type="arabicParenBoth" startAt="2"/>
                      </a:pPr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大阪府がん診療</a:t>
                      </a:r>
                      <a:endParaRPr kumimoji="1" lang="en-US" altLang="ja-JP" sz="16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      拠点病院（肺がん</a:t>
                      </a:r>
                      <a:r>
                        <a:rPr kumimoji="1" lang="ja-JP" altLang="en-US" sz="1600" b="1" dirty="0">
                          <a:solidFill>
                            <a:schemeClr val="bg1"/>
                          </a:solidFill>
                        </a:rPr>
                        <a:t>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650909"/>
                  </a:ext>
                </a:extLst>
              </a:tr>
              <a:tr h="4007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豊　能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５ 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１ 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90856470"/>
                  </a:ext>
                </a:extLst>
              </a:tr>
              <a:tr h="4179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三　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４ 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ー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51197440"/>
                  </a:ext>
                </a:extLst>
              </a:tr>
              <a:tr h="4007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北河内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５ 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ー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7427539"/>
                  </a:ext>
                </a:extLst>
              </a:tr>
              <a:tr h="4007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中河内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４ 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ー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34636805"/>
                  </a:ext>
                </a:extLst>
              </a:tr>
              <a:tr h="4007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南河内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４ 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１ 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11751971"/>
                  </a:ext>
                </a:extLst>
              </a:tr>
              <a:tr h="4007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堺　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２ 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１ 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83079287"/>
                  </a:ext>
                </a:extLst>
              </a:tr>
              <a:tr h="39433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泉　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４ 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ー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9518791"/>
                  </a:ext>
                </a:extLst>
              </a:tr>
              <a:tr h="4007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１７ 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ー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06103322"/>
                  </a:ext>
                </a:extLst>
              </a:tr>
              <a:tr h="5342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　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４５ </a:t>
                      </a:r>
                      <a:r>
                        <a:rPr kumimoji="1" lang="ja-JP" altLang="en-US" sz="14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 </a:t>
                      </a:r>
                      <a:r>
                        <a:rPr kumimoji="1" lang="ja-JP" altLang="en-US" sz="14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072071"/>
                  </a:ext>
                </a:extLst>
              </a:tr>
            </a:tbl>
          </a:graphicData>
        </a:graphic>
      </p:graphicFrame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B5FBC29-8C15-411A-96DA-AC5370C417B4}"/>
              </a:ext>
            </a:extLst>
          </p:cNvPr>
          <p:cNvSpPr/>
          <p:nvPr/>
        </p:nvSpPr>
        <p:spPr>
          <a:xfrm>
            <a:off x="97100" y="450144"/>
            <a:ext cx="8867388" cy="1354217"/>
          </a:xfrm>
          <a:prstGeom prst="rect">
            <a:avLst/>
          </a:prstGeom>
          <a:ln>
            <a:solidFill>
              <a:srgbClr val="002060"/>
            </a:solidFill>
            <a:prstDash val="dash"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12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●現行制度のもと指定を受けている病院（</a:t>
            </a:r>
            <a:r>
              <a:rPr lang="en-US" altLang="ja-JP" sz="12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48</a:t>
            </a:r>
            <a:r>
              <a:rPr lang="ja-JP" altLang="en-US" sz="12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病院）の指定期間は今年度末（</a:t>
            </a:r>
            <a:r>
              <a:rPr lang="en-US" altLang="ja-JP" sz="12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R6.3.31</a:t>
            </a:r>
            <a:r>
              <a:rPr lang="ja-JP" altLang="en-US" sz="12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）をもって満了を迎える。</a:t>
            </a:r>
            <a:endParaRPr lang="en-US" altLang="ja-JP" sz="12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●大阪府がん診療拠点病院等が指定期間満了後、引き続き指定を受けるためには、大阪府がん診療拠点病院等設置要綱第３条第</a:t>
            </a:r>
            <a:endParaRPr lang="en-US" altLang="ja-JP" sz="12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ja-JP" altLang="en-US" sz="12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　 １項第２号に基づき、「指定更新申請書」を知事に提出する必要があるところ、</a:t>
            </a:r>
            <a:r>
              <a:rPr lang="en-US" altLang="ja-JP" sz="12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47</a:t>
            </a:r>
            <a:r>
              <a:rPr lang="ja-JP" altLang="en-US" sz="12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病院から提出があった。</a:t>
            </a:r>
            <a:endParaRPr lang="en-US" altLang="ja-JP" sz="12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r>
              <a:rPr lang="ja-JP" altLang="en-US" sz="12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●「資料１」のとおり、現行制度のもと指定を受けている病院については、診療実績に係る要件を満たしている場合は全て「大阪府がん診療拠</a:t>
            </a:r>
            <a:endParaRPr lang="en-US" altLang="ja-JP" sz="12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r>
              <a:rPr lang="ja-JP" altLang="en-US" sz="12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　 点病院」として、４年間</a:t>
            </a:r>
            <a:r>
              <a:rPr lang="ja-JP" altLang="en-US" sz="11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（ </a:t>
            </a:r>
            <a:r>
              <a:rPr lang="en-US" altLang="ja-JP" sz="11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R6.4.1</a:t>
            </a:r>
            <a:r>
              <a:rPr lang="ja-JP" altLang="en-US" sz="11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～</a:t>
            </a:r>
            <a:r>
              <a:rPr lang="en-US" altLang="ja-JP" sz="11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R10.3.31</a:t>
            </a:r>
            <a:r>
              <a:rPr lang="ja-JP" altLang="en-US" sz="11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）</a:t>
            </a:r>
            <a:r>
              <a:rPr lang="ja-JP" altLang="en-US" sz="12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の指定更新を行う。（４がん対応病院については、令和７年４月より「大阪府がん診療</a:t>
            </a:r>
            <a:endParaRPr lang="en-US" altLang="ja-JP" sz="12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r>
              <a:rPr lang="ja-JP" altLang="en-US" sz="12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　 推進病院」に指定名称を変更） </a:t>
            </a:r>
            <a:endParaRPr lang="en-US" altLang="ja-JP" sz="12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208519E-8E4D-4A42-A1BB-B028A44E8A53}"/>
              </a:ext>
            </a:extLst>
          </p:cNvPr>
          <p:cNvSpPr txBox="1"/>
          <p:nvPr/>
        </p:nvSpPr>
        <p:spPr>
          <a:xfrm>
            <a:off x="395536" y="1857504"/>
            <a:ext cx="302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/>
              <a:t>【</a:t>
            </a:r>
            <a:r>
              <a:rPr lang="ja-JP" altLang="en-US" sz="14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現行制度における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指定状況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2026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3"/>
          <p:cNvSpPr txBox="1">
            <a:spLocks/>
          </p:cNvSpPr>
          <p:nvPr/>
        </p:nvSpPr>
        <p:spPr>
          <a:xfrm>
            <a:off x="7874024" y="6492875"/>
            <a:ext cx="1234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b="1" dirty="0"/>
              <a:t>４</a:t>
            </a:r>
          </a:p>
        </p:txBody>
      </p:sp>
      <p:sp>
        <p:nvSpPr>
          <p:cNvPr id="8" name="テキスト ボックス 1"/>
          <p:cNvSpPr txBox="1"/>
          <p:nvPr/>
        </p:nvSpPr>
        <p:spPr>
          <a:xfrm>
            <a:off x="0" y="0"/>
            <a:ext cx="9108504" cy="434349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tIns="0" bIns="0" rtlCol="0" anchor="ctr" anchorCtr="0">
            <a:noAutofit/>
          </a:bodyPr>
          <a:lstStyle/>
          <a:p>
            <a:r>
              <a:rPr lang="ja-JP" altLang="en-US" sz="2000" b="1" dirty="0">
                <a:solidFill>
                  <a:srgbClr val="FFFFFF"/>
                </a:solidFill>
                <a:latin typeface="+mn-ea"/>
                <a:cs typeface="Times New Roman"/>
              </a:rPr>
              <a:t>１（</a:t>
            </a:r>
            <a:r>
              <a:rPr lang="en-US" altLang="ja-JP" sz="2000" b="1" dirty="0">
                <a:solidFill>
                  <a:srgbClr val="FFFFFF"/>
                </a:solidFill>
                <a:latin typeface="+mn-ea"/>
                <a:cs typeface="Times New Roman"/>
              </a:rPr>
              <a:t>1</a:t>
            </a:r>
            <a:r>
              <a:rPr lang="ja-JP" altLang="en-US" sz="2000" b="1" dirty="0">
                <a:solidFill>
                  <a:srgbClr val="FFFFFF"/>
                </a:solidFill>
                <a:latin typeface="+mn-ea"/>
                <a:cs typeface="Times New Roman"/>
              </a:rPr>
              <a:t>）　大阪府がん診療拠点病院の診療実績①（豊能・三島・北河内）</a:t>
            </a:r>
            <a:endParaRPr lang="en-US" altLang="ja-JP" sz="2000" b="1" dirty="0">
              <a:solidFill>
                <a:srgbClr val="FFFFFF"/>
              </a:solidFill>
              <a:latin typeface="+mn-ea"/>
              <a:cs typeface="Times New Roman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162949"/>
              </p:ext>
            </p:extLst>
          </p:nvPr>
        </p:nvGraphicFramePr>
        <p:xfrm>
          <a:off x="163156" y="875680"/>
          <a:ext cx="8729324" cy="56522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534">
                  <a:extLst>
                    <a:ext uri="{9D8B030D-6E8A-4147-A177-3AD203B41FA5}">
                      <a16:colId xmlns:a16="http://schemas.microsoft.com/office/drawing/2014/main" val="126320758"/>
                    </a:ext>
                  </a:extLst>
                </a:gridCol>
                <a:gridCol w="3256222">
                  <a:extLst>
                    <a:ext uri="{9D8B030D-6E8A-4147-A177-3AD203B41FA5}">
                      <a16:colId xmlns:a16="http://schemas.microsoft.com/office/drawing/2014/main" val="3304912249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9245284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628559963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621440348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626464041"/>
                    </a:ext>
                  </a:extLst>
                </a:gridCol>
              </a:tblGrid>
              <a:tr h="310487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医療圏名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病院名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indent="0"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指定要件（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R4.1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月～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R4.12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1072067"/>
                  </a:ext>
                </a:extLst>
              </a:tr>
              <a:tr h="75765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</a:rPr>
                        <a:t>院内がん登録数</a:t>
                      </a:r>
                    </a:p>
                    <a:p>
                      <a:pPr marL="0" indent="0"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</a:rPr>
                        <a:t>（年間）</a:t>
                      </a:r>
                      <a:r>
                        <a:rPr kumimoji="1" lang="en-US" altLang="ja-JP" sz="900" b="1" dirty="0">
                          <a:solidFill>
                            <a:schemeClr val="bg1"/>
                          </a:solidFill>
                        </a:rPr>
                        <a:t>200</a:t>
                      </a:r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</a:rPr>
                        <a:t>件以上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悪性腫瘍の手術件数</a:t>
                      </a:r>
                    </a:p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（年間）</a:t>
                      </a:r>
                      <a:r>
                        <a:rPr kumimoji="1" lang="en-US" altLang="ja-JP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件以上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薬物療法のべ患者数</a:t>
                      </a:r>
                      <a:endParaRPr kumimoji="1" lang="en-US" altLang="ja-JP" sz="9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（年間）</a:t>
                      </a:r>
                      <a:r>
                        <a:rPr kumimoji="1" lang="en-US" altLang="ja-JP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400</a:t>
                      </a:r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緩和ケアチームの新規</a:t>
                      </a:r>
                      <a:endParaRPr kumimoji="1" lang="en-US" altLang="ja-JP" sz="9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介入患者数</a:t>
                      </a:r>
                      <a:endParaRPr kumimoji="1" lang="en-US" altLang="ja-JP" sz="9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（年間）</a:t>
                      </a:r>
                      <a:r>
                        <a:rPr kumimoji="1" lang="en-US" altLang="ja-JP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</a:t>
                      </a:r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299570"/>
                  </a:ext>
                </a:extLst>
              </a:tr>
              <a:tr h="327440"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豊　能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zh-CN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市立池田病院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1,214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484" marR="3484" marT="34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893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484" marR="3484" marT="34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1,375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484" marR="3484" marT="34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206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484" marR="3484" marT="34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1769003"/>
                  </a:ext>
                </a:extLst>
              </a:tr>
              <a:tr h="3274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済生会吹田病院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1,186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484" marR="3484" marT="34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942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484" marR="3484" marT="34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879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484" marR="3484" marT="34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484" marR="3484" marT="34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531720"/>
                  </a:ext>
                </a:extLst>
              </a:tr>
              <a:tr h="3274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市立吹田市民病院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1,177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484" marR="3484" marT="34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660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484" marR="3484" marT="34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1,269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484" marR="3484" marT="34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145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484" marR="3484" marT="34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5604027"/>
                  </a:ext>
                </a:extLst>
              </a:tr>
              <a:tr h="3274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済生会千里病院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505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484" marR="3484" marT="34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473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484" marR="3484" marT="34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513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484" marR="3484" marT="34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194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484" marR="3484" marT="34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275231"/>
                  </a:ext>
                </a:extLst>
              </a:tr>
              <a:tr h="3274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箕面市立病院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716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484" marR="3484" marT="34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626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484" marR="3484" marT="34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698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484" marR="3484" marT="34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152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484" marR="3484" marT="34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1318590"/>
                  </a:ext>
                </a:extLst>
              </a:tr>
              <a:tr h="327440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三　島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zh-TW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愛仁会高槻病院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665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609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2,905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79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16399"/>
                  </a:ext>
                </a:extLst>
              </a:tr>
              <a:tr h="3274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北摂総合病院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345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232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409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91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6065853"/>
                  </a:ext>
                </a:extLst>
              </a:tr>
              <a:tr h="3274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高槻赤十字病院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555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434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1,425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0779194"/>
                  </a:ext>
                </a:extLst>
              </a:tr>
              <a:tr h="3274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b="1" dirty="0"/>
                    </a:p>
                  </a:txBody>
                  <a:tcPr vert="eaVert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第一東和会病院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333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575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577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182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397600"/>
                  </a:ext>
                </a:extLst>
              </a:tr>
              <a:tr h="327440"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北河内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JCHO</a:t>
                      </a: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星ヶ丘医療Ｃ（指定更新辞退）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ー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1" marR="4181" marT="41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ー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1" marR="4181" marT="41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ー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1" marR="4181" marT="41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ー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1" marR="4181" marT="41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2317572"/>
                  </a:ext>
                </a:extLst>
              </a:tr>
              <a:tr h="3274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松下記念病院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726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1" marR="4181" marT="41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397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1" marR="4181" marT="41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1,144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1" marR="4181" marT="41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114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1" marR="4181" marT="41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5035433"/>
                  </a:ext>
                </a:extLst>
              </a:tr>
              <a:tr h="3274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関西医科大学総合医療Ｃ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1,055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1" marR="4181" marT="41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820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1" marR="4181" marT="41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1,173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1" marR="4181" marT="41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127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1" marR="4181" marT="41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1449879"/>
                  </a:ext>
                </a:extLst>
              </a:tr>
              <a:tr h="3274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美杉会佐藤病院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553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1" marR="4181" marT="41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264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1" marR="4181" marT="41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413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1" marR="4181" marT="41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59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1" marR="4181" marT="41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471701"/>
                  </a:ext>
                </a:extLst>
              </a:tr>
              <a:tr h="3274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市立ひらかた病院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715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1" marR="4181" marT="41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482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1" marR="4181" marT="41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626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1" marR="4181" marT="41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85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1" marR="4181" marT="41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2756721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95A431A-DB9B-493D-A5FE-1FF445B4D0DF}"/>
              </a:ext>
            </a:extLst>
          </p:cNvPr>
          <p:cNvSpPr txBox="1"/>
          <p:nvPr/>
        </p:nvSpPr>
        <p:spPr>
          <a:xfrm>
            <a:off x="112500" y="545078"/>
            <a:ext cx="23606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/>
              <a:t>【</a:t>
            </a:r>
            <a:r>
              <a:rPr lang="ja-JP" altLang="en-US" sz="1400" b="1" dirty="0"/>
              <a:t>診療実績充足状況</a:t>
            </a:r>
            <a:r>
              <a:rPr lang="en-US" altLang="ja-JP" sz="1400" b="1" dirty="0"/>
              <a:t>】</a:t>
            </a:r>
            <a:endParaRPr kumimoji="1" lang="ja-JP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276105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3"/>
          <p:cNvSpPr txBox="1">
            <a:spLocks/>
          </p:cNvSpPr>
          <p:nvPr/>
        </p:nvSpPr>
        <p:spPr>
          <a:xfrm>
            <a:off x="7730008" y="6388203"/>
            <a:ext cx="1234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b="1" dirty="0"/>
              <a:t>５</a:t>
            </a:r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CF1625CE-8E39-4827-92A8-E6C1EF2653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219108"/>
              </p:ext>
            </p:extLst>
          </p:nvPr>
        </p:nvGraphicFramePr>
        <p:xfrm>
          <a:off x="188913" y="876610"/>
          <a:ext cx="8550150" cy="5576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336">
                  <a:extLst>
                    <a:ext uri="{9D8B030D-6E8A-4147-A177-3AD203B41FA5}">
                      <a16:colId xmlns:a16="http://schemas.microsoft.com/office/drawing/2014/main" val="126320758"/>
                    </a:ext>
                  </a:extLst>
                </a:gridCol>
                <a:gridCol w="3055861">
                  <a:extLst>
                    <a:ext uri="{9D8B030D-6E8A-4147-A177-3AD203B41FA5}">
                      <a16:colId xmlns:a16="http://schemas.microsoft.com/office/drawing/2014/main" val="3304912249"/>
                    </a:ext>
                  </a:extLst>
                </a:gridCol>
                <a:gridCol w="1092138">
                  <a:extLst>
                    <a:ext uri="{9D8B030D-6E8A-4147-A177-3AD203B41FA5}">
                      <a16:colId xmlns:a16="http://schemas.microsoft.com/office/drawing/2014/main" val="92452844"/>
                    </a:ext>
                  </a:extLst>
                </a:gridCol>
                <a:gridCol w="1228655">
                  <a:extLst>
                    <a:ext uri="{9D8B030D-6E8A-4147-A177-3AD203B41FA5}">
                      <a16:colId xmlns:a16="http://schemas.microsoft.com/office/drawing/2014/main" val="628559963"/>
                    </a:ext>
                  </a:extLst>
                </a:gridCol>
                <a:gridCol w="1347367">
                  <a:extLst>
                    <a:ext uri="{9D8B030D-6E8A-4147-A177-3AD203B41FA5}">
                      <a16:colId xmlns:a16="http://schemas.microsoft.com/office/drawing/2014/main" val="1621440348"/>
                    </a:ext>
                  </a:extLst>
                </a:gridCol>
                <a:gridCol w="1446793">
                  <a:extLst>
                    <a:ext uri="{9D8B030D-6E8A-4147-A177-3AD203B41FA5}">
                      <a16:colId xmlns:a16="http://schemas.microsoft.com/office/drawing/2014/main" val="2626464041"/>
                    </a:ext>
                  </a:extLst>
                </a:gridCol>
              </a:tblGrid>
              <a:tr h="29357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医療圏名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病院名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indent="0"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指定要件（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R4.1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月～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R4.12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1072067"/>
                  </a:ext>
                </a:extLst>
              </a:tr>
              <a:tr h="716386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院内がん登録数</a:t>
                      </a:r>
                    </a:p>
                    <a:p>
                      <a:pPr marL="0" indent="0"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（年間）</a:t>
                      </a:r>
                      <a:r>
                        <a:rPr kumimoji="1" lang="en-US" altLang="ja-JP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件以上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悪性腫瘍の手術件数</a:t>
                      </a:r>
                    </a:p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（年間）</a:t>
                      </a:r>
                      <a:r>
                        <a:rPr kumimoji="1" lang="en-US" altLang="ja-JP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件以上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薬物療法のべ患者数</a:t>
                      </a:r>
                      <a:endParaRPr kumimoji="1" lang="en-US" altLang="ja-JP" sz="9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（年間）</a:t>
                      </a:r>
                      <a:r>
                        <a:rPr kumimoji="1" lang="en-US" altLang="ja-JP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400</a:t>
                      </a:r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緩和ケアチームの新規</a:t>
                      </a:r>
                      <a:endParaRPr kumimoji="1" lang="en-US" altLang="ja-JP" sz="9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介入患者数</a:t>
                      </a:r>
                      <a:endParaRPr kumimoji="1" lang="en-US" altLang="ja-JP" sz="9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（年間）</a:t>
                      </a:r>
                      <a:r>
                        <a:rPr kumimoji="1" lang="en-US" altLang="ja-JP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</a:t>
                      </a:r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299570"/>
                  </a:ext>
                </a:extLst>
              </a:tr>
              <a:tr h="326197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中河内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zh-CN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八尾徳洲会総合病院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973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699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926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1769003"/>
                  </a:ext>
                </a:extLst>
              </a:tr>
              <a:tr h="32619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zh-CN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若草第一病院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228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436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502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102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531720"/>
                  </a:ext>
                </a:extLst>
              </a:tr>
              <a:tr h="3261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b="1" dirty="0"/>
                    </a:p>
                  </a:txBody>
                  <a:tcPr vert="eaVert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zh-CN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石切生喜病院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759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790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4,707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52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5604027"/>
                  </a:ext>
                </a:extLst>
              </a:tr>
              <a:tr h="3261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b="1" dirty="0"/>
                    </a:p>
                  </a:txBody>
                  <a:tcPr vert="eaVert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zh-CN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市立柏原病院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303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205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414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3201137"/>
                  </a:ext>
                </a:extLst>
              </a:tr>
              <a:tr h="326197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南河内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zh-CN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済生会富田林病院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483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1" marR="4181" marT="41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1" marR="4181" marT="41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958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1" marR="4181" marT="41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55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1" marR="4181" marT="41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275231"/>
                  </a:ext>
                </a:extLst>
              </a:tr>
              <a:tr h="32619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b="1" dirty="0"/>
                    </a:p>
                  </a:txBody>
                  <a:tcPr vert="eaVert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ＰＬ</a:t>
                      </a:r>
                      <a:r>
                        <a:rPr kumimoji="1" lang="zh-CN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512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1" marR="4181" marT="41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1" marR="4181" marT="41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529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1" marR="4181" marT="41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56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1" marR="4181" marT="41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16399"/>
                  </a:ext>
                </a:extLst>
              </a:tr>
              <a:tr h="32619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城山病院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460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1" marR="4181" marT="41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414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1" marR="4181" marT="41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447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1" marR="4181" marT="41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101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1" marR="4181" marT="41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6065853"/>
                  </a:ext>
                </a:extLst>
              </a:tr>
              <a:tr h="3261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b="1" dirty="0"/>
                    </a:p>
                  </a:txBody>
                  <a:tcPr vert="eaVert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松原徳洲会病院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248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1" marR="4181" marT="41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304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1" marR="4181" marT="41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445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1" marR="4181" marT="41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107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1" marR="4181" marT="41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2317572"/>
                  </a:ext>
                </a:extLst>
              </a:tr>
              <a:tr h="326197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堺　市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ベルランド総合病院</a:t>
                      </a:r>
                      <a:endParaRPr kumimoji="1" lang="zh-TW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1,192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968" marR="6968" marT="69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896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968" marR="6968" marT="69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628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968" marR="6968" marT="69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79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968" marR="6968" marT="69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3022615"/>
                  </a:ext>
                </a:extLst>
              </a:tr>
              <a:tr h="32619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耳原総合病院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852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968" marR="6968" marT="69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373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968" marR="6968" marT="69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413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968" marR="6968" marT="69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968" marR="6968" marT="69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1449879"/>
                  </a:ext>
                </a:extLst>
              </a:tr>
              <a:tr h="326197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泉　州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府中病院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908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460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615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54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471701"/>
                  </a:ext>
                </a:extLst>
              </a:tr>
              <a:tr h="32619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りんくう総合医療Ｃ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778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514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800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66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2756721"/>
                  </a:ext>
                </a:extLst>
              </a:tr>
              <a:tr h="32619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b="1" dirty="0"/>
                    </a:p>
                  </a:txBody>
                  <a:tcPr vert="eaVert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市立貝塚病院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908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477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3,118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234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1993737"/>
                  </a:ext>
                </a:extLst>
              </a:tr>
              <a:tr h="32619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岸和田徳洲会病院</a:t>
                      </a:r>
                      <a:endParaRPr kumimoji="1" lang="zh-TW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1,091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903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648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138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5226" marR="5226" marT="52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3855740"/>
                  </a:ext>
                </a:extLst>
              </a:tr>
            </a:tbl>
          </a:graphicData>
        </a:graphic>
      </p:graphicFrame>
      <p:sp>
        <p:nvSpPr>
          <p:cNvPr id="12" name="テキスト ボックス 1">
            <a:extLst>
              <a:ext uri="{FF2B5EF4-FFF2-40B4-BE49-F238E27FC236}">
                <a16:creationId xmlns:a16="http://schemas.microsoft.com/office/drawing/2014/main" id="{6EBFAD0D-053E-4402-91D8-BA2574C6EFE1}"/>
              </a:ext>
            </a:extLst>
          </p:cNvPr>
          <p:cNvSpPr txBox="1"/>
          <p:nvPr/>
        </p:nvSpPr>
        <p:spPr>
          <a:xfrm>
            <a:off x="47055" y="0"/>
            <a:ext cx="9073008" cy="434349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tIns="0" bIns="0" rtlCol="0" anchor="ctr" anchorCtr="0">
            <a:noAutofit/>
          </a:bodyPr>
          <a:lstStyle/>
          <a:p>
            <a:r>
              <a:rPr lang="ja-JP" altLang="en-US" sz="2000" b="1" dirty="0">
                <a:solidFill>
                  <a:srgbClr val="FFFFFF"/>
                </a:solidFill>
                <a:latin typeface="+mn-ea"/>
                <a:cs typeface="Times New Roman"/>
              </a:rPr>
              <a:t>１（</a:t>
            </a:r>
            <a:r>
              <a:rPr lang="en-US" altLang="ja-JP" sz="2000" b="1" dirty="0">
                <a:solidFill>
                  <a:srgbClr val="FFFFFF"/>
                </a:solidFill>
                <a:latin typeface="+mn-ea"/>
                <a:cs typeface="Times New Roman"/>
              </a:rPr>
              <a:t>1</a:t>
            </a:r>
            <a:r>
              <a:rPr lang="ja-JP" altLang="en-US" sz="2000" b="1" dirty="0">
                <a:solidFill>
                  <a:srgbClr val="FFFFFF"/>
                </a:solidFill>
                <a:latin typeface="+mn-ea"/>
                <a:cs typeface="Times New Roman"/>
              </a:rPr>
              <a:t>）　大阪府がん診療拠点病院の診療実績②（中河内・南河内・堺市・泉州）</a:t>
            </a:r>
            <a:endParaRPr lang="en-US" altLang="ja-JP" sz="2000" b="1" dirty="0">
              <a:solidFill>
                <a:srgbClr val="FFFFFF"/>
              </a:solidFill>
              <a:latin typeface="+mn-ea"/>
              <a:cs typeface="Times New Roman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58F279D-9529-472C-A86B-83C4EDF6C7B8}"/>
              </a:ext>
            </a:extLst>
          </p:cNvPr>
          <p:cNvSpPr txBox="1"/>
          <p:nvPr/>
        </p:nvSpPr>
        <p:spPr>
          <a:xfrm>
            <a:off x="107504" y="535539"/>
            <a:ext cx="23606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/>
              <a:t>【</a:t>
            </a:r>
            <a:r>
              <a:rPr lang="ja-JP" altLang="en-US" sz="1400" b="1" dirty="0"/>
              <a:t>診療実績充足状況</a:t>
            </a:r>
            <a:r>
              <a:rPr lang="en-US" altLang="ja-JP" sz="1400" b="1" dirty="0"/>
              <a:t>】</a:t>
            </a:r>
            <a:endParaRPr kumimoji="1" lang="ja-JP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4118942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3"/>
          <p:cNvSpPr txBox="1">
            <a:spLocks/>
          </p:cNvSpPr>
          <p:nvPr/>
        </p:nvSpPr>
        <p:spPr>
          <a:xfrm>
            <a:off x="7891772" y="6534642"/>
            <a:ext cx="1234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b="1" dirty="0"/>
              <a:t>６</a:t>
            </a:r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CF1625CE-8E39-4827-92A8-E6C1EF2653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562868"/>
              </p:ext>
            </p:extLst>
          </p:nvPr>
        </p:nvGraphicFramePr>
        <p:xfrm>
          <a:off x="251520" y="700211"/>
          <a:ext cx="8531348" cy="60246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534">
                  <a:extLst>
                    <a:ext uri="{9D8B030D-6E8A-4147-A177-3AD203B41FA5}">
                      <a16:colId xmlns:a16="http://schemas.microsoft.com/office/drawing/2014/main" val="126320758"/>
                    </a:ext>
                  </a:extLst>
                </a:gridCol>
                <a:gridCol w="3055861">
                  <a:extLst>
                    <a:ext uri="{9D8B030D-6E8A-4147-A177-3AD203B41FA5}">
                      <a16:colId xmlns:a16="http://schemas.microsoft.com/office/drawing/2014/main" val="3304912249"/>
                    </a:ext>
                  </a:extLst>
                </a:gridCol>
                <a:gridCol w="1092138">
                  <a:extLst>
                    <a:ext uri="{9D8B030D-6E8A-4147-A177-3AD203B41FA5}">
                      <a16:colId xmlns:a16="http://schemas.microsoft.com/office/drawing/2014/main" val="92452844"/>
                    </a:ext>
                  </a:extLst>
                </a:gridCol>
                <a:gridCol w="1228655">
                  <a:extLst>
                    <a:ext uri="{9D8B030D-6E8A-4147-A177-3AD203B41FA5}">
                      <a16:colId xmlns:a16="http://schemas.microsoft.com/office/drawing/2014/main" val="628559963"/>
                    </a:ext>
                  </a:extLst>
                </a:gridCol>
                <a:gridCol w="1347367">
                  <a:extLst>
                    <a:ext uri="{9D8B030D-6E8A-4147-A177-3AD203B41FA5}">
                      <a16:colId xmlns:a16="http://schemas.microsoft.com/office/drawing/2014/main" val="1621440348"/>
                    </a:ext>
                  </a:extLst>
                </a:gridCol>
                <a:gridCol w="1446793">
                  <a:extLst>
                    <a:ext uri="{9D8B030D-6E8A-4147-A177-3AD203B41FA5}">
                      <a16:colId xmlns:a16="http://schemas.microsoft.com/office/drawing/2014/main" val="2626464041"/>
                    </a:ext>
                  </a:extLst>
                </a:gridCol>
              </a:tblGrid>
              <a:tr h="262907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医療圏名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病院名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indent="0"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指定要件（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R4.1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月～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R4.12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1072067"/>
                  </a:ext>
                </a:extLst>
              </a:tr>
              <a:tr h="568693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院内がん登録数</a:t>
                      </a:r>
                    </a:p>
                    <a:p>
                      <a:pPr marL="0" indent="0"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（年間）</a:t>
                      </a:r>
                      <a:r>
                        <a:rPr kumimoji="1" lang="en-US" altLang="ja-JP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件以上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悪性腫瘍の手術件数</a:t>
                      </a:r>
                    </a:p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（年間）</a:t>
                      </a:r>
                      <a:r>
                        <a:rPr kumimoji="1" lang="en-US" altLang="ja-JP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件以上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薬物療法のべ患者数</a:t>
                      </a:r>
                      <a:endParaRPr kumimoji="1" lang="en-US" altLang="ja-JP" sz="9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（年間）</a:t>
                      </a:r>
                      <a:r>
                        <a:rPr kumimoji="1" lang="en-US" altLang="ja-JP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400</a:t>
                      </a:r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緩和ケアチームの新規</a:t>
                      </a:r>
                      <a:endParaRPr kumimoji="1" lang="en-US" altLang="ja-JP" sz="9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介入患者数</a:t>
                      </a:r>
                      <a:endParaRPr kumimoji="1" lang="en-US" altLang="ja-JP" sz="9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（年間）</a:t>
                      </a:r>
                      <a:r>
                        <a:rPr kumimoji="1" lang="en-US" altLang="ja-JP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</a:t>
                      </a:r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299570"/>
                  </a:ext>
                </a:extLst>
              </a:tr>
              <a:tr h="292119">
                <a:tc rowSpan="1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大阪警察病院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1,733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1,722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2,151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401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1769003"/>
                  </a:ext>
                </a:extLst>
              </a:tr>
              <a:tr h="29211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大手前病院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384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840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531720"/>
                  </a:ext>
                </a:extLst>
              </a:tr>
              <a:tr h="29211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関西電力病院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959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403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1,247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111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5604027"/>
                  </a:ext>
                </a:extLst>
              </a:tr>
              <a:tr h="29211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北野病院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1,405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1,196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2,482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205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275231"/>
                  </a:ext>
                </a:extLst>
              </a:tr>
              <a:tr h="29211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b="1" dirty="0"/>
                    </a:p>
                  </a:txBody>
                  <a:tcPr vert="eaVert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済生会中津病院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1,562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836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1,476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16399"/>
                  </a:ext>
                </a:extLst>
              </a:tr>
              <a:tr h="29211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済生会野江病院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1,158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543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1,292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145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6065853"/>
                  </a:ext>
                </a:extLst>
              </a:tr>
              <a:tr h="29211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b="1" dirty="0"/>
                    </a:p>
                  </a:txBody>
                  <a:tcPr vert="eaVert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住友病院</a:t>
                      </a:r>
                      <a:endParaRPr kumimoji="1" lang="zh-CN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945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694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524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144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2317572"/>
                  </a:ext>
                </a:extLst>
              </a:tr>
              <a:tr h="29211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日本生命病院</a:t>
                      </a:r>
                      <a:endParaRPr kumimoji="1" lang="zh-CN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857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453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990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240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3022615"/>
                  </a:ext>
                </a:extLst>
              </a:tr>
              <a:tr h="29211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淀川キリスト教病院</a:t>
                      </a:r>
                      <a:endParaRPr kumimoji="1" lang="zh-CN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1,436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894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2,690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246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1449879"/>
                  </a:ext>
                </a:extLst>
              </a:tr>
              <a:tr h="29211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愛仁会千船病院</a:t>
                      </a:r>
                      <a:endParaRPr kumimoji="1" lang="zh-CN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348 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292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1,101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194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471701"/>
                  </a:ext>
                </a:extLst>
              </a:tr>
              <a:tr h="29211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JCHO</a:t>
                      </a: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大阪病院</a:t>
                      </a:r>
                      <a:endParaRPr kumimoji="1" lang="zh-CN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1,093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655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631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149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2756721"/>
                  </a:ext>
                </a:extLst>
              </a:tr>
              <a:tr h="29211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b="1" dirty="0"/>
                    </a:p>
                  </a:txBody>
                  <a:tcPr vert="eaVert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多根総合病院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540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471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486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1993737"/>
                  </a:ext>
                </a:extLst>
              </a:tr>
              <a:tr h="29211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南大阪病院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672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404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1,454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69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3855740"/>
                  </a:ext>
                </a:extLst>
              </a:tr>
              <a:tr h="29211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大阪鉄道病院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830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293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1,583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66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750533"/>
                  </a:ext>
                </a:extLst>
              </a:tr>
              <a:tr h="29211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東住吉森本病院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416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72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4985016"/>
                  </a:ext>
                </a:extLst>
              </a:tr>
              <a:tr h="29211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済生会泉尾病院</a:t>
                      </a:r>
                      <a:endParaRPr kumimoji="1" lang="zh-CN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256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511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401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74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9019620"/>
                  </a:ext>
                </a:extLst>
              </a:tr>
              <a:tr h="29211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b="1" dirty="0"/>
                    </a:p>
                  </a:txBody>
                  <a:tcPr vert="eaVert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十三市民病院</a:t>
                      </a: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（未充足あり）</a:t>
                      </a:r>
                      <a:endParaRPr kumimoji="1" lang="zh-CN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152</a:t>
                      </a: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116</a:t>
                      </a: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141</a:t>
                      </a: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</a:t>
                      </a:r>
                    </a:p>
                  </a:txBody>
                  <a:tcPr marL="1230" marR="1230" marT="123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8188017"/>
                  </a:ext>
                </a:extLst>
              </a:tr>
            </a:tbl>
          </a:graphicData>
        </a:graphic>
      </p:graphicFrame>
      <p:sp>
        <p:nvSpPr>
          <p:cNvPr id="9" name="テキスト ボックス 1">
            <a:extLst>
              <a:ext uri="{FF2B5EF4-FFF2-40B4-BE49-F238E27FC236}">
                <a16:creationId xmlns:a16="http://schemas.microsoft.com/office/drawing/2014/main" id="{07AC3855-C9CB-46B1-8EF8-9E1B9C7B8605}"/>
              </a:ext>
            </a:extLst>
          </p:cNvPr>
          <p:cNvSpPr txBox="1"/>
          <p:nvPr/>
        </p:nvSpPr>
        <p:spPr>
          <a:xfrm>
            <a:off x="17748" y="9501"/>
            <a:ext cx="9108504" cy="365126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tIns="0" bIns="0" rtlCol="0" anchor="ctr" anchorCtr="0">
            <a:noAutofit/>
          </a:bodyPr>
          <a:lstStyle/>
          <a:p>
            <a:r>
              <a:rPr lang="ja-JP" altLang="en-US" sz="2000" b="1" dirty="0">
                <a:solidFill>
                  <a:srgbClr val="FFFFFF"/>
                </a:solidFill>
                <a:latin typeface="+mn-ea"/>
                <a:cs typeface="Times New Roman"/>
              </a:rPr>
              <a:t>１（</a:t>
            </a:r>
            <a:r>
              <a:rPr lang="en-US" altLang="ja-JP" sz="2000" b="1" dirty="0">
                <a:solidFill>
                  <a:srgbClr val="FFFFFF"/>
                </a:solidFill>
                <a:latin typeface="+mn-ea"/>
                <a:cs typeface="Times New Roman"/>
              </a:rPr>
              <a:t>1</a:t>
            </a:r>
            <a:r>
              <a:rPr lang="ja-JP" altLang="en-US" sz="2000" b="1" dirty="0">
                <a:solidFill>
                  <a:srgbClr val="FFFFFF"/>
                </a:solidFill>
                <a:latin typeface="+mn-ea"/>
                <a:cs typeface="Times New Roman"/>
              </a:rPr>
              <a:t>）　大阪府がん診療拠点病院の診療実績③（大阪市）</a:t>
            </a:r>
            <a:endParaRPr lang="en-US" altLang="ja-JP" sz="2000" b="1" dirty="0">
              <a:solidFill>
                <a:srgbClr val="FFFFFF"/>
              </a:solidFill>
              <a:latin typeface="+mn-ea"/>
              <a:cs typeface="Times New Roman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14C69C3-ED8F-4A86-8B7E-A9900D089A6B}"/>
              </a:ext>
            </a:extLst>
          </p:cNvPr>
          <p:cNvSpPr txBox="1"/>
          <p:nvPr/>
        </p:nvSpPr>
        <p:spPr>
          <a:xfrm>
            <a:off x="107504" y="393263"/>
            <a:ext cx="23606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/>
              <a:t>【</a:t>
            </a:r>
            <a:r>
              <a:rPr lang="ja-JP" altLang="en-US" sz="1400" b="1" dirty="0"/>
              <a:t>診療実績充足状況</a:t>
            </a:r>
            <a:r>
              <a:rPr lang="en-US" altLang="ja-JP" sz="1400" b="1" dirty="0"/>
              <a:t>】</a:t>
            </a:r>
            <a:endParaRPr kumimoji="1" lang="ja-JP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685558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3"/>
          <p:cNvSpPr txBox="1">
            <a:spLocks/>
          </p:cNvSpPr>
          <p:nvPr/>
        </p:nvSpPr>
        <p:spPr>
          <a:xfrm>
            <a:off x="7730008" y="6388203"/>
            <a:ext cx="1234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b="1" dirty="0"/>
              <a:t>７</a:t>
            </a:r>
          </a:p>
        </p:txBody>
      </p:sp>
      <p:sp>
        <p:nvSpPr>
          <p:cNvPr id="6" name="テキスト ボックス 1"/>
          <p:cNvSpPr txBox="1"/>
          <p:nvPr/>
        </p:nvSpPr>
        <p:spPr>
          <a:xfrm>
            <a:off x="32772" y="20348"/>
            <a:ext cx="9108504" cy="504999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tIns="0" bIns="0" rtlCol="0" anchor="ctr" anchorCtr="0">
            <a:noAutofit/>
          </a:bodyPr>
          <a:lstStyle/>
          <a:p>
            <a:r>
              <a:rPr lang="ja-JP" altLang="en-US" sz="2000" b="1" dirty="0">
                <a:solidFill>
                  <a:srgbClr val="FFFFFF"/>
                </a:solidFill>
                <a:latin typeface="+mn-ea"/>
                <a:cs typeface="Times New Roman"/>
              </a:rPr>
              <a:t>１（</a:t>
            </a:r>
            <a:r>
              <a:rPr lang="en-US" altLang="ja-JP" sz="2000" b="1" dirty="0">
                <a:solidFill>
                  <a:srgbClr val="FFFFFF"/>
                </a:solidFill>
                <a:latin typeface="+mn-ea"/>
                <a:cs typeface="Times New Roman"/>
              </a:rPr>
              <a:t>2</a:t>
            </a:r>
            <a:r>
              <a:rPr lang="ja-JP" altLang="en-US" sz="2000" b="1" dirty="0">
                <a:solidFill>
                  <a:srgbClr val="FFFFFF"/>
                </a:solidFill>
                <a:latin typeface="+mn-ea"/>
                <a:cs typeface="Times New Roman"/>
              </a:rPr>
              <a:t>）　大阪府がん診療拠点病院（肺がん）の診療実績</a:t>
            </a:r>
            <a:endParaRPr lang="en-US" altLang="ja-JP" sz="2000" b="1" dirty="0">
              <a:solidFill>
                <a:srgbClr val="FFFFFF"/>
              </a:solidFill>
              <a:latin typeface="+mn-ea"/>
              <a:cs typeface="Times New Roman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D8DFC9CC-A86B-4149-806E-2F173778D2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050183"/>
              </p:ext>
            </p:extLst>
          </p:nvPr>
        </p:nvGraphicFramePr>
        <p:xfrm>
          <a:off x="126664" y="1036196"/>
          <a:ext cx="8765816" cy="3072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975">
                  <a:extLst>
                    <a:ext uri="{9D8B030D-6E8A-4147-A177-3AD203B41FA5}">
                      <a16:colId xmlns:a16="http://schemas.microsoft.com/office/drawing/2014/main" val="126320758"/>
                    </a:ext>
                  </a:extLst>
                </a:gridCol>
                <a:gridCol w="3142265">
                  <a:extLst>
                    <a:ext uri="{9D8B030D-6E8A-4147-A177-3AD203B41FA5}">
                      <a16:colId xmlns:a16="http://schemas.microsoft.com/office/drawing/2014/main" val="3304912249"/>
                    </a:ext>
                  </a:extLst>
                </a:gridCol>
                <a:gridCol w="1227128">
                  <a:extLst>
                    <a:ext uri="{9D8B030D-6E8A-4147-A177-3AD203B41FA5}">
                      <a16:colId xmlns:a16="http://schemas.microsoft.com/office/drawing/2014/main" val="9245284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628559963"/>
                    </a:ext>
                  </a:extLst>
                </a:gridCol>
                <a:gridCol w="1248603">
                  <a:extLst>
                    <a:ext uri="{9D8B030D-6E8A-4147-A177-3AD203B41FA5}">
                      <a16:colId xmlns:a16="http://schemas.microsoft.com/office/drawing/2014/main" val="1621440348"/>
                    </a:ext>
                  </a:extLst>
                </a:gridCol>
                <a:gridCol w="1487701">
                  <a:extLst>
                    <a:ext uri="{9D8B030D-6E8A-4147-A177-3AD203B41FA5}">
                      <a16:colId xmlns:a16="http://schemas.microsoft.com/office/drawing/2014/main" val="2626464041"/>
                    </a:ext>
                  </a:extLst>
                </a:gridCol>
              </a:tblGrid>
              <a:tr h="401179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医療圏名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病院名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indent="0"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指定要件（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R4.1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月～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R4.12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1072067"/>
                  </a:ext>
                </a:extLst>
              </a:tr>
              <a:tr h="978955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院内がん登録数</a:t>
                      </a:r>
                    </a:p>
                    <a:p>
                      <a:pPr marL="0" indent="0"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（年間）</a:t>
                      </a:r>
                      <a:r>
                        <a:rPr kumimoji="1" lang="en-US" altLang="ja-JP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150</a:t>
                      </a:r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件以上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悪性腫瘍の手術件数</a:t>
                      </a:r>
                    </a:p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（年間）</a:t>
                      </a:r>
                      <a:r>
                        <a:rPr kumimoji="1" lang="en-US" altLang="ja-JP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件以上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薬物療法のべ患者数</a:t>
                      </a:r>
                      <a:endParaRPr kumimoji="1" lang="en-US" altLang="ja-JP" sz="9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（年間）</a:t>
                      </a:r>
                      <a:r>
                        <a:rPr kumimoji="1" lang="en-US" altLang="ja-JP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250</a:t>
                      </a:r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緩和ケアチームの新規</a:t>
                      </a:r>
                      <a:endParaRPr kumimoji="1" lang="en-US" altLang="ja-JP" sz="9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介入患者数</a:t>
                      </a:r>
                      <a:endParaRPr kumimoji="1" lang="en-US" altLang="ja-JP" sz="9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（年間）</a:t>
                      </a:r>
                      <a:r>
                        <a:rPr kumimoji="1" lang="en-US" altLang="ja-JP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</a:t>
                      </a:r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299570"/>
                  </a:ext>
                </a:extLst>
              </a:tr>
              <a:tr h="58062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豊能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8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大阪刀根山医療</a:t>
                      </a:r>
                      <a:r>
                        <a:rPr kumimoji="1" lang="en-US" altLang="ja-JP" sz="148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</a:t>
                      </a:r>
                      <a:r>
                        <a:rPr kumimoji="1" lang="ja-JP" altLang="en-US" sz="148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（未充足あり）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206</a:t>
                      </a:r>
                    </a:p>
                  </a:txBody>
                  <a:tcPr marL="4181" marR="4181" marT="41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85</a:t>
                      </a:r>
                    </a:p>
                  </a:txBody>
                  <a:tcPr marL="4181" marR="4181" marT="41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544</a:t>
                      </a:r>
                    </a:p>
                  </a:txBody>
                  <a:tcPr marL="4181" marR="4181" marT="41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</a:p>
                  </a:txBody>
                  <a:tcPr marL="4181" marR="4181" marT="41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0905082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南河内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8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大阪はびきの医療Ｃ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209 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1" marR="4181" marT="41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112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1" marR="4181" marT="41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387 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1" marR="4181" marT="41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42 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4181" marR="4181" marT="418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531720"/>
                  </a:ext>
                </a:extLst>
              </a:tr>
              <a:tr h="4635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堺市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8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近畿中央呼吸器Ｃ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389 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968" marR="6968" marT="69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134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968" marR="6968" marT="69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1,142 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968" marR="6968" marT="69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285 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968" marR="6968" marT="696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5604027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9B14A7B-021C-456A-BE17-D1A04E4DFE57}"/>
              </a:ext>
            </a:extLst>
          </p:cNvPr>
          <p:cNvSpPr txBox="1"/>
          <p:nvPr/>
        </p:nvSpPr>
        <p:spPr>
          <a:xfrm>
            <a:off x="189896" y="707350"/>
            <a:ext cx="23606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指定要件充足状況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6132D45-19A0-4F90-8852-1432A948D700}"/>
              </a:ext>
            </a:extLst>
          </p:cNvPr>
          <p:cNvSpPr txBox="1"/>
          <p:nvPr/>
        </p:nvSpPr>
        <p:spPr>
          <a:xfrm>
            <a:off x="72008" y="4356100"/>
            <a:ext cx="8964488" cy="23852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＜対応案＞</a:t>
            </a:r>
          </a:p>
          <a:p>
            <a:r>
              <a:rPr lang="ja-JP" altLang="en-US" sz="1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</a:t>
            </a:r>
            <a:r>
              <a:rPr lang="ja-JP" altLang="en-US" sz="1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令和７年度当初から「新区分」を設けることに伴い、</a:t>
            </a:r>
            <a:r>
              <a:rPr lang="ja-JP" altLang="en-US" sz="1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次期指定期間の最初の１年間（</a:t>
            </a:r>
            <a:r>
              <a:rPr lang="en-US" altLang="ja-JP" sz="1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</a:t>
            </a:r>
            <a:r>
              <a:rPr lang="ja-JP" altLang="en-US" sz="1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６</a:t>
            </a:r>
            <a:r>
              <a:rPr lang="en-US" altLang="ja-JP" sz="1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</a:p>
          <a:p>
            <a:r>
              <a:rPr lang="ja-JP" altLang="en-US" sz="1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４</a:t>
            </a:r>
            <a:r>
              <a:rPr lang="en-US" altLang="ja-JP" sz="1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1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１～</a:t>
            </a:r>
            <a:r>
              <a:rPr lang="en-US" altLang="ja-JP" sz="1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</a:t>
            </a:r>
            <a:r>
              <a:rPr lang="ja-JP" altLang="en-US" sz="1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７</a:t>
            </a:r>
            <a:r>
              <a:rPr lang="en-US" altLang="ja-JP" sz="1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1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en-US" altLang="ja-JP" sz="1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.31</a:t>
            </a:r>
            <a:r>
              <a:rPr lang="ja-JP" altLang="en-US" sz="1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）を経過措置期間として、現行制度のもと指定を受けている病院につ</a:t>
            </a:r>
            <a:endParaRPr lang="en-US" altLang="ja-JP" sz="18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いては、</a:t>
            </a:r>
            <a:r>
              <a:rPr lang="ja-JP" altLang="en-US" sz="1800" b="1" u="sng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診療実績に係る要件を満たしている場合は全て「大阪府がん診療拠点病院」として、</a:t>
            </a:r>
            <a:endParaRPr lang="en-US" altLang="ja-JP" sz="1800" b="1" u="sng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b="1" u="sng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lang="ja-JP" altLang="en-US" sz="1800" b="1" u="sng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年間（ </a:t>
            </a:r>
            <a:r>
              <a:rPr lang="en-US" altLang="ja-JP" sz="1800" b="1" u="sng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</a:t>
            </a:r>
            <a:r>
              <a:rPr lang="ja-JP" altLang="en-US" sz="1800" b="1" u="sng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６</a:t>
            </a:r>
            <a:r>
              <a:rPr lang="en-US" altLang="ja-JP" sz="1800" b="1" u="sng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1800" b="1" u="sng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lang="en-US" altLang="ja-JP" sz="1800" b="1" u="sng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1800" b="1" u="sng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１～</a:t>
            </a:r>
            <a:r>
              <a:rPr lang="en-US" altLang="ja-JP" sz="1800" b="1" u="sng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</a:t>
            </a:r>
            <a:r>
              <a:rPr lang="en-US" altLang="ja-JP" b="1" u="sng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en-US" altLang="ja-JP" sz="1800" b="1" u="sng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1800" b="1" u="sng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en-US" altLang="ja-JP" sz="1800" b="1" u="sng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.31</a:t>
            </a:r>
            <a:r>
              <a:rPr lang="ja-JP" altLang="en-US" sz="1800" b="1" u="sng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）の指定更新</a:t>
            </a:r>
            <a:r>
              <a:rPr lang="ja-JP" altLang="en-US" sz="1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を行う。</a:t>
            </a:r>
            <a:endParaRPr lang="en-US" altLang="ja-JP" sz="18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（</a:t>
            </a:r>
            <a:r>
              <a:rPr lang="ja-JP" altLang="en-US" sz="1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４がん対応病院については、令和７年度から「大阪府がん診療推進病院」に指定名称の</a:t>
            </a:r>
            <a:endParaRPr lang="en-US" altLang="ja-JP" sz="18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r>
              <a:rPr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　 </a:t>
            </a:r>
            <a:r>
              <a:rPr lang="ja-JP" altLang="en-US" sz="1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変更を行う（「大阪府がん診療推進病院」としての指定期間：３年間（</a:t>
            </a:r>
            <a:r>
              <a:rPr lang="en-US" altLang="ja-JP" sz="1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R</a:t>
            </a:r>
            <a:r>
              <a:rPr lang="ja-JP" altLang="en-US" sz="1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７</a:t>
            </a:r>
            <a:r>
              <a:rPr lang="en-US" altLang="ja-JP" sz="1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.</a:t>
            </a:r>
            <a:r>
              <a:rPr lang="ja-JP" altLang="en-US" sz="1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４</a:t>
            </a:r>
            <a:r>
              <a:rPr lang="en-US" altLang="ja-JP" sz="1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.</a:t>
            </a:r>
            <a:r>
              <a:rPr lang="ja-JP" altLang="en-US" sz="1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１～</a:t>
            </a:r>
            <a:endParaRPr lang="en-US" altLang="ja-JP" sz="18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r>
              <a:rPr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　 </a:t>
            </a:r>
            <a:r>
              <a:rPr lang="en-US" altLang="ja-JP" sz="1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R10.3.31</a:t>
            </a:r>
            <a:r>
              <a:rPr lang="ja-JP" altLang="en-US" sz="1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））</a:t>
            </a:r>
          </a:p>
        </p:txBody>
      </p:sp>
    </p:spTree>
    <p:extLst>
      <p:ext uri="{BB962C8B-B14F-4D97-AF65-F5344CB8AC3E}">
        <p14:creationId xmlns:p14="http://schemas.microsoft.com/office/powerpoint/2010/main" val="4091883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1"/>
          <p:cNvSpPr txBox="1"/>
          <p:nvPr/>
        </p:nvSpPr>
        <p:spPr>
          <a:xfrm>
            <a:off x="418" y="1"/>
            <a:ext cx="9143582" cy="384474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tIns="0" bIns="0" rtlCol="0" anchor="ctr" anchorCtr="0">
            <a:noAutofit/>
          </a:bodyPr>
          <a:lstStyle/>
          <a:p>
            <a:pPr lvl="0">
              <a:defRPr/>
            </a:pPr>
            <a:r>
              <a:rPr lang="ja-JP" altLang="en-US" sz="2000" b="1" dirty="0">
                <a:solidFill>
                  <a:srgbClr val="FFFFFF"/>
                </a:solidFill>
                <a:latin typeface="+mn-ea"/>
                <a:cs typeface="Times New Roman"/>
              </a:rPr>
              <a:t>１（</a:t>
            </a:r>
            <a:r>
              <a:rPr lang="en-US" altLang="ja-JP" sz="2000" b="1" dirty="0">
                <a:solidFill>
                  <a:srgbClr val="FFFFFF"/>
                </a:solidFill>
                <a:latin typeface="+mn-ea"/>
                <a:cs typeface="Times New Roman"/>
              </a:rPr>
              <a:t>1</a:t>
            </a:r>
            <a:r>
              <a:rPr lang="ja-JP" altLang="en-US" sz="2000" b="1" dirty="0">
                <a:solidFill>
                  <a:srgbClr val="FFFFFF"/>
                </a:solidFill>
                <a:latin typeface="+mn-ea"/>
                <a:cs typeface="Times New Roman"/>
              </a:rPr>
              <a:t>）　</a:t>
            </a:r>
            <a:r>
              <a:rPr lang="ja-JP" altLang="en-US" sz="20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府中病院と泉大津市立病院の再編統合について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7764" y="2434248"/>
            <a:ext cx="70388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■指定に係るスケジュールについて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419547"/>
              </p:ext>
            </p:extLst>
          </p:nvPr>
        </p:nvGraphicFramePr>
        <p:xfrm>
          <a:off x="250964" y="2786559"/>
          <a:ext cx="8497500" cy="2323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708">
                  <a:extLst>
                    <a:ext uri="{9D8B030D-6E8A-4147-A177-3AD203B41FA5}">
                      <a16:colId xmlns:a16="http://schemas.microsoft.com/office/drawing/2014/main" val="4058067698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3185628587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val="1429483220"/>
                    </a:ext>
                  </a:extLst>
                </a:gridCol>
              </a:tblGrid>
              <a:tr h="358069">
                <a:tc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023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(R5)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(R6)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2643945"/>
                  </a:ext>
                </a:extLst>
              </a:tr>
              <a:tr h="13637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指定スケジュール（案）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br>
                        <a:rPr kumimoji="1" lang="en-US" altLang="ja-JP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</a:t>
                      </a:r>
                      <a:endParaRPr kumimoji="1" lang="en-US" altLang="ja-JP" sz="10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00" kern="120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000" kern="120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000" kern="120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000" kern="1200" dirty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3873647"/>
                  </a:ext>
                </a:extLst>
              </a:tr>
              <a:tr h="5767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府中病院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再編統合時期等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R6.12.1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新病院開院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・指定更新による次期（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R6.4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～）指定期間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➡最長で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R6.11.30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（新病院の開院日前日）まで</a:t>
                      </a:r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874254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48EB18B-1ABB-77DA-B04D-BB88B072551A}"/>
              </a:ext>
            </a:extLst>
          </p:cNvPr>
          <p:cNvSpPr txBox="1"/>
          <p:nvPr/>
        </p:nvSpPr>
        <p:spPr>
          <a:xfrm>
            <a:off x="539552" y="5388092"/>
            <a:ext cx="8825716" cy="569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＜対応案＞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400"/>
              </a:lnSpc>
            </a:pP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●現病院については、</a:t>
            </a:r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「大阪府がん診療拠点病院」として、８か月間（</a:t>
            </a:r>
            <a:r>
              <a:rPr lang="en-US" altLang="ja-JP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R6.</a:t>
            </a:r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lang="en-US" altLang="ja-JP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１～</a:t>
            </a:r>
            <a:r>
              <a:rPr lang="en-US" altLang="ja-JP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R6.11.30</a:t>
            </a:r>
            <a:r>
              <a:rPr lang="ja-JP" altLang="en-US" sz="1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）の指定更新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を行う。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A7899C9-1CE2-45E0-83B1-D8C2288C31EA}"/>
              </a:ext>
            </a:extLst>
          </p:cNvPr>
          <p:cNvSpPr/>
          <p:nvPr/>
        </p:nvSpPr>
        <p:spPr>
          <a:xfrm>
            <a:off x="87764" y="452592"/>
            <a:ext cx="8923496" cy="738664"/>
          </a:xfrm>
          <a:prstGeom prst="rect">
            <a:avLst/>
          </a:prstGeom>
          <a:ln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sz="14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論点</a:t>
            </a:r>
            <a:r>
              <a:rPr lang="en-US" altLang="ja-JP" sz="14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br>
              <a:rPr lang="en-US" altLang="ja-JP" sz="1400" b="1" noProof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b="1" noProof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診療実績に係る要件を充足し、「大阪府がん診療拠点病院」として、指定更新が可能な状況である既指定病院において、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次期</a:t>
            </a:r>
            <a:r>
              <a:rPr lang="ja-JP" altLang="en-US" sz="1400" b="1" noProof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指定期間内に他病院と再編統合し、新病院を開院する場合における取り扱いについて検討す</a:t>
            </a:r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る</a:t>
            </a:r>
            <a:r>
              <a:rPr lang="ja-JP" altLang="en-US" sz="12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。</a:t>
            </a:r>
            <a:endParaRPr lang="en-US" altLang="ja-JP" sz="12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5" name="二等辺三角形 14">
            <a:extLst>
              <a:ext uri="{FF2B5EF4-FFF2-40B4-BE49-F238E27FC236}">
                <a16:creationId xmlns:a16="http://schemas.microsoft.com/office/drawing/2014/main" id="{6753AC45-2F0C-45F6-BD73-95296D6C891F}"/>
              </a:ext>
            </a:extLst>
          </p:cNvPr>
          <p:cNvSpPr/>
          <p:nvPr/>
        </p:nvSpPr>
        <p:spPr>
          <a:xfrm flipV="1">
            <a:off x="2617616" y="1307916"/>
            <a:ext cx="3287807" cy="217659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6" name="スライド番号プレースホルダー 3">
            <a:extLst>
              <a:ext uri="{FF2B5EF4-FFF2-40B4-BE49-F238E27FC236}">
                <a16:creationId xmlns:a16="http://schemas.microsoft.com/office/drawing/2014/main" id="{F4E1C27C-554E-44D6-8AF8-4D15BCD87FE6}"/>
              </a:ext>
            </a:extLst>
          </p:cNvPr>
          <p:cNvSpPr txBox="1">
            <a:spLocks/>
          </p:cNvSpPr>
          <p:nvPr/>
        </p:nvSpPr>
        <p:spPr>
          <a:xfrm>
            <a:off x="7909520" y="6470648"/>
            <a:ext cx="1234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b="1" dirty="0"/>
              <a:t>８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8BD7F82F-1662-4F1A-B662-B97CDAE15E51}"/>
              </a:ext>
            </a:extLst>
          </p:cNvPr>
          <p:cNvSpPr txBox="1"/>
          <p:nvPr/>
        </p:nvSpPr>
        <p:spPr>
          <a:xfrm>
            <a:off x="4514654" y="4040463"/>
            <a:ext cx="20345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現病院の指定更新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(~R6.11.30)</a:t>
            </a:r>
          </a:p>
        </p:txBody>
      </p:sp>
      <p:sp>
        <p:nvSpPr>
          <p:cNvPr id="21" name="右矢印 30">
            <a:extLst>
              <a:ext uri="{FF2B5EF4-FFF2-40B4-BE49-F238E27FC236}">
                <a16:creationId xmlns:a16="http://schemas.microsoft.com/office/drawing/2014/main" id="{15398744-69F1-4322-9F7C-2E4EEA66556B}"/>
              </a:ext>
            </a:extLst>
          </p:cNvPr>
          <p:cNvSpPr/>
          <p:nvPr/>
        </p:nvSpPr>
        <p:spPr>
          <a:xfrm>
            <a:off x="4369749" y="3360793"/>
            <a:ext cx="2665558" cy="793464"/>
          </a:xfrm>
          <a:prstGeom prst="rightArrow">
            <a:avLst/>
          </a:prstGeom>
          <a:solidFill>
            <a:schemeClr val="accent3">
              <a:lumMod val="40000"/>
              <a:lumOff val="60000"/>
              <a:alpha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①更新（現病院）</a:t>
            </a:r>
          </a:p>
        </p:txBody>
      </p:sp>
      <p:sp>
        <p:nvSpPr>
          <p:cNvPr id="24" name="右矢印 30">
            <a:extLst>
              <a:ext uri="{FF2B5EF4-FFF2-40B4-BE49-F238E27FC236}">
                <a16:creationId xmlns:a16="http://schemas.microsoft.com/office/drawing/2014/main" id="{E9AAD6E4-15BD-4F41-9F28-BD36C5C6C0B9}"/>
              </a:ext>
            </a:extLst>
          </p:cNvPr>
          <p:cNvSpPr/>
          <p:nvPr/>
        </p:nvSpPr>
        <p:spPr>
          <a:xfrm>
            <a:off x="2114496" y="3501168"/>
            <a:ext cx="2413269" cy="475818"/>
          </a:xfrm>
          <a:prstGeom prst="rightArrow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現在の指定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（現病院）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582798B-B29C-4847-963A-7DF72B50C702}"/>
              </a:ext>
            </a:extLst>
          </p:cNvPr>
          <p:cNvSpPr txBox="1"/>
          <p:nvPr/>
        </p:nvSpPr>
        <p:spPr>
          <a:xfrm>
            <a:off x="4800179" y="3245021"/>
            <a:ext cx="1577745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R6.4.1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11.30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2C1807CC-C701-4E98-B05E-0AB6ABE8CC55}"/>
              </a:ext>
            </a:extLst>
          </p:cNvPr>
          <p:cNvSpPr/>
          <p:nvPr/>
        </p:nvSpPr>
        <p:spPr>
          <a:xfrm>
            <a:off x="106730" y="1586531"/>
            <a:ext cx="8923496" cy="692497"/>
          </a:xfrm>
          <a:prstGeom prst="rect">
            <a:avLst/>
          </a:prstGeom>
          <a:ln>
            <a:solidFill>
              <a:srgbClr val="002060"/>
            </a:solidFill>
            <a:prstDash val="dash"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1200" noProof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100" noProof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府中病院（既指定病院）と泉大津市立病院を３病院に再編統合し、泉大津急性期メディカルセンター（新病院）を令和６年</a:t>
            </a:r>
            <a:r>
              <a:rPr lang="en-US" altLang="ja-JP" sz="1100" noProof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100" noProof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１日に開院する。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・府中病院の「大阪府がん診療拠点病院」としての機能は、そのまま新病院へ引き継ぐことにより、がん診療機能を維持し、がん患者については、新病院にて継続</a:t>
            </a:r>
            <a:b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</a:b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 して診療を行う。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3BDD8440-9969-4A48-81CF-04D39D8FA732}"/>
              </a:ext>
            </a:extLst>
          </p:cNvPr>
          <p:cNvCxnSpPr>
            <a:cxnSpLocks/>
          </p:cNvCxnSpPr>
          <p:nvPr/>
        </p:nvCxnSpPr>
        <p:spPr>
          <a:xfrm>
            <a:off x="3937732" y="3962382"/>
            <a:ext cx="0" cy="170309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595247E-90F7-493C-BF3B-3EE7C2D90519}"/>
              </a:ext>
            </a:extLst>
          </p:cNvPr>
          <p:cNvGrpSpPr/>
          <p:nvPr/>
        </p:nvGrpSpPr>
        <p:grpSpPr>
          <a:xfrm>
            <a:off x="1449747" y="3347939"/>
            <a:ext cx="2887239" cy="935071"/>
            <a:chOff x="2054853" y="3275189"/>
            <a:chExt cx="2916993" cy="935071"/>
          </a:xfrm>
        </p:grpSpPr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C14834F8-14EA-44F2-AB7B-9C6E810DE0A0}"/>
                </a:ext>
              </a:extLst>
            </p:cNvPr>
            <p:cNvCxnSpPr>
              <a:cxnSpLocks/>
            </p:cNvCxnSpPr>
            <p:nvPr/>
          </p:nvCxnSpPr>
          <p:spPr>
            <a:xfrm>
              <a:off x="2770514" y="3907893"/>
              <a:ext cx="1800200" cy="0"/>
            </a:xfrm>
            <a:prstGeom prst="line">
              <a:avLst/>
            </a:prstGeom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AE8A2310-7579-4EFB-BB31-20CB1DFAD555}"/>
                </a:ext>
              </a:extLst>
            </p:cNvPr>
            <p:cNvCxnSpPr>
              <a:cxnSpLocks/>
            </p:cNvCxnSpPr>
            <p:nvPr/>
          </p:nvCxnSpPr>
          <p:spPr>
            <a:xfrm>
              <a:off x="2762907" y="3479982"/>
              <a:ext cx="1815413" cy="0"/>
            </a:xfrm>
            <a:prstGeom prst="line">
              <a:avLst/>
            </a:prstGeom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F25482D8-6B34-4FC6-B047-550DDF79F1A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054853" y="3479982"/>
              <a:ext cx="698211" cy="0"/>
            </a:xfrm>
            <a:prstGeom prst="line">
              <a:avLst/>
            </a:prstGeom>
            <a:ln w="2857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6451D69C-C42B-45A3-8C3A-5E3E0B622C6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054854" y="3907346"/>
              <a:ext cx="698211" cy="0"/>
            </a:xfrm>
            <a:prstGeom prst="line">
              <a:avLst/>
            </a:prstGeom>
            <a:ln w="2857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1BAF71F5-5CF5-4E53-8260-964BD9151A3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573962" y="3690995"/>
              <a:ext cx="388158" cy="381810"/>
            </a:xfrm>
            <a:prstGeom prst="line">
              <a:avLst/>
            </a:prstGeom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D86170EE-4FF3-4474-95E1-D0E186CEA21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568478" y="3275189"/>
              <a:ext cx="403368" cy="409586"/>
            </a:xfrm>
            <a:prstGeom prst="line">
              <a:avLst/>
            </a:prstGeom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4CE93A19-742B-4408-8C45-B66BF506751B}"/>
                </a:ext>
              </a:extLst>
            </p:cNvPr>
            <p:cNvCxnSpPr>
              <a:cxnSpLocks/>
            </p:cNvCxnSpPr>
            <p:nvPr/>
          </p:nvCxnSpPr>
          <p:spPr>
            <a:xfrm>
              <a:off x="4568478" y="3300283"/>
              <a:ext cx="0" cy="185333"/>
            </a:xfrm>
            <a:prstGeom prst="line">
              <a:avLst/>
            </a:prstGeom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67" name="テキスト ボックス 66">
              <a:extLst>
                <a:ext uri="{FF2B5EF4-FFF2-40B4-BE49-F238E27FC236}">
                  <a16:creationId xmlns:a16="http://schemas.microsoft.com/office/drawing/2014/main" id="{DBC0FC9C-318C-4A18-8C4D-D5804056B89E}"/>
                </a:ext>
              </a:extLst>
            </p:cNvPr>
            <p:cNvSpPr txBox="1"/>
            <p:nvPr/>
          </p:nvSpPr>
          <p:spPr>
            <a:xfrm>
              <a:off x="2927121" y="3964039"/>
              <a:ext cx="113444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（現在の指定）</a:t>
              </a:r>
              <a:endPara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E84B6162-FAA7-464A-9632-92ECC7278819}"/>
              </a:ext>
            </a:extLst>
          </p:cNvPr>
          <p:cNvCxnSpPr>
            <a:cxnSpLocks/>
          </p:cNvCxnSpPr>
          <p:nvPr/>
        </p:nvCxnSpPr>
        <p:spPr>
          <a:xfrm>
            <a:off x="7077696" y="3282885"/>
            <a:ext cx="0" cy="1096235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8" name="大かっこ 17">
            <a:extLst>
              <a:ext uri="{FF2B5EF4-FFF2-40B4-BE49-F238E27FC236}">
                <a16:creationId xmlns:a16="http://schemas.microsoft.com/office/drawing/2014/main" id="{3963010D-F089-4F0C-B346-A290712098F9}"/>
              </a:ext>
            </a:extLst>
          </p:cNvPr>
          <p:cNvSpPr/>
          <p:nvPr/>
        </p:nvSpPr>
        <p:spPr>
          <a:xfrm>
            <a:off x="7195119" y="3297705"/>
            <a:ext cx="1420181" cy="924695"/>
          </a:xfrm>
          <a:prstGeom prst="bracketPair">
            <a:avLst/>
          </a:prstGeom>
          <a:ln w="12700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51DECDA0-9971-4A6C-A019-6D99FD74F3D1}"/>
              </a:ext>
            </a:extLst>
          </p:cNvPr>
          <p:cNvSpPr txBox="1"/>
          <p:nvPr/>
        </p:nvSpPr>
        <p:spPr>
          <a:xfrm>
            <a:off x="7212787" y="3493539"/>
            <a:ext cx="142017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R6.12.1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以降の指定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（新病院）については、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令和６年度に検討</a:t>
            </a:r>
            <a:endPara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4530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3"/>
          <p:cNvSpPr txBox="1">
            <a:spLocks/>
          </p:cNvSpPr>
          <p:nvPr/>
        </p:nvSpPr>
        <p:spPr>
          <a:xfrm>
            <a:off x="7874024" y="6525344"/>
            <a:ext cx="1234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b="1" dirty="0"/>
              <a:t>９</a:t>
            </a:r>
            <a:endParaRPr lang="ja-JP" altLang="en-US" sz="1400" b="1" dirty="0"/>
          </a:p>
        </p:txBody>
      </p:sp>
      <p:sp>
        <p:nvSpPr>
          <p:cNvPr id="8" name="テキスト ボックス 1"/>
          <p:cNvSpPr txBox="1"/>
          <p:nvPr/>
        </p:nvSpPr>
        <p:spPr>
          <a:xfrm>
            <a:off x="6836" y="0"/>
            <a:ext cx="9144000" cy="261610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tIns="0" bIns="0" rtlCol="0" anchor="ctr" anchorCtr="0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700" b="1" dirty="0">
                <a:solidFill>
                  <a:srgbClr val="FFFFFF"/>
                </a:solidFill>
                <a:latin typeface="+mn-ea"/>
                <a:cs typeface="Times New Roman"/>
              </a:rPr>
              <a:t>１　府がん診療拠点病院（成人）の指定期間（案）</a:t>
            </a:r>
            <a:endParaRPr lang="en-US" altLang="ja-JP" sz="1700" b="1" dirty="0">
              <a:solidFill>
                <a:srgbClr val="FFFFFF"/>
              </a:solidFill>
              <a:latin typeface="+mn-ea"/>
              <a:cs typeface="Times New Roman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920076"/>
              </p:ext>
            </p:extLst>
          </p:nvPr>
        </p:nvGraphicFramePr>
        <p:xfrm>
          <a:off x="138044" y="467058"/>
          <a:ext cx="4367646" cy="6335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0279">
                  <a:extLst>
                    <a:ext uri="{9D8B030D-6E8A-4147-A177-3AD203B41FA5}">
                      <a16:colId xmlns:a16="http://schemas.microsoft.com/office/drawing/2014/main" val="126320758"/>
                    </a:ext>
                  </a:extLst>
                </a:gridCol>
                <a:gridCol w="2739033">
                  <a:extLst>
                    <a:ext uri="{9D8B030D-6E8A-4147-A177-3AD203B41FA5}">
                      <a16:colId xmlns:a16="http://schemas.microsoft.com/office/drawing/2014/main" val="3304912249"/>
                    </a:ext>
                  </a:extLst>
                </a:gridCol>
                <a:gridCol w="888334">
                  <a:extLst>
                    <a:ext uri="{9D8B030D-6E8A-4147-A177-3AD203B41FA5}">
                      <a16:colId xmlns:a16="http://schemas.microsoft.com/office/drawing/2014/main" val="92452844"/>
                    </a:ext>
                  </a:extLst>
                </a:gridCol>
              </a:tblGrid>
              <a:tr h="2546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圏域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病院名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指定期間等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1072067"/>
                  </a:ext>
                </a:extLst>
              </a:tr>
              <a:tr h="247150">
                <a:tc rowSpan="6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豊　能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zh-CN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市立池田病院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R10.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.31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1769003"/>
                  </a:ext>
                </a:extLst>
              </a:tr>
              <a:tr h="24715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済生会吹田病院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R10.</a:t>
                      </a:r>
                      <a:r>
                        <a:rPr kumimoji="1" lang="ja-JP" alt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.31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531720"/>
                  </a:ext>
                </a:extLst>
              </a:tr>
              <a:tr h="24715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市立吹田市民病院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R10.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.31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5604027"/>
                  </a:ext>
                </a:extLst>
              </a:tr>
              <a:tr h="24715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済生会千里病院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R10.</a:t>
                      </a:r>
                      <a:r>
                        <a:rPr kumimoji="1" lang="ja-JP" alt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.31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275231"/>
                  </a:ext>
                </a:extLst>
              </a:tr>
              <a:tr h="2471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箕面市立病院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R10.</a:t>
                      </a:r>
                      <a:r>
                        <a:rPr kumimoji="1" lang="ja-JP" alt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.31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0606039"/>
                  </a:ext>
                </a:extLst>
              </a:tr>
              <a:tr h="24715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大阪利刀根山医療Ｃ</a:t>
                      </a:r>
                      <a:r>
                        <a:rPr kumimoji="1" lang="en-US" altLang="ja-JP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肺がん</a:t>
                      </a:r>
                      <a:r>
                        <a:rPr kumimoji="1" lang="en-US" altLang="ja-JP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（未充足あり）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―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1318590"/>
                  </a:ext>
                </a:extLst>
              </a:tr>
              <a:tr h="181680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三　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zh-TW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愛仁会高槻病院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R10.</a:t>
                      </a:r>
                      <a:r>
                        <a:rPr kumimoji="1" lang="ja-JP" alt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.31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16399"/>
                  </a:ext>
                </a:extLst>
              </a:tr>
              <a:tr h="24715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北摂総合病院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R10.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.31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6065853"/>
                  </a:ext>
                </a:extLst>
              </a:tr>
              <a:tr h="292714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高槻赤十字病院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R10.</a:t>
                      </a:r>
                      <a:r>
                        <a:rPr kumimoji="1" lang="ja-JP" alt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.31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0779194"/>
                  </a:ext>
                </a:extLst>
              </a:tr>
              <a:tr h="24715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b="1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第一東和会病院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R10.</a:t>
                      </a:r>
                      <a:r>
                        <a:rPr kumimoji="1" lang="ja-JP" alt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.31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2317572"/>
                  </a:ext>
                </a:extLst>
              </a:tr>
              <a:tr h="247150"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北河内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松下記念病院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R10.</a:t>
                      </a:r>
                      <a:r>
                        <a:rPr kumimoji="1" lang="ja-JP" alt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.31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3022615"/>
                  </a:ext>
                </a:extLst>
              </a:tr>
              <a:tr h="2471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JCHO</a:t>
                      </a:r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星ヶ丘医療</a:t>
                      </a:r>
                      <a:r>
                        <a:rPr kumimoji="1" lang="en-US" altLang="ja-JP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</a:t>
                      </a:r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（指定更新辞退）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―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43367"/>
                  </a:ext>
                </a:extLst>
              </a:tr>
              <a:tr h="24715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関西医科大学総合医療Ｃ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R10.</a:t>
                      </a:r>
                      <a:r>
                        <a:rPr kumimoji="1" lang="ja-JP" alt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.31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471701"/>
                  </a:ext>
                </a:extLst>
              </a:tr>
              <a:tr h="24715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美杉会佐藤病院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R10.</a:t>
                      </a:r>
                      <a:r>
                        <a:rPr kumimoji="1" lang="ja-JP" alt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.31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2756721"/>
                  </a:ext>
                </a:extLst>
              </a:tr>
              <a:tr h="24715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b="1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市立ひらかた病院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R10.</a:t>
                      </a:r>
                      <a:r>
                        <a:rPr kumimoji="1" lang="ja-JP" alt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.31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1993737"/>
                  </a:ext>
                </a:extLst>
              </a:tr>
              <a:tr h="247150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中河内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zh-CN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八尾徳洲会総合病院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R10.</a:t>
                      </a:r>
                      <a:r>
                        <a:rPr kumimoji="1" lang="ja-JP" alt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.31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3855740"/>
                  </a:ext>
                </a:extLst>
              </a:tr>
              <a:tr h="24715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b="1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zh-CN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若草第一病院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R10.</a:t>
                      </a:r>
                      <a:r>
                        <a:rPr kumimoji="1" lang="ja-JP" alt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.31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750533"/>
                  </a:ext>
                </a:extLst>
              </a:tr>
              <a:tr h="24715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b="1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zh-CN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石切生喜病院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R10.</a:t>
                      </a:r>
                      <a:r>
                        <a:rPr kumimoji="1" lang="ja-JP" alt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.31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4985016"/>
                  </a:ext>
                </a:extLst>
              </a:tr>
              <a:tr h="23212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b="1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zh-CN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市立柏原病院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R10.</a:t>
                      </a:r>
                      <a:r>
                        <a:rPr kumimoji="1" lang="ja-JP" alt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.31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8188017"/>
                  </a:ext>
                </a:extLst>
              </a:tr>
              <a:tr h="247150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南河内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zh-CN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済生会富田林病院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R10.</a:t>
                      </a:r>
                      <a:r>
                        <a:rPr kumimoji="1" lang="ja-JP" alt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.31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7968902"/>
                  </a:ext>
                </a:extLst>
              </a:tr>
              <a:tr h="2471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b="1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ＰＬ</a:t>
                      </a:r>
                      <a:r>
                        <a:rPr kumimoji="1" lang="zh-CN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R10.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.31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229026"/>
                  </a:ext>
                </a:extLst>
              </a:tr>
              <a:tr h="2471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b="1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城山病院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R10.</a:t>
                      </a:r>
                      <a:r>
                        <a:rPr kumimoji="1" lang="ja-JP" alt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.31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4110825"/>
                  </a:ext>
                </a:extLst>
              </a:tr>
              <a:tr h="24715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CN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松原徳洲会病院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R10.</a:t>
                      </a:r>
                      <a:r>
                        <a:rPr kumimoji="1" lang="ja-JP" alt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.31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4374727"/>
                  </a:ext>
                </a:extLst>
              </a:tr>
              <a:tr h="2471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大阪はびきの医療Ｃ</a:t>
                      </a:r>
                      <a:r>
                        <a:rPr kumimoji="1" lang="en-US" altLang="ja-JP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肺がん</a:t>
                      </a:r>
                      <a:r>
                        <a:rPr kumimoji="1" lang="en-US" altLang="ja-JP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R10.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.31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5586184"/>
                  </a:ext>
                </a:extLst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6731817"/>
              </p:ext>
            </p:extLst>
          </p:nvPr>
        </p:nvGraphicFramePr>
        <p:xfrm>
          <a:off x="4578836" y="470165"/>
          <a:ext cx="4144477" cy="63291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111">
                  <a:extLst>
                    <a:ext uri="{9D8B030D-6E8A-4147-A177-3AD203B41FA5}">
                      <a16:colId xmlns:a16="http://schemas.microsoft.com/office/drawing/2014/main" val="126320758"/>
                    </a:ext>
                  </a:extLst>
                </a:gridCol>
                <a:gridCol w="2434951">
                  <a:extLst>
                    <a:ext uri="{9D8B030D-6E8A-4147-A177-3AD203B41FA5}">
                      <a16:colId xmlns:a16="http://schemas.microsoft.com/office/drawing/2014/main" val="3304912249"/>
                    </a:ext>
                  </a:extLst>
                </a:gridCol>
                <a:gridCol w="1025415">
                  <a:extLst>
                    <a:ext uri="{9D8B030D-6E8A-4147-A177-3AD203B41FA5}">
                      <a16:colId xmlns:a16="http://schemas.microsoft.com/office/drawing/2014/main" val="92452844"/>
                    </a:ext>
                  </a:extLst>
                </a:gridCol>
              </a:tblGrid>
              <a:tr h="2381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圏域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病院名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指定期間等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1072067"/>
                  </a:ext>
                </a:extLst>
              </a:tr>
              <a:tr h="236362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堺市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ベルランド総合病院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R10.</a:t>
                      </a:r>
                      <a:r>
                        <a:rPr kumimoji="1" lang="ja-JP" alt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.31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1098184"/>
                  </a:ext>
                </a:extLst>
              </a:tr>
              <a:tr h="23636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耳原総合病院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R10.</a:t>
                      </a:r>
                      <a:r>
                        <a:rPr kumimoji="1" lang="ja-JP" alt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.31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3826450"/>
                  </a:ext>
                </a:extLst>
              </a:tr>
              <a:tr h="23636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近畿中央呼吸器Ｃ</a:t>
                      </a:r>
                      <a:r>
                        <a:rPr kumimoji="1" lang="en-US" altLang="ja-JP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肺がん</a:t>
                      </a:r>
                      <a:r>
                        <a:rPr kumimoji="1" lang="en-US" altLang="ja-JP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R10.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.31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9111242"/>
                  </a:ext>
                </a:extLst>
              </a:tr>
              <a:tr h="236362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泉　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府中病院（</a:t>
                      </a:r>
                      <a:r>
                        <a:rPr kumimoji="1" lang="en-US" altLang="ja-JP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６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.11.30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6008987"/>
                  </a:ext>
                </a:extLst>
              </a:tr>
              <a:tr h="236362">
                <a:tc vMerge="1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/>
                        <a:t>泉　州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りんくう総合医療Ｃ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R10.</a:t>
                      </a:r>
                      <a:r>
                        <a:rPr kumimoji="1" lang="ja-JP" alt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.31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1769003"/>
                  </a:ext>
                </a:extLst>
              </a:tr>
              <a:tr h="286501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市立貝塚病院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R10.</a:t>
                      </a:r>
                      <a:r>
                        <a:rPr kumimoji="1" lang="ja-JP" alt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.31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531720"/>
                  </a:ext>
                </a:extLst>
              </a:tr>
              <a:tr h="23636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岸和田徳洲会病院</a:t>
                      </a:r>
                      <a:endParaRPr kumimoji="1" lang="zh-TW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R10.</a:t>
                      </a:r>
                      <a:r>
                        <a:rPr kumimoji="1" lang="ja-JP" alt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.31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5604027"/>
                  </a:ext>
                </a:extLst>
              </a:tr>
              <a:tr h="236362">
                <a:tc rowSpan="17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大阪警察病院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R10.</a:t>
                      </a:r>
                      <a:r>
                        <a:rPr kumimoji="1" lang="ja-JP" alt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.31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6065853"/>
                  </a:ext>
                </a:extLst>
              </a:tr>
              <a:tr h="243085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大手前病院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R10.</a:t>
                      </a:r>
                      <a:r>
                        <a:rPr kumimoji="1" lang="ja-JP" alt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.31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0779194"/>
                  </a:ext>
                </a:extLst>
              </a:tr>
              <a:tr h="23636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関西電力病院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R10.</a:t>
                      </a:r>
                      <a:r>
                        <a:rPr kumimoji="1" lang="ja-JP" alt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.31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2317572"/>
                  </a:ext>
                </a:extLst>
              </a:tr>
              <a:tr h="23636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北野病院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R10.</a:t>
                      </a:r>
                      <a:r>
                        <a:rPr kumimoji="1" lang="ja-JP" alt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.31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3022615"/>
                  </a:ext>
                </a:extLst>
              </a:tr>
              <a:tr h="23636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済生会中津病院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R10.</a:t>
                      </a:r>
                      <a:r>
                        <a:rPr kumimoji="1" lang="ja-JP" alt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.31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1449879"/>
                  </a:ext>
                </a:extLst>
              </a:tr>
              <a:tr h="23636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済生会野江病院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R10.</a:t>
                      </a:r>
                      <a:r>
                        <a:rPr kumimoji="1" lang="ja-JP" alt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.31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471701"/>
                  </a:ext>
                </a:extLst>
              </a:tr>
              <a:tr h="23636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住友病院</a:t>
                      </a:r>
                      <a:endParaRPr kumimoji="1" lang="zh-CN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R10.</a:t>
                      </a:r>
                      <a:r>
                        <a:rPr kumimoji="1" lang="ja-JP" alt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.31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2756721"/>
                  </a:ext>
                </a:extLst>
              </a:tr>
              <a:tr h="23636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日本生命病院</a:t>
                      </a:r>
                      <a:endParaRPr kumimoji="1" lang="zh-CN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R10.</a:t>
                      </a:r>
                      <a:r>
                        <a:rPr kumimoji="1" lang="ja-JP" alt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.31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1993737"/>
                  </a:ext>
                </a:extLst>
              </a:tr>
              <a:tr h="23636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淀川キリスト教病院</a:t>
                      </a:r>
                      <a:endParaRPr kumimoji="1" lang="zh-CN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R10.</a:t>
                      </a:r>
                      <a:r>
                        <a:rPr kumimoji="1" lang="ja-JP" alt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.31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3855740"/>
                  </a:ext>
                </a:extLst>
              </a:tr>
              <a:tr h="23636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愛仁会千船病院</a:t>
                      </a:r>
                      <a:endParaRPr kumimoji="1" lang="zh-CN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R10.</a:t>
                      </a:r>
                      <a:r>
                        <a:rPr kumimoji="1" lang="ja-JP" alt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.31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750533"/>
                  </a:ext>
                </a:extLst>
              </a:tr>
              <a:tr h="23636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JCHO</a:t>
                      </a:r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大阪病院</a:t>
                      </a:r>
                      <a:endParaRPr kumimoji="1" lang="zh-CN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R10.</a:t>
                      </a:r>
                      <a:r>
                        <a:rPr kumimoji="1" lang="ja-JP" alt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.31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4985016"/>
                  </a:ext>
                </a:extLst>
              </a:tr>
              <a:tr h="23636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多根総合病院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R10.</a:t>
                      </a:r>
                      <a:r>
                        <a:rPr kumimoji="1" lang="ja-JP" alt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.31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8188017"/>
                  </a:ext>
                </a:extLst>
              </a:tr>
              <a:tr h="23636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南大阪病院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R10.</a:t>
                      </a:r>
                      <a:r>
                        <a:rPr kumimoji="1" lang="ja-JP" alt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.31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1492277"/>
                  </a:ext>
                </a:extLst>
              </a:tr>
              <a:tr h="23636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大阪鉄道病院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R10.</a:t>
                      </a:r>
                      <a:r>
                        <a:rPr kumimoji="1" lang="ja-JP" alt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.31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4374727"/>
                  </a:ext>
                </a:extLst>
              </a:tr>
              <a:tr h="23636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東住吉森本病院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R10.</a:t>
                      </a:r>
                      <a:r>
                        <a:rPr kumimoji="1" lang="ja-JP" altLang="en-US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05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.31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971874"/>
                  </a:ext>
                </a:extLst>
              </a:tr>
              <a:tr h="23636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済生会泉尾病院</a:t>
                      </a:r>
                      <a:endParaRPr kumimoji="1" lang="zh-CN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R10.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３</a:t>
                      </a: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.31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7542275"/>
                  </a:ext>
                </a:extLst>
              </a:tr>
              <a:tr h="23636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十三市民病院（未充足あり）</a:t>
                      </a:r>
                      <a:endParaRPr kumimoji="1" lang="zh-CN" altLang="en-US" sz="105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―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7214447"/>
                  </a:ext>
                </a:extLst>
              </a:tr>
            </a:tbl>
          </a:graphicData>
        </a:graphic>
      </p:graphicFrame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0624F66-1490-4E11-A58F-064D1984ED12}"/>
              </a:ext>
            </a:extLst>
          </p:cNvPr>
          <p:cNvSpPr/>
          <p:nvPr/>
        </p:nvSpPr>
        <p:spPr>
          <a:xfrm>
            <a:off x="31988" y="233529"/>
            <a:ext cx="6051733" cy="261610"/>
          </a:xfrm>
          <a:prstGeom prst="rect">
            <a:avLst/>
          </a:prstGeom>
          <a:ln>
            <a:noFill/>
            <a:prstDash val="dash"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〇４年間更新：</a:t>
            </a:r>
            <a: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44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病院　〇８か月間更新：１病院（</a:t>
            </a:r>
            <a: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※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）　〇未充足あり・指定更新辞退：３病院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131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6560</TotalTime>
  <Words>2254</Words>
  <Application>Microsoft Office PowerPoint</Application>
  <PresentationFormat>画面に合わせる (4:3)</PresentationFormat>
  <Paragraphs>593</Paragraphs>
  <Slides>11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Meiryo UI</vt:lpstr>
      <vt:lpstr>ＭＳ Ｐゴシック</vt:lpstr>
      <vt:lpstr>Arial</vt:lpstr>
      <vt:lpstr>Calibri</vt:lpstr>
      <vt:lpstr>Wingdings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国指定がん診療連携拠点病院の整備指針の改正及び推薦について</dc:title>
  <dc:creator>HOSTNAME</dc:creator>
  <cp:lastModifiedBy>有馬　久未</cp:lastModifiedBy>
  <cp:revision>695</cp:revision>
  <cp:lastPrinted>2024-02-05T01:14:41Z</cp:lastPrinted>
  <dcterms:created xsi:type="dcterms:W3CDTF">2018-08-10T07:45:39Z</dcterms:created>
  <dcterms:modified xsi:type="dcterms:W3CDTF">2024-02-19T03:05:14Z</dcterms:modified>
</cp:coreProperties>
</file>