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Lst>
  <p:sldSz cx="9144000" cy="6858000" type="screen4x3"/>
  <p:notesSz cx="9939338" cy="68072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434" autoAdjust="0"/>
  </p:normalViewPr>
  <p:slideViewPr>
    <p:cSldViewPr>
      <p:cViewPr varScale="1">
        <p:scale>
          <a:sx n="74" d="100"/>
          <a:sy n="74" d="100"/>
        </p:scale>
        <p:origin x="126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iwata624082@gmail.com" userId="722f47d59e3014e0" providerId="LiveId" clId="{F528761C-FB66-4CD3-94BF-3D07A9251D84}"/>
    <pc:docChg chg="undo custSel modSld">
      <pc:chgData name="iwata624082@gmail.com" userId="722f47d59e3014e0" providerId="LiveId" clId="{F528761C-FB66-4CD3-94BF-3D07A9251D84}" dt="2023-05-03T00:33:05.537" v="1392" actId="1076"/>
      <pc:docMkLst>
        <pc:docMk/>
      </pc:docMkLst>
      <pc:sldChg chg="modSp mod">
        <pc:chgData name="iwata624082@gmail.com" userId="722f47d59e3014e0" providerId="LiveId" clId="{F528761C-FB66-4CD3-94BF-3D07A9251D84}" dt="2023-05-03T00:08:30.780" v="9" actId="1076"/>
        <pc:sldMkLst>
          <pc:docMk/>
          <pc:sldMk cId="1301471959" sldId="258"/>
        </pc:sldMkLst>
        <pc:spChg chg="mod">
          <ac:chgData name="iwata624082@gmail.com" userId="722f47d59e3014e0" providerId="LiveId" clId="{F528761C-FB66-4CD3-94BF-3D07A9251D84}" dt="2023-05-03T00:08:27.358" v="8" actId="1076"/>
          <ac:spMkLst>
            <pc:docMk/>
            <pc:sldMk cId="1301471959" sldId="258"/>
            <ac:spMk id="5" creationId="{00000000-0000-0000-0000-000000000000}"/>
          </ac:spMkLst>
        </pc:spChg>
        <pc:spChg chg="mod">
          <ac:chgData name="iwata624082@gmail.com" userId="722f47d59e3014e0" providerId="LiveId" clId="{F528761C-FB66-4CD3-94BF-3D07A9251D84}" dt="2023-05-03T00:08:18.491" v="7" actId="1076"/>
          <ac:spMkLst>
            <pc:docMk/>
            <pc:sldMk cId="1301471959" sldId="258"/>
            <ac:spMk id="6" creationId="{00000000-0000-0000-0000-000000000000}"/>
          </ac:spMkLst>
        </pc:spChg>
        <pc:spChg chg="mod">
          <ac:chgData name="iwata624082@gmail.com" userId="722f47d59e3014e0" providerId="LiveId" clId="{F528761C-FB66-4CD3-94BF-3D07A9251D84}" dt="2023-05-03T00:08:30.780" v="9" actId="1076"/>
          <ac:spMkLst>
            <pc:docMk/>
            <pc:sldMk cId="1301471959" sldId="258"/>
            <ac:spMk id="9" creationId="{00000000-0000-0000-0000-000000000000}"/>
          </ac:spMkLst>
        </pc:spChg>
      </pc:sldChg>
      <pc:sldChg chg="modSp mod">
        <pc:chgData name="iwata624082@gmail.com" userId="722f47d59e3014e0" providerId="LiveId" clId="{F528761C-FB66-4CD3-94BF-3D07A9251D84}" dt="2023-05-03T00:32:10.490" v="1374" actId="207"/>
        <pc:sldMkLst>
          <pc:docMk/>
          <pc:sldMk cId="2885558457" sldId="259"/>
        </pc:sldMkLst>
        <pc:spChg chg="mod">
          <ac:chgData name="iwata624082@gmail.com" userId="722f47d59e3014e0" providerId="LiveId" clId="{F528761C-FB66-4CD3-94BF-3D07A9251D84}" dt="2023-05-03T00:32:10.490" v="1374" actId="207"/>
          <ac:spMkLst>
            <pc:docMk/>
            <pc:sldMk cId="2885558457" sldId="259"/>
            <ac:spMk id="2" creationId="{00000000-0000-0000-0000-000000000000}"/>
          </ac:spMkLst>
        </pc:spChg>
      </pc:sldChg>
      <pc:sldChg chg="addSp delSp modSp mod">
        <pc:chgData name="iwata624082@gmail.com" userId="722f47d59e3014e0" providerId="LiveId" clId="{F528761C-FB66-4CD3-94BF-3D07A9251D84}" dt="2023-05-03T00:33:05.537" v="1392" actId="1076"/>
        <pc:sldMkLst>
          <pc:docMk/>
          <pc:sldMk cId="4294530942" sldId="261"/>
        </pc:sldMkLst>
        <pc:spChg chg="mod">
          <ac:chgData name="iwata624082@gmail.com" userId="722f47d59e3014e0" providerId="LiveId" clId="{F528761C-FB66-4CD3-94BF-3D07A9251D84}" dt="2023-05-03T00:19:12.938" v="388" actId="1076"/>
          <ac:spMkLst>
            <pc:docMk/>
            <pc:sldMk cId="4294530942" sldId="261"/>
            <ac:spMk id="7" creationId="{00000000-0000-0000-0000-000000000000}"/>
          </ac:spMkLst>
        </pc:spChg>
        <pc:spChg chg="add mod">
          <ac:chgData name="iwata624082@gmail.com" userId="722f47d59e3014e0" providerId="LiveId" clId="{F528761C-FB66-4CD3-94BF-3D07A9251D84}" dt="2023-05-03T00:25:14.187" v="1055" actId="1076"/>
          <ac:spMkLst>
            <pc:docMk/>
            <pc:sldMk cId="4294530942" sldId="261"/>
            <ac:spMk id="9" creationId="{B391BB89-0635-7C25-0457-7DDC0C41A06B}"/>
          </ac:spMkLst>
        </pc:spChg>
        <pc:spChg chg="add mod">
          <ac:chgData name="iwata624082@gmail.com" userId="722f47d59e3014e0" providerId="LiveId" clId="{F528761C-FB66-4CD3-94BF-3D07A9251D84}" dt="2023-05-03T00:33:05.537" v="1392" actId="1076"/>
          <ac:spMkLst>
            <pc:docMk/>
            <pc:sldMk cId="4294530942" sldId="261"/>
            <ac:spMk id="10" creationId="{C4BC7F9B-093A-082F-56D1-1F95AEC2F572}"/>
          </ac:spMkLst>
        </pc:spChg>
        <pc:spChg chg="add mod">
          <ac:chgData name="iwata624082@gmail.com" userId="722f47d59e3014e0" providerId="LiveId" clId="{F528761C-FB66-4CD3-94BF-3D07A9251D84}" dt="2023-05-03T00:30:33.006" v="1367" actId="20577"/>
          <ac:spMkLst>
            <pc:docMk/>
            <pc:sldMk cId="4294530942" sldId="261"/>
            <ac:spMk id="11" creationId="{D48EB18B-1ABB-77DA-B04D-BB88B072551A}"/>
          </ac:spMkLst>
        </pc:spChg>
        <pc:spChg chg="add mod">
          <ac:chgData name="iwata624082@gmail.com" userId="722f47d59e3014e0" providerId="LiveId" clId="{F528761C-FB66-4CD3-94BF-3D07A9251D84}" dt="2023-05-03T00:26:55.500" v="1120" actId="197"/>
          <ac:spMkLst>
            <pc:docMk/>
            <pc:sldMk cId="4294530942" sldId="261"/>
            <ac:spMk id="12" creationId="{54800185-153D-0627-3FC7-3D4DABDE5F71}"/>
          </ac:spMkLst>
        </pc:spChg>
        <pc:spChg chg="add mod">
          <ac:chgData name="iwata624082@gmail.com" userId="722f47d59e3014e0" providerId="LiveId" clId="{F528761C-FB66-4CD3-94BF-3D07A9251D84}" dt="2023-05-03T00:31:12.178" v="1371"/>
          <ac:spMkLst>
            <pc:docMk/>
            <pc:sldMk cId="4294530942" sldId="261"/>
            <ac:spMk id="13" creationId="{D6EF9B22-822A-C94E-BAF7-24DBEC5AC98B}"/>
          </ac:spMkLst>
        </pc:spChg>
        <pc:graphicFrameChg chg="mod modGraphic">
          <ac:chgData name="iwata624082@gmail.com" userId="722f47d59e3014e0" providerId="LiveId" clId="{F528761C-FB66-4CD3-94BF-3D07A9251D84}" dt="2023-05-03T00:32:53.631" v="1391" actId="20577"/>
          <ac:graphicFrameMkLst>
            <pc:docMk/>
            <pc:sldMk cId="4294530942" sldId="261"/>
            <ac:graphicFrameMk id="8" creationId="{00000000-0000-0000-0000-000000000000}"/>
          </ac:graphicFrameMkLst>
        </pc:graphicFrameChg>
        <pc:cxnChg chg="add del mod">
          <ac:chgData name="iwata624082@gmail.com" userId="722f47d59e3014e0" providerId="LiveId" clId="{F528761C-FB66-4CD3-94BF-3D07A9251D84}" dt="2023-05-03T00:15:55.190" v="325" actId="478"/>
          <ac:cxnSpMkLst>
            <pc:docMk/>
            <pc:sldMk cId="4294530942" sldId="261"/>
            <ac:cxnSpMk id="3" creationId="{7FB86663-559A-D331-118C-5F1B6828AAB1}"/>
          </ac:cxnSpMkLst>
        </pc:cxn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6"/>
            <a:ext cx="7772400" cy="147002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8B512BB-3819-4792-AFD1-3D2210C92243}" type="datetime1">
              <a:rPr kumimoji="1" lang="ja-JP" altLang="en-US" smtClean="0"/>
              <a:t>2023/10/23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33162825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28F5449-9B1E-4E04-96B0-DCB398CCDAD4}" type="datetime1">
              <a:rPr kumimoji="1" lang="ja-JP" altLang="en-US" smtClean="0"/>
              <a:t>2023/10/23</a:t>
            </a:fld>
            <a:endParaRPr kumimoji="1" lang="ja-JP" altLang="en-US"/>
          </a:p>
        </p:txBody>
      </p:sp>
      <p:sp>
        <p:nvSpPr>
          <p:cNvPr id="5" name="フッター プレースホルダー 4"/>
          <p:cNvSpPr>
            <a:spLocks noGrp="1"/>
          </p:cNvSpPr>
          <p:nvPr>
            <p:ph type="ftr" sz="quarter" idx="3"/>
          </p:nvPr>
        </p:nvSpPr>
        <p:spPr>
          <a:xfrm>
            <a:off x="3124200"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672374-2C65-4225-B1BC-5F795CF92C82}" type="slidenum">
              <a:rPr kumimoji="1" lang="ja-JP" altLang="en-US" smtClean="0"/>
              <a:t>‹#›</a:t>
            </a:fld>
            <a:endParaRPr kumimoji="1" lang="ja-JP" altLang="en-US"/>
          </a:p>
        </p:txBody>
      </p:sp>
    </p:spTree>
    <p:extLst>
      <p:ext uri="{BB962C8B-B14F-4D97-AF65-F5344CB8AC3E}">
        <p14:creationId xmlns:p14="http://schemas.microsoft.com/office/powerpoint/2010/main" val="2225283821"/>
      </p:ext>
    </p:extLst>
  </p:cSld>
  <p:clrMap bg1="lt1" tx1="dk1" bg2="lt2" tx2="dk2" accent1="accent1" accent2="accent2" accent3="accent3" accent4="accent4" accent5="accent5" accent6="accent6" hlink="hlink" folHlink="folHlink"/>
  <p:sldLayoutIdLst>
    <p:sldLayoutId id="2147483649" r:id="rId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角丸四角形 10"/>
          <p:cNvSpPr/>
          <p:nvPr/>
        </p:nvSpPr>
        <p:spPr>
          <a:xfrm>
            <a:off x="259477" y="3014083"/>
            <a:ext cx="5608667" cy="2088232"/>
          </a:xfrm>
          <a:prstGeom prst="roundRect">
            <a:avLst/>
          </a:prstGeom>
          <a:ln w="34925">
            <a:solidFill>
              <a:srgbClr val="FF0000"/>
            </a:solid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4" name="スライド番号プレースホルダー 3"/>
          <p:cNvSpPr>
            <a:spLocks noGrp="1"/>
          </p:cNvSpPr>
          <p:nvPr>
            <p:ph type="sldNum" sz="quarter" idx="12"/>
          </p:nvPr>
        </p:nvSpPr>
        <p:spPr/>
        <p:txBody>
          <a:bodyPr/>
          <a:lstStyle/>
          <a:p>
            <a:fld id="{4C672374-2C65-4225-B1BC-5F795CF92C82}" type="slidenum">
              <a:rPr kumimoji="1" lang="ja-JP" altLang="en-US" smtClean="0"/>
              <a:t>1</a:t>
            </a:fld>
            <a:endParaRPr kumimoji="1" lang="ja-JP" altLang="en-US"/>
          </a:p>
        </p:txBody>
      </p:sp>
      <p:sp>
        <p:nvSpPr>
          <p:cNvPr id="6" name="テキスト ボックス 1"/>
          <p:cNvSpPr txBox="1"/>
          <p:nvPr/>
        </p:nvSpPr>
        <p:spPr>
          <a:xfrm>
            <a:off x="17501"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smtClean="0">
                <a:solidFill>
                  <a:prstClr val="white"/>
                </a:solidFill>
                <a:latin typeface="Meiryo UI" panose="020B0604030504040204" pitchFamily="50" charset="-128"/>
                <a:ea typeface="Meiryo UI" panose="020B0604030504040204" pitchFamily="50" charset="-128"/>
                <a:cs typeface="Arial" panose="020B0604020202020204" pitchFamily="34" charset="0"/>
              </a:rPr>
              <a:t>（２）近畿</a:t>
            </a:r>
            <a:r>
              <a:rPr lang="ja-JP" altLang="en-US" sz="2000" b="1" dirty="0" smtClean="0">
                <a:solidFill>
                  <a:prstClr val="white"/>
                </a:solidFill>
                <a:latin typeface="Meiryo UI" panose="020B0604030504040204" pitchFamily="50" charset="-128"/>
                <a:ea typeface="Meiryo UI" panose="020B0604030504040204" pitchFamily="50" charset="-128"/>
                <a:cs typeface="Arial" panose="020B0604020202020204" pitchFamily="34" charset="0"/>
              </a:rPr>
              <a:t>大学病院</a:t>
            </a: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の移転に</a:t>
            </a:r>
            <a:r>
              <a:rPr lang="ja-JP" altLang="en-US" sz="2000" b="1" dirty="0" smtClean="0">
                <a:solidFill>
                  <a:prstClr val="white"/>
                </a:solidFill>
                <a:latin typeface="Meiryo UI" panose="020B0604030504040204" pitchFamily="50" charset="-128"/>
                <a:ea typeface="Meiryo UI" panose="020B0604030504040204" pitchFamily="50" charset="-128"/>
                <a:cs typeface="Arial" panose="020B0604020202020204" pitchFamily="34" charset="0"/>
              </a:rPr>
              <a:t>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10" name="正方形/長方形 9"/>
          <p:cNvSpPr/>
          <p:nvPr/>
        </p:nvSpPr>
        <p:spPr>
          <a:xfrm>
            <a:off x="287732" y="1196752"/>
            <a:ext cx="8568952" cy="4493538"/>
          </a:xfrm>
          <a:prstGeom prst="rect">
            <a:avLst/>
          </a:prstGeom>
        </p:spPr>
        <p:txBody>
          <a:bodyPr wrap="square">
            <a:spAutoFit/>
          </a:bodyPr>
          <a:lstStyle/>
          <a:p>
            <a:r>
              <a:rPr lang="ja-JP" altLang="en-US" sz="1600" dirty="0">
                <a:latin typeface="Meiryo UI" panose="020B0604030504040204" pitchFamily="50" charset="-128"/>
                <a:ea typeface="Meiryo UI" panose="020B0604030504040204" pitchFamily="50" charset="-128"/>
              </a:rPr>
              <a:t>①既指定病院が同一医療圏内で移転する場合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都道府県にて診療提供体制に問題ないか確認の上、厚生労働省に届出を求める。</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更新の場合、診療実績については新旧合算することを認める。</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②同一医療圏内で移転した病院を新規推薦する場合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診療実績については新旧合算することを認める。</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新規推薦については移転した次年度より受け付ける。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③既指定病院が医療圏をまたいで移転する場合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現在の指定については</a:t>
            </a:r>
            <a:r>
              <a:rPr lang="ja-JP" altLang="en-US" sz="1600" b="1" dirty="0">
                <a:latin typeface="Meiryo UI" panose="020B0604030504040204" pitchFamily="50" charset="-128"/>
                <a:ea typeface="Meiryo UI" panose="020B0604030504040204" pitchFamily="50" charset="-128"/>
              </a:rPr>
              <a:t>原則継続を認めない</a:t>
            </a:r>
            <a:r>
              <a:rPr lang="ja-JP" altLang="en-US" sz="1600" dirty="0">
                <a:latin typeface="Meiryo UI" panose="020B0604030504040204" pitchFamily="50" charset="-128"/>
                <a:ea typeface="Meiryo UI" panose="020B0604030504040204" pitchFamily="50" charset="-128"/>
              </a:rPr>
              <a:t>。</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患者の受療状況等、地域の状況によっては個別に検討する。</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新規推薦をする場合は新病院のみの診療実績で検討する。</a:t>
            </a:r>
            <a:endParaRPr lang="en-US" altLang="ja-JP" sz="1600" dirty="0">
              <a:latin typeface="Meiryo UI" panose="020B0604030504040204" pitchFamily="50" charset="-128"/>
              <a:ea typeface="Meiryo UI" panose="020B0604030504040204" pitchFamily="50" charset="-128"/>
            </a:endParaRPr>
          </a:p>
          <a:p>
            <a:endParaRPr lang="ja-JP" altLang="en-US" sz="1600" dirty="0">
              <a:latin typeface="Meiryo UI" panose="020B0604030504040204" pitchFamily="50" charset="-128"/>
              <a:ea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rPr>
              <a:t>④医療圏をまたいで移転した病院を新規推薦する場合</a:t>
            </a:r>
          </a:p>
          <a:p>
            <a:r>
              <a:rPr lang="en-US" altLang="ja-JP" sz="1600" dirty="0">
                <a:latin typeface="Meiryo UI" panose="020B0604030504040204" pitchFamily="50" charset="-128"/>
                <a:ea typeface="Meiryo UI" panose="020B0604030504040204" pitchFamily="50" charset="-128"/>
              </a:rPr>
              <a:t>• </a:t>
            </a:r>
            <a:r>
              <a:rPr lang="ja-JP" altLang="en-US" sz="1600" dirty="0">
                <a:latin typeface="Meiryo UI" panose="020B0604030504040204" pitchFamily="50" charset="-128"/>
                <a:ea typeface="Meiryo UI" panose="020B0604030504040204" pitchFamily="50" charset="-128"/>
              </a:rPr>
              <a:t>新規推薦をする場合は新病院のみの実績で検討する。</a:t>
            </a:r>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endParaRPr>
          </a:p>
          <a:p>
            <a:pPr algn="r"/>
            <a:r>
              <a:rPr lang="ja-JP" altLang="en-US" sz="1400" dirty="0">
                <a:latin typeface="Meiryo UI" panose="020B0604030504040204" pitchFamily="50" charset="-128"/>
                <a:ea typeface="Meiryo UI" panose="020B0604030504040204" pitchFamily="50" charset="-128"/>
              </a:rPr>
              <a:t>第</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回がん診療提供体制のあり方に関する検討会資料５ （</a:t>
            </a:r>
            <a:r>
              <a:rPr lang="en-US" altLang="ja-JP" sz="1400" dirty="0">
                <a:latin typeface="Meiryo UI" panose="020B0604030504040204" pitchFamily="50" charset="-128"/>
                <a:ea typeface="Meiryo UI" panose="020B0604030504040204" pitchFamily="50" charset="-128"/>
              </a:rPr>
              <a:t>H30.</a:t>
            </a:r>
            <a:r>
              <a:rPr lang="ja-JP" altLang="en-US" sz="1400" dirty="0">
                <a:latin typeface="Meiryo UI" panose="020B0604030504040204" pitchFamily="50" charset="-128"/>
                <a:ea typeface="Meiryo UI" panose="020B0604030504040204" pitchFamily="50" charset="-128"/>
              </a:rPr>
              <a:t>４</a:t>
            </a:r>
            <a:r>
              <a:rPr lang="en-US" altLang="ja-JP" sz="1400" dirty="0">
                <a:latin typeface="Meiryo UI" panose="020B0604030504040204" pitchFamily="50" charset="-128"/>
                <a:ea typeface="Meiryo UI" panose="020B0604030504040204" pitchFamily="50" charset="-128"/>
              </a:rPr>
              <a:t>.11</a:t>
            </a:r>
            <a:r>
              <a:rPr lang="ja-JP" altLang="en-US" sz="1400" dirty="0">
                <a:latin typeface="Meiryo UI" panose="020B0604030504040204" pitchFamily="50" charset="-128"/>
                <a:ea typeface="Meiryo UI" panose="020B0604030504040204" pitchFamily="50" charset="-128"/>
              </a:rPr>
              <a:t>）より</a:t>
            </a:r>
            <a:endParaRPr lang="ja-JP" altLang="en-US" sz="1600" dirty="0">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259477" y="694445"/>
            <a:ext cx="8291264" cy="369332"/>
          </a:xfrm>
          <a:prstGeom prst="rect">
            <a:avLst/>
          </a:prstGeom>
          <a:solidFill>
            <a:schemeClr val="bg1">
              <a:lumMod val="85000"/>
            </a:schemeClr>
          </a:solidFill>
        </p:spPr>
        <p:txBody>
          <a:bodyPr wrap="square" rtlCol="0">
            <a:spAutoFit/>
          </a:bodyPr>
          <a:lstStyle/>
          <a:p>
            <a:r>
              <a:rPr lang="ja-JP" altLang="en-US" dirty="0">
                <a:latin typeface="Meiryo UI" panose="020B0604030504040204" pitchFamily="50" charset="-128"/>
                <a:ea typeface="Meiryo UI" panose="020B0604030504040204" pitchFamily="50" charset="-128"/>
              </a:rPr>
              <a:t>国拠点病院が移転する際の取扱いについて</a:t>
            </a:r>
          </a:p>
        </p:txBody>
      </p:sp>
      <p:sp>
        <p:nvSpPr>
          <p:cNvPr id="13" name="左矢印 12"/>
          <p:cNvSpPr/>
          <p:nvPr/>
        </p:nvSpPr>
        <p:spPr>
          <a:xfrm>
            <a:off x="5961175" y="3338119"/>
            <a:ext cx="2802478" cy="1440160"/>
          </a:xfrm>
          <a:prstGeom prst="leftArrow">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a:solidFill>
                  <a:schemeClr val="tx1"/>
                </a:solidFill>
                <a:latin typeface="Meiryo UI" panose="020B0604030504040204" pitchFamily="50" charset="-128"/>
                <a:ea typeface="Meiryo UI" panose="020B0604030504040204" pitchFamily="50" charset="-128"/>
              </a:rPr>
              <a:t>近大は医療圏またぐパターン</a:t>
            </a:r>
          </a:p>
        </p:txBody>
      </p:sp>
      <p:sp>
        <p:nvSpPr>
          <p:cNvPr id="5" name="正方形/長方形 4"/>
          <p:cNvSpPr/>
          <p:nvPr/>
        </p:nvSpPr>
        <p:spPr>
          <a:xfrm>
            <a:off x="7631891" y="13288"/>
            <a:ext cx="1311333" cy="433797"/>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dirty="0" smtClean="0">
                <a:solidFill>
                  <a:schemeClr val="tx1"/>
                </a:solidFill>
              </a:rPr>
              <a:t>資料２</a:t>
            </a:r>
            <a:endParaRPr kumimoji="1" lang="ja-JP" altLang="en-US" dirty="0">
              <a:solidFill>
                <a:schemeClr val="tx1"/>
              </a:solidFill>
            </a:endParaRPr>
          </a:p>
        </p:txBody>
      </p:sp>
    </p:spTree>
    <p:extLst>
      <p:ext uri="{BB962C8B-B14F-4D97-AF65-F5344CB8AC3E}">
        <p14:creationId xmlns:p14="http://schemas.microsoft.com/office/powerpoint/2010/main" val="2885558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92280" y="6592267"/>
            <a:ext cx="2133600" cy="365125"/>
          </a:xfrm>
        </p:spPr>
        <p:txBody>
          <a:bodyPr/>
          <a:lstStyle/>
          <a:p>
            <a:fld id="{4C672374-2C65-4225-B1BC-5F795CF92C82}" type="slidenum">
              <a:rPr kumimoji="1" lang="ja-JP" altLang="en-US" smtClean="0"/>
              <a:t>2</a:t>
            </a:fld>
            <a:endParaRPr kumimoji="1" lang="ja-JP" altLang="en-US" dirty="0"/>
          </a:p>
        </p:txBody>
      </p:sp>
      <p:sp>
        <p:nvSpPr>
          <p:cNvPr id="6" name="テキスト ボックス 1"/>
          <p:cNvSpPr txBox="1"/>
          <p:nvPr/>
        </p:nvSpPr>
        <p:spPr>
          <a:xfrm>
            <a:off x="418" y="0"/>
            <a:ext cx="9143581" cy="460375"/>
          </a:xfrm>
          <a:prstGeom prst="rect">
            <a:avLst/>
          </a:prstGeom>
          <a:solidFill>
            <a:schemeClr val="tx2">
              <a:lumMod val="50000"/>
            </a:schemeClr>
          </a:solidFill>
          <a:ln w="9525" cmpd="sng">
            <a:noFill/>
          </a:ln>
        </p:spPr>
        <p:style>
          <a:lnRef idx="0">
            <a:scrgbClr r="0" g="0" b="0"/>
          </a:lnRef>
          <a:fillRef idx="0">
            <a:scrgbClr r="0" g="0" b="0"/>
          </a:fillRef>
          <a:effectRef idx="0">
            <a:scrgbClr r="0" g="0" b="0"/>
          </a:effectRef>
          <a:fontRef idx="minor">
            <a:schemeClr val="dk1"/>
          </a:fontRef>
        </p:style>
        <p:txBody>
          <a:bodyPr wrap="square" tIns="0" bIns="0" rtlCol="0" anchor="ctr" anchorCtr="0">
            <a:noAutofit/>
          </a:bodyPr>
          <a:lstStyle/>
          <a:p>
            <a:pPr lvl="0">
              <a:defRPr/>
            </a:pPr>
            <a:r>
              <a:rPr lang="ja-JP" altLang="en-US" sz="2000" b="1" dirty="0" smtClean="0">
                <a:solidFill>
                  <a:prstClr val="white"/>
                </a:solidFill>
                <a:latin typeface="Meiryo UI" panose="020B0604030504040204" pitchFamily="50" charset="-128"/>
                <a:ea typeface="Meiryo UI" panose="020B0604030504040204" pitchFamily="50" charset="-128"/>
                <a:cs typeface="Arial" panose="020B0604020202020204" pitchFamily="34" charset="0"/>
              </a:rPr>
              <a:t>（２）近畿</a:t>
            </a:r>
            <a:r>
              <a:rPr lang="ja-JP" altLang="en-US" sz="2000" b="1" dirty="0" smtClean="0">
                <a:solidFill>
                  <a:prstClr val="white"/>
                </a:solidFill>
                <a:latin typeface="Meiryo UI" panose="020B0604030504040204" pitchFamily="50" charset="-128"/>
                <a:ea typeface="Meiryo UI" panose="020B0604030504040204" pitchFamily="50" charset="-128"/>
                <a:cs typeface="Arial" panose="020B0604020202020204" pitchFamily="34" charset="0"/>
              </a:rPr>
              <a:t>大学病院</a:t>
            </a:r>
            <a:r>
              <a:rPr lang="ja-JP" altLang="en-US" sz="2000" b="1" dirty="0">
                <a:solidFill>
                  <a:prstClr val="white"/>
                </a:solidFill>
                <a:latin typeface="Meiryo UI" panose="020B0604030504040204" pitchFamily="50" charset="-128"/>
                <a:ea typeface="Meiryo UI" panose="020B0604030504040204" pitchFamily="50" charset="-128"/>
                <a:cs typeface="Arial" panose="020B0604020202020204" pitchFamily="34" charset="0"/>
              </a:rPr>
              <a:t>の移転に</a:t>
            </a:r>
            <a:r>
              <a:rPr lang="ja-JP" altLang="en-US" sz="2000" b="1" dirty="0" smtClean="0">
                <a:solidFill>
                  <a:prstClr val="white"/>
                </a:solidFill>
                <a:latin typeface="Meiryo UI" panose="020B0604030504040204" pitchFamily="50" charset="-128"/>
                <a:ea typeface="Meiryo UI" panose="020B0604030504040204" pitchFamily="50" charset="-128"/>
                <a:cs typeface="Arial" panose="020B0604020202020204" pitchFamily="34" charset="0"/>
              </a:rPr>
              <a:t>ついて</a:t>
            </a:r>
            <a:endParaRPr kumimoji="1" lang="ja-JP" altLang="en-US" sz="2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Arial" panose="020B0604020202020204" pitchFamily="34" charset="0"/>
            </a:endParaRPr>
          </a:p>
        </p:txBody>
      </p:sp>
      <p:sp>
        <p:nvSpPr>
          <p:cNvPr id="7" name="テキスト ボックス 6"/>
          <p:cNvSpPr txBox="1"/>
          <p:nvPr/>
        </p:nvSpPr>
        <p:spPr>
          <a:xfrm>
            <a:off x="65792" y="3717032"/>
            <a:ext cx="7038877" cy="307777"/>
          </a:xfrm>
          <a:prstGeom prst="rect">
            <a:avLst/>
          </a:prstGeom>
          <a:noFill/>
        </p:spPr>
        <p:txBody>
          <a:bodyPr wrap="square" rtlCol="0">
            <a:spAutoFit/>
          </a:bodyPr>
          <a:lstStyle/>
          <a:p>
            <a:r>
              <a:rPr kumimoji="1" lang="ja-JP" altLang="en-US" sz="1400" b="1" dirty="0" smtClean="0">
                <a:latin typeface="Meiryo UI" panose="020B0604030504040204" pitchFamily="50" charset="-128"/>
                <a:ea typeface="Meiryo UI" panose="020B0604030504040204" pitchFamily="50" charset="-128"/>
              </a:rPr>
              <a:t>■近</a:t>
            </a:r>
            <a:r>
              <a:rPr kumimoji="1" lang="ja-JP" altLang="en-US" sz="1400" b="1" dirty="0">
                <a:latin typeface="Meiryo UI" panose="020B0604030504040204" pitchFamily="50" charset="-128"/>
                <a:ea typeface="Meiryo UI" panose="020B0604030504040204" pitchFamily="50" charset="-128"/>
              </a:rPr>
              <a:t>大移転スケジュールについて</a:t>
            </a:r>
          </a:p>
        </p:txBody>
      </p:sp>
      <p:graphicFrame>
        <p:nvGraphicFramePr>
          <p:cNvPr id="8" name="表 7"/>
          <p:cNvGraphicFramePr>
            <a:graphicFrameLocks noGrp="1"/>
          </p:cNvGraphicFramePr>
          <p:nvPr>
            <p:extLst>
              <p:ext uri="{D42A27DB-BD31-4B8C-83A1-F6EECF244321}">
                <p14:modId xmlns:p14="http://schemas.microsoft.com/office/powerpoint/2010/main" val="4205762427"/>
              </p:ext>
            </p:extLst>
          </p:nvPr>
        </p:nvGraphicFramePr>
        <p:xfrm>
          <a:off x="168030" y="3993555"/>
          <a:ext cx="8580434" cy="2703956"/>
        </p:xfrm>
        <a:graphic>
          <a:graphicData uri="http://schemas.openxmlformats.org/drawingml/2006/table">
            <a:tbl>
              <a:tblPr firstRow="1" bandRow="1">
                <a:tableStyleId>{5C22544A-7EE6-4342-B048-85BDC9FD1C3A}</a:tableStyleId>
              </a:tblPr>
              <a:tblGrid>
                <a:gridCol w="1587285">
                  <a:extLst>
                    <a:ext uri="{9D8B030D-6E8A-4147-A177-3AD203B41FA5}">
                      <a16:colId xmlns:a16="http://schemas.microsoft.com/office/drawing/2014/main" val="4058067698"/>
                    </a:ext>
                  </a:extLst>
                </a:gridCol>
                <a:gridCol w="1800589">
                  <a:extLst>
                    <a:ext uri="{9D8B030D-6E8A-4147-A177-3AD203B41FA5}">
                      <a16:colId xmlns:a16="http://schemas.microsoft.com/office/drawing/2014/main" val="3185628587"/>
                    </a:ext>
                  </a:extLst>
                </a:gridCol>
                <a:gridCol w="1785301">
                  <a:extLst>
                    <a:ext uri="{9D8B030D-6E8A-4147-A177-3AD203B41FA5}">
                      <a16:colId xmlns:a16="http://schemas.microsoft.com/office/drawing/2014/main" val="1429483220"/>
                    </a:ext>
                  </a:extLst>
                </a:gridCol>
                <a:gridCol w="2082156">
                  <a:extLst>
                    <a:ext uri="{9D8B030D-6E8A-4147-A177-3AD203B41FA5}">
                      <a16:colId xmlns:a16="http://schemas.microsoft.com/office/drawing/2014/main" val="1715703330"/>
                    </a:ext>
                  </a:extLst>
                </a:gridCol>
                <a:gridCol w="1325103">
                  <a:extLst>
                    <a:ext uri="{9D8B030D-6E8A-4147-A177-3AD203B41FA5}">
                      <a16:colId xmlns:a16="http://schemas.microsoft.com/office/drawing/2014/main" val="416330848"/>
                    </a:ext>
                  </a:extLst>
                </a:gridCol>
              </a:tblGrid>
              <a:tr h="0">
                <a:tc>
                  <a:txBody>
                    <a:bodyPr/>
                    <a:lstStyle/>
                    <a:p>
                      <a:endParaRPr kumimoji="1" lang="ja-JP" altLang="en-US" dirty="0">
                        <a:latin typeface="Meiryo UI" panose="020B0604030504040204" pitchFamily="50" charset="-128"/>
                        <a:ea typeface="Meiryo UI" panose="020B0604030504040204" pitchFamily="50" charset="-128"/>
                      </a:endParaRPr>
                    </a:p>
                  </a:txBody>
                  <a:tcPr/>
                </a:tc>
                <a:tc>
                  <a:txBody>
                    <a:bodyPr/>
                    <a:lstStyle/>
                    <a:p>
                      <a:pPr algn="ctr"/>
                      <a:r>
                        <a:rPr kumimoji="1" lang="ja-JP" altLang="en-US" sz="1200" dirty="0">
                          <a:latin typeface="Meiryo UI" panose="020B0604030504040204" pitchFamily="50" charset="-128"/>
                          <a:ea typeface="Meiryo UI" panose="020B0604030504040204" pitchFamily="50" charset="-128"/>
                        </a:rPr>
                        <a:t>２</a:t>
                      </a:r>
                      <a:r>
                        <a:rPr kumimoji="1" lang="en-US" altLang="ja-JP" sz="1200" dirty="0">
                          <a:latin typeface="Meiryo UI" panose="020B0604030504040204" pitchFamily="50" charset="-128"/>
                          <a:ea typeface="Meiryo UI" panose="020B0604030504040204" pitchFamily="50" charset="-128"/>
                        </a:rPr>
                        <a:t>023</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Ｒ</a:t>
                      </a:r>
                      <a:r>
                        <a:rPr kumimoji="1" lang="en-US" altLang="ja-JP" sz="1200" dirty="0">
                          <a:latin typeface="Meiryo UI" panose="020B0604030504040204" pitchFamily="50" charset="-128"/>
                          <a:ea typeface="Meiryo UI" panose="020B0604030504040204" pitchFamily="50" charset="-128"/>
                        </a:rPr>
                        <a:t>5)</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2024</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Ｒ６</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2025</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(R</a:t>
                      </a:r>
                      <a:r>
                        <a:rPr kumimoji="1" lang="ja-JP" altLang="en-US" sz="1200" dirty="0" smtClean="0">
                          <a:latin typeface="Meiryo UI" panose="020B0604030504040204" pitchFamily="50" charset="-128"/>
                          <a:ea typeface="Meiryo UI" panose="020B0604030504040204" pitchFamily="50" charset="-128"/>
                        </a:rPr>
                        <a:t>７</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tc>
                  <a:txBody>
                    <a:bodyPr/>
                    <a:lstStyle/>
                    <a:p>
                      <a:pPr algn="ctr"/>
                      <a:r>
                        <a:rPr kumimoji="1" lang="en-US" altLang="ja-JP" sz="1200" dirty="0" smtClean="0">
                          <a:latin typeface="Meiryo UI" panose="020B0604030504040204" pitchFamily="50" charset="-128"/>
                          <a:ea typeface="Meiryo UI" panose="020B0604030504040204" pitchFamily="50" charset="-128"/>
                        </a:rPr>
                        <a:t>2026</a:t>
                      </a:r>
                      <a:r>
                        <a:rPr kumimoji="1" lang="ja-JP" altLang="en-US" sz="1200" dirty="0" smtClean="0">
                          <a:latin typeface="Meiryo UI" panose="020B0604030504040204" pitchFamily="50" charset="-128"/>
                          <a:ea typeface="Meiryo UI" panose="020B0604030504040204" pitchFamily="50" charset="-128"/>
                        </a:rPr>
                        <a:t>年</a:t>
                      </a:r>
                      <a:r>
                        <a:rPr kumimoji="1" lang="en-US" altLang="ja-JP" sz="1200" dirty="0" smtClean="0">
                          <a:latin typeface="Meiryo UI" panose="020B0604030504040204" pitchFamily="50" charset="-128"/>
                          <a:ea typeface="Meiryo UI" panose="020B0604030504040204" pitchFamily="50" charset="-128"/>
                        </a:rPr>
                        <a:t>(</a:t>
                      </a:r>
                      <a:r>
                        <a:rPr kumimoji="1" lang="ja-JP" altLang="en-US" sz="1200" dirty="0" smtClean="0">
                          <a:latin typeface="Meiryo UI" panose="020B0604030504040204" pitchFamily="50" charset="-128"/>
                          <a:ea typeface="Meiryo UI" panose="020B0604030504040204" pitchFamily="50" charset="-128"/>
                        </a:rPr>
                        <a:t>Ｒ８</a:t>
                      </a:r>
                      <a:r>
                        <a:rPr kumimoji="1" lang="en-US" altLang="ja-JP" sz="1200" dirty="0" smtClean="0">
                          <a:latin typeface="Meiryo UI" panose="020B0604030504040204" pitchFamily="50" charset="-128"/>
                          <a:ea typeface="Meiryo UI" panose="020B0604030504040204" pitchFamily="50" charset="-128"/>
                        </a:rPr>
                        <a:t>)</a:t>
                      </a:r>
                      <a:endParaRPr kumimoji="1" lang="ja-JP" altLang="en-US"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3562643945"/>
                  </a:ext>
                </a:extLst>
              </a:tr>
              <a:tr h="871832">
                <a:tc>
                  <a:txBody>
                    <a:bodyPr/>
                    <a:lstStyle/>
                    <a:p>
                      <a:r>
                        <a:rPr kumimoji="1" lang="ja-JP" altLang="en-US" sz="1100" dirty="0">
                          <a:latin typeface="Meiryo UI" panose="020B0604030504040204" pitchFamily="50" charset="-128"/>
                          <a:ea typeface="Meiryo UI" panose="020B0604030504040204" pitchFamily="50" charset="-128"/>
                        </a:rPr>
                        <a:t>国の指定</a:t>
                      </a:r>
                      <a:r>
                        <a:rPr kumimoji="1" lang="ja-JP" altLang="en-US" sz="1100" dirty="0" smtClean="0">
                          <a:latin typeface="Meiryo UI" panose="020B0604030504040204" pitchFamily="50" charset="-128"/>
                          <a:ea typeface="Meiryo UI" panose="020B0604030504040204" pitchFamily="50" charset="-128"/>
                        </a:rPr>
                        <a:t>状況・想定</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（未確定内容</a:t>
                      </a:r>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近大の希望含む）</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1000" dirty="0" smtClean="0">
                        <a:latin typeface="Meiryo UI" panose="020B0604030504040204" pitchFamily="50" charset="-128"/>
                        <a:ea typeface="Meiryo UI" panose="020B0604030504040204" pitchFamily="50" charset="-128"/>
                      </a:endParaRPr>
                    </a:p>
                    <a:p>
                      <a:pPr algn="ctr"/>
                      <a:r>
                        <a:rPr kumimoji="1" lang="ja-JP" altLang="en-US" sz="1000" dirty="0" smtClean="0">
                          <a:latin typeface="Meiryo UI" panose="020B0604030504040204" pitchFamily="50" charset="-128"/>
                          <a:ea typeface="Meiryo UI" panose="020B0604030504040204" pitchFamily="50" charset="-128"/>
                        </a:rPr>
                        <a:t>（現在の指定）</a:t>
                      </a:r>
                      <a:endParaRPr kumimoji="1" lang="en-US" altLang="ja-JP" sz="1000" dirty="0" smtClean="0">
                        <a:latin typeface="Meiryo UI" panose="020B0604030504040204" pitchFamily="50" charset="-128"/>
                        <a:ea typeface="Meiryo UI" panose="020B0604030504040204" pitchFamily="50" charset="-128"/>
                      </a:endParaRPr>
                    </a:p>
                  </a:txBody>
                  <a:tcPr/>
                </a:tc>
                <a:tc>
                  <a:txBody>
                    <a:bodyPr/>
                    <a:lstStyle/>
                    <a:p>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endParaRPr kumimoji="1" lang="en-US" altLang="ja-JP" sz="1000" kern="1200" dirty="0" smtClean="0">
                        <a:solidFill>
                          <a:schemeClr val="dk1"/>
                        </a:solidFill>
                        <a:latin typeface="Meiryo UI" panose="020B0604030504040204" pitchFamily="50" charset="-128"/>
                        <a:ea typeface="Meiryo UI" panose="020B0604030504040204" pitchFamily="50" charset="-128"/>
                        <a:cs typeface="+mn-cs"/>
                      </a:endParaRPr>
                    </a:p>
                    <a:p>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R5</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に行う更新申請が認められた場合</a:t>
                      </a:r>
                      <a:endParaRPr kumimoji="1" lang="ja-JP" altLang="en-US" sz="1000" kern="1200" dirty="0">
                        <a:solidFill>
                          <a:schemeClr val="dk1"/>
                        </a:solidFill>
                        <a:latin typeface="Meiryo UI" panose="020B0604030504040204" pitchFamily="50" charset="-128"/>
                        <a:ea typeface="Meiryo UI" panose="020B0604030504040204" pitchFamily="50" charset="-128"/>
                        <a:cs typeface="+mn-cs"/>
                      </a:endParaRPr>
                    </a:p>
                  </a:txBody>
                  <a:tcPr/>
                </a:tc>
                <a:tc>
                  <a:txBody>
                    <a:bodyPr/>
                    <a:lstStyle/>
                    <a:p>
                      <a:endParaRPr kumimoji="1" lang="en-US" altLang="ja-JP" sz="1000" dirty="0" smtClean="0">
                        <a:latin typeface="Meiryo UI" panose="020B0604030504040204" pitchFamily="50" charset="-128"/>
                        <a:ea typeface="Meiryo UI" panose="020B0604030504040204" pitchFamily="50" charset="-128"/>
                      </a:endParaRPr>
                    </a:p>
                    <a:p>
                      <a:endParaRPr kumimoji="1" lang="en-US" altLang="ja-JP" sz="1000" dirty="0" smtClean="0">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a:t>
                      </a:r>
                      <a:r>
                        <a:rPr kumimoji="1" lang="en-US" altLang="ja-JP" sz="1000" kern="1200" dirty="0" smtClean="0">
                          <a:solidFill>
                            <a:schemeClr val="dk1"/>
                          </a:solidFill>
                          <a:latin typeface="Meiryo UI" panose="020B0604030504040204" pitchFamily="50" charset="-128"/>
                          <a:ea typeface="Meiryo UI" panose="020B0604030504040204" pitchFamily="50" charset="-128"/>
                          <a:cs typeface="+mn-cs"/>
                        </a:rPr>
                        <a:t>R6</a:t>
                      </a:r>
                      <a:r>
                        <a:rPr kumimoji="1" lang="ja-JP" altLang="en-US" sz="1000" kern="1200" dirty="0" smtClean="0">
                          <a:solidFill>
                            <a:schemeClr val="dk1"/>
                          </a:solidFill>
                          <a:latin typeface="Meiryo UI" panose="020B0604030504040204" pitchFamily="50" charset="-128"/>
                          <a:ea typeface="Meiryo UI" panose="020B0604030504040204" pitchFamily="50" charset="-128"/>
                          <a:cs typeface="+mn-cs"/>
                        </a:rPr>
                        <a:t>に行う各申請が認められた場合</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①現病院の指定更新</a:t>
                      </a:r>
                      <a:r>
                        <a:rPr kumimoji="1" lang="en-US" altLang="ja-JP" sz="1000" dirty="0" smtClean="0">
                          <a:latin typeface="Meiryo UI" panose="020B0604030504040204" pitchFamily="50" charset="-128"/>
                          <a:ea typeface="Meiryo UI" panose="020B0604030504040204" pitchFamily="50" charset="-128"/>
                        </a:rPr>
                        <a:t>(~R7.10)</a:t>
                      </a:r>
                    </a:p>
                    <a:p>
                      <a:r>
                        <a:rPr kumimoji="1" lang="ja-JP" altLang="en-US" sz="1000" dirty="0" smtClean="0">
                          <a:latin typeface="Meiryo UI" panose="020B0604030504040204" pitchFamily="50" charset="-128"/>
                          <a:ea typeface="Meiryo UI" panose="020B0604030504040204" pitchFamily="50" charset="-128"/>
                        </a:rPr>
                        <a:t>②新病院の新規指定</a:t>
                      </a:r>
                      <a:r>
                        <a:rPr kumimoji="1" lang="en-US" altLang="ja-JP" sz="1000" dirty="0" smtClean="0">
                          <a:latin typeface="Meiryo UI" panose="020B0604030504040204" pitchFamily="50" charset="-128"/>
                          <a:ea typeface="Meiryo UI" panose="020B0604030504040204" pitchFamily="50" charset="-128"/>
                        </a:rPr>
                        <a:t>(R7.11~)</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3763873647"/>
                  </a:ext>
                </a:extLst>
              </a:tr>
              <a:tr h="612924">
                <a:tc>
                  <a:txBody>
                    <a:bodyPr/>
                    <a:lstStyle/>
                    <a:p>
                      <a:r>
                        <a:rPr kumimoji="1" lang="ja-JP" altLang="en-US" sz="1100" dirty="0">
                          <a:latin typeface="Meiryo UI" panose="020B0604030504040204" pitchFamily="50" charset="-128"/>
                          <a:ea typeface="Meiryo UI" panose="020B0604030504040204" pitchFamily="50" charset="-128"/>
                        </a:rPr>
                        <a:t>近大移転時期</a:t>
                      </a:r>
                    </a:p>
                  </a:txBody>
                  <a:tcPr anchor="ct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tc>
                  <a:txBody>
                    <a:bodyPr/>
                    <a:lstStyle/>
                    <a:p>
                      <a:r>
                        <a:rPr kumimoji="1" lang="en-US" altLang="ja-JP" sz="1000" dirty="0" smtClean="0">
                          <a:latin typeface="Meiryo UI" panose="020B0604030504040204" pitchFamily="50" charset="-128"/>
                          <a:ea typeface="Meiryo UI" panose="020B0604030504040204" pitchFamily="50" charset="-128"/>
                        </a:rPr>
                        <a:t>11</a:t>
                      </a:r>
                      <a:r>
                        <a:rPr kumimoji="1" lang="ja-JP" altLang="en-US" sz="1000" dirty="0" smtClean="0">
                          <a:latin typeface="Meiryo UI" panose="020B0604030504040204" pitchFamily="50" charset="-128"/>
                          <a:ea typeface="Meiryo UI" panose="020B0604030504040204" pitchFamily="50" charset="-128"/>
                        </a:rPr>
                        <a:t>月移転（移転日確認中）</a:t>
                      </a:r>
                      <a:endParaRPr kumimoji="1" lang="en-US" altLang="ja-JP" sz="1000" dirty="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指定更新としての指定の効力</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➡最長で</a:t>
                      </a:r>
                      <a:r>
                        <a:rPr kumimoji="1" lang="en-US" altLang="ja-JP" sz="1000" dirty="0" smtClean="0">
                          <a:latin typeface="Meiryo UI" panose="020B0604030504040204" pitchFamily="50" charset="-128"/>
                          <a:ea typeface="Meiryo UI" panose="020B0604030504040204" pitchFamily="50" charset="-128"/>
                        </a:rPr>
                        <a:t>10</a:t>
                      </a:r>
                      <a:r>
                        <a:rPr kumimoji="1" lang="ja-JP" altLang="en-US" sz="1000" dirty="0" smtClean="0">
                          <a:latin typeface="Meiryo UI" panose="020B0604030504040204" pitchFamily="50" charset="-128"/>
                          <a:ea typeface="Meiryo UI" panose="020B0604030504040204" pitchFamily="50" charset="-128"/>
                        </a:rPr>
                        <a:t>月（移転日前日）まで</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155874254"/>
                  </a:ext>
                </a:extLst>
              </a:tr>
              <a:tr h="612924">
                <a:tc>
                  <a:txBody>
                    <a:bodyPr/>
                    <a:lstStyle/>
                    <a:p>
                      <a:r>
                        <a:rPr kumimoji="1" lang="ja-JP" altLang="en-US" sz="1100" dirty="0" smtClean="0">
                          <a:latin typeface="Meiryo UI" panose="020B0604030504040204" pitchFamily="50" charset="-128"/>
                          <a:ea typeface="Meiryo UI" panose="020B0604030504040204" pitchFamily="50" charset="-128"/>
                        </a:rPr>
                        <a:t>申請時期等</a:t>
                      </a:r>
                      <a:endParaRPr kumimoji="1" lang="ja-JP" altLang="en-US" sz="1100" dirty="0">
                        <a:latin typeface="Meiryo UI" panose="020B0604030504040204" pitchFamily="50" charset="-128"/>
                        <a:ea typeface="Meiryo UI" panose="020B0604030504040204" pitchFamily="50" charset="-128"/>
                      </a:endParaRPr>
                    </a:p>
                  </a:txBody>
                  <a:tcPr anchor="ctr"/>
                </a:tc>
                <a:tc>
                  <a:txBody>
                    <a:bodyPr/>
                    <a:lstStyle/>
                    <a:p>
                      <a:r>
                        <a:rPr kumimoji="1" lang="ja-JP" altLang="en-US" sz="1000" dirty="0" smtClean="0">
                          <a:latin typeface="Meiryo UI" panose="020B0604030504040204" pitchFamily="50" charset="-128"/>
                          <a:ea typeface="Meiryo UI" panose="020B0604030504040204" pitchFamily="50" charset="-128"/>
                        </a:rPr>
                        <a:t>・</a:t>
                      </a:r>
                      <a:r>
                        <a:rPr kumimoji="1" lang="en-US" altLang="ja-JP" sz="1000" dirty="0" smtClean="0">
                          <a:latin typeface="Meiryo UI" panose="020B0604030504040204" pitchFamily="50" charset="-128"/>
                          <a:ea typeface="Meiryo UI" panose="020B0604030504040204" pitchFamily="50" charset="-128"/>
                        </a:rPr>
                        <a:t>R6.4.1</a:t>
                      </a:r>
                      <a:r>
                        <a:rPr kumimoji="1" lang="ja-JP" altLang="en-US" sz="1000" dirty="0" smtClean="0">
                          <a:latin typeface="Meiryo UI" panose="020B0604030504040204" pitchFamily="50" charset="-128"/>
                          <a:ea typeface="Meiryo UI" panose="020B0604030504040204" pitchFamily="50" charset="-128"/>
                        </a:rPr>
                        <a:t>以降の指定更新に向け、指定更新申請</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・令和</a:t>
                      </a:r>
                      <a:r>
                        <a:rPr kumimoji="1" lang="en-US" altLang="ja-JP" sz="1000" dirty="0" smtClean="0">
                          <a:latin typeface="Meiryo UI" panose="020B0604030504040204" pitchFamily="50" charset="-128"/>
                          <a:ea typeface="Meiryo UI" panose="020B0604030504040204" pitchFamily="50" charset="-128"/>
                        </a:rPr>
                        <a:t>6</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1</a:t>
                      </a:r>
                      <a:r>
                        <a:rPr kumimoji="1" lang="ja-JP" altLang="en-US" sz="1000" dirty="0" smtClean="0">
                          <a:latin typeface="Meiryo UI" panose="020B0604030504040204" pitchFamily="50" charset="-128"/>
                          <a:ea typeface="Meiryo UI" panose="020B0604030504040204" pitchFamily="50" charset="-128"/>
                        </a:rPr>
                        <a:t>月の国の検討会において、指定が途切れないように取扱いが可能か審議</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移転前後の切れ目のない指定に向け、</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①現病院の指定更新申請</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②新病院の新規指定申請</a:t>
                      </a:r>
                      <a:endParaRPr kumimoji="1" lang="en-US" altLang="ja-JP" sz="1000" dirty="0" smtClean="0">
                        <a:latin typeface="Meiryo UI" panose="020B0604030504040204" pitchFamily="50" charset="-128"/>
                        <a:ea typeface="Meiryo UI" panose="020B0604030504040204" pitchFamily="50" charset="-128"/>
                      </a:endParaRPr>
                    </a:p>
                    <a:p>
                      <a:r>
                        <a:rPr kumimoji="1" lang="ja-JP" altLang="en-US" sz="1000" dirty="0" smtClean="0">
                          <a:latin typeface="Meiryo UI" panose="020B0604030504040204" pitchFamily="50" charset="-128"/>
                          <a:ea typeface="Meiryo UI" panose="020B0604030504040204" pitchFamily="50" charset="-128"/>
                        </a:rPr>
                        <a:t>の手続き</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r>
                        <a:rPr kumimoji="1" lang="ja-JP" altLang="en-US" sz="1000" dirty="0" smtClean="0">
                          <a:latin typeface="Meiryo UI" panose="020B0604030504040204" pitchFamily="50" charset="-128"/>
                          <a:ea typeface="Meiryo UI" panose="020B0604030504040204" pitchFamily="50" charset="-128"/>
                        </a:rPr>
                        <a:t>②の指定期間の始期について、国から明確な見解はない。</a:t>
                      </a:r>
                      <a:r>
                        <a:rPr kumimoji="1" lang="en-US" altLang="ja-JP" sz="1000" dirty="0" smtClean="0">
                          <a:latin typeface="Meiryo UI" panose="020B0604030504040204" pitchFamily="50" charset="-128"/>
                          <a:ea typeface="Meiryo UI" panose="020B0604030504040204" pitchFamily="50" charset="-128"/>
                        </a:rPr>
                        <a:t>(</a:t>
                      </a:r>
                      <a:r>
                        <a:rPr kumimoji="1" lang="ja-JP" altLang="en-US" sz="1000" dirty="0" smtClean="0">
                          <a:latin typeface="Meiryo UI" panose="020B0604030504040204" pitchFamily="50" charset="-128"/>
                          <a:ea typeface="Meiryo UI" panose="020B0604030504040204" pitchFamily="50" charset="-128"/>
                        </a:rPr>
                        <a:t>「令和</a:t>
                      </a:r>
                      <a:r>
                        <a:rPr kumimoji="1" lang="en-US" altLang="ja-JP" sz="1000" dirty="0" smtClean="0">
                          <a:latin typeface="Meiryo UI" panose="020B0604030504040204" pitchFamily="50" charset="-128"/>
                          <a:ea typeface="Meiryo UI" panose="020B0604030504040204" pitchFamily="50" charset="-128"/>
                        </a:rPr>
                        <a:t>7</a:t>
                      </a:r>
                      <a:r>
                        <a:rPr kumimoji="1" lang="ja-JP" altLang="en-US" sz="1000" dirty="0" smtClean="0">
                          <a:latin typeface="Meiryo UI" panose="020B0604030504040204" pitchFamily="50" charset="-128"/>
                          <a:ea typeface="Meiryo UI" panose="020B0604030504040204" pitchFamily="50" charset="-128"/>
                        </a:rPr>
                        <a:t>年</a:t>
                      </a:r>
                      <a:r>
                        <a:rPr kumimoji="1" lang="en-US" altLang="ja-JP" sz="1000" dirty="0" smtClean="0">
                          <a:latin typeface="Meiryo UI" panose="020B0604030504040204" pitchFamily="50" charset="-128"/>
                          <a:ea typeface="Meiryo UI" panose="020B0604030504040204" pitchFamily="50" charset="-128"/>
                        </a:rPr>
                        <a:t>11</a:t>
                      </a:r>
                      <a:r>
                        <a:rPr kumimoji="1" lang="ja-JP" altLang="en-US" sz="1000" dirty="0" smtClean="0">
                          <a:latin typeface="Meiryo UI" panose="020B0604030504040204" pitchFamily="50" charset="-128"/>
                          <a:ea typeface="Meiryo UI" panose="020B0604030504040204" pitchFamily="50" charset="-128"/>
                        </a:rPr>
                        <a:t>月以降の指定」とされているのみ</a:t>
                      </a:r>
                      <a:r>
                        <a:rPr kumimoji="1" lang="en-US" altLang="ja-JP" sz="1000" dirty="0" smtClean="0">
                          <a:latin typeface="Meiryo UI" panose="020B0604030504040204" pitchFamily="50" charset="-128"/>
                          <a:ea typeface="Meiryo UI" panose="020B0604030504040204" pitchFamily="50" charset="-128"/>
                        </a:rPr>
                        <a:t>)</a:t>
                      </a:r>
                      <a:endParaRPr kumimoji="1" lang="ja-JP" altLang="en-US" sz="1000" dirty="0">
                        <a:latin typeface="Meiryo UI" panose="020B0604030504040204" pitchFamily="50" charset="-128"/>
                        <a:ea typeface="Meiryo UI" panose="020B0604030504040204" pitchFamily="50" charset="-128"/>
                      </a:endParaRPr>
                    </a:p>
                  </a:txBody>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tc>
                <a:extLst>
                  <a:ext uri="{0D108BD9-81ED-4DB2-BD59-A6C34878D82A}">
                    <a16:rowId xmlns:a16="http://schemas.microsoft.com/office/drawing/2014/main" val="73673718"/>
                  </a:ext>
                </a:extLst>
              </a:tr>
            </a:tbl>
          </a:graphicData>
        </a:graphic>
      </p:graphicFrame>
      <p:sp>
        <p:nvSpPr>
          <p:cNvPr id="9" name="矢印: 右 8">
            <a:extLst>
              <a:ext uri="{FF2B5EF4-FFF2-40B4-BE49-F238E27FC236}">
                <a16:creationId xmlns:a16="http://schemas.microsoft.com/office/drawing/2014/main" id="{B391BB89-0635-7C25-0457-7DDC0C41A06B}"/>
              </a:ext>
            </a:extLst>
          </p:cNvPr>
          <p:cNvSpPr/>
          <p:nvPr/>
        </p:nvSpPr>
        <p:spPr>
          <a:xfrm>
            <a:off x="1763688" y="4403083"/>
            <a:ext cx="1764000" cy="252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kumimoji="1" lang="ja-JP" altLang="en-US" sz="1100" dirty="0" smtClean="0"/>
              <a:t>更新（現病院）</a:t>
            </a:r>
            <a:endParaRPr kumimoji="1" lang="ja-JP" altLang="en-US" dirty="0"/>
          </a:p>
        </p:txBody>
      </p:sp>
      <p:sp>
        <p:nvSpPr>
          <p:cNvPr id="11" name="テキスト ボックス 10">
            <a:extLst>
              <a:ext uri="{FF2B5EF4-FFF2-40B4-BE49-F238E27FC236}">
                <a16:creationId xmlns:a16="http://schemas.microsoft.com/office/drawing/2014/main" id="{D48EB18B-1ABB-77DA-B04D-BB88B072551A}"/>
              </a:ext>
            </a:extLst>
          </p:cNvPr>
          <p:cNvSpPr txBox="1"/>
          <p:nvPr/>
        </p:nvSpPr>
        <p:spPr>
          <a:xfrm>
            <a:off x="251520" y="518534"/>
            <a:ext cx="8496943" cy="3170099"/>
          </a:xfrm>
          <a:prstGeom prst="rect">
            <a:avLst/>
          </a:prstGeom>
          <a:noFill/>
        </p:spPr>
        <p:txBody>
          <a:bodyPr wrap="square" rtlCol="0">
            <a:spAutoFit/>
          </a:bodyPr>
          <a:lstStyle/>
          <a:p>
            <a:pPr>
              <a:lnSpc>
                <a:spcPts val="2400"/>
              </a:lnSpc>
            </a:pPr>
            <a:r>
              <a:rPr kumimoji="1" lang="ja-JP" altLang="en-US" sz="1200" dirty="0" smtClean="0">
                <a:latin typeface="Meiryo UI" panose="020B0604030504040204" pitchFamily="50" charset="-128"/>
                <a:ea typeface="Meiryo UI" panose="020B0604030504040204" pitchFamily="50" charset="-128"/>
              </a:rPr>
              <a:t>＜指定申請について＞</a:t>
            </a:r>
            <a:endParaRPr kumimoji="1" lang="en-US" altLang="ja-JP" sz="1200" dirty="0" smtClean="0">
              <a:latin typeface="Meiryo UI" panose="020B0604030504040204" pitchFamily="50" charset="-128"/>
              <a:ea typeface="Meiryo UI" panose="020B0604030504040204" pitchFamily="50" charset="-128"/>
            </a:endParaRPr>
          </a:p>
          <a:p>
            <a:pPr>
              <a:lnSpc>
                <a:spcPts val="2400"/>
              </a:lnSpc>
            </a:pPr>
            <a:r>
              <a:rPr kumimoji="1" lang="ja-JP" altLang="en-US" sz="1200" dirty="0" smtClean="0">
                <a:latin typeface="Meiryo UI" panose="020B0604030504040204" pitchFamily="50" charset="-128"/>
                <a:ea typeface="Meiryo UI" panose="020B0604030504040204" pitchFamily="50" charset="-128"/>
              </a:rPr>
              <a:t>・医療圏域</a:t>
            </a:r>
            <a:r>
              <a:rPr kumimoji="1" lang="ja-JP" altLang="en-US" sz="1200" dirty="0">
                <a:latin typeface="Meiryo UI" panose="020B0604030504040204" pitchFamily="50" charset="-128"/>
                <a:ea typeface="Meiryo UI" panose="020B0604030504040204" pitchFamily="50" charset="-128"/>
              </a:rPr>
              <a:t>をまたぐ場合は</a:t>
            </a:r>
            <a:r>
              <a:rPr kumimoji="1" lang="ja-JP" altLang="en-US" sz="1200" dirty="0" smtClean="0">
                <a:latin typeface="Meiryo UI" panose="020B0604030504040204" pitchFamily="50" charset="-128"/>
                <a:ea typeface="Meiryo UI" panose="020B0604030504040204" pitchFamily="50" charset="-128"/>
              </a:rPr>
              <a:t>、原則現在の指定を廃止し、移転後（新病院）の</a:t>
            </a:r>
            <a:r>
              <a:rPr kumimoji="1" lang="ja-JP" altLang="en-US" sz="1200" dirty="0">
                <a:latin typeface="Meiryo UI" panose="020B0604030504040204" pitchFamily="50" charset="-128"/>
                <a:ea typeface="Meiryo UI" panose="020B0604030504040204" pitchFamily="50" charset="-128"/>
              </a:rPr>
              <a:t>診療実績等により新規指定の申請を</a:t>
            </a:r>
            <a:r>
              <a:rPr kumimoji="1" lang="ja-JP" altLang="en-US" sz="1200" dirty="0" smtClean="0">
                <a:latin typeface="Meiryo UI" panose="020B0604030504040204" pitchFamily="50" charset="-128"/>
                <a:ea typeface="Meiryo UI" panose="020B0604030504040204" pitchFamily="50" charset="-128"/>
              </a:rPr>
              <a:t>行うことになるが、がん</a:t>
            </a:r>
            <a:r>
              <a:rPr lang="ja-JP" altLang="en-US" sz="1200" dirty="0" smtClean="0">
                <a:latin typeface="Meiryo UI" panose="020B0604030504040204" pitchFamily="50" charset="-128"/>
                <a:ea typeface="Meiryo UI" panose="020B0604030504040204" pitchFamily="50" charset="-128"/>
              </a:rPr>
              <a:t>ゲノム医療拠点病院（</a:t>
            </a:r>
            <a:r>
              <a:rPr lang="en-US" altLang="ja-JP" sz="1200" dirty="0" smtClean="0">
                <a:latin typeface="Meiryo UI" panose="020B0604030504040204" pitchFamily="50" charset="-128"/>
                <a:ea typeface="Meiryo UI" panose="020B0604030504040204" pitchFamily="50" charset="-128"/>
              </a:rPr>
              <a:t>*</a:t>
            </a:r>
            <a:r>
              <a:rPr lang="ja-JP" altLang="en-US" sz="1200" dirty="0" smtClean="0">
                <a:latin typeface="Meiryo UI" panose="020B0604030504040204" pitchFamily="50" charset="-128"/>
                <a:ea typeface="Meiryo UI" panose="020B0604030504040204" pitchFamily="50" charset="-128"/>
              </a:rPr>
              <a:t>がん診療連携拠点病院であることが要件）で</a:t>
            </a:r>
            <a:r>
              <a:rPr lang="ja-JP" altLang="en-US" sz="1200" dirty="0">
                <a:latin typeface="Meiryo UI" panose="020B0604030504040204" pitchFamily="50" charset="-128"/>
                <a:ea typeface="Meiryo UI" panose="020B0604030504040204" pitchFamily="50" charset="-128"/>
              </a:rPr>
              <a:t>ある</a:t>
            </a:r>
            <a:r>
              <a:rPr lang="ja-JP" altLang="en-US" sz="1200" dirty="0" smtClean="0">
                <a:latin typeface="Meiryo UI" panose="020B0604030504040204" pitchFamily="50" charset="-128"/>
                <a:ea typeface="Meiryo UI" panose="020B0604030504040204" pitchFamily="50" charset="-128"/>
              </a:rPr>
              <a:t>こと、</a:t>
            </a:r>
            <a:r>
              <a:rPr kumimoji="1" lang="ja-JP" altLang="en-US" sz="1200" dirty="0" smtClean="0">
                <a:latin typeface="Meiryo UI" panose="020B0604030504040204" pitchFamily="50" charset="-128"/>
                <a:ea typeface="Meiryo UI" panose="020B0604030504040204" pitchFamily="50" charset="-128"/>
              </a:rPr>
              <a:t>先進的</a:t>
            </a:r>
            <a:r>
              <a:rPr kumimoji="1" lang="ja-JP" altLang="en-US" sz="1200" dirty="0">
                <a:latin typeface="Meiryo UI" panose="020B0604030504040204" pitchFamily="50" charset="-128"/>
                <a:ea typeface="Meiryo UI" panose="020B0604030504040204" pitchFamily="50" charset="-128"/>
              </a:rPr>
              <a:t>医療の症例数が多いこと</a:t>
            </a:r>
            <a:r>
              <a:rPr lang="ja-JP" altLang="en-US" sz="1200" dirty="0" smtClean="0">
                <a:latin typeface="Meiryo UI" panose="020B0604030504040204" pitchFamily="50" charset="-128"/>
                <a:ea typeface="Meiryo UI" panose="020B0604030504040204" pitchFamily="50" charset="-128"/>
              </a:rPr>
              <a:t>等</a:t>
            </a:r>
            <a:r>
              <a:rPr kumimoji="1" lang="ja-JP" altLang="en-US" sz="1200" dirty="0" smtClean="0">
                <a:latin typeface="Meiryo UI" panose="020B0604030504040204" pitchFamily="50" charset="-128"/>
                <a:ea typeface="Meiryo UI" panose="020B0604030504040204" pitchFamily="50" charset="-128"/>
              </a:rPr>
              <a:t>を</a:t>
            </a:r>
            <a:r>
              <a:rPr kumimoji="1" lang="ja-JP" altLang="en-US" sz="1200" dirty="0">
                <a:latin typeface="Meiryo UI" panose="020B0604030504040204" pitchFamily="50" charset="-128"/>
                <a:ea typeface="Meiryo UI" panose="020B0604030504040204" pitchFamily="50" charset="-128"/>
              </a:rPr>
              <a:t>考慮し、</a:t>
            </a:r>
            <a:r>
              <a:rPr kumimoji="1" lang="ja-JP" altLang="en-US" sz="1200" dirty="0" smtClean="0">
                <a:latin typeface="Meiryo UI" panose="020B0604030504040204" pitchFamily="50" charset="-128"/>
                <a:ea typeface="Meiryo UI" panose="020B0604030504040204" pitchFamily="50" charset="-128"/>
              </a:rPr>
              <a:t>堺市医療圏</a:t>
            </a:r>
            <a:r>
              <a:rPr kumimoji="1" lang="ja-JP" altLang="en-US" sz="1200" dirty="0">
                <a:latin typeface="Meiryo UI" panose="020B0604030504040204" pitchFamily="50" charset="-128"/>
                <a:ea typeface="Meiryo UI" panose="020B0604030504040204" pitchFamily="50" charset="-128"/>
              </a:rPr>
              <a:t>に移転後</a:t>
            </a:r>
            <a:r>
              <a:rPr kumimoji="1" lang="ja-JP" altLang="en-US" sz="1200" dirty="0" smtClean="0">
                <a:latin typeface="Meiryo UI" panose="020B0604030504040204" pitchFamily="50" charset="-128"/>
                <a:ea typeface="Meiryo UI" panose="020B0604030504040204" pitchFamily="50" charset="-128"/>
              </a:rPr>
              <a:t>も、途切れることなく指定を継続</a:t>
            </a:r>
            <a:r>
              <a:rPr lang="ja-JP" altLang="en-US" sz="1200" dirty="0" smtClean="0">
                <a:latin typeface="Meiryo UI" panose="020B0604030504040204" pitchFamily="50" charset="-128"/>
                <a:ea typeface="Meiryo UI" panose="020B0604030504040204" pitchFamily="50" charset="-128"/>
              </a:rPr>
              <a:t>できるか、令和</a:t>
            </a:r>
            <a:r>
              <a:rPr lang="en-US" altLang="ja-JP" sz="1200" dirty="0" smtClean="0">
                <a:latin typeface="Meiryo UI" panose="020B0604030504040204" pitchFamily="50" charset="-128"/>
                <a:ea typeface="Meiryo UI" panose="020B0604030504040204" pitchFamily="50" charset="-128"/>
              </a:rPr>
              <a:t>6</a:t>
            </a:r>
            <a:r>
              <a:rPr lang="ja-JP" altLang="en-US" sz="1200" dirty="0" smtClean="0">
                <a:latin typeface="Meiryo UI" panose="020B0604030504040204" pitchFamily="50" charset="-128"/>
                <a:ea typeface="Meiryo UI" panose="020B0604030504040204" pitchFamily="50" charset="-128"/>
              </a:rPr>
              <a:t>年</a:t>
            </a:r>
            <a:r>
              <a:rPr lang="en-US" altLang="ja-JP" sz="1200" dirty="0" smtClean="0">
                <a:latin typeface="Meiryo UI" panose="020B0604030504040204" pitchFamily="50" charset="-128"/>
                <a:ea typeface="Meiryo UI" panose="020B0604030504040204" pitchFamily="50" charset="-128"/>
              </a:rPr>
              <a:t>1</a:t>
            </a:r>
            <a:r>
              <a:rPr lang="ja-JP" altLang="en-US" sz="1200" dirty="0" smtClean="0">
                <a:latin typeface="Meiryo UI" panose="020B0604030504040204" pitchFamily="50" charset="-128"/>
                <a:ea typeface="Meiryo UI" panose="020B0604030504040204" pitchFamily="50" charset="-128"/>
              </a:rPr>
              <a:t>月に国の</a:t>
            </a:r>
            <a:r>
              <a:rPr lang="ja-JP" altLang="en-US" sz="1200" dirty="0">
                <a:latin typeface="Meiryo UI" panose="020B0604030504040204" pitchFamily="50" charset="-128"/>
                <a:ea typeface="Meiryo UI" panose="020B0604030504040204" pitchFamily="50" charset="-128"/>
              </a:rPr>
              <a:t>検討会</a:t>
            </a:r>
            <a:r>
              <a:rPr lang="ja-JP" altLang="en-US" sz="1200" dirty="0" smtClean="0">
                <a:latin typeface="Meiryo UI" panose="020B0604030504040204" pitchFamily="50" charset="-128"/>
                <a:ea typeface="Meiryo UI" panose="020B0604030504040204" pitchFamily="50" charset="-128"/>
              </a:rPr>
              <a:t>に諮る予定。</a:t>
            </a:r>
            <a:endParaRPr lang="en-US" altLang="ja-JP" sz="1200" dirty="0" smtClean="0">
              <a:latin typeface="Meiryo UI" panose="020B0604030504040204" pitchFamily="50" charset="-128"/>
              <a:ea typeface="Meiryo UI" panose="020B0604030504040204" pitchFamily="50" charset="-128"/>
            </a:endParaRPr>
          </a:p>
          <a:p>
            <a:pPr>
              <a:lnSpc>
                <a:spcPts val="2400"/>
              </a:lnSpc>
            </a:pPr>
            <a:r>
              <a:rPr lang="ja-JP" altLang="en-US" sz="1200" dirty="0" smtClean="0">
                <a:latin typeface="Meiryo UI" panose="020B0604030504040204" pitchFamily="50" charset="-128"/>
                <a:ea typeface="Meiryo UI" panose="020B0604030504040204" pitchFamily="50" charset="-128"/>
              </a:rPr>
              <a:t>＜国の見解＞</a:t>
            </a:r>
            <a:r>
              <a:rPr lang="ja-JP" altLang="en-US" sz="1200" u="sng" dirty="0" smtClean="0">
                <a:latin typeface="Meiryo UI" panose="020B0604030504040204" pitchFamily="50" charset="-128"/>
                <a:ea typeface="Meiryo UI" panose="020B0604030504040204" pitchFamily="50" charset="-128"/>
              </a:rPr>
              <a:t>令和</a:t>
            </a:r>
            <a:r>
              <a:rPr lang="en-US" altLang="ja-JP" sz="1200" u="sng" dirty="0" smtClean="0">
                <a:latin typeface="Meiryo UI" panose="020B0604030504040204" pitchFamily="50" charset="-128"/>
                <a:ea typeface="Meiryo UI" panose="020B0604030504040204" pitchFamily="50" charset="-128"/>
              </a:rPr>
              <a:t>5</a:t>
            </a:r>
            <a:r>
              <a:rPr lang="ja-JP" altLang="en-US" sz="1200" u="sng" dirty="0" smtClean="0">
                <a:latin typeface="Meiryo UI" panose="020B0604030504040204" pitchFamily="50" charset="-128"/>
                <a:ea typeface="Meiryo UI" panose="020B0604030504040204" pitchFamily="50" charset="-128"/>
              </a:rPr>
              <a:t>年</a:t>
            </a:r>
            <a:r>
              <a:rPr lang="en-US" altLang="ja-JP" sz="1200" u="sng" dirty="0" smtClean="0">
                <a:latin typeface="Meiryo UI" panose="020B0604030504040204" pitchFamily="50" charset="-128"/>
                <a:ea typeface="Meiryo UI" panose="020B0604030504040204" pitchFamily="50" charset="-128"/>
              </a:rPr>
              <a:t>8</a:t>
            </a:r>
            <a:r>
              <a:rPr lang="ja-JP" altLang="en-US" sz="1200" u="sng" dirty="0" smtClean="0">
                <a:latin typeface="Meiryo UI" panose="020B0604030504040204" pitchFamily="50" charset="-128"/>
                <a:ea typeface="Meiryo UI" panose="020B0604030504040204" pitchFamily="50" charset="-128"/>
              </a:rPr>
              <a:t>月</a:t>
            </a:r>
            <a:r>
              <a:rPr lang="en-US" altLang="ja-JP" sz="1200" u="sng" dirty="0" smtClean="0">
                <a:latin typeface="Meiryo UI" panose="020B0604030504040204" pitchFamily="50" charset="-128"/>
                <a:ea typeface="Meiryo UI" panose="020B0604030504040204" pitchFamily="50" charset="-128"/>
              </a:rPr>
              <a:t>2</a:t>
            </a:r>
            <a:r>
              <a:rPr lang="ja-JP" altLang="en-US" sz="1200" u="sng" dirty="0">
                <a:latin typeface="Meiryo UI" panose="020B0604030504040204" pitchFamily="50" charset="-128"/>
                <a:ea typeface="Meiryo UI" panose="020B0604030504040204" pitchFamily="50" charset="-128"/>
              </a:rPr>
              <a:t>日　厚生労働省　健康局　がん・疾病</a:t>
            </a:r>
            <a:r>
              <a:rPr lang="ja-JP" altLang="en-US" sz="1200" u="sng" dirty="0" smtClean="0">
                <a:latin typeface="Meiryo UI" panose="020B0604030504040204" pitchFamily="50" charset="-128"/>
                <a:ea typeface="Meiryo UI" panose="020B0604030504040204" pitchFamily="50" charset="-128"/>
              </a:rPr>
              <a:t>対策課より回答</a:t>
            </a:r>
            <a:endParaRPr lang="en-US" altLang="ja-JP" sz="1200" u="sng" dirty="0" smtClean="0">
              <a:latin typeface="Meiryo UI" panose="020B0604030504040204" pitchFamily="50" charset="-128"/>
              <a:ea typeface="Meiryo UI" panose="020B0604030504040204" pitchFamily="50" charset="-128"/>
            </a:endParaRPr>
          </a:p>
          <a:p>
            <a:pPr>
              <a:lnSpc>
                <a:spcPts val="2400"/>
              </a:lnSpc>
            </a:pPr>
            <a:r>
              <a:rPr lang="ja-JP" altLang="en-US" sz="1200" dirty="0" smtClean="0">
                <a:latin typeface="Meiryo UI" panose="020B0604030504040204" pitchFamily="50" charset="-128"/>
                <a:ea typeface="Meiryo UI" panose="020B0604030504040204" pitchFamily="50" charset="-128"/>
              </a:rPr>
              <a:t>・既指定</a:t>
            </a:r>
            <a:r>
              <a:rPr lang="ja-JP" altLang="en-US" sz="1200" dirty="0">
                <a:latin typeface="Meiryo UI" panose="020B0604030504040204" pitchFamily="50" charset="-128"/>
                <a:ea typeface="Meiryo UI" panose="020B0604030504040204" pitchFamily="50" charset="-128"/>
              </a:rPr>
              <a:t>病院が医療圏をまたいで移転する場合は、現在の指定について原則継続を認めず、移転先の新病院を新規推薦する必要があるため、今後、指定期間は最長で</a:t>
            </a:r>
            <a:r>
              <a:rPr lang="en-US" altLang="ja-JP" sz="1200" dirty="0">
                <a:latin typeface="Meiryo UI" panose="020B0604030504040204" pitchFamily="50" charset="-128"/>
                <a:ea typeface="Meiryo UI" panose="020B0604030504040204" pitchFamily="50" charset="-128"/>
              </a:rPr>
              <a:t>R7.10.31</a:t>
            </a:r>
            <a:r>
              <a:rPr lang="ja-JP" altLang="en-US" sz="1200" dirty="0" err="1">
                <a:latin typeface="Meiryo UI" panose="020B0604030504040204" pitchFamily="50" charset="-128"/>
                <a:ea typeface="Meiryo UI" panose="020B0604030504040204" pitchFamily="50" charset="-128"/>
              </a:rPr>
              <a:t>まで</a:t>
            </a:r>
            <a:r>
              <a:rPr lang="ja-JP" altLang="en-US" sz="1200" dirty="0">
                <a:latin typeface="Meiryo UI" panose="020B0604030504040204" pitchFamily="50" charset="-128"/>
                <a:ea typeface="Meiryo UI" panose="020B0604030504040204" pitchFamily="50" charset="-128"/>
              </a:rPr>
              <a:t>と</a:t>
            </a:r>
            <a:r>
              <a:rPr lang="ja-JP" altLang="en-US" sz="1200" dirty="0" smtClean="0">
                <a:latin typeface="Meiryo UI" panose="020B0604030504040204" pitchFamily="50" charset="-128"/>
                <a:ea typeface="Meiryo UI" panose="020B0604030504040204" pitchFamily="50" charset="-128"/>
              </a:rPr>
              <a:t>なる。</a:t>
            </a:r>
            <a:endParaRPr lang="ja-JP" altLang="en-US" sz="1200" dirty="0">
              <a:latin typeface="Meiryo UI" panose="020B0604030504040204" pitchFamily="50" charset="-128"/>
              <a:ea typeface="Meiryo UI" panose="020B0604030504040204" pitchFamily="50" charset="-128"/>
            </a:endParaRPr>
          </a:p>
          <a:p>
            <a:pPr>
              <a:lnSpc>
                <a:spcPts val="2400"/>
              </a:lnSpc>
            </a:pPr>
            <a:r>
              <a:rPr lang="ja-JP" altLang="en-US" sz="1200" dirty="0">
                <a:latin typeface="Meiryo UI" panose="020B0604030504040204" pitchFamily="50" charset="-128"/>
                <a:ea typeface="Meiryo UI" panose="020B0604030504040204" pitchFamily="50" charset="-128"/>
              </a:rPr>
              <a:t>・指定の検討会の議論によっては、移転を実施する年度の指定の詳細は翌年度に検討する必要があることから、今年度末の指定の検討会での指定期間は</a:t>
            </a:r>
            <a:r>
              <a:rPr lang="en-US" altLang="ja-JP" sz="1200" dirty="0">
                <a:latin typeface="Meiryo UI" panose="020B0604030504040204" pitchFamily="50" charset="-128"/>
                <a:ea typeface="Meiryo UI" panose="020B0604030504040204" pitchFamily="50" charset="-128"/>
              </a:rPr>
              <a:t>R7.3.31</a:t>
            </a:r>
            <a:r>
              <a:rPr lang="ja-JP" altLang="en-US" sz="1200" dirty="0" err="1">
                <a:latin typeface="Meiryo UI" panose="020B0604030504040204" pitchFamily="50" charset="-128"/>
                <a:ea typeface="Meiryo UI" panose="020B0604030504040204" pitchFamily="50" charset="-128"/>
              </a:rPr>
              <a:t>まで</a:t>
            </a:r>
            <a:r>
              <a:rPr lang="ja-JP" altLang="en-US" sz="1200" dirty="0">
                <a:latin typeface="Meiryo UI" panose="020B0604030504040204" pitchFamily="50" charset="-128"/>
                <a:ea typeface="Meiryo UI" panose="020B0604030504040204" pitchFamily="50" charset="-128"/>
              </a:rPr>
              <a:t>となり、</a:t>
            </a:r>
            <a:r>
              <a:rPr lang="en-US" altLang="ja-JP" sz="1200" dirty="0">
                <a:latin typeface="Meiryo UI" panose="020B0604030504040204" pitchFamily="50" charset="-128"/>
                <a:ea typeface="Meiryo UI" panose="020B0604030504040204" pitchFamily="50" charset="-128"/>
              </a:rPr>
              <a:t>R7.4.1</a:t>
            </a:r>
            <a:r>
              <a:rPr lang="ja-JP" altLang="en-US" sz="1200" dirty="0">
                <a:latin typeface="Meiryo UI" panose="020B0604030504040204" pitchFamily="50" charset="-128"/>
                <a:ea typeface="Meiryo UI" panose="020B0604030504040204" pitchFamily="50" charset="-128"/>
              </a:rPr>
              <a:t>以降の指定について</a:t>
            </a:r>
            <a:r>
              <a:rPr lang="ja-JP" altLang="en-US" sz="1200" dirty="0" smtClean="0">
                <a:latin typeface="Meiryo UI" panose="020B0604030504040204" pitchFamily="50" charset="-128"/>
                <a:ea typeface="Meiryo UI" panose="020B0604030504040204" pitchFamily="50" charset="-128"/>
              </a:rPr>
              <a:t>は翌年度（</a:t>
            </a:r>
            <a:r>
              <a:rPr lang="en-US" altLang="ja-JP" sz="1200" dirty="0" smtClean="0">
                <a:latin typeface="Meiryo UI" panose="020B0604030504040204" pitchFamily="50" charset="-128"/>
                <a:ea typeface="Meiryo UI" panose="020B0604030504040204" pitchFamily="50" charset="-128"/>
              </a:rPr>
              <a:t>R6</a:t>
            </a:r>
            <a:r>
              <a:rPr lang="ja-JP" altLang="en-US" sz="1200" dirty="0" smtClean="0">
                <a:latin typeface="Meiryo UI" panose="020B0604030504040204" pitchFamily="50" charset="-128"/>
                <a:ea typeface="Meiryo UI" panose="020B0604030504040204" pitchFamily="50" charset="-128"/>
              </a:rPr>
              <a:t>年度）の</a:t>
            </a:r>
            <a:r>
              <a:rPr lang="ja-JP" altLang="en-US" sz="1200" dirty="0">
                <a:latin typeface="Meiryo UI" panose="020B0604030504040204" pitchFamily="50" charset="-128"/>
                <a:ea typeface="Meiryo UI" panose="020B0604030504040204" pitchFamily="50" charset="-128"/>
              </a:rPr>
              <a:t>指定の検討会に持ち越される可能性も</a:t>
            </a:r>
            <a:r>
              <a:rPr lang="ja-JP" altLang="en-US" sz="1200" dirty="0" smtClean="0">
                <a:latin typeface="Meiryo UI" panose="020B0604030504040204" pitchFamily="50" charset="-128"/>
                <a:ea typeface="Meiryo UI" panose="020B0604030504040204" pitchFamily="50" charset="-128"/>
              </a:rPr>
              <a:t>ある。</a:t>
            </a:r>
            <a:endParaRPr lang="ja-JP" altLang="en-US" sz="1200" dirty="0">
              <a:latin typeface="Meiryo UI" panose="020B0604030504040204" pitchFamily="50" charset="-128"/>
              <a:ea typeface="Meiryo UI" panose="020B0604030504040204" pitchFamily="50" charset="-128"/>
            </a:endParaRPr>
          </a:p>
          <a:p>
            <a:pPr>
              <a:lnSpc>
                <a:spcPts val="2400"/>
              </a:lnSpc>
            </a:pPr>
            <a:r>
              <a:rPr lang="ja-JP" altLang="en-US" sz="1200" dirty="0">
                <a:latin typeface="Meiryo UI" panose="020B0604030504040204" pitchFamily="50" charset="-128"/>
                <a:ea typeface="Meiryo UI" panose="020B0604030504040204" pitchFamily="50" charset="-128"/>
              </a:rPr>
              <a:t>・令和７年</a:t>
            </a:r>
            <a:r>
              <a:rPr lang="en-US" altLang="ja-JP" sz="1200" dirty="0">
                <a:latin typeface="Meiryo UI" panose="020B0604030504040204" pitchFamily="50" charset="-128"/>
                <a:ea typeface="Meiryo UI" panose="020B0604030504040204" pitchFamily="50" charset="-128"/>
              </a:rPr>
              <a:t>11</a:t>
            </a:r>
            <a:r>
              <a:rPr lang="ja-JP" altLang="en-US" sz="1200" dirty="0">
                <a:latin typeface="Meiryo UI" panose="020B0604030504040204" pitchFamily="50" charset="-128"/>
                <a:ea typeface="Meiryo UI" panose="020B0604030504040204" pitchFamily="50" charset="-128"/>
              </a:rPr>
              <a:t>月以降の指定については、令和</a:t>
            </a:r>
            <a:r>
              <a:rPr lang="en-US" altLang="ja-JP" sz="1200" dirty="0">
                <a:latin typeface="Meiryo UI" panose="020B0604030504040204" pitchFamily="50" charset="-128"/>
                <a:ea typeface="Meiryo UI" panose="020B0604030504040204" pitchFamily="50" charset="-128"/>
              </a:rPr>
              <a:t>6</a:t>
            </a:r>
            <a:r>
              <a:rPr lang="ja-JP" altLang="en-US" sz="1200" dirty="0">
                <a:latin typeface="Meiryo UI" panose="020B0604030504040204" pitchFamily="50" charset="-128"/>
                <a:ea typeface="Meiryo UI" panose="020B0604030504040204" pitchFamily="50" charset="-128"/>
              </a:rPr>
              <a:t>年度の現況報告提出のタイミングで新規指定として申請（＋府の推薦）を行うことと</a:t>
            </a:r>
            <a:r>
              <a:rPr lang="ja-JP" altLang="en-US" sz="1200" dirty="0" smtClean="0">
                <a:latin typeface="Meiryo UI" panose="020B0604030504040204" pitchFamily="50" charset="-128"/>
                <a:ea typeface="Meiryo UI" panose="020B0604030504040204" pitchFamily="50" charset="-128"/>
              </a:rPr>
              <a:t>なる。</a:t>
            </a:r>
            <a:endParaRPr kumimoji="1" lang="en-US" altLang="ja-JP" sz="1200" dirty="0">
              <a:latin typeface="Meiryo UI" panose="020B0604030504040204" pitchFamily="50" charset="-128"/>
              <a:ea typeface="Meiryo UI" panose="020B0604030504040204" pitchFamily="50" charset="-128"/>
            </a:endParaRPr>
          </a:p>
        </p:txBody>
      </p:sp>
      <p:sp>
        <p:nvSpPr>
          <p:cNvPr id="10" name="矢印: 右 8">
            <a:extLst>
              <a:ext uri="{FF2B5EF4-FFF2-40B4-BE49-F238E27FC236}">
                <a16:creationId xmlns:a16="http://schemas.microsoft.com/office/drawing/2014/main" id="{B391BB89-0635-7C25-0457-7DDC0C41A06B}"/>
              </a:ext>
            </a:extLst>
          </p:cNvPr>
          <p:cNvSpPr/>
          <p:nvPr/>
        </p:nvSpPr>
        <p:spPr>
          <a:xfrm>
            <a:off x="3600080" y="4403083"/>
            <a:ext cx="1692000" cy="252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100" dirty="0" smtClean="0"/>
              <a:t>更新</a:t>
            </a:r>
            <a:r>
              <a:rPr lang="ja-JP" altLang="en-US" sz="1100" dirty="0"/>
              <a:t>（現病院）</a:t>
            </a:r>
            <a:endParaRPr kumimoji="1" lang="ja-JP" altLang="en-US" sz="1100" dirty="0"/>
          </a:p>
        </p:txBody>
      </p:sp>
      <p:sp>
        <p:nvSpPr>
          <p:cNvPr id="12" name="矢印: 右 8">
            <a:extLst>
              <a:ext uri="{FF2B5EF4-FFF2-40B4-BE49-F238E27FC236}">
                <a16:creationId xmlns:a16="http://schemas.microsoft.com/office/drawing/2014/main" id="{B391BB89-0635-7C25-0457-7DDC0C41A06B}"/>
              </a:ext>
            </a:extLst>
          </p:cNvPr>
          <p:cNvSpPr/>
          <p:nvPr/>
        </p:nvSpPr>
        <p:spPr>
          <a:xfrm>
            <a:off x="5364088" y="4403083"/>
            <a:ext cx="1404000" cy="252000"/>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200" dirty="0">
                <a:solidFill>
                  <a:schemeClr val="bg1"/>
                </a:solidFill>
              </a:rPr>
              <a:t>①</a:t>
            </a:r>
            <a:r>
              <a:rPr lang="ja-JP" altLang="en-US" sz="1200" dirty="0" smtClean="0">
                <a:solidFill>
                  <a:schemeClr val="bg1"/>
                </a:solidFill>
              </a:rPr>
              <a:t>更新</a:t>
            </a:r>
            <a:r>
              <a:rPr lang="ja-JP" altLang="en-US" sz="1200" dirty="0"/>
              <a:t>（現病院）</a:t>
            </a:r>
            <a:endParaRPr lang="ja-JP" altLang="en-US" sz="1200" dirty="0">
              <a:solidFill>
                <a:schemeClr val="bg1"/>
              </a:solidFill>
            </a:endParaRPr>
          </a:p>
        </p:txBody>
      </p:sp>
      <p:sp>
        <p:nvSpPr>
          <p:cNvPr id="13" name="矢印: 右 8">
            <a:extLst>
              <a:ext uri="{FF2B5EF4-FFF2-40B4-BE49-F238E27FC236}">
                <a16:creationId xmlns:a16="http://schemas.microsoft.com/office/drawing/2014/main" id="{B391BB89-0635-7C25-0457-7DDC0C41A06B}"/>
              </a:ext>
            </a:extLst>
          </p:cNvPr>
          <p:cNvSpPr/>
          <p:nvPr/>
        </p:nvSpPr>
        <p:spPr>
          <a:xfrm>
            <a:off x="6809222" y="4367051"/>
            <a:ext cx="1939242" cy="324000"/>
          </a:xfrm>
          <a:prstGeom prst="rightArrow">
            <a:avLst/>
          </a:prstGeom>
          <a:solidFill>
            <a:srgbClr val="FFFF00"/>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ja-JP" altLang="en-US" sz="1200" dirty="0" smtClean="0">
                <a:solidFill>
                  <a:schemeClr val="tx1"/>
                </a:solidFill>
              </a:rPr>
              <a:t>②新規（新病院）</a:t>
            </a:r>
            <a:endParaRPr kumimoji="1" lang="ja-JP" altLang="en-US" sz="1200" dirty="0">
              <a:solidFill>
                <a:schemeClr val="tx1"/>
              </a:solidFill>
            </a:endParaRPr>
          </a:p>
        </p:txBody>
      </p:sp>
    </p:spTree>
    <p:extLst>
      <p:ext uri="{BB962C8B-B14F-4D97-AF65-F5344CB8AC3E}">
        <p14:creationId xmlns:p14="http://schemas.microsoft.com/office/powerpoint/2010/main" val="429453094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3543</TotalTime>
  <Words>734</Words>
  <Application>Microsoft Office PowerPoint</Application>
  <PresentationFormat>画面に合わせる (4:3)</PresentationFormat>
  <Paragraphs>65</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Meiryo UI</vt:lpstr>
      <vt:lpstr>ＭＳ Ｐゴシック</vt:lpstr>
      <vt:lpstr>Arial</vt:lpstr>
      <vt:lpstr>Calibri</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【資料１】国指定がん診療連携拠点病院の整備指針の改正及び指定の手続きについて</dc:title>
  <dc:creator>HOSTNAME</dc:creator>
  <dc:description/>
  <cp:lastModifiedBy>藤原　遼祐</cp:lastModifiedBy>
  <cp:revision>305</cp:revision>
  <cp:lastPrinted>2023-09-28T00:41:55Z</cp:lastPrinted>
  <dcterms:created xsi:type="dcterms:W3CDTF">2018-08-10T07:45:39Z</dcterms:created>
  <dcterms:modified xsi:type="dcterms:W3CDTF">2023-10-23T02:28:09Z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Presentation">
    <vt:lpwstr>【資料１】国指定がん診療連携拠点病院の整備指針の改正及び指定の手続きについて</vt:lpwstr>
  </property>
  <property fmtid="{D5CDD505-2E9C-101B-9397-08002B2CF9AE}" pid="3" name="SlideDescription">
    <vt:lpwstr/>
  </property>
</Properties>
</file>