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 id="2147483708" r:id="rId2"/>
  </p:sldMasterIdLst>
  <p:notesMasterIdLst>
    <p:notesMasterId r:id="rId11"/>
  </p:notesMasterIdLst>
  <p:handoutMasterIdLst>
    <p:handoutMasterId r:id="rId12"/>
  </p:handoutMasterIdLst>
  <p:sldIdLst>
    <p:sldId id="272" r:id="rId3"/>
    <p:sldId id="414" r:id="rId4"/>
    <p:sldId id="418" r:id="rId5"/>
    <p:sldId id="423" r:id="rId6"/>
    <p:sldId id="425" r:id="rId7"/>
    <p:sldId id="422" r:id="rId8"/>
    <p:sldId id="428" r:id="rId9"/>
    <p:sldId id="427"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CC"/>
    <a:srgbClr val="FF66FF"/>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1" autoAdjust="0"/>
    <p:restoredTop sz="94434" autoAdjust="0"/>
  </p:normalViewPr>
  <p:slideViewPr>
    <p:cSldViewPr>
      <p:cViewPr varScale="1">
        <p:scale>
          <a:sx n="71" d="100"/>
          <a:sy n="71" d="100"/>
        </p:scale>
        <p:origin x="13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2"/>
    </p:cViewPr>
  </p:sorterViewPr>
  <p:notesViewPr>
    <p:cSldViewPr>
      <p:cViewPr>
        <p:scale>
          <a:sx n="125" d="100"/>
          <a:sy n="125" d="100"/>
        </p:scale>
        <p:origin x="1368" y="-15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40" tIns="45720" rIns="91440" bIns="45720" rtlCol="0"/>
          <a:lstStyle>
            <a:lvl1pPr algn="r">
              <a:defRPr sz="1200"/>
            </a:lvl1pPr>
          </a:lstStyle>
          <a:p>
            <a:fld id="{E1EF6658-470F-4C75-A3EF-1562FBBA4930}" type="datetimeFigureOut">
              <a:rPr kumimoji="1" lang="ja-JP" altLang="en-US" smtClean="0"/>
              <a:t>2023/2/28</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40" tIns="45720" rIns="91440" bIns="45720" rtlCol="0" anchor="b"/>
          <a:lstStyle>
            <a:lvl1pPr algn="r">
              <a:defRPr sz="1200"/>
            </a:lvl1pPr>
          </a:lstStyle>
          <a:p>
            <a:fld id="{7CA77261-1BFE-4983-AAEC-EB1B281FEEED}" type="slidenum">
              <a:rPr kumimoji="1" lang="ja-JP" altLang="en-US" smtClean="0"/>
              <a:t>‹#›</a:t>
            </a:fld>
            <a:endParaRPr kumimoji="1" lang="ja-JP" altLang="en-US"/>
          </a:p>
        </p:txBody>
      </p:sp>
    </p:spTree>
    <p:extLst>
      <p:ext uri="{BB962C8B-B14F-4D97-AF65-F5344CB8AC3E}">
        <p14:creationId xmlns:p14="http://schemas.microsoft.com/office/powerpoint/2010/main" val="1160041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2023/2/28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a:t>
            </a:fld>
            <a:endParaRPr kumimoji="1" lang="ja-JP" altLang="en-US"/>
          </a:p>
        </p:txBody>
      </p:sp>
    </p:spTree>
    <p:extLst>
      <p:ext uri="{BB962C8B-B14F-4D97-AF65-F5344CB8AC3E}">
        <p14:creationId xmlns:p14="http://schemas.microsoft.com/office/powerpoint/2010/main" val="3049714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2</a:t>
            </a:fld>
            <a:endParaRPr kumimoji="1" lang="ja-JP" altLang="en-US"/>
          </a:p>
        </p:txBody>
      </p:sp>
    </p:spTree>
    <p:extLst>
      <p:ext uri="{BB962C8B-B14F-4D97-AF65-F5344CB8AC3E}">
        <p14:creationId xmlns:p14="http://schemas.microsoft.com/office/powerpoint/2010/main" val="1241146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3</a:t>
            </a:fld>
            <a:endParaRPr kumimoji="1" lang="ja-JP" altLang="en-US"/>
          </a:p>
        </p:txBody>
      </p:sp>
    </p:spTree>
    <p:extLst>
      <p:ext uri="{BB962C8B-B14F-4D97-AF65-F5344CB8AC3E}">
        <p14:creationId xmlns:p14="http://schemas.microsoft.com/office/powerpoint/2010/main" val="2328646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92336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270832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393B3-4669-40DF-99F0-A9064760E01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73522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7</a:t>
            </a:fld>
            <a:endParaRPr kumimoji="1" lang="ja-JP" altLang="en-US"/>
          </a:p>
        </p:txBody>
      </p:sp>
    </p:spTree>
    <p:extLst>
      <p:ext uri="{BB962C8B-B14F-4D97-AF65-F5344CB8AC3E}">
        <p14:creationId xmlns:p14="http://schemas.microsoft.com/office/powerpoint/2010/main" val="3685140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8</a:t>
            </a:fld>
            <a:endParaRPr kumimoji="1" lang="ja-JP" altLang="en-US"/>
          </a:p>
        </p:txBody>
      </p:sp>
    </p:spTree>
    <p:extLst>
      <p:ext uri="{BB962C8B-B14F-4D97-AF65-F5344CB8AC3E}">
        <p14:creationId xmlns:p14="http://schemas.microsoft.com/office/powerpoint/2010/main" val="4131107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514F925-89FA-4BD8-B935-53DA41886714}" type="datetime1">
              <a:rPr kumimoji="1" lang="ja-JP" altLang="en-US" smtClean="0"/>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0C0B5F-1A5A-49E1-BDC3-82C733C11761}" type="datetime1">
              <a:rPr kumimoji="1" lang="ja-JP" altLang="en-US" smtClean="0"/>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80077C-3EC3-4E48-8C6C-A3F89CB24006}" type="datetime1">
              <a:rPr kumimoji="1" lang="ja-JP" altLang="en-US" smtClean="0"/>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7B3AEE5-247C-42B6-9BB7-389E3D97E8C3}" type="datetime1">
              <a:rPr kumimoji="1" lang="ja-JP" altLang="en-US" smtClean="0"/>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050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0BA7D8-5C46-48FC-8472-1585B0AEEF9C}" type="datetime1">
              <a:rPr kumimoji="1" lang="ja-JP" altLang="en-US" smtClean="0"/>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00882C4-16C3-4F2C-AAF1-1BA8B9C65370}" type="datetime1">
              <a:rPr kumimoji="1" lang="ja-JP" altLang="en-US" smtClean="0"/>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2666E3B-A62B-4315-AE6E-EF0D85BB8718}" type="datetime1">
              <a:rPr kumimoji="1" lang="ja-JP" altLang="en-US" smtClean="0"/>
              <a:t>2023/2/28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E98D27B-A4AE-45E9-BD09-8233775F8E54}" type="datetime1">
              <a:rPr kumimoji="1" lang="ja-JP" altLang="en-US" smtClean="0"/>
              <a:t>2023/2/28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9A2820E-C297-41C7-91EC-B384DB808361}" type="datetime1">
              <a:rPr kumimoji="1" lang="ja-JP" altLang="en-US" smtClean="0"/>
              <a:t>2023/2/28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1C8B3A-93BA-42DC-B2CA-B0BC12D34AD2}" type="datetime1">
              <a:rPr kumimoji="1" lang="ja-JP" altLang="en-US" smtClean="0"/>
              <a:t>2023/2/28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970B78A-2220-472F-AE6E-0E8178FFAA87}" type="datetime1">
              <a:rPr kumimoji="1" lang="ja-JP" altLang="en-US" smtClean="0"/>
              <a:t>2023/2/28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E9C55E-D216-4F5F-ACEB-6A9E5F093FBF}" type="datetime1">
              <a:rPr kumimoji="1" lang="ja-JP" altLang="en-US" smtClean="0"/>
              <a:t>2023/2/28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4875B-0171-46E2-89F1-45D6E015E7EE}" type="datetime1">
              <a:rPr kumimoji="1" lang="ja-JP" altLang="en-US" smtClean="0"/>
              <a:t>2023/2/28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93E2C3-13D8-483B-9045-EAF7304D7293}" type="datetime1">
              <a:rPr kumimoji="1" lang="ja-JP" altLang="en-US" smtClean="0"/>
              <a:t>2023/2/28</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563605561"/>
      </p:ext>
    </p:extLst>
  </p:cSld>
  <p:clrMap bg1="lt1" tx1="dk1" bg2="lt2" tx2="dk2" accent1="accent1" accent2="accent2" accent3="accent3" accent4="accent4" accent5="accent5" accent6="accent6" hlink="hlink" folHlink="folHlink"/>
  <p:sldLayoutIdLst>
    <p:sldLayoutId id="2147483709"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03671" y="1645225"/>
            <a:ext cx="8568952" cy="1470025"/>
          </a:xfrm>
          <a:prstGeom prst="rect">
            <a:avLst/>
          </a:prstGeom>
          <a:effectLst/>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spc="50" dirty="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　</a:t>
            </a:r>
            <a:r>
              <a:rPr lang="ja-JP" altLang="en-US" sz="2800" spc="50" dirty="0" smtClean="0">
                <a:ln w="11430"/>
                <a:latin typeface="Meiryo UI" panose="020B0604030504040204" pitchFamily="50" charset="-128"/>
                <a:ea typeface="Meiryo UI" panose="020B0604030504040204" pitchFamily="50" charset="-128"/>
              </a:rPr>
              <a:t>がん</a:t>
            </a:r>
            <a:r>
              <a:rPr lang="ja-JP" altLang="en-US" sz="2800" spc="50" dirty="0">
                <a:ln w="11430"/>
                <a:latin typeface="Meiryo UI" panose="020B0604030504040204" pitchFamily="50" charset="-128"/>
                <a:ea typeface="Meiryo UI" panose="020B0604030504040204" pitchFamily="50" charset="-128"/>
              </a:rPr>
              <a:t>診療拠点</a:t>
            </a:r>
            <a:r>
              <a:rPr lang="ja-JP" altLang="en-US" sz="2800" spc="50" dirty="0" smtClean="0">
                <a:ln w="11430"/>
                <a:latin typeface="Meiryo UI" panose="020B0604030504040204" pitchFamily="50" charset="-128"/>
                <a:ea typeface="Meiryo UI" panose="020B0604030504040204" pitchFamily="50" charset="-128"/>
              </a:rPr>
              <a:t>病院等の</a:t>
            </a:r>
            <a:endParaRPr lang="en-US" altLang="ja-JP" sz="2800" spc="50" dirty="0">
              <a:ln w="11430"/>
              <a:latin typeface="Meiryo UI" panose="020B0604030504040204" pitchFamily="50" charset="-128"/>
              <a:ea typeface="Meiryo UI" panose="020B0604030504040204" pitchFamily="50" charset="-128"/>
            </a:endParaRPr>
          </a:p>
          <a:p>
            <a:r>
              <a:rPr lang="ja-JP" altLang="en-US" sz="2800" spc="50" dirty="0" smtClean="0">
                <a:ln w="11430"/>
                <a:latin typeface="Meiryo UI" panose="020B0604030504040204" pitchFamily="50" charset="-128"/>
                <a:ea typeface="Meiryo UI" panose="020B0604030504040204" pitchFamily="50" charset="-128"/>
              </a:rPr>
              <a:t>指定に係る</a:t>
            </a:r>
            <a:r>
              <a:rPr lang="ja-JP" altLang="en-US" sz="2800" spc="50" dirty="0">
                <a:ln w="11430"/>
                <a:latin typeface="Meiryo UI" panose="020B0604030504040204" pitchFamily="50" charset="-128"/>
                <a:ea typeface="Meiryo UI" panose="020B0604030504040204" pitchFamily="50" charset="-128"/>
              </a:rPr>
              <a:t>対応</a:t>
            </a:r>
            <a:r>
              <a:rPr lang="ja-JP" altLang="en-US" sz="2800" spc="50" dirty="0" smtClean="0">
                <a:ln w="11430"/>
                <a:latin typeface="Meiryo UI" panose="020B0604030504040204" pitchFamily="50" charset="-128"/>
                <a:ea typeface="Meiryo UI" panose="020B0604030504040204" pitchFamily="50" charset="-128"/>
              </a:rPr>
              <a:t>について</a:t>
            </a:r>
            <a:endParaRPr lang="ja-JP" altLang="en-US" sz="2800" spc="50" dirty="0">
              <a:ln w="1143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51017" y="3082226"/>
            <a:ext cx="8074260" cy="560905"/>
          </a:xfrm>
          <a:prstGeom prst="rect">
            <a:avLst/>
          </a:prstGeom>
          <a:noFill/>
          <a:ln>
            <a:noFill/>
          </a:ln>
        </p:spPr>
        <p:txBody>
          <a:bodyPr wrap="square" lIns="144000" tIns="144000" rtlCol="0">
            <a:spAutoFit/>
          </a:bodyPr>
          <a:lstStyle/>
          <a:p>
            <a:pPr algn="ctr"/>
            <a:r>
              <a:rPr lang="ja-JP" altLang="en-US" sz="2400" b="1" dirty="0">
                <a:latin typeface="Meiryo UI" panose="020B0604030504040204" pitchFamily="50" charset="-128"/>
                <a:ea typeface="Meiryo UI" panose="020B0604030504040204" pitchFamily="50" charset="-128"/>
              </a:rPr>
              <a:t>令和</a:t>
            </a:r>
            <a:r>
              <a:rPr lang="ja-JP" altLang="en-US" sz="2400" b="1" dirty="0" smtClean="0">
                <a:latin typeface="Meiryo UI" panose="020B0604030504040204" pitchFamily="50" charset="-128"/>
                <a:ea typeface="Meiryo UI" panose="020B0604030504040204" pitchFamily="50" charset="-128"/>
              </a:rPr>
              <a:t>４年８月１</a:t>
            </a:r>
            <a:r>
              <a:rPr lang="en-US" altLang="ja-JP" sz="2400" b="1" dirty="0" smtClean="0">
                <a:latin typeface="Meiryo UI" panose="020B0604030504040204" pitchFamily="50" charset="-128"/>
                <a:ea typeface="Meiryo UI" panose="020B0604030504040204" pitchFamily="50" charset="-128"/>
              </a:rPr>
              <a:t>7</a:t>
            </a:r>
            <a:r>
              <a:rPr lang="ja-JP" altLang="en-US" sz="2400" b="1" dirty="0" smtClean="0">
                <a:latin typeface="Meiryo UI" panose="020B0604030504040204" pitchFamily="50" charset="-128"/>
                <a:ea typeface="Meiryo UI" panose="020B0604030504040204" pitchFamily="50" charset="-128"/>
              </a:rPr>
              <a:t>日</a:t>
            </a:r>
            <a:endParaRPr lang="en-US" altLang="ja-JP" sz="20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451017" y="4547111"/>
            <a:ext cx="8074260" cy="930236"/>
          </a:xfrm>
          <a:prstGeom prst="rect">
            <a:avLst/>
          </a:prstGeom>
          <a:noFill/>
          <a:ln>
            <a:noFill/>
          </a:ln>
        </p:spPr>
        <p:txBody>
          <a:bodyPr wrap="square" lIns="144000" tIns="144000" rtlCol="0">
            <a:spAutoFit/>
          </a:bodyPr>
          <a:lstStyle/>
          <a:p>
            <a:pPr algn="ctr"/>
            <a:r>
              <a:rPr lang="ja-JP" altLang="en-US" sz="2400" b="1" dirty="0" smtClean="0">
                <a:latin typeface="Meiryo UI" panose="020B0604030504040204" pitchFamily="50" charset="-128"/>
                <a:ea typeface="Meiryo UI" panose="020B0604030504040204" pitchFamily="50" charset="-128"/>
              </a:rPr>
              <a:t>令和４年度</a:t>
            </a:r>
            <a:r>
              <a:rPr lang="ja-JP" altLang="en-US" sz="2400" b="1" dirty="0">
                <a:latin typeface="Meiryo UI" panose="020B0604030504040204" pitchFamily="50" charset="-128"/>
                <a:ea typeface="Meiryo UI" panose="020B0604030504040204" pitchFamily="50" charset="-128"/>
              </a:rPr>
              <a:t>大阪府がん対策推進委員会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smtClean="0">
                <a:latin typeface="Meiryo UI" panose="020B0604030504040204" pitchFamily="50" charset="-128"/>
                <a:ea typeface="Meiryo UI" panose="020B0604030504040204" pitchFamily="50" charset="-128"/>
              </a:rPr>
              <a:t>第１回</a:t>
            </a:r>
            <a:r>
              <a:rPr lang="ja-JP" altLang="en-US" sz="2400" b="1" dirty="0">
                <a:latin typeface="Meiryo UI" panose="020B0604030504040204" pitchFamily="50" charset="-128"/>
                <a:ea typeface="Meiryo UI" panose="020B0604030504040204" pitchFamily="50" charset="-128"/>
              </a:rPr>
              <a:t>がん診療連携検討部会</a:t>
            </a:r>
            <a:endParaRPr lang="en-US" altLang="ja-JP" sz="20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007983" y="213364"/>
            <a:ext cx="10345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dirty="0" smtClean="0"/>
              <a:t>資料１</a:t>
            </a:r>
            <a:endParaRPr kumimoji="1" lang="ja-JP" altLang="en-US" dirty="0"/>
          </a:p>
        </p:txBody>
      </p:sp>
      <p:sp>
        <p:nvSpPr>
          <p:cNvPr id="2" name="スライド番号プレースホルダー 1"/>
          <p:cNvSpPr>
            <a:spLocks noGrp="1"/>
          </p:cNvSpPr>
          <p:nvPr>
            <p:ph type="sldNum" sz="quarter" idx="12"/>
          </p:nvPr>
        </p:nvSpPr>
        <p:spPr/>
        <p:txBody>
          <a:bodyPr/>
          <a:lstStyle/>
          <a:p>
            <a:fld id="{4C672374-2C65-4225-B1BC-5F795CF92C82}" type="slidenum">
              <a:rPr kumimoji="1" lang="ja-JP" altLang="en-US" smtClean="0"/>
              <a:t>1</a:t>
            </a:fld>
            <a:endParaRPr kumimoji="1" lang="ja-JP" altLang="en-US"/>
          </a:p>
        </p:txBody>
      </p:sp>
    </p:spTree>
    <p:extLst>
      <p:ext uri="{BB962C8B-B14F-4D97-AF65-F5344CB8AC3E}">
        <p14:creationId xmlns:p14="http://schemas.microsoft.com/office/powerpoint/2010/main" val="27106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395536" y="1916832"/>
            <a:ext cx="8627214" cy="2653785"/>
          </a:xfrm>
          <a:prstGeom prst="rect">
            <a:avLst/>
          </a:prstGeom>
          <a:noFill/>
          <a:ln>
            <a:noFill/>
          </a:ln>
        </p:spPr>
        <p:txBody>
          <a:bodyPr wrap="square" lIns="144000" tIns="144000" rtlCol="0">
            <a:spAutoFit/>
          </a:bodyPr>
          <a:lstStyle/>
          <a:p>
            <a:r>
              <a:rPr lang="ja-JP" altLang="en-US" sz="2400" dirty="0" smtClean="0">
                <a:latin typeface="Meiryo UI" panose="020B0604030504040204" pitchFamily="50" charset="-128"/>
                <a:ea typeface="Meiryo UI" panose="020B0604030504040204" pitchFamily="50" charset="-128"/>
              </a:rPr>
              <a:t>１．</a:t>
            </a:r>
            <a:r>
              <a:rPr kumimoji="0" lang="ja-JP" altLang="en-US" sz="2400" kern="0" dirty="0" smtClean="0">
                <a:latin typeface="Meiryo UI" panose="020B0604030504040204" pitchFamily="50" charset="-128"/>
                <a:ea typeface="Meiryo UI" panose="020B0604030504040204" pitchFamily="50" charset="-128"/>
                <a:cs typeface="Times New Roman"/>
              </a:rPr>
              <a:t>議題</a:t>
            </a:r>
            <a:endParaRPr kumimoji="0" lang="en-US" altLang="ja-JP" sz="2400" kern="0" dirty="0" smtClean="0">
              <a:latin typeface="Meiryo UI" panose="020B0604030504040204" pitchFamily="50" charset="-128"/>
              <a:ea typeface="Meiryo UI" panose="020B0604030504040204" pitchFamily="50" charset="-128"/>
              <a:cs typeface="Times New Roman"/>
            </a:endParaRPr>
          </a:p>
          <a:p>
            <a:endParaRPr kumimoji="0" lang="en-US" altLang="ja-JP" sz="2000" kern="0" dirty="0">
              <a:latin typeface="Meiryo UI" panose="020B0604030504040204" pitchFamily="50" charset="-128"/>
              <a:ea typeface="Meiryo UI" panose="020B0604030504040204" pitchFamily="50" charset="-128"/>
              <a:cs typeface="Times New Roman"/>
            </a:endParaRPr>
          </a:p>
          <a:p>
            <a:r>
              <a:rPr kumimoji="0" lang="ja-JP" altLang="en-US" sz="2000" kern="0" dirty="0" smtClean="0">
                <a:latin typeface="Meiryo UI" panose="020B0604030504040204" pitchFamily="50" charset="-128"/>
                <a:ea typeface="Meiryo UI" panose="020B0604030504040204" pitchFamily="50" charset="-128"/>
                <a:cs typeface="Times New Roman"/>
              </a:rPr>
              <a:t>　　　</a:t>
            </a:r>
            <a:r>
              <a:rPr lang="ja-JP" altLang="en-US" sz="2400" dirty="0" smtClean="0">
                <a:latin typeface="Meiryo UI" panose="020B0604030504040204" pitchFamily="50" charset="-128"/>
                <a:ea typeface="Meiryo UI" panose="020B0604030504040204" pitchFamily="50" charset="-128"/>
                <a:cs typeface="Times New Roman"/>
              </a:rPr>
              <a:t>府がん診療拠点病院の指定</a:t>
            </a:r>
            <a:r>
              <a:rPr lang="ja-JP" altLang="en-US" sz="2400" dirty="0">
                <a:latin typeface="Meiryo UI" panose="020B0604030504040204" pitchFamily="50" charset="-128"/>
                <a:ea typeface="Meiryo UI" panose="020B0604030504040204" pitchFamily="50" charset="-128"/>
                <a:cs typeface="Times New Roman"/>
              </a:rPr>
              <a:t>要件未充足病院への対応に</a:t>
            </a:r>
            <a:r>
              <a:rPr lang="ja-JP" altLang="en-US" sz="2400" dirty="0" smtClean="0">
                <a:latin typeface="Meiryo UI" panose="020B0604030504040204" pitchFamily="50" charset="-128"/>
                <a:ea typeface="Meiryo UI" panose="020B0604030504040204" pitchFamily="50" charset="-128"/>
                <a:cs typeface="Times New Roman"/>
              </a:rPr>
              <a:t>ついて</a:t>
            </a:r>
            <a:endParaRPr lang="en-US" altLang="ja-JP" sz="2400" dirty="0" smtClean="0">
              <a:latin typeface="Meiryo UI" panose="020B0604030504040204" pitchFamily="50" charset="-128"/>
              <a:ea typeface="Meiryo UI" panose="020B0604030504040204" pitchFamily="50" charset="-128"/>
              <a:cs typeface="Times New Roman"/>
            </a:endParaRPr>
          </a:p>
          <a:p>
            <a:endParaRPr lang="en-US" altLang="ja-JP" sz="2400" dirty="0" smtClean="0">
              <a:latin typeface="Meiryo UI" panose="020B0604030504040204" pitchFamily="50" charset="-128"/>
              <a:ea typeface="Meiryo UI" panose="020B0604030504040204" pitchFamily="50" charset="-128"/>
              <a:cs typeface="Times New Roman"/>
            </a:endParaRPr>
          </a:p>
          <a:p>
            <a:r>
              <a:rPr lang="ja-JP" altLang="en-US" sz="2400" dirty="0" smtClean="0">
                <a:latin typeface="Meiryo UI" panose="020B0604030504040204" pitchFamily="50" charset="-128"/>
                <a:ea typeface="Meiryo UI" panose="020B0604030504040204" pitchFamily="50" charset="-128"/>
                <a:cs typeface="Times New Roman"/>
              </a:rPr>
              <a:t>２．報告</a:t>
            </a:r>
            <a:endParaRPr lang="en-US" altLang="ja-JP" sz="2400" dirty="0" smtClean="0">
              <a:latin typeface="Meiryo UI" panose="020B0604030504040204" pitchFamily="50" charset="-128"/>
              <a:ea typeface="Meiryo UI" panose="020B0604030504040204" pitchFamily="50" charset="-128"/>
              <a:cs typeface="Times New Roman"/>
            </a:endParaRPr>
          </a:p>
          <a:p>
            <a:endParaRPr lang="en-US" altLang="ja-JP" sz="2000" dirty="0" smtClean="0">
              <a:latin typeface="Meiryo UI" panose="020B0604030504040204" pitchFamily="50" charset="-128"/>
              <a:ea typeface="Meiryo UI" panose="020B0604030504040204" pitchFamily="50" charset="-128"/>
              <a:cs typeface="Times New Roman"/>
            </a:endParaRPr>
          </a:p>
          <a:p>
            <a:r>
              <a:rPr lang="ja-JP" altLang="en-US" sz="2000" dirty="0">
                <a:latin typeface="Meiryo UI" panose="020B0604030504040204" pitchFamily="50" charset="-128"/>
                <a:ea typeface="Meiryo UI" panose="020B0604030504040204" pitchFamily="50" charset="-128"/>
                <a:cs typeface="Times New Roman"/>
              </a:rPr>
              <a:t>　</a:t>
            </a:r>
            <a:r>
              <a:rPr lang="ja-JP" altLang="en-US" sz="2000" dirty="0" smtClean="0">
                <a:latin typeface="Meiryo UI" panose="020B0604030504040204" pitchFamily="50" charset="-128"/>
                <a:ea typeface="Meiryo UI" panose="020B0604030504040204" pitchFamily="50" charset="-128"/>
                <a:cs typeface="Times New Roman"/>
              </a:rPr>
              <a:t>　　</a:t>
            </a:r>
            <a:r>
              <a:rPr lang="ja-JP" altLang="en-US" sz="2400" dirty="0" smtClean="0">
                <a:latin typeface="Meiryo UI" panose="020B0604030504040204" pitchFamily="50" charset="-128"/>
                <a:ea typeface="Meiryo UI" panose="020B0604030504040204" pitchFamily="50" charset="-128"/>
                <a:cs typeface="Times New Roman"/>
              </a:rPr>
              <a:t>地域</a:t>
            </a:r>
            <a:r>
              <a:rPr lang="ja-JP" altLang="en-US" sz="2400" dirty="0">
                <a:latin typeface="Meiryo UI" panose="020B0604030504040204" pitchFamily="50" charset="-128"/>
                <a:ea typeface="Meiryo UI" panose="020B0604030504040204" pitchFamily="50" charset="-128"/>
                <a:cs typeface="Times New Roman"/>
              </a:rPr>
              <a:t>がん診療連携拠点病院の推薦等に係る今後の</a:t>
            </a:r>
            <a:r>
              <a:rPr lang="ja-JP" altLang="en-US" sz="2400" dirty="0" smtClean="0">
                <a:latin typeface="Meiryo UI" panose="020B0604030504040204" pitchFamily="50" charset="-128"/>
                <a:ea typeface="Meiryo UI" panose="020B0604030504040204" pitchFamily="50" charset="-128"/>
                <a:cs typeface="Times New Roman"/>
              </a:rPr>
              <a:t>予定</a:t>
            </a:r>
            <a:endParaRPr lang="en-US" altLang="ja-JP" sz="2400" dirty="0">
              <a:latin typeface="Meiryo UI" panose="020B0604030504040204" pitchFamily="50" charset="-128"/>
              <a:ea typeface="Meiryo UI" panose="020B0604030504040204" pitchFamily="50" charset="-128"/>
            </a:endParaRPr>
          </a:p>
        </p:txBody>
      </p:sp>
      <p:sp>
        <p:nvSpPr>
          <p:cNvPr id="3" name="テキスト ボックス 1"/>
          <p:cNvSpPr txBox="1"/>
          <p:nvPr/>
        </p:nvSpPr>
        <p:spPr>
          <a:xfrm>
            <a:off x="192653" y="58017"/>
            <a:ext cx="8712968" cy="504999"/>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目次</a:t>
            </a:r>
            <a:endParaRPr kumimoji="0" lang="ja-JP" altLang="en-US" sz="20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2</a:t>
            </a:fld>
            <a:endParaRPr kumimoji="1" lang="ja-JP" altLang="en-US"/>
          </a:p>
        </p:txBody>
      </p:sp>
    </p:spTree>
    <p:extLst>
      <p:ext uri="{BB962C8B-B14F-4D97-AF65-F5344CB8AC3E}">
        <p14:creationId xmlns:p14="http://schemas.microsoft.com/office/powerpoint/2010/main" val="369681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79512" y="115689"/>
            <a:ext cx="8816536"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１．</a:t>
            </a:r>
            <a:r>
              <a:rPr lang="en-US" altLang="ja-JP" sz="2000" b="1"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議題</a:t>
            </a:r>
            <a:r>
              <a:rPr lang="en-US" altLang="ja-JP" sz="2000" b="1"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府</a:t>
            </a:r>
            <a:r>
              <a:rPr lang="ja-JP" altLang="en-US" sz="2000" b="1" dirty="0">
                <a:solidFill>
                  <a:srgbClr val="FFFFFF"/>
                </a:solidFill>
                <a:latin typeface="Meiryo UI" panose="020B0604030504040204" pitchFamily="50" charset="-128"/>
                <a:ea typeface="Meiryo UI" panose="020B0604030504040204" pitchFamily="50" charset="-128"/>
                <a:cs typeface="Times New Roman"/>
              </a:rPr>
              <a:t>がん診療拠点病院の指定要件未充足病院への対応について</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
          <p:cNvSpPr txBox="1"/>
          <p:nvPr/>
        </p:nvSpPr>
        <p:spPr>
          <a:xfrm>
            <a:off x="0" y="620213"/>
            <a:ext cx="9144000" cy="382479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nSpc>
                <a:spcPts val="2000"/>
              </a:lnSpc>
              <a:spcAft>
                <a:spcPts val="0"/>
              </a:spcAft>
            </a:pPr>
            <a:r>
              <a:rPr lang="ja-JP" altLang="en-US" sz="2000" dirty="0">
                <a:latin typeface="Meiryo UI" panose="020B0604030504040204" pitchFamily="50" charset="-128"/>
                <a:ea typeface="Meiryo UI" panose="020B0604030504040204" pitchFamily="50" charset="-128"/>
                <a:cs typeface="ＭＳ Ｐゴシック"/>
              </a:rPr>
              <a:t>○</a:t>
            </a:r>
            <a:r>
              <a:rPr lang="ja-JP" altLang="en-US" sz="2000" dirty="0" smtClean="0">
                <a:latin typeface="Meiryo UI" panose="020B0604030504040204" pitchFamily="50" charset="-128"/>
                <a:ea typeface="Meiryo UI" panose="020B0604030504040204" pitchFamily="50" charset="-128"/>
                <a:cs typeface="ＭＳ Ｐゴシック"/>
              </a:rPr>
              <a:t>府</a:t>
            </a:r>
            <a:r>
              <a:rPr lang="ja-JP" altLang="en-US" sz="2000" dirty="0">
                <a:latin typeface="Meiryo UI" panose="020B0604030504040204" pitchFamily="50" charset="-128"/>
                <a:ea typeface="Meiryo UI" panose="020B0604030504040204" pitchFamily="50" charset="-128"/>
                <a:cs typeface="ＭＳ Ｐゴシック"/>
              </a:rPr>
              <a:t>がん診療拠点病院は、要綱第</a:t>
            </a:r>
            <a:r>
              <a:rPr lang="en-US" altLang="ja-JP" sz="2000" dirty="0">
                <a:latin typeface="Meiryo UI" panose="020B0604030504040204" pitchFamily="50" charset="-128"/>
                <a:ea typeface="Meiryo UI" panose="020B0604030504040204" pitchFamily="50" charset="-128"/>
                <a:cs typeface="ＭＳ Ｐゴシック"/>
              </a:rPr>
              <a:t>4</a:t>
            </a:r>
            <a:r>
              <a:rPr lang="ja-JP" altLang="en-US" sz="2000" dirty="0">
                <a:latin typeface="Meiryo UI" panose="020B0604030504040204" pitchFamily="50" charset="-128"/>
                <a:ea typeface="Meiryo UI" panose="020B0604030504040204" pitchFamily="50" charset="-128"/>
                <a:cs typeface="ＭＳ Ｐゴシック"/>
              </a:rPr>
              <a:t>条に基づき、毎年</a:t>
            </a:r>
            <a:r>
              <a:rPr lang="en-US" altLang="ja-JP" sz="2000" dirty="0">
                <a:latin typeface="Meiryo UI" panose="020B0604030504040204" pitchFamily="50" charset="-128"/>
                <a:ea typeface="Meiryo UI" panose="020B0604030504040204" pitchFamily="50" charset="-128"/>
                <a:cs typeface="ＭＳ Ｐゴシック"/>
              </a:rPr>
              <a:t>9</a:t>
            </a:r>
            <a:r>
              <a:rPr lang="ja-JP" altLang="en-US" sz="2000" dirty="0">
                <a:latin typeface="Meiryo UI" panose="020B0604030504040204" pitchFamily="50" charset="-128"/>
                <a:ea typeface="Meiryo UI" panose="020B0604030504040204" pitchFamily="50" charset="-128"/>
                <a:cs typeface="ＭＳ Ｐゴシック"/>
              </a:rPr>
              <a:t>月</a:t>
            </a:r>
            <a:r>
              <a:rPr lang="en-US" altLang="ja-JP" sz="2000" dirty="0">
                <a:latin typeface="Meiryo UI" panose="020B0604030504040204" pitchFamily="50" charset="-128"/>
                <a:ea typeface="Meiryo UI" panose="020B0604030504040204" pitchFamily="50" charset="-128"/>
                <a:cs typeface="ＭＳ Ｐゴシック"/>
              </a:rPr>
              <a:t>1</a:t>
            </a:r>
            <a:r>
              <a:rPr lang="ja-JP" altLang="en-US" sz="2000" dirty="0">
                <a:latin typeface="Meiryo UI" panose="020B0604030504040204" pitchFamily="50" charset="-128"/>
                <a:ea typeface="Meiryo UI" panose="020B0604030504040204" pitchFamily="50" charset="-128"/>
                <a:cs typeface="ＭＳ Ｐゴシック"/>
              </a:rPr>
              <a:t>日の現況を</a:t>
            </a:r>
            <a:r>
              <a:rPr lang="en-US" altLang="ja-JP" sz="2000" dirty="0">
                <a:latin typeface="Meiryo UI" panose="020B0604030504040204" pitchFamily="50" charset="-128"/>
                <a:ea typeface="Meiryo UI" panose="020B0604030504040204" pitchFamily="50" charset="-128"/>
                <a:cs typeface="ＭＳ Ｐゴシック"/>
              </a:rPr>
              <a:t>11</a:t>
            </a:r>
            <a:r>
              <a:rPr lang="ja-JP" altLang="en-US" sz="2000" dirty="0">
                <a:latin typeface="Meiryo UI" panose="020B0604030504040204" pitchFamily="50" charset="-128"/>
                <a:ea typeface="Meiryo UI" panose="020B0604030504040204" pitchFamily="50" charset="-128"/>
                <a:cs typeface="ＭＳ Ｐゴシック"/>
              </a:rPr>
              <a:t>月末</a:t>
            </a:r>
            <a:r>
              <a:rPr lang="ja-JP" altLang="en-US" sz="2000" dirty="0" smtClean="0">
                <a:latin typeface="Meiryo UI" panose="020B0604030504040204" pitchFamily="50" charset="-128"/>
                <a:ea typeface="Meiryo UI" panose="020B0604030504040204" pitchFamily="50" charset="-128"/>
                <a:cs typeface="ＭＳ Ｐゴシック"/>
              </a:rPr>
              <a:t>までに</a:t>
            </a:r>
            <a:endParaRPr lang="en-US" altLang="ja-JP" sz="2000" dirty="0" smtClean="0">
              <a:latin typeface="Meiryo UI" panose="020B0604030504040204" pitchFamily="50" charset="-128"/>
              <a:ea typeface="Meiryo UI" panose="020B0604030504040204" pitchFamily="50" charset="-128"/>
              <a:cs typeface="ＭＳ Ｐゴシック"/>
            </a:endParaRPr>
          </a:p>
          <a:p>
            <a:pPr>
              <a:lnSpc>
                <a:spcPts val="2000"/>
              </a:lnSpc>
              <a:spcAft>
                <a:spcPts val="0"/>
              </a:spcAft>
            </a:pPr>
            <a:r>
              <a:rPr lang="ja-JP" altLang="en-US" sz="2000" dirty="0">
                <a:latin typeface="Meiryo UI" panose="020B0604030504040204" pitchFamily="50" charset="-128"/>
                <a:ea typeface="Meiryo UI" panose="020B0604030504040204" pitchFamily="50" charset="-128"/>
                <a:cs typeface="ＭＳ Ｐゴシック"/>
              </a:rPr>
              <a:t>　</a:t>
            </a:r>
            <a:r>
              <a:rPr lang="ja-JP" altLang="en-US" sz="2000" dirty="0" smtClean="0">
                <a:latin typeface="Meiryo UI" panose="020B0604030504040204" pitchFamily="50" charset="-128"/>
                <a:ea typeface="Meiryo UI" panose="020B0604030504040204" pitchFamily="50" charset="-128"/>
                <a:cs typeface="ＭＳ Ｐゴシック"/>
              </a:rPr>
              <a:t> 知事</a:t>
            </a:r>
            <a:r>
              <a:rPr lang="ja-JP" altLang="en-US" sz="2000" dirty="0">
                <a:latin typeface="Meiryo UI" panose="020B0604030504040204" pitchFamily="50" charset="-128"/>
                <a:ea typeface="Meiryo UI" panose="020B0604030504040204" pitchFamily="50" charset="-128"/>
                <a:cs typeface="ＭＳ Ｐゴシック"/>
              </a:rPr>
              <a:t>に</a:t>
            </a:r>
            <a:r>
              <a:rPr lang="ja-JP" altLang="en-US" sz="2000" dirty="0" smtClean="0">
                <a:latin typeface="Meiryo UI" panose="020B0604030504040204" pitchFamily="50" charset="-128"/>
                <a:ea typeface="Meiryo UI" panose="020B0604030504040204" pitchFamily="50" charset="-128"/>
                <a:cs typeface="ＭＳ Ｐゴシック"/>
              </a:rPr>
              <a:t>提出する</a:t>
            </a:r>
            <a:r>
              <a:rPr lang="ja-JP" altLang="en-US" sz="2000" dirty="0">
                <a:latin typeface="Meiryo UI" panose="020B0604030504040204" pitchFamily="50" charset="-128"/>
                <a:ea typeface="Meiryo UI" panose="020B0604030504040204" pitchFamily="50" charset="-128"/>
                <a:cs typeface="ＭＳ Ｐゴシック"/>
              </a:rPr>
              <a:t>こととされているが</a:t>
            </a:r>
            <a:r>
              <a:rPr lang="ja-JP" altLang="en-US" sz="2000" dirty="0" smtClean="0">
                <a:latin typeface="Meiryo UI" panose="020B0604030504040204" pitchFamily="50" charset="-128"/>
                <a:ea typeface="Meiryo UI" panose="020B0604030504040204" pitchFamily="50" charset="-128"/>
                <a:cs typeface="ＭＳ Ｐゴシック"/>
              </a:rPr>
              <a:t>、昨年度の報告</a:t>
            </a:r>
            <a:r>
              <a:rPr lang="ja-JP" altLang="en-US" sz="2000" dirty="0">
                <a:latin typeface="Meiryo UI" panose="020B0604030504040204" pitchFamily="50" charset="-128"/>
                <a:ea typeface="Meiryo UI" panose="020B0604030504040204" pitchFamily="50" charset="-128"/>
                <a:cs typeface="ＭＳ Ｐゴシック"/>
              </a:rPr>
              <a:t>により一部の指定要件が未充足</a:t>
            </a:r>
            <a:r>
              <a:rPr lang="ja-JP" altLang="en-US" sz="2000" dirty="0" smtClean="0">
                <a:latin typeface="Meiryo UI" panose="020B0604030504040204" pitchFamily="50" charset="-128"/>
                <a:ea typeface="Meiryo UI" panose="020B0604030504040204" pitchFamily="50" charset="-128"/>
                <a:cs typeface="ＭＳ Ｐゴシック"/>
              </a:rPr>
              <a:t>で　</a:t>
            </a:r>
            <a:endParaRPr lang="en-US" altLang="ja-JP" sz="2000" dirty="0" smtClean="0">
              <a:latin typeface="Meiryo UI" panose="020B0604030504040204" pitchFamily="50" charset="-128"/>
              <a:ea typeface="Meiryo UI" panose="020B0604030504040204" pitchFamily="50" charset="-128"/>
              <a:cs typeface="ＭＳ Ｐゴシック"/>
            </a:endParaRPr>
          </a:p>
          <a:p>
            <a:pPr>
              <a:lnSpc>
                <a:spcPts val="2000"/>
              </a:lnSpc>
              <a:spcAft>
                <a:spcPts val="0"/>
              </a:spcAft>
            </a:pPr>
            <a:r>
              <a:rPr lang="ja-JP" altLang="en-US" sz="2000" dirty="0" smtClean="0">
                <a:latin typeface="Meiryo UI" panose="020B0604030504040204" pitchFamily="50" charset="-128"/>
                <a:ea typeface="Meiryo UI" panose="020B0604030504040204" pitchFamily="50" charset="-128"/>
                <a:cs typeface="ＭＳ Ｐゴシック"/>
              </a:rPr>
              <a:t> </a:t>
            </a:r>
            <a:r>
              <a:rPr lang="ja-JP" altLang="en-US" sz="2000" dirty="0">
                <a:latin typeface="Meiryo UI" panose="020B0604030504040204" pitchFamily="50" charset="-128"/>
                <a:ea typeface="Meiryo UI" panose="020B0604030504040204" pitchFamily="50" charset="-128"/>
                <a:cs typeface="ＭＳ Ｐゴシック"/>
              </a:rPr>
              <a:t>　</a:t>
            </a:r>
            <a:r>
              <a:rPr lang="ja-JP" altLang="en-US" sz="2000" dirty="0" smtClean="0">
                <a:latin typeface="Meiryo UI" panose="020B0604030504040204" pitchFamily="50" charset="-128"/>
                <a:ea typeface="Meiryo UI" panose="020B0604030504040204" pitchFamily="50" charset="-128"/>
                <a:cs typeface="ＭＳ Ｐゴシック"/>
              </a:rPr>
              <a:t>あった病院</a:t>
            </a:r>
            <a:r>
              <a:rPr lang="ja-JP" altLang="en-US" sz="2000" dirty="0">
                <a:latin typeface="Meiryo UI" panose="020B0604030504040204" pitchFamily="50" charset="-128"/>
                <a:ea typeface="Meiryo UI" panose="020B0604030504040204" pitchFamily="50" charset="-128"/>
                <a:cs typeface="ＭＳ Ｐゴシック"/>
              </a:rPr>
              <a:t>のうち、</a:t>
            </a:r>
            <a:r>
              <a:rPr lang="ja-JP" altLang="en-US" sz="2000" dirty="0" smtClean="0">
                <a:latin typeface="Meiryo UI" panose="020B0604030504040204" pitchFamily="50" charset="-128"/>
                <a:ea typeface="Meiryo UI" panose="020B0604030504040204" pitchFamily="50" charset="-128"/>
                <a:cs typeface="ＭＳ Ｐゴシック"/>
              </a:rPr>
              <a:t>令和</a:t>
            </a:r>
            <a:r>
              <a:rPr lang="en-US" altLang="ja-JP" sz="2000" dirty="0" smtClean="0">
                <a:latin typeface="Meiryo UI" panose="020B0604030504040204" pitchFamily="50" charset="-128"/>
                <a:ea typeface="Meiryo UI" panose="020B0604030504040204" pitchFamily="50" charset="-128"/>
                <a:cs typeface="ＭＳ Ｐゴシック"/>
              </a:rPr>
              <a:t>4</a:t>
            </a:r>
            <a:r>
              <a:rPr lang="ja-JP" altLang="en-US" sz="2000" dirty="0" smtClean="0">
                <a:latin typeface="Meiryo UI" panose="020B0604030504040204" pitchFamily="50" charset="-128"/>
                <a:ea typeface="Meiryo UI" panose="020B0604030504040204" pitchFamily="50" charset="-128"/>
                <a:cs typeface="ＭＳ Ｐゴシック"/>
              </a:rPr>
              <a:t>年</a:t>
            </a:r>
            <a:r>
              <a:rPr lang="en-US" altLang="ja-JP" sz="2000" dirty="0" smtClean="0">
                <a:latin typeface="Meiryo UI" panose="020B0604030504040204" pitchFamily="50" charset="-128"/>
                <a:ea typeface="Meiryo UI" panose="020B0604030504040204" pitchFamily="50" charset="-128"/>
                <a:cs typeface="ＭＳ Ｐゴシック"/>
              </a:rPr>
              <a:t>2</a:t>
            </a:r>
            <a:r>
              <a:rPr lang="ja-JP" altLang="en-US" sz="2000" dirty="0" smtClean="0">
                <a:latin typeface="Meiryo UI" panose="020B0604030504040204" pitchFamily="50" charset="-128"/>
                <a:ea typeface="Meiryo UI" panose="020B0604030504040204" pitchFamily="50" charset="-128"/>
                <a:cs typeface="ＭＳ Ｐゴシック"/>
              </a:rPr>
              <a:t>月</a:t>
            </a:r>
            <a:r>
              <a:rPr lang="ja-JP" altLang="en-US" sz="2000" dirty="0">
                <a:latin typeface="Meiryo UI" panose="020B0604030504040204" pitchFamily="50" charset="-128"/>
                <a:ea typeface="Meiryo UI" panose="020B0604030504040204" pitchFamily="50" charset="-128"/>
                <a:cs typeface="ＭＳ Ｐゴシック"/>
              </a:rPr>
              <a:t>時点で</a:t>
            </a:r>
            <a:r>
              <a:rPr lang="ja-JP" altLang="en-US" sz="2000" dirty="0" smtClean="0">
                <a:latin typeface="Meiryo UI" panose="020B0604030504040204" pitchFamily="50" charset="-128"/>
                <a:ea typeface="Meiryo UI" panose="020B0604030504040204" pitchFamily="50" charset="-128"/>
                <a:cs typeface="ＭＳ Ｐゴシック"/>
              </a:rPr>
              <a:t>未充足が解消されていない病院</a:t>
            </a:r>
            <a:r>
              <a:rPr lang="ja-JP" altLang="en-US" sz="2000" dirty="0">
                <a:latin typeface="Meiryo UI" panose="020B0604030504040204" pitchFamily="50" charset="-128"/>
                <a:ea typeface="Meiryo UI" panose="020B0604030504040204" pitchFamily="50" charset="-128"/>
                <a:cs typeface="ＭＳ Ｐゴシック"/>
              </a:rPr>
              <a:t>が３病院あった。</a:t>
            </a:r>
            <a:endParaRPr lang="en-US" altLang="ja-JP" sz="2000" dirty="0">
              <a:latin typeface="Meiryo UI" panose="020B0604030504040204" pitchFamily="50" charset="-128"/>
              <a:ea typeface="Meiryo UI" panose="020B0604030504040204" pitchFamily="50" charset="-128"/>
              <a:cs typeface="ＭＳ Ｐゴシック"/>
            </a:endParaRPr>
          </a:p>
          <a:p>
            <a:pPr>
              <a:lnSpc>
                <a:spcPts val="2000"/>
              </a:lnSpc>
              <a:spcBef>
                <a:spcPts val="600"/>
              </a:spcBef>
              <a:spcAft>
                <a:spcPts val="0"/>
              </a:spcAft>
            </a:pPr>
            <a:r>
              <a:rPr lang="ja-JP" altLang="en-US" sz="2000" dirty="0" smtClean="0">
                <a:latin typeface="Meiryo UI" panose="020B0604030504040204" pitchFamily="50" charset="-128"/>
                <a:ea typeface="Meiryo UI" panose="020B0604030504040204" pitchFamily="50" charset="-128"/>
                <a:cs typeface="ＭＳ Ｐゴシック"/>
              </a:rPr>
              <a:t>○令和</a:t>
            </a:r>
            <a:r>
              <a:rPr lang="en-US" altLang="ja-JP" sz="2000" dirty="0" smtClean="0">
                <a:latin typeface="Meiryo UI" panose="020B0604030504040204" pitchFamily="50" charset="-128"/>
                <a:ea typeface="Meiryo UI" panose="020B0604030504040204" pitchFamily="50" charset="-128"/>
                <a:cs typeface="ＭＳ Ｐゴシック"/>
              </a:rPr>
              <a:t>4</a:t>
            </a:r>
            <a:r>
              <a:rPr lang="ja-JP" altLang="en-US" sz="2000" dirty="0" smtClean="0">
                <a:latin typeface="Meiryo UI" panose="020B0604030504040204" pitchFamily="50" charset="-128"/>
                <a:ea typeface="Meiryo UI" panose="020B0604030504040204" pitchFamily="50" charset="-128"/>
                <a:cs typeface="ＭＳ Ｐゴシック"/>
              </a:rPr>
              <a:t>年</a:t>
            </a:r>
            <a:r>
              <a:rPr lang="en-US" altLang="ja-JP" sz="2000" dirty="0" smtClean="0">
                <a:latin typeface="Meiryo UI" panose="020B0604030504040204" pitchFamily="50" charset="-128"/>
                <a:ea typeface="Meiryo UI" panose="020B0604030504040204" pitchFamily="50" charset="-128"/>
                <a:cs typeface="ＭＳ Ｐゴシック"/>
              </a:rPr>
              <a:t>2</a:t>
            </a:r>
            <a:r>
              <a:rPr lang="ja-JP" altLang="en-US" sz="2000" dirty="0" smtClean="0">
                <a:latin typeface="Meiryo UI" panose="020B0604030504040204" pitchFamily="50" charset="-128"/>
                <a:ea typeface="Meiryo UI" panose="020B0604030504040204" pitchFamily="50" charset="-128"/>
                <a:cs typeface="ＭＳ Ｐゴシック"/>
              </a:rPr>
              <a:t>月</a:t>
            </a:r>
            <a:r>
              <a:rPr lang="ja-JP" altLang="en-US" sz="2000" dirty="0">
                <a:latin typeface="Meiryo UI" panose="020B0604030504040204" pitchFamily="50" charset="-128"/>
                <a:ea typeface="Meiryo UI" panose="020B0604030504040204" pitchFamily="50" charset="-128"/>
                <a:cs typeface="ＭＳ Ｐゴシック"/>
              </a:rPr>
              <a:t>の部会の審議結果を受けて、府において</a:t>
            </a:r>
            <a:r>
              <a:rPr lang="ja-JP" altLang="en-US" sz="2000" dirty="0" smtClean="0">
                <a:latin typeface="Meiryo UI" panose="020B0604030504040204" pitchFamily="50" charset="-128"/>
                <a:ea typeface="Meiryo UI" panose="020B0604030504040204" pitchFamily="50" charset="-128"/>
                <a:cs typeface="ＭＳ Ｐゴシック"/>
              </a:rPr>
              <a:t>令和</a:t>
            </a:r>
            <a:r>
              <a:rPr lang="en-US" altLang="ja-JP" sz="2000" dirty="0" smtClean="0">
                <a:latin typeface="Meiryo UI" panose="020B0604030504040204" pitchFamily="50" charset="-128"/>
                <a:ea typeface="Meiryo UI" panose="020B0604030504040204" pitchFamily="50" charset="-128"/>
                <a:cs typeface="ＭＳ Ｐゴシック"/>
              </a:rPr>
              <a:t>4</a:t>
            </a:r>
            <a:r>
              <a:rPr lang="ja-JP" altLang="en-US" sz="2000" dirty="0" smtClean="0">
                <a:latin typeface="Meiryo UI" panose="020B0604030504040204" pitchFamily="50" charset="-128"/>
                <a:ea typeface="Meiryo UI" panose="020B0604030504040204" pitchFamily="50" charset="-128"/>
                <a:cs typeface="ＭＳ Ｐゴシック"/>
              </a:rPr>
              <a:t>年</a:t>
            </a:r>
            <a:r>
              <a:rPr lang="en-US" altLang="ja-JP" sz="2000" dirty="0" smtClean="0">
                <a:latin typeface="Meiryo UI" panose="020B0604030504040204" pitchFamily="50" charset="-128"/>
                <a:ea typeface="Meiryo UI" panose="020B0604030504040204" pitchFamily="50" charset="-128"/>
                <a:cs typeface="ＭＳ Ｐゴシック"/>
              </a:rPr>
              <a:t>3</a:t>
            </a:r>
            <a:r>
              <a:rPr lang="ja-JP" altLang="en-US" sz="2000" dirty="0" smtClean="0">
                <a:latin typeface="Meiryo UI" panose="020B0604030504040204" pitchFamily="50" charset="-128"/>
                <a:ea typeface="Meiryo UI" panose="020B0604030504040204" pitchFamily="50" charset="-128"/>
                <a:cs typeface="ＭＳ Ｐゴシック"/>
              </a:rPr>
              <a:t>月</a:t>
            </a:r>
            <a:r>
              <a:rPr lang="ja-JP" altLang="en-US" sz="2000" dirty="0">
                <a:latin typeface="Meiryo UI" panose="020B0604030504040204" pitchFamily="50" charset="-128"/>
                <a:ea typeface="Meiryo UI" panose="020B0604030504040204" pitchFamily="50" charset="-128"/>
                <a:cs typeface="ＭＳ Ｐゴシック"/>
              </a:rPr>
              <a:t>上旬</a:t>
            </a:r>
            <a:r>
              <a:rPr lang="ja-JP" altLang="en-US" sz="2000" dirty="0" smtClean="0">
                <a:latin typeface="Meiryo UI" panose="020B0604030504040204" pitchFamily="50" charset="-128"/>
                <a:ea typeface="Meiryo UI" panose="020B0604030504040204" pitchFamily="50" charset="-128"/>
                <a:cs typeface="ＭＳ Ｐゴシック"/>
              </a:rPr>
              <a:t>に当該</a:t>
            </a:r>
            <a:r>
              <a:rPr lang="en-US" altLang="ja-JP" sz="2000" dirty="0" smtClean="0">
                <a:latin typeface="Meiryo UI" panose="020B0604030504040204" pitchFamily="50" charset="-128"/>
                <a:ea typeface="Meiryo UI" panose="020B0604030504040204" pitchFamily="50" charset="-128"/>
                <a:cs typeface="ＭＳ Ｐゴシック"/>
              </a:rPr>
              <a:t>3</a:t>
            </a:r>
            <a:r>
              <a:rPr lang="ja-JP" altLang="en-US" sz="2000" dirty="0" smtClean="0">
                <a:latin typeface="Meiryo UI" panose="020B0604030504040204" pitchFamily="50" charset="-128"/>
                <a:ea typeface="Meiryo UI" panose="020B0604030504040204" pitchFamily="50" charset="-128"/>
                <a:cs typeface="ＭＳ Ｐゴシック"/>
              </a:rPr>
              <a:t>病院</a:t>
            </a:r>
            <a:r>
              <a:rPr lang="en-US" altLang="ja-JP" sz="2000" dirty="0" smtClean="0">
                <a:latin typeface="Meiryo UI" panose="020B0604030504040204" pitchFamily="50" charset="-128"/>
                <a:ea typeface="Meiryo UI" panose="020B0604030504040204" pitchFamily="50" charset="-128"/>
                <a:cs typeface="ＭＳ Ｐゴシック"/>
              </a:rPr>
              <a:t>   </a:t>
            </a:r>
            <a:r>
              <a:rPr lang="ja-JP" altLang="en-US" sz="2000" dirty="0" smtClean="0">
                <a:latin typeface="Meiryo UI" panose="020B0604030504040204" pitchFamily="50" charset="-128"/>
                <a:ea typeface="Meiryo UI" panose="020B0604030504040204" pitchFamily="50" charset="-128"/>
                <a:cs typeface="ＭＳ Ｐゴシック"/>
              </a:rPr>
              <a:t>　</a:t>
            </a:r>
            <a:endParaRPr lang="en-US" altLang="ja-JP" sz="2000" dirty="0" smtClean="0">
              <a:latin typeface="Meiryo UI" panose="020B0604030504040204" pitchFamily="50" charset="-128"/>
              <a:ea typeface="Meiryo UI" panose="020B0604030504040204" pitchFamily="50" charset="-128"/>
              <a:cs typeface="ＭＳ Ｐゴシック"/>
            </a:endParaRPr>
          </a:p>
          <a:p>
            <a:pPr>
              <a:lnSpc>
                <a:spcPts val="1600"/>
              </a:lnSpc>
              <a:spcBef>
                <a:spcPts val="600"/>
              </a:spcBef>
              <a:spcAft>
                <a:spcPts val="0"/>
              </a:spcAft>
            </a:pPr>
            <a:r>
              <a:rPr lang="en-US" altLang="ja-JP" sz="2000" dirty="0">
                <a:latin typeface="Meiryo UI" panose="020B0604030504040204" pitchFamily="50" charset="-128"/>
                <a:ea typeface="Meiryo UI" panose="020B0604030504040204" pitchFamily="50" charset="-128"/>
                <a:cs typeface="ＭＳ Ｐゴシック"/>
              </a:rPr>
              <a:t> </a:t>
            </a:r>
            <a:r>
              <a:rPr lang="en-US" altLang="ja-JP" sz="2000" dirty="0" smtClean="0">
                <a:latin typeface="Meiryo UI" panose="020B0604030504040204" pitchFamily="50" charset="-128"/>
                <a:ea typeface="Meiryo UI" panose="020B0604030504040204" pitchFamily="50" charset="-128"/>
                <a:cs typeface="ＭＳ Ｐゴシック"/>
              </a:rPr>
              <a:t>  </a:t>
            </a:r>
            <a:r>
              <a:rPr lang="ja-JP" altLang="en-US" sz="2000" dirty="0" smtClean="0">
                <a:latin typeface="Meiryo UI" panose="020B0604030504040204" pitchFamily="50" charset="-128"/>
                <a:ea typeface="Meiryo UI" panose="020B0604030504040204" pitchFamily="50" charset="-128"/>
                <a:cs typeface="ＭＳ Ｐゴシック"/>
              </a:rPr>
              <a:t>に対し知事による改善指導を行った。指導を受けた各病院の現時点の対応状況</a:t>
            </a:r>
            <a:r>
              <a:rPr lang="ja-JP" altLang="en-US" sz="2000" dirty="0">
                <a:latin typeface="Meiryo UI" panose="020B0604030504040204" pitchFamily="50" charset="-128"/>
                <a:ea typeface="Meiryo UI" panose="020B0604030504040204" pitchFamily="50" charset="-128"/>
                <a:cs typeface="ＭＳ Ｐゴシック"/>
              </a:rPr>
              <a:t>に</a:t>
            </a:r>
            <a:r>
              <a:rPr lang="ja-JP" altLang="en-US" sz="2000" dirty="0" smtClean="0">
                <a:latin typeface="Meiryo UI" panose="020B0604030504040204" pitchFamily="50" charset="-128"/>
                <a:ea typeface="Meiryo UI" panose="020B0604030504040204" pitchFamily="50" charset="-128"/>
                <a:cs typeface="ＭＳ Ｐゴシック"/>
              </a:rPr>
              <a:t>つい</a:t>
            </a:r>
            <a:endParaRPr lang="en-US" altLang="ja-JP" sz="2000" dirty="0" smtClean="0">
              <a:latin typeface="Meiryo UI" panose="020B0604030504040204" pitchFamily="50" charset="-128"/>
              <a:ea typeface="Meiryo UI" panose="020B0604030504040204" pitchFamily="50" charset="-128"/>
              <a:cs typeface="ＭＳ Ｐゴシック"/>
            </a:endParaRPr>
          </a:p>
          <a:p>
            <a:pPr>
              <a:lnSpc>
                <a:spcPts val="1600"/>
              </a:lnSpc>
              <a:spcBef>
                <a:spcPts val="600"/>
              </a:spcBef>
              <a:spcAft>
                <a:spcPts val="0"/>
              </a:spcAft>
            </a:pPr>
            <a:r>
              <a:rPr lang="en-US" altLang="ja-JP" sz="2000" dirty="0">
                <a:latin typeface="Meiryo UI" panose="020B0604030504040204" pitchFamily="50" charset="-128"/>
                <a:ea typeface="Meiryo UI" panose="020B0604030504040204" pitchFamily="50" charset="-128"/>
                <a:cs typeface="ＭＳ Ｐゴシック"/>
              </a:rPr>
              <a:t> </a:t>
            </a:r>
            <a:r>
              <a:rPr lang="en-US" altLang="ja-JP" sz="2000" dirty="0" smtClean="0">
                <a:latin typeface="Meiryo UI" panose="020B0604030504040204" pitchFamily="50" charset="-128"/>
                <a:ea typeface="Meiryo UI" panose="020B0604030504040204" pitchFamily="50" charset="-128"/>
                <a:cs typeface="ＭＳ Ｐゴシック"/>
              </a:rPr>
              <a:t>  </a:t>
            </a:r>
            <a:r>
              <a:rPr lang="ja-JP" altLang="en-US" sz="2000" dirty="0" smtClean="0">
                <a:latin typeface="Meiryo UI" panose="020B0604030504040204" pitchFamily="50" charset="-128"/>
                <a:ea typeface="Meiryo UI" panose="020B0604030504040204" pitchFamily="50" charset="-128"/>
                <a:cs typeface="ＭＳ Ｐゴシック"/>
              </a:rPr>
              <a:t>て</a:t>
            </a:r>
            <a:r>
              <a:rPr lang="ja-JP" altLang="en-US" sz="2000" dirty="0">
                <a:latin typeface="Meiryo UI" panose="020B0604030504040204" pitchFamily="50" charset="-128"/>
                <a:ea typeface="Meiryo UI" panose="020B0604030504040204" pitchFamily="50" charset="-128"/>
                <a:cs typeface="ＭＳ Ｐゴシック"/>
              </a:rPr>
              <a:t>報告する。</a:t>
            </a:r>
            <a:endParaRPr lang="en-US" altLang="ja-JP" sz="2000" dirty="0">
              <a:latin typeface="Meiryo UI" panose="020B0604030504040204" pitchFamily="50" charset="-128"/>
              <a:ea typeface="Meiryo UI" panose="020B0604030504040204" pitchFamily="50" charset="-128"/>
              <a:cs typeface="ＭＳ Ｐゴシック"/>
            </a:endParaRPr>
          </a:p>
          <a:p>
            <a:pPr>
              <a:lnSpc>
                <a:spcPts val="2000"/>
              </a:lnSpc>
              <a:spcBef>
                <a:spcPts val="600"/>
              </a:spcBef>
              <a:spcAft>
                <a:spcPts val="0"/>
              </a:spcAft>
            </a:pPr>
            <a:r>
              <a:rPr lang="ja-JP" altLang="en-US" sz="1400" dirty="0" smtClean="0">
                <a:latin typeface="Meiryo UI" panose="020B0604030504040204" pitchFamily="50" charset="-128"/>
                <a:ea typeface="Meiryo UI" panose="020B0604030504040204" pitchFamily="50" charset="-128"/>
                <a:cs typeface="ＭＳ Ｐゴシック"/>
              </a:rPr>
              <a:t>　　</a:t>
            </a:r>
            <a:r>
              <a:rPr lang="en-US" altLang="ja-JP" sz="1400" dirty="0" smtClean="0">
                <a:latin typeface="Meiryo UI" panose="020B0604030504040204" pitchFamily="50" charset="-128"/>
                <a:ea typeface="Meiryo UI" panose="020B0604030504040204" pitchFamily="50" charset="-128"/>
                <a:cs typeface="ＭＳ Ｐゴシック"/>
              </a:rPr>
              <a:t>【</a:t>
            </a:r>
            <a:r>
              <a:rPr lang="ja-JP" altLang="en-US" sz="1400" dirty="0" smtClean="0">
                <a:latin typeface="Meiryo UI" panose="020B0604030504040204" pitchFamily="50" charset="-128"/>
                <a:ea typeface="Meiryo UI" panose="020B0604030504040204" pitchFamily="50" charset="-128"/>
                <a:cs typeface="ＭＳ Ｐゴシック"/>
              </a:rPr>
              <a:t>参考</a:t>
            </a:r>
            <a:r>
              <a:rPr lang="ja-JP" altLang="en-US" sz="1400" dirty="0">
                <a:latin typeface="Meiryo UI" panose="020B0604030504040204" pitchFamily="50" charset="-128"/>
                <a:ea typeface="Meiryo UI" panose="020B0604030504040204" pitchFamily="50" charset="-128"/>
                <a:cs typeface="ＭＳ Ｐゴシック"/>
              </a:rPr>
              <a:t>：令和４年</a:t>
            </a:r>
            <a:r>
              <a:rPr lang="ja-JP" altLang="en-US" sz="1400" dirty="0" smtClean="0">
                <a:latin typeface="Meiryo UI" panose="020B0604030504040204" pitchFamily="50" charset="-128"/>
                <a:ea typeface="Meiryo UI" panose="020B0604030504040204" pitchFamily="50" charset="-128"/>
                <a:cs typeface="ＭＳ Ｐゴシック"/>
              </a:rPr>
              <a:t>２月 部会</a:t>
            </a:r>
            <a:r>
              <a:rPr lang="ja-JP" altLang="en-US" sz="1400" dirty="0">
                <a:latin typeface="Meiryo UI" panose="020B0604030504040204" pitchFamily="50" charset="-128"/>
                <a:ea typeface="Meiryo UI" panose="020B0604030504040204" pitchFamily="50" charset="-128"/>
                <a:cs typeface="ＭＳ Ｐゴシック"/>
              </a:rPr>
              <a:t>審議</a:t>
            </a:r>
            <a:r>
              <a:rPr lang="ja-JP" altLang="en-US" sz="1400" dirty="0" smtClean="0">
                <a:latin typeface="Meiryo UI" panose="020B0604030504040204" pitchFamily="50" charset="-128"/>
                <a:ea typeface="Meiryo UI" panose="020B0604030504040204" pitchFamily="50" charset="-128"/>
                <a:cs typeface="ＭＳ Ｐゴシック"/>
              </a:rPr>
              <a:t>結果</a:t>
            </a:r>
            <a:r>
              <a:rPr lang="en-US" altLang="ja-JP" sz="1400" dirty="0" smtClean="0">
                <a:latin typeface="Meiryo UI" panose="020B0604030504040204" pitchFamily="50" charset="-128"/>
                <a:ea typeface="Meiryo UI" panose="020B0604030504040204" pitchFamily="50" charset="-128"/>
                <a:cs typeface="ＭＳ Ｐゴシック"/>
              </a:rPr>
              <a:t>】</a:t>
            </a:r>
            <a:endParaRPr lang="en-US" altLang="ja-JP" sz="1400" dirty="0">
              <a:latin typeface="Meiryo UI" panose="020B0604030504040204" pitchFamily="50" charset="-128"/>
              <a:ea typeface="Meiryo UI" panose="020B0604030504040204" pitchFamily="50" charset="-128"/>
              <a:cs typeface="ＭＳ Ｐゴシック"/>
            </a:endParaRPr>
          </a:p>
          <a:p>
            <a:pPr>
              <a:lnSpc>
                <a:spcPts val="2000"/>
              </a:lnSpc>
              <a:spcAft>
                <a:spcPts val="0"/>
              </a:spcAft>
            </a:pPr>
            <a:r>
              <a:rPr lang="ja-JP" altLang="en-US" sz="1600" dirty="0" smtClean="0">
                <a:latin typeface="Meiryo UI" panose="020B0604030504040204" pitchFamily="50" charset="-128"/>
                <a:ea typeface="Meiryo UI" panose="020B0604030504040204" pitchFamily="50" charset="-128"/>
                <a:cs typeface="ＭＳ Ｐゴシック"/>
              </a:rPr>
              <a:t>　　・</a:t>
            </a:r>
            <a:r>
              <a:rPr lang="ja-JP" altLang="en-US" sz="1400" dirty="0" smtClean="0">
                <a:latin typeface="Meiryo UI" panose="020B0604030504040204" pitchFamily="50" charset="-128"/>
                <a:ea typeface="Meiryo UI" panose="020B0604030504040204" pitchFamily="50" charset="-128"/>
                <a:cs typeface="ＭＳ Ｐゴシック"/>
              </a:rPr>
              <a:t>以下３病院が指定要件を満たしていないため、改善指導を行うこととす</a:t>
            </a:r>
            <a:r>
              <a:rPr lang="ja-JP" altLang="en-US" sz="1400" dirty="0">
                <a:latin typeface="Meiryo UI" panose="020B0604030504040204" pitchFamily="50" charset="-128"/>
                <a:ea typeface="Meiryo UI" panose="020B0604030504040204" pitchFamily="50" charset="-128"/>
                <a:cs typeface="ＭＳ Ｐゴシック"/>
              </a:rPr>
              <a:t>る</a:t>
            </a:r>
            <a:r>
              <a:rPr lang="ja-JP" altLang="en-US" sz="1400" dirty="0" smtClean="0">
                <a:latin typeface="Meiryo UI" panose="020B0604030504040204" pitchFamily="50" charset="-128"/>
                <a:ea typeface="Meiryo UI" panose="020B0604030504040204" pitchFamily="50" charset="-128"/>
                <a:cs typeface="ＭＳ Ｐゴシック"/>
              </a:rPr>
              <a:t>。</a:t>
            </a:r>
            <a:endParaRPr lang="en-US" altLang="ja-JP" sz="1400" dirty="0" smtClean="0">
              <a:latin typeface="Meiryo UI" panose="020B0604030504040204" pitchFamily="50" charset="-128"/>
              <a:ea typeface="Meiryo UI" panose="020B0604030504040204" pitchFamily="50" charset="-128"/>
              <a:cs typeface="ＭＳ Ｐゴシック"/>
            </a:endParaRPr>
          </a:p>
          <a:p>
            <a:pPr>
              <a:lnSpc>
                <a:spcPts val="2200"/>
              </a:lnSpc>
              <a:spcAft>
                <a:spcPts val="0"/>
              </a:spcAft>
            </a:pPr>
            <a:endParaRPr lang="en-US" altLang="ja-JP" sz="1600" dirty="0">
              <a:latin typeface="Meiryo UI" panose="020B0604030504040204" pitchFamily="50" charset="-128"/>
              <a:ea typeface="Meiryo UI" panose="020B0604030504040204" pitchFamily="50" charset="-128"/>
              <a:cs typeface="ＭＳ Ｐゴシック"/>
            </a:endParaRPr>
          </a:p>
          <a:p>
            <a:pPr>
              <a:lnSpc>
                <a:spcPts val="2200"/>
              </a:lnSpc>
              <a:spcAft>
                <a:spcPts val="0"/>
              </a:spcAft>
            </a:pPr>
            <a:endParaRPr lang="en-US" altLang="ja-JP" sz="1600" dirty="0" smtClean="0">
              <a:latin typeface="Meiryo UI" panose="020B0604030504040204" pitchFamily="50" charset="-128"/>
              <a:ea typeface="Meiryo UI" panose="020B0604030504040204" pitchFamily="50" charset="-128"/>
              <a:cs typeface="ＭＳ Ｐゴシック"/>
            </a:endParaRPr>
          </a:p>
          <a:p>
            <a:pPr>
              <a:lnSpc>
                <a:spcPts val="2200"/>
              </a:lnSpc>
              <a:spcAft>
                <a:spcPts val="0"/>
              </a:spcAft>
            </a:pPr>
            <a:endParaRPr lang="en-US" altLang="ja-JP" sz="1600" dirty="0">
              <a:latin typeface="Meiryo UI" panose="020B0604030504040204" pitchFamily="50" charset="-128"/>
              <a:ea typeface="Meiryo UI" panose="020B0604030504040204" pitchFamily="50" charset="-128"/>
              <a:cs typeface="ＭＳ Ｐゴシック"/>
            </a:endParaRPr>
          </a:p>
          <a:p>
            <a:pPr>
              <a:lnSpc>
                <a:spcPts val="2200"/>
              </a:lnSpc>
              <a:spcAft>
                <a:spcPts val="0"/>
              </a:spcAft>
            </a:pPr>
            <a:endParaRPr lang="en-US" altLang="ja-JP" sz="1600" dirty="0" smtClean="0">
              <a:latin typeface="Meiryo UI" panose="020B0604030504040204" pitchFamily="50" charset="-128"/>
              <a:ea typeface="Meiryo UI" panose="020B0604030504040204" pitchFamily="50" charset="-128"/>
              <a:cs typeface="ＭＳ Ｐゴシック"/>
            </a:endParaRPr>
          </a:p>
        </p:txBody>
      </p:sp>
      <p:sp>
        <p:nvSpPr>
          <p:cNvPr id="3" name="テキスト ボックス 2"/>
          <p:cNvSpPr txBox="1"/>
          <p:nvPr/>
        </p:nvSpPr>
        <p:spPr>
          <a:xfrm>
            <a:off x="247655" y="4530606"/>
            <a:ext cx="2088697" cy="338554"/>
          </a:xfrm>
          <a:prstGeom prst="rect">
            <a:avLst/>
          </a:prstGeom>
          <a:noFill/>
        </p:spPr>
        <p:txBody>
          <a:bodyPr wrap="square" rtlCol="0">
            <a:spAutoFit/>
          </a:bodyPr>
          <a:lstStyle/>
          <a:p>
            <a:pPr algn="ct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指導等フロー</a:t>
            </a:r>
            <a:r>
              <a:rPr lang="en-US" altLang="ja-JP"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4" name="正方形/長方形 3"/>
          <p:cNvSpPr/>
          <p:nvPr/>
        </p:nvSpPr>
        <p:spPr>
          <a:xfrm>
            <a:off x="933090" y="4857753"/>
            <a:ext cx="1924121" cy="4534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要件未充足</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3381868" y="4857753"/>
            <a:ext cx="1242004" cy="4534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指導</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5165539" y="4857753"/>
            <a:ext cx="1242004" cy="45343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改善</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7074412" y="4842855"/>
            <a:ext cx="1242004" cy="4558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指定継続</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5165539" y="5608038"/>
            <a:ext cx="1277347" cy="4680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改善見込なし</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7074412" y="5590811"/>
            <a:ext cx="1242004" cy="44808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勧告</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7074412" y="6343021"/>
            <a:ext cx="1242004" cy="39834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自主取り下げ</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19" name="直線矢印コネクタ 18"/>
          <p:cNvCxnSpPr>
            <a:stCxn id="4" idx="3"/>
            <a:endCxn id="13" idx="1"/>
          </p:cNvCxnSpPr>
          <p:nvPr/>
        </p:nvCxnSpPr>
        <p:spPr>
          <a:xfrm>
            <a:off x="2857211" y="5084469"/>
            <a:ext cx="52465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3" idx="3"/>
            <a:endCxn id="14" idx="1"/>
          </p:cNvCxnSpPr>
          <p:nvPr/>
        </p:nvCxnSpPr>
        <p:spPr>
          <a:xfrm>
            <a:off x="4623872" y="5084469"/>
            <a:ext cx="54166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a:stCxn id="13" idx="2"/>
          </p:cNvCxnSpPr>
          <p:nvPr/>
        </p:nvCxnSpPr>
        <p:spPr>
          <a:xfrm>
            <a:off x="4002870" y="5311184"/>
            <a:ext cx="0" cy="519003"/>
          </a:xfrm>
          <a:prstGeom prst="line">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4002870" y="5830187"/>
            <a:ext cx="112732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14" idx="3"/>
            <a:endCxn id="15" idx="1"/>
          </p:cNvCxnSpPr>
          <p:nvPr/>
        </p:nvCxnSpPr>
        <p:spPr>
          <a:xfrm flipV="1">
            <a:off x="6407543" y="5070763"/>
            <a:ext cx="666869" cy="137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stCxn id="16" idx="3"/>
          </p:cNvCxnSpPr>
          <p:nvPr/>
        </p:nvCxnSpPr>
        <p:spPr>
          <a:xfrm flipV="1">
            <a:off x="6442886" y="5842063"/>
            <a:ext cx="631526"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a:stCxn id="16" idx="2"/>
          </p:cNvCxnSpPr>
          <p:nvPr/>
        </p:nvCxnSpPr>
        <p:spPr>
          <a:xfrm flipH="1">
            <a:off x="5804212" y="6076089"/>
            <a:ext cx="1" cy="466105"/>
          </a:xfrm>
          <a:prstGeom prst="line">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endCxn id="18" idx="1"/>
          </p:cNvCxnSpPr>
          <p:nvPr/>
        </p:nvCxnSpPr>
        <p:spPr>
          <a:xfrm>
            <a:off x="5804212" y="6542194"/>
            <a:ext cx="1270200"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3541305813"/>
              </p:ext>
            </p:extLst>
          </p:nvPr>
        </p:nvGraphicFramePr>
        <p:xfrm>
          <a:off x="369094" y="3210303"/>
          <a:ext cx="6408712" cy="1194677"/>
        </p:xfrm>
        <a:graphic>
          <a:graphicData uri="http://schemas.openxmlformats.org/drawingml/2006/table">
            <a:tbl>
              <a:tblPr firstRow="1" bandRow="1">
                <a:tableStyleId>{5C22544A-7EE6-4342-B048-85BDC9FD1C3A}</a:tableStyleId>
              </a:tblPr>
              <a:tblGrid>
                <a:gridCol w="2087755">
                  <a:extLst>
                    <a:ext uri="{9D8B030D-6E8A-4147-A177-3AD203B41FA5}">
                      <a16:colId xmlns:a16="http://schemas.microsoft.com/office/drawing/2014/main" val="3129545666"/>
                    </a:ext>
                  </a:extLst>
                </a:gridCol>
                <a:gridCol w="4320957">
                  <a:extLst>
                    <a:ext uri="{9D8B030D-6E8A-4147-A177-3AD203B41FA5}">
                      <a16:colId xmlns:a16="http://schemas.microsoft.com/office/drawing/2014/main" val="3164343995"/>
                    </a:ext>
                  </a:extLst>
                </a:gridCol>
              </a:tblGrid>
              <a:tr h="310757">
                <a:tc>
                  <a:txBody>
                    <a:bodyPr/>
                    <a:lstStyle/>
                    <a:p>
                      <a:pPr algn="ctr">
                        <a:lnSpc>
                          <a:spcPts val="1600"/>
                        </a:lnSpc>
                      </a:pPr>
                      <a:r>
                        <a:rPr kumimoji="1" lang="ja-JP" altLang="en-US" sz="1400" dirty="0" smtClean="0"/>
                        <a:t>病院名</a:t>
                      </a:r>
                      <a:endParaRPr kumimoji="1" lang="ja-JP" altLang="en-US" sz="1400" dirty="0"/>
                    </a:p>
                  </a:txBody>
                  <a:tcPr anchor="ctr"/>
                </a:tc>
                <a:tc>
                  <a:txBody>
                    <a:bodyPr/>
                    <a:lstStyle/>
                    <a:p>
                      <a:pPr algn="ctr">
                        <a:lnSpc>
                          <a:spcPts val="1600"/>
                        </a:lnSpc>
                      </a:pPr>
                      <a:r>
                        <a:rPr kumimoji="1" lang="ja-JP" altLang="en-US" sz="1400" dirty="0" smtClean="0"/>
                        <a:t>未充足要件（</a:t>
                      </a:r>
                      <a:r>
                        <a:rPr kumimoji="1" lang="en-US" altLang="ja-JP" sz="1400" dirty="0" smtClean="0"/>
                        <a:t>R4.2</a:t>
                      </a:r>
                      <a:r>
                        <a:rPr kumimoji="1" lang="ja-JP" altLang="en-US" sz="1400" dirty="0" smtClean="0"/>
                        <a:t>時点）</a:t>
                      </a:r>
                      <a:endParaRPr kumimoji="1" lang="ja-JP" altLang="en-US" sz="1400" dirty="0"/>
                    </a:p>
                  </a:txBody>
                  <a:tcPr anchor="ctr"/>
                </a:tc>
                <a:extLst>
                  <a:ext uri="{0D108BD9-81ED-4DB2-BD59-A6C34878D82A}">
                    <a16:rowId xmlns:a16="http://schemas.microsoft.com/office/drawing/2014/main" val="3605619660"/>
                  </a:ext>
                </a:extLst>
              </a:tr>
              <a:tr h="285716">
                <a:tc>
                  <a:txBody>
                    <a:bodyPr/>
                    <a:lstStyle/>
                    <a:p>
                      <a:pPr>
                        <a:lnSpc>
                          <a:spcPts val="1600"/>
                        </a:lnSpc>
                      </a:pPr>
                      <a:r>
                        <a:rPr lang="ja-JP" altLang="en-US" sz="1400" b="1" dirty="0" smtClean="0">
                          <a:latin typeface="Meiryo UI" panose="020B0604030504040204" pitchFamily="50" charset="-128"/>
                          <a:ea typeface="Meiryo UI" panose="020B0604030504040204" pitchFamily="50" charset="-128"/>
                          <a:cs typeface="ＭＳ Ｐゴシック"/>
                        </a:rPr>
                        <a:t>⼤阪府済⽣会千⾥病院</a:t>
                      </a:r>
                      <a:endParaRPr kumimoji="1" lang="ja-JP" altLang="en-US" sz="1400" b="1" dirty="0"/>
                    </a:p>
                  </a:txBody>
                  <a:tcPr anchor="ctr"/>
                </a:tc>
                <a:tc>
                  <a:txBody>
                    <a:bodyPr/>
                    <a:lstStyle/>
                    <a:p>
                      <a:pPr>
                        <a:lnSpc>
                          <a:spcPts val="1600"/>
                        </a:lnSpc>
                      </a:pPr>
                      <a:r>
                        <a:rPr lang="ja-JP" altLang="en-US" sz="1400" dirty="0" smtClean="0">
                          <a:latin typeface="Meiryo UI" panose="020B0604030504040204" pitchFamily="50" charset="-128"/>
                          <a:ea typeface="Meiryo UI" panose="020B0604030504040204" pitchFamily="50" charset="-128"/>
                          <a:cs typeface="ＭＳ Ｐゴシック"/>
                        </a:rPr>
                        <a:t>緩和ケアの提供体制等の⼈員</a:t>
                      </a:r>
                      <a:endParaRPr kumimoji="1" lang="ja-JP" altLang="en-US" sz="1400" dirty="0"/>
                    </a:p>
                  </a:txBody>
                  <a:tcPr anchor="ctr"/>
                </a:tc>
                <a:extLst>
                  <a:ext uri="{0D108BD9-81ED-4DB2-BD59-A6C34878D82A}">
                    <a16:rowId xmlns:a16="http://schemas.microsoft.com/office/drawing/2014/main" val="4273545906"/>
                  </a:ext>
                </a:extLst>
              </a:tr>
              <a:tr h="285716">
                <a:tc>
                  <a:txBody>
                    <a:bodyPr/>
                    <a:lstStyle/>
                    <a:p>
                      <a:pPr>
                        <a:lnSpc>
                          <a:spcPts val="1600"/>
                        </a:lnSpc>
                      </a:pPr>
                      <a:r>
                        <a:rPr lang="ja-JP" altLang="en-US" sz="1400" b="1" dirty="0" smtClean="0">
                          <a:latin typeface="Meiryo UI" panose="020B0604030504040204" pitchFamily="50" charset="-128"/>
                          <a:ea typeface="Meiryo UI" panose="020B0604030504040204" pitchFamily="50" charset="-128"/>
                          <a:cs typeface="ＭＳ Ｐゴシック"/>
                        </a:rPr>
                        <a:t>愛仁会高槻病院</a:t>
                      </a:r>
                      <a:endParaRPr kumimoji="1" lang="ja-JP" altLang="en-US" sz="1400" b="1" dirty="0"/>
                    </a:p>
                  </a:txBody>
                  <a:tcPr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cs typeface="ＭＳ Ｐゴシック"/>
                        </a:rPr>
                        <a:t>患者が語り合うための場の設定</a:t>
                      </a:r>
                      <a:endParaRPr lang="en-US" altLang="ja-JP" sz="1400" dirty="0" smtClean="0">
                        <a:latin typeface="Meiryo UI" panose="020B0604030504040204" pitchFamily="50" charset="-128"/>
                        <a:ea typeface="Meiryo UI" panose="020B0604030504040204" pitchFamily="50" charset="-128"/>
                        <a:cs typeface="ＭＳ Ｐゴシック"/>
                      </a:endParaRPr>
                    </a:p>
                  </a:txBody>
                  <a:tcPr anchor="ctr"/>
                </a:tc>
                <a:extLst>
                  <a:ext uri="{0D108BD9-81ED-4DB2-BD59-A6C34878D82A}">
                    <a16:rowId xmlns:a16="http://schemas.microsoft.com/office/drawing/2014/main" val="2391760282"/>
                  </a:ext>
                </a:extLst>
              </a:tr>
              <a:tr h="285716">
                <a:tc>
                  <a:txBody>
                    <a:bodyPr/>
                    <a:lstStyle/>
                    <a:p>
                      <a:pPr>
                        <a:lnSpc>
                          <a:spcPts val="1600"/>
                        </a:lnSpc>
                      </a:pPr>
                      <a:r>
                        <a:rPr lang="ja-JP" altLang="en-US" sz="1400" b="1" dirty="0" smtClean="0">
                          <a:latin typeface="Meiryo UI" panose="020B0604030504040204" pitchFamily="50" charset="-128"/>
                          <a:ea typeface="Meiryo UI" panose="020B0604030504040204" pitchFamily="50" charset="-128"/>
                          <a:cs typeface="ＭＳ Ｐゴシック"/>
                        </a:rPr>
                        <a:t>十三市民病院</a:t>
                      </a:r>
                      <a:endParaRPr kumimoji="1" lang="ja-JP" altLang="en-US" sz="1400" b="1" dirty="0"/>
                    </a:p>
                  </a:txBody>
                  <a:tcPr anchor="ctr"/>
                </a:tc>
                <a:tc>
                  <a:txBody>
                    <a:bodyPr/>
                    <a:lstStyle/>
                    <a:p>
                      <a:pPr>
                        <a:lnSpc>
                          <a:spcPts val="1600"/>
                        </a:lnSpc>
                      </a:pPr>
                      <a:r>
                        <a:rPr lang="ja-JP" altLang="en-US" sz="1400" dirty="0" smtClean="0">
                          <a:latin typeface="Meiryo UI" panose="020B0604030504040204" pitchFamily="50" charset="-128"/>
                          <a:ea typeface="Meiryo UI" panose="020B0604030504040204" pitchFamily="50" charset="-128"/>
                          <a:cs typeface="ＭＳ Ｐゴシック"/>
                        </a:rPr>
                        <a:t>院内がん登録件数、手術件数、薬物療法の延べ人数</a:t>
                      </a:r>
                      <a:endParaRPr kumimoji="1" lang="ja-JP" altLang="en-US" sz="1400" dirty="0"/>
                    </a:p>
                  </a:txBody>
                  <a:tcPr anchor="ctr"/>
                </a:tc>
                <a:extLst>
                  <a:ext uri="{0D108BD9-81ED-4DB2-BD59-A6C34878D82A}">
                    <a16:rowId xmlns:a16="http://schemas.microsoft.com/office/drawing/2014/main" val="268566329"/>
                  </a:ext>
                </a:extLst>
              </a:tr>
            </a:tbl>
          </a:graphicData>
        </a:graphic>
      </p:graphicFrame>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3</a:t>
            </a:fld>
            <a:endParaRPr kumimoji="1" lang="ja-JP" altLang="en-US"/>
          </a:p>
        </p:txBody>
      </p:sp>
    </p:spTree>
    <p:extLst>
      <p:ext uri="{BB962C8B-B14F-4D97-AF65-F5344CB8AC3E}">
        <p14:creationId xmlns:p14="http://schemas.microsoft.com/office/powerpoint/2010/main" val="1043020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
          <p:cNvSpPr txBox="1"/>
          <p:nvPr/>
        </p:nvSpPr>
        <p:spPr>
          <a:xfrm>
            <a:off x="560362" y="4489469"/>
            <a:ext cx="1368152" cy="4680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graphicFrame>
        <p:nvGraphicFramePr>
          <p:cNvPr id="9" name="表 8"/>
          <p:cNvGraphicFramePr>
            <a:graphicFrameLocks noGrp="1"/>
          </p:cNvGraphicFramePr>
          <p:nvPr>
            <p:extLst>
              <p:ext uri="{D42A27DB-BD31-4B8C-83A1-F6EECF244321}">
                <p14:modId xmlns:p14="http://schemas.microsoft.com/office/powerpoint/2010/main" val="1045839098"/>
              </p:ext>
            </p:extLst>
          </p:nvPr>
        </p:nvGraphicFramePr>
        <p:xfrm>
          <a:off x="406942" y="2407203"/>
          <a:ext cx="8565543" cy="3605634"/>
        </p:xfrm>
        <a:graphic>
          <a:graphicData uri="http://schemas.openxmlformats.org/drawingml/2006/table">
            <a:tbl>
              <a:tblPr firstRow="1" bandRow="1">
                <a:tableStyleId>{5C22544A-7EE6-4342-B048-85BDC9FD1C3A}</a:tableStyleId>
              </a:tblPr>
              <a:tblGrid>
                <a:gridCol w="1199158">
                  <a:extLst>
                    <a:ext uri="{9D8B030D-6E8A-4147-A177-3AD203B41FA5}">
                      <a16:colId xmlns:a16="http://schemas.microsoft.com/office/drawing/2014/main" val="1006890607"/>
                    </a:ext>
                  </a:extLst>
                </a:gridCol>
                <a:gridCol w="1813772">
                  <a:extLst>
                    <a:ext uri="{9D8B030D-6E8A-4147-A177-3AD203B41FA5}">
                      <a16:colId xmlns:a16="http://schemas.microsoft.com/office/drawing/2014/main" val="3871713410"/>
                    </a:ext>
                  </a:extLst>
                </a:gridCol>
                <a:gridCol w="1872208">
                  <a:extLst>
                    <a:ext uri="{9D8B030D-6E8A-4147-A177-3AD203B41FA5}">
                      <a16:colId xmlns:a16="http://schemas.microsoft.com/office/drawing/2014/main" val="2890797786"/>
                    </a:ext>
                  </a:extLst>
                </a:gridCol>
                <a:gridCol w="1818481">
                  <a:extLst>
                    <a:ext uri="{9D8B030D-6E8A-4147-A177-3AD203B41FA5}">
                      <a16:colId xmlns:a16="http://schemas.microsoft.com/office/drawing/2014/main" val="1303030940"/>
                    </a:ext>
                  </a:extLst>
                </a:gridCol>
                <a:gridCol w="1861924">
                  <a:extLst>
                    <a:ext uri="{9D8B030D-6E8A-4147-A177-3AD203B41FA5}">
                      <a16:colId xmlns:a16="http://schemas.microsoft.com/office/drawing/2014/main" val="1457007521"/>
                    </a:ext>
                  </a:extLst>
                </a:gridCol>
              </a:tblGrid>
              <a:tr h="300179">
                <a:tc rowSpan="2">
                  <a:txBody>
                    <a:bodyPr/>
                    <a:lstStyle/>
                    <a:p>
                      <a:pPr algn="ctr">
                        <a:lnSpc>
                          <a:spcPct val="100000"/>
                        </a:lnSpc>
                      </a:pPr>
                      <a:r>
                        <a:rPr kumimoji="1" lang="ja-JP" altLang="en-US" sz="1050" dirty="0">
                          <a:latin typeface="Meiryo UI" panose="020B0604030504040204" pitchFamily="50" charset="-128"/>
                          <a:ea typeface="Meiryo UI" panose="020B0604030504040204" pitchFamily="50" charset="-128"/>
                        </a:rPr>
                        <a:t>病</a:t>
                      </a:r>
                      <a:r>
                        <a:rPr kumimoji="1" lang="ja-JP" altLang="en-US" sz="1050" dirty="0" smtClean="0">
                          <a:latin typeface="Meiryo UI" panose="020B0604030504040204" pitchFamily="50" charset="-128"/>
                          <a:ea typeface="Meiryo UI" panose="020B0604030504040204" pitchFamily="50" charset="-128"/>
                        </a:rPr>
                        <a:t>院名</a:t>
                      </a:r>
                      <a:endParaRPr kumimoji="1" lang="ja-JP" altLang="en-US" sz="1050" dirty="0">
                        <a:latin typeface="Meiryo UI" panose="020B0604030504040204" pitchFamily="50" charset="-128"/>
                        <a:ea typeface="Meiryo UI" panose="020B0604030504040204" pitchFamily="50" charset="-128"/>
                      </a:endParaRPr>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4">
                  <a:txBody>
                    <a:bodyPr/>
                    <a:lstStyle/>
                    <a:p>
                      <a:pPr algn="ctr">
                        <a:lnSpc>
                          <a:spcPct val="100000"/>
                        </a:lnSpc>
                      </a:pPr>
                      <a:r>
                        <a:rPr kumimoji="1" lang="ja-JP" altLang="en-US" sz="1050" b="1" dirty="0">
                          <a:solidFill>
                            <a:schemeClr val="bg1"/>
                          </a:solidFill>
                          <a:latin typeface="Meiryo UI" panose="020B0604030504040204" pitchFamily="50" charset="-128"/>
                          <a:ea typeface="Meiryo UI" panose="020B0604030504040204" pitchFamily="50" charset="-128"/>
                        </a:rPr>
                        <a:t>必須要件</a:t>
                      </a:r>
                    </a:p>
                  </a:txBody>
                  <a:tcPr marT="108000" anchor="b" anchorCtr="1">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a:lnSpc>
                          <a:spcPct val="100000"/>
                        </a:lnSpc>
                      </a:pPr>
                      <a:endParaRPr kumimoji="1" lang="ja-JP" altLang="en-US" sz="1050" dirty="0"/>
                    </a:p>
                  </a:txBody>
                  <a:tcPr marT="108000" anchor="b" anchorCtr="1">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02888974"/>
                  </a:ext>
                </a:extLst>
              </a:tr>
              <a:tr h="502974">
                <a:tc vMerge="1">
                  <a:txBody>
                    <a:bodyPr/>
                    <a:lstStyle/>
                    <a:p>
                      <a:endParaRPr kumimoji="1" lang="ja-JP" altLang="en-US"/>
                    </a:p>
                  </a:txBody>
                  <a:tcPr/>
                </a:tc>
                <a:tc>
                  <a:txBody>
                    <a:bodyPr/>
                    <a:lstStyle/>
                    <a:p>
                      <a:pPr marL="0" indent="0" algn="ctr">
                        <a:lnSpc>
                          <a:spcPct val="100000"/>
                        </a:lnSpc>
                        <a:tabLst>
                          <a:tab pos="268288" algn="l"/>
                        </a:tabLst>
                      </a:pPr>
                      <a:r>
                        <a:rPr kumimoji="1" lang="ja-JP" altLang="en-US" sz="1050" b="1" dirty="0">
                          <a:solidFill>
                            <a:schemeClr val="bg1"/>
                          </a:solidFill>
                          <a:latin typeface="Meiryo UI" panose="020B0604030504040204" pitchFamily="50" charset="-128"/>
                          <a:ea typeface="Meiryo UI" panose="020B0604030504040204" pitchFamily="50" charset="-128"/>
                        </a:rPr>
                        <a:t>緩和ケア</a:t>
                      </a:r>
                      <a:endParaRPr kumimoji="1" lang="en-US" altLang="ja-JP" sz="1050" b="1" dirty="0">
                        <a:solidFill>
                          <a:schemeClr val="bg1"/>
                        </a:solidFill>
                        <a:latin typeface="Meiryo UI" panose="020B0604030504040204" pitchFamily="50" charset="-128"/>
                        <a:ea typeface="Meiryo UI" panose="020B0604030504040204" pitchFamily="50" charset="-128"/>
                      </a:endParaRPr>
                    </a:p>
                    <a:p>
                      <a:pPr marL="0" indent="0" algn="ctr">
                        <a:lnSpc>
                          <a:spcPct val="100000"/>
                        </a:lnSpc>
                        <a:tabLst>
                          <a:tab pos="268288" algn="l"/>
                        </a:tabLst>
                      </a:pPr>
                      <a:r>
                        <a:rPr kumimoji="1" lang="ja-JP" altLang="en-US" sz="1050" b="1" dirty="0">
                          <a:solidFill>
                            <a:schemeClr val="bg1"/>
                          </a:solidFill>
                          <a:latin typeface="Meiryo UI" panose="020B0604030504040204" pitchFamily="50" charset="-128"/>
                          <a:ea typeface="Meiryo UI" panose="020B0604030504040204" pitchFamily="50" charset="-128"/>
                        </a:rPr>
                        <a:t>専従常勤看護師</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268288" algn="l"/>
                        </a:tabLst>
                        <a:defRPr/>
                      </a:pPr>
                      <a:r>
                        <a:rPr kumimoji="1" lang="ja-JP" altLang="en-US" sz="1000" b="1" dirty="0">
                          <a:solidFill>
                            <a:schemeClr val="bg1"/>
                          </a:solidFill>
                          <a:latin typeface="Meiryo UI" panose="020B0604030504040204" pitchFamily="50" charset="-128"/>
                          <a:ea typeface="Meiryo UI" panose="020B0604030504040204" pitchFamily="50" charset="-128"/>
                        </a:rPr>
                        <a:t>身体症状担当</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tab pos="268288" algn="l"/>
                        </a:tabLst>
                        <a:defRPr/>
                      </a:pPr>
                      <a:r>
                        <a:rPr kumimoji="1" lang="ja-JP" altLang="en-US" sz="1000" b="1" dirty="0">
                          <a:solidFill>
                            <a:schemeClr val="bg1"/>
                          </a:solidFill>
                          <a:latin typeface="Meiryo UI" panose="020B0604030504040204" pitchFamily="50" charset="-128"/>
                          <a:ea typeface="Meiryo UI" panose="020B0604030504040204" pitchFamily="50" charset="-128"/>
                        </a:rPr>
                        <a:t>専任常勤医師</a:t>
                      </a:r>
                      <a:endParaRPr kumimoji="1" lang="en-US" altLang="ja-JP" sz="100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050" b="1" dirty="0">
                          <a:solidFill>
                            <a:schemeClr val="bg1"/>
                          </a:solidFill>
                          <a:latin typeface="Meiryo UI" panose="020B0604030504040204" pitchFamily="50" charset="-128"/>
                          <a:ea typeface="Meiryo UI" panose="020B0604030504040204" pitchFamily="50" charset="-128"/>
                        </a:rPr>
                        <a:t>がん相談支援センター</a:t>
                      </a:r>
                      <a:endParaRPr kumimoji="1" lang="en-US" altLang="ja-JP" sz="1050" b="1" dirty="0">
                        <a:solidFill>
                          <a:schemeClr val="bg1"/>
                        </a:solidFill>
                        <a:latin typeface="Meiryo UI" panose="020B0604030504040204" pitchFamily="50" charset="-128"/>
                        <a:ea typeface="Meiryo UI" panose="020B0604030504040204" pitchFamily="50" charset="-128"/>
                      </a:endParaRPr>
                    </a:p>
                    <a:p>
                      <a:pPr algn="ctr">
                        <a:lnSpc>
                          <a:spcPct val="100000"/>
                        </a:lnSpc>
                      </a:pPr>
                      <a:r>
                        <a:rPr kumimoji="1" lang="ja-JP" altLang="en-US" sz="1050" b="1" dirty="0">
                          <a:solidFill>
                            <a:schemeClr val="bg1"/>
                          </a:solidFill>
                          <a:latin typeface="Meiryo UI" panose="020B0604030504040204" pitchFamily="50" charset="-128"/>
                          <a:ea typeface="Meiryo UI" panose="020B0604030504040204" pitchFamily="50" charset="-128"/>
                        </a:rPr>
                        <a:t>専任相談支援員</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050" b="1" dirty="0">
                          <a:solidFill>
                            <a:schemeClr val="bg1"/>
                          </a:solidFill>
                          <a:latin typeface="Meiryo UI" panose="020B0604030504040204" pitchFamily="50" charset="-128"/>
                          <a:ea typeface="Meiryo UI" panose="020B0604030504040204" pitchFamily="50" charset="-128"/>
                        </a:rPr>
                        <a:t>薬物療法に携わる</a:t>
                      </a:r>
                      <a:endParaRPr kumimoji="1" lang="en-US" altLang="ja-JP" sz="1050" b="1" dirty="0">
                        <a:solidFill>
                          <a:schemeClr val="bg1"/>
                        </a:solidFill>
                        <a:latin typeface="Meiryo UI" panose="020B0604030504040204" pitchFamily="50" charset="-128"/>
                        <a:ea typeface="Meiryo UI" panose="020B0604030504040204" pitchFamily="50" charset="-128"/>
                      </a:endParaRPr>
                    </a:p>
                    <a:p>
                      <a:pPr algn="ctr">
                        <a:lnSpc>
                          <a:spcPct val="100000"/>
                        </a:lnSpc>
                      </a:pPr>
                      <a:r>
                        <a:rPr kumimoji="1" lang="ja-JP" altLang="en-US" sz="1050" b="1" dirty="0">
                          <a:solidFill>
                            <a:schemeClr val="bg1"/>
                          </a:solidFill>
                          <a:latin typeface="Meiryo UI" panose="020B0604030504040204" pitchFamily="50" charset="-128"/>
                          <a:ea typeface="Meiryo UI" panose="020B0604030504040204" pitchFamily="50" charset="-128"/>
                        </a:rPr>
                        <a:t>専任常勤医師</a:t>
                      </a:r>
                      <a:endParaRPr kumimoji="1" lang="en-US" altLang="ja-JP" sz="105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593676592"/>
                  </a:ext>
                </a:extLst>
              </a:tr>
              <a:tr h="291626">
                <a:tc rowSpan="2">
                  <a:txBody>
                    <a:bodyPr/>
                    <a:lstStyle/>
                    <a:p>
                      <a:pPr algn="ctr">
                        <a:lnSpc>
                          <a:spcPct val="100000"/>
                        </a:lnSpc>
                      </a:pPr>
                      <a:r>
                        <a:rPr kumimoji="1" lang="zh-CN" altLang="en-US" sz="1100" dirty="0">
                          <a:latin typeface="Meiryo UI" panose="020B0604030504040204" pitchFamily="50" charset="-128"/>
                          <a:ea typeface="Meiryo UI" panose="020B0604030504040204" pitchFamily="50" charset="-128"/>
                        </a:rPr>
                        <a:t>大阪府済生会</a:t>
                      </a:r>
                      <a:endParaRPr kumimoji="1" lang="en-US" altLang="zh-CN" sz="1100" dirty="0">
                        <a:latin typeface="Meiryo UI" panose="020B0604030504040204" pitchFamily="50" charset="-128"/>
                        <a:ea typeface="Meiryo UI" panose="020B0604030504040204" pitchFamily="50" charset="-128"/>
                      </a:endParaRPr>
                    </a:p>
                    <a:p>
                      <a:pPr algn="ctr">
                        <a:lnSpc>
                          <a:spcPct val="100000"/>
                        </a:lnSpc>
                      </a:pPr>
                      <a:r>
                        <a:rPr kumimoji="1" lang="zh-CN" altLang="en-US" sz="1100" dirty="0">
                          <a:latin typeface="Meiryo UI" panose="020B0604030504040204" pitchFamily="50" charset="-128"/>
                          <a:ea typeface="Meiryo UI" panose="020B0604030504040204" pitchFamily="50" charset="-128"/>
                        </a:rPr>
                        <a:t>千里病院</a:t>
                      </a:r>
                      <a:endParaRPr kumimoji="1" lang="en-US" altLang="zh-CN" sz="1100" dirty="0">
                        <a:latin typeface="Meiryo UI" panose="020B0604030504040204" pitchFamily="50" charset="-128"/>
                        <a:ea typeface="Meiryo UI" panose="020B0604030504040204" pitchFamily="50" charset="-128"/>
                      </a:endParaRPr>
                    </a:p>
                    <a:p>
                      <a:pPr algn="ctr">
                        <a:lnSpc>
                          <a:spcPct val="100000"/>
                        </a:lnSpc>
                      </a:pPr>
                      <a:endParaRPr kumimoji="1" lang="en-US" altLang="ja-JP" sz="1100" dirty="0">
                        <a:latin typeface="Meiryo UI" panose="020B0604030504040204" pitchFamily="50" charset="-128"/>
                        <a:ea typeface="Meiryo UI" panose="020B0604030504040204" pitchFamily="50" charset="-128"/>
                      </a:endParaRPr>
                    </a:p>
                    <a:p>
                      <a:pPr algn="ctr">
                        <a:lnSpc>
                          <a:spcPct val="100000"/>
                        </a:lnSpc>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指定</a:t>
                      </a:r>
                      <a:r>
                        <a:rPr kumimoji="1" lang="ja-JP" altLang="en-US" sz="1100" dirty="0" smtClean="0">
                          <a:latin typeface="Meiryo UI" panose="020B0604030504040204" pitchFamily="50" charset="-128"/>
                          <a:ea typeface="Meiryo UI" panose="020B0604030504040204" pitchFamily="50" charset="-128"/>
                        </a:rPr>
                        <a:t>期間</a:t>
                      </a:r>
                      <a:endParaRPr kumimoji="1" lang="en-US" altLang="ja-JP" sz="1100" dirty="0" smtClean="0">
                        <a:latin typeface="Meiryo UI" panose="020B0604030504040204" pitchFamily="50" charset="-128"/>
                        <a:ea typeface="Meiryo UI" panose="020B0604030504040204" pitchFamily="50" charset="-128"/>
                      </a:endParaRPr>
                    </a:p>
                    <a:p>
                      <a:pPr algn="ctr">
                        <a:lnSpc>
                          <a:spcPct val="100000"/>
                        </a:lnSpc>
                      </a:pPr>
                      <a:r>
                        <a:rPr kumimoji="1" lang="en-US" altLang="ja-JP" sz="1100" dirty="0" smtClean="0">
                          <a:latin typeface="Meiryo UI" panose="020B0604030504040204" pitchFamily="50" charset="-128"/>
                          <a:ea typeface="Meiryo UI" panose="020B0604030504040204" pitchFamily="50" charset="-128"/>
                        </a:rPr>
                        <a:t>R2.4.1</a:t>
                      </a:r>
                      <a:endParaRPr kumimoji="1" lang="en-US" altLang="ja-JP" sz="1100" dirty="0">
                        <a:latin typeface="Meiryo UI" panose="020B0604030504040204" pitchFamily="50" charset="-128"/>
                        <a:ea typeface="Meiryo UI" panose="020B0604030504040204" pitchFamily="50" charset="-128"/>
                      </a:endParaRPr>
                    </a:p>
                    <a:p>
                      <a:pPr algn="ctr">
                        <a:lnSpc>
                          <a:spcPct val="100000"/>
                        </a:lnSpc>
                      </a:pP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R6.3.31</a:t>
                      </a:r>
                      <a:endParaRPr kumimoji="1" lang="ja-JP" altLang="en-US" sz="1100" dirty="0">
                        <a:latin typeface="Meiryo UI" panose="020B0604030504040204" pitchFamily="50" charset="-128"/>
                        <a:ea typeface="Meiryo UI" panose="020B0604030504040204" pitchFamily="50" charset="-128"/>
                      </a:endParaRP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〇</a:t>
                      </a:r>
                      <a:endParaRPr kumimoji="1" lang="en-US" altLang="ja-JP" sz="1400" dirty="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〇</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t>〇</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9310665"/>
                  </a:ext>
                </a:extLst>
              </a:tr>
              <a:tr h="1835577">
                <a:tc vMerge="1">
                  <a:txBody>
                    <a:bodyPr/>
                    <a:lstStyle/>
                    <a:p>
                      <a:pPr algn="ctr">
                        <a:lnSpc>
                          <a:spcPct val="100000"/>
                        </a:lnSpc>
                      </a:pPr>
                      <a:endParaRPr kumimoji="1" lang="ja-JP" altLang="en-US" sz="1100" dirty="0">
                        <a:latin typeface="Meiryo UI" panose="020B0604030504040204" pitchFamily="50" charset="-128"/>
                        <a:ea typeface="Meiryo UI" panose="020B0604030504040204" pitchFamily="50" charset="-128"/>
                      </a:endParaRP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Meiryo UI" panose="020B0604030504040204" pitchFamily="50" charset="-128"/>
                          <a:ea typeface="Meiryo UI" panose="020B0604030504040204" pitchFamily="50" charset="-128"/>
                        </a:rPr>
                        <a:t>令和</a:t>
                      </a:r>
                      <a:r>
                        <a:rPr lang="en-US" altLang="ja-JP" sz="1400" b="0" i="0" u="none" strike="noStrike" dirty="0" smtClean="0">
                          <a:effectLst/>
                          <a:latin typeface="Meiryo UI" panose="020B0604030504040204" pitchFamily="50" charset="-128"/>
                          <a:ea typeface="Meiryo UI" panose="020B0604030504040204" pitchFamily="50" charset="-128"/>
                        </a:rPr>
                        <a:t>4</a:t>
                      </a:r>
                      <a:r>
                        <a:rPr lang="ja-JP" altLang="en-US" sz="1400" b="0" i="0" u="none" strike="noStrike" dirty="0" smtClean="0">
                          <a:effectLst/>
                          <a:latin typeface="Meiryo UI" panose="020B0604030504040204" pitchFamily="50" charset="-128"/>
                          <a:ea typeface="Meiryo UI" panose="020B0604030504040204" pitchFamily="50" charset="-128"/>
                        </a:rPr>
                        <a:t>年</a:t>
                      </a:r>
                      <a:r>
                        <a:rPr lang="en-US" altLang="ja-JP" sz="1400" b="0" i="0" u="none" strike="noStrike" dirty="0" smtClean="0">
                          <a:effectLst/>
                          <a:latin typeface="Meiryo UI" panose="020B0604030504040204" pitchFamily="50" charset="-128"/>
                          <a:ea typeface="Meiryo UI" panose="020B0604030504040204" pitchFamily="50" charset="-128"/>
                        </a:rPr>
                        <a:t>3</a:t>
                      </a:r>
                      <a:r>
                        <a:rPr lang="ja-JP" altLang="en-US" sz="1400" b="0" i="0" u="none" strike="noStrike" dirty="0" smtClean="0">
                          <a:effectLst/>
                          <a:latin typeface="Meiryo UI" panose="020B0604030504040204" pitchFamily="50" charset="-128"/>
                          <a:ea typeface="Meiryo UI" panose="020B0604030504040204" pitchFamily="50" charset="-128"/>
                        </a:rPr>
                        <a:t>月</a:t>
                      </a:r>
                      <a:r>
                        <a:rPr lang="en-US" altLang="ja-JP" sz="1400" b="0" i="0" u="none" strike="noStrike" dirty="0" smtClean="0">
                          <a:effectLst/>
                          <a:latin typeface="Meiryo UI" panose="020B0604030504040204" pitchFamily="50" charset="-128"/>
                          <a:ea typeface="Meiryo UI" panose="020B0604030504040204" pitchFamily="50" charset="-128"/>
                        </a:rPr>
                        <a:t>1</a:t>
                      </a:r>
                      <a:r>
                        <a:rPr lang="ja-JP" altLang="en-US" sz="1400" b="0" i="0" u="none" strike="noStrike" dirty="0" smtClean="0">
                          <a:effectLst/>
                          <a:latin typeface="Meiryo UI" panose="020B0604030504040204" pitchFamily="50" charset="-128"/>
                          <a:ea typeface="Meiryo UI" panose="020B0604030504040204" pitchFamily="50" charset="-128"/>
                        </a:rPr>
                        <a:t>日より緩和ケアチームに専従でがん疼痛看護認定看護師を配置。</a:t>
                      </a:r>
                      <a:endParaRPr lang="ja-JP" altLang="en-US" sz="1400" b="0" i="0" u="none" strike="noStrike" dirty="0">
                        <a:effectLst/>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effectLst/>
                          <a:latin typeface="Meiryo UI" panose="020B0604030504040204" pitchFamily="50" charset="-128"/>
                          <a:ea typeface="Meiryo UI" panose="020B0604030504040204" pitchFamily="50" charset="-128"/>
                        </a:rPr>
                        <a:t>緩和ケアチームへ専従でがん疼痛看護認定看護師を配置したことにより、緩和ケアチームの医師が、専任医師として緩和ケアに携わる業務に従事できる体制を整備。</a:t>
                      </a:r>
                      <a:endParaRPr lang="ja-JP" altLang="en-US" sz="1400" b="0" i="0" u="none" strike="noStrike" dirty="0">
                        <a:effectLst/>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u="none" strike="noStrike" dirty="0" smtClean="0">
                          <a:effectLst/>
                          <a:latin typeface="Meiryo UI" panose="020B0604030504040204" pitchFamily="50" charset="-128"/>
                          <a:ea typeface="Meiryo UI" panose="020B0604030504040204" pitchFamily="50" charset="-128"/>
                        </a:rPr>
                        <a:t>令和</a:t>
                      </a:r>
                      <a:r>
                        <a:rPr lang="en-US" altLang="ja-JP" sz="1400" u="none" strike="noStrike" dirty="0" smtClean="0">
                          <a:effectLst/>
                          <a:latin typeface="Meiryo UI" panose="020B0604030504040204" pitchFamily="50" charset="-128"/>
                          <a:ea typeface="Meiryo UI" panose="020B0604030504040204" pitchFamily="50" charset="-128"/>
                        </a:rPr>
                        <a:t>4</a:t>
                      </a:r>
                      <a:r>
                        <a:rPr lang="ja-JP" altLang="en-US" sz="1400" u="none" strike="noStrike" dirty="0" smtClean="0">
                          <a:effectLst/>
                          <a:latin typeface="Meiryo UI" panose="020B0604030504040204" pitchFamily="50" charset="-128"/>
                          <a:ea typeface="Meiryo UI" panose="020B0604030504040204" pitchFamily="50" charset="-128"/>
                        </a:rPr>
                        <a:t>年</a:t>
                      </a:r>
                      <a:r>
                        <a:rPr lang="en-US" altLang="ja-JP" sz="1400" u="none" strike="noStrike" dirty="0" smtClean="0">
                          <a:effectLst/>
                          <a:latin typeface="Meiryo UI" panose="020B0604030504040204" pitchFamily="50" charset="-128"/>
                          <a:ea typeface="Meiryo UI" panose="020B0604030504040204" pitchFamily="50" charset="-128"/>
                        </a:rPr>
                        <a:t>3</a:t>
                      </a:r>
                      <a:r>
                        <a:rPr lang="ja-JP" altLang="en-US" sz="1400" u="none" strike="noStrike" dirty="0" smtClean="0">
                          <a:effectLst/>
                          <a:latin typeface="Meiryo UI" panose="020B0604030504040204" pitchFamily="50" charset="-128"/>
                          <a:ea typeface="Meiryo UI" panose="020B0604030504040204" pitchFamily="50" charset="-128"/>
                        </a:rPr>
                        <a:t>月</a:t>
                      </a:r>
                      <a:r>
                        <a:rPr lang="en-US" altLang="ja-JP" sz="1400" u="none" strike="noStrike" dirty="0" smtClean="0">
                          <a:effectLst/>
                          <a:latin typeface="Meiryo UI" panose="020B0604030504040204" pitchFamily="50" charset="-128"/>
                          <a:ea typeface="Meiryo UI" panose="020B0604030504040204" pitchFamily="50" charset="-128"/>
                        </a:rPr>
                        <a:t>1</a:t>
                      </a:r>
                      <a:r>
                        <a:rPr lang="ja-JP" altLang="en-US" sz="1400" u="none" strike="noStrike" dirty="0" smtClean="0">
                          <a:effectLst/>
                          <a:latin typeface="Meiryo UI" panose="020B0604030504040204" pitchFamily="50" charset="-128"/>
                          <a:ea typeface="Meiryo UI" panose="020B0604030504040204" pitchFamily="50" charset="-128"/>
                        </a:rPr>
                        <a:t>日より、国立がん研究センター認定がん専門相談員をがん総合診療センター（がん相談支援センター）に配置。</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令和４年４月</a:t>
                      </a:r>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日より呼吸器内科医師を</a:t>
                      </a:r>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名増員し、薬物療法に携わる化学療法室室長（呼吸器内科医師）が専任で業務に従事できるよう体制を整備。その結果、</a:t>
                      </a:r>
                      <a:r>
                        <a:rPr kumimoji="1" lang="en-US" altLang="ja-JP" sz="1400" dirty="0" smtClean="0">
                          <a:latin typeface="Meiryo UI" panose="020B0604030504040204" pitchFamily="50" charset="-128"/>
                          <a:ea typeface="Meiryo UI" panose="020B0604030504040204" pitchFamily="50" charset="-128"/>
                        </a:rPr>
                        <a:t>6</a:t>
                      </a:r>
                      <a:r>
                        <a:rPr kumimoji="1" lang="ja-JP" altLang="en-US" sz="1400" dirty="0" smtClean="0">
                          <a:latin typeface="Meiryo UI" panose="020B0604030504040204" pitchFamily="50" charset="-128"/>
                          <a:ea typeface="Meiryo UI" panose="020B0604030504040204" pitchFamily="50" charset="-128"/>
                        </a:rPr>
                        <a:t>月</a:t>
                      </a:r>
                      <a:r>
                        <a:rPr kumimoji="1" lang="en-US" altLang="ja-JP" sz="1400" dirty="0" smtClean="0">
                          <a:latin typeface="Meiryo UI" panose="020B0604030504040204" pitchFamily="50" charset="-128"/>
                          <a:ea typeface="Meiryo UI" panose="020B0604030504040204" pitchFamily="50" charset="-128"/>
                        </a:rPr>
                        <a:t>16</a:t>
                      </a:r>
                      <a:r>
                        <a:rPr kumimoji="1" lang="ja-JP" altLang="en-US" sz="1400" dirty="0" smtClean="0">
                          <a:latin typeface="Meiryo UI" panose="020B0604030504040204" pitchFamily="50" charset="-128"/>
                          <a:ea typeface="Meiryo UI" panose="020B0604030504040204" pitchFamily="50" charset="-128"/>
                        </a:rPr>
                        <a:t>日より化学療法室で専任業務に従事。</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37027552"/>
                  </a:ext>
                </a:extLst>
              </a:tr>
              <a:tr h="1440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solidFill>
                          <a:schemeClr val="bg1"/>
                        </a:solidFill>
                        <a:latin typeface="Meiryo UI" panose="020B0604030504040204" pitchFamily="50" charset="-128"/>
                        <a:ea typeface="Meiryo UI" panose="020B0604030504040204" pitchFamily="50" charset="-128"/>
                      </a:endParaRP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solidFill>
                  </a:tcPr>
                </a:tc>
                <a:tc gridSpan="4">
                  <a:txBody>
                    <a:bodyPr/>
                    <a:lstStyle/>
                    <a:p>
                      <a:pPr algn="ctr">
                        <a:lnSpc>
                          <a:spcPct val="100000"/>
                        </a:lnSpc>
                      </a:pPr>
                      <a:endParaRPr kumimoji="1" lang="ja-JP" altLang="en-US" sz="200" b="1" dirty="0">
                        <a:solidFill>
                          <a:schemeClr val="bg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76772227"/>
                  </a:ext>
                </a:extLst>
              </a:tr>
            </a:tbl>
          </a:graphicData>
        </a:graphic>
      </p:graphicFrame>
      <p:sp>
        <p:nvSpPr>
          <p:cNvPr id="2" name="正方形/長方形 1">
            <a:extLst>
              <a:ext uri="{FF2B5EF4-FFF2-40B4-BE49-F238E27FC236}">
                <a16:creationId xmlns:a16="http://schemas.microsoft.com/office/drawing/2014/main" id="{07669B60-81C0-4A8B-BCEF-6138E05BADA9}"/>
              </a:ext>
            </a:extLst>
          </p:cNvPr>
          <p:cNvSpPr/>
          <p:nvPr/>
        </p:nvSpPr>
        <p:spPr>
          <a:xfrm>
            <a:off x="105536" y="836712"/>
            <a:ext cx="8964488" cy="369332"/>
          </a:xfrm>
          <a:prstGeom prst="rect">
            <a:avLst/>
          </a:prstGeom>
        </p:spPr>
        <p:txBody>
          <a:bodyPr wrap="square">
            <a:spAutoFit/>
          </a:bodyPr>
          <a:lstStyle/>
          <a:p>
            <a:pPr lvl="0">
              <a:defRPr/>
            </a:pPr>
            <a:r>
              <a:rPr lang="en-US" altLang="ja-JP" b="1" dirty="0">
                <a:solidFill>
                  <a:prstClr val="black"/>
                </a:solidFill>
                <a:latin typeface="Meiryo UI" panose="020B0604030504040204" pitchFamily="50" charset="-128"/>
                <a:ea typeface="Meiryo UI" panose="020B0604030504040204" pitchFamily="50" charset="-128"/>
                <a:cs typeface="ＭＳ Ｐゴシック"/>
              </a:rPr>
              <a:t>【</a:t>
            </a:r>
            <a:r>
              <a:rPr lang="ja-JP" altLang="en-US" b="1" dirty="0" smtClean="0">
                <a:solidFill>
                  <a:prstClr val="black"/>
                </a:solidFill>
                <a:latin typeface="Meiryo UI" panose="020B0604030504040204" pitchFamily="50" charset="-128"/>
                <a:ea typeface="Meiryo UI" panose="020B0604030504040204" pitchFamily="50" charset="-128"/>
                <a:cs typeface="ＭＳ Ｐゴシック"/>
              </a:rPr>
              <a:t>大阪府済生会</a:t>
            </a:r>
            <a:r>
              <a:rPr lang="ja-JP" altLang="en-US" b="1" dirty="0">
                <a:solidFill>
                  <a:prstClr val="black"/>
                </a:solidFill>
                <a:latin typeface="Meiryo UI" panose="020B0604030504040204" pitchFamily="50" charset="-128"/>
                <a:ea typeface="Meiryo UI" panose="020B0604030504040204" pitchFamily="50" charset="-128"/>
                <a:cs typeface="ＭＳ Ｐゴシック"/>
              </a:rPr>
              <a:t>千里</a:t>
            </a:r>
            <a:r>
              <a:rPr lang="ja-JP" altLang="en-US" b="1" dirty="0" smtClean="0">
                <a:solidFill>
                  <a:prstClr val="black"/>
                </a:solidFill>
                <a:latin typeface="Meiryo UI" panose="020B0604030504040204" pitchFamily="50" charset="-128"/>
                <a:ea typeface="Meiryo UI" panose="020B0604030504040204" pitchFamily="50" charset="-128"/>
                <a:cs typeface="ＭＳ Ｐゴシック"/>
              </a:rPr>
              <a:t>病院</a:t>
            </a:r>
            <a:r>
              <a:rPr lang="en-US" altLang="ja-JP" b="1" dirty="0" smtClean="0">
                <a:solidFill>
                  <a:prstClr val="black"/>
                </a:solidFill>
                <a:latin typeface="Meiryo UI" panose="020B0604030504040204" pitchFamily="50" charset="-128"/>
                <a:ea typeface="Meiryo UI" panose="020B0604030504040204" pitchFamily="50" charset="-128"/>
                <a:cs typeface="ＭＳ Ｐゴシック"/>
              </a:rPr>
              <a:t>】</a:t>
            </a:r>
            <a:endParaRPr lang="ja-JP" altLang="en-US" b="1"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14" name="テキスト ボックス 1"/>
          <p:cNvSpPr txBox="1"/>
          <p:nvPr/>
        </p:nvSpPr>
        <p:spPr>
          <a:xfrm>
            <a:off x="167821" y="1134123"/>
            <a:ext cx="8804664" cy="99873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r>
              <a:rPr lang="ja-JP" altLang="en-US" sz="1600" dirty="0" smtClean="0">
                <a:latin typeface="Meiryo UI" panose="020B0604030504040204" pitchFamily="50" charset="-128"/>
                <a:ea typeface="Meiryo UI" panose="020B0604030504040204" pitchFamily="50" charset="-128"/>
                <a:cs typeface="ＭＳ Ｐゴシック"/>
              </a:rPr>
              <a:t>緩和</a:t>
            </a:r>
            <a:r>
              <a:rPr lang="ja-JP" altLang="en-US" sz="1600" dirty="0">
                <a:latin typeface="Meiryo UI" panose="020B0604030504040204" pitchFamily="50" charset="-128"/>
                <a:ea typeface="Meiryo UI" panose="020B0604030504040204" pitchFamily="50" charset="-128"/>
                <a:cs typeface="ＭＳ Ｐゴシック"/>
              </a:rPr>
              <a:t>ケアの提供体制等の人員が</a:t>
            </a:r>
            <a:r>
              <a:rPr lang="en-US" altLang="ja-JP" sz="1600" dirty="0">
                <a:latin typeface="Meiryo UI" panose="020B0604030504040204" pitchFamily="50" charset="-128"/>
                <a:ea typeface="Meiryo UI" panose="020B0604030504040204" pitchFamily="50" charset="-128"/>
                <a:cs typeface="ＭＳ Ｐゴシック"/>
              </a:rPr>
              <a:t>2</a:t>
            </a:r>
            <a:r>
              <a:rPr lang="ja-JP" altLang="en-US" sz="1600" dirty="0">
                <a:latin typeface="Meiryo UI" panose="020B0604030504040204" pitchFamily="50" charset="-128"/>
                <a:ea typeface="Meiryo UI" panose="020B0604030504040204" pitchFamily="50" charset="-128"/>
                <a:cs typeface="ＭＳ Ｐゴシック"/>
              </a:rPr>
              <a:t>年以上満たされていない</a:t>
            </a:r>
            <a:r>
              <a:rPr lang="ja-JP" altLang="en-US" sz="1600" dirty="0" smtClean="0">
                <a:latin typeface="Meiryo UI" panose="020B0604030504040204" pitchFamily="50" charset="-128"/>
                <a:ea typeface="Meiryo UI" panose="020B0604030504040204" pitchFamily="50" charset="-128"/>
                <a:cs typeface="ＭＳ Ｐゴシック"/>
              </a:rPr>
              <a:t>状況だったが、改善指導後、指定要件充足。</a:t>
            </a:r>
          </a:p>
          <a:p>
            <a:r>
              <a:rPr lang="ja-JP" altLang="en-US" sz="1600" dirty="0" smtClean="0">
                <a:solidFill>
                  <a:schemeClr val="tx1"/>
                </a:solidFill>
                <a:latin typeface="Meiryo UI" panose="020B0604030504040204" pitchFamily="50" charset="-128"/>
                <a:ea typeface="Meiryo UI" panose="020B0604030504040204" pitchFamily="50" charset="-128"/>
                <a:cs typeface="ＭＳ Ｐゴシック"/>
              </a:rPr>
              <a:t>（</a:t>
            </a:r>
            <a:r>
              <a:rPr lang="en-US" altLang="ja-JP" sz="1600" dirty="0" smtClean="0">
                <a:solidFill>
                  <a:schemeClr val="tx1"/>
                </a:solidFill>
                <a:latin typeface="Meiryo UI" panose="020B0604030504040204" pitchFamily="50" charset="-128"/>
                <a:ea typeface="Meiryo UI" panose="020B0604030504040204" pitchFamily="50" charset="-128"/>
                <a:cs typeface="ＭＳ Ｐゴシック"/>
              </a:rPr>
              <a:t>R</a:t>
            </a:r>
            <a:r>
              <a:rPr lang="ja-JP" altLang="en-US" sz="1600" dirty="0" smtClean="0">
                <a:solidFill>
                  <a:schemeClr val="tx1"/>
                </a:solidFill>
                <a:latin typeface="Meiryo UI" panose="020B0604030504040204" pitchFamily="50" charset="-128"/>
                <a:ea typeface="Meiryo UI" panose="020B0604030504040204" pitchFamily="50" charset="-128"/>
                <a:cs typeface="ＭＳ Ｐゴシック"/>
              </a:rPr>
              <a:t>元年は専任等の要件について見解を誤っていたことにより充足していると認識、</a:t>
            </a:r>
            <a:r>
              <a:rPr lang="en-US" altLang="ja-JP" sz="1600" dirty="0" smtClean="0">
                <a:solidFill>
                  <a:schemeClr val="tx1"/>
                </a:solidFill>
                <a:latin typeface="Meiryo UI" panose="020B0604030504040204" pitchFamily="50" charset="-128"/>
                <a:ea typeface="Meiryo UI" panose="020B0604030504040204" pitchFamily="50" charset="-128"/>
                <a:cs typeface="ＭＳ Ｐゴシック"/>
              </a:rPr>
              <a:t>R2</a:t>
            </a:r>
            <a:r>
              <a:rPr lang="ja-JP" altLang="en-US" sz="1600" dirty="0" smtClean="0">
                <a:solidFill>
                  <a:schemeClr val="tx1"/>
                </a:solidFill>
                <a:latin typeface="Meiryo UI" panose="020B0604030504040204" pitchFamily="50" charset="-128"/>
                <a:ea typeface="Meiryo UI" panose="020B0604030504040204" pitchFamily="50" charset="-128"/>
                <a:cs typeface="ＭＳ Ｐゴシック"/>
              </a:rPr>
              <a:t>年に誤認であると報告あり）。</a:t>
            </a:r>
            <a:endParaRPr lang="en-US" altLang="ja-JP" sz="1600" dirty="0">
              <a:solidFill>
                <a:schemeClr val="tx1"/>
              </a:solidFill>
              <a:latin typeface="Meiryo UI" panose="020B0604030504040204" pitchFamily="50" charset="-128"/>
              <a:ea typeface="Meiryo UI" panose="020B0604030504040204" pitchFamily="50" charset="-128"/>
              <a:cs typeface="ＭＳ Ｐゴシック"/>
            </a:endParaRPr>
          </a:p>
        </p:txBody>
      </p:sp>
      <p:sp>
        <p:nvSpPr>
          <p:cNvPr id="10" name="テキスト ボックス 9"/>
          <p:cNvSpPr txBox="1"/>
          <p:nvPr/>
        </p:nvSpPr>
        <p:spPr>
          <a:xfrm>
            <a:off x="6588224" y="2160982"/>
            <a:ext cx="2726933"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○：令和４年</a:t>
            </a:r>
            <a:r>
              <a:rPr lang="ja-JP" altLang="en-US" sz="1000" dirty="0">
                <a:latin typeface="Meiryo UI" panose="020B0604030504040204" pitchFamily="50" charset="-128"/>
                <a:ea typeface="Meiryo UI" panose="020B0604030504040204" pitchFamily="50" charset="-128"/>
              </a:rPr>
              <a:t>２</a:t>
            </a:r>
            <a:r>
              <a:rPr lang="ja-JP" altLang="en-US" sz="1000" dirty="0" smtClean="0">
                <a:latin typeface="Meiryo UI" panose="020B0604030504040204" pitchFamily="50" charset="-128"/>
                <a:ea typeface="Meiryo UI" panose="020B0604030504040204" pitchFamily="50" charset="-128"/>
              </a:rPr>
              <a:t>月以降現在までに充足</a:t>
            </a:r>
            <a:r>
              <a:rPr lang="ja-JP" altLang="en-US" sz="1000" dirty="0"/>
              <a:t>　　</a:t>
            </a:r>
            <a:endParaRPr kumimoji="1" lang="ja-JP" altLang="en-US" sz="1000" dirty="0"/>
          </a:p>
        </p:txBody>
      </p:sp>
      <p:sp>
        <p:nvSpPr>
          <p:cNvPr id="11" name="テキスト ボックス 1"/>
          <p:cNvSpPr txBox="1"/>
          <p:nvPr/>
        </p:nvSpPr>
        <p:spPr>
          <a:xfrm>
            <a:off x="266956" y="5770246"/>
            <a:ext cx="8837170" cy="9711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spcAft>
                <a:spcPts val="0"/>
              </a:spcAft>
            </a:pPr>
            <a:r>
              <a:rPr lang="ja-JP" altLang="en-US" sz="1400" b="1" dirty="0">
                <a:solidFill>
                  <a:srgbClr val="FF0000"/>
                </a:solidFill>
                <a:latin typeface="Meiryo UI" panose="020B0604030504040204" pitchFamily="50" charset="-128"/>
                <a:ea typeface="Meiryo UI" panose="020B0604030504040204" pitchFamily="50" charset="-128"/>
                <a:cs typeface="ＭＳ Ｐゴシック"/>
              </a:rPr>
              <a:t>　</a:t>
            </a:r>
            <a:r>
              <a:rPr lang="en-US" altLang="ja-JP" sz="1600" b="1" dirty="0">
                <a:solidFill>
                  <a:schemeClr val="tx1"/>
                </a:solidFill>
                <a:latin typeface="Meiryo UI" panose="020B0604030504040204" pitchFamily="50" charset="-128"/>
                <a:ea typeface="Meiryo UI" panose="020B0604030504040204" pitchFamily="50" charset="-128"/>
                <a:cs typeface="ＭＳ Ｐゴシック"/>
              </a:rPr>
              <a:t>〈</a:t>
            </a:r>
            <a:r>
              <a:rPr lang="ja-JP" altLang="en-US" sz="1600" b="1" dirty="0">
                <a:solidFill>
                  <a:schemeClr val="tx1"/>
                </a:solidFill>
                <a:latin typeface="Meiryo UI" panose="020B0604030504040204" pitchFamily="50" charset="-128"/>
                <a:ea typeface="Meiryo UI" panose="020B0604030504040204" pitchFamily="50" charset="-128"/>
                <a:cs typeface="ＭＳ Ｐゴシック"/>
              </a:rPr>
              <a:t>対応案</a:t>
            </a:r>
            <a:r>
              <a:rPr lang="en-US" altLang="ja-JP" sz="1600" b="1" dirty="0">
                <a:solidFill>
                  <a:schemeClr val="tx1"/>
                </a:solidFill>
                <a:latin typeface="Meiryo UI" panose="020B0604030504040204" pitchFamily="50" charset="-128"/>
                <a:ea typeface="Meiryo UI" panose="020B0604030504040204" pitchFamily="50" charset="-128"/>
                <a:cs typeface="ＭＳ Ｐゴシック"/>
              </a:rPr>
              <a:t>〉</a:t>
            </a:r>
          </a:p>
          <a:p>
            <a:r>
              <a:rPr lang="ja-JP" altLang="en-US" sz="1600" dirty="0">
                <a:solidFill>
                  <a:schemeClr val="tx1"/>
                </a:solidFill>
                <a:latin typeface="Meiryo UI" panose="020B0604030504040204" pitchFamily="50" charset="-128"/>
                <a:ea typeface="Meiryo UI" panose="020B0604030504040204" pitchFamily="50" charset="-128"/>
                <a:cs typeface="ＭＳ Ｐゴシック"/>
              </a:rPr>
              <a:t>　</a:t>
            </a:r>
            <a:r>
              <a:rPr lang="en-US" altLang="ja-JP" sz="1600" dirty="0" smtClean="0">
                <a:solidFill>
                  <a:schemeClr val="tx1"/>
                </a:solidFill>
                <a:latin typeface="Meiryo UI" panose="020B0604030504040204" pitchFamily="50" charset="-128"/>
                <a:ea typeface="Meiryo UI" panose="020B0604030504040204" pitchFamily="50" charset="-128"/>
                <a:cs typeface="ＭＳ Ｐゴシック"/>
              </a:rPr>
              <a:t>R4.2</a:t>
            </a:r>
            <a:r>
              <a:rPr lang="ja-JP" altLang="en-US" sz="1600" dirty="0" smtClean="0">
                <a:solidFill>
                  <a:schemeClr val="tx1"/>
                </a:solidFill>
                <a:latin typeface="Meiryo UI" panose="020B0604030504040204" pitchFamily="50" charset="-128"/>
                <a:ea typeface="Meiryo UI" panose="020B0604030504040204" pitchFamily="50" charset="-128"/>
                <a:cs typeface="ＭＳ Ｐゴシック"/>
              </a:rPr>
              <a:t>時点</a:t>
            </a:r>
            <a:r>
              <a:rPr lang="ja-JP" altLang="en-US" sz="1600" dirty="0">
                <a:solidFill>
                  <a:schemeClr val="tx1"/>
                </a:solidFill>
                <a:latin typeface="Meiryo UI" panose="020B0604030504040204" pitchFamily="50" charset="-128"/>
                <a:ea typeface="Meiryo UI" panose="020B0604030504040204" pitchFamily="50" charset="-128"/>
                <a:cs typeface="ＭＳ Ｐゴシック"/>
              </a:rPr>
              <a:t>では未充足であったが</a:t>
            </a:r>
            <a:r>
              <a:rPr lang="ja-JP" altLang="en-US" sz="1600" dirty="0" smtClean="0">
                <a:solidFill>
                  <a:schemeClr val="tx1"/>
                </a:solidFill>
                <a:latin typeface="Meiryo UI" panose="020B0604030504040204" pitchFamily="50" charset="-128"/>
                <a:ea typeface="Meiryo UI" panose="020B0604030504040204" pitchFamily="50" charset="-128"/>
                <a:cs typeface="ＭＳ Ｐゴシック"/>
              </a:rPr>
              <a:t>、</a:t>
            </a:r>
            <a:r>
              <a:rPr lang="en-US" altLang="ja-JP" sz="1600" dirty="0" smtClean="0">
                <a:solidFill>
                  <a:schemeClr val="tx1"/>
                </a:solidFill>
                <a:latin typeface="Meiryo UI" panose="020B0604030504040204" pitchFamily="50" charset="-128"/>
                <a:ea typeface="Meiryo UI" panose="020B0604030504040204" pitchFamily="50" charset="-128"/>
                <a:cs typeface="ＭＳ Ｐゴシック"/>
              </a:rPr>
              <a:t>R4.6.16</a:t>
            </a:r>
            <a:r>
              <a:rPr lang="ja-JP" altLang="en-US" sz="1600" dirty="0" smtClean="0">
                <a:solidFill>
                  <a:schemeClr val="tx1"/>
                </a:solidFill>
                <a:latin typeface="Meiryo UI" panose="020B0604030504040204" pitchFamily="50" charset="-128"/>
                <a:ea typeface="Meiryo UI" panose="020B0604030504040204" pitchFamily="50" charset="-128"/>
                <a:cs typeface="ＭＳ Ｐゴシック"/>
              </a:rPr>
              <a:t>時点で改善され、すべての要件を満たすこととなったため、</a:t>
            </a:r>
            <a:r>
              <a:rPr lang="ja-JP" altLang="en-US" sz="1600" u="sng" dirty="0" smtClean="0">
                <a:solidFill>
                  <a:schemeClr val="tx1"/>
                </a:solidFill>
                <a:latin typeface="Meiryo UI" panose="020B0604030504040204" pitchFamily="50" charset="-128"/>
                <a:ea typeface="Meiryo UI" panose="020B0604030504040204" pitchFamily="50" charset="-128"/>
                <a:cs typeface="ＭＳ Ｐゴシック"/>
              </a:rPr>
              <a:t>指定を継続する。</a:t>
            </a:r>
            <a:endParaRPr lang="en-US" altLang="ja-JP" sz="1600" u="sng" dirty="0">
              <a:solidFill>
                <a:schemeClr val="tx1"/>
              </a:solidFill>
              <a:latin typeface="Meiryo UI" panose="020B0604030504040204" pitchFamily="50" charset="-128"/>
              <a:ea typeface="Meiryo UI" panose="020B0604030504040204" pitchFamily="50" charset="-128"/>
              <a:cs typeface="ＭＳ Ｐゴシック"/>
            </a:endParaRPr>
          </a:p>
        </p:txBody>
      </p:sp>
      <p:sp>
        <p:nvSpPr>
          <p:cNvPr id="12" name="テキスト ボックス 1"/>
          <p:cNvSpPr txBox="1"/>
          <p:nvPr/>
        </p:nvSpPr>
        <p:spPr>
          <a:xfrm>
            <a:off x="179512" y="115689"/>
            <a:ext cx="8816536"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１．</a:t>
            </a:r>
            <a:r>
              <a:rPr lang="ja-JP" altLang="en-US" sz="2000" b="1" dirty="0">
                <a:solidFill>
                  <a:srgbClr val="FFFFFF"/>
                </a:solidFill>
                <a:latin typeface="Meiryo UI" panose="020B0604030504040204" pitchFamily="50" charset="-128"/>
                <a:ea typeface="Meiryo UI" panose="020B0604030504040204" pitchFamily="50" charset="-128"/>
                <a:cs typeface="Times New Roman"/>
              </a:rPr>
              <a:t>府がん診療拠点病院の指定要件未充足病院への対応に</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ついて①</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4C672374-2C65-4225-B1BC-5F795CF92C82}" type="slidenum">
              <a:rPr kumimoji="1" lang="ja-JP" altLang="en-US" smtClean="0"/>
              <a:t>4</a:t>
            </a:fld>
            <a:endParaRPr kumimoji="1" lang="ja-JP" altLang="en-US"/>
          </a:p>
        </p:txBody>
      </p:sp>
    </p:spTree>
    <p:extLst>
      <p:ext uri="{BB962C8B-B14F-4D97-AF65-F5344CB8AC3E}">
        <p14:creationId xmlns:p14="http://schemas.microsoft.com/office/powerpoint/2010/main" val="4022232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
          <p:cNvSpPr txBox="1"/>
          <p:nvPr/>
        </p:nvSpPr>
        <p:spPr>
          <a:xfrm>
            <a:off x="482078" y="4715884"/>
            <a:ext cx="1368152" cy="4680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2" name="正方形/長方形 1">
            <a:extLst>
              <a:ext uri="{FF2B5EF4-FFF2-40B4-BE49-F238E27FC236}">
                <a16:creationId xmlns:a16="http://schemas.microsoft.com/office/drawing/2014/main" id="{07669B60-81C0-4A8B-BCEF-6138E05BADA9}"/>
              </a:ext>
            </a:extLst>
          </p:cNvPr>
          <p:cNvSpPr/>
          <p:nvPr/>
        </p:nvSpPr>
        <p:spPr>
          <a:xfrm>
            <a:off x="318901" y="1432345"/>
            <a:ext cx="8964488"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1" dirty="0">
                <a:solidFill>
                  <a:prstClr val="black"/>
                </a:solidFill>
                <a:latin typeface="Meiryo UI" panose="020B0604030504040204" pitchFamily="50" charset="-128"/>
                <a:ea typeface="Meiryo UI" panose="020B0604030504040204" pitchFamily="50" charset="-128"/>
                <a:cs typeface="ＭＳ Ｐゴシック"/>
              </a:rPr>
              <a:t>【</a:t>
            </a:r>
            <a:r>
              <a:rPr kumimoji="1"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愛仁会高槻病院</a:t>
            </a:r>
            <a:r>
              <a:rPr kumimoji="1" lang="en-US" altLang="ja-JP"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a:t>
            </a:r>
            <a:endPar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2794000181"/>
              </p:ext>
            </p:extLst>
          </p:nvPr>
        </p:nvGraphicFramePr>
        <p:xfrm>
          <a:off x="346650" y="3264523"/>
          <a:ext cx="8553173" cy="1713620"/>
        </p:xfrm>
        <a:graphic>
          <a:graphicData uri="http://schemas.openxmlformats.org/drawingml/2006/table">
            <a:tbl>
              <a:tblPr firstRow="1" bandRow="1">
                <a:tableStyleId>{5C22544A-7EE6-4342-B048-85BDC9FD1C3A}</a:tableStyleId>
              </a:tblPr>
              <a:tblGrid>
                <a:gridCol w="1405809">
                  <a:extLst>
                    <a:ext uri="{9D8B030D-6E8A-4147-A177-3AD203B41FA5}">
                      <a16:colId xmlns:a16="http://schemas.microsoft.com/office/drawing/2014/main" val="1459757826"/>
                    </a:ext>
                  </a:extLst>
                </a:gridCol>
                <a:gridCol w="2147050">
                  <a:extLst>
                    <a:ext uri="{9D8B030D-6E8A-4147-A177-3AD203B41FA5}">
                      <a16:colId xmlns:a16="http://schemas.microsoft.com/office/drawing/2014/main" val="2349801451"/>
                    </a:ext>
                  </a:extLst>
                </a:gridCol>
                <a:gridCol w="2423806">
                  <a:extLst>
                    <a:ext uri="{9D8B030D-6E8A-4147-A177-3AD203B41FA5}">
                      <a16:colId xmlns:a16="http://schemas.microsoft.com/office/drawing/2014/main" val="2734886983"/>
                    </a:ext>
                  </a:extLst>
                </a:gridCol>
                <a:gridCol w="2576508">
                  <a:extLst>
                    <a:ext uri="{9D8B030D-6E8A-4147-A177-3AD203B41FA5}">
                      <a16:colId xmlns:a16="http://schemas.microsoft.com/office/drawing/2014/main" val="2256548971"/>
                    </a:ext>
                  </a:extLst>
                </a:gridCol>
              </a:tblGrid>
              <a:tr h="380501">
                <a:tc rowSpan="2">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病院名</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bg1"/>
                          </a:solidFill>
                          <a:latin typeface="Meiryo UI" panose="020B0604030504040204" pitchFamily="50" charset="-128"/>
                          <a:ea typeface="Meiryo UI" panose="020B0604030504040204" pitchFamily="50" charset="-128"/>
                        </a:rPr>
                        <a:t>指定期間</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2">
                  <a:txBody>
                    <a:bodyPr/>
                    <a:lstStyle/>
                    <a:p>
                      <a:pPr algn="ctr"/>
                      <a:r>
                        <a:rPr lang="ja-JP" altLang="en-US" sz="1200" dirty="0" smtClean="0">
                          <a:solidFill>
                            <a:schemeClr val="bg1"/>
                          </a:solidFill>
                        </a:rPr>
                        <a:t>必須要件</a:t>
                      </a:r>
                      <a:endParaRPr lang="ja-JP" altLang="en-US" sz="1200" dirty="0">
                        <a:solidFill>
                          <a:schemeClr val="bg1"/>
                        </a:solidFill>
                      </a:endParaRPr>
                    </a:p>
                  </a:txBody>
                  <a:tcPr anchor="ctr">
                    <a:lnL w="381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algn="ctr"/>
                      <a:endParaRPr kumimoji="1" lang="ja-JP" altLang="en-US" sz="1400" dirty="0">
                        <a:latin typeface="+mn-ea"/>
                        <a:ea typeface="+mn-ea"/>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15804431"/>
                  </a:ext>
                </a:extLst>
              </a:tr>
              <a:tr h="432048">
                <a:tc vMerge="1">
                  <a:txBody>
                    <a:bodyPr/>
                    <a:lstStyle/>
                    <a:p>
                      <a:endParaRPr kumimoji="1" lang="ja-JP" altLang="en-US"/>
                    </a:p>
                  </a:txBody>
                  <a:tcPr/>
                </a:tc>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300" b="1" dirty="0" smtClean="0">
                          <a:solidFill>
                            <a:schemeClr val="bg1"/>
                          </a:solidFill>
                          <a:latin typeface="Meiryo UI" panose="020B0604030504040204" pitchFamily="50" charset="-128"/>
                          <a:ea typeface="Meiryo UI" panose="020B0604030504040204" pitchFamily="50" charset="-128"/>
                        </a:rPr>
                        <a:t>患者が語り合う</a:t>
                      </a:r>
                      <a:r>
                        <a:rPr kumimoji="1" lang="ja-JP" altLang="en-US" sz="1300" b="1" dirty="0">
                          <a:solidFill>
                            <a:schemeClr val="bg1"/>
                          </a:solidFill>
                          <a:latin typeface="Meiryo UI" panose="020B0604030504040204" pitchFamily="50" charset="-128"/>
                          <a:ea typeface="Meiryo UI" panose="020B0604030504040204" pitchFamily="50" charset="-128"/>
                        </a:rPr>
                        <a:t>ため</a:t>
                      </a:r>
                      <a:r>
                        <a:rPr kumimoji="1" lang="ja-JP" altLang="en-US" sz="1300" b="1" dirty="0" smtClean="0">
                          <a:solidFill>
                            <a:schemeClr val="bg1"/>
                          </a:solidFill>
                          <a:latin typeface="Meiryo UI" panose="020B0604030504040204" pitchFamily="50" charset="-128"/>
                          <a:ea typeface="Meiryo UI" panose="020B0604030504040204" pitchFamily="50" charset="-128"/>
                        </a:rPr>
                        <a:t>の場</a:t>
                      </a:r>
                      <a:r>
                        <a:rPr kumimoji="1" lang="ja-JP" altLang="en-US" sz="1300" b="1" dirty="0">
                          <a:solidFill>
                            <a:schemeClr val="bg1"/>
                          </a:solidFill>
                          <a:latin typeface="Meiryo UI" panose="020B0604030504040204" pitchFamily="50" charset="-128"/>
                          <a:ea typeface="Meiryo UI" panose="020B0604030504040204" pitchFamily="50" charset="-128"/>
                        </a:rPr>
                        <a:t>の設定</a:t>
                      </a:r>
                    </a:p>
                  </a:txBody>
                  <a:tcPr anchor="ct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相談支援</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センター相談員</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研修会受講</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682524892"/>
                  </a:ext>
                </a:extLst>
              </a:tr>
              <a:tr h="39701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200" dirty="0">
                          <a:solidFill>
                            <a:schemeClr val="tx1"/>
                          </a:solidFill>
                          <a:latin typeface="Meiryo UI" panose="020B0604030504040204" pitchFamily="50" charset="-128"/>
                          <a:ea typeface="Meiryo UI" panose="020B0604030504040204" pitchFamily="50" charset="-128"/>
                        </a:rPr>
                        <a:t>愛仁会高槻病院</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rowSpan="2">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R2.4.1</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R6.3.31</a:t>
                      </a:r>
                      <a:endParaRPr kumimoji="1" lang="zh-TW" altLang="en-US" sz="1200" dirty="0" smtClean="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58694359"/>
                  </a:ext>
                </a:extLst>
              </a:tr>
              <a:tr h="50405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TW"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R4.8.30</a:t>
                      </a:r>
                      <a:r>
                        <a:rPr kumimoji="1" lang="ja-JP" altLang="en-US" sz="1200" dirty="0" smtClean="0">
                          <a:solidFill>
                            <a:schemeClr val="tx1"/>
                          </a:solidFill>
                          <a:latin typeface="Meiryo UI" panose="020B0604030504040204" pitchFamily="50" charset="-128"/>
                          <a:ea typeface="Meiryo UI" panose="020B0604030504040204" pitchFamily="50" charset="-128"/>
                        </a:rPr>
                        <a:t>開催予定</a:t>
                      </a: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R4.1</a:t>
                      </a:r>
                      <a:r>
                        <a:rPr kumimoji="1" lang="ja-JP" altLang="en-US" sz="1200" dirty="0" smtClean="0">
                          <a:solidFill>
                            <a:schemeClr val="tx1"/>
                          </a:solidFill>
                          <a:latin typeface="Meiryo UI" panose="020B0604030504040204" pitchFamily="50" charset="-128"/>
                          <a:ea typeface="Meiryo UI" panose="020B0604030504040204" pitchFamily="50" charset="-128"/>
                        </a:rPr>
                        <a:t>月開催分に出席済</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4224109"/>
                  </a:ext>
                </a:extLst>
              </a:tr>
            </a:tbl>
          </a:graphicData>
        </a:graphic>
      </p:graphicFrame>
      <p:sp>
        <p:nvSpPr>
          <p:cNvPr id="14" name="テキスト ボックス 1"/>
          <p:cNvSpPr txBox="1"/>
          <p:nvPr/>
        </p:nvSpPr>
        <p:spPr>
          <a:xfrm>
            <a:off x="318901" y="1840013"/>
            <a:ext cx="8608673" cy="76449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r>
              <a:rPr lang="ja-JP" altLang="en-US" sz="1600" dirty="0" smtClean="0">
                <a:latin typeface="Meiryo UI" panose="020B0604030504040204" pitchFamily="50" charset="-128"/>
                <a:ea typeface="Meiryo UI" panose="020B0604030504040204" pitchFamily="50" charset="-128"/>
                <a:cs typeface="ＭＳ Ｐゴシック"/>
              </a:rPr>
              <a:t>「患者が語り合うための場の設定」が新型コロナウイルス感染症の影響で満たされて</a:t>
            </a:r>
            <a:r>
              <a:rPr lang="ja-JP" altLang="en-US" sz="1600" dirty="0">
                <a:latin typeface="Meiryo UI" panose="020B0604030504040204" pitchFamily="50" charset="-128"/>
                <a:ea typeface="Meiryo UI" panose="020B0604030504040204" pitchFamily="50" charset="-128"/>
                <a:cs typeface="ＭＳ Ｐゴシック"/>
              </a:rPr>
              <a:t>いない</a:t>
            </a:r>
            <a:r>
              <a:rPr lang="ja-JP" altLang="en-US" sz="1600" dirty="0" smtClean="0">
                <a:latin typeface="Meiryo UI" panose="020B0604030504040204" pitchFamily="50" charset="-128"/>
                <a:ea typeface="Meiryo UI" panose="020B0604030504040204" pitchFamily="50" charset="-128"/>
                <a:cs typeface="ＭＳ Ｐゴシック"/>
              </a:rPr>
              <a:t>状況だったが、</a:t>
            </a:r>
            <a:endParaRPr lang="en-US" altLang="ja-JP" sz="1600" dirty="0" smtClean="0">
              <a:latin typeface="Meiryo UI" panose="020B0604030504040204" pitchFamily="50" charset="-128"/>
              <a:ea typeface="Meiryo UI" panose="020B0604030504040204" pitchFamily="50" charset="-128"/>
              <a:cs typeface="ＭＳ Ｐゴシック"/>
            </a:endParaRPr>
          </a:p>
          <a:p>
            <a:r>
              <a:rPr lang="ja-JP" altLang="en-US" sz="1600" dirty="0" smtClean="0">
                <a:latin typeface="Meiryo UI" panose="020B0604030504040204" pitchFamily="50" charset="-128"/>
                <a:ea typeface="Meiryo UI" panose="020B0604030504040204" pitchFamily="50" charset="-128"/>
                <a:cs typeface="ＭＳ Ｐゴシック"/>
              </a:rPr>
              <a:t>改善指導後、令和４年８月末までに充足予定。</a:t>
            </a:r>
            <a:endParaRPr lang="en-US" altLang="ja-JP" sz="1600" dirty="0" smtClean="0">
              <a:latin typeface="Meiryo UI" panose="020B0604030504040204" pitchFamily="50" charset="-128"/>
              <a:ea typeface="Meiryo UI" panose="020B0604030504040204" pitchFamily="50" charset="-128"/>
              <a:cs typeface="ＭＳ Ｐゴシック"/>
            </a:endParaRPr>
          </a:p>
        </p:txBody>
      </p:sp>
      <p:sp>
        <p:nvSpPr>
          <p:cNvPr id="10" name="テキスト ボックス 9"/>
          <p:cNvSpPr txBox="1"/>
          <p:nvPr/>
        </p:nvSpPr>
        <p:spPr>
          <a:xfrm>
            <a:off x="3923928" y="2951366"/>
            <a:ext cx="5220072" cy="261610"/>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：令和４年２月までに充足済　　　</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△：令和４年８月末までに充足予定</a:t>
            </a:r>
            <a:endParaRPr kumimoji="1" lang="ja-JP" altLang="en-US" sz="1100" dirty="0"/>
          </a:p>
        </p:txBody>
      </p:sp>
      <p:sp>
        <p:nvSpPr>
          <p:cNvPr id="12" name="テキスト ボックス 1"/>
          <p:cNvSpPr txBox="1"/>
          <p:nvPr/>
        </p:nvSpPr>
        <p:spPr>
          <a:xfrm>
            <a:off x="210708" y="5589240"/>
            <a:ext cx="8825788" cy="96521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spcAft>
                <a:spcPts val="0"/>
              </a:spcAft>
            </a:pPr>
            <a:r>
              <a:rPr lang="ja-JP" altLang="en-US" sz="1400" b="1" dirty="0">
                <a:solidFill>
                  <a:srgbClr val="FF0000"/>
                </a:solidFill>
                <a:latin typeface="Meiryo UI" panose="020B0604030504040204" pitchFamily="50" charset="-128"/>
                <a:ea typeface="Meiryo UI" panose="020B0604030504040204" pitchFamily="50" charset="-128"/>
                <a:cs typeface="ＭＳ Ｐゴシック"/>
              </a:rPr>
              <a:t>　</a:t>
            </a:r>
            <a:r>
              <a:rPr lang="en-US" altLang="ja-JP" sz="1600" b="1" dirty="0">
                <a:solidFill>
                  <a:schemeClr val="tx1"/>
                </a:solidFill>
                <a:latin typeface="Meiryo UI" panose="020B0604030504040204" pitchFamily="50" charset="-128"/>
                <a:ea typeface="Meiryo UI" panose="020B0604030504040204" pitchFamily="50" charset="-128"/>
                <a:cs typeface="ＭＳ Ｐゴシック"/>
              </a:rPr>
              <a:t>〈</a:t>
            </a:r>
            <a:r>
              <a:rPr lang="ja-JP" altLang="en-US" sz="1600" b="1" dirty="0">
                <a:solidFill>
                  <a:schemeClr val="tx1"/>
                </a:solidFill>
                <a:latin typeface="Meiryo UI" panose="020B0604030504040204" pitchFamily="50" charset="-128"/>
                <a:ea typeface="Meiryo UI" panose="020B0604030504040204" pitchFamily="50" charset="-128"/>
                <a:cs typeface="ＭＳ Ｐゴシック"/>
              </a:rPr>
              <a:t>対応案</a:t>
            </a:r>
            <a:r>
              <a:rPr lang="en-US" altLang="ja-JP" sz="1600" b="1" dirty="0">
                <a:solidFill>
                  <a:schemeClr val="tx1"/>
                </a:solidFill>
                <a:latin typeface="Meiryo UI" panose="020B0604030504040204" pitchFamily="50" charset="-128"/>
                <a:ea typeface="Meiryo UI" panose="020B0604030504040204" pitchFamily="50" charset="-128"/>
                <a:cs typeface="ＭＳ Ｐゴシック"/>
              </a:rPr>
              <a:t>〉</a:t>
            </a:r>
          </a:p>
          <a:p>
            <a:r>
              <a:rPr lang="en-US" altLang="ja-JP" sz="1600" dirty="0" smtClean="0">
                <a:solidFill>
                  <a:schemeClr val="tx1"/>
                </a:solidFill>
                <a:latin typeface="Meiryo UI" panose="020B0604030504040204" pitchFamily="50" charset="-128"/>
                <a:ea typeface="Meiryo UI" panose="020B0604030504040204" pitchFamily="50" charset="-128"/>
                <a:cs typeface="ＭＳ Ｐゴシック"/>
              </a:rPr>
              <a:t>R</a:t>
            </a:r>
            <a:r>
              <a:rPr lang="ja-JP" altLang="en-US" sz="1600" dirty="0" smtClean="0">
                <a:solidFill>
                  <a:schemeClr val="tx1"/>
                </a:solidFill>
                <a:latin typeface="Meiryo UI" panose="020B0604030504040204" pitchFamily="50" charset="-128"/>
                <a:ea typeface="Meiryo UI" panose="020B0604030504040204" pitchFamily="50" charset="-128"/>
                <a:cs typeface="ＭＳ Ｐゴシック"/>
              </a:rPr>
              <a:t>４</a:t>
            </a:r>
            <a:r>
              <a:rPr lang="en-US" altLang="ja-JP" sz="1600" dirty="0" smtClean="0">
                <a:solidFill>
                  <a:schemeClr val="tx1"/>
                </a:solidFill>
                <a:latin typeface="Meiryo UI" panose="020B0604030504040204" pitchFamily="50" charset="-128"/>
                <a:ea typeface="Meiryo UI" panose="020B0604030504040204" pitchFamily="50" charset="-128"/>
                <a:cs typeface="ＭＳ Ｐゴシック"/>
              </a:rPr>
              <a:t>.2</a:t>
            </a:r>
            <a:r>
              <a:rPr lang="ja-JP" altLang="en-US" sz="1600" dirty="0">
                <a:solidFill>
                  <a:schemeClr val="tx1"/>
                </a:solidFill>
                <a:latin typeface="Meiryo UI" panose="020B0604030504040204" pitchFamily="50" charset="-128"/>
                <a:ea typeface="Meiryo UI" panose="020B0604030504040204" pitchFamily="50" charset="-128"/>
                <a:cs typeface="ＭＳ Ｐゴシック"/>
              </a:rPr>
              <a:t>時点では未充足であったが</a:t>
            </a:r>
            <a:r>
              <a:rPr lang="ja-JP" altLang="en-US" sz="1600" dirty="0" smtClean="0">
                <a:solidFill>
                  <a:schemeClr val="tx1"/>
                </a:solidFill>
                <a:latin typeface="Meiryo UI" panose="020B0604030504040204" pitchFamily="50" charset="-128"/>
                <a:ea typeface="Meiryo UI" panose="020B0604030504040204" pitchFamily="50" charset="-128"/>
                <a:cs typeface="ＭＳ Ｐゴシック"/>
              </a:rPr>
              <a:t>、８月</a:t>
            </a:r>
            <a:r>
              <a:rPr lang="ja-JP" altLang="en-US" sz="1600" dirty="0">
                <a:solidFill>
                  <a:schemeClr val="tx1"/>
                </a:solidFill>
                <a:latin typeface="Meiryo UI" panose="020B0604030504040204" pitchFamily="50" charset="-128"/>
                <a:ea typeface="Meiryo UI" panose="020B0604030504040204" pitchFamily="50" charset="-128"/>
                <a:cs typeface="ＭＳ Ｐゴシック"/>
              </a:rPr>
              <a:t>末までに充足予定であることから、８月末の</a:t>
            </a:r>
            <a:r>
              <a:rPr lang="ja-JP" altLang="en-US" sz="1600" dirty="0" smtClean="0">
                <a:solidFill>
                  <a:schemeClr val="tx1"/>
                </a:solidFill>
                <a:latin typeface="Meiryo UI" panose="020B0604030504040204" pitchFamily="50" charset="-128"/>
                <a:ea typeface="Meiryo UI" panose="020B0604030504040204" pitchFamily="50" charset="-128"/>
                <a:cs typeface="ＭＳ Ｐゴシック"/>
              </a:rPr>
              <a:t>充足を確認したうえで、</a:t>
            </a:r>
            <a:r>
              <a:rPr lang="ja-JP" altLang="en-US" sz="1600" u="sng" dirty="0">
                <a:solidFill>
                  <a:schemeClr val="tx1"/>
                </a:solidFill>
                <a:latin typeface="Meiryo UI" panose="020B0604030504040204" pitchFamily="50" charset="-128"/>
                <a:ea typeface="Meiryo UI" panose="020B0604030504040204" pitchFamily="50" charset="-128"/>
                <a:cs typeface="ＭＳ Ｐゴシック"/>
              </a:rPr>
              <a:t>指定</a:t>
            </a:r>
            <a:r>
              <a:rPr lang="ja-JP" altLang="en-US" sz="1600" u="sng" dirty="0" smtClean="0">
                <a:solidFill>
                  <a:schemeClr val="tx1"/>
                </a:solidFill>
                <a:latin typeface="Meiryo UI" panose="020B0604030504040204" pitchFamily="50" charset="-128"/>
                <a:ea typeface="Meiryo UI" panose="020B0604030504040204" pitchFamily="50" charset="-128"/>
                <a:cs typeface="ＭＳ Ｐゴシック"/>
              </a:rPr>
              <a:t>を継続する。</a:t>
            </a:r>
            <a:endParaRPr lang="en-US" altLang="ja-JP" sz="1600" u="sng" dirty="0">
              <a:solidFill>
                <a:schemeClr val="tx1"/>
              </a:solidFill>
              <a:latin typeface="Meiryo UI" panose="020B0604030504040204" pitchFamily="50" charset="-128"/>
              <a:ea typeface="Meiryo UI" panose="020B0604030504040204" pitchFamily="50" charset="-128"/>
              <a:cs typeface="ＭＳ Ｐゴシック"/>
            </a:endParaRPr>
          </a:p>
        </p:txBody>
      </p:sp>
      <p:sp>
        <p:nvSpPr>
          <p:cNvPr id="15" name="テキスト ボックス 1"/>
          <p:cNvSpPr txBox="1"/>
          <p:nvPr/>
        </p:nvSpPr>
        <p:spPr>
          <a:xfrm>
            <a:off x="179512" y="115689"/>
            <a:ext cx="8816536"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１．</a:t>
            </a:r>
            <a:r>
              <a:rPr lang="ja-JP" altLang="en-US" sz="2000" b="1" dirty="0">
                <a:solidFill>
                  <a:srgbClr val="FFFFFF"/>
                </a:solidFill>
                <a:latin typeface="Meiryo UI" panose="020B0604030504040204" pitchFamily="50" charset="-128"/>
                <a:ea typeface="Meiryo UI" panose="020B0604030504040204" pitchFamily="50" charset="-128"/>
                <a:cs typeface="Times New Roman"/>
              </a:rPr>
              <a:t>府がん診療拠点病院の指定要件未充足病院への対応に</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ついて②</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5</a:t>
            </a:fld>
            <a:endParaRPr kumimoji="1" lang="ja-JP" altLang="en-US"/>
          </a:p>
        </p:txBody>
      </p:sp>
    </p:spTree>
    <p:extLst>
      <p:ext uri="{BB962C8B-B14F-4D97-AF65-F5344CB8AC3E}">
        <p14:creationId xmlns:p14="http://schemas.microsoft.com/office/powerpoint/2010/main" val="385818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82209740"/>
              </p:ext>
            </p:extLst>
          </p:nvPr>
        </p:nvGraphicFramePr>
        <p:xfrm>
          <a:off x="198046" y="4477477"/>
          <a:ext cx="8704884" cy="1945029"/>
        </p:xfrm>
        <a:graphic>
          <a:graphicData uri="http://schemas.openxmlformats.org/drawingml/2006/table">
            <a:tbl>
              <a:tblPr firstRow="1" bandRow="1">
                <a:tableStyleId>{5C22544A-7EE6-4342-B048-85BDC9FD1C3A}</a:tableStyleId>
              </a:tblPr>
              <a:tblGrid>
                <a:gridCol w="1544532">
                  <a:extLst>
                    <a:ext uri="{9D8B030D-6E8A-4147-A177-3AD203B41FA5}">
                      <a16:colId xmlns:a16="http://schemas.microsoft.com/office/drawing/2014/main" val="2718033045"/>
                    </a:ext>
                  </a:extLst>
                </a:gridCol>
                <a:gridCol w="1656184">
                  <a:extLst>
                    <a:ext uri="{9D8B030D-6E8A-4147-A177-3AD203B41FA5}">
                      <a16:colId xmlns:a16="http://schemas.microsoft.com/office/drawing/2014/main" val="2536370563"/>
                    </a:ext>
                  </a:extLst>
                </a:gridCol>
                <a:gridCol w="1944216">
                  <a:extLst>
                    <a:ext uri="{9D8B030D-6E8A-4147-A177-3AD203B41FA5}">
                      <a16:colId xmlns:a16="http://schemas.microsoft.com/office/drawing/2014/main" val="2187736178"/>
                    </a:ext>
                  </a:extLst>
                </a:gridCol>
                <a:gridCol w="1800200">
                  <a:extLst>
                    <a:ext uri="{9D8B030D-6E8A-4147-A177-3AD203B41FA5}">
                      <a16:colId xmlns:a16="http://schemas.microsoft.com/office/drawing/2014/main" val="4070143979"/>
                    </a:ext>
                  </a:extLst>
                </a:gridCol>
                <a:gridCol w="1759752">
                  <a:extLst>
                    <a:ext uri="{9D8B030D-6E8A-4147-A177-3AD203B41FA5}">
                      <a16:colId xmlns:a16="http://schemas.microsoft.com/office/drawing/2014/main" val="2284801985"/>
                    </a:ext>
                  </a:extLst>
                </a:gridCol>
              </a:tblGrid>
              <a:tr h="185420">
                <a:tc rowSpan="2">
                  <a:txBody>
                    <a:bodyPr/>
                    <a:lstStyle/>
                    <a:p>
                      <a:pPr algn="ctr"/>
                      <a:r>
                        <a:rPr kumimoji="1" lang="ja-JP" altLang="en-US" sz="1400" dirty="0">
                          <a:latin typeface="Meiryo UI" panose="020B0604030504040204" pitchFamily="50" charset="-128"/>
                          <a:ea typeface="Meiryo UI" panose="020B0604030504040204" pitchFamily="50" charset="-128"/>
                        </a:rPr>
                        <a:t>病院名</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ja-JP" altLang="en-US" sz="1400" dirty="0" smtClean="0">
                          <a:latin typeface="Meiryo UI" panose="020B0604030504040204" pitchFamily="50" charset="-128"/>
                          <a:ea typeface="Meiryo UI" panose="020B0604030504040204" pitchFamily="50" charset="-128"/>
                        </a:rPr>
                        <a:t>指定期間</a:t>
                      </a:r>
                      <a:endParaRPr kumimoji="1" lang="ja-JP" altLang="en-US" sz="1400" dirty="0">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3">
                  <a:txBody>
                    <a:bodyPr/>
                    <a:lstStyle/>
                    <a:p>
                      <a:pPr algn="ctr"/>
                      <a:r>
                        <a:rPr kumimoji="1" lang="ja-JP" altLang="en-US" sz="1400" dirty="0">
                          <a:latin typeface="+mn-ea"/>
                          <a:ea typeface="+mn-ea"/>
                        </a:rPr>
                        <a:t>指定要件</a:t>
                      </a:r>
                    </a:p>
                  </a:txBody>
                  <a:tcPr anchor="ctr">
                    <a:lnL w="381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pPr algn="ctr"/>
                      <a:endParaRPr kumimoji="1" lang="ja-JP" altLang="en-US" sz="1400" dirty="0">
                        <a:latin typeface="+mn-ea"/>
                        <a:ea typeface="+mn-ea"/>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400" dirty="0">
                        <a:latin typeface="+mn-ea"/>
                        <a:ea typeface="+mn-ea"/>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5026866"/>
                  </a:ext>
                </a:extLst>
              </a:tr>
              <a:tr h="1101511">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院内がん登録</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050" b="1" dirty="0">
                          <a:solidFill>
                            <a:schemeClr val="bg1"/>
                          </a:solidFill>
                          <a:latin typeface="Meiryo UI" panose="020B0604030504040204" pitchFamily="50" charset="-128"/>
                          <a:ea typeface="Meiryo UI" panose="020B0604030504040204" pitchFamily="50" charset="-128"/>
                        </a:rPr>
                        <a:t>（</a:t>
                      </a:r>
                      <a:r>
                        <a:rPr kumimoji="1" lang="en-US" altLang="ja-JP" sz="1050" b="1" dirty="0">
                          <a:solidFill>
                            <a:schemeClr val="bg1"/>
                          </a:solidFill>
                          <a:latin typeface="Meiryo UI" panose="020B0604030504040204" pitchFamily="50" charset="-128"/>
                          <a:ea typeface="Meiryo UI" panose="020B0604030504040204" pitchFamily="50" charset="-128"/>
                        </a:rPr>
                        <a:t>200</a:t>
                      </a:r>
                      <a:r>
                        <a:rPr kumimoji="1" lang="ja-JP" altLang="en-US" sz="1050" b="1" dirty="0">
                          <a:solidFill>
                            <a:schemeClr val="bg1"/>
                          </a:solidFill>
                          <a:latin typeface="Meiryo UI" panose="020B0604030504040204" pitchFamily="50" charset="-128"/>
                          <a:ea typeface="Meiryo UI" panose="020B0604030504040204" pitchFamily="50" charset="-128"/>
                        </a:rPr>
                        <a:t>件以上）</a:t>
                      </a:r>
                    </a:p>
                  </a:txBody>
                  <a:tcPr anchor="ct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手術件数</a:t>
                      </a:r>
                      <a:endPar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200</a:t>
                      </a:r>
                      <a:r>
                        <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件以上）</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薬物療法のべ人数</a:t>
                      </a:r>
                      <a:endPar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400</a:t>
                      </a:r>
                      <a:r>
                        <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件以上）</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619061258"/>
                  </a:ext>
                </a:extLst>
              </a:tr>
              <a:tr h="538718">
                <a:tc>
                  <a:txBody>
                    <a:bodyPr/>
                    <a:lstStyle/>
                    <a:p>
                      <a:pPr algn="ctr"/>
                      <a:r>
                        <a:rPr kumimoji="1" lang="ja-JP" altLang="en-US" sz="1400" dirty="0">
                          <a:latin typeface="Meiryo UI" panose="020B0604030504040204" pitchFamily="50" charset="-128"/>
                          <a:ea typeface="Meiryo UI" panose="020B0604030504040204" pitchFamily="50" charset="-128"/>
                        </a:rPr>
                        <a:t>十三市民病院</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R2.4.1</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R6.3.31</a:t>
                      </a:r>
                      <a:endParaRPr kumimoji="1" lang="zh-TW" altLang="en-US" sz="1400" dirty="0" smtClean="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71</a:t>
                      </a: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(R3.1</a:t>
                      </a:r>
                      <a:r>
                        <a:rPr kumimoji="1" lang="ja-JP" altLang="en-US" sz="1200" dirty="0" smtClean="0">
                          <a:solidFill>
                            <a:schemeClr val="tx1"/>
                          </a:solidFill>
                          <a:latin typeface="Meiryo UI" panose="020B0604030504040204" pitchFamily="50" charset="-128"/>
                          <a:ea typeface="Meiryo UI" panose="020B0604030504040204" pitchFamily="50" charset="-128"/>
                        </a:rPr>
                        <a:t>月～</a:t>
                      </a:r>
                      <a:r>
                        <a:rPr kumimoji="1" lang="en-US" altLang="ja-JP" sz="1200" dirty="0" smtClean="0">
                          <a:solidFill>
                            <a:schemeClr val="tx1"/>
                          </a:solidFill>
                          <a:latin typeface="Meiryo UI" panose="020B0604030504040204" pitchFamily="50" charset="-128"/>
                          <a:ea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rPr>
                        <a:t>月実績</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102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(R3.1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43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(R3.1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月実績</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01649214"/>
                  </a:ext>
                </a:extLst>
              </a:tr>
            </a:tbl>
          </a:graphicData>
        </a:graphic>
      </p:graphicFrame>
      <p:sp>
        <p:nvSpPr>
          <p:cNvPr id="3" name="正方形/長方形 2"/>
          <p:cNvSpPr/>
          <p:nvPr/>
        </p:nvSpPr>
        <p:spPr>
          <a:xfrm>
            <a:off x="-21512" y="1130353"/>
            <a:ext cx="9144000" cy="2990562"/>
          </a:xfrm>
          <a:prstGeom prst="rect">
            <a:avLst/>
          </a:prstGeom>
        </p:spPr>
        <p:txBody>
          <a:bodyPr wrap="square">
            <a:spAutoFit/>
          </a:bodyPr>
          <a:lstStyle/>
          <a:p>
            <a:pPr lvl="0">
              <a:lnSpc>
                <a:spcPts val="2200"/>
              </a:lnSpc>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新型</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コロナウイルス感染症の流行に伴い、令和2年5月から、新型コロナ</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の</a:t>
            </a:r>
            <a:r>
              <a:rPr lang="ja-JP" altLang="en-US" sz="1600" dirty="0"/>
              <a:t>専門病院</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と</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して、</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以下の</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対応を行っていることから</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、依然として一部</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の指定要件を充足していない</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状況</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200"/>
              </a:lnSpc>
              <a:spcBef>
                <a:spcPts val="600"/>
              </a:spcBef>
              <a:spcAft>
                <a:spcPts val="0"/>
              </a:spcAft>
              <a:buClrTx/>
              <a:buSzTx/>
              <a:buFontTx/>
              <a:buNone/>
              <a:tabLst/>
              <a:defRPr/>
            </a:pPr>
            <a:r>
              <a:rPr lang="en-US" altLang="ja-JP" sz="1600" b="1" dirty="0" smtClean="0">
                <a:latin typeface="Meiryo UI" panose="020B0604030504040204" pitchFamily="50" charset="-128"/>
                <a:ea typeface="Meiryo UI" panose="020B0604030504040204" pitchFamily="50" charset="-128"/>
              </a:rPr>
              <a:t>  《</a:t>
            </a:r>
            <a:r>
              <a:rPr kumimoji="1" lang="ja-JP" altLang="en-US" sz="16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新型コロナ</a:t>
            </a:r>
            <a:r>
              <a:rPr lang="ja-JP" altLang="en-US" sz="1600" b="1" dirty="0">
                <a:latin typeface="Meiryo UI" panose="020B0604030504040204" pitchFamily="50" charset="-128"/>
                <a:ea typeface="Meiryo UI" panose="020B0604030504040204" pitchFamily="50" charset="-128"/>
              </a:rPr>
              <a:t>の</a:t>
            </a:r>
            <a:r>
              <a:rPr lang="ja-JP" altLang="en-US" sz="1600" b="1" dirty="0" smtClean="0">
                <a:latin typeface="Meiryo UI" panose="020B0604030504040204" pitchFamily="50" charset="-128"/>
                <a:ea typeface="Meiryo UI" panose="020B0604030504040204" pitchFamily="50" charset="-128"/>
              </a:rPr>
              <a:t>専門病院</a:t>
            </a:r>
            <a:r>
              <a:rPr kumimoji="1" lang="ja-JP" altLang="en-US" sz="16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と</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しての対応</a:t>
            </a:r>
            <a:r>
              <a:rPr kumimoji="1" lang="ja-JP" altLang="en-US" sz="16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状況</a:t>
            </a:r>
            <a:r>
              <a:rPr kumimoji="1" lang="en-US" altLang="ja-JP" sz="16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○令和</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2</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年</a:t>
            </a:r>
            <a:r>
              <a:rPr kumimoji="1"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4</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月の緊急事態宣言の際、</a:t>
            </a:r>
            <a:endParaRPr kumimoji="1"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2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外来診療を全面休止</a:t>
            </a:r>
            <a:endParaRPr kumimoji="1"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2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コロナ第１波の収束に合わせて一部再開。以後、コロナ蔓延の状況に応じて制限と緩和を繰り返す状況。</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入院</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患者</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は一旦</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全員退院</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endParaRPr kumimoji="1"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2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同年</a:t>
            </a:r>
            <a:r>
              <a:rPr kumimoji="1"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5</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月のコロナの専門病院になって以降、4病棟（224床）あった一般病棟のうち、2病棟をコロナ</a:t>
            </a:r>
            <a:endParaRPr kumimoji="1"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2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専用病棟へ転換。</a:t>
            </a:r>
            <a:endParaRPr kumimoji="1"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急性期</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対応</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は</a:t>
            </a:r>
            <a:r>
              <a:rPr kumimoji="1" lang="en-US" altLang="ja-JP"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2</a:t>
            </a:r>
            <a:r>
              <a:rPr kumimoji="1" lang="ja-JP" altLang="en-US" sz="16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病棟</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82</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床）のみ。→現在もこの状態が続いている</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4E7ECC3A-3260-4504-8CDE-290C07503642}"/>
              </a:ext>
            </a:extLst>
          </p:cNvPr>
          <p:cNvSpPr/>
          <p:nvPr/>
        </p:nvSpPr>
        <p:spPr>
          <a:xfrm>
            <a:off x="-15694" y="692696"/>
            <a:ext cx="9151704"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 </a:t>
            </a:r>
            <a:r>
              <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十三</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rPr>
              <a:t>市民</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病院</a:t>
            </a:r>
            <a:r>
              <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ＭＳ Ｐゴシック"/>
              </a:rPr>
              <a:t>】</a:t>
            </a:r>
            <a:endParaRPr kumimoji="1" lang="ja-JP" altLang="en-US" sz="1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1C07E2BD-3BB3-4A68-BE03-F83524422A18}"/>
              </a:ext>
            </a:extLst>
          </p:cNvPr>
          <p:cNvSpPr/>
          <p:nvPr/>
        </p:nvSpPr>
        <p:spPr>
          <a:xfrm>
            <a:off x="179512" y="4129919"/>
            <a:ext cx="3533340"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b="1" dirty="0">
                <a:solidFill>
                  <a:prstClr val="black"/>
                </a:solidFill>
                <a:latin typeface="Meiryo UI" panose="020B0604030504040204" pitchFamily="50" charset="-128"/>
                <a:ea typeface="Meiryo UI" panose="020B0604030504040204" pitchFamily="50" charset="-128"/>
              </a:rPr>
              <a:t>《</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指定</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要件（必須要件）の充足</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状況</a:t>
            </a:r>
            <a:r>
              <a:rPr lang="en-US" altLang="ja-JP" sz="1600" b="1" dirty="0">
                <a:solidFill>
                  <a:prstClr val="black"/>
                </a:solidFill>
                <a:latin typeface="Meiryo UI" panose="020B0604030504040204" pitchFamily="50" charset="-128"/>
                <a:ea typeface="Meiryo UI" panose="020B0604030504040204" pitchFamily="50" charset="-128"/>
              </a:rPr>
              <a:t>》</a:t>
            </a:r>
            <a:endParaRPr kumimoji="1" lang="ja-JP" altLang="en-US"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endParaRPr>
          </a:p>
        </p:txBody>
      </p:sp>
      <p:sp>
        <p:nvSpPr>
          <p:cNvPr id="13" name="テキスト ボックス 1"/>
          <p:cNvSpPr txBox="1"/>
          <p:nvPr/>
        </p:nvSpPr>
        <p:spPr>
          <a:xfrm>
            <a:off x="179512" y="115689"/>
            <a:ext cx="8816536"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a:solidFill>
                  <a:srgbClr val="FFFFFF"/>
                </a:solidFill>
                <a:latin typeface="Meiryo UI" panose="020B0604030504040204" pitchFamily="50" charset="-128"/>
                <a:ea typeface="Meiryo UI" panose="020B0604030504040204" pitchFamily="50" charset="-128"/>
                <a:cs typeface="Times New Roman"/>
              </a:rPr>
              <a:t>１</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dirty="0">
                <a:solidFill>
                  <a:srgbClr val="FFFFFF"/>
                </a:solidFill>
                <a:latin typeface="Meiryo UI" panose="020B0604030504040204" pitchFamily="50" charset="-128"/>
                <a:ea typeface="Meiryo UI" panose="020B0604030504040204" pitchFamily="50" charset="-128"/>
                <a:cs typeface="Times New Roman"/>
              </a:rPr>
              <a:t>府がん診療拠点病院の指定要件未充足病院への対応に</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ついて③</a:t>
            </a:r>
            <a:r>
              <a:rPr lang="en-US" altLang="ja-JP" sz="2000" b="1" dirty="0" smtClean="0">
                <a:solidFill>
                  <a:srgbClr val="FFFFFF"/>
                </a:solidFill>
                <a:latin typeface="Meiryo UI" panose="020B0604030504040204" pitchFamily="50" charset="-128"/>
                <a:ea typeface="Meiryo UI" panose="020B0604030504040204" pitchFamily="50" charset="-128"/>
                <a:cs typeface="Times New Roman"/>
              </a:rPr>
              <a:t>-1</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6843472" y="6482035"/>
            <a:ext cx="2133600" cy="365125"/>
          </a:xfrm>
        </p:spPr>
        <p:txBody>
          <a:bodyPr/>
          <a:lstStyle/>
          <a:p>
            <a:fld id="{4C672374-2C65-4225-B1BC-5F795CF92C82}" type="slidenum">
              <a:rPr kumimoji="1" lang="ja-JP" altLang="en-US" smtClean="0"/>
              <a:t>6</a:t>
            </a:fld>
            <a:endParaRPr kumimoji="1" lang="ja-JP" altLang="en-US" dirty="0"/>
          </a:p>
        </p:txBody>
      </p:sp>
    </p:spTree>
    <p:extLst>
      <p:ext uri="{BB962C8B-B14F-4D97-AF65-F5344CB8AC3E}">
        <p14:creationId xmlns:p14="http://schemas.microsoft.com/office/powerpoint/2010/main" val="2923211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C672374-2C65-4225-B1BC-5F795CF92C82}" type="slidenum">
              <a:rPr kumimoji="1" lang="ja-JP" altLang="en-US" smtClean="0"/>
              <a:t>7</a:t>
            </a:fld>
            <a:endParaRPr kumimoji="1" lang="ja-JP" altLang="en-US"/>
          </a:p>
        </p:txBody>
      </p:sp>
      <p:sp>
        <p:nvSpPr>
          <p:cNvPr id="3" name="テキスト ボックス 1"/>
          <p:cNvSpPr txBox="1"/>
          <p:nvPr/>
        </p:nvSpPr>
        <p:spPr>
          <a:xfrm>
            <a:off x="178869" y="3068960"/>
            <a:ext cx="8692303" cy="172819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spcAft>
                <a:spcPts val="0"/>
              </a:spcAft>
            </a:pPr>
            <a:r>
              <a:rPr lang="ja-JP" altLang="en-US" sz="1400" b="1" dirty="0">
                <a:solidFill>
                  <a:srgbClr val="FF0000"/>
                </a:solidFill>
                <a:latin typeface="Meiryo UI" panose="020B0604030504040204" pitchFamily="50" charset="-128"/>
                <a:ea typeface="Meiryo UI" panose="020B0604030504040204" pitchFamily="50" charset="-128"/>
                <a:cs typeface="ＭＳ Ｐゴシック"/>
              </a:rPr>
              <a:t>　</a:t>
            </a:r>
            <a:r>
              <a:rPr lang="en-US" altLang="ja-JP" sz="1600" b="1" dirty="0">
                <a:solidFill>
                  <a:schemeClr val="tx1"/>
                </a:solidFill>
                <a:latin typeface="Meiryo UI" panose="020B0604030504040204" pitchFamily="50" charset="-128"/>
                <a:ea typeface="Meiryo UI" panose="020B0604030504040204" pitchFamily="50" charset="-128"/>
                <a:cs typeface="ＭＳ Ｐゴシック"/>
              </a:rPr>
              <a:t>〈</a:t>
            </a:r>
            <a:r>
              <a:rPr lang="ja-JP" altLang="en-US" sz="1600" b="1" dirty="0">
                <a:solidFill>
                  <a:schemeClr val="tx1"/>
                </a:solidFill>
                <a:latin typeface="Meiryo UI" panose="020B0604030504040204" pitchFamily="50" charset="-128"/>
                <a:ea typeface="Meiryo UI" panose="020B0604030504040204" pitchFamily="50" charset="-128"/>
                <a:cs typeface="ＭＳ Ｐゴシック"/>
              </a:rPr>
              <a:t>対応案</a:t>
            </a:r>
            <a:r>
              <a:rPr lang="en-US" altLang="ja-JP" sz="1600" b="1" dirty="0">
                <a:solidFill>
                  <a:schemeClr val="tx1"/>
                </a:solidFill>
                <a:latin typeface="Meiryo UI" panose="020B0604030504040204" pitchFamily="50" charset="-128"/>
                <a:ea typeface="Meiryo UI" panose="020B0604030504040204" pitchFamily="50" charset="-128"/>
                <a:cs typeface="ＭＳ Ｐゴシック"/>
              </a:rPr>
              <a:t>〉</a:t>
            </a:r>
          </a:p>
          <a:p>
            <a:pPr lvl="0">
              <a:lnSpc>
                <a:spcPts val="2400"/>
              </a:lnSpc>
              <a:defRPr/>
            </a:pPr>
            <a:r>
              <a:rPr lang="ja-JP" altLang="en-US" sz="1600" dirty="0" smtClean="0">
                <a:solidFill>
                  <a:prstClr val="black"/>
                </a:solidFill>
                <a:latin typeface="Meiryo UI" panose="020B0604030504040204" pitchFamily="50" charset="-128"/>
                <a:ea typeface="Meiryo UI" panose="020B0604030504040204" pitchFamily="50" charset="-128"/>
                <a:cs typeface="ＭＳ Ｐゴシック"/>
              </a:rPr>
              <a:t>一部をコロナ専門病床としていることにより、手術件数等の診療実績は未充足であるが、新型コロナの専門病院として対応していると</a:t>
            </a:r>
            <a:r>
              <a:rPr lang="ja-JP" altLang="en-US" sz="1600" dirty="0">
                <a:solidFill>
                  <a:prstClr val="black"/>
                </a:solidFill>
                <a:latin typeface="Meiryo UI" panose="020B0604030504040204" pitchFamily="50" charset="-128"/>
                <a:ea typeface="Meiryo UI" panose="020B0604030504040204" pitchFamily="50" charset="-128"/>
                <a:cs typeface="ＭＳ Ｐゴシック"/>
              </a:rPr>
              <a:t>いう</a:t>
            </a:r>
            <a:r>
              <a:rPr lang="ja-JP" altLang="en-US" sz="1600" dirty="0" smtClean="0">
                <a:solidFill>
                  <a:prstClr val="black"/>
                </a:solidFill>
                <a:latin typeface="Meiryo UI" panose="020B0604030504040204" pitchFamily="50" charset="-128"/>
                <a:ea typeface="Meiryo UI" panose="020B0604030504040204" pitchFamily="50" charset="-128"/>
                <a:cs typeface="ＭＳ Ｐゴシック"/>
              </a:rPr>
              <a:t>やむを得ない事情によることから、</a:t>
            </a:r>
            <a:r>
              <a:rPr lang="ja-JP" altLang="en-US" sz="1600" u="sng" dirty="0" smtClean="0">
                <a:solidFill>
                  <a:prstClr val="black"/>
                </a:solidFill>
                <a:latin typeface="Meiryo UI" panose="020B0604030504040204" pitchFamily="50" charset="-128"/>
                <a:ea typeface="Meiryo UI" panose="020B0604030504040204" pitchFamily="50" charset="-128"/>
                <a:cs typeface="ＭＳ Ｐゴシック"/>
              </a:rPr>
              <a:t>指定継続を認めたうえで、改めて年度末の部会で状況を報告</a:t>
            </a:r>
            <a:r>
              <a:rPr lang="ja-JP" altLang="en-US" sz="1600" dirty="0" smtClean="0">
                <a:solidFill>
                  <a:prstClr val="black"/>
                </a:solidFill>
                <a:latin typeface="Meiryo UI" panose="020B0604030504040204" pitchFamily="50" charset="-128"/>
                <a:ea typeface="Meiryo UI" panose="020B0604030504040204" pitchFamily="50" charset="-128"/>
                <a:cs typeface="ＭＳ Ｐゴシック"/>
              </a:rPr>
              <a:t>することとする。</a:t>
            </a:r>
            <a:endParaRPr lang="en-US" altLang="ja-JP" sz="1600"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4" name="テキスト ボックス 1"/>
          <p:cNvSpPr txBox="1"/>
          <p:nvPr/>
        </p:nvSpPr>
        <p:spPr>
          <a:xfrm>
            <a:off x="178869" y="1224728"/>
            <a:ext cx="8692303" cy="162820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spcAft>
                <a:spcPts val="0"/>
              </a:spcAft>
            </a:pPr>
            <a:r>
              <a:rPr lang="ja-JP" altLang="en-US" sz="1400" b="1" dirty="0">
                <a:solidFill>
                  <a:srgbClr val="FF0000"/>
                </a:solidFill>
                <a:latin typeface="Meiryo UI" panose="020B0604030504040204" pitchFamily="50" charset="-128"/>
                <a:ea typeface="Meiryo UI" panose="020B0604030504040204" pitchFamily="50" charset="-128"/>
                <a:cs typeface="ＭＳ Ｐゴシック"/>
              </a:rPr>
              <a:t>　</a:t>
            </a:r>
            <a:r>
              <a:rPr lang="en-US" altLang="ja-JP" sz="1600" b="1" dirty="0" smtClean="0">
                <a:solidFill>
                  <a:schemeClr val="tx1"/>
                </a:solidFill>
                <a:latin typeface="Meiryo UI" panose="020B0604030504040204" pitchFamily="50" charset="-128"/>
                <a:ea typeface="Meiryo UI" panose="020B0604030504040204" pitchFamily="50" charset="-128"/>
                <a:cs typeface="ＭＳ Ｐゴシック"/>
              </a:rPr>
              <a:t>〈</a:t>
            </a:r>
            <a:r>
              <a:rPr lang="ja-JP" altLang="en-US" sz="1600" b="1" dirty="0">
                <a:solidFill>
                  <a:schemeClr val="tx1"/>
                </a:solidFill>
                <a:latin typeface="Meiryo UI" panose="020B0604030504040204" pitchFamily="50" charset="-128"/>
                <a:ea typeface="Meiryo UI" panose="020B0604030504040204" pitchFamily="50" charset="-128"/>
                <a:cs typeface="ＭＳ Ｐゴシック"/>
              </a:rPr>
              <a:t>令和</a:t>
            </a:r>
            <a:r>
              <a:rPr lang="en-US" altLang="ja-JP" sz="1600" b="1" dirty="0">
                <a:solidFill>
                  <a:schemeClr val="tx1"/>
                </a:solidFill>
                <a:latin typeface="Meiryo UI" panose="020B0604030504040204" pitchFamily="50" charset="-128"/>
                <a:ea typeface="Meiryo UI" panose="020B0604030504040204" pitchFamily="50" charset="-128"/>
                <a:cs typeface="ＭＳ Ｐゴシック"/>
              </a:rPr>
              <a:t>3</a:t>
            </a:r>
            <a:r>
              <a:rPr lang="ja-JP" altLang="en-US" sz="1600" b="1" dirty="0">
                <a:solidFill>
                  <a:schemeClr val="tx1"/>
                </a:solidFill>
                <a:latin typeface="Meiryo UI" panose="020B0604030504040204" pitchFamily="50" charset="-128"/>
                <a:ea typeface="Meiryo UI" panose="020B0604030504040204" pitchFamily="50" charset="-128"/>
                <a:cs typeface="ＭＳ Ｐゴシック"/>
              </a:rPr>
              <a:t>年度大阪府がん対策推進委員会第２回がん診療連携検討</a:t>
            </a:r>
            <a:r>
              <a:rPr lang="ja-JP" altLang="en-US" sz="1600" b="1" dirty="0" smtClean="0">
                <a:solidFill>
                  <a:schemeClr val="tx1"/>
                </a:solidFill>
                <a:latin typeface="Meiryo UI" panose="020B0604030504040204" pitchFamily="50" charset="-128"/>
                <a:ea typeface="Meiryo UI" panose="020B0604030504040204" pitchFamily="50" charset="-128"/>
                <a:cs typeface="ＭＳ Ｐゴシック"/>
              </a:rPr>
              <a:t>部会での意見</a:t>
            </a:r>
            <a:r>
              <a:rPr lang="en-US" altLang="ja-JP" sz="1600" b="1" dirty="0" smtClean="0">
                <a:solidFill>
                  <a:schemeClr val="tx1"/>
                </a:solidFill>
                <a:latin typeface="Meiryo UI" panose="020B0604030504040204" pitchFamily="50" charset="-128"/>
                <a:ea typeface="Meiryo UI" panose="020B0604030504040204" pitchFamily="50" charset="-128"/>
                <a:cs typeface="ＭＳ Ｐゴシック"/>
              </a:rPr>
              <a:t>〉</a:t>
            </a:r>
            <a:endParaRPr lang="en-US" altLang="ja-JP" sz="1600" b="1" dirty="0">
              <a:solidFill>
                <a:schemeClr val="tx1"/>
              </a:solidFill>
              <a:latin typeface="Meiryo UI" panose="020B0604030504040204" pitchFamily="50" charset="-128"/>
              <a:ea typeface="Meiryo UI" panose="020B0604030504040204" pitchFamily="50" charset="-128"/>
              <a:cs typeface="ＭＳ Ｐゴシック"/>
            </a:endParaRPr>
          </a:p>
          <a:p>
            <a:pPr lvl="0">
              <a:lnSpc>
                <a:spcPts val="2500"/>
              </a:lnSpc>
              <a:defRPr/>
            </a:pPr>
            <a:r>
              <a:rPr lang="ja-JP" altLang="en-US" sz="1600" dirty="0" smtClean="0">
                <a:solidFill>
                  <a:prstClr val="black"/>
                </a:solidFill>
                <a:latin typeface="Meiryo UI" panose="020B0604030504040204" pitchFamily="50" charset="-128"/>
                <a:ea typeface="Meiryo UI" panose="020B0604030504040204" pitchFamily="50" charset="-128"/>
                <a:cs typeface="ＭＳ Ｐゴシック"/>
              </a:rPr>
              <a:t>十三市民病院は、要件</a:t>
            </a:r>
            <a:r>
              <a:rPr lang="ja-JP" altLang="en-US" sz="1600" dirty="0">
                <a:solidFill>
                  <a:prstClr val="black"/>
                </a:solidFill>
                <a:latin typeface="Meiryo UI" panose="020B0604030504040204" pitchFamily="50" charset="-128"/>
                <a:ea typeface="Meiryo UI" panose="020B0604030504040204" pitchFamily="50" charset="-128"/>
                <a:cs typeface="ＭＳ Ｐゴシック"/>
              </a:rPr>
              <a:t>を充足していないため指定更新をするべきでは</a:t>
            </a:r>
            <a:r>
              <a:rPr lang="ja-JP" altLang="en-US" sz="1600" dirty="0" smtClean="0">
                <a:solidFill>
                  <a:prstClr val="black"/>
                </a:solidFill>
                <a:latin typeface="Meiryo UI" panose="020B0604030504040204" pitchFamily="50" charset="-128"/>
                <a:ea typeface="Meiryo UI" panose="020B0604030504040204" pitchFamily="50" charset="-128"/>
                <a:cs typeface="ＭＳ Ｐゴシック"/>
              </a:rPr>
              <a:t>ないのではないかと</a:t>
            </a:r>
            <a:r>
              <a:rPr lang="ja-JP" altLang="en-US" sz="1600" dirty="0">
                <a:solidFill>
                  <a:prstClr val="black"/>
                </a:solidFill>
                <a:latin typeface="Meiryo UI" panose="020B0604030504040204" pitchFamily="50" charset="-128"/>
                <a:ea typeface="Meiryo UI" panose="020B0604030504040204" pitchFamily="50" charset="-128"/>
                <a:cs typeface="ＭＳ Ｐゴシック"/>
              </a:rPr>
              <a:t>考える一方</a:t>
            </a:r>
            <a:r>
              <a:rPr lang="ja-JP" altLang="en-US" sz="1600" dirty="0" smtClean="0">
                <a:solidFill>
                  <a:prstClr val="black"/>
                </a:solidFill>
                <a:latin typeface="Meiryo UI" panose="020B0604030504040204" pitchFamily="50" charset="-128"/>
                <a:ea typeface="Meiryo UI" panose="020B0604030504040204" pitchFamily="50" charset="-128"/>
                <a:cs typeface="ＭＳ Ｐゴシック"/>
              </a:rPr>
              <a:t>、行政</a:t>
            </a:r>
            <a:r>
              <a:rPr lang="ja-JP" altLang="en-US" sz="1600" dirty="0">
                <a:solidFill>
                  <a:prstClr val="black"/>
                </a:solidFill>
                <a:latin typeface="Meiryo UI" panose="020B0604030504040204" pitchFamily="50" charset="-128"/>
                <a:ea typeface="Meiryo UI" panose="020B0604030504040204" pitchFamily="50" charset="-128"/>
                <a:cs typeface="ＭＳ Ｐゴシック"/>
              </a:rPr>
              <a:t>からの要望を受けてやむを得ず新型コロナウイルス感染</a:t>
            </a:r>
            <a:r>
              <a:rPr lang="ja-JP" altLang="en-US" sz="1600" dirty="0" smtClean="0">
                <a:solidFill>
                  <a:prstClr val="black"/>
                </a:solidFill>
                <a:latin typeface="Meiryo UI" panose="020B0604030504040204" pitchFamily="50" charset="-128"/>
                <a:ea typeface="Meiryo UI" panose="020B0604030504040204" pitchFamily="50" charset="-128"/>
                <a:cs typeface="ＭＳ Ｐゴシック"/>
              </a:rPr>
              <a:t>症の専門病院と</a:t>
            </a:r>
            <a:r>
              <a:rPr lang="ja-JP" altLang="en-US" sz="1600" dirty="0">
                <a:solidFill>
                  <a:prstClr val="black"/>
                </a:solidFill>
                <a:latin typeface="Meiryo UI" panose="020B0604030504040204" pitchFamily="50" charset="-128"/>
                <a:ea typeface="Meiryo UI" panose="020B0604030504040204" pitchFamily="50" charset="-128"/>
                <a:cs typeface="ＭＳ Ｐゴシック"/>
              </a:rPr>
              <a:t>して対応していることもあり、令和</a:t>
            </a:r>
            <a:r>
              <a:rPr lang="en-US" altLang="ja-JP" sz="1600" dirty="0">
                <a:solidFill>
                  <a:prstClr val="black"/>
                </a:solidFill>
                <a:latin typeface="Meiryo UI" panose="020B0604030504040204" pitchFamily="50" charset="-128"/>
                <a:ea typeface="Meiryo UI" panose="020B0604030504040204" pitchFamily="50" charset="-128"/>
                <a:cs typeface="ＭＳ Ｐゴシック"/>
              </a:rPr>
              <a:t>4</a:t>
            </a:r>
            <a:r>
              <a:rPr lang="ja-JP" altLang="en-US" sz="1600" dirty="0">
                <a:solidFill>
                  <a:prstClr val="black"/>
                </a:solidFill>
                <a:latin typeface="Meiryo UI" panose="020B0604030504040204" pitchFamily="50" charset="-128"/>
                <a:ea typeface="Meiryo UI" panose="020B0604030504040204" pitchFamily="50" charset="-128"/>
                <a:cs typeface="ＭＳ Ｐゴシック"/>
              </a:rPr>
              <a:t>年</a:t>
            </a:r>
            <a:r>
              <a:rPr lang="en-US" altLang="ja-JP" sz="1600" dirty="0">
                <a:solidFill>
                  <a:prstClr val="black"/>
                </a:solidFill>
                <a:latin typeface="Meiryo UI" panose="020B0604030504040204" pitchFamily="50" charset="-128"/>
                <a:ea typeface="Meiryo UI" panose="020B0604030504040204" pitchFamily="50" charset="-128"/>
                <a:cs typeface="ＭＳ Ｐゴシック"/>
              </a:rPr>
              <a:t>9</a:t>
            </a:r>
            <a:r>
              <a:rPr lang="ja-JP" altLang="en-US" sz="1600" dirty="0">
                <a:solidFill>
                  <a:prstClr val="black"/>
                </a:solidFill>
                <a:latin typeface="Meiryo UI" panose="020B0604030504040204" pitchFamily="50" charset="-128"/>
                <a:ea typeface="Meiryo UI" panose="020B0604030504040204" pitchFamily="50" charset="-128"/>
                <a:cs typeface="ＭＳ Ｐゴシック"/>
              </a:rPr>
              <a:t>月</a:t>
            </a:r>
            <a:r>
              <a:rPr lang="en-US" altLang="ja-JP" sz="1600" dirty="0">
                <a:solidFill>
                  <a:prstClr val="black"/>
                </a:solidFill>
                <a:latin typeface="Meiryo UI" panose="020B0604030504040204" pitchFamily="50" charset="-128"/>
                <a:ea typeface="Meiryo UI" panose="020B0604030504040204" pitchFamily="50" charset="-128"/>
                <a:cs typeface="ＭＳ Ｐゴシック"/>
              </a:rPr>
              <a:t>1</a:t>
            </a:r>
            <a:r>
              <a:rPr lang="ja-JP" altLang="en-US" sz="1600" dirty="0">
                <a:solidFill>
                  <a:prstClr val="black"/>
                </a:solidFill>
                <a:latin typeface="Meiryo UI" panose="020B0604030504040204" pitchFamily="50" charset="-128"/>
                <a:ea typeface="Meiryo UI" panose="020B0604030504040204" pitchFamily="50" charset="-128"/>
                <a:cs typeface="ＭＳ Ｐゴシック"/>
              </a:rPr>
              <a:t>日をもって改めて指定更新について検討してもよいのではないか。</a:t>
            </a:r>
            <a:endParaRPr lang="en-US" altLang="ja-JP" sz="1600" dirty="0">
              <a:solidFill>
                <a:prstClr val="black"/>
              </a:solidFill>
              <a:latin typeface="Meiryo UI" panose="020B0604030504040204" pitchFamily="50" charset="-128"/>
              <a:ea typeface="Meiryo UI" panose="020B0604030504040204" pitchFamily="50" charset="-128"/>
              <a:cs typeface="ＭＳ Ｐゴシック"/>
            </a:endParaRPr>
          </a:p>
        </p:txBody>
      </p:sp>
      <p:sp>
        <p:nvSpPr>
          <p:cNvPr id="5" name="テキスト ボックス 1"/>
          <p:cNvSpPr txBox="1"/>
          <p:nvPr/>
        </p:nvSpPr>
        <p:spPr>
          <a:xfrm>
            <a:off x="179512" y="115689"/>
            <a:ext cx="8816536"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a:solidFill>
                  <a:srgbClr val="FFFFFF"/>
                </a:solidFill>
                <a:latin typeface="Meiryo UI" panose="020B0604030504040204" pitchFamily="50" charset="-128"/>
                <a:ea typeface="Meiryo UI" panose="020B0604030504040204" pitchFamily="50" charset="-128"/>
                <a:cs typeface="Times New Roman"/>
              </a:rPr>
              <a:t>１</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a:t>
            </a:r>
            <a:r>
              <a:rPr lang="ja-JP" altLang="en-US" sz="2000" b="1" dirty="0">
                <a:solidFill>
                  <a:srgbClr val="FFFFFF"/>
                </a:solidFill>
                <a:latin typeface="Meiryo UI" panose="020B0604030504040204" pitchFamily="50" charset="-128"/>
                <a:ea typeface="Meiryo UI" panose="020B0604030504040204" pitchFamily="50" charset="-128"/>
                <a:cs typeface="Times New Roman"/>
              </a:rPr>
              <a:t>府がん診療拠点病院の指定要件未充足病院への対応に</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ついて③－</a:t>
            </a:r>
            <a:r>
              <a:rPr lang="en-US" altLang="ja-JP" sz="2000" b="1" dirty="0" smtClean="0">
                <a:solidFill>
                  <a:srgbClr val="FFFFFF"/>
                </a:solidFill>
                <a:latin typeface="Meiryo UI" panose="020B0604030504040204" pitchFamily="50" charset="-128"/>
                <a:ea typeface="Meiryo UI" panose="020B0604030504040204" pitchFamily="50" charset="-128"/>
                <a:cs typeface="Times New Roman"/>
              </a:rPr>
              <a:t>2</a:t>
            </a:r>
            <a:endParaRPr lang="en-US" altLang="ja-JP" sz="20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860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353988458"/>
              </p:ext>
            </p:extLst>
          </p:nvPr>
        </p:nvGraphicFramePr>
        <p:xfrm>
          <a:off x="251520" y="620689"/>
          <a:ext cx="8496944" cy="5976664"/>
        </p:xfrm>
        <a:graphic>
          <a:graphicData uri="http://schemas.openxmlformats.org/drawingml/2006/table">
            <a:tbl>
              <a:tblPr firstRow="1" bandCol="1">
                <a:effectLst>
                  <a:innerShdw blurRad="114300">
                    <a:prstClr val="black"/>
                  </a:innerShdw>
                </a:effectLst>
                <a:tableStyleId>{1E171933-4619-4E11-9A3F-F7608DF75F80}</a:tableStyleId>
              </a:tblPr>
              <a:tblGrid>
                <a:gridCol w="664978">
                  <a:extLst>
                    <a:ext uri="{9D8B030D-6E8A-4147-A177-3AD203B41FA5}">
                      <a16:colId xmlns:a16="http://schemas.microsoft.com/office/drawing/2014/main" val="20001"/>
                    </a:ext>
                  </a:extLst>
                </a:gridCol>
                <a:gridCol w="1921048">
                  <a:extLst>
                    <a:ext uri="{9D8B030D-6E8A-4147-A177-3AD203B41FA5}">
                      <a16:colId xmlns:a16="http://schemas.microsoft.com/office/drawing/2014/main" val="20002"/>
                    </a:ext>
                  </a:extLst>
                </a:gridCol>
                <a:gridCol w="2310518">
                  <a:extLst>
                    <a:ext uri="{9D8B030D-6E8A-4147-A177-3AD203B41FA5}">
                      <a16:colId xmlns:a16="http://schemas.microsoft.com/office/drawing/2014/main" val="20003"/>
                    </a:ext>
                  </a:extLst>
                </a:gridCol>
                <a:gridCol w="423281">
                  <a:extLst>
                    <a:ext uri="{9D8B030D-6E8A-4147-A177-3AD203B41FA5}">
                      <a16:colId xmlns:a16="http://schemas.microsoft.com/office/drawing/2014/main" val="20004"/>
                    </a:ext>
                  </a:extLst>
                </a:gridCol>
                <a:gridCol w="1034409">
                  <a:extLst>
                    <a:ext uri="{9D8B030D-6E8A-4147-A177-3AD203B41FA5}">
                      <a16:colId xmlns:a16="http://schemas.microsoft.com/office/drawing/2014/main" val="20005"/>
                    </a:ext>
                  </a:extLst>
                </a:gridCol>
                <a:gridCol w="591092">
                  <a:extLst>
                    <a:ext uri="{9D8B030D-6E8A-4147-A177-3AD203B41FA5}">
                      <a16:colId xmlns:a16="http://schemas.microsoft.com/office/drawing/2014/main" val="20006"/>
                    </a:ext>
                  </a:extLst>
                </a:gridCol>
                <a:gridCol w="517205">
                  <a:extLst>
                    <a:ext uri="{9D8B030D-6E8A-4147-A177-3AD203B41FA5}">
                      <a16:colId xmlns:a16="http://schemas.microsoft.com/office/drawing/2014/main" val="20007"/>
                    </a:ext>
                  </a:extLst>
                </a:gridCol>
                <a:gridCol w="517205">
                  <a:extLst>
                    <a:ext uri="{9D8B030D-6E8A-4147-A177-3AD203B41FA5}">
                      <a16:colId xmlns:a16="http://schemas.microsoft.com/office/drawing/2014/main" val="20008"/>
                    </a:ext>
                  </a:extLst>
                </a:gridCol>
                <a:gridCol w="517208">
                  <a:extLst>
                    <a:ext uri="{9D8B030D-6E8A-4147-A177-3AD203B41FA5}">
                      <a16:colId xmlns:a16="http://schemas.microsoft.com/office/drawing/2014/main" val="20009"/>
                    </a:ext>
                  </a:extLst>
                </a:gridCol>
              </a:tblGrid>
              <a:tr h="376278">
                <a:tc gridSpan="5">
                  <a:txBody>
                    <a:bodyPr/>
                    <a:lstStyle/>
                    <a:p>
                      <a:pPr algn="ctr" fontAlgn="b"/>
                      <a:r>
                        <a:rPr lang="ja-JP" altLang="en-US" sz="1600" b="1" i="0" u="none" strike="noStrike" dirty="0" smtClean="0">
                          <a:solidFill>
                            <a:schemeClr val="bg1"/>
                          </a:solidFill>
                          <a:latin typeface="Osaka"/>
                        </a:rPr>
                        <a:t>令和４年</a:t>
                      </a:r>
                      <a:endParaRPr lang="en-US" altLang="ja-JP" sz="1600" b="1" i="0" u="none" strike="noStrike" dirty="0" smtClean="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gridSpan="4">
                  <a:txBody>
                    <a:bodyPr/>
                    <a:lstStyle/>
                    <a:p>
                      <a:pPr algn="ctr" fontAlgn="b"/>
                      <a:r>
                        <a:rPr lang="ja-JP" altLang="en-US" sz="1600" b="1" i="0" u="none" strike="noStrike" dirty="0" smtClean="0">
                          <a:solidFill>
                            <a:schemeClr val="bg1"/>
                          </a:solidFill>
                          <a:latin typeface="Osaka"/>
                        </a:rPr>
                        <a:t>令和</a:t>
                      </a:r>
                      <a:r>
                        <a:rPr lang="en-US" altLang="ja-JP" sz="1600" b="1" i="0" u="none" strike="noStrike" dirty="0" smtClean="0">
                          <a:solidFill>
                            <a:schemeClr val="bg1"/>
                          </a:solidFill>
                          <a:latin typeface="Osaka"/>
                        </a:rPr>
                        <a:t>5</a:t>
                      </a:r>
                      <a:r>
                        <a:rPr lang="ja-JP" altLang="en-US" sz="1600" b="1" i="0" u="none" strike="noStrike" dirty="0" smtClean="0">
                          <a:solidFill>
                            <a:schemeClr val="bg1"/>
                          </a:solidFill>
                          <a:latin typeface="Osaka"/>
                        </a:rPr>
                        <a:t>年</a:t>
                      </a:r>
                      <a:endParaRPr lang="ja-JP" altLang="en-US" sz="1600" b="1"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hMerge="1">
                  <a:txBody>
                    <a:bodyPr/>
                    <a:lstStyle/>
                    <a:p>
                      <a:pPr algn="ctr" fontAlgn="b"/>
                      <a:endParaRPr lang="ja-JP" altLang="en-US" sz="2400" b="0" i="0" u="none" strike="noStrike" dirty="0">
                        <a:solidFill>
                          <a:schemeClr val="bg1"/>
                        </a:solidFill>
                        <a:latin typeface="Osaka"/>
                      </a:endParaRPr>
                    </a:p>
                  </a:txBody>
                  <a:tcPr marL="5731" marR="5731" marT="5731" marB="0"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0"/>
                  </a:ext>
                </a:extLst>
              </a:tr>
              <a:tr h="343571">
                <a:tc>
                  <a:txBody>
                    <a:bodyPr/>
                    <a:lstStyle/>
                    <a:p>
                      <a:pPr algn="ctr" fontAlgn="b"/>
                      <a:r>
                        <a:rPr lang="en-US" altLang="ja-JP" sz="1600" u="none" strike="noStrike" dirty="0" smtClean="0">
                          <a:solidFill>
                            <a:schemeClr val="bg1"/>
                          </a:solidFill>
                        </a:rPr>
                        <a:t>8</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b="1" i="0" u="none" strike="noStrike" dirty="0" smtClean="0">
                          <a:solidFill>
                            <a:schemeClr val="bg1"/>
                          </a:solidFill>
                          <a:latin typeface="+mn-lt"/>
                        </a:rPr>
                        <a:t>9</a:t>
                      </a:r>
                      <a:r>
                        <a:rPr lang="ja-JP" altLang="en-US" sz="1600" b="1" i="0" u="none" strike="noStrike" dirty="0" smtClean="0">
                          <a:solidFill>
                            <a:schemeClr val="bg1"/>
                          </a:solidFill>
                          <a:latin typeface="+mn-lt"/>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10</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11</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12</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1</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2</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3</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fontAlgn="b"/>
                      <a:r>
                        <a:rPr lang="en-US" altLang="ja-JP" sz="1600" u="none" strike="noStrike" dirty="0" smtClean="0">
                          <a:solidFill>
                            <a:schemeClr val="bg1"/>
                          </a:solidFill>
                        </a:rPr>
                        <a:t>4</a:t>
                      </a:r>
                      <a:r>
                        <a:rPr lang="ja-JP" altLang="en-US" sz="1600" u="none" strike="noStrike" dirty="0" smtClean="0">
                          <a:solidFill>
                            <a:schemeClr val="bg1"/>
                          </a:solidFill>
                        </a:rPr>
                        <a:t>月</a:t>
                      </a:r>
                      <a:endParaRPr lang="ja-JP" altLang="en-US" sz="1600" b="0" i="0" u="none" strike="noStrike" dirty="0">
                        <a:solidFill>
                          <a:schemeClr val="bg1"/>
                        </a:solidFill>
                        <a:latin typeface="Osaka"/>
                      </a:endParaRPr>
                    </a:p>
                  </a:txBody>
                  <a:tcPr marL="5731" marR="5731" marT="573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0001"/>
                  </a:ext>
                </a:extLst>
              </a:tr>
              <a:tr h="1060421">
                <a:tc>
                  <a:txBody>
                    <a:bodyPr/>
                    <a:lstStyle/>
                    <a:p>
                      <a:pPr algn="ctr"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60421">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27197">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15138">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35785">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65263">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11001">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311001">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11001">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67947">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311001">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311001">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sz="1800" dirty="0"/>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ltLang="en-US" sz="1800" dirty="0"/>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69638">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endParaRPr lang="ja-JP" altLang="en-US" sz="1000" b="0" i="0" u="none" strike="noStrike" dirty="0">
                        <a:solidFill>
                          <a:srgbClr val="000000"/>
                        </a:solidFill>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700" b="0" i="0" u="none" strike="noStrike" dirty="0">
                        <a:latin typeface="Osaka"/>
                      </a:endParaRPr>
                    </a:p>
                  </a:txBody>
                  <a:tcPr marL="5731" marR="5731" marT="5731" marB="0" anchor="b">
                    <a:lnL w="285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bl>
          </a:graphicData>
        </a:graphic>
      </p:graphicFrame>
      <p:sp>
        <p:nvSpPr>
          <p:cNvPr id="17" name="右矢印 16"/>
          <p:cNvSpPr/>
          <p:nvPr/>
        </p:nvSpPr>
        <p:spPr>
          <a:xfrm>
            <a:off x="1979712" y="1484785"/>
            <a:ext cx="936104" cy="1911851"/>
          </a:xfrm>
          <a:prstGeom prst="rightArrow">
            <a:avLst>
              <a:gd name="adj1" fmla="val 78097"/>
              <a:gd name="adj2" fmla="val 50000"/>
            </a:avLst>
          </a:prstGeom>
          <a:solidFill>
            <a:srgbClr val="FF99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6" name="テキスト ボックス 5"/>
          <p:cNvSpPr txBox="1"/>
          <p:nvPr/>
        </p:nvSpPr>
        <p:spPr>
          <a:xfrm>
            <a:off x="455084" y="1578904"/>
            <a:ext cx="369332" cy="4067293"/>
          </a:xfrm>
          <a:prstGeom prst="rect">
            <a:avLst/>
          </a:prstGeom>
          <a:solidFill>
            <a:srgbClr val="002060"/>
          </a:solidFill>
          <a:ln w="12700">
            <a:solidFill>
              <a:schemeClr val="tx1"/>
            </a:solidFill>
          </a:ln>
          <a:effectLst/>
          <a:scene3d>
            <a:camera prst="orthographicFront">
              <a:rot lat="0" lon="0" rev="0"/>
            </a:camera>
            <a:lightRig rig="contrasting" dir="t">
              <a:rot lat="0" lon="0" rev="7800000"/>
            </a:lightRig>
          </a:scene3d>
          <a:sp3d>
            <a:bevelT w="139700" h="139700"/>
          </a:sp3d>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rPr>
              <a:t>国指定要件発出</a:t>
            </a:r>
            <a:endParaRPr kumimoji="1" lang="ja-JP"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5" name="角丸四角形 4"/>
          <p:cNvSpPr/>
          <p:nvPr/>
        </p:nvSpPr>
        <p:spPr>
          <a:xfrm>
            <a:off x="1585460" y="3795770"/>
            <a:ext cx="394252" cy="1865478"/>
          </a:xfrm>
          <a:prstGeom prst="roundRect">
            <a:avLst/>
          </a:prstGeom>
          <a:solidFill>
            <a:schemeClr val="accent1">
              <a:lumMod val="60000"/>
              <a:lumOff val="40000"/>
            </a:schemeClr>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sysClr val="windowText" lastClr="000000"/>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7" name="テキスト ボックス 6"/>
          <p:cNvSpPr txBox="1"/>
          <p:nvPr/>
        </p:nvSpPr>
        <p:spPr>
          <a:xfrm>
            <a:off x="1619672" y="3789040"/>
            <a:ext cx="369332" cy="1944216"/>
          </a:xfrm>
          <a:prstGeom prst="rect">
            <a:avLst/>
          </a:prstGeom>
          <a:noFill/>
          <a:ln>
            <a:noFill/>
          </a:ln>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部会</a:t>
            </a:r>
            <a:r>
              <a:rPr kumimoji="1" lang="en-US"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推薦</a:t>
            </a:r>
            <a:r>
              <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の考え方の</a:t>
            </a:r>
            <a:r>
              <a:rPr kumimoji="1" lang="ja-JP" altLang="en-US"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審議</a:t>
            </a:r>
            <a:endPar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16" name="テキスト ボックス 15"/>
          <p:cNvSpPr txBox="1"/>
          <p:nvPr/>
        </p:nvSpPr>
        <p:spPr>
          <a:xfrm>
            <a:off x="8301775" y="1606031"/>
            <a:ext cx="369332" cy="3990636"/>
          </a:xfrm>
          <a:prstGeom prst="rect">
            <a:avLst/>
          </a:prstGeom>
          <a:solidFill>
            <a:srgbClr val="002060"/>
          </a:solidFill>
          <a:ln w="19050">
            <a:solidFill>
              <a:schemeClr val="tx1"/>
            </a:solidFill>
          </a:ln>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rPr>
              <a:t>国拠点病院の指定</a:t>
            </a:r>
            <a:endParaRPr kumimoji="1" lang="ja-JP"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23" name="テキスト ボックス 22"/>
          <p:cNvSpPr txBox="1"/>
          <p:nvPr/>
        </p:nvSpPr>
        <p:spPr>
          <a:xfrm>
            <a:off x="7285150" y="1628801"/>
            <a:ext cx="369332" cy="3990637"/>
          </a:xfrm>
          <a:prstGeom prst="rect">
            <a:avLst/>
          </a:prstGeom>
          <a:solidFill>
            <a:srgbClr val="002060"/>
          </a:solidFill>
          <a:ln w="12700">
            <a:solidFill>
              <a:schemeClr val="tx1"/>
            </a:solidFill>
          </a:ln>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rPr>
              <a:t>国検討会（予定）</a:t>
            </a:r>
            <a:endParaRPr kumimoji="1" lang="en-US" altLang="ja-JP" sz="1200" b="0" i="0" u="none" strike="noStrike" kern="1200" cap="none" spc="0" normalizeH="0" baseline="0" noProof="0" dirty="0" smtClean="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18" name="角丸四角形 17"/>
          <p:cNvSpPr/>
          <p:nvPr/>
        </p:nvSpPr>
        <p:spPr>
          <a:xfrm>
            <a:off x="4067944" y="1761801"/>
            <a:ext cx="366137" cy="3857637"/>
          </a:xfrm>
          <a:prstGeom prst="roundRect">
            <a:avLst/>
          </a:prstGeom>
          <a:solidFill>
            <a:schemeClr val="accent1">
              <a:lumMod val="60000"/>
              <a:lumOff val="40000"/>
            </a:schemeClr>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28" name="テキスト ボックス 27"/>
          <p:cNvSpPr txBox="1"/>
          <p:nvPr/>
        </p:nvSpPr>
        <p:spPr>
          <a:xfrm>
            <a:off x="4722113" y="3032956"/>
            <a:ext cx="353943" cy="1692189"/>
          </a:xfrm>
          <a:prstGeom prst="rect">
            <a:avLst/>
          </a:prstGeom>
          <a:solidFill>
            <a:srgbClr val="92D050"/>
          </a:solidFill>
          <a:ln w="12700">
            <a:solidFill>
              <a:schemeClr val="tx1"/>
            </a:solidFill>
          </a:ln>
          <a:effectLst>
            <a:outerShdw blurRad="44450" dist="27940" dir="5400000" algn="ctr">
              <a:srgbClr val="000000">
                <a:alpha val="32000"/>
              </a:srgbClr>
            </a:outerShdw>
          </a:effectLst>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国推薦書提出〆</a:t>
            </a:r>
            <a:endPar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30" name="右矢印 29"/>
          <p:cNvSpPr/>
          <p:nvPr/>
        </p:nvSpPr>
        <p:spPr>
          <a:xfrm>
            <a:off x="5076056" y="3212977"/>
            <a:ext cx="1152128" cy="1190660"/>
          </a:xfrm>
          <a:prstGeom prst="rightArrow">
            <a:avLst>
              <a:gd name="adj1" fmla="val 88727"/>
              <a:gd name="adj2" fmla="val 31770"/>
            </a:avLst>
          </a:prstGeom>
          <a:solidFill>
            <a:srgbClr val="FF99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26" name="テキスト ボックス 25"/>
          <p:cNvSpPr txBox="1"/>
          <p:nvPr/>
        </p:nvSpPr>
        <p:spPr>
          <a:xfrm>
            <a:off x="4923909" y="3646186"/>
            <a:ext cx="1448291"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国プレゼン資料</a:t>
            </a:r>
            <a:endParaRPr kumimoji="1" lang="en-US" altLang="ja-JP"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作成</a:t>
            </a:r>
          </a:p>
        </p:txBody>
      </p:sp>
      <p:sp>
        <p:nvSpPr>
          <p:cNvPr id="22" name="テキスト ボックス 21"/>
          <p:cNvSpPr txBox="1"/>
          <p:nvPr/>
        </p:nvSpPr>
        <p:spPr>
          <a:xfrm>
            <a:off x="4067944" y="1988841"/>
            <a:ext cx="369332" cy="3054533"/>
          </a:xfrm>
          <a:prstGeom prst="rect">
            <a:avLst/>
          </a:prstGeom>
          <a:noFill/>
          <a:ln>
            <a:noFill/>
          </a:ln>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部会</a:t>
            </a:r>
            <a:r>
              <a:rPr kumimoji="1" lang="en-US"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推薦</a:t>
            </a:r>
            <a:r>
              <a:rPr kumimoji="1" lang="ja-JP" altLang="en-US"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病院の審査（推薦病院の決定）</a:t>
            </a:r>
            <a:endPar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20" name="右矢印 19"/>
          <p:cNvSpPr/>
          <p:nvPr/>
        </p:nvSpPr>
        <p:spPr>
          <a:xfrm>
            <a:off x="3275856" y="1517150"/>
            <a:ext cx="757100" cy="1911851"/>
          </a:xfrm>
          <a:prstGeom prst="rightArrow">
            <a:avLst>
              <a:gd name="adj1" fmla="val 78097"/>
              <a:gd name="adj2" fmla="val 50000"/>
            </a:avLst>
          </a:prstGeom>
          <a:solidFill>
            <a:srgbClr val="FF99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25" name="テキスト ボックス 24"/>
          <p:cNvSpPr txBox="1"/>
          <p:nvPr/>
        </p:nvSpPr>
        <p:spPr>
          <a:xfrm>
            <a:off x="3131840" y="2204864"/>
            <a:ext cx="901116"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書類審査</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実地確認</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29" name="テキスト ボックス 28"/>
          <p:cNvSpPr txBox="1"/>
          <p:nvPr/>
        </p:nvSpPr>
        <p:spPr>
          <a:xfrm>
            <a:off x="1683549" y="2206026"/>
            <a:ext cx="1448291"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推薦申請</a:t>
            </a:r>
            <a:endParaRPr kumimoji="1" lang="en-US" altLang="ja-JP"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募集</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19" name="テキスト ボックス 18"/>
          <p:cNvSpPr txBox="1"/>
          <p:nvPr/>
        </p:nvSpPr>
        <p:spPr>
          <a:xfrm>
            <a:off x="1610380" y="1577697"/>
            <a:ext cx="369332" cy="2139335"/>
          </a:xfrm>
          <a:prstGeom prst="rect">
            <a:avLst/>
          </a:prstGeom>
          <a:solidFill>
            <a:srgbClr val="002060"/>
          </a:solidFill>
          <a:ln w="12700">
            <a:solidFill>
              <a:schemeClr val="tx1"/>
            </a:solidFill>
          </a:ln>
          <a:effectLst/>
          <a:scene3d>
            <a:camera prst="orthographicFront">
              <a:rot lat="0" lon="0" rev="0"/>
            </a:camera>
            <a:lightRig rig="contrasting" dir="t">
              <a:rot lat="0" lon="0" rev="7800000"/>
            </a:lightRig>
          </a:scene3d>
          <a:sp3d>
            <a:bevelT w="139700" h="139700"/>
          </a:sp3d>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rPr>
              <a:t>　国指定推薦募集発出（予定）</a:t>
            </a:r>
            <a:endParaRPr kumimoji="1" lang="ja-JP" altLang="en-US" sz="1200" b="0" i="0" u="none" strike="noStrike" kern="1200" cap="none" spc="0" normalizeH="0" baseline="0" noProof="0" dirty="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31" name="テキスト ボックス 30"/>
          <p:cNvSpPr txBox="1"/>
          <p:nvPr/>
        </p:nvSpPr>
        <p:spPr>
          <a:xfrm>
            <a:off x="6234281" y="3104963"/>
            <a:ext cx="353943" cy="1692189"/>
          </a:xfrm>
          <a:prstGeom prst="rect">
            <a:avLst/>
          </a:prstGeom>
          <a:solidFill>
            <a:srgbClr val="92D050"/>
          </a:solidFill>
          <a:ln w="12700">
            <a:solidFill>
              <a:schemeClr val="tx1"/>
            </a:solidFill>
          </a:ln>
          <a:effectLst>
            <a:outerShdw blurRad="44450" dist="27940" dir="5400000" algn="ctr">
              <a:srgbClr val="000000">
                <a:alpha val="32000"/>
              </a:srgbClr>
            </a:outerShdw>
          </a:effectLst>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国プレゼン資料提出〆</a:t>
            </a:r>
            <a:endPar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37" name="右矢印 36"/>
          <p:cNvSpPr/>
          <p:nvPr/>
        </p:nvSpPr>
        <p:spPr>
          <a:xfrm>
            <a:off x="4427984" y="3212977"/>
            <a:ext cx="288032" cy="1165586"/>
          </a:xfrm>
          <a:prstGeom prst="rightArrow">
            <a:avLst>
              <a:gd name="adj1" fmla="val 85195"/>
              <a:gd name="adj2" fmla="val 31770"/>
            </a:avLst>
          </a:prstGeom>
          <a:solidFill>
            <a:srgbClr val="FF99CC"/>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3" name="テキスト ボックス 2"/>
          <p:cNvSpPr txBox="1"/>
          <p:nvPr/>
        </p:nvSpPr>
        <p:spPr>
          <a:xfrm>
            <a:off x="4355976" y="3429000"/>
            <a:ext cx="353943" cy="864096"/>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推薦書作成</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40" name="テキスト ボックス 1"/>
          <p:cNvSpPr txBox="1"/>
          <p:nvPr/>
        </p:nvSpPr>
        <p:spPr>
          <a:xfrm>
            <a:off x="251519" y="144884"/>
            <a:ext cx="8496945"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２．</a:t>
            </a:r>
            <a:r>
              <a:rPr kumimoji="1" lang="en-US" altLang="ja-JP"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a:t>
            </a:r>
            <a:r>
              <a:rPr kumimoji="1"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報告</a:t>
            </a:r>
            <a:r>
              <a:rPr kumimoji="1" lang="en-US" altLang="ja-JP"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a:t>
            </a:r>
            <a:r>
              <a:rPr kumimoji="1"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地域がん診療連携拠点</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病院の推薦等</a:t>
            </a:r>
            <a:r>
              <a:rPr kumimoji="1"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に</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係る</a:t>
            </a:r>
            <a:r>
              <a:rPr kumimoji="1"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今後</a:t>
            </a: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の</a:t>
            </a:r>
            <a:r>
              <a:rPr kumimoji="1" lang="ja-JP" altLang="en-US" sz="2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予定</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sp>
        <p:nvSpPr>
          <p:cNvPr id="42" name="右矢印 41"/>
          <p:cNvSpPr/>
          <p:nvPr/>
        </p:nvSpPr>
        <p:spPr>
          <a:xfrm>
            <a:off x="3656904" y="5890553"/>
            <a:ext cx="5091560" cy="576065"/>
          </a:xfrm>
          <a:prstGeom prst="rightArrow">
            <a:avLst>
              <a:gd name="adj1" fmla="val 78097"/>
              <a:gd name="adj2" fmla="val 50000"/>
            </a:avLst>
          </a:prstGeom>
          <a:solidFill>
            <a:srgbClr val="FF9933"/>
          </a:solidFill>
          <a:ln w="12700">
            <a:solidFill>
              <a:schemeClr val="tx1"/>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府指定要件見直しについて検討（令和</a:t>
            </a:r>
            <a:r>
              <a:rPr kumimoji="1" lang="en-US"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6</a:t>
            </a:r>
            <a:r>
              <a:rPr kumimoji="1" lang="ja-JP" altLang="en-US"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年</a:t>
            </a:r>
            <a:r>
              <a:rPr kumimoji="1" lang="en-US"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4</a:t>
            </a:r>
            <a:r>
              <a:rPr kumimoji="1" lang="ja-JP"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月指定）</a:t>
            </a:r>
            <a:endPar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43" name="テキスト ボックス 42"/>
          <p:cNvSpPr txBox="1"/>
          <p:nvPr/>
        </p:nvSpPr>
        <p:spPr>
          <a:xfrm>
            <a:off x="2921913" y="1736812"/>
            <a:ext cx="353943" cy="1476164"/>
          </a:xfrm>
          <a:prstGeom prst="rect">
            <a:avLst/>
          </a:prstGeom>
          <a:solidFill>
            <a:srgbClr val="92D050"/>
          </a:solidFill>
          <a:ln w="12700">
            <a:solidFill>
              <a:schemeClr val="tx1"/>
            </a:solidFill>
          </a:ln>
          <a:effectLst>
            <a:outerShdw blurRad="44450" dist="27940" dir="5400000" algn="ctr">
              <a:srgbClr val="000000">
                <a:alpha val="32000"/>
              </a:srgbClr>
            </a:outerShdw>
          </a:effectLst>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府推薦申請書提出〆</a:t>
            </a:r>
            <a:endPar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2" name="スライド番号プレースホルダー 1"/>
          <p:cNvSpPr>
            <a:spLocks noGrp="1"/>
          </p:cNvSpPr>
          <p:nvPr>
            <p:ph type="sldNum" sz="quarter" idx="12"/>
          </p:nvPr>
        </p:nvSpPr>
        <p:spPr>
          <a:xfrm>
            <a:off x="6876256" y="6444987"/>
            <a:ext cx="2133600" cy="365125"/>
          </a:xfrm>
        </p:spPr>
        <p:txBody>
          <a:bodyPr/>
          <a:lstStyle/>
          <a:p>
            <a:fld id="{4C672374-2C65-4225-B1BC-5F795CF92C82}" type="slidenum">
              <a:rPr kumimoji="1" lang="ja-JP" altLang="en-US" smtClean="0"/>
              <a:t>8</a:t>
            </a:fld>
            <a:endParaRPr kumimoji="1" lang="ja-JP" altLang="en-US" dirty="0"/>
          </a:p>
        </p:txBody>
      </p:sp>
    </p:spTree>
    <p:extLst>
      <p:ext uri="{BB962C8B-B14F-4D97-AF65-F5344CB8AC3E}">
        <p14:creationId xmlns:p14="http://schemas.microsoft.com/office/powerpoint/2010/main" val="2321291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1410</Words>
  <Application>Microsoft Office PowerPoint</Application>
  <PresentationFormat>画面に合わせる (4:3)</PresentationFormat>
  <Paragraphs>169</Paragraphs>
  <Slides>8</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8</vt:i4>
      </vt:variant>
    </vt:vector>
  </HeadingPairs>
  <TitlesOfParts>
    <vt:vector size="17" baseType="lpstr">
      <vt:lpstr>Meiryo UI</vt:lpstr>
      <vt:lpstr>ＭＳ Ｐゴシック</vt:lpstr>
      <vt:lpstr>Osaka</vt:lpstr>
      <vt:lpstr>游ゴシック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2023-02-27T04:02:11Z</dcterms:created>
  <dcterms:modified xsi:type="dcterms:W3CDTF">2023-02-28T05:51:24Z</dcterms:modified>
</cp:coreProperties>
</file>