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72" r:id="rId2"/>
    <p:sldId id="384"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羽田野　結" initials="羽田野　結" lastIdx="8" clrIdx="0">
    <p:extLst>
      <p:ext uri="{19B8F6BF-5375-455C-9EA6-DF929625EA0E}">
        <p15:presenceInfo xmlns:p15="http://schemas.microsoft.com/office/powerpoint/2012/main" userId="S-1-5-21-161959346-1900351369-444732941-2143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2021/3/30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a:t>
            </a:fld>
            <a:endParaRPr kumimoji="1" lang="ja-JP" altLang="en-US"/>
          </a:p>
        </p:txBody>
      </p:sp>
    </p:spTree>
    <p:extLst>
      <p:ext uri="{BB962C8B-B14F-4D97-AF65-F5344CB8AC3E}">
        <p14:creationId xmlns:p14="http://schemas.microsoft.com/office/powerpoint/2010/main" val="3993140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35CBC07-BBE5-473B-80D9-9AB7C742AB2A}"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841381-E1F1-4908-866F-80197FBF1AEE}"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E55FB5-E663-46E2-B97D-348261B398CB}"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BD75B-731E-471C-B1D1-B5A9EB1525AA}"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4FFA1E5-5B21-4140-9725-76F9B3BD9DC2}" type="datetime1">
              <a:rPr kumimoji="1" lang="ja-JP" altLang="en-US" smtClean="0"/>
              <a:t>2021/3/30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A0F7711-D06F-4F90-BEA3-0BAFED3302A5}"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2F78D4-AD34-4C01-AECB-115DA0BB3A24}" type="datetime1">
              <a:rPr kumimoji="1" lang="ja-JP" altLang="en-US" smtClean="0"/>
              <a:t>2021/3/30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3BBA5E7-4AC6-456F-9ABC-08CE46E4A20B}" type="datetime1">
              <a:rPr kumimoji="1" lang="ja-JP" altLang="en-US" smtClean="0"/>
              <a:t>2021/3/30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2021/3/30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84B970-D3FF-4A3E-B0D5-EC251A710CCB}"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EA4613-70D3-4E1A-8FD6-6DAF6ECDEA86}" type="datetime1">
              <a:rPr kumimoji="1" lang="ja-JP" altLang="en-US" smtClean="0"/>
              <a:t>2021/3/30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4B9F1-C856-41D8-A4E2-3216A2624955}" type="datetime1">
              <a:rPr kumimoji="1" lang="ja-JP" altLang="en-US" smtClean="0"/>
              <a:t>2021/3/30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　令和</a:t>
            </a:r>
            <a:r>
              <a:rPr lang="en-US" altLang="ja-JP"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2</a:t>
            </a:r>
            <a:r>
              <a:rPr lang="ja-JP" altLang="en-US"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年度第</a:t>
            </a:r>
            <a:r>
              <a:rPr lang="en-US" altLang="ja-JP"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2</a:t>
            </a:r>
            <a:r>
              <a:rPr lang="ja-JP" altLang="en-US"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回がん診療連携検討部会時点で</a:t>
            </a:r>
            <a:endParaRPr lang="en-US" altLang="ja-JP"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2800" b="1" spc="50" dirty="0" smtClean="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未充足であった経過措置項目の確認について</a:t>
            </a:r>
            <a:endParaRPr lang="ja-JP" altLang="en-US" sz="28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76256" y="6381328"/>
            <a:ext cx="2133600" cy="365125"/>
          </a:xfrm>
        </p:spPr>
        <p:txBody>
          <a:bodyPr/>
          <a:lstStyle/>
          <a:p>
            <a:fld id="{4C672374-2C65-4225-B1BC-5F795CF92C82}" type="slidenum">
              <a:rPr kumimoji="1" lang="ja-JP" altLang="en-US" smtClean="0"/>
              <a:t>1</a:t>
            </a:fld>
            <a:endParaRPr kumimoji="1" lang="ja-JP" altLang="en-US" dirty="0"/>
          </a:p>
        </p:txBody>
      </p:sp>
      <p:sp>
        <p:nvSpPr>
          <p:cNvPr id="4" name="テキスト ボックス 3"/>
          <p:cNvSpPr txBox="1"/>
          <p:nvPr/>
        </p:nvSpPr>
        <p:spPr>
          <a:xfrm>
            <a:off x="467200" y="3861048"/>
            <a:ext cx="8074260" cy="560905"/>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a:t>
            </a:r>
            <a:r>
              <a:rPr lang="en-US" altLang="ja-JP" sz="2400" b="1" dirty="0">
                <a:latin typeface="Meiryo UI" panose="020B0604030504040204" pitchFamily="50" charset="-128"/>
                <a:ea typeface="Meiryo UI" panose="020B0604030504040204" pitchFamily="50" charset="-128"/>
              </a:rPr>
              <a:t>3</a:t>
            </a:r>
            <a:r>
              <a:rPr lang="ja-JP" altLang="en-US" sz="2400" b="1" dirty="0" smtClean="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３</a:t>
            </a:r>
            <a:r>
              <a:rPr lang="ja-JP" altLang="en-US" sz="2400" b="1" dirty="0" smtClean="0">
                <a:latin typeface="Meiryo UI" panose="020B0604030504040204" pitchFamily="50" charset="-128"/>
                <a:ea typeface="Meiryo UI" panose="020B0604030504040204" pitchFamily="50" charset="-128"/>
              </a:rPr>
              <a:t>月</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a:t>
            </a:r>
            <a:r>
              <a:rPr lang="ja-JP" altLang="en-US" sz="2400" b="1" dirty="0" smtClean="0">
                <a:latin typeface="Meiryo UI" panose="020B0604030504040204" pitchFamily="50" charset="-128"/>
                <a:ea typeface="Meiryo UI" panose="020B0604030504040204" pitchFamily="50" charset="-128"/>
              </a:rPr>
              <a:t>２年度大阪府</a:t>
            </a:r>
            <a:r>
              <a:rPr lang="ja-JP" altLang="en-US" sz="2400" b="1" dirty="0">
                <a:latin typeface="Meiryo UI" panose="020B0604030504040204" pitchFamily="50" charset="-128"/>
                <a:ea typeface="Meiryo UI" panose="020B0604030504040204" pitchFamily="50" charset="-128"/>
              </a:rPr>
              <a:t>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a:latin typeface="Meiryo UI" panose="020B0604030504040204" pitchFamily="50" charset="-128"/>
                <a:ea typeface="Meiryo UI" panose="020B0604030504040204" pitchFamily="50" charset="-128"/>
              </a:rPr>
              <a:t>第３回がん</a:t>
            </a:r>
            <a:r>
              <a:rPr lang="ja-JP" altLang="en-US" sz="2400" b="1" dirty="0">
                <a:latin typeface="Meiryo UI" panose="020B0604030504040204" pitchFamily="50" charset="-128"/>
                <a:ea typeface="Meiryo UI" panose="020B0604030504040204" pitchFamily="50" charset="-128"/>
              </a:rPr>
              <a:t>診療連携検討部会</a:t>
            </a:r>
            <a:endParaRPr lang="en-US" altLang="ja-JP" sz="20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109412" y="188640"/>
            <a:ext cx="86409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t>資料１</a:t>
            </a:r>
            <a:endParaRPr kumimoji="1" lang="ja-JP" altLang="en-US" dirty="0"/>
          </a:p>
        </p:txBody>
      </p:sp>
    </p:spTree>
    <p:extLst>
      <p:ext uri="{BB962C8B-B14F-4D97-AF65-F5344CB8AC3E}">
        <p14:creationId xmlns:p14="http://schemas.microsoft.com/office/powerpoint/2010/main" val="271067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83832" y="115689"/>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１．府</a:t>
            </a:r>
            <a:r>
              <a:rPr lang="ja-JP" altLang="en-US" sz="2000" b="1" dirty="0">
                <a:solidFill>
                  <a:srgbClr val="FFFFFF"/>
                </a:solidFill>
                <a:latin typeface="Meiryo UI" panose="020B0604030504040204" pitchFamily="50" charset="-128"/>
                <a:ea typeface="Meiryo UI" panose="020B0604030504040204" pitchFamily="50" charset="-128"/>
                <a:cs typeface="Times New Roman"/>
              </a:rPr>
              <a:t>診療拠点病院（肺がん）　経過措置項目充足状況</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49497527"/>
              </p:ext>
            </p:extLst>
          </p:nvPr>
        </p:nvGraphicFramePr>
        <p:xfrm>
          <a:off x="94332" y="836712"/>
          <a:ext cx="8798148" cy="1281480"/>
        </p:xfrm>
        <a:graphic>
          <a:graphicData uri="http://schemas.openxmlformats.org/drawingml/2006/table">
            <a:tbl>
              <a:tblPr firstRow="1" bandRow="1">
                <a:tableStyleId>{5C22544A-7EE6-4342-B048-85BDC9FD1C3A}</a:tableStyleId>
              </a:tblPr>
              <a:tblGrid>
                <a:gridCol w="2415431">
                  <a:extLst>
                    <a:ext uri="{9D8B030D-6E8A-4147-A177-3AD203B41FA5}">
                      <a16:colId xmlns:a16="http://schemas.microsoft.com/office/drawing/2014/main" val="1006890607"/>
                    </a:ext>
                  </a:extLst>
                </a:gridCol>
                <a:gridCol w="1234332">
                  <a:extLst>
                    <a:ext uri="{9D8B030D-6E8A-4147-A177-3AD203B41FA5}">
                      <a16:colId xmlns:a16="http://schemas.microsoft.com/office/drawing/2014/main" val="2300398087"/>
                    </a:ext>
                  </a:extLst>
                </a:gridCol>
                <a:gridCol w="1290984">
                  <a:extLst>
                    <a:ext uri="{9D8B030D-6E8A-4147-A177-3AD203B41FA5}">
                      <a16:colId xmlns:a16="http://schemas.microsoft.com/office/drawing/2014/main" val="284760410"/>
                    </a:ext>
                  </a:extLst>
                </a:gridCol>
                <a:gridCol w="1275431">
                  <a:extLst>
                    <a:ext uri="{9D8B030D-6E8A-4147-A177-3AD203B41FA5}">
                      <a16:colId xmlns:a16="http://schemas.microsoft.com/office/drawing/2014/main" val="3871713410"/>
                    </a:ext>
                  </a:extLst>
                </a:gridCol>
                <a:gridCol w="1290985">
                  <a:extLst>
                    <a:ext uri="{9D8B030D-6E8A-4147-A177-3AD203B41FA5}">
                      <a16:colId xmlns:a16="http://schemas.microsoft.com/office/drawing/2014/main" val="2890797786"/>
                    </a:ext>
                  </a:extLst>
                </a:gridCol>
                <a:gridCol w="1290985">
                  <a:extLst>
                    <a:ext uri="{9D8B030D-6E8A-4147-A177-3AD203B41FA5}">
                      <a16:colId xmlns:a16="http://schemas.microsoft.com/office/drawing/2014/main" val="1303030940"/>
                    </a:ext>
                  </a:extLst>
                </a:gridCol>
              </a:tblGrid>
              <a:tr h="239691">
                <a:tc rowSpan="3">
                  <a:txBody>
                    <a:bodyPr/>
                    <a:lstStyle/>
                    <a:p>
                      <a:pPr algn="ctr">
                        <a:lnSpc>
                          <a:spcPct val="100000"/>
                        </a:lnSpc>
                      </a:pPr>
                      <a:r>
                        <a:rPr kumimoji="1" lang="ja-JP" altLang="en-US" sz="1050" dirty="0"/>
                        <a:t>病院名</a:t>
                      </a: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lnSpc>
                          <a:spcPct val="100000"/>
                        </a:lnSpc>
                      </a:pPr>
                      <a:r>
                        <a:rPr kumimoji="1" lang="ja-JP" altLang="en-US" sz="1050" dirty="0"/>
                        <a:t>経過措置に該当した項目</a:t>
                      </a:r>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02888974"/>
                  </a:ext>
                </a:extLst>
              </a:tr>
              <a:tr h="193239">
                <a:tc vMerge="1">
                  <a:txBody>
                    <a:bodyPr/>
                    <a:lstStyle/>
                    <a:p>
                      <a:pPr>
                        <a:lnSpc>
                          <a:spcPts val="1200"/>
                        </a:lnSpc>
                      </a:pPr>
                      <a:endParaRPr kumimoji="1" lang="ja-JP" altLang="en-US" sz="1400" dirty="0"/>
                    </a:p>
                  </a:txBody>
                  <a:tcPr anchor="ctr"/>
                </a:tc>
                <a:tc gridSpan="2">
                  <a:txBody>
                    <a:bodyPr/>
                    <a:lstStyle/>
                    <a:p>
                      <a:pPr algn="ctr">
                        <a:lnSpc>
                          <a:spcPct val="100000"/>
                        </a:lnSpc>
                      </a:pPr>
                      <a:r>
                        <a:rPr kumimoji="1" lang="ja-JP" altLang="en-US" sz="1050" b="1" dirty="0">
                          <a:solidFill>
                            <a:schemeClr val="bg1"/>
                          </a:solidFill>
                        </a:rPr>
                        <a:t>経過措置が１年の項目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ct val="100000"/>
                        </a:lnSpc>
                      </a:pPr>
                      <a:r>
                        <a:rPr kumimoji="1" lang="ja-JP" altLang="en-US" sz="1050" b="1" dirty="0">
                          <a:solidFill>
                            <a:schemeClr val="bg1"/>
                          </a:solidFill>
                        </a:rPr>
                        <a:t>経過措置が２年の項目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311116"/>
                  </a:ext>
                </a:extLst>
              </a:tr>
              <a:tr h="318275">
                <a:tc vMerge="1">
                  <a:txBody>
                    <a:bodyPr/>
                    <a:lstStyle/>
                    <a:p>
                      <a:endParaRPr kumimoji="1" lang="ja-JP" altLang="en-US"/>
                    </a:p>
                  </a:txBody>
                  <a:tcPr/>
                </a:tc>
                <a:tc>
                  <a:txBody>
                    <a:bodyPr/>
                    <a:lstStyle/>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Ｐゴシック 本文"/>
                          <a:ea typeface="ＭＳ ゴシック" panose="020B0609070205080204" pitchFamily="49" charset="-128"/>
                        </a:rPr>
                        <a:t>放射線</a:t>
                      </a:r>
                      <a:endParaRPr lang="zh-TW" altLang="en-US" sz="1050" b="0" i="0" u="none" strike="noStrike" dirty="0">
                        <a:effectLst/>
                        <a:latin typeface="ＭＳ Ｐゴシック 本文"/>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Ｐゴシック 本文"/>
                          <a:ea typeface="ＭＳ ゴシック" panose="020B0609070205080204" pitchFamily="49" charset="-128"/>
                        </a:rPr>
                        <a:t>出力測定</a:t>
                      </a:r>
                      <a:endParaRPr lang="zh-TW" altLang="en-US" sz="1050" b="0" i="0" u="none" strike="noStrike" dirty="0">
                        <a:effectLst/>
                        <a:latin typeface="ＭＳ Ｐゴシック 本文"/>
                        <a:ea typeface="ＭＳ ゴシック" panose="020B0609070205080204" pitchFamily="49"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ゴシック" panose="020B0609070205080204" pitchFamily="49" charset="-128"/>
                          <a:ea typeface="ＭＳ ゴシック" panose="020B0609070205080204" pitchFamily="49" charset="-128"/>
                        </a:rPr>
                        <a:t>医療安全</a:t>
                      </a:r>
                      <a:endParaRPr kumimoji="1" lang="en-US" altLang="zh-TW" sz="1050" b="1" i="0" u="none" strike="noStrike" kern="1200" dirty="0">
                        <a:solidFill>
                          <a:srgbClr val="FFFFFF"/>
                        </a:solidFill>
                        <a:effectLst/>
                        <a:latin typeface="ＭＳ ゴシック" panose="020B0609070205080204" pitchFamily="49" charset="-128"/>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ゴシック" panose="020B0609070205080204" pitchFamily="49" charset="-128"/>
                          <a:ea typeface="ＭＳ ゴシック" panose="020B0609070205080204" pitchFamily="49" charset="-128"/>
                        </a:rPr>
                        <a:t>研修受講</a:t>
                      </a:r>
                      <a:endParaRPr lang="zh-TW" altLang="en-US" sz="1050" b="0" i="0" u="none" strike="noStrike" dirty="0">
                        <a:effectLst/>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ct val="100000"/>
                        </a:lnSpc>
                        <a:tabLst>
                          <a:tab pos="268288" algn="l"/>
                        </a:tabLst>
                      </a:pPr>
                      <a:r>
                        <a:rPr kumimoji="1" lang="ja-JP" altLang="en-US" sz="1050" b="1" dirty="0">
                          <a:solidFill>
                            <a:schemeClr val="bg1"/>
                          </a:solidFill>
                        </a:rPr>
                        <a:t>緩和ケア</a:t>
                      </a:r>
                      <a:endParaRPr kumimoji="1" lang="en-US" altLang="ja-JP" sz="1050" b="1" dirty="0">
                        <a:solidFill>
                          <a:schemeClr val="bg1"/>
                        </a:solidFill>
                      </a:endParaRPr>
                    </a:p>
                    <a:p>
                      <a:pPr marL="0" indent="0" algn="ctr">
                        <a:lnSpc>
                          <a:spcPct val="100000"/>
                        </a:lnSpc>
                        <a:tabLst>
                          <a:tab pos="268288" algn="l"/>
                        </a:tabLst>
                      </a:pPr>
                      <a:r>
                        <a:rPr kumimoji="1" lang="ja-JP" altLang="en-US" sz="1050" b="1" dirty="0">
                          <a:solidFill>
                            <a:schemeClr val="bg1"/>
                          </a:solidFill>
                        </a:rPr>
                        <a:t>専従看護師</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00" b="1" dirty="0">
                          <a:solidFill>
                            <a:schemeClr val="bg1"/>
                          </a:solidFill>
                        </a:rPr>
                        <a:t>外来化学療法室専従看護師</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050" b="1" dirty="0">
                          <a:solidFill>
                            <a:schemeClr val="bg1"/>
                          </a:solidFill>
                        </a:rPr>
                        <a:t>精神担当</a:t>
                      </a:r>
                      <a:endParaRPr kumimoji="1" lang="en-US" altLang="ja-JP" sz="1050" b="1" dirty="0">
                        <a:solidFill>
                          <a:schemeClr val="bg1"/>
                        </a:solidFill>
                      </a:endParaRPr>
                    </a:p>
                    <a:p>
                      <a:pPr algn="ctr">
                        <a:lnSpc>
                          <a:spcPct val="100000"/>
                        </a:lnSpc>
                      </a:pPr>
                      <a:r>
                        <a:rPr kumimoji="1" lang="ja-JP" altLang="en-US" sz="1050" b="1" dirty="0">
                          <a:solidFill>
                            <a:schemeClr val="bg1"/>
                          </a:solidFill>
                        </a:rPr>
                        <a:t>医師配置</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93676592"/>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大阪はびきの医療センター</a:t>
                      </a: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30033101"/>
                  </a:ext>
                </a:extLst>
              </a:tr>
            </a:tbl>
          </a:graphicData>
        </a:graphic>
      </p:graphicFrame>
      <p:sp>
        <p:nvSpPr>
          <p:cNvPr id="10" name="正方形/長方形 9"/>
          <p:cNvSpPr/>
          <p:nvPr/>
        </p:nvSpPr>
        <p:spPr>
          <a:xfrm>
            <a:off x="2511380" y="1124745"/>
            <a:ext cx="2521822" cy="9934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2</a:t>
            </a:fld>
            <a:endParaRPr kumimoji="1" lang="ja-JP" altLang="en-US" dirty="0"/>
          </a:p>
        </p:txBody>
      </p:sp>
      <p:sp>
        <p:nvSpPr>
          <p:cNvPr id="16" name="テキスト ボックス 15"/>
          <p:cNvSpPr txBox="1"/>
          <p:nvPr/>
        </p:nvSpPr>
        <p:spPr>
          <a:xfrm>
            <a:off x="94332" y="620688"/>
            <a:ext cx="8884785"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R2.9.2</a:t>
            </a:r>
            <a:r>
              <a:rPr kumimoji="1" lang="ja-JP" altLang="en-US" sz="1050" dirty="0">
                <a:latin typeface="Meiryo UI" panose="020B0604030504040204" pitchFamily="50" charset="-128"/>
                <a:ea typeface="Meiryo UI" panose="020B0604030504040204" pitchFamily="50" charset="-128"/>
              </a:rPr>
              <a:t>以降</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末時点充足</a:t>
            </a:r>
            <a:r>
              <a:rPr lang="ja-JP" altLang="en-US" sz="1050" dirty="0">
                <a:latin typeface="Meiryo UI" panose="020B0604030504040204" pitchFamily="50" charset="-128"/>
                <a:ea typeface="Meiryo UI" panose="020B0604030504040204" pitchFamily="50" charset="-128"/>
              </a:rPr>
              <a:t>見込　●：未充足　　</a:t>
            </a:r>
            <a:endParaRPr kumimoji="1" lang="ja-JP" altLang="en-US" sz="1050" dirty="0">
              <a:latin typeface="Meiryo UI" panose="020B0604030504040204" pitchFamily="50" charset="-128"/>
              <a:ea typeface="Meiryo UI" panose="020B0604030504040204" pitchFamily="50" charset="-128"/>
            </a:endParaRPr>
          </a:p>
        </p:txBody>
      </p:sp>
      <p:sp>
        <p:nvSpPr>
          <p:cNvPr id="15" name="下矢印 14"/>
          <p:cNvSpPr/>
          <p:nvPr/>
        </p:nvSpPr>
        <p:spPr>
          <a:xfrm>
            <a:off x="3448761" y="4917260"/>
            <a:ext cx="1152128" cy="31194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aphicFrame>
        <p:nvGraphicFramePr>
          <p:cNvPr id="17" name="表 16"/>
          <p:cNvGraphicFramePr>
            <a:graphicFrameLocks noGrp="1"/>
          </p:cNvGraphicFramePr>
          <p:nvPr>
            <p:extLst>
              <p:ext uri="{D42A27DB-BD31-4B8C-83A1-F6EECF244321}">
                <p14:modId xmlns:p14="http://schemas.microsoft.com/office/powerpoint/2010/main" val="2160869673"/>
              </p:ext>
            </p:extLst>
          </p:nvPr>
        </p:nvGraphicFramePr>
        <p:xfrm>
          <a:off x="244405" y="2514308"/>
          <a:ext cx="8317725" cy="2354852"/>
        </p:xfrm>
        <a:graphic>
          <a:graphicData uri="http://schemas.openxmlformats.org/drawingml/2006/table">
            <a:tbl>
              <a:tblPr firstRow="1" bandRow="1">
                <a:tableStyleId>{5C22544A-7EE6-4342-B048-85BDC9FD1C3A}</a:tableStyleId>
              </a:tblPr>
              <a:tblGrid>
                <a:gridCol w="2239363">
                  <a:extLst>
                    <a:ext uri="{9D8B030D-6E8A-4147-A177-3AD203B41FA5}">
                      <a16:colId xmlns:a16="http://schemas.microsoft.com/office/drawing/2014/main" val="20001"/>
                    </a:ext>
                  </a:extLst>
                </a:gridCol>
                <a:gridCol w="6078362">
                  <a:extLst>
                    <a:ext uri="{9D8B030D-6E8A-4147-A177-3AD203B41FA5}">
                      <a16:colId xmlns:a16="http://schemas.microsoft.com/office/drawing/2014/main" val="20002"/>
                    </a:ext>
                  </a:extLst>
                </a:gridCol>
              </a:tblGrid>
              <a:tr h="231058">
                <a:tc>
                  <a:txBody>
                    <a:bodyPr/>
                    <a:lstStyle/>
                    <a:p>
                      <a:pPr algn="ctr"/>
                      <a:r>
                        <a:rPr kumimoji="1" lang="ja-JP" altLang="en-US" sz="1100" dirty="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kern="1200" dirty="0" smtClean="0">
                          <a:solidFill>
                            <a:schemeClr val="lt1"/>
                          </a:solidFill>
                          <a:latin typeface="Meiryo UI" panose="020B0604030504040204" pitchFamily="50" charset="-128"/>
                          <a:ea typeface="Meiryo UI" panose="020B0604030504040204" pitchFamily="50" charset="-128"/>
                          <a:cs typeface="+mn-cs"/>
                        </a:rPr>
                        <a:t>確認内容</a:t>
                      </a:r>
                      <a:endParaRPr kumimoji="1" lang="ja-JP" altLang="en-US" sz="1100" b="1" kern="1200" dirty="0">
                        <a:solidFill>
                          <a:schemeClr val="lt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7932">
                <a:tc>
                  <a:txBody>
                    <a:bodyPr/>
                    <a:lstStyle/>
                    <a:p>
                      <a:r>
                        <a:rPr lang="ja-JP" altLang="en-US" sz="1100" dirty="0" smtClean="0">
                          <a:solidFill>
                            <a:schemeClr val="tx1"/>
                          </a:solidFill>
                          <a:latin typeface="Meiryo UI" panose="020B0604030504040204" pitchFamily="50" charset="-128"/>
                          <a:ea typeface="Meiryo UI" panose="020B0604030504040204" pitchFamily="50" charset="-128"/>
                        </a:rPr>
                        <a:t>放射線出力測定</a:t>
                      </a: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rPr>
                        <a:t>１．今年度上半期に受検予定であったが、</a:t>
                      </a:r>
                      <a:r>
                        <a:rPr lang="ja-JP" altLang="en-US" sz="1100" smtClean="0">
                          <a:solidFill>
                            <a:schemeClr val="tx1"/>
                          </a:solidFill>
                          <a:latin typeface="Meiryo UI" panose="020B0604030504040204" pitchFamily="50" charset="-128"/>
                          <a:ea typeface="Meiryo UI" panose="020B0604030504040204" pitchFamily="50" charset="-128"/>
                        </a:rPr>
                        <a:t>新型コロナウイルス感染症患者</a:t>
                      </a:r>
                      <a:r>
                        <a:rPr lang="ja-JP" altLang="en-US" sz="1100" dirty="0" smtClean="0">
                          <a:solidFill>
                            <a:schemeClr val="tx1"/>
                          </a:solidFill>
                          <a:latin typeface="Meiryo UI" panose="020B0604030504040204" pitchFamily="50" charset="-128"/>
                          <a:ea typeface="Meiryo UI" panose="020B0604030504040204" pitchFamily="50" charset="-128"/>
                        </a:rPr>
                        <a:t>の受け入れに伴い、受検できず。</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２．今年度中に受検するため、令和</a:t>
                      </a:r>
                      <a:r>
                        <a:rPr lang="en-US" altLang="ja-JP" sz="1100" dirty="0" smtClean="0">
                          <a:solidFill>
                            <a:schemeClr val="tx1"/>
                          </a:solidFill>
                          <a:latin typeface="Meiryo UI" panose="020B0604030504040204" pitchFamily="50" charset="-128"/>
                          <a:ea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rPr>
                        <a:t>年</a:t>
                      </a:r>
                      <a:r>
                        <a:rPr lang="en-US" altLang="ja-JP" sz="1100" dirty="0" smtClean="0">
                          <a:solidFill>
                            <a:schemeClr val="tx1"/>
                          </a:solidFill>
                          <a:latin typeface="Meiryo UI" panose="020B0604030504040204" pitchFamily="50" charset="-128"/>
                          <a:ea typeface="Meiryo UI" panose="020B0604030504040204" pitchFamily="50" charset="-128"/>
                        </a:rPr>
                        <a:t>1</a:t>
                      </a:r>
                      <a:r>
                        <a:rPr lang="ja-JP" altLang="en-US" sz="1100" dirty="0" smtClean="0">
                          <a:solidFill>
                            <a:schemeClr val="tx1"/>
                          </a:solidFill>
                          <a:latin typeface="Meiryo UI" panose="020B0604030504040204" pitchFamily="50" charset="-128"/>
                          <a:ea typeface="Meiryo UI" panose="020B0604030504040204" pitchFamily="50" charset="-128"/>
                        </a:rPr>
                        <a:t>月に測定機関に相談の上、申し込み。</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３．府から</a:t>
                      </a:r>
                      <a:r>
                        <a:rPr lang="en-US" altLang="ja-JP" sz="1100" dirty="0" smtClean="0">
                          <a:solidFill>
                            <a:schemeClr val="tx1"/>
                          </a:solidFill>
                          <a:latin typeface="Meiryo UI" panose="020B0604030504040204" pitchFamily="50" charset="-128"/>
                          <a:ea typeface="Meiryo UI" panose="020B0604030504040204" pitchFamily="50" charset="-128"/>
                        </a:rPr>
                        <a:t>1</a:t>
                      </a:r>
                      <a:r>
                        <a:rPr lang="ja-JP" altLang="en-US" sz="1100" dirty="0" smtClean="0">
                          <a:solidFill>
                            <a:schemeClr val="tx1"/>
                          </a:solidFill>
                          <a:latin typeface="Meiryo UI" panose="020B0604030504040204" pitchFamily="50" charset="-128"/>
                          <a:ea typeface="Meiryo UI" panose="020B0604030504040204" pitchFamily="50" charset="-128"/>
                        </a:rPr>
                        <a:t>月中旬に、はびきの医療センターに確認した際、年度末までに受検予定である旨報告を受ける。</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４．</a:t>
                      </a:r>
                      <a:r>
                        <a:rPr lang="en-US" altLang="ja-JP" sz="1100" dirty="0" smtClean="0">
                          <a:solidFill>
                            <a:schemeClr val="tx1"/>
                          </a:solidFill>
                          <a:latin typeface="Meiryo UI" panose="020B0604030504040204" pitchFamily="50" charset="-128"/>
                          <a:ea typeface="Meiryo UI" panose="020B0604030504040204" pitchFamily="50" charset="-128"/>
                        </a:rPr>
                        <a:t>2</a:t>
                      </a:r>
                      <a:r>
                        <a:rPr lang="ja-JP" altLang="en-US" sz="1100" dirty="0" smtClean="0">
                          <a:solidFill>
                            <a:schemeClr val="tx1"/>
                          </a:solidFill>
                          <a:latin typeface="Meiryo UI" panose="020B0604030504040204" pitchFamily="50" charset="-128"/>
                          <a:ea typeface="Meiryo UI" panose="020B0604030504040204" pitchFamily="50" charset="-128"/>
                        </a:rPr>
                        <a:t>月下旬に測定機関より、新型コロナウイルス感染症対策として職員の府県をまたぐ移動を制限して</a:t>
                      </a:r>
                      <a:r>
                        <a:rPr lang="ja-JP" altLang="en-US" sz="1100" dirty="0" err="1" smtClean="0">
                          <a:solidFill>
                            <a:schemeClr val="tx1"/>
                          </a:solidFill>
                          <a:latin typeface="Meiryo UI" panose="020B0604030504040204" pitchFamily="50" charset="-128"/>
                          <a:ea typeface="Meiryo UI" panose="020B0604030504040204" pitchFamily="50" charset="-128"/>
                        </a:rPr>
                        <a:t>お</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り、検査方法が訪問測定から測定キットの送付による実施になる旨及び</a:t>
                      </a:r>
                      <a:r>
                        <a:rPr lang="en-US" altLang="ja-JP" sz="1100" dirty="0" smtClean="0">
                          <a:solidFill>
                            <a:schemeClr val="tx1"/>
                          </a:solidFill>
                          <a:latin typeface="Meiryo UI" panose="020B0604030504040204" pitchFamily="50" charset="-128"/>
                          <a:ea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rPr>
                        <a:t>月中の受検ができない可能性</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がある旨の連絡あり。</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５．</a:t>
                      </a:r>
                      <a:r>
                        <a:rPr lang="en-US" altLang="ja-JP" sz="1100" dirty="0" smtClean="0">
                          <a:solidFill>
                            <a:schemeClr val="tx1"/>
                          </a:solidFill>
                          <a:latin typeface="Meiryo UI" panose="020B0604030504040204" pitchFamily="50" charset="-128"/>
                          <a:ea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rPr>
                        <a:t>月下旬に充足状況について、はびきの医療センターから府に上記４の申し立てあり。</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再度、病院から測定機関に確認したが、年度中の受検は困難であり、検査キットの送付時期は</a:t>
                      </a:r>
                      <a:r>
                        <a:rPr lang="en-US" altLang="ja-JP" sz="1100" dirty="0" smtClean="0">
                          <a:solidFill>
                            <a:schemeClr val="tx1"/>
                          </a:solidFill>
                          <a:latin typeface="Meiryo UI" panose="020B0604030504040204" pitchFamily="50" charset="-128"/>
                          <a:ea typeface="Meiryo UI" panose="020B0604030504040204" pitchFamily="50" charset="-128"/>
                        </a:rPr>
                        <a:t>4</a:t>
                      </a:r>
                      <a:r>
                        <a:rPr lang="ja-JP" altLang="en-US" sz="1100" dirty="0" smtClean="0">
                          <a:solidFill>
                            <a:schemeClr val="tx1"/>
                          </a:solidFill>
                          <a:latin typeface="Meiryo UI" panose="020B0604030504040204" pitchFamily="50" charset="-128"/>
                          <a:ea typeface="Meiryo UI" panose="020B0604030504040204" pitchFamily="50" charset="-128"/>
                        </a:rPr>
                        <a:t>月～</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rPr>
                        <a:t>5</a:t>
                      </a:r>
                      <a:r>
                        <a:rPr lang="ja-JP" altLang="en-US" sz="1100" dirty="0" smtClean="0">
                          <a:solidFill>
                            <a:schemeClr val="tx1"/>
                          </a:solidFill>
                          <a:latin typeface="Meiryo UI" panose="020B0604030504040204" pitchFamily="50" charset="-128"/>
                          <a:ea typeface="Meiryo UI" panose="020B0604030504040204" pitchFamily="50" charset="-128"/>
                        </a:rPr>
                        <a:t>月の見込みとの回答あり。</a:t>
                      </a:r>
                      <a:endParaRPr lang="en-US" altLang="ja-JP" sz="1100" dirty="0" smtClean="0">
                        <a:solidFill>
                          <a:schemeClr val="tx1"/>
                        </a:solidFill>
                        <a:latin typeface="Meiryo UI" panose="020B0604030504040204" pitchFamily="50" charset="-128"/>
                        <a:ea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rPr>
                        <a:t>⇒新型コロナウイルス感染症拡大の影響により年度内の受検が困難。</a:t>
                      </a:r>
                      <a:endParaRPr lang="ja-JP" altLang="en-US" sz="1100" dirty="0" smtClean="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605130"/>
                  </a:ext>
                </a:extLst>
              </a:tr>
              <a:tr h="3279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医療安全研修受講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月中に研修受講し修了予した旨報告あり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1324870"/>
                  </a:ext>
                </a:extLst>
              </a:tr>
            </a:tbl>
          </a:graphicData>
        </a:graphic>
      </p:graphicFrame>
      <p:sp>
        <p:nvSpPr>
          <p:cNvPr id="18" name="角丸四角形 17"/>
          <p:cNvSpPr/>
          <p:nvPr/>
        </p:nvSpPr>
        <p:spPr>
          <a:xfrm>
            <a:off x="245048" y="2204864"/>
            <a:ext cx="2258569" cy="323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大阪はびきの医療センター</a:t>
            </a:r>
          </a:p>
        </p:txBody>
      </p:sp>
      <p:sp>
        <p:nvSpPr>
          <p:cNvPr id="19" name="テキスト ボックス 1"/>
          <p:cNvSpPr txBox="1"/>
          <p:nvPr/>
        </p:nvSpPr>
        <p:spPr>
          <a:xfrm>
            <a:off x="244405" y="5248721"/>
            <a:ext cx="8712968" cy="134863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b="1" dirty="0">
                <a:latin typeface="Meiryo UI" panose="020B0604030504040204" pitchFamily="50" charset="-128"/>
                <a:ea typeface="Meiryo UI" panose="020B0604030504040204" pitchFamily="50" charset="-128"/>
                <a:cs typeface="ＭＳ Ｐゴシック"/>
              </a:rPr>
              <a:t>　令和</a:t>
            </a:r>
            <a:r>
              <a:rPr lang="en-US" altLang="ja-JP" b="1" dirty="0">
                <a:latin typeface="Meiryo UI" panose="020B0604030504040204" pitchFamily="50" charset="-128"/>
                <a:ea typeface="Meiryo UI" panose="020B0604030504040204" pitchFamily="50" charset="-128"/>
                <a:cs typeface="ＭＳ Ｐゴシック"/>
              </a:rPr>
              <a:t>3</a:t>
            </a:r>
            <a:r>
              <a:rPr lang="ja-JP" altLang="en-US" b="1" dirty="0">
                <a:latin typeface="Meiryo UI" panose="020B0604030504040204" pitchFamily="50" charset="-128"/>
                <a:ea typeface="Meiryo UI" panose="020B0604030504040204" pitchFamily="50" charset="-128"/>
                <a:cs typeface="ＭＳ Ｐゴシック"/>
              </a:rPr>
              <a:t>年</a:t>
            </a:r>
            <a:r>
              <a:rPr lang="en-US" altLang="ja-JP" b="1" dirty="0">
                <a:latin typeface="Meiryo UI" panose="020B0604030504040204" pitchFamily="50" charset="-128"/>
                <a:ea typeface="Meiryo UI" panose="020B0604030504040204" pitchFamily="50" charset="-128"/>
                <a:cs typeface="ＭＳ Ｐゴシック"/>
              </a:rPr>
              <a:t>3</a:t>
            </a:r>
            <a:r>
              <a:rPr lang="ja-JP" altLang="en-US" b="1" dirty="0">
                <a:latin typeface="Meiryo UI" panose="020B0604030504040204" pitchFamily="50" charset="-128"/>
                <a:ea typeface="Meiryo UI" panose="020B0604030504040204" pitchFamily="50" charset="-128"/>
                <a:cs typeface="ＭＳ Ｐゴシック"/>
              </a:rPr>
              <a:t>月末時点で、放射線出力測定については</a:t>
            </a:r>
            <a:r>
              <a:rPr lang="ja-JP" altLang="en-US" b="1" dirty="0" smtClean="0">
                <a:latin typeface="Meiryo UI" panose="020B0604030504040204" pitchFamily="50" charset="-128"/>
                <a:ea typeface="Meiryo UI" panose="020B0604030504040204" pitchFamily="50" charset="-128"/>
                <a:cs typeface="ＭＳ Ｐゴシック"/>
              </a:rPr>
              <a:t>、新型コロナウイルス感染症拡大の影響により受検できない状況。</a:t>
            </a:r>
            <a:r>
              <a:rPr lang="ja-JP" altLang="en-US" b="1" u="sng" dirty="0" smtClean="0">
                <a:latin typeface="Meiryo UI" panose="020B0604030504040204" pitchFamily="50" charset="-128"/>
                <a:ea typeface="Meiryo UI" panose="020B0604030504040204" pitchFamily="50" charset="-128"/>
                <a:cs typeface="ＭＳ Ｐゴシック"/>
              </a:rPr>
              <a:t>現在の新型コロナウイルス感染症拡大の影響を踏まえて、経過措置期間を、さらに令和</a:t>
            </a:r>
            <a:r>
              <a:rPr lang="en-US" altLang="ja-JP" b="1" u="sng" dirty="0" smtClean="0">
                <a:latin typeface="Meiryo UI" panose="020B0604030504040204" pitchFamily="50" charset="-128"/>
                <a:ea typeface="Meiryo UI" panose="020B0604030504040204" pitchFamily="50" charset="-128"/>
                <a:cs typeface="ＭＳ Ｐゴシック"/>
              </a:rPr>
              <a:t>3</a:t>
            </a:r>
            <a:r>
              <a:rPr lang="ja-JP" altLang="en-US" b="1" u="sng" dirty="0" smtClean="0">
                <a:latin typeface="Meiryo UI" panose="020B0604030504040204" pitchFamily="50" charset="-128"/>
                <a:ea typeface="Meiryo UI" panose="020B0604030504040204" pitchFamily="50" charset="-128"/>
                <a:cs typeface="ＭＳ Ｐゴシック"/>
              </a:rPr>
              <a:t>年</a:t>
            </a:r>
            <a:r>
              <a:rPr lang="ja-JP" altLang="en-US" b="1" u="sng" dirty="0">
                <a:latin typeface="Meiryo UI" panose="020B0604030504040204" pitchFamily="50" charset="-128"/>
                <a:ea typeface="Meiryo UI" panose="020B0604030504040204" pitchFamily="50" charset="-128"/>
                <a:cs typeface="ＭＳ Ｐゴシック"/>
              </a:rPr>
              <a:t>７</a:t>
            </a:r>
            <a:r>
              <a:rPr lang="ja-JP" altLang="en-US" b="1" u="sng" dirty="0" smtClean="0">
                <a:latin typeface="Meiryo UI" panose="020B0604030504040204" pitchFamily="50" charset="-128"/>
                <a:ea typeface="Meiryo UI" panose="020B0604030504040204" pitchFamily="50" charset="-128"/>
                <a:cs typeface="ＭＳ Ｐゴシック"/>
              </a:rPr>
              <a:t>月末まで延長することとしたい。</a:t>
            </a:r>
            <a:endParaRPr lang="en-US" altLang="ja-JP" b="1" u="sng" dirty="0" smtClean="0">
              <a:latin typeface="Meiryo UI" panose="020B0604030504040204" pitchFamily="50" charset="-128"/>
              <a:ea typeface="Meiryo UI" panose="020B0604030504040204" pitchFamily="50" charset="-128"/>
              <a:cs typeface="ＭＳ Ｐゴシック"/>
            </a:endParaRPr>
          </a:p>
          <a:p>
            <a:pPr>
              <a:spcAft>
                <a:spcPts val="0"/>
              </a:spcAft>
            </a:pPr>
            <a:r>
              <a:rPr lang="ja-JP" altLang="en-US" b="1" u="sng" dirty="0">
                <a:latin typeface="Meiryo UI" panose="020B0604030504040204" pitchFamily="50" charset="-128"/>
                <a:ea typeface="Meiryo UI" panose="020B0604030504040204" pitchFamily="50" charset="-128"/>
                <a:cs typeface="ＭＳ Ｐゴシック"/>
              </a:rPr>
              <a:t>　</a:t>
            </a:r>
            <a:r>
              <a:rPr lang="ja-JP" altLang="en-US" b="1" u="sng" dirty="0" smtClean="0">
                <a:latin typeface="Meiryo UI" panose="020B0604030504040204" pitchFamily="50" charset="-128"/>
                <a:ea typeface="Meiryo UI" panose="020B0604030504040204" pitchFamily="50" charset="-128"/>
                <a:cs typeface="ＭＳ Ｐゴシック"/>
              </a:rPr>
              <a:t>なお、本経過措置項目充足後は、令和</a:t>
            </a:r>
            <a:r>
              <a:rPr lang="en-US" altLang="ja-JP" b="1" u="sng" dirty="0" smtClean="0">
                <a:latin typeface="Meiryo UI" panose="020B0604030504040204" pitchFamily="50" charset="-128"/>
                <a:ea typeface="Meiryo UI" panose="020B0604030504040204" pitchFamily="50" charset="-128"/>
                <a:cs typeface="ＭＳ Ｐゴシック"/>
              </a:rPr>
              <a:t>4</a:t>
            </a:r>
            <a:r>
              <a:rPr lang="ja-JP" altLang="en-US" b="1" u="sng" dirty="0" smtClean="0">
                <a:latin typeface="Meiryo UI" panose="020B0604030504040204" pitchFamily="50" charset="-128"/>
                <a:ea typeface="Meiryo UI" panose="020B0604030504040204" pitchFamily="50" charset="-128"/>
                <a:cs typeface="ＭＳ Ｐゴシック"/>
              </a:rPr>
              <a:t>年３月末までの指定更新を行うこととしたい。</a:t>
            </a:r>
            <a:endParaRPr lang="ja-JP" altLang="en-US" b="1" u="sng" dirty="0">
              <a:latin typeface="Meiryo UI" panose="020B0604030504040204" pitchFamily="50" charset="-128"/>
              <a:ea typeface="Meiryo UI" panose="020B0604030504040204" pitchFamily="50" charset="-128"/>
              <a:cs typeface="ＭＳ Ｐゴシック"/>
            </a:endParaRPr>
          </a:p>
        </p:txBody>
      </p:sp>
      <p:sp>
        <p:nvSpPr>
          <p:cNvPr id="11" name="テキスト ボックス 1"/>
          <p:cNvSpPr txBox="1"/>
          <p:nvPr/>
        </p:nvSpPr>
        <p:spPr>
          <a:xfrm>
            <a:off x="94332" y="5061088"/>
            <a:ext cx="8712968" cy="37526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spcAft>
                <a:spcPts val="0"/>
              </a:spcAft>
            </a:pPr>
            <a:r>
              <a:rPr lang="ja-JP" altLang="en-US" b="1" dirty="0">
                <a:latin typeface="Meiryo UI" panose="020B0604030504040204" pitchFamily="50" charset="-128"/>
                <a:ea typeface="Meiryo UI" panose="020B0604030504040204" pitchFamily="50" charset="-128"/>
                <a:cs typeface="ＭＳ Ｐゴシック"/>
              </a:rPr>
              <a:t>　</a:t>
            </a:r>
            <a:r>
              <a:rPr lang="en-US" altLang="ja-JP" b="1" dirty="0" smtClean="0">
                <a:latin typeface="Meiryo UI" panose="020B0604030504040204" pitchFamily="50" charset="-128"/>
                <a:ea typeface="Meiryo UI" panose="020B0604030504040204" pitchFamily="50" charset="-128"/>
                <a:cs typeface="ＭＳ Ｐゴシック"/>
              </a:rPr>
              <a:t>〈</a:t>
            </a:r>
            <a:r>
              <a:rPr lang="ja-JP" altLang="en-US" b="1" dirty="0" smtClean="0">
                <a:latin typeface="Meiryo UI" panose="020B0604030504040204" pitchFamily="50" charset="-128"/>
                <a:ea typeface="Meiryo UI" panose="020B0604030504040204" pitchFamily="50" charset="-128"/>
                <a:cs typeface="ＭＳ Ｐゴシック"/>
              </a:rPr>
              <a:t>対応案</a:t>
            </a:r>
            <a:r>
              <a:rPr lang="en-US" altLang="ja-JP" b="1" dirty="0" smtClean="0">
                <a:latin typeface="Meiryo UI" panose="020B0604030504040204" pitchFamily="50" charset="-128"/>
                <a:ea typeface="Meiryo UI" panose="020B0604030504040204" pitchFamily="50" charset="-128"/>
                <a:cs typeface="ＭＳ Ｐゴシック"/>
              </a:rPr>
              <a:t>〉</a:t>
            </a:r>
            <a:endParaRPr lang="ja-JP" altLang="en-US" b="1" u="sng" dirty="0">
              <a:latin typeface="Meiryo UI" panose="020B0604030504040204" pitchFamily="50" charset="-128"/>
              <a:ea typeface="Meiryo UI" panose="020B0604030504040204" pitchFamily="50" charset="-128"/>
              <a:cs typeface="ＭＳ Ｐゴシック"/>
            </a:endParaRPr>
          </a:p>
        </p:txBody>
      </p:sp>
    </p:spTree>
    <p:extLst>
      <p:ext uri="{BB962C8B-B14F-4D97-AF65-F5344CB8AC3E}">
        <p14:creationId xmlns:p14="http://schemas.microsoft.com/office/powerpoint/2010/main" val="156386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9787</TotalTime>
  <Words>462</Words>
  <Application>Microsoft Office PowerPoint</Application>
  <PresentationFormat>画面に合わせる (4:3)</PresentationFormat>
  <Paragraphs>47</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ＭＳ Ｐゴシック 本文</vt:lpstr>
      <vt:lpstr>ＭＳ 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二宮　康宏</cp:lastModifiedBy>
  <cp:revision>987</cp:revision>
  <cp:lastPrinted>2021-03-30T07:43:08Z</cp:lastPrinted>
  <dcterms:created xsi:type="dcterms:W3CDTF">2018-08-10T07:45:39Z</dcterms:created>
  <dcterms:modified xsi:type="dcterms:W3CDTF">2021-03-30T08:37:00Z</dcterms:modified>
</cp:coreProperties>
</file>