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76" r:id="rId2"/>
    <p:sldId id="278" r:id="rId3"/>
    <p:sldId id="290" r:id="rId4"/>
    <p:sldId id="327" r:id="rId5"/>
    <p:sldId id="261" r:id="rId6"/>
    <p:sldId id="437" r:id="rId7"/>
    <p:sldId id="436" r:id="rId8"/>
    <p:sldId id="400" r:id="rId9"/>
    <p:sldId id="438"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2" autoAdjust="0"/>
    <p:restoredTop sz="86393" autoAdjust="0"/>
  </p:normalViewPr>
  <p:slideViewPr>
    <p:cSldViewPr>
      <p:cViewPr varScale="1">
        <p:scale>
          <a:sx n="100" d="100"/>
          <a:sy n="100" d="100"/>
        </p:scale>
        <p:origin x="850"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2025/3/10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cs typeface="Times New Roman"/>
            </a:endParaRPr>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3</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4</a:t>
            </a:fld>
            <a:endParaRPr kumimoji="1" lang="ja-JP" altLang="en-US"/>
          </a:p>
        </p:txBody>
      </p:sp>
    </p:spTree>
    <p:extLst>
      <p:ext uri="{BB962C8B-B14F-4D97-AF65-F5344CB8AC3E}">
        <p14:creationId xmlns:p14="http://schemas.microsoft.com/office/powerpoint/2010/main" val="1894038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7</a:t>
            </a:fld>
            <a:endParaRPr kumimoji="1" lang="ja-JP" altLang="en-US"/>
          </a:p>
        </p:txBody>
      </p:sp>
    </p:spTree>
    <p:extLst>
      <p:ext uri="{BB962C8B-B14F-4D97-AF65-F5344CB8AC3E}">
        <p14:creationId xmlns:p14="http://schemas.microsoft.com/office/powerpoint/2010/main" val="2723470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つづきまして</a:t>
            </a:r>
            <a:r>
              <a:rPr kumimoji="1" lang="ja-JP" altLang="en-US" b="0" dirty="0"/>
              <a:t>、「</a:t>
            </a:r>
            <a:r>
              <a:rPr lang="ja-JP" altLang="en-US" sz="1200" b="0" dirty="0">
                <a:solidFill>
                  <a:srgbClr val="FFFFFF"/>
                </a:solidFill>
                <a:latin typeface="Meiryo UI" panose="020B0604030504040204" pitchFamily="50" charset="-128"/>
                <a:ea typeface="Meiryo UI" panose="020B0604030504040204" pitchFamily="50" charset="-128"/>
                <a:cs typeface="Times New Roman"/>
              </a:rPr>
              <a:t>２－２．府がん診療拠点病院の</a:t>
            </a:r>
            <a:r>
              <a:rPr lang="ja-JP" altLang="en-US" sz="1200" b="0" dirty="0">
                <a:solidFill>
                  <a:schemeClr val="bg1"/>
                </a:solidFill>
                <a:latin typeface="Meiryo UI" panose="020B0604030504040204" pitchFamily="50" charset="-128"/>
                <a:ea typeface="Meiryo UI" panose="020B0604030504040204" pitchFamily="50" charset="-128"/>
                <a:cs typeface="Times New Roman"/>
              </a:rPr>
              <a:t>指定解除</a:t>
            </a:r>
            <a:r>
              <a:rPr lang="ja-JP" altLang="en-US" sz="1200" b="0" dirty="0">
                <a:solidFill>
                  <a:srgbClr val="FFFFFF"/>
                </a:solidFill>
                <a:latin typeface="Meiryo UI" panose="020B0604030504040204" pitchFamily="50" charset="-128"/>
                <a:ea typeface="Meiryo UI" panose="020B0604030504040204" pitchFamily="50" charset="-128"/>
                <a:cs typeface="Times New Roman"/>
              </a:rPr>
              <a:t>について（</a:t>
            </a:r>
            <a:r>
              <a:rPr lang="en-US" altLang="ja-JP" sz="1200" b="0" dirty="0">
                <a:solidFill>
                  <a:srgbClr val="FFFFFF"/>
                </a:solidFill>
                <a:latin typeface="Meiryo UI" panose="020B0604030504040204" pitchFamily="50" charset="-128"/>
                <a:ea typeface="Meiryo UI" panose="020B0604030504040204" pitchFamily="50" charset="-128"/>
                <a:cs typeface="Times New Roman"/>
              </a:rPr>
              <a:t>Ⅰ</a:t>
            </a:r>
            <a:r>
              <a:rPr lang="ja-JP" altLang="en-US" sz="1200" b="0" dirty="0">
                <a:solidFill>
                  <a:srgbClr val="FFFFFF"/>
                </a:solidFill>
                <a:latin typeface="Meiryo UI" panose="020B0604030504040204" pitchFamily="50" charset="-128"/>
                <a:ea typeface="Meiryo UI" panose="020B0604030504040204" pitchFamily="50" charset="-128"/>
                <a:cs typeface="Times New Roman"/>
              </a:rPr>
              <a:t>）</a:t>
            </a:r>
            <a:r>
              <a:rPr kumimoji="1" lang="ja-JP" altLang="en-US" dirty="0"/>
              <a:t>」についてご説明をさせていただきます。</a:t>
            </a:r>
            <a:endParaRPr kumimoji="1" lang="en-US" altLang="ja-JP" dirty="0"/>
          </a:p>
          <a:p>
            <a:r>
              <a:rPr kumimoji="1" lang="ja-JP" altLang="en-US" dirty="0"/>
              <a:t>第２警察病院は令和</a:t>
            </a:r>
            <a:r>
              <a:rPr kumimoji="1" lang="en-US" altLang="ja-JP" dirty="0"/>
              <a:t>5</a:t>
            </a:r>
            <a:r>
              <a:rPr kumimoji="1" lang="ja-JP" altLang="en-US" dirty="0"/>
              <a:t>年度に統合を予定しており、順次病院機能を移行すること等に伴い、</a:t>
            </a:r>
            <a:endParaRPr kumimoji="1" lang="en-US" altLang="ja-JP" dirty="0"/>
          </a:p>
          <a:p>
            <a:r>
              <a:rPr kumimoji="1" lang="ja-JP" altLang="en-US" dirty="0"/>
              <a:t>指定要件を満たせなくなっており、指定更新を辞退する旨の申出がありました。</a:t>
            </a:r>
            <a:endParaRPr kumimoji="1" lang="en-US" altLang="ja-JP" dirty="0"/>
          </a:p>
          <a:p>
            <a:r>
              <a:rPr lang="ja-JP" altLang="en-US" dirty="0"/>
              <a:t>そのため、</a:t>
            </a:r>
            <a:r>
              <a:rPr lang="ja-JP" altLang="en-US" dirty="0">
                <a:solidFill>
                  <a:srgbClr val="FF0000"/>
                </a:solidFill>
                <a:latin typeface="Meiryo UI" panose="020B0604030504040204" pitchFamily="50" charset="-128"/>
                <a:ea typeface="Meiryo UI" panose="020B0604030504040204" pitchFamily="50" charset="-128"/>
              </a:rPr>
              <a:t>指定期間は令和</a:t>
            </a:r>
            <a:r>
              <a:rPr lang="en-US" altLang="ja-JP" dirty="0">
                <a:solidFill>
                  <a:srgbClr val="FF0000"/>
                </a:solidFill>
                <a:latin typeface="Meiryo UI" panose="020B0604030504040204" pitchFamily="50" charset="-128"/>
                <a:ea typeface="Meiryo UI" panose="020B0604030504040204" pitchFamily="50" charset="-128"/>
              </a:rPr>
              <a:t>6</a:t>
            </a:r>
            <a:r>
              <a:rPr lang="ja-JP" altLang="en-US" dirty="0">
                <a:solidFill>
                  <a:srgbClr val="FF0000"/>
                </a:solidFill>
                <a:latin typeface="Meiryo UI" panose="020B0604030504040204" pitchFamily="50" charset="-128"/>
                <a:ea typeface="Meiryo UI" panose="020B0604030504040204" pitchFamily="50" charset="-128"/>
              </a:rPr>
              <a:t>年</a:t>
            </a:r>
            <a:r>
              <a:rPr lang="en-US" altLang="ja-JP" dirty="0">
                <a:solidFill>
                  <a:srgbClr val="FF0000"/>
                </a:solidFill>
                <a:latin typeface="Meiryo UI" panose="020B0604030504040204" pitchFamily="50" charset="-128"/>
                <a:ea typeface="Meiryo UI" panose="020B0604030504040204" pitchFamily="50" charset="-128"/>
              </a:rPr>
              <a:t>3</a:t>
            </a:r>
            <a:r>
              <a:rPr lang="ja-JP" altLang="en-US" dirty="0">
                <a:solidFill>
                  <a:srgbClr val="FF0000"/>
                </a:solidFill>
                <a:latin typeface="Meiryo UI" panose="020B0604030504040204" pitchFamily="50" charset="-128"/>
                <a:ea typeface="Meiryo UI" panose="020B0604030504040204" pitchFamily="50" charset="-128"/>
              </a:rPr>
              <a:t>月</a:t>
            </a:r>
            <a:r>
              <a:rPr lang="en-US" altLang="ja-JP" dirty="0">
                <a:solidFill>
                  <a:srgbClr val="FF0000"/>
                </a:solidFill>
                <a:latin typeface="Meiryo UI" panose="020B0604030504040204" pitchFamily="50" charset="-128"/>
                <a:ea typeface="Meiryo UI" panose="020B0604030504040204" pitchFamily="50" charset="-128"/>
              </a:rPr>
              <a:t>31</a:t>
            </a:r>
            <a:r>
              <a:rPr lang="ja-JP" altLang="en-US" dirty="0">
                <a:solidFill>
                  <a:srgbClr val="FF0000"/>
                </a:solidFill>
                <a:latin typeface="Meiryo UI" panose="020B0604030504040204" pitchFamily="50" charset="-128"/>
                <a:ea typeface="Meiryo UI" panose="020B0604030504040204" pitchFamily="50" charset="-128"/>
              </a:rPr>
              <a:t>日までであるが、審議会後の府の手続き完了日以降、指定の解除とします。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8</a:t>
            </a:fld>
            <a:endParaRPr kumimoji="1" lang="ja-JP" altLang="en-US"/>
          </a:p>
        </p:txBody>
      </p:sp>
    </p:spTree>
    <p:extLst>
      <p:ext uri="{BB962C8B-B14F-4D97-AF65-F5344CB8AC3E}">
        <p14:creationId xmlns:p14="http://schemas.microsoft.com/office/powerpoint/2010/main" val="3683189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9</a:t>
            </a:fld>
            <a:endParaRPr kumimoji="1" lang="ja-JP" altLang="en-US"/>
          </a:p>
        </p:txBody>
      </p:sp>
    </p:spTree>
    <p:extLst>
      <p:ext uri="{BB962C8B-B14F-4D97-AF65-F5344CB8AC3E}">
        <p14:creationId xmlns:p14="http://schemas.microsoft.com/office/powerpoint/2010/main" val="2899869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1F9D3F9-B500-4457-A17A-18BC57323041}"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4178E83-0560-457C-A032-0D0CF0AC2FA7}"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44B1D0-183F-4610-9855-D5317978D580}"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685B032-E032-445C-B2BA-486B1B4DBE5F}"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13FEFF1-2048-4952-AE6E-FF62A642658B}"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9771451-DD91-418F-B3A3-FC4ACFB71E64}" type="datetime1">
              <a:rPr kumimoji="1" lang="ja-JP" altLang="en-US" smtClean="0"/>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91E63C5-8E65-476D-9EF8-5053A35D1AFD}" type="datetime1">
              <a:rPr kumimoji="1" lang="ja-JP" altLang="en-US" smtClean="0"/>
              <a:t>2025/3/10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F929877-3545-49E9-9996-14DC23402462}" type="datetime1">
              <a:rPr kumimoji="1" lang="ja-JP" altLang="en-US" smtClean="0"/>
              <a:t>2025/3/10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585D679-1187-4D90-A0E0-93E379D682C6}" type="datetime1">
              <a:rPr kumimoji="1" lang="ja-JP" altLang="en-US" smtClean="0"/>
              <a:t>2025/3/10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2B5EB0-AA05-4926-8B87-17F3EB914067}" type="datetime1">
              <a:rPr kumimoji="1" lang="ja-JP" altLang="en-US" smtClean="0"/>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1F4C42A-D37F-4750-BEC0-CAC34FB42D98}" type="datetime1">
              <a:rPr kumimoji="1" lang="ja-JP" altLang="en-US" smtClean="0"/>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85AA4D-CC55-4102-880F-C4B27C506596}" type="datetime1">
              <a:rPr kumimoji="1" lang="ja-JP" altLang="en-US" smtClean="0"/>
              <a:t>2025/3/10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150238" y="1731013"/>
            <a:ext cx="6840760" cy="1299568"/>
          </a:xfrm>
          <a:prstGeom prst="rect">
            <a:avLst/>
          </a:prstGeom>
          <a:noFill/>
          <a:ln>
            <a:noFill/>
          </a:ln>
        </p:spPr>
        <p:txBody>
          <a:bodyPr wrap="square" lIns="144000" tIns="144000" rtlCol="0">
            <a:spAutoFit/>
          </a:bodyPr>
          <a:lstStyle/>
          <a:p>
            <a:pPr algn="ctr"/>
            <a:r>
              <a:rPr lang="ja-JP" altLang="en-US" sz="3600" b="1" dirty="0">
                <a:latin typeface="+mn-ea"/>
              </a:rPr>
              <a:t>　</a:t>
            </a:r>
            <a:r>
              <a:rPr lang="ja-JP" altLang="en-US" sz="3600" b="1" dirty="0">
                <a:latin typeface="Meiryo UI" panose="020B0604030504040204" pitchFamily="50" charset="-128"/>
                <a:ea typeface="Meiryo UI" panose="020B0604030504040204" pitchFamily="50" charset="-128"/>
              </a:rPr>
              <a:t>大阪府がん診療拠点病院等の</a:t>
            </a:r>
            <a:endParaRPr lang="en-US" altLang="ja-JP" sz="3600" b="1" dirty="0">
              <a:latin typeface="Meiryo UI" panose="020B0604030504040204" pitchFamily="50" charset="-128"/>
              <a:ea typeface="Meiryo UI" panose="020B0604030504040204" pitchFamily="50" charset="-128"/>
            </a:endParaRPr>
          </a:p>
          <a:p>
            <a:pPr algn="ctr"/>
            <a:r>
              <a:rPr lang="ja-JP" altLang="en-US" sz="3600" b="1" dirty="0">
                <a:latin typeface="Meiryo UI" panose="020B0604030504040204" pitchFamily="50" charset="-128"/>
                <a:ea typeface="Meiryo UI" panose="020B0604030504040204" pitchFamily="50" charset="-128"/>
              </a:rPr>
              <a:t>　指定等について</a:t>
            </a:r>
            <a:endParaRPr lang="en-US" altLang="ja-JP" sz="3600" b="1"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r>
              <a:rPr kumimoji="1" lang="ja-JP" altLang="en-US" sz="1600" dirty="0">
                <a:solidFill>
                  <a:schemeClr val="tx1"/>
                </a:solidFill>
              </a:rPr>
              <a:t>１</a:t>
            </a:r>
          </a:p>
        </p:txBody>
      </p:sp>
      <p:sp>
        <p:nvSpPr>
          <p:cNvPr id="11" name="正方形/長方形 10">
            <a:extLst>
              <a:ext uri="{FF2B5EF4-FFF2-40B4-BE49-F238E27FC236}">
                <a16:creationId xmlns:a16="http://schemas.microsoft.com/office/drawing/2014/main" id="{1A78B744-9C0A-4155-AEA5-3F4C10D4A7C7}"/>
              </a:ext>
            </a:extLst>
          </p:cNvPr>
          <p:cNvSpPr/>
          <p:nvPr/>
        </p:nvSpPr>
        <p:spPr>
          <a:xfrm>
            <a:off x="7884368" y="82761"/>
            <a:ext cx="941328" cy="3152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資料１</a:t>
            </a:r>
          </a:p>
        </p:txBody>
      </p:sp>
      <p:sp>
        <p:nvSpPr>
          <p:cNvPr id="12" name="テキスト ボックス 11">
            <a:extLst>
              <a:ext uri="{FF2B5EF4-FFF2-40B4-BE49-F238E27FC236}">
                <a16:creationId xmlns:a16="http://schemas.microsoft.com/office/drawing/2014/main" id="{7F12BA7E-DF6B-4DE6-AD80-B4FB68AFEDB4}"/>
              </a:ext>
            </a:extLst>
          </p:cNvPr>
          <p:cNvSpPr txBox="1"/>
          <p:nvPr/>
        </p:nvSpPr>
        <p:spPr>
          <a:xfrm>
            <a:off x="1835696" y="4074459"/>
            <a:ext cx="5654010" cy="1238013"/>
          </a:xfrm>
          <a:prstGeom prst="rect">
            <a:avLst/>
          </a:prstGeom>
          <a:noFill/>
          <a:ln>
            <a:noFill/>
          </a:ln>
        </p:spPr>
        <p:txBody>
          <a:bodyPr wrap="square" lIns="144000" tIns="144000" rtlCol="0">
            <a:spAutoFit/>
          </a:bodyPr>
          <a:lstStyle/>
          <a:p>
            <a:pPr algn="ctr"/>
            <a:r>
              <a:rPr lang="ja-JP" altLang="en-US" sz="2500" b="1" dirty="0">
                <a:latin typeface="Meiryo UI" panose="020B0604030504040204" pitchFamily="50" charset="-128"/>
                <a:ea typeface="Meiryo UI" panose="020B0604030504040204" pitchFamily="50" charset="-128"/>
              </a:rPr>
              <a:t>令和６年度大阪府がん対策推進委員会</a:t>
            </a:r>
            <a:endParaRPr lang="en-US" altLang="ja-JP" sz="2500" b="1" dirty="0">
              <a:latin typeface="Meiryo UI" panose="020B0604030504040204" pitchFamily="50" charset="-128"/>
              <a:ea typeface="Meiryo UI" panose="020B0604030504040204" pitchFamily="50" charset="-128"/>
            </a:endParaRPr>
          </a:p>
          <a:p>
            <a:pPr algn="ctr"/>
            <a:r>
              <a:rPr lang="ja-JP" altLang="en-US" sz="2500" b="1" dirty="0">
                <a:latin typeface="Meiryo UI" panose="020B0604030504040204" pitchFamily="50" charset="-128"/>
                <a:ea typeface="Meiryo UI" panose="020B0604030504040204" pitchFamily="50" charset="-128"/>
              </a:rPr>
              <a:t>第３回がん診療連携検討部会</a:t>
            </a:r>
            <a:endParaRPr lang="en-US" altLang="ja-JP" sz="2500" b="1"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88610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3"/>
          <p:cNvSpPr txBox="1">
            <a:spLocks/>
          </p:cNvSpPr>
          <p:nvPr/>
        </p:nvSpPr>
        <p:spPr>
          <a:xfrm>
            <a:off x="7956376" y="6597352"/>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b="1" dirty="0"/>
              <a:t>２</a:t>
            </a:r>
          </a:p>
        </p:txBody>
      </p:sp>
      <p:sp>
        <p:nvSpPr>
          <p:cNvPr id="8" name="テキスト ボックス 1"/>
          <p:cNvSpPr txBox="1"/>
          <p:nvPr/>
        </p:nvSpPr>
        <p:spPr>
          <a:xfrm>
            <a:off x="0" y="1"/>
            <a:ext cx="9144000" cy="261610"/>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spcAft>
                <a:spcPts val="0"/>
              </a:spcAft>
            </a:pPr>
            <a:r>
              <a:rPr lang="ja-JP" altLang="en-US" sz="2000" b="1" dirty="0">
                <a:solidFill>
                  <a:schemeClr val="bg1"/>
                </a:solidFill>
                <a:latin typeface="Meiryo UI" panose="020B0604030504040204" pitchFamily="50" charset="-128"/>
                <a:ea typeface="Meiryo UI" panose="020B0604030504040204" pitchFamily="50" charset="-128"/>
              </a:rPr>
              <a:t>大阪府がん診療拠点病院等</a:t>
            </a:r>
            <a:r>
              <a:rPr lang="ja-JP" altLang="en-US" sz="2000" b="1" dirty="0">
                <a:solidFill>
                  <a:srgbClr val="FFFFFF"/>
                </a:solidFill>
                <a:latin typeface="Meiryo UI" panose="020B0604030504040204" pitchFamily="50" charset="-128"/>
                <a:ea typeface="Meiryo UI" panose="020B0604030504040204" pitchFamily="50" charset="-128"/>
                <a:cs typeface="Times New Roman"/>
              </a:rPr>
              <a:t>の指定に係る状況</a:t>
            </a:r>
            <a:endParaRPr lang="ja-JP" altLang="ja-JP" sz="2000" b="1" dirty="0">
              <a:latin typeface="Meiryo UI" panose="020B0604030504040204" pitchFamily="50" charset="-128"/>
              <a:ea typeface="Meiryo UI" panose="020B0604030504040204" pitchFamily="50" charset="-128"/>
              <a:cs typeface="ＭＳ Ｐゴシック"/>
            </a:endParaRPr>
          </a:p>
        </p:txBody>
      </p:sp>
      <p:sp>
        <p:nvSpPr>
          <p:cNvPr id="11" name="正方形/長方形 10">
            <a:extLst>
              <a:ext uri="{FF2B5EF4-FFF2-40B4-BE49-F238E27FC236}">
                <a16:creationId xmlns:a16="http://schemas.microsoft.com/office/drawing/2014/main" id="{5B5FBC29-8C15-411A-96DA-AC5370C417B4}"/>
              </a:ext>
            </a:extLst>
          </p:cNvPr>
          <p:cNvSpPr/>
          <p:nvPr/>
        </p:nvSpPr>
        <p:spPr>
          <a:xfrm>
            <a:off x="88972" y="308385"/>
            <a:ext cx="8966055" cy="1277273"/>
          </a:xfrm>
          <a:prstGeom prst="rect">
            <a:avLst/>
          </a:prstGeom>
          <a:ln>
            <a:solidFill>
              <a:srgbClr val="002060"/>
            </a:solidFill>
            <a:prstDash val="dash"/>
          </a:ln>
        </p:spPr>
        <p:txBody>
          <a:bodyPr wrap="square">
            <a:spAutoFit/>
          </a:bodyPr>
          <a:lstStyle/>
          <a:p>
            <a:pPr>
              <a:spcAft>
                <a:spcPts val="600"/>
              </a:spcAft>
            </a:pPr>
            <a:r>
              <a:rPr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●現行制度のもと指定を受けている病院（</a:t>
            </a:r>
            <a:r>
              <a:rPr lang="en-US" altLang="ja-JP"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47</a:t>
            </a:r>
            <a:r>
              <a:rPr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病院）の内、</a:t>
            </a:r>
            <a:r>
              <a:rPr lang="en-US" altLang="ja-JP"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病院</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から現況報告書、２病院（大阪刀根山医療センター、十三市民病院）</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から指定更新申請書、３病院（泉大津急性期メディカルセンター、大阪はびきの医療センター、東住吉森本病院）から新規指定申請書</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（拠点病院：１施設、推進病院：２施設）の提出があり、１病院（済生会泉尾病院）から指定解除の申し出があった。</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また、令和６年度末まで国から「地域がん診療連携拠点病院（特例型）」として指定を受けている大阪南医療センターより新規指定申請</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書（拠点病院）の提出があった。</a:t>
            </a:r>
          </a:p>
          <a:p>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●現況報告書の提出があった</a:t>
            </a: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41</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病院については要件充足が確認できたことから指定継続を行うこととする。</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3" name="正方形/長方形 12">
            <a:extLst>
              <a:ext uri="{FF2B5EF4-FFF2-40B4-BE49-F238E27FC236}">
                <a16:creationId xmlns:a16="http://schemas.microsoft.com/office/drawing/2014/main" id="{D8403EBA-6591-458E-B44C-5582C19B5603}"/>
              </a:ext>
            </a:extLst>
          </p:cNvPr>
          <p:cNvSpPr/>
          <p:nvPr/>
        </p:nvSpPr>
        <p:spPr>
          <a:xfrm>
            <a:off x="-35638" y="4408997"/>
            <a:ext cx="5529639" cy="276999"/>
          </a:xfrm>
          <a:prstGeom prst="rect">
            <a:avLst/>
          </a:prstGeom>
          <a:ln w="19050">
            <a:noFill/>
            <a:prstDash val="solid"/>
          </a:ln>
        </p:spPr>
        <p:txBody>
          <a:bodyPr wrap="square">
            <a:spAutoFit/>
          </a:bodyPr>
          <a:lstStyle/>
          <a:p>
            <a:pPr>
              <a:spcAft>
                <a:spcPts val="600"/>
              </a:spcAft>
            </a:pP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▶以下、指定更新申請書等の提出が</a:t>
            </a:r>
            <a:r>
              <a:rPr lang="ja-JP" altLang="en-US" sz="1200" b="1">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あった施設について</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検討する。</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graphicFrame>
        <p:nvGraphicFramePr>
          <p:cNvPr id="16" name="表 15">
            <a:extLst>
              <a:ext uri="{FF2B5EF4-FFF2-40B4-BE49-F238E27FC236}">
                <a16:creationId xmlns:a16="http://schemas.microsoft.com/office/drawing/2014/main" id="{80679062-2D28-4B4E-BAA6-BCE1878ED5B3}"/>
              </a:ext>
            </a:extLst>
          </p:cNvPr>
          <p:cNvGraphicFramePr>
            <a:graphicFrameLocks noGrp="1"/>
          </p:cNvGraphicFramePr>
          <p:nvPr>
            <p:extLst>
              <p:ext uri="{D42A27DB-BD31-4B8C-83A1-F6EECF244321}">
                <p14:modId xmlns:p14="http://schemas.microsoft.com/office/powerpoint/2010/main" val="2141906732"/>
              </p:ext>
            </p:extLst>
          </p:nvPr>
        </p:nvGraphicFramePr>
        <p:xfrm>
          <a:off x="85914" y="4644238"/>
          <a:ext cx="8966056" cy="2057870"/>
        </p:xfrm>
        <a:graphic>
          <a:graphicData uri="http://schemas.openxmlformats.org/drawingml/2006/table">
            <a:tbl>
              <a:tblPr firstRow="1" bandRow="1">
                <a:tableStyleId>{5C22544A-7EE6-4342-B048-85BDC9FD1C3A}</a:tableStyleId>
              </a:tblPr>
              <a:tblGrid>
                <a:gridCol w="797290">
                  <a:extLst>
                    <a:ext uri="{9D8B030D-6E8A-4147-A177-3AD203B41FA5}">
                      <a16:colId xmlns:a16="http://schemas.microsoft.com/office/drawing/2014/main" val="126320758"/>
                    </a:ext>
                  </a:extLst>
                </a:gridCol>
                <a:gridCol w="2268694">
                  <a:extLst>
                    <a:ext uri="{9D8B030D-6E8A-4147-A177-3AD203B41FA5}">
                      <a16:colId xmlns:a16="http://schemas.microsoft.com/office/drawing/2014/main" val="3304912249"/>
                    </a:ext>
                  </a:extLst>
                </a:gridCol>
                <a:gridCol w="1705076">
                  <a:extLst>
                    <a:ext uri="{9D8B030D-6E8A-4147-A177-3AD203B41FA5}">
                      <a16:colId xmlns:a16="http://schemas.microsoft.com/office/drawing/2014/main" val="3613909141"/>
                    </a:ext>
                  </a:extLst>
                </a:gridCol>
                <a:gridCol w="2975444">
                  <a:extLst>
                    <a:ext uri="{9D8B030D-6E8A-4147-A177-3AD203B41FA5}">
                      <a16:colId xmlns:a16="http://schemas.microsoft.com/office/drawing/2014/main" val="468978765"/>
                    </a:ext>
                  </a:extLst>
                </a:gridCol>
                <a:gridCol w="1219552">
                  <a:extLst>
                    <a:ext uri="{9D8B030D-6E8A-4147-A177-3AD203B41FA5}">
                      <a16:colId xmlns:a16="http://schemas.microsoft.com/office/drawing/2014/main" val="843276941"/>
                    </a:ext>
                  </a:extLst>
                </a:gridCol>
              </a:tblGrid>
              <a:tr h="301059">
                <a:tc>
                  <a:txBody>
                    <a:bodyPr/>
                    <a:lstStyle/>
                    <a:p>
                      <a:pPr algn="ctr"/>
                      <a:r>
                        <a:rPr kumimoji="1" lang="ja-JP" altLang="en-US" sz="1400" dirty="0">
                          <a:latin typeface="Meiryo UI" panose="020B0604030504040204" pitchFamily="50" charset="-128"/>
                          <a:ea typeface="Meiryo UI" panose="020B0604030504040204" pitchFamily="50" charset="-128"/>
                        </a:rPr>
                        <a:t>圏域</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病院名</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提出のあった書類等</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希望する指定区分</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スライド番号</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1072067"/>
                  </a:ext>
                </a:extLst>
              </a:tr>
              <a:tr h="250973">
                <a:tc>
                  <a:txBody>
                    <a:bodyPr/>
                    <a:lstStyle/>
                    <a:p>
                      <a:pPr algn="ctr"/>
                      <a:r>
                        <a:rPr kumimoji="1" lang="ja-JP" altLang="en-US" sz="1000" b="1" dirty="0">
                          <a:latin typeface="Meiryo UI" panose="020B0604030504040204" pitchFamily="50" charset="-128"/>
                          <a:ea typeface="Meiryo UI" panose="020B0604030504040204" pitchFamily="50" charset="-128"/>
                        </a:rPr>
                        <a:t>豊能</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大阪刀根山医療センター</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1" u="sng" dirty="0">
                          <a:latin typeface="Meiryo UI" panose="020B0604030504040204" pitchFamily="50" charset="-128"/>
                          <a:ea typeface="Meiryo UI" panose="020B0604030504040204" pitchFamily="50" charset="-128"/>
                        </a:rPr>
                        <a:t>指定更新</a:t>
                      </a:r>
                      <a:r>
                        <a:rPr kumimoji="1" lang="ja-JP" altLang="en-US" sz="1000" b="1" dirty="0">
                          <a:latin typeface="Meiryo UI" panose="020B0604030504040204" pitchFamily="50" charset="-128"/>
                          <a:ea typeface="Meiryo UI" panose="020B0604030504040204" pitchFamily="50" charset="-128"/>
                        </a:rPr>
                        <a:t>申請書</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1" dirty="0">
                          <a:latin typeface="Meiryo UI" panose="020B0604030504040204" pitchFamily="50" charset="-128"/>
                          <a:ea typeface="Meiryo UI" panose="020B0604030504040204" pitchFamily="50" charset="-128"/>
                        </a:rPr>
                        <a:t>大阪府がん診療拠点病院</a:t>
                      </a:r>
                      <a:r>
                        <a:rPr kumimoji="1" lang="ja-JP" altLang="en-US" sz="1000" b="1" u="sng" dirty="0">
                          <a:latin typeface="Meiryo UI" panose="020B0604030504040204" pitchFamily="50" charset="-128"/>
                          <a:ea typeface="Meiryo UI" panose="020B0604030504040204" pitchFamily="50" charset="-128"/>
                        </a:rPr>
                        <a:t>（肺がん）</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b="1" dirty="0">
                          <a:latin typeface="Meiryo UI" panose="020B0604030504040204" pitchFamily="50" charset="-128"/>
                          <a:ea typeface="Meiryo UI" panose="020B0604030504040204" pitchFamily="50" charset="-128"/>
                        </a:rPr>
                        <a:t>P.4</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0905082"/>
                  </a:ext>
                </a:extLst>
              </a:tr>
              <a:tr h="250973">
                <a:tc>
                  <a:txBody>
                    <a:bodyPr/>
                    <a:lstStyle/>
                    <a:p>
                      <a:pPr algn="ctr"/>
                      <a:r>
                        <a:rPr kumimoji="1" lang="ja-JP" altLang="en-US" sz="1000" b="1" dirty="0">
                          <a:latin typeface="Meiryo UI" panose="020B0604030504040204" pitchFamily="50" charset="-128"/>
                          <a:ea typeface="Meiryo UI" panose="020B0604030504040204" pitchFamily="50" charset="-128"/>
                        </a:rPr>
                        <a:t>大阪市</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十三市民病院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1" u="sng" dirty="0">
                          <a:latin typeface="Meiryo UI" panose="020B0604030504040204" pitchFamily="50" charset="-128"/>
                          <a:ea typeface="Meiryo UI" panose="020B0604030504040204" pitchFamily="50" charset="-128"/>
                        </a:rPr>
                        <a:t>指定更新</a:t>
                      </a:r>
                      <a:r>
                        <a:rPr kumimoji="1" lang="ja-JP" altLang="en-US" sz="1000" b="1" dirty="0">
                          <a:latin typeface="Meiryo UI" panose="020B0604030504040204" pitchFamily="50" charset="-128"/>
                          <a:ea typeface="Meiryo UI" panose="020B0604030504040204" pitchFamily="50" charset="-128"/>
                        </a:rPr>
                        <a:t>申請書</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大阪府がん診療</a:t>
                      </a:r>
                      <a:r>
                        <a:rPr kumimoji="1" lang="ja-JP" altLang="en-US" sz="1000" b="1" u="sng" dirty="0">
                          <a:latin typeface="Meiryo UI" panose="020B0604030504040204" pitchFamily="50" charset="-128"/>
                          <a:ea typeface="Meiryo UI" panose="020B0604030504040204" pitchFamily="50" charset="-128"/>
                        </a:rPr>
                        <a:t>拠点</a:t>
                      </a:r>
                      <a:r>
                        <a:rPr kumimoji="1" lang="ja-JP" altLang="en-US" sz="1000" b="1" dirty="0">
                          <a:latin typeface="Meiryo UI" panose="020B0604030504040204" pitchFamily="50" charset="-128"/>
                          <a:ea typeface="Meiryo UI" panose="020B0604030504040204" pitchFamily="50" charset="-128"/>
                        </a:rPr>
                        <a:t>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latin typeface="Meiryo UI" panose="020B0604030504040204" pitchFamily="50" charset="-128"/>
                          <a:ea typeface="Meiryo UI" panose="020B0604030504040204" pitchFamily="50" charset="-128"/>
                        </a:rPr>
                        <a:t>P.4</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531720"/>
                  </a:ext>
                </a:extLst>
              </a:tr>
              <a:tr h="2509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泉州</a:t>
                      </a:r>
                      <a:endParaRPr kumimoji="1" lang="ja-JP" altLang="en-US" sz="1000" b="1" dirty="0">
                        <a:latin typeface="Meiryo UI" panose="020B0604030504040204" pitchFamily="50" charset="-128"/>
                        <a:ea typeface="Meiryo UI" panose="020B0604030504040204" pitchFamily="50" charset="-128"/>
                      </a:endParaRP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泉大津急性期メディカルセンター</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1" u="sng" dirty="0">
                          <a:latin typeface="Meiryo UI" panose="020B0604030504040204" pitchFamily="50" charset="-128"/>
                          <a:ea typeface="Meiryo UI" panose="020B0604030504040204" pitchFamily="50" charset="-128"/>
                        </a:rPr>
                        <a:t>新規指定</a:t>
                      </a:r>
                      <a:r>
                        <a:rPr kumimoji="1" lang="ja-JP" altLang="en-US" sz="1000" b="1" dirty="0">
                          <a:latin typeface="Meiryo UI" panose="020B0604030504040204" pitchFamily="50" charset="-128"/>
                          <a:ea typeface="Meiryo UI" panose="020B0604030504040204" pitchFamily="50" charset="-128"/>
                        </a:rPr>
                        <a:t>申請書</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大阪府がん診療</a:t>
                      </a:r>
                      <a:r>
                        <a:rPr kumimoji="1" lang="ja-JP" altLang="en-US" sz="1000" b="1" u="sng" dirty="0">
                          <a:latin typeface="Meiryo UI" panose="020B0604030504040204" pitchFamily="50" charset="-128"/>
                          <a:ea typeface="Meiryo UI" panose="020B0604030504040204" pitchFamily="50" charset="-128"/>
                        </a:rPr>
                        <a:t>拠点</a:t>
                      </a:r>
                      <a:r>
                        <a:rPr kumimoji="1" lang="ja-JP" altLang="en-US" sz="1000" b="1" dirty="0">
                          <a:latin typeface="Meiryo UI" panose="020B0604030504040204" pitchFamily="50" charset="-128"/>
                          <a:ea typeface="Meiryo UI" panose="020B0604030504040204" pitchFamily="50" charset="-128"/>
                        </a:rPr>
                        <a:t>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latin typeface="Meiryo UI" panose="020B0604030504040204" pitchFamily="50" charset="-128"/>
                          <a:ea typeface="Meiryo UI" panose="020B0604030504040204" pitchFamily="50" charset="-128"/>
                        </a:rPr>
                        <a:t>P.5</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1801224"/>
                  </a:ext>
                </a:extLst>
              </a:tr>
              <a:tr h="2509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南河内</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大阪南医療センター</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1" u="sng" dirty="0">
                          <a:latin typeface="Meiryo UI" panose="020B0604030504040204" pitchFamily="50" charset="-128"/>
                          <a:ea typeface="Meiryo UI" panose="020B0604030504040204" pitchFamily="50" charset="-128"/>
                        </a:rPr>
                        <a:t>新規指定</a:t>
                      </a:r>
                      <a:r>
                        <a:rPr kumimoji="1" lang="ja-JP" altLang="en-US" sz="1000" b="1" dirty="0">
                          <a:latin typeface="Meiryo UI" panose="020B0604030504040204" pitchFamily="50" charset="-128"/>
                          <a:ea typeface="Meiryo UI" panose="020B0604030504040204" pitchFamily="50" charset="-128"/>
                        </a:rPr>
                        <a:t>申請書</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大阪府がん診療</a:t>
                      </a:r>
                      <a:r>
                        <a:rPr kumimoji="1" lang="ja-JP" altLang="en-US" sz="1000" b="1" u="sng" dirty="0">
                          <a:latin typeface="Meiryo UI" panose="020B0604030504040204" pitchFamily="50" charset="-128"/>
                          <a:ea typeface="Meiryo UI" panose="020B0604030504040204" pitchFamily="50" charset="-128"/>
                        </a:rPr>
                        <a:t>拠点</a:t>
                      </a:r>
                      <a:r>
                        <a:rPr kumimoji="1" lang="ja-JP" altLang="en-US" sz="1000" b="1" dirty="0">
                          <a:latin typeface="Meiryo UI" panose="020B0604030504040204" pitchFamily="50" charset="-128"/>
                          <a:ea typeface="Meiryo UI" panose="020B0604030504040204" pitchFamily="50" charset="-128"/>
                        </a:rPr>
                        <a:t>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latin typeface="Meiryo UI" panose="020B0604030504040204" pitchFamily="50" charset="-128"/>
                          <a:ea typeface="Meiryo UI" panose="020B0604030504040204" pitchFamily="50" charset="-128"/>
                        </a:rPr>
                        <a:t>P.6</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6991696"/>
                  </a:ext>
                </a:extLst>
              </a:tr>
              <a:tr h="2509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南河内</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大阪はびきの医療センター</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1" u="sng" dirty="0">
                          <a:latin typeface="Meiryo UI" panose="020B0604030504040204" pitchFamily="50" charset="-128"/>
                          <a:ea typeface="Meiryo UI" panose="020B0604030504040204" pitchFamily="50" charset="-128"/>
                        </a:rPr>
                        <a:t>新規指定</a:t>
                      </a:r>
                      <a:r>
                        <a:rPr kumimoji="1" lang="ja-JP" altLang="en-US" sz="1000" b="1" dirty="0">
                          <a:latin typeface="Meiryo UI" panose="020B0604030504040204" pitchFamily="50" charset="-128"/>
                          <a:ea typeface="Meiryo UI" panose="020B0604030504040204" pitchFamily="50" charset="-128"/>
                        </a:rPr>
                        <a:t>申請書</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大阪府がん診療</a:t>
                      </a:r>
                      <a:r>
                        <a:rPr kumimoji="1" lang="ja-JP" altLang="en-US" sz="1000" b="1" u="sng" dirty="0">
                          <a:latin typeface="Meiryo UI" panose="020B0604030504040204" pitchFamily="50" charset="-128"/>
                          <a:ea typeface="Meiryo UI" panose="020B0604030504040204" pitchFamily="50" charset="-128"/>
                        </a:rPr>
                        <a:t>推進</a:t>
                      </a:r>
                      <a:r>
                        <a:rPr kumimoji="1" lang="ja-JP" altLang="en-US" sz="1000" b="1" dirty="0">
                          <a:latin typeface="Meiryo UI" panose="020B0604030504040204" pitchFamily="50" charset="-128"/>
                          <a:ea typeface="Meiryo UI" panose="020B0604030504040204" pitchFamily="50" charset="-128"/>
                        </a:rPr>
                        <a:t>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latin typeface="Meiryo UI" panose="020B0604030504040204" pitchFamily="50" charset="-128"/>
                          <a:ea typeface="Meiryo UI" panose="020B0604030504040204" pitchFamily="50" charset="-128"/>
                        </a:rPr>
                        <a:t>P.7</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5604027"/>
                  </a:ext>
                </a:extLst>
              </a:tr>
              <a:tr h="2509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大阪市</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zh-TW" altLang="en-US" sz="1000" b="1" dirty="0">
                          <a:latin typeface="Meiryo UI" panose="020B0604030504040204" pitchFamily="50" charset="-128"/>
                          <a:ea typeface="Meiryo UI" panose="020B0604030504040204" pitchFamily="50" charset="-128"/>
                        </a:rPr>
                        <a:t>東住吉森本病院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sng" dirty="0">
                          <a:latin typeface="Meiryo UI" panose="020B0604030504040204" pitchFamily="50" charset="-128"/>
                          <a:ea typeface="Meiryo UI" panose="020B0604030504040204" pitchFamily="50" charset="-128"/>
                        </a:rPr>
                        <a:t>新規指定</a:t>
                      </a:r>
                      <a:r>
                        <a:rPr kumimoji="1" lang="ja-JP" altLang="en-US" sz="1000" b="1" dirty="0">
                          <a:latin typeface="Meiryo UI" panose="020B0604030504040204" pitchFamily="50" charset="-128"/>
                          <a:ea typeface="Meiryo UI" panose="020B0604030504040204" pitchFamily="50" charset="-128"/>
                        </a:rPr>
                        <a:t>申請書</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大阪府がん診療</a:t>
                      </a:r>
                      <a:r>
                        <a:rPr kumimoji="1" lang="ja-JP" altLang="en-US" sz="1000" b="1" u="sng" dirty="0">
                          <a:latin typeface="Meiryo UI" panose="020B0604030504040204" pitchFamily="50" charset="-128"/>
                          <a:ea typeface="Meiryo UI" panose="020B0604030504040204" pitchFamily="50" charset="-128"/>
                        </a:rPr>
                        <a:t>推進</a:t>
                      </a:r>
                      <a:r>
                        <a:rPr kumimoji="1" lang="ja-JP" altLang="en-US" sz="1000" b="1" dirty="0">
                          <a:latin typeface="Meiryo UI" panose="020B0604030504040204" pitchFamily="50" charset="-128"/>
                          <a:ea typeface="Meiryo UI" panose="020B0604030504040204" pitchFamily="50" charset="-128"/>
                        </a:rPr>
                        <a:t>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latin typeface="Meiryo UI" panose="020B0604030504040204" pitchFamily="50" charset="-128"/>
                          <a:ea typeface="Meiryo UI" panose="020B0604030504040204" pitchFamily="50" charset="-128"/>
                        </a:rPr>
                        <a:t>P.7</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5818197"/>
                  </a:ext>
                </a:extLst>
              </a:tr>
              <a:tr h="2509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大阪市</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zh-CN" altLang="en-US" sz="1000" b="1" dirty="0">
                          <a:latin typeface="Meiryo UI" panose="020B0604030504040204" pitchFamily="50" charset="-128"/>
                          <a:ea typeface="Meiryo UI" panose="020B0604030504040204" pitchFamily="50" charset="-128"/>
                        </a:rPr>
                        <a:t>済生会泉尾病院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1" dirty="0">
                          <a:latin typeface="Meiryo UI" panose="020B0604030504040204" pitchFamily="50" charset="-128"/>
                          <a:ea typeface="Meiryo UI" panose="020B0604030504040204" pitchFamily="50" charset="-128"/>
                        </a:rPr>
                        <a:t>指定解除の申し出</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b="1" dirty="0">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latin typeface="Meiryo UI" panose="020B0604030504040204" pitchFamily="50" charset="-128"/>
                          <a:ea typeface="Meiryo UI" panose="020B0604030504040204" pitchFamily="50" charset="-128"/>
                        </a:rPr>
                        <a:t>P.8</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252894"/>
                  </a:ext>
                </a:extLst>
              </a:tr>
            </a:tbl>
          </a:graphicData>
        </a:graphic>
      </p:graphicFrame>
      <p:sp>
        <p:nvSpPr>
          <p:cNvPr id="9" name="テキスト ボックス 8">
            <a:extLst>
              <a:ext uri="{FF2B5EF4-FFF2-40B4-BE49-F238E27FC236}">
                <a16:creationId xmlns:a16="http://schemas.microsoft.com/office/drawing/2014/main" id="{E1546C4D-59DF-4D87-8C37-40D0F54ED1F9}"/>
              </a:ext>
            </a:extLst>
          </p:cNvPr>
          <p:cNvSpPr txBox="1"/>
          <p:nvPr/>
        </p:nvSpPr>
        <p:spPr>
          <a:xfrm>
            <a:off x="0" y="1620360"/>
            <a:ext cx="4209276"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現行制度における</a:t>
            </a:r>
            <a:r>
              <a:rPr lang="ja-JP" altLang="en-US" sz="1200" b="1" dirty="0">
                <a:latin typeface="Meiryo UI" panose="020B0604030504040204" pitchFamily="50" charset="-128"/>
                <a:ea typeface="Meiryo UI" panose="020B0604030504040204" pitchFamily="50" charset="-128"/>
              </a:rPr>
              <a:t>指定状況</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（令和６年</a:t>
            </a:r>
            <a:r>
              <a:rPr lang="en-US" altLang="ja-JP" sz="1200" b="1" dirty="0">
                <a:latin typeface="Meiryo UI" panose="020B0604030504040204" pitchFamily="50" charset="-128"/>
                <a:ea typeface="Meiryo UI" panose="020B0604030504040204" pitchFamily="50" charset="-128"/>
              </a:rPr>
              <a:t>11</a:t>
            </a:r>
            <a:r>
              <a:rPr lang="ja-JP" altLang="en-US" sz="1200" b="1" dirty="0">
                <a:latin typeface="Meiryo UI" panose="020B0604030504040204" pitchFamily="50" charset="-128"/>
                <a:ea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日時点）</a:t>
            </a:r>
            <a:endParaRPr kumimoji="1" lang="ja-JP" altLang="en-US" sz="1200" b="1" dirty="0">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E380300F-652D-4967-88AF-7D8E5F2543F9}"/>
              </a:ext>
            </a:extLst>
          </p:cNvPr>
          <p:cNvGraphicFramePr>
            <a:graphicFrameLocks noGrp="1"/>
          </p:cNvGraphicFramePr>
          <p:nvPr>
            <p:extLst>
              <p:ext uri="{D42A27DB-BD31-4B8C-83A1-F6EECF244321}">
                <p14:modId xmlns:p14="http://schemas.microsoft.com/office/powerpoint/2010/main" val="427393105"/>
              </p:ext>
            </p:extLst>
          </p:nvPr>
        </p:nvGraphicFramePr>
        <p:xfrm>
          <a:off x="88971" y="1878010"/>
          <a:ext cx="8966055" cy="2509003"/>
        </p:xfrm>
        <a:graphic>
          <a:graphicData uri="http://schemas.openxmlformats.org/drawingml/2006/table">
            <a:tbl>
              <a:tblPr firstRow="1" bandRow="1">
                <a:tableStyleId>{5C22544A-7EE6-4342-B048-85BDC9FD1C3A}</a:tableStyleId>
              </a:tblPr>
              <a:tblGrid>
                <a:gridCol w="2988685">
                  <a:extLst>
                    <a:ext uri="{9D8B030D-6E8A-4147-A177-3AD203B41FA5}">
                      <a16:colId xmlns:a16="http://schemas.microsoft.com/office/drawing/2014/main" val="4066292868"/>
                    </a:ext>
                  </a:extLst>
                </a:gridCol>
                <a:gridCol w="2988685">
                  <a:extLst>
                    <a:ext uri="{9D8B030D-6E8A-4147-A177-3AD203B41FA5}">
                      <a16:colId xmlns:a16="http://schemas.microsoft.com/office/drawing/2014/main" val="4145853141"/>
                    </a:ext>
                  </a:extLst>
                </a:gridCol>
                <a:gridCol w="2988685">
                  <a:extLst>
                    <a:ext uri="{9D8B030D-6E8A-4147-A177-3AD203B41FA5}">
                      <a16:colId xmlns:a16="http://schemas.microsoft.com/office/drawing/2014/main" val="2439222508"/>
                    </a:ext>
                  </a:extLst>
                </a:gridCol>
              </a:tblGrid>
              <a:tr h="245835">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圏域</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solidFill>
                  </a:tcPr>
                </a:tc>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大阪府がん診療拠点病院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None/>
                      </a:pPr>
                      <a:r>
                        <a:rPr kumimoji="1" lang="ja-JP" altLang="en-US" sz="1400" b="1" dirty="0">
                          <a:solidFill>
                            <a:schemeClr val="bg1"/>
                          </a:solidFill>
                          <a:latin typeface="Meiryo UI" panose="020B0604030504040204" pitchFamily="50" charset="-128"/>
                          <a:ea typeface="Meiryo UI" panose="020B0604030504040204" pitchFamily="50" charset="-128"/>
                        </a:rPr>
                        <a:t> 大阪府がん診療拠点病院（肺がん</a:t>
                      </a:r>
                      <a:r>
                        <a:rPr kumimoji="1" lang="ja-JP" altLang="en-US" sz="1400" b="1" dirty="0">
                          <a:solidFill>
                            <a:schemeClr val="bg1"/>
                          </a:solidFill>
                        </a:rPr>
                        <a:t>）</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690650909"/>
                  </a:ext>
                </a:extLst>
              </a:tr>
              <a:tr h="245835">
                <a:tc>
                  <a:txBody>
                    <a:bodyPr/>
                    <a:lstStyle/>
                    <a:p>
                      <a:pPr algn="ctr"/>
                      <a:r>
                        <a:rPr kumimoji="1" lang="ja-JP" altLang="en-US" sz="1000" b="1" dirty="0">
                          <a:latin typeface="Meiryo UI" panose="020B0604030504040204" pitchFamily="50" charset="-128"/>
                          <a:ea typeface="Meiryo UI" panose="020B0604030504040204" pitchFamily="50" charset="-128"/>
                        </a:rPr>
                        <a:t>豊　能</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　５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　１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245835">
                <a:tc>
                  <a:txBody>
                    <a:bodyPr/>
                    <a:lstStyle/>
                    <a:p>
                      <a:pPr algn="ctr"/>
                      <a:r>
                        <a:rPr kumimoji="1" lang="ja-JP" altLang="en-US" sz="1000" b="1" dirty="0">
                          <a:latin typeface="Meiryo UI" panose="020B0604030504040204" pitchFamily="50" charset="-128"/>
                          <a:ea typeface="Meiryo UI" panose="020B0604030504040204" pitchFamily="50" charset="-128"/>
                        </a:rPr>
                        <a:t>三　島</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　４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197440"/>
                  </a:ext>
                </a:extLst>
              </a:tr>
              <a:tr h="245835">
                <a:tc>
                  <a:txBody>
                    <a:bodyPr/>
                    <a:lstStyle/>
                    <a:p>
                      <a:pPr algn="ctr"/>
                      <a:r>
                        <a:rPr kumimoji="1" lang="ja-JP" altLang="en-US" sz="1000" b="1" dirty="0">
                          <a:latin typeface="Meiryo UI" panose="020B0604030504040204" pitchFamily="50" charset="-128"/>
                          <a:ea typeface="Meiryo UI" panose="020B0604030504040204" pitchFamily="50" charset="-128"/>
                        </a:rPr>
                        <a:t>北河内</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　４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7427539"/>
                  </a:ext>
                </a:extLst>
              </a:tr>
              <a:tr h="245835">
                <a:tc>
                  <a:txBody>
                    <a:bodyPr/>
                    <a:lstStyle/>
                    <a:p>
                      <a:pPr algn="ctr"/>
                      <a:r>
                        <a:rPr kumimoji="1" lang="ja-JP" altLang="en-US" sz="1000" b="1" dirty="0">
                          <a:latin typeface="Meiryo UI" panose="020B0604030504040204" pitchFamily="50" charset="-128"/>
                          <a:ea typeface="Meiryo UI" panose="020B0604030504040204" pitchFamily="50" charset="-128"/>
                        </a:rPr>
                        <a:t>中河内</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　４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34636805"/>
                  </a:ext>
                </a:extLst>
              </a:tr>
              <a:tr h="245835">
                <a:tc>
                  <a:txBody>
                    <a:bodyPr/>
                    <a:lstStyle/>
                    <a:p>
                      <a:pPr algn="ctr"/>
                      <a:r>
                        <a:rPr kumimoji="1" lang="ja-JP" altLang="en-US" sz="1000" b="1" dirty="0">
                          <a:latin typeface="Meiryo UI" panose="020B0604030504040204" pitchFamily="50" charset="-128"/>
                          <a:ea typeface="Meiryo UI" panose="020B0604030504040204" pitchFamily="50" charset="-128"/>
                        </a:rPr>
                        <a:t>南河内</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　４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　１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1751971"/>
                  </a:ext>
                </a:extLst>
              </a:tr>
              <a:tr h="245835">
                <a:tc>
                  <a:txBody>
                    <a:bodyPr/>
                    <a:lstStyle/>
                    <a:p>
                      <a:pPr algn="ctr"/>
                      <a:r>
                        <a:rPr kumimoji="1" lang="ja-JP" altLang="en-US" sz="1000" b="1" dirty="0">
                          <a:latin typeface="Meiryo UI" panose="020B0604030504040204" pitchFamily="50" charset="-128"/>
                          <a:ea typeface="Meiryo UI" panose="020B0604030504040204" pitchFamily="50" charset="-128"/>
                        </a:rPr>
                        <a:t>堺　市</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　２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　１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4444039"/>
                  </a:ext>
                </a:extLst>
              </a:tr>
              <a:tr h="245835">
                <a:tc>
                  <a:txBody>
                    <a:bodyPr/>
                    <a:lstStyle/>
                    <a:p>
                      <a:pPr algn="ctr"/>
                      <a:r>
                        <a:rPr kumimoji="1" lang="ja-JP" altLang="en-US" sz="1000" b="1" dirty="0">
                          <a:latin typeface="Meiryo UI" panose="020B0604030504040204" pitchFamily="50" charset="-128"/>
                          <a:ea typeface="Meiryo UI" panose="020B0604030504040204" pitchFamily="50" charset="-128"/>
                        </a:rPr>
                        <a:t>泉　州</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　４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27878"/>
                  </a:ext>
                </a:extLst>
              </a:tr>
              <a:tr h="245835">
                <a:tc>
                  <a:txBody>
                    <a:bodyPr/>
                    <a:lstStyle/>
                    <a:p>
                      <a:pPr algn="ctr"/>
                      <a:r>
                        <a:rPr kumimoji="1" lang="ja-JP" altLang="en-US" sz="1000" b="1" dirty="0">
                          <a:latin typeface="Meiryo UI" panose="020B0604030504040204" pitchFamily="50" charset="-128"/>
                          <a:ea typeface="Meiryo UI" panose="020B0604030504040204" pitchFamily="50" charset="-128"/>
                        </a:rPr>
                        <a:t>大阪市</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１７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2298579"/>
                  </a:ext>
                </a:extLst>
              </a:tr>
              <a:tr h="245835">
                <a:tc>
                  <a:txBody>
                    <a:bodyPr/>
                    <a:lstStyle/>
                    <a:p>
                      <a:pPr algn="ctr"/>
                      <a:r>
                        <a:rPr kumimoji="1" lang="ja-JP" altLang="en-US" sz="1000" b="1" dirty="0">
                          <a:latin typeface="Meiryo UI" panose="020B0604030504040204" pitchFamily="50" charset="-128"/>
                          <a:ea typeface="Meiryo UI" panose="020B0604030504040204" pitchFamily="50" charset="-128"/>
                        </a:rPr>
                        <a:t>合　計</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rPr>
                        <a:t>４４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rPr>
                        <a:t>３ 病院</a:t>
                      </a:r>
                    </a:p>
                  </a:txBody>
                  <a:tcPr marT="41564" marB="4156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133466"/>
                  </a:ext>
                </a:extLst>
              </a:tr>
            </a:tbl>
          </a:graphicData>
        </a:graphic>
      </p:graphicFrame>
    </p:spTree>
    <p:extLst>
      <p:ext uri="{BB962C8B-B14F-4D97-AF65-F5344CB8AC3E}">
        <p14:creationId xmlns:p14="http://schemas.microsoft.com/office/powerpoint/2010/main" val="2492026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txBox="1">
            <a:spLocks/>
          </p:cNvSpPr>
          <p:nvPr/>
        </p:nvSpPr>
        <p:spPr>
          <a:xfrm>
            <a:off x="7874024" y="6525344"/>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a:t>３</a:t>
            </a:r>
            <a:endParaRPr lang="ja-JP" altLang="en-US" sz="1400" b="1" dirty="0"/>
          </a:p>
        </p:txBody>
      </p:sp>
      <p:sp>
        <p:nvSpPr>
          <p:cNvPr id="8" name="テキスト ボックス 1"/>
          <p:cNvSpPr txBox="1"/>
          <p:nvPr/>
        </p:nvSpPr>
        <p:spPr>
          <a:xfrm>
            <a:off x="-1" y="0"/>
            <a:ext cx="9150837" cy="261610"/>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大阪府がん診療拠点病院等の指定期間等</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2" name="表 1"/>
          <p:cNvGraphicFramePr>
            <a:graphicFrameLocks noGrp="1"/>
          </p:cNvGraphicFramePr>
          <p:nvPr>
            <p:extLst>
              <p:ext uri="{D42A27DB-BD31-4B8C-83A1-F6EECF244321}">
                <p14:modId xmlns:p14="http://schemas.microsoft.com/office/powerpoint/2010/main" val="183765057"/>
              </p:ext>
            </p:extLst>
          </p:nvPr>
        </p:nvGraphicFramePr>
        <p:xfrm>
          <a:off x="138044" y="467058"/>
          <a:ext cx="4361948" cy="6274300"/>
        </p:xfrm>
        <a:graphic>
          <a:graphicData uri="http://schemas.openxmlformats.org/drawingml/2006/table">
            <a:tbl>
              <a:tblPr firstRow="1" bandRow="1">
                <a:tableStyleId>{5C22544A-7EE6-4342-B048-85BDC9FD1C3A}</a:tableStyleId>
              </a:tblPr>
              <a:tblGrid>
                <a:gridCol w="610276">
                  <a:extLst>
                    <a:ext uri="{9D8B030D-6E8A-4147-A177-3AD203B41FA5}">
                      <a16:colId xmlns:a16="http://schemas.microsoft.com/office/drawing/2014/main" val="126320758"/>
                    </a:ext>
                  </a:extLst>
                </a:gridCol>
                <a:gridCol w="1663440">
                  <a:extLst>
                    <a:ext uri="{9D8B030D-6E8A-4147-A177-3AD203B41FA5}">
                      <a16:colId xmlns:a16="http://schemas.microsoft.com/office/drawing/2014/main" val="3304912249"/>
                    </a:ext>
                  </a:extLst>
                </a:gridCol>
                <a:gridCol w="1080120">
                  <a:extLst>
                    <a:ext uri="{9D8B030D-6E8A-4147-A177-3AD203B41FA5}">
                      <a16:colId xmlns:a16="http://schemas.microsoft.com/office/drawing/2014/main" val="92452844"/>
                    </a:ext>
                  </a:extLst>
                </a:gridCol>
                <a:gridCol w="1008112">
                  <a:extLst>
                    <a:ext uri="{9D8B030D-6E8A-4147-A177-3AD203B41FA5}">
                      <a16:colId xmlns:a16="http://schemas.microsoft.com/office/drawing/2014/main" val="2259516956"/>
                    </a:ext>
                  </a:extLst>
                </a:gridCol>
              </a:tblGrid>
              <a:tr h="267188">
                <a:tc>
                  <a:txBody>
                    <a:bodyPr/>
                    <a:lstStyle/>
                    <a:p>
                      <a:pPr algn="ctr"/>
                      <a:r>
                        <a:rPr kumimoji="1" lang="ja-JP" altLang="en-US" sz="1100" dirty="0">
                          <a:latin typeface="Meiryo UI" panose="020B0604030504040204" pitchFamily="50" charset="-128"/>
                          <a:ea typeface="Meiryo UI" panose="020B0604030504040204" pitchFamily="50" charset="-128"/>
                        </a:rPr>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指定区分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指定期間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1072067"/>
                  </a:ext>
                </a:extLst>
              </a:tr>
              <a:tr h="259329">
                <a:tc rowSpan="6">
                  <a:txBody>
                    <a:bodyPr/>
                    <a:lstStyle/>
                    <a:p>
                      <a:pPr algn="ctr"/>
                      <a:r>
                        <a:rPr kumimoji="1" lang="ja-JP" altLang="en-US" sz="1050" b="1" dirty="0">
                          <a:latin typeface="Meiryo UI" panose="020B0604030504040204" pitchFamily="50" charset="-128"/>
                          <a:ea typeface="Meiryo UI" panose="020B0604030504040204" pitchFamily="50" charset="-128"/>
                        </a:rPr>
                        <a:t>豊　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CN" altLang="en-US" sz="1050" b="0" dirty="0">
                          <a:latin typeface="Meiryo UI" panose="020B0604030504040204" pitchFamily="50" charset="-128"/>
                          <a:ea typeface="Meiryo UI" panose="020B0604030504040204" pitchFamily="50" charset="-128"/>
                        </a:rPr>
                        <a:t>市立池田病院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769003"/>
                  </a:ext>
                </a:extLst>
              </a:tr>
              <a:tr h="259329">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b="0" dirty="0">
                          <a:latin typeface="Meiryo UI" panose="020B0604030504040204" pitchFamily="50" charset="-128"/>
                          <a:ea typeface="Meiryo UI" panose="020B0604030504040204" pitchFamily="50" charset="-128"/>
                        </a:rPr>
                        <a:t>済生会吹田病院</a:t>
                      </a:r>
                      <a:endParaRPr kumimoji="1" lang="ja-JP"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531720"/>
                  </a:ext>
                </a:extLst>
              </a:tr>
              <a:tr h="259329">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b="0" dirty="0">
                          <a:latin typeface="Meiryo UI" panose="020B0604030504040204" pitchFamily="50" charset="-128"/>
                          <a:ea typeface="Meiryo UI" panose="020B0604030504040204" pitchFamily="50" charset="-128"/>
                        </a:rPr>
                        <a:t>市立吹田市民病院</a:t>
                      </a:r>
                      <a:endParaRPr kumimoji="1" lang="ja-JP"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5604027"/>
                  </a:ext>
                </a:extLst>
              </a:tr>
              <a:tr h="259329">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b="0" dirty="0">
                          <a:latin typeface="Meiryo UI" panose="020B0604030504040204" pitchFamily="50" charset="-128"/>
                          <a:ea typeface="Meiryo UI" panose="020B0604030504040204" pitchFamily="50" charset="-128"/>
                        </a:rPr>
                        <a:t>済生会千里病院</a:t>
                      </a:r>
                      <a:endParaRPr kumimoji="1" lang="ja-JP"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6275231"/>
                  </a:ext>
                </a:extLst>
              </a:tr>
              <a:tr h="259329">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b="0" dirty="0">
                          <a:latin typeface="Meiryo UI" panose="020B0604030504040204" pitchFamily="50" charset="-128"/>
                          <a:ea typeface="Meiryo UI" panose="020B0604030504040204" pitchFamily="50" charset="-128"/>
                        </a:rPr>
                        <a:t>箕面市立病院</a:t>
                      </a:r>
                      <a:endParaRPr kumimoji="1" lang="ja-JP"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200606039"/>
                  </a:ext>
                </a:extLst>
              </a:tr>
              <a:tr h="259329">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大阪刀根山医療Ｃ</a:t>
                      </a:r>
                    </a:p>
                  </a:txBody>
                  <a:tcPr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肺がん</a:t>
                      </a:r>
                      <a:r>
                        <a:rPr kumimoji="1" lang="en-US" altLang="ja-JP" sz="1050" b="0" dirty="0">
                          <a:latin typeface="Meiryo UI" panose="020B0604030504040204" pitchFamily="50" charset="-128"/>
                          <a:ea typeface="Meiryo UI" panose="020B0604030504040204" pitchFamily="50" charset="-128"/>
                        </a:rPr>
                        <a:t>)</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７</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171318590"/>
                  </a:ext>
                </a:extLst>
              </a:tr>
              <a:tr h="259329">
                <a:tc rowSpan="4">
                  <a:txBody>
                    <a:bodyPr/>
                    <a:lstStyle/>
                    <a:p>
                      <a:pPr algn="ctr"/>
                      <a:r>
                        <a:rPr kumimoji="1" lang="ja-JP" altLang="en-US" sz="1050" b="1" dirty="0">
                          <a:latin typeface="Meiryo UI" panose="020B0604030504040204" pitchFamily="50" charset="-128"/>
                          <a:ea typeface="Meiryo UI" panose="020B0604030504040204" pitchFamily="50" charset="-128"/>
                        </a:rPr>
                        <a:t>三　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50" b="0" dirty="0">
                          <a:latin typeface="Meiryo UI" panose="020B0604030504040204" pitchFamily="50" charset="-128"/>
                          <a:ea typeface="Meiryo UI" panose="020B0604030504040204" pitchFamily="50" charset="-128"/>
                        </a:rPr>
                        <a:t>愛仁会高槻病院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3116399"/>
                  </a:ext>
                </a:extLst>
              </a:tr>
              <a:tr h="259329">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b="0" dirty="0">
                          <a:latin typeface="Meiryo UI" panose="020B0604030504040204" pitchFamily="50" charset="-128"/>
                          <a:ea typeface="Meiryo UI" panose="020B0604030504040204" pitchFamily="50" charset="-128"/>
                        </a:rPr>
                        <a:t>北摂総合病院</a:t>
                      </a:r>
                      <a:endParaRPr kumimoji="1" lang="ja-JP"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6065853"/>
                  </a:ext>
                </a:extLst>
              </a:tr>
              <a:tr h="301874">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b="0" dirty="0">
                          <a:latin typeface="Meiryo UI" panose="020B0604030504040204" pitchFamily="50" charset="-128"/>
                          <a:ea typeface="Meiryo UI" panose="020B0604030504040204" pitchFamily="50" charset="-128"/>
                        </a:rPr>
                        <a:t>高槻赤十字病院</a:t>
                      </a:r>
                      <a:endParaRPr kumimoji="1" lang="ja-JP"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0779194"/>
                  </a:ext>
                </a:extLst>
              </a:tr>
              <a:tr h="259329">
                <a:tc vMerge="1">
                  <a:txBody>
                    <a:bodyPr/>
                    <a:lstStyle/>
                    <a:p>
                      <a:pPr algn="ctr"/>
                      <a:endParaRPr kumimoji="1" lang="ja-JP" altLang="en-US" sz="1050" b="1" dirty="0"/>
                    </a:p>
                  </a:txBody>
                  <a:tcPr anchor="ct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第一東和会病院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2317572"/>
                  </a:ext>
                </a:extLst>
              </a:tr>
              <a:tr h="259329">
                <a:tc rowSpan="4">
                  <a:txBody>
                    <a:bodyPr/>
                    <a:lstStyle/>
                    <a:p>
                      <a:pPr algn="ctr"/>
                      <a:r>
                        <a:rPr kumimoji="1" lang="ja-JP" altLang="en-US" sz="1050" b="1" dirty="0">
                          <a:latin typeface="Meiryo UI" panose="020B0604030504040204" pitchFamily="50" charset="-128"/>
                          <a:ea typeface="Meiryo UI" panose="020B0604030504040204" pitchFamily="50" charset="-128"/>
                        </a:rPr>
                        <a:t>北河内</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b="0" dirty="0">
                          <a:latin typeface="Meiryo UI" panose="020B0604030504040204" pitchFamily="50" charset="-128"/>
                          <a:ea typeface="Meiryo UI" panose="020B0604030504040204" pitchFamily="50" charset="-128"/>
                        </a:rPr>
                        <a:t>松下記念病院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3022615"/>
                  </a:ext>
                </a:extLst>
              </a:tr>
              <a:tr h="259329">
                <a:tc vMerge="1">
                  <a:txBody>
                    <a:bodyPr/>
                    <a:lstStyle/>
                    <a:p>
                      <a:pPr algn="ctr"/>
                      <a:endParaRPr kumimoji="1" lang="ja-JP" altLang="en-US" sz="1050" dirty="0"/>
                    </a:p>
                  </a:txBody>
                  <a:tcPr anchor="ctr">
                    <a:lnT w="12700" cap="flat" cmpd="sng" algn="ctr">
                      <a:solidFill>
                        <a:schemeClr val="tx1"/>
                      </a:solidFill>
                      <a:prstDash val="solid"/>
                      <a:round/>
                      <a:headEnd type="none" w="med" len="med"/>
                      <a:tailEnd type="none" w="med" len="med"/>
                    </a:lnT>
                  </a:tcPr>
                </a:tc>
                <a:tc>
                  <a:txBody>
                    <a:bodyPr/>
                    <a:lstStyle/>
                    <a:p>
                      <a:r>
                        <a:rPr kumimoji="1" lang="ja-JP" altLang="en-US" sz="1050" b="0" dirty="0">
                          <a:latin typeface="Meiryo UI" panose="020B0604030504040204" pitchFamily="50" charset="-128"/>
                          <a:ea typeface="Meiryo UI" panose="020B0604030504040204" pitchFamily="50" charset="-128"/>
                        </a:rPr>
                        <a:t>関西医科大学総合医療Ｃ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拠点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471701"/>
                  </a:ext>
                </a:extLst>
              </a:tr>
              <a:tr h="259329">
                <a:tc vMerge="1">
                  <a:txBody>
                    <a:bodyPr/>
                    <a:lstStyle/>
                    <a:p>
                      <a:pPr algn="ctr"/>
                      <a:endParaRPr kumimoji="1" lang="ja-JP" altLang="en-US" sz="1050" dirty="0"/>
                    </a:p>
                  </a:txBody>
                  <a:tcPr anchor="ctr"/>
                </a:tc>
                <a:tc>
                  <a:txBody>
                    <a:bodyPr/>
                    <a:lstStyle/>
                    <a:p>
                      <a:r>
                        <a:rPr kumimoji="1" lang="ja-JP" altLang="en-US" sz="1050" b="0" dirty="0">
                          <a:latin typeface="Meiryo UI" panose="020B0604030504040204" pitchFamily="50" charset="-128"/>
                          <a:ea typeface="Meiryo UI" panose="020B0604030504040204" pitchFamily="50" charset="-128"/>
                        </a:rPr>
                        <a:t>美杉会佐藤病院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拠点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756721"/>
                  </a:ext>
                </a:extLst>
              </a:tr>
              <a:tr h="259329">
                <a:tc vMerge="1">
                  <a:txBody>
                    <a:bodyPr/>
                    <a:lstStyle/>
                    <a:p>
                      <a:pPr algn="ctr"/>
                      <a:endParaRPr kumimoji="1" lang="ja-JP" altLang="en-US" sz="1050" b="1" dirty="0"/>
                    </a:p>
                  </a:txBody>
                  <a:tcPr anchor="ctr">
                    <a:solidFill>
                      <a:schemeClr val="tx2">
                        <a:lumMod val="40000"/>
                        <a:lumOff val="60000"/>
                      </a:schemeClr>
                    </a:solidFill>
                  </a:tcPr>
                </a:tc>
                <a:tc>
                  <a:txBody>
                    <a:bodyPr/>
                    <a:lstStyle/>
                    <a:p>
                      <a:r>
                        <a:rPr kumimoji="1" lang="ja-JP" altLang="en-US" sz="1050" b="0" dirty="0">
                          <a:latin typeface="Meiryo UI" panose="020B0604030504040204" pitchFamily="50" charset="-128"/>
                          <a:ea typeface="Meiryo UI" panose="020B0604030504040204" pitchFamily="50" charset="-128"/>
                        </a:rPr>
                        <a:t>市立ひらかた病院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1993737"/>
                  </a:ext>
                </a:extLst>
              </a:tr>
              <a:tr h="25932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latin typeface="Meiryo UI" panose="020B0604030504040204" pitchFamily="50" charset="-128"/>
                          <a:ea typeface="Meiryo UI" panose="020B0604030504040204" pitchFamily="50" charset="-128"/>
                        </a:rPr>
                        <a:t>中河内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CN" altLang="en-US" sz="1050" b="0" dirty="0">
                          <a:latin typeface="Meiryo UI" panose="020B0604030504040204" pitchFamily="50" charset="-128"/>
                          <a:ea typeface="Meiryo UI" panose="020B0604030504040204" pitchFamily="50" charset="-128"/>
                        </a:rPr>
                        <a:t>八尾徳洲会総合病院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拠点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3855740"/>
                  </a:ext>
                </a:extLst>
              </a:tr>
              <a:tr h="259329">
                <a:tc vMerge="1">
                  <a:txBody>
                    <a:bodyPr/>
                    <a:lstStyle/>
                    <a:p>
                      <a:pPr algn="ctr"/>
                      <a:endParaRPr kumimoji="1" lang="ja-JP" altLang="en-US" sz="1050" b="1" dirty="0"/>
                    </a:p>
                  </a:txBody>
                  <a:tcPr anchor="ctr">
                    <a:solidFill>
                      <a:schemeClr val="tx2">
                        <a:lumMod val="40000"/>
                        <a:lumOff val="60000"/>
                      </a:schemeClr>
                    </a:solidFill>
                  </a:tcPr>
                </a:tc>
                <a:tc>
                  <a:txBody>
                    <a:bodyPr/>
                    <a:lstStyle/>
                    <a:p>
                      <a:r>
                        <a:rPr kumimoji="1" lang="zh-CN" altLang="en-US" sz="1050" b="0" dirty="0">
                          <a:latin typeface="Meiryo UI" panose="020B0604030504040204" pitchFamily="50" charset="-128"/>
                          <a:ea typeface="Meiryo UI" panose="020B0604030504040204" pitchFamily="50" charset="-128"/>
                        </a:rPr>
                        <a:t>若草第一病院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拠点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750533"/>
                  </a:ext>
                </a:extLst>
              </a:tr>
              <a:tr h="259329">
                <a:tc vMerge="1">
                  <a:txBody>
                    <a:bodyPr/>
                    <a:lstStyle/>
                    <a:p>
                      <a:pPr algn="ctr"/>
                      <a:endParaRPr kumimoji="1" lang="ja-JP" altLang="en-US" sz="1050" b="1" dirty="0"/>
                    </a:p>
                  </a:txBody>
                  <a:tcPr anchor="ctr">
                    <a:solidFill>
                      <a:schemeClr val="tx2">
                        <a:lumMod val="40000"/>
                        <a:lumOff val="60000"/>
                      </a:schemeClr>
                    </a:solidFill>
                  </a:tcPr>
                </a:tc>
                <a:tc>
                  <a:txBody>
                    <a:bodyPr/>
                    <a:lstStyle/>
                    <a:p>
                      <a:r>
                        <a:rPr kumimoji="1" lang="zh-CN" altLang="en-US" sz="1050" b="0" dirty="0">
                          <a:latin typeface="Meiryo UI" panose="020B0604030504040204" pitchFamily="50" charset="-128"/>
                          <a:ea typeface="Meiryo UI" panose="020B0604030504040204" pitchFamily="50" charset="-128"/>
                        </a:rPr>
                        <a:t>石切生喜病院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拠点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4985016"/>
                  </a:ext>
                </a:extLst>
              </a:tr>
              <a:tr h="259329">
                <a:tc vMerge="1">
                  <a:txBody>
                    <a:bodyPr/>
                    <a:lstStyle/>
                    <a:p>
                      <a:pPr algn="ctr"/>
                      <a:endParaRPr kumimoji="1" lang="ja-JP" altLang="en-US" sz="1050" b="1" dirty="0"/>
                    </a:p>
                  </a:txBody>
                  <a:tcPr anchor="ctr">
                    <a:solidFill>
                      <a:schemeClr val="tx2">
                        <a:lumMod val="40000"/>
                        <a:lumOff val="60000"/>
                      </a:schemeClr>
                    </a:solidFill>
                  </a:tcPr>
                </a:tc>
                <a:tc>
                  <a:txBody>
                    <a:bodyPr/>
                    <a:lstStyle/>
                    <a:p>
                      <a:r>
                        <a:rPr kumimoji="1" lang="zh-CN" altLang="en-US" sz="1050" b="0" dirty="0">
                          <a:latin typeface="Meiryo UI" panose="020B0604030504040204" pitchFamily="50" charset="-128"/>
                          <a:ea typeface="Meiryo UI" panose="020B0604030504040204" pitchFamily="50" charset="-128"/>
                        </a:rPr>
                        <a:t>市立柏原病院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8188017"/>
                  </a:ext>
                </a:extLst>
              </a:tr>
              <a:tr h="259329">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latin typeface="Meiryo UI" panose="020B0604030504040204" pitchFamily="50" charset="-128"/>
                          <a:ea typeface="Meiryo UI" panose="020B0604030504040204" pitchFamily="50" charset="-128"/>
                        </a:rPr>
                        <a:t>南河内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CN" altLang="en-US" sz="1050" b="0" dirty="0">
                          <a:latin typeface="Meiryo UI" panose="020B0604030504040204" pitchFamily="50" charset="-128"/>
                          <a:ea typeface="Meiryo UI" panose="020B0604030504040204" pitchFamily="50" charset="-128"/>
                        </a:rPr>
                        <a:t>済生会富田林病院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7968902"/>
                  </a:ext>
                </a:extLst>
              </a:tr>
              <a:tr h="25932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a:p>
                  </a:txBody>
                  <a:tcPr anchor="ct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ＰＬ</a:t>
                      </a:r>
                      <a:r>
                        <a:rPr kumimoji="1" lang="zh-CN" altLang="en-US" sz="1050" b="0" dirty="0">
                          <a:latin typeface="Meiryo UI" panose="020B0604030504040204" pitchFamily="50" charset="-128"/>
                          <a:ea typeface="Meiryo UI" panose="020B0604030504040204" pitchFamily="50" charset="-128"/>
                        </a:rPr>
                        <a:t>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229026"/>
                  </a:ext>
                </a:extLst>
              </a:tr>
              <a:tr h="25932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a:p>
                  </a:txBody>
                  <a:tcPr anchor="ct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b="0" dirty="0">
                          <a:latin typeface="Meiryo UI" panose="020B0604030504040204" pitchFamily="50" charset="-128"/>
                          <a:ea typeface="Meiryo UI" panose="020B0604030504040204" pitchFamily="50" charset="-128"/>
                        </a:rPr>
                        <a:t>城山病院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4110825"/>
                  </a:ext>
                </a:extLst>
              </a:tr>
              <a:tr h="259329">
                <a:tc vMerge="1">
                  <a:txBody>
                    <a:bodyPr/>
                    <a:lstStyle/>
                    <a:p>
                      <a:pPr algn="ctr"/>
                      <a:endParaRPr kumimoji="1" lang="ja-JP" altLang="en-US" sz="10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b="0" dirty="0">
                          <a:latin typeface="Meiryo UI" panose="020B0604030504040204" pitchFamily="50" charset="-128"/>
                          <a:ea typeface="Meiryo UI" panose="020B0604030504040204" pitchFamily="50" charset="-128"/>
                        </a:rPr>
                        <a:t>松原徳洲会病院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94374727"/>
                  </a:ext>
                </a:extLst>
              </a:tr>
              <a:tr h="25932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大阪はびきの医療Ｃ</a:t>
                      </a:r>
                    </a:p>
                  </a:txBody>
                  <a:tcPr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拠点（肺がん）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88558618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356790420"/>
              </p:ext>
            </p:extLst>
          </p:nvPr>
        </p:nvGraphicFramePr>
        <p:xfrm>
          <a:off x="4578836" y="470165"/>
          <a:ext cx="4241637" cy="6329161"/>
        </p:xfrm>
        <a:graphic>
          <a:graphicData uri="http://schemas.openxmlformats.org/drawingml/2006/table">
            <a:tbl>
              <a:tblPr firstRow="1" bandRow="1">
                <a:tableStyleId>{5C22544A-7EE6-4342-B048-85BDC9FD1C3A}</a:tableStyleId>
              </a:tblPr>
              <a:tblGrid>
                <a:gridCol w="672691">
                  <a:extLst>
                    <a:ext uri="{9D8B030D-6E8A-4147-A177-3AD203B41FA5}">
                      <a16:colId xmlns:a16="http://schemas.microsoft.com/office/drawing/2014/main" val="126320758"/>
                    </a:ext>
                  </a:extLst>
                </a:gridCol>
                <a:gridCol w="1517902">
                  <a:extLst>
                    <a:ext uri="{9D8B030D-6E8A-4147-A177-3AD203B41FA5}">
                      <a16:colId xmlns:a16="http://schemas.microsoft.com/office/drawing/2014/main" val="3304912249"/>
                    </a:ext>
                  </a:extLst>
                </a:gridCol>
                <a:gridCol w="1025522">
                  <a:extLst>
                    <a:ext uri="{9D8B030D-6E8A-4147-A177-3AD203B41FA5}">
                      <a16:colId xmlns:a16="http://schemas.microsoft.com/office/drawing/2014/main" val="92452844"/>
                    </a:ext>
                  </a:extLst>
                </a:gridCol>
                <a:gridCol w="1025522">
                  <a:extLst>
                    <a:ext uri="{9D8B030D-6E8A-4147-A177-3AD203B41FA5}">
                      <a16:colId xmlns:a16="http://schemas.microsoft.com/office/drawing/2014/main" val="1350221567"/>
                    </a:ext>
                  </a:extLst>
                </a:gridCol>
              </a:tblGrid>
              <a:tr h="238186">
                <a:tc>
                  <a:txBody>
                    <a:bodyPr/>
                    <a:lstStyle/>
                    <a:p>
                      <a:pPr algn="ctr"/>
                      <a:r>
                        <a:rPr kumimoji="1" lang="ja-JP" altLang="en-US" sz="1100" dirty="0">
                          <a:latin typeface="Meiryo UI" panose="020B0604030504040204" pitchFamily="50" charset="-128"/>
                          <a:ea typeface="Meiryo UI" panose="020B0604030504040204" pitchFamily="50" charset="-128"/>
                        </a:rPr>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指定区分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指定期間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1072067"/>
                  </a:ext>
                </a:extLst>
              </a:tr>
              <a:tr h="236362">
                <a:tc rowSpan="3">
                  <a:txBody>
                    <a:bodyPr/>
                    <a:lstStyle/>
                    <a:p>
                      <a:pPr algn="ctr"/>
                      <a:r>
                        <a:rPr kumimoji="1" lang="ja-JP" altLang="en-US" sz="1050" b="1" dirty="0">
                          <a:latin typeface="Meiryo UI" panose="020B0604030504040204" pitchFamily="50" charset="-128"/>
                          <a:ea typeface="Meiryo UI" panose="020B0604030504040204" pitchFamily="50" charset="-128"/>
                        </a:rPr>
                        <a:t>堺市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ベルランド総合病院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1098184"/>
                  </a:ext>
                </a:extLst>
              </a:tr>
              <a:tr h="236362">
                <a:tc vMerge="1">
                  <a:txBody>
                    <a:bodyPr/>
                    <a:lstStyle/>
                    <a:p>
                      <a:pPr algn="ctr"/>
                      <a:endParaRPr kumimoji="1" lang="ja-JP" altLang="en-US" sz="10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耳原総合病院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3826450"/>
                  </a:ext>
                </a:extLst>
              </a:tr>
              <a:tr h="236362">
                <a:tc vMerge="1">
                  <a:txBody>
                    <a:bodyPr/>
                    <a:lstStyle/>
                    <a:p>
                      <a:pPr algn="ctr"/>
                      <a:endParaRPr kumimoji="1" lang="ja-JP" altLang="en-US" sz="10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r>
                        <a:rPr kumimoji="1" lang="ja-JP" altLang="en-US" sz="1050" b="0" dirty="0">
                          <a:latin typeface="Meiryo UI" panose="020B0604030504040204" pitchFamily="50" charset="-128"/>
                          <a:ea typeface="Meiryo UI" panose="020B0604030504040204" pitchFamily="50" charset="-128"/>
                        </a:rPr>
                        <a:t>近畿中央呼吸器Ｃ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肺がん</a:t>
                      </a:r>
                      <a:r>
                        <a:rPr kumimoji="1" lang="en-US" altLang="ja-JP" sz="1050" b="0" dirty="0">
                          <a:latin typeface="Meiryo UI" panose="020B0604030504040204" pitchFamily="50" charset="-128"/>
                          <a:ea typeface="Meiryo UI" panose="020B0604030504040204" pitchFamily="50" charset="-128"/>
                        </a:rPr>
                        <a:t>)</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859111242"/>
                  </a:ext>
                </a:extLst>
              </a:tr>
              <a:tr h="236362">
                <a:tc rowSpan="4">
                  <a:txBody>
                    <a:bodyPr/>
                    <a:lstStyle/>
                    <a:p>
                      <a:pPr algn="ctr"/>
                      <a:r>
                        <a:rPr kumimoji="1" lang="ja-JP" altLang="en-US" sz="1050" b="1" dirty="0">
                          <a:latin typeface="Meiryo UI" panose="020B0604030504040204" pitchFamily="50" charset="-128"/>
                          <a:ea typeface="Meiryo UI" panose="020B0604030504040204" pitchFamily="50" charset="-128"/>
                        </a:rPr>
                        <a:t>泉　州</a:t>
                      </a:r>
                    </a:p>
                  </a:txBody>
                  <a:tcPr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b="0" dirty="0">
                          <a:latin typeface="Meiryo UI" panose="020B0604030504040204" pitchFamily="50" charset="-128"/>
                          <a:ea typeface="Meiryo UI" panose="020B0604030504040204" pitchFamily="50" charset="-128"/>
                        </a:rPr>
                        <a:t>府中病院（</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a:t>
                      </a:r>
                    </a:p>
                  </a:txBody>
                  <a:tcPr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６</a:t>
                      </a:r>
                      <a:r>
                        <a:rPr kumimoji="1" lang="en-US" altLang="ja-JP" sz="1050" dirty="0">
                          <a:solidFill>
                            <a:schemeClr val="tx1"/>
                          </a:solidFill>
                          <a:latin typeface="Meiryo UI" panose="020B0604030504040204" pitchFamily="50" charset="-128"/>
                          <a:ea typeface="Meiryo UI" panose="020B0604030504040204" pitchFamily="50" charset="-128"/>
                        </a:rPr>
                        <a:t>.11.30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296008987"/>
                  </a:ext>
                </a:extLst>
              </a:tr>
              <a:tr h="236362">
                <a:tc vMerge="1">
                  <a:txBody>
                    <a:bodyPr/>
                    <a:lstStyle/>
                    <a:p>
                      <a:pPr algn="ctr"/>
                      <a:r>
                        <a:rPr kumimoji="1" lang="ja-JP" altLang="en-US" sz="1050" b="1" dirty="0"/>
                        <a:t>泉　州</a:t>
                      </a:r>
                    </a:p>
                  </a:txBody>
                  <a:tcPr anchor="ctr">
                    <a:solidFill>
                      <a:schemeClr val="tx2">
                        <a:lumMod val="40000"/>
                        <a:lumOff val="60000"/>
                      </a:schemeClr>
                    </a:solidFill>
                  </a:tcPr>
                </a:tc>
                <a:tc>
                  <a:txBody>
                    <a:bodyPr/>
                    <a:lstStyle/>
                    <a:p>
                      <a:r>
                        <a:rPr kumimoji="1" lang="ja-JP" altLang="en-US" sz="1050" b="0" dirty="0">
                          <a:latin typeface="Meiryo UI" panose="020B0604030504040204" pitchFamily="50" charset="-128"/>
                          <a:ea typeface="Meiryo UI" panose="020B0604030504040204" pitchFamily="50" charset="-128"/>
                        </a:rPr>
                        <a:t>りんくう総合医療Ｃ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769003"/>
                  </a:ext>
                </a:extLst>
              </a:tr>
              <a:tr h="286501">
                <a:tc vMerge="1">
                  <a:txBody>
                    <a:bodyPr/>
                    <a:lstStyle/>
                    <a:p>
                      <a:pPr algn="ctr"/>
                      <a:endParaRPr kumimoji="1" lang="ja-JP" altLang="en-US" sz="1050" dirty="0"/>
                    </a:p>
                  </a:txBody>
                  <a:tcPr anchor="ctr"/>
                </a:tc>
                <a:tc>
                  <a:txBody>
                    <a:bodyPr/>
                    <a:lstStyle/>
                    <a:p>
                      <a:r>
                        <a:rPr kumimoji="1" lang="ja-JP" altLang="en-US" sz="1050" b="0" dirty="0">
                          <a:latin typeface="Meiryo UI" panose="020B0604030504040204" pitchFamily="50" charset="-128"/>
                          <a:ea typeface="Meiryo UI" panose="020B0604030504040204" pitchFamily="50" charset="-128"/>
                        </a:rPr>
                        <a:t>市立貝塚病院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531720"/>
                  </a:ext>
                </a:extLst>
              </a:tr>
              <a:tr h="236362">
                <a:tc vMerge="1">
                  <a:txBody>
                    <a:bodyPr/>
                    <a:lstStyle/>
                    <a:p>
                      <a:pPr algn="ctr"/>
                      <a:endParaRPr kumimoji="1" lang="ja-JP" altLang="en-US" sz="1050" dirty="0"/>
                    </a:p>
                  </a:txBody>
                  <a:tcPr anchor="ctr"/>
                </a:tc>
                <a:tc>
                  <a:txBody>
                    <a:bodyPr/>
                    <a:lstStyle/>
                    <a:p>
                      <a:r>
                        <a:rPr kumimoji="1" lang="ja-JP" altLang="en-US" sz="1050" b="0" dirty="0">
                          <a:latin typeface="Meiryo UI" panose="020B0604030504040204" pitchFamily="50" charset="-128"/>
                          <a:ea typeface="Meiryo UI" panose="020B0604030504040204" pitchFamily="50" charset="-128"/>
                        </a:rPr>
                        <a:t>岸和田徳洲会病院</a:t>
                      </a:r>
                      <a:endParaRPr kumimoji="1" lang="zh-TW"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5604027"/>
                  </a:ext>
                </a:extLst>
              </a:tr>
              <a:tr h="236362">
                <a:tc rowSpan="17">
                  <a:txBody>
                    <a:bodyPr/>
                    <a:lstStyle/>
                    <a:p>
                      <a:pPr algn="ctr"/>
                      <a:r>
                        <a:rPr kumimoji="1" lang="ja-JP" altLang="en-US" sz="1050" b="1" dirty="0">
                          <a:latin typeface="Meiryo UI" panose="020B0604030504040204" pitchFamily="50" charset="-128"/>
                          <a:ea typeface="Meiryo UI" panose="020B0604030504040204" pitchFamily="50" charset="-128"/>
                        </a:rPr>
                        <a:t>大阪市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大阪けいさつ病院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6065853"/>
                  </a:ext>
                </a:extLst>
              </a:tr>
              <a:tr h="243085">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大手前病院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0779194"/>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関西電力病院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2317572"/>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北野病院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拠点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3022615"/>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済生会中津病院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1449879"/>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済生会野江病院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拠点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471701"/>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住友病院</a:t>
                      </a:r>
                      <a:endParaRPr kumimoji="1" lang="zh-CN"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756721"/>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日本生命病院</a:t>
                      </a:r>
                      <a:endParaRPr kumimoji="1" lang="zh-CN"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拠点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1993737"/>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淀川キリスト教病院</a:t>
                      </a:r>
                      <a:endParaRPr kumimoji="1" lang="zh-CN"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3855740"/>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愛仁会千船病院</a:t>
                      </a:r>
                      <a:endParaRPr kumimoji="1" lang="zh-CN"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750533"/>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dirty="0">
                          <a:latin typeface="Meiryo UI" panose="020B0604030504040204" pitchFamily="50" charset="-128"/>
                          <a:ea typeface="Meiryo UI" panose="020B0604030504040204" pitchFamily="50" charset="-128"/>
                        </a:rPr>
                        <a:t>JCHO</a:t>
                      </a:r>
                      <a:r>
                        <a:rPr kumimoji="1" lang="ja-JP" altLang="en-US" sz="1050" b="0" dirty="0">
                          <a:latin typeface="Meiryo UI" panose="020B0604030504040204" pitchFamily="50" charset="-128"/>
                          <a:ea typeface="Meiryo UI" panose="020B0604030504040204" pitchFamily="50" charset="-128"/>
                        </a:rPr>
                        <a:t>大阪病院</a:t>
                      </a:r>
                      <a:endParaRPr kumimoji="1" lang="zh-CN" altLang="en-US" sz="105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4985016"/>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多根総合病院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8188017"/>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南大阪病院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1492277"/>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大阪鉄道病院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94374727"/>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東住吉森本病院</a:t>
                      </a:r>
                    </a:p>
                  </a:txBody>
                  <a:tcPr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58971874"/>
                  </a:ext>
                </a:extLst>
              </a:tr>
              <a:tr h="236362">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済生会泉尾病院</a:t>
                      </a:r>
                      <a:endParaRPr kumimoji="1" lang="zh-CN" altLang="en-US" sz="1050" b="0" dirty="0">
                        <a:latin typeface="Meiryo UI" panose="020B0604030504040204" pitchFamily="50" charset="-128"/>
                        <a:ea typeface="Meiryo UI" panose="020B0604030504040204" pitchFamily="50" charset="-128"/>
                      </a:endParaRPr>
                    </a:p>
                  </a:txBody>
                  <a:tcPr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R10.</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677542275"/>
                  </a:ext>
                </a:extLst>
              </a:tr>
              <a:tr h="23636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十三市民病院</a:t>
                      </a:r>
                      <a:endParaRPr kumimoji="1" lang="zh-CN" altLang="en-US" sz="1050" b="0" dirty="0">
                        <a:latin typeface="Meiryo UI" panose="020B0604030504040204" pitchFamily="50" charset="-128"/>
                        <a:ea typeface="Meiryo UI" panose="020B0604030504040204" pitchFamily="50" charset="-128"/>
                      </a:endParaRPr>
                    </a:p>
                  </a:txBody>
                  <a:tcPr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７</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a:t>
                      </a:r>
                      <a:r>
                        <a:rPr kumimoji="1" lang="en-US" altLang="ja-JP" sz="105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.31</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847214447"/>
                  </a:ext>
                </a:extLst>
              </a:tr>
            </a:tbl>
          </a:graphicData>
        </a:graphic>
      </p:graphicFrame>
      <p:sp>
        <p:nvSpPr>
          <p:cNvPr id="11" name="正方形/長方形 10">
            <a:extLst>
              <a:ext uri="{FF2B5EF4-FFF2-40B4-BE49-F238E27FC236}">
                <a16:creationId xmlns:a16="http://schemas.microsoft.com/office/drawing/2014/main" id="{50624F66-1490-4E11-A58F-064D1984ED12}"/>
              </a:ext>
            </a:extLst>
          </p:cNvPr>
          <p:cNvSpPr/>
          <p:nvPr/>
        </p:nvSpPr>
        <p:spPr>
          <a:xfrm>
            <a:off x="-1" y="233529"/>
            <a:ext cx="4367646" cy="261610"/>
          </a:xfrm>
          <a:prstGeom prst="rect">
            <a:avLst/>
          </a:prstGeom>
          <a:ln>
            <a:noFill/>
            <a:prstDash val="dash"/>
          </a:ln>
        </p:spPr>
        <p:txBody>
          <a:bodyPr wrap="square">
            <a:spAutoFit/>
          </a:bodyPr>
          <a:lstStyle/>
          <a:p>
            <a:pPr algn="ctr">
              <a:spcAft>
                <a:spcPts val="600"/>
              </a:spcAft>
            </a:pPr>
            <a:r>
              <a:rPr lang="ja-JP" altLang="en-US" sz="1100" dirty="0">
                <a:solidFill>
                  <a:prstClr val="black"/>
                </a:solidFill>
                <a:latin typeface="Meiryo UI" panose="020B0604030504040204" pitchFamily="50" charset="-128"/>
                <a:ea typeface="Meiryo UI" panose="020B0604030504040204" pitchFamily="50" charset="-128"/>
                <a:cs typeface="Arial" panose="020B0604020202020204" pitchFamily="34" charset="0"/>
              </a:rPr>
              <a:t>令和５年度に指定更新を行った医療機関の指定期間等は以下のとおり</a:t>
            </a:r>
            <a:endParaRPr lang="en-US" altLang="ja-JP" sz="1100" dirty="0">
              <a:solidFill>
                <a:prstClr val="black"/>
              </a:solidFill>
              <a:latin typeface="Meiryo UI" panose="020B0604030504040204" pitchFamily="50" charset="-128"/>
              <a:ea typeface="Meiryo UI" panose="020B0604030504040204" pitchFamily="50" charset="-128"/>
              <a:cs typeface="Arial" panose="020B0604020202020204" pitchFamily="34" charset="0"/>
            </a:endParaRPr>
          </a:p>
        </p:txBody>
      </p:sp>
      <p:sp>
        <p:nvSpPr>
          <p:cNvPr id="9" name="テキスト ボックス 8">
            <a:extLst>
              <a:ext uri="{FF2B5EF4-FFF2-40B4-BE49-F238E27FC236}">
                <a16:creationId xmlns:a16="http://schemas.microsoft.com/office/drawing/2014/main" id="{F44675C7-83F3-48CF-B514-D25B9663B93D}"/>
              </a:ext>
            </a:extLst>
          </p:cNvPr>
          <p:cNvSpPr txBox="1"/>
          <p:nvPr/>
        </p:nvSpPr>
        <p:spPr>
          <a:xfrm>
            <a:off x="4509834" y="263606"/>
            <a:ext cx="4598670" cy="230832"/>
          </a:xfrm>
          <a:prstGeom prst="rect">
            <a:avLst/>
          </a:prstGeom>
          <a:noFill/>
        </p:spPr>
        <p:txBody>
          <a:bodyPr wrap="square">
            <a:spAutoFit/>
          </a:bodyPr>
          <a:lstStyle/>
          <a:p>
            <a:r>
              <a:rPr lang="ja-JP" altLang="en-US" sz="900" dirty="0">
                <a:solidFill>
                  <a:prstClr val="black"/>
                </a:solidFill>
                <a:latin typeface="Meiryo UI" panose="020B0604030504040204" pitchFamily="50" charset="-128"/>
                <a:ea typeface="Meiryo UI" panose="020B0604030504040204" pitchFamily="50" charset="-128"/>
                <a:cs typeface="Arial" panose="020B0604020202020204" pitchFamily="34" charset="0"/>
              </a:rPr>
              <a:t>〇４年間更新：</a:t>
            </a:r>
            <a:r>
              <a:rPr lang="en-US" altLang="ja-JP" sz="900" dirty="0">
                <a:solidFill>
                  <a:prstClr val="black"/>
                </a:solidFill>
                <a:latin typeface="Meiryo UI" panose="020B0604030504040204" pitchFamily="50" charset="-128"/>
                <a:ea typeface="Meiryo UI" panose="020B0604030504040204" pitchFamily="50" charset="-128"/>
                <a:cs typeface="Arial" panose="020B0604020202020204" pitchFamily="34" charset="0"/>
              </a:rPr>
              <a:t>44</a:t>
            </a:r>
            <a:r>
              <a:rPr lang="ja-JP" altLang="en-US" sz="900" dirty="0">
                <a:solidFill>
                  <a:prstClr val="black"/>
                </a:solidFill>
                <a:latin typeface="Meiryo UI" panose="020B0604030504040204" pitchFamily="50" charset="-128"/>
                <a:ea typeface="Meiryo UI" panose="020B0604030504040204" pitchFamily="50" charset="-128"/>
                <a:cs typeface="Arial" panose="020B0604020202020204" pitchFamily="34" charset="0"/>
              </a:rPr>
              <a:t>病院　〇１年間更新：２病院　〇８か月間更新：１病院（</a:t>
            </a:r>
            <a:r>
              <a:rPr lang="en-US" altLang="ja-JP" sz="900" dirty="0">
                <a:solidFill>
                  <a:prstClr val="black"/>
                </a:solidFill>
                <a:latin typeface="Meiryo UI" panose="020B0604030504040204" pitchFamily="50" charset="-128"/>
                <a:ea typeface="Meiryo UI" panose="020B0604030504040204" pitchFamily="50" charset="-128"/>
                <a:cs typeface="Arial" panose="020B0604020202020204" pitchFamily="34" charset="0"/>
              </a:rPr>
              <a:t>※</a:t>
            </a:r>
            <a:r>
              <a:rPr lang="ja-JP" altLang="en-US" sz="900" dirty="0">
                <a:solidFill>
                  <a:prstClr val="black"/>
                </a:solidFill>
                <a:latin typeface="Meiryo UI" panose="020B0604030504040204" pitchFamily="50" charset="-128"/>
                <a:ea typeface="Meiryo UI" panose="020B0604030504040204" pitchFamily="50" charset="-128"/>
                <a:cs typeface="Arial" panose="020B0604020202020204" pitchFamily="34" charset="0"/>
              </a:rPr>
              <a:t>）</a:t>
            </a:r>
            <a:endParaRPr lang="ja-JP" altLang="en-US" sz="900" dirty="0"/>
          </a:p>
        </p:txBody>
      </p:sp>
    </p:spTree>
    <p:extLst>
      <p:ext uri="{BB962C8B-B14F-4D97-AF65-F5344CB8AC3E}">
        <p14:creationId xmlns:p14="http://schemas.microsoft.com/office/powerpoint/2010/main" val="2106131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a:xfrm>
            <a:off x="7866001" y="6492875"/>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a:t>４</a:t>
            </a:r>
          </a:p>
        </p:txBody>
      </p:sp>
      <p:sp>
        <p:nvSpPr>
          <p:cNvPr id="10" name="テキスト ボックス 9">
            <a:extLst>
              <a:ext uri="{FF2B5EF4-FFF2-40B4-BE49-F238E27FC236}">
                <a16:creationId xmlns:a16="http://schemas.microsoft.com/office/drawing/2014/main" id="{46132D45-19A0-4F90-8852-1432A948D700}"/>
              </a:ext>
            </a:extLst>
          </p:cNvPr>
          <p:cNvSpPr txBox="1"/>
          <p:nvPr/>
        </p:nvSpPr>
        <p:spPr>
          <a:xfrm>
            <a:off x="179512" y="5661248"/>
            <a:ext cx="8964488" cy="923330"/>
          </a:xfrm>
          <a:prstGeom prst="rect">
            <a:avLst/>
          </a:prstGeom>
          <a:noFill/>
        </p:spPr>
        <p:txBody>
          <a:bodyPr wrap="square">
            <a:spAutoFit/>
          </a:bodyPr>
          <a:lstStyle/>
          <a:p>
            <a:r>
              <a:rPr lang="ja-JP" altLang="en-US" b="1" dirty="0">
                <a:latin typeface="Meiryo UI" panose="020B0604030504040204" pitchFamily="50" charset="-128"/>
                <a:ea typeface="Meiryo UI" panose="020B0604030504040204" pitchFamily="50" charset="-128"/>
              </a:rPr>
              <a:t>＜対応案＞</a:t>
            </a:r>
            <a:endPar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十三市民病院については、 「大阪府がん診療</a:t>
            </a:r>
            <a:r>
              <a:rPr lang="ja-JP" altLang="en-US"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拠点</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病院」として、３年間（</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７</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４</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１～</a:t>
            </a:r>
            <a:b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R10.3.31</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の</a:t>
            </a:r>
            <a:r>
              <a:rPr lang="ja-JP" altLang="en-US"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指定更新</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を行うこととする。</a:t>
            </a:r>
            <a:endPar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DEE10B74-8BB4-4B81-9BD9-10ACFAD31D35}"/>
              </a:ext>
            </a:extLst>
          </p:cNvPr>
          <p:cNvSpPr/>
          <p:nvPr/>
        </p:nvSpPr>
        <p:spPr>
          <a:xfrm>
            <a:off x="123312" y="497463"/>
            <a:ext cx="8867388" cy="646331"/>
          </a:xfrm>
          <a:prstGeom prst="rect">
            <a:avLst/>
          </a:prstGeom>
          <a:ln>
            <a:solidFill>
              <a:srgbClr val="002060"/>
            </a:solidFill>
            <a:prstDash val="dash"/>
          </a:ln>
        </p:spPr>
        <p:txBody>
          <a:bodyPr wrap="square">
            <a:spAutoFit/>
          </a:bodyPr>
          <a:lstStyle/>
          <a:p>
            <a:pPr>
              <a:spcAft>
                <a:spcPts val="600"/>
              </a:spcAft>
            </a:pP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●令和５年度手続きにおいて、診療実績要件が未充足であったが、新型コロナウイルス感染症患者の受入れ対応等の影響や今後の</a:t>
            </a: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要件充</a:t>
            </a:r>
            <a:br>
              <a:rPr lang="en-US" altLang="ja-JP" sz="1200" b="1" dirty="0">
                <a:solidFill>
                  <a:prstClr val="black"/>
                </a:solidFill>
                <a:latin typeface="Meiryo UI" panose="020B0604030504040204" pitchFamily="50" charset="-128"/>
                <a:ea typeface="Meiryo UI" panose="020B0604030504040204" pitchFamily="50" charset="-128"/>
                <a:cs typeface="ＭＳ Ｐゴシック"/>
              </a:rPr>
            </a:b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　 足見込み</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を考慮の上、 １年間（令和６年４月１日から</a:t>
            </a: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令和７年</a:t>
            </a:r>
            <a:r>
              <a:rPr lang="en-US" altLang="ja-JP" sz="1200" b="1" dirty="0">
                <a:solidFill>
                  <a:prstClr val="black"/>
                </a:solidFill>
                <a:latin typeface="Meiryo UI" panose="020B0604030504040204" pitchFamily="50" charset="-128"/>
                <a:ea typeface="Meiryo UI" panose="020B0604030504040204" pitchFamily="50" charset="-128"/>
                <a:cs typeface="ＭＳ Ｐゴシック"/>
              </a:rPr>
              <a:t>3</a:t>
            </a: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月</a:t>
            </a:r>
            <a:r>
              <a:rPr lang="en-US" altLang="ja-JP" sz="1200" b="1" dirty="0">
                <a:solidFill>
                  <a:prstClr val="black"/>
                </a:solidFill>
                <a:latin typeface="Meiryo UI" panose="020B0604030504040204" pitchFamily="50" charset="-128"/>
                <a:ea typeface="Meiryo UI" panose="020B0604030504040204" pitchFamily="50" charset="-128"/>
                <a:cs typeface="ＭＳ Ｐゴシック"/>
              </a:rPr>
              <a:t>31</a:t>
            </a: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日</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）の</a:t>
            </a: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指定更新を行った</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大阪刀根山医療センター及び十三市</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民病院について</a:t>
            </a: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、令和６年度手続きにおいて、</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指定要件の充足が確認できたため、以下の取り扱いとしてはどうか。 </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graphicFrame>
        <p:nvGraphicFramePr>
          <p:cNvPr id="2" name="表 1">
            <a:extLst>
              <a:ext uri="{FF2B5EF4-FFF2-40B4-BE49-F238E27FC236}">
                <a16:creationId xmlns:a16="http://schemas.microsoft.com/office/drawing/2014/main" id="{E9F8D90B-6510-4C11-B147-35D8383C2DC7}"/>
              </a:ext>
            </a:extLst>
          </p:cNvPr>
          <p:cNvGraphicFramePr>
            <a:graphicFrameLocks noGrp="1"/>
          </p:cNvGraphicFramePr>
          <p:nvPr>
            <p:extLst>
              <p:ext uri="{D42A27DB-BD31-4B8C-83A1-F6EECF244321}">
                <p14:modId xmlns:p14="http://schemas.microsoft.com/office/powerpoint/2010/main" val="1226704004"/>
              </p:ext>
            </p:extLst>
          </p:nvPr>
        </p:nvGraphicFramePr>
        <p:xfrm>
          <a:off x="123312" y="1349909"/>
          <a:ext cx="8867389" cy="1346438"/>
        </p:xfrm>
        <a:graphic>
          <a:graphicData uri="http://schemas.openxmlformats.org/drawingml/2006/table">
            <a:tbl>
              <a:tblPr firstRow="1" bandRow="1">
                <a:tableStyleId>{5C22544A-7EE6-4342-B048-85BDC9FD1C3A}</a:tableStyleId>
              </a:tblPr>
              <a:tblGrid>
                <a:gridCol w="683523">
                  <a:extLst>
                    <a:ext uri="{9D8B030D-6E8A-4147-A177-3AD203B41FA5}">
                      <a16:colId xmlns:a16="http://schemas.microsoft.com/office/drawing/2014/main" val="4104035961"/>
                    </a:ext>
                  </a:extLst>
                </a:gridCol>
                <a:gridCol w="1474570">
                  <a:extLst>
                    <a:ext uri="{9D8B030D-6E8A-4147-A177-3AD203B41FA5}">
                      <a16:colId xmlns:a16="http://schemas.microsoft.com/office/drawing/2014/main" val="4015175669"/>
                    </a:ext>
                  </a:extLst>
                </a:gridCol>
                <a:gridCol w="1240967">
                  <a:extLst>
                    <a:ext uri="{9D8B030D-6E8A-4147-A177-3AD203B41FA5}">
                      <a16:colId xmlns:a16="http://schemas.microsoft.com/office/drawing/2014/main" val="3843868980"/>
                    </a:ext>
                  </a:extLst>
                </a:gridCol>
                <a:gridCol w="1384304">
                  <a:extLst>
                    <a:ext uri="{9D8B030D-6E8A-4147-A177-3AD203B41FA5}">
                      <a16:colId xmlns:a16="http://schemas.microsoft.com/office/drawing/2014/main" val="2652814779"/>
                    </a:ext>
                  </a:extLst>
                </a:gridCol>
                <a:gridCol w="1238588">
                  <a:extLst>
                    <a:ext uri="{9D8B030D-6E8A-4147-A177-3AD203B41FA5}">
                      <a16:colId xmlns:a16="http://schemas.microsoft.com/office/drawing/2014/main" val="3018468119"/>
                    </a:ext>
                  </a:extLst>
                </a:gridCol>
                <a:gridCol w="1311446">
                  <a:extLst>
                    <a:ext uri="{9D8B030D-6E8A-4147-A177-3AD203B41FA5}">
                      <a16:colId xmlns:a16="http://schemas.microsoft.com/office/drawing/2014/main" val="4105505078"/>
                    </a:ext>
                  </a:extLst>
                </a:gridCol>
                <a:gridCol w="796705">
                  <a:extLst>
                    <a:ext uri="{9D8B030D-6E8A-4147-A177-3AD203B41FA5}">
                      <a16:colId xmlns:a16="http://schemas.microsoft.com/office/drawing/2014/main" val="4290822597"/>
                    </a:ext>
                  </a:extLst>
                </a:gridCol>
                <a:gridCol w="737286">
                  <a:extLst>
                    <a:ext uri="{9D8B030D-6E8A-4147-A177-3AD203B41FA5}">
                      <a16:colId xmlns:a16="http://schemas.microsoft.com/office/drawing/2014/main" val="4052084707"/>
                    </a:ext>
                  </a:extLst>
                </a:gridCol>
              </a:tblGrid>
              <a:tr h="185420">
                <a:tc rowSpan="2">
                  <a:txBody>
                    <a:bodyPr/>
                    <a:lstStyle/>
                    <a:p>
                      <a:pPr algn="ctr"/>
                      <a:r>
                        <a:rPr kumimoji="1" lang="ja-JP" altLang="en-US" sz="1400" dirty="0">
                          <a:latin typeface="Meiryo UI" panose="020B0604030504040204" pitchFamily="50" charset="-128"/>
                          <a:ea typeface="Meiryo UI" panose="020B0604030504040204" pitchFamily="50" charset="-128"/>
                        </a:rPr>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400" dirty="0">
                          <a:latin typeface="Meiryo UI" panose="020B0604030504040204" pitchFamily="50" charset="-128"/>
                          <a:ea typeface="Meiryo UI" panose="020B0604030504040204" pitchFamily="50" charset="-128"/>
                        </a:rPr>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kumimoji="1" lang="ja-JP" altLang="en-US" sz="1400" dirty="0">
                          <a:latin typeface="Meiryo UI" panose="020B0604030504040204" pitchFamily="50" charset="-128"/>
                          <a:ea typeface="Meiryo UI" panose="020B0604030504040204" pitchFamily="50" charset="-128"/>
                        </a:rPr>
                        <a:t>指定要件（診療実績：</a:t>
                      </a:r>
                      <a:r>
                        <a:rPr kumimoji="1" lang="en-US" altLang="ja-JP" sz="1400" dirty="0">
                          <a:latin typeface="Meiryo UI" panose="020B0604030504040204" pitchFamily="50" charset="-128"/>
                          <a:ea typeface="Meiryo UI" panose="020B0604030504040204" pitchFamily="50" charset="-128"/>
                        </a:rPr>
                        <a:t>R5.1.1~12.31</a:t>
                      </a:r>
                      <a:r>
                        <a:rPr kumimoji="1" lang="ja-JP" altLang="en-US" sz="1400" dirty="0">
                          <a:latin typeface="Meiryo UI" panose="020B0604030504040204" pitchFamily="50" charset="-128"/>
                          <a:ea typeface="Meiryo UI" panose="020B0604030504040204" pitchFamily="50" charset="-128"/>
                        </a:rPr>
                        <a:t>、人員配置等：</a:t>
                      </a:r>
                      <a:r>
                        <a:rPr kumimoji="1" lang="en-US" altLang="ja-JP" sz="1400" dirty="0">
                          <a:latin typeface="Meiryo UI" panose="020B0604030504040204" pitchFamily="50" charset="-128"/>
                          <a:ea typeface="Meiryo UI" panose="020B0604030504040204" pitchFamily="50" charset="-128"/>
                        </a:rPr>
                        <a:t>R6.9.1</a:t>
                      </a:r>
                      <a:r>
                        <a:rPr kumimoji="1" lang="ja-JP" altLang="en-US" sz="1400" dirty="0">
                          <a:latin typeface="Meiryo UI" panose="020B0604030504040204" pitchFamily="50" charset="-128"/>
                          <a:ea typeface="Meiryo UI" panose="020B0604030504040204" pitchFamily="50" charset="-128"/>
                        </a:rPr>
                        <a:t>時点）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44818119"/>
                  </a:ext>
                </a:extLst>
              </a:tr>
              <a:tr h="185420">
                <a:tc vMerge="1">
                  <a:txBody>
                    <a:bodyPr/>
                    <a:lstStyle/>
                    <a:p>
                      <a:endParaRPr kumimoji="1" lang="ja-JP" altLang="en-US"/>
                    </a:p>
                  </a:txBody>
                  <a:tcPr/>
                </a:tc>
                <a:tc vMerge="1">
                  <a:txBody>
                    <a:bodyPr/>
                    <a:lstStyle/>
                    <a:p>
                      <a:endParaRPr kumimoji="1" lang="ja-JP" altLang="en-US"/>
                    </a:p>
                  </a:txBody>
                  <a:tcPr/>
                </a:tc>
                <a:tc>
                  <a:txBody>
                    <a:bodyPr/>
                    <a:lstStyle/>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院内がん登録数</a:t>
                      </a:r>
                    </a:p>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150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悪性腫瘍の手術件数</a:t>
                      </a: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100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薬物療法のべ患者数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250</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緩和ケアチームの新規</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介入患者数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35</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診療従事者の配置要件</a:t>
                      </a:r>
                      <a:endParaRPr kumimoji="1" lang="ja-JP" altLang="en-US" sz="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235059956"/>
                  </a:ext>
                </a:extLst>
              </a:tr>
              <a:tr h="538718">
                <a:tc>
                  <a:txBody>
                    <a:bodyPr/>
                    <a:lstStyle/>
                    <a:p>
                      <a:pPr algn="ctr"/>
                      <a:r>
                        <a:rPr kumimoji="1" lang="ja-JP" altLang="en-US" sz="1200" dirty="0">
                          <a:latin typeface="Meiryo UI" panose="020B0604030504040204" pitchFamily="50" charset="-128"/>
                          <a:ea typeface="Meiryo UI" panose="020B0604030504040204" pitchFamily="50" charset="-128"/>
                        </a:rPr>
                        <a:t>豊能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大阪刀根山医療センター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225</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110</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548</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159</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0433467"/>
                  </a:ext>
                </a:extLst>
              </a:tr>
            </a:tbl>
          </a:graphicData>
        </a:graphic>
      </p:graphicFrame>
      <p:sp>
        <p:nvSpPr>
          <p:cNvPr id="11" name="テキスト ボックス 10">
            <a:extLst>
              <a:ext uri="{FF2B5EF4-FFF2-40B4-BE49-F238E27FC236}">
                <a16:creationId xmlns:a16="http://schemas.microsoft.com/office/drawing/2014/main" id="{40CD7188-6DA6-437F-B1D3-688C40072251}"/>
              </a:ext>
            </a:extLst>
          </p:cNvPr>
          <p:cNvSpPr txBox="1"/>
          <p:nvPr/>
        </p:nvSpPr>
        <p:spPr>
          <a:xfrm>
            <a:off x="123312" y="2743214"/>
            <a:ext cx="8672937" cy="923330"/>
          </a:xfrm>
          <a:prstGeom prst="rect">
            <a:avLst/>
          </a:prstGeom>
          <a:noFill/>
        </p:spPr>
        <p:txBody>
          <a:bodyPr wrap="square">
            <a:spAutoFit/>
          </a:bodyPr>
          <a:lstStyle/>
          <a:p>
            <a:pPr>
              <a:spcAft>
                <a:spcPts val="600"/>
              </a:spcAft>
            </a:pPr>
            <a:r>
              <a:rPr lang="ja-JP" altLang="en-US" b="1" dirty="0">
                <a:latin typeface="Meiryo UI" panose="020B0604030504040204" pitchFamily="50" charset="-128"/>
                <a:ea typeface="Meiryo UI" panose="020B0604030504040204" pitchFamily="50" charset="-128"/>
              </a:rPr>
              <a:t>＜対応案＞</a:t>
            </a:r>
            <a:br>
              <a:rPr lang="en-US" altLang="ja-JP" b="1" dirty="0">
                <a:latin typeface="Meiryo UI" panose="020B0604030504040204" pitchFamily="50" charset="-128"/>
                <a:ea typeface="Meiryo UI" panose="020B0604030504040204" pitchFamily="50" charset="-128"/>
              </a:rPr>
            </a:b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大阪刀根山医療センターについては、 「大阪府がん診療拠点病院</a:t>
            </a:r>
            <a:r>
              <a:rPr lang="ja-JP" altLang="en-US"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（肺がん）</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」として、</a:t>
            </a:r>
            <a:b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３年間（</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７</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４</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R10.3.31</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の</a:t>
            </a:r>
            <a:r>
              <a:rPr lang="ja-JP" altLang="en-US"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指定更新</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を行うこととする。</a:t>
            </a:r>
            <a:endPar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a:extLst>
              <a:ext uri="{FF2B5EF4-FFF2-40B4-BE49-F238E27FC236}">
                <a16:creationId xmlns:a16="http://schemas.microsoft.com/office/drawing/2014/main" id="{0F39CEA7-E390-428B-A69F-134452EE24D6}"/>
              </a:ext>
            </a:extLst>
          </p:cNvPr>
          <p:cNvGraphicFramePr>
            <a:graphicFrameLocks noGrp="1"/>
          </p:cNvGraphicFramePr>
          <p:nvPr>
            <p:extLst>
              <p:ext uri="{D42A27DB-BD31-4B8C-83A1-F6EECF244321}">
                <p14:modId xmlns:p14="http://schemas.microsoft.com/office/powerpoint/2010/main" val="3870531158"/>
              </p:ext>
            </p:extLst>
          </p:nvPr>
        </p:nvGraphicFramePr>
        <p:xfrm>
          <a:off x="179512" y="4248900"/>
          <a:ext cx="8811188" cy="1346438"/>
        </p:xfrm>
        <a:graphic>
          <a:graphicData uri="http://schemas.openxmlformats.org/drawingml/2006/table">
            <a:tbl>
              <a:tblPr firstRow="1" bandRow="1">
                <a:tableStyleId>{5C22544A-7EE6-4342-B048-85BDC9FD1C3A}</a:tableStyleId>
              </a:tblPr>
              <a:tblGrid>
                <a:gridCol w="679191">
                  <a:extLst>
                    <a:ext uri="{9D8B030D-6E8A-4147-A177-3AD203B41FA5}">
                      <a16:colId xmlns:a16="http://schemas.microsoft.com/office/drawing/2014/main" val="4104035961"/>
                    </a:ext>
                  </a:extLst>
                </a:gridCol>
                <a:gridCol w="1465225">
                  <a:extLst>
                    <a:ext uri="{9D8B030D-6E8A-4147-A177-3AD203B41FA5}">
                      <a16:colId xmlns:a16="http://schemas.microsoft.com/office/drawing/2014/main" val="4015175669"/>
                    </a:ext>
                  </a:extLst>
                </a:gridCol>
                <a:gridCol w="1233101">
                  <a:extLst>
                    <a:ext uri="{9D8B030D-6E8A-4147-A177-3AD203B41FA5}">
                      <a16:colId xmlns:a16="http://schemas.microsoft.com/office/drawing/2014/main" val="3843868980"/>
                    </a:ext>
                  </a:extLst>
                </a:gridCol>
                <a:gridCol w="1375530">
                  <a:extLst>
                    <a:ext uri="{9D8B030D-6E8A-4147-A177-3AD203B41FA5}">
                      <a16:colId xmlns:a16="http://schemas.microsoft.com/office/drawing/2014/main" val="2652814779"/>
                    </a:ext>
                  </a:extLst>
                </a:gridCol>
                <a:gridCol w="1230738">
                  <a:extLst>
                    <a:ext uri="{9D8B030D-6E8A-4147-A177-3AD203B41FA5}">
                      <a16:colId xmlns:a16="http://schemas.microsoft.com/office/drawing/2014/main" val="3018468119"/>
                    </a:ext>
                  </a:extLst>
                </a:gridCol>
                <a:gridCol w="1303134">
                  <a:extLst>
                    <a:ext uri="{9D8B030D-6E8A-4147-A177-3AD203B41FA5}">
                      <a16:colId xmlns:a16="http://schemas.microsoft.com/office/drawing/2014/main" val="4105505078"/>
                    </a:ext>
                  </a:extLst>
                </a:gridCol>
                <a:gridCol w="791656">
                  <a:extLst>
                    <a:ext uri="{9D8B030D-6E8A-4147-A177-3AD203B41FA5}">
                      <a16:colId xmlns:a16="http://schemas.microsoft.com/office/drawing/2014/main" val="4290822597"/>
                    </a:ext>
                  </a:extLst>
                </a:gridCol>
                <a:gridCol w="732613">
                  <a:extLst>
                    <a:ext uri="{9D8B030D-6E8A-4147-A177-3AD203B41FA5}">
                      <a16:colId xmlns:a16="http://schemas.microsoft.com/office/drawing/2014/main" val="4052084707"/>
                    </a:ext>
                  </a:extLst>
                </a:gridCol>
              </a:tblGrid>
              <a:tr h="185420">
                <a:tc rowSpan="2">
                  <a:txBody>
                    <a:bodyPr/>
                    <a:lstStyle/>
                    <a:p>
                      <a:pPr algn="ctr"/>
                      <a:r>
                        <a:rPr kumimoji="1" lang="ja-JP" altLang="en-US" sz="1400" dirty="0">
                          <a:latin typeface="Meiryo UI" panose="020B0604030504040204" pitchFamily="50" charset="-128"/>
                          <a:ea typeface="Meiryo UI" panose="020B0604030504040204" pitchFamily="50" charset="-128"/>
                        </a:rPr>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400" dirty="0">
                          <a:latin typeface="Meiryo UI" panose="020B0604030504040204" pitchFamily="50" charset="-128"/>
                          <a:ea typeface="Meiryo UI" panose="020B0604030504040204" pitchFamily="50" charset="-128"/>
                        </a:rPr>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kumimoji="1" lang="ja-JP" altLang="en-US" sz="1400" dirty="0">
                          <a:latin typeface="Meiryo UI" panose="020B0604030504040204" pitchFamily="50" charset="-128"/>
                          <a:ea typeface="Meiryo UI" panose="020B0604030504040204" pitchFamily="50" charset="-128"/>
                        </a:rPr>
                        <a:t>指定要件（診療実績：</a:t>
                      </a:r>
                      <a:r>
                        <a:rPr kumimoji="1" lang="en-US" altLang="ja-JP" sz="1400" dirty="0">
                          <a:latin typeface="Meiryo UI" panose="020B0604030504040204" pitchFamily="50" charset="-128"/>
                          <a:ea typeface="Meiryo UI" panose="020B0604030504040204" pitchFamily="50" charset="-128"/>
                        </a:rPr>
                        <a:t>R5.1.1~12.31</a:t>
                      </a:r>
                      <a:r>
                        <a:rPr kumimoji="1" lang="ja-JP" altLang="en-US" sz="1400" dirty="0">
                          <a:latin typeface="Meiryo UI" panose="020B0604030504040204" pitchFamily="50" charset="-128"/>
                          <a:ea typeface="Meiryo UI" panose="020B0604030504040204" pitchFamily="50" charset="-128"/>
                        </a:rPr>
                        <a:t>、人員配置等：</a:t>
                      </a:r>
                      <a:r>
                        <a:rPr kumimoji="1" lang="en-US" altLang="ja-JP" sz="1400" dirty="0">
                          <a:latin typeface="Meiryo UI" panose="020B0604030504040204" pitchFamily="50" charset="-128"/>
                          <a:ea typeface="Meiryo UI" panose="020B0604030504040204" pitchFamily="50" charset="-128"/>
                        </a:rPr>
                        <a:t>R6.9.1</a:t>
                      </a:r>
                      <a:r>
                        <a:rPr kumimoji="1" lang="ja-JP" altLang="en-US" sz="1400" dirty="0">
                          <a:latin typeface="Meiryo UI" panose="020B0604030504040204" pitchFamily="50" charset="-128"/>
                          <a:ea typeface="Meiryo UI" panose="020B0604030504040204" pitchFamily="50" charset="-128"/>
                        </a:rPr>
                        <a:t>時点）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44818119"/>
                  </a:ext>
                </a:extLst>
              </a:tr>
              <a:tr h="185420">
                <a:tc vMerge="1">
                  <a:txBody>
                    <a:bodyPr/>
                    <a:lstStyle/>
                    <a:p>
                      <a:endParaRPr kumimoji="1" lang="ja-JP" altLang="en-US"/>
                    </a:p>
                  </a:txBody>
                  <a:tcPr/>
                </a:tc>
                <a:tc vMerge="1">
                  <a:txBody>
                    <a:bodyPr/>
                    <a:lstStyle/>
                    <a:p>
                      <a:endParaRPr kumimoji="1" lang="ja-JP" altLang="en-US"/>
                    </a:p>
                  </a:txBody>
                  <a:tcPr/>
                </a:tc>
                <a:tc>
                  <a:txBody>
                    <a:bodyPr/>
                    <a:lstStyle/>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院内がん登録数</a:t>
                      </a:r>
                    </a:p>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悪性腫瘍の手術件数</a:t>
                      </a: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薬物療法のべ患者数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400</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緩和ケアチームの新規</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介入患者数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35</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診療従事者の配置要件</a:t>
                      </a:r>
                      <a:endParaRPr kumimoji="1" lang="ja-JP" altLang="en-US" sz="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235059956"/>
                  </a:ext>
                </a:extLst>
              </a:tr>
              <a:tr h="538718">
                <a:tc>
                  <a:txBody>
                    <a:bodyPr/>
                    <a:lstStyle/>
                    <a:p>
                      <a:pPr algn="ctr"/>
                      <a:r>
                        <a:rPr kumimoji="1" lang="ja-JP" altLang="en-US" sz="1200" dirty="0">
                          <a:latin typeface="Meiryo UI" panose="020B0604030504040204" pitchFamily="50" charset="-128"/>
                          <a:ea typeface="Meiryo UI" panose="020B0604030504040204" pitchFamily="50" charset="-128"/>
                        </a:rPr>
                        <a:t>大阪市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十三市民病院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216</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203</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474</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45</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0433467"/>
                  </a:ext>
                </a:extLst>
              </a:tr>
            </a:tbl>
          </a:graphicData>
        </a:graphic>
      </p:graphicFrame>
      <p:sp>
        <p:nvSpPr>
          <p:cNvPr id="9" name="テキスト ボックス 1">
            <a:extLst>
              <a:ext uri="{FF2B5EF4-FFF2-40B4-BE49-F238E27FC236}">
                <a16:creationId xmlns:a16="http://schemas.microsoft.com/office/drawing/2014/main" id="{BC131B87-25E7-4760-A059-DA708CF5E7B0}"/>
              </a:ext>
            </a:extLst>
          </p:cNvPr>
          <p:cNvSpPr txBox="1"/>
          <p:nvPr/>
        </p:nvSpPr>
        <p:spPr>
          <a:xfrm>
            <a:off x="418" y="-762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defRPr/>
            </a:pPr>
            <a:r>
              <a:rPr lang="ja-JP" altLang="en-US" sz="2000" b="1" dirty="0">
                <a:solidFill>
                  <a:srgbClr val="FFFFFF"/>
                </a:solidFill>
                <a:latin typeface="Meiryo UI" panose="020B0604030504040204" pitchFamily="50" charset="-128"/>
                <a:ea typeface="Meiryo UI" panose="020B0604030504040204" pitchFamily="50" charset="-128"/>
                <a:cs typeface="Times New Roman"/>
              </a:rPr>
              <a:t>大阪刀根山医療センター及び十三市民病院の指定更新について</a:t>
            </a:r>
          </a:p>
        </p:txBody>
      </p:sp>
    </p:spTree>
    <p:extLst>
      <p:ext uri="{BB962C8B-B14F-4D97-AF65-F5344CB8AC3E}">
        <p14:creationId xmlns:p14="http://schemas.microsoft.com/office/powerpoint/2010/main" val="4091883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1"/>
          <p:cNvSpPr txBox="1"/>
          <p:nvPr/>
        </p:nvSpPr>
        <p:spPr>
          <a:xfrm>
            <a:off x="418" y="-762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lang="ja-JP" altLang="en-US" sz="2000" b="1" dirty="0">
                <a:solidFill>
                  <a:prstClr val="white"/>
                </a:solidFill>
                <a:latin typeface="Meiryo UI" panose="020B0604030504040204" pitchFamily="50" charset="-128"/>
                <a:ea typeface="Meiryo UI" panose="020B0604030504040204" pitchFamily="50" charset="-128"/>
                <a:cs typeface="Arial" panose="020B0604020202020204" pitchFamily="34" charset="0"/>
              </a:rPr>
              <a:t>泉大津急性期メディカルセンターの新規指定（拠点病院）について</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sp>
        <p:nvSpPr>
          <p:cNvPr id="17" name="正方形/長方形 16">
            <a:extLst>
              <a:ext uri="{FF2B5EF4-FFF2-40B4-BE49-F238E27FC236}">
                <a16:creationId xmlns:a16="http://schemas.microsoft.com/office/drawing/2014/main" id="{2C747147-BB1C-4598-A325-033633E7FFAA}"/>
              </a:ext>
            </a:extLst>
          </p:cNvPr>
          <p:cNvSpPr/>
          <p:nvPr/>
        </p:nvSpPr>
        <p:spPr>
          <a:xfrm>
            <a:off x="96138" y="556696"/>
            <a:ext cx="8867388" cy="646331"/>
          </a:xfrm>
          <a:prstGeom prst="rect">
            <a:avLst/>
          </a:prstGeom>
          <a:ln>
            <a:solidFill>
              <a:srgbClr val="002060"/>
            </a:solidFill>
            <a:prstDash val="dash"/>
          </a:ln>
        </p:spPr>
        <p:txBody>
          <a:bodyPr wrap="square">
            <a:spAutoFit/>
          </a:bodyPr>
          <a:lstStyle/>
          <a:p>
            <a:pPr>
              <a:spcAft>
                <a:spcPts val="600"/>
              </a:spcAft>
            </a:pP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●泉大津急性期メディカルセンターについて、</a:t>
            </a: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令和６年度手続きにおいて、</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大阪府がん診療</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拠点</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病院としての</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新規指定</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申請があり、府中病</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院の「大阪府がん診療拠点病院」としての機能を、そのまま引き継ぐことにより、がん診療機能を維持し、継続して診療を行う旨が確認でき</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たため、以下の取り扱いとしてはどうか。 </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0" name="テキスト ボックス 9">
            <a:extLst>
              <a:ext uri="{FF2B5EF4-FFF2-40B4-BE49-F238E27FC236}">
                <a16:creationId xmlns:a16="http://schemas.microsoft.com/office/drawing/2014/main" id="{16E80419-6988-4CD7-8CFB-26C61A9EF241}"/>
              </a:ext>
            </a:extLst>
          </p:cNvPr>
          <p:cNvSpPr txBox="1"/>
          <p:nvPr/>
        </p:nvSpPr>
        <p:spPr>
          <a:xfrm>
            <a:off x="385298" y="4221065"/>
            <a:ext cx="8534095" cy="276999"/>
          </a:xfrm>
          <a:prstGeom prst="rect">
            <a:avLst/>
          </a:prstGeom>
          <a:solidFill>
            <a:schemeClr val="bg1">
              <a:lumMod val="85000"/>
            </a:schemeClr>
          </a:solidFill>
        </p:spPr>
        <p:txBody>
          <a:bodyPr wrap="square" rtlCol="0" anchor="ctr" anchorCtr="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参考</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令和６年度大阪府がん対策推進委員会　第１回がん診療連携検討部会（令和６年６月</a:t>
            </a:r>
            <a:r>
              <a:rPr lang="en-US" altLang="ja-JP" sz="1200" b="1" dirty="0">
                <a:latin typeface="Meiryo UI" panose="020B0604030504040204" pitchFamily="50" charset="-128"/>
                <a:ea typeface="Meiryo UI" panose="020B0604030504040204" pitchFamily="50" charset="-128"/>
              </a:rPr>
              <a:t>28</a:t>
            </a:r>
            <a:r>
              <a:rPr lang="ja-JP" altLang="en-US" sz="1200" b="1" dirty="0">
                <a:latin typeface="Meiryo UI" panose="020B0604030504040204" pitchFamily="50" charset="-128"/>
                <a:ea typeface="Meiryo UI" panose="020B0604030504040204" pitchFamily="50" charset="-128"/>
              </a:rPr>
              <a:t>日～７月３日）</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書面開催</a:t>
            </a:r>
            <a:endParaRPr lang="ja-JP" altLang="en-US" sz="12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03EFA632-499D-4E95-B700-7EF14C6EF1A7}"/>
              </a:ext>
            </a:extLst>
          </p:cNvPr>
          <p:cNvSpPr/>
          <p:nvPr/>
        </p:nvSpPr>
        <p:spPr>
          <a:xfrm>
            <a:off x="385298" y="4627731"/>
            <a:ext cx="8534095" cy="1200329"/>
          </a:xfrm>
          <a:prstGeom prst="rect">
            <a:avLst/>
          </a:prstGeom>
          <a:ln>
            <a:solidFill>
              <a:srgbClr val="002060"/>
            </a:solidFill>
            <a:prstDash val="dash"/>
          </a:ln>
        </p:spPr>
        <p:txBody>
          <a:bodyPr wrap="square">
            <a:spAutoFit/>
          </a:bodyPr>
          <a:lstStyle/>
          <a:p>
            <a:pPr>
              <a:spcBef>
                <a:spcPts val="600"/>
              </a:spcBef>
              <a:spcAft>
                <a:spcPts val="600"/>
              </a:spcAft>
            </a:pP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決定事項</a:t>
            </a: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診療実績要件</a:t>
            </a:r>
            <a:br>
              <a:rPr lang="en-US" altLang="ja-JP"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⇒診療実績の要件については、新病院の開院場所が現在指定を受けている病院と同一医療圏内であることに鑑み、現在指定を受けてい</a:t>
            </a:r>
            <a:b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る病院の診療実績を考慮の上、指定の可否を検討することとする。</a:t>
            </a:r>
            <a:b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その他要件（人員配置等）</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⇒令和</a:t>
            </a:r>
            <a: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6</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年</a:t>
            </a:r>
            <a: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12</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月１日以降の新病院における充足状況を確認の上、指定の可否を検討することとする。</a:t>
            </a:r>
          </a:p>
        </p:txBody>
      </p:sp>
      <p:sp>
        <p:nvSpPr>
          <p:cNvPr id="16" name="テキスト ボックス 15">
            <a:extLst>
              <a:ext uri="{FF2B5EF4-FFF2-40B4-BE49-F238E27FC236}">
                <a16:creationId xmlns:a16="http://schemas.microsoft.com/office/drawing/2014/main" id="{12D0B962-D1BB-4043-9CC4-AE9BAAF9681B}"/>
              </a:ext>
            </a:extLst>
          </p:cNvPr>
          <p:cNvSpPr txBox="1"/>
          <p:nvPr/>
        </p:nvSpPr>
        <p:spPr>
          <a:xfrm>
            <a:off x="119038" y="2931676"/>
            <a:ext cx="8964488" cy="1277273"/>
          </a:xfrm>
          <a:prstGeom prst="rect">
            <a:avLst/>
          </a:prstGeom>
          <a:noFill/>
        </p:spPr>
        <p:txBody>
          <a:bodyPr wrap="square">
            <a:spAutoFit/>
          </a:bodyPr>
          <a:lstStyle/>
          <a:p>
            <a:pPr>
              <a:spcAft>
                <a:spcPts val="600"/>
              </a:spcAft>
            </a:pPr>
            <a:r>
              <a:rPr lang="ja-JP" altLang="en-US" b="1" dirty="0">
                <a:latin typeface="Meiryo UI" panose="020B0604030504040204" pitchFamily="50" charset="-128"/>
                <a:ea typeface="Meiryo UI" panose="020B0604030504040204" pitchFamily="50" charset="-128"/>
              </a:rPr>
              <a:t>＜対応案＞</a:t>
            </a:r>
          </a:p>
          <a:p>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⇒「大阪府がん診療</a:t>
            </a:r>
            <a:r>
              <a:rPr lang="ja-JP" altLang="en-US"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拠点</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病院」として、３年４か月間（</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R6.12.</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R10.3.31</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の</a:t>
            </a:r>
            <a:r>
              <a:rPr lang="ja-JP" altLang="en-US"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新規指</a:t>
            </a:r>
            <a:b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定</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を行うこととする。</a:t>
            </a:r>
          </a:p>
          <a:p>
            <a:endParaRPr lang="ja-JP" altLang="en-US" sz="1800" b="1" dirty="0">
              <a:solidFill>
                <a:sysClr val="windowText" lastClr="000000"/>
              </a:solidFill>
              <a:highlight>
                <a:srgbClr val="FFFF00"/>
              </a:highlight>
              <a:latin typeface="Meiryo UI" panose="020B0604030504040204" pitchFamily="50" charset="-128"/>
              <a:ea typeface="Meiryo UI" panose="020B0604030504040204" pitchFamily="50" charset="-128"/>
              <a:cs typeface="Arial" panose="020B0604020202020204" pitchFamily="34" charset="0"/>
            </a:endParaRPr>
          </a:p>
        </p:txBody>
      </p:sp>
      <p:graphicFrame>
        <p:nvGraphicFramePr>
          <p:cNvPr id="12" name="表 11">
            <a:extLst>
              <a:ext uri="{FF2B5EF4-FFF2-40B4-BE49-F238E27FC236}">
                <a16:creationId xmlns:a16="http://schemas.microsoft.com/office/drawing/2014/main" id="{41CBD10E-1EA5-482A-B550-AA3370E610AF}"/>
              </a:ext>
            </a:extLst>
          </p:cNvPr>
          <p:cNvGraphicFramePr>
            <a:graphicFrameLocks noGrp="1"/>
          </p:cNvGraphicFramePr>
          <p:nvPr>
            <p:extLst>
              <p:ext uri="{D42A27DB-BD31-4B8C-83A1-F6EECF244321}">
                <p14:modId xmlns:p14="http://schemas.microsoft.com/office/powerpoint/2010/main" val="4172425830"/>
              </p:ext>
            </p:extLst>
          </p:nvPr>
        </p:nvGraphicFramePr>
        <p:xfrm>
          <a:off x="96138" y="1409020"/>
          <a:ext cx="8867389" cy="1346438"/>
        </p:xfrm>
        <a:graphic>
          <a:graphicData uri="http://schemas.openxmlformats.org/drawingml/2006/table">
            <a:tbl>
              <a:tblPr firstRow="1" bandRow="1">
                <a:tableStyleId>{5C22544A-7EE6-4342-B048-85BDC9FD1C3A}</a:tableStyleId>
              </a:tblPr>
              <a:tblGrid>
                <a:gridCol w="683524">
                  <a:extLst>
                    <a:ext uri="{9D8B030D-6E8A-4147-A177-3AD203B41FA5}">
                      <a16:colId xmlns:a16="http://schemas.microsoft.com/office/drawing/2014/main" val="4104035961"/>
                    </a:ext>
                  </a:extLst>
                </a:gridCol>
                <a:gridCol w="1474570">
                  <a:extLst>
                    <a:ext uri="{9D8B030D-6E8A-4147-A177-3AD203B41FA5}">
                      <a16:colId xmlns:a16="http://schemas.microsoft.com/office/drawing/2014/main" val="4015175669"/>
                    </a:ext>
                  </a:extLst>
                </a:gridCol>
                <a:gridCol w="1240967">
                  <a:extLst>
                    <a:ext uri="{9D8B030D-6E8A-4147-A177-3AD203B41FA5}">
                      <a16:colId xmlns:a16="http://schemas.microsoft.com/office/drawing/2014/main" val="3843868980"/>
                    </a:ext>
                  </a:extLst>
                </a:gridCol>
                <a:gridCol w="1384304">
                  <a:extLst>
                    <a:ext uri="{9D8B030D-6E8A-4147-A177-3AD203B41FA5}">
                      <a16:colId xmlns:a16="http://schemas.microsoft.com/office/drawing/2014/main" val="2652814779"/>
                    </a:ext>
                  </a:extLst>
                </a:gridCol>
                <a:gridCol w="1238587">
                  <a:extLst>
                    <a:ext uri="{9D8B030D-6E8A-4147-A177-3AD203B41FA5}">
                      <a16:colId xmlns:a16="http://schemas.microsoft.com/office/drawing/2014/main" val="3018468119"/>
                    </a:ext>
                  </a:extLst>
                </a:gridCol>
                <a:gridCol w="1311446">
                  <a:extLst>
                    <a:ext uri="{9D8B030D-6E8A-4147-A177-3AD203B41FA5}">
                      <a16:colId xmlns:a16="http://schemas.microsoft.com/office/drawing/2014/main" val="4105505078"/>
                    </a:ext>
                  </a:extLst>
                </a:gridCol>
                <a:gridCol w="796705">
                  <a:extLst>
                    <a:ext uri="{9D8B030D-6E8A-4147-A177-3AD203B41FA5}">
                      <a16:colId xmlns:a16="http://schemas.microsoft.com/office/drawing/2014/main" val="4290822597"/>
                    </a:ext>
                  </a:extLst>
                </a:gridCol>
                <a:gridCol w="737286">
                  <a:extLst>
                    <a:ext uri="{9D8B030D-6E8A-4147-A177-3AD203B41FA5}">
                      <a16:colId xmlns:a16="http://schemas.microsoft.com/office/drawing/2014/main" val="4052084707"/>
                    </a:ext>
                  </a:extLst>
                </a:gridCol>
              </a:tblGrid>
              <a:tr h="185420">
                <a:tc rowSpan="2">
                  <a:txBody>
                    <a:bodyPr/>
                    <a:lstStyle/>
                    <a:p>
                      <a:pPr algn="ctr"/>
                      <a:r>
                        <a:rPr kumimoji="1" lang="ja-JP" altLang="en-US" sz="1400" dirty="0">
                          <a:latin typeface="Meiryo UI" panose="020B0604030504040204" pitchFamily="50" charset="-128"/>
                          <a:ea typeface="Meiryo UI" panose="020B0604030504040204" pitchFamily="50" charset="-128"/>
                        </a:rPr>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400" dirty="0">
                          <a:latin typeface="Meiryo UI" panose="020B0604030504040204" pitchFamily="50" charset="-128"/>
                          <a:ea typeface="Meiryo UI" panose="020B0604030504040204" pitchFamily="50" charset="-128"/>
                        </a:rPr>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kumimoji="1" lang="ja-JP" altLang="en-US" sz="1400" dirty="0">
                          <a:latin typeface="Meiryo UI" panose="020B0604030504040204" pitchFamily="50" charset="-128"/>
                          <a:ea typeface="Meiryo UI" panose="020B0604030504040204" pitchFamily="50" charset="-128"/>
                        </a:rPr>
                        <a:t>指定要件（診療実績：</a:t>
                      </a:r>
                      <a:r>
                        <a:rPr kumimoji="1" lang="en-US" altLang="ja-JP" sz="1400" dirty="0">
                          <a:latin typeface="Meiryo UI" panose="020B0604030504040204" pitchFamily="50" charset="-128"/>
                          <a:ea typeface="Meiryo UI" panose="020B0604030504040204" pitchFamily="50" charset="-128"/>
                        </a:rPr>
                        <a:t>R5.1.1~12.31※</a:t>
                      </a:r>
                      <a:r>
                        <a:rPr kumimoji="1" lang="ja-JP" altLang="en-US" sz="1400" dirty="0">
                          <a:latin typeface="Meiryo UI" panose="020B0604030504040204" pitchFamily="50" charset="-128"/>
                          <a:ea typeface="Meiryo UI" panose="020B0604030504040204" pitchFamily="50" charset="-128"/>
                        </a:rPr>
                        <a:t>、人員配置等：</a:t>
                      </a:r>
                      <a:r>
                        <a:rPr kumimoji="1" lang="en-US" altLang="ja-JP" sz="1400" dirty="0">
                          <a:latin typeface="Meiryo UI" panose="020B0604030504040204" pitchFamily="50" charset="-128"/>
                          <a:ea typeface="Meiryo UI" panose="020B0604030504040204" pitchFamily="50" charset="-128"/>
                        </a:rPr>
                        <a:t>R6.12.1</a:t>
                      </a:r>
                      <a:r>
                        <a:rPr kumimoji="1" lang="ja-JP" altLang="en-US" sz="1400" dirty="0">
                          <a:latin typeface="Meiryo UI" panose="020B0604030504040204" pitchFamily="50" charset="-128"/>
                          <a:ea typeface="Meiryo UI" panose="020B0604030504040204" pitchFamily="50" charset="-128"/>
                        </a:rPr>
                        <a:t>時点）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44818119"/>
                  </a:ext>
                </a:extLst>
              </a:tr>
              <a:tr h="185420">
                <a:tc vMerge="1">
                  <a:txBody>
                    <a:bodyPr/>
                    <a:lstStyle/>
                    <a:p>
                      <a:endParaRPr kumimoji="1" lang="ja-JP" altLang="en-US"/>
                    </a:p>
                  </a:txBody>
                  <a:tcPr/>
                </a:tc>
                <a:tc vMerge="1">
                  <a:txBody>
                    <a:bodyPr/>
                    <a:lstStyle/>
                    <a:p>
                      <a:endParaRPr kumimoji="1" lang="ja-JP" altLang="en-US"/>
                    </a:p>
                  </a:txBody>
                  <a:tcPr/>
                </a:tc>
                <a:tc>
                  <a:txBody>
                    <a:bodyPr/>
                    <a:lstStyle/>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院内がん登録数</a:t>
                      </a:r>
                    </a:p>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悪性腫瘍の手術件数</a:t>
                      </a: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薬物療法のべ患者数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400</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緩和ケアチームの新規</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介入患者数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35</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診療従事者の配置要件</a:t>
                      </a:r>
                      <a:endParaRPr kumimoji="1" lang="ja-JP" altLang="en-US" sz="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235059956"/>
                  </a:ext>
                </a:extLst>
              </a:tr>
              <a:tr h="538718">
                <a:tc>
                  <a:txBody>
                    <a:bodyPr/>
                    <a:lstStyle/>
                    <a:p>
                      <a:pPr algn="ctr"/>
                      <a:r>
                        <a:rPr kumimoji="1" lang="ja-JP" altLang="en-US" sz="1200" dirty="0">
                          <a:latin typeface="Meiryo UI" panose="020B0604030504040204" pitchFamily="50" charset="-128"/>
                          <a:ea typeface="Meiryo UI" panose="020B0604030504040204" pitchFamily="50" charset="-128"/>
                        </a:rPr>
                        <a:t>泉州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泉大津急性期メディカルセンター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1,095</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528</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692</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36</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0433467"/>
                  </a:ext>
                </a:extLst>
              </a:tr>
            </a:tbl>
          </a:graphicData>
        </a:graphic>
      </p:graphicFrame>
      <p:sp>
        <p:nvSpPr>
          <p:cNvPr id="14" name="スライド番号プレースホルダー 3">
            <a:extLst>
              <a:ext uri="{FF2B5EF4-FFF2-40B4-BE49-F238E27FC236}">
                <a16:creationId xmlns:a16="http://schemas.microsoft.com/office/drawing/2014/main" id="{06A77458-2F59-4D17-A564-803AE47E2C10}"/>
              </a:ext>
            </a:extLst>
          </p:cNvPr>
          <p:cNvSpPr txBox="1">
            <a:spLocks/>
          </p:cNvSpPr>
          <p:nvPr/>
        </p:nvSpPr>
        <p:spPr>
          <a:xfrm>
            <a:off x="7785050" y="6427492"/>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a:t>５</a:t>
            </a:r>
          </a:p>
        </p:txBody>
      </p:sp>
      <p:sp>
        <p:nvSpPr>
          <p:cNvPr id="9" name="テキスト ボックス 8">
            <a:extLst>
              <a:ext uri="{FF2B5EF4-FFF2-40B4-BE49-F238E27FC236}">
                <a16:creationId xmlns:a16="http://schemas.microsoft.com/office/drawing/2014/main" id="{3724B271-DC4B-4114-B60A-DD9D1C539F46}"/>
              </a:ext>
            </a:extLst>
          </p:cNvPr>
          <p:cNvSpPr txBox="1"/>
          <p:nvPr/>
        </p:nvSpPr>
        <p:spPr>
          <a:xfrm>
            <a:off x="6183089" y="2728343"/>
            <a:ext cx="2736304" cy="276999"/>
          </a:xfrm>
          <a:prstGeom prst="rect">
            <a:avLst/>
          </a:prstGeom>
          <a:noFill/>
        </p:spPr>
        <p:txBody>
          <a:bodyPr wrap="squar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prstClr val="black"/>
                </a:solidFill>
                <a:latin typeface="Meiryo UI" panose="020B0604030504040204" pitchFamily="50" charset="-128"/>
                <a:ea typeface="Meiryo UI" panose="020B0604030504040204" pitchFamily="50" charset="-128"/>
                <a:cs typeface="Arial" panose="020B0604020202020204" pitchFamily="34" charset="0"/>
              </a:rPr>
              <a:t>診療実績については、府中病院の件数</a:t>
            </a:r>
            <a:endParaRPr lang="ja-JP" altLang="en-US" sz="1200" dirty="0"/>
          </a:p>
        </p:txBody>
      </p:sp>
    </p:spTree>
    <p:extLst>
      <p:ext uri="{BB962C8B-B14F-4D97-AF65-F5344CB8AC3E}">
        <p14:creationId xmlns:p14="http://schemas.microsoft.com/office/powerpoint/2010/main" val="4294530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1"/>
          <p:cNvSpPr txBox="1"/>
          <p:nvPr/>
        </p:nvSpPr>
        <p:spPr>
          <a:xfrm>
            <a:off x="418" y="-762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lang="ja-JP" altLang="en-US" sz="2000" b="1" dirty="0">
                <a:solidFill>
                  <a:prstClr val="white"/>
                </a:solidFill>
                <a:latin typeface="Meiryo UI" panose="020B0604030504040204" pitchFamily="50" charset="-128"/>
                <a:ea typeface="Meiryo UI" panose="020B0604030504040204" pitchFamily="50" charset="-128"/>
                <a:cs typeface="Arial" panose="020B0604020202020204" pitchFamily="34" charset="0"/>
              </a:rPr>
              <a:t>大阪南医療センターの新規指定（拠点病院）に</a:t>
            </a:r>
            <a:r>
              <a:rPr lang="ja-JP" altLang="en-US" sz="2000" b="1">
                <a:solidFill>
                  <a:prstClr val="white"/>
                </a:solidFill>
                <a:latin typeface="Meiryo UI" panose="020B0604030504040204" pitchFamily="50" charset="-128"/>
                <a:ea typeface="Meiryo UI" panose="020B0604030504040204" pitchFamily="50" charset="-128"/>
                <a:cs typeface="Arial" panose="020B0604020202020204" pitchFamily="34" charset="0"/>
              </a:rPr>
              <a:t>ついて　</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sp>
        <p:nvSpPr>
          <p:cNvPr id="17" name="正方形/長方形 16">
            <a:extLst>
              <a:ext uri="{FF2B5EF4-FFF2-40B4-BE49-F238E27FC236}">
                <a16:creationId xmlns:a16="http://schemas.microsoft.com/office/drawing/2014/main" id="{2C747147-BB1C-4598-A325-033633E7FFAA}"/>
              </a:ext>
            </a:extLst>
          </p:cNvPr>
          <p:cNvSpPr/>
          <p:nvPr/>
        </p:nvSpPr>
        <p:spPr>
          <a:xfrm>
            <a:off x="103592" y="578557"/>
            <a:ext cx="8867388" cy="1015663"/>
          </a:xfrm>
          <a:prstGeom prst="rect">
            <a:avLst/>
          </a:prstGeom>
          <a:ln>
            <a:solidFill>
              <a:srgbClr val="002060"/>
            </a:solidFill>
            <a:prstDash val="dash"/>
          </a:ln>
        </p:spPr>
        <p:txBody>
          <a:bodyPr wrap="square">
            <a:spAutoFit/>
          </a:bodyPr>
          <a:lstStyle/>
          <a:p>
            <a:pPr>
              <a:spcAft>
                <a:spcPts val="600"/>
              </a:spcAft>
            </a:pP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●大阪南医療センターは、令和６年度末まで国の地域がん診療連携拠点病院（特例型）の指定を受けているところであるが、令和７年２</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13</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日に実施された国の「がん診療連携拠点病院等の指定に関する検討会」にお</a:t>
            </a:r>
            <a:r>
              <a:rPr lang="ja-JP" altLang="en-US" sz="1200" b="1" dirty="0">
                <a:latin typeface="Meiryo UI" panose="020B0604030504040204" pitchFamily="50" charset="-128"/>
                <a:ea typeface="Meiryo UI" panose="020B0604030504040204" pitchFamily="50" charset="-128"/>
                <a:cs typeface="Arial" panose="020B0604020202020204" pitchFamily="34" charset="0"/>
              </a:rPr>
              <a:t>いて、「近畿大学病院が移転したことを確認の上で、移</a:t>
            </a:r>
            <a:br>
              <a:rPr lang="en-US" altLang="ja-JP" sz="1200" b="1" dirty="0">
                <a:latin typeface="Meiryo UI" panose="020B0604030504040204" pitchFamily="50" charset="-128"/>
                <a:ea typeface="Meiryo UI" panose="020B0604030504040204" pitchFamily="50" charset="-128"/>
                <a:cs typeface="Arial" panose="020B0604020202020204" pitchFamily="34" charset="0"/>
              </a:rPr>
            </a:br>
            <a:r>
              <a:rPr lang="ja-JP" altLang="en-US" sz="1200" b="1" dirty="0">
                <a:latin typeface="Meiryo UI" panose="020B0604030504040204" pitchFamily="50" charset="-128"/>
                <a:ea typeface="Meiryo UI" panose="020B0604030504040204" pitchFamily="50" charset="-128"/>
                <a:cs typeface="Arial" panose="020B0604020202020204" pitchFamily="34" charset="0"/>
              </a:rPr>
              <a:t>　転日（令和</a:t>
            </a:r>
            <a:r>
              <a:rPr lang="en-US" altLang="ja-JP" sz="1200" b="1" dirty="0">
                <a:latin typeface="Meiryo UI" panose="020B0604030504040204" pitchFamily="50" charset="-128"/>
                <a:ea typeface="Meiryo UI" panose="020B0604030504040204" pitchFamily="50" charset="-128"/>
                <a:cs typeface="Arial" panose="020B0604020202020204" pitchFamily="34" charset="0"/>
              </a:rPr>
              <a:t>7</a:t>
            </a:r>
            <a:r>
              <a:rPr lang="ja-JP" altLang="en-US" sz="1200" b="1" dirty="0">
                <a:latin typeface="Meiryo UI" panose="020B0604030504040204" pitchFamily="50" charset="-128"/>
                <a:ea typeface="Meiryo UI" panose="020B0604030504040204" pitchFamily="50" charset="-128"/>
                <a:cs typeface="Arial" panose="020B0604020202020204" pitchFamily="34" charset="0"/>
              </a:rPr>
              <a:t>年</a:t>
            </a:r>
            <a:r>
              <a:rPr lang="en-US" altLang="ja-JP" sz="1200" b="1" dirty="0">
                <a:latin typeface="Meiryo UI" panose="020B0604030504040204" pitchFamily="50" charset="-128"/>
                <a:ea typeface="Meiryo UI" panose="020B0604030504040204" pitchFamily="50" charset="-128"/>
                <a:cs typeface="Arial" panose="020B0604020202020204" pitchFamily="34" charset="0"/>
              </a:rPr>
              <a:t>11</a:t>
            </a:r>
            <a:r>
              <a:rPr lang="ja-JP" altLang="en-US" sz="1200" b="1" dirty="0">
                <a:latin typeface="Meiryo UI" panose="020B0604030504040204" pitchFamily="50" charset="-128"/>
                <a:ea typeface="Meiryo UI" panose="020B0604030504040204" pitchFamily="50" charset="-128"/>
                <a:cs typeface="Arial" panose="020B0604020202020204" pitchFamily="34" charset="0"/>
              </a:rPr>
              <a:t>月１日）より、</a:t>
            </a:r>
            <a:r>
              <a:rPr lang="ja-JP" altLang="en-US" sz="1200" b="1" u="sng" dirty="0">
                <a:latin typeface="Meiryo UI" panose="020B0604030504040204" pitchFamily="50" charset="-128"/>
                <a:ea typeface="Meiryo UI" panose="020B0604030504040204" pitchFamily="50" charset="-128"/>
                <a:cs typeface="Arial" panose="020B0604020202020204" pitchFamily="34" charset="0"/>
              </a:rPr>
              <a:t>地域がん診療病院</a:t>
            </a:r>
            <a:r>
              <a:rPr lang="ja-JP" altLang="en-US" sz="1200" b="1" dirty="0">
                <a:latin typeface="Meiryo UI" panose="020B0604030504040204" pitchFamily="50" charset="-128"/>
                <a:ea typeface="Meiryo UI" panose="020B0604030504040204" pitchFamily="50" charset="-128"/>
                <a:cs typeface="Arial" panose="020B0604020202020204" pitchFamily="34" charset="0"/>
              </a:rPr>
              <a:t>に指定する」事務局案が承認されており、今後検討会の意見を踏まえて厚生労働大</a:t>
            </a:r>
            <a:br>
              <a:rPr lang="en-US" altLang="ja-JP" sz="1200" b="1" dirty="0">
                <a:latin typeface="Meiryo UI" panose="020B0604030504040204" pitchFamily="50" charset="-128"/>
                <a:ea typeface="Meiryo UI" panose="020B0604030504040204" pitchFamily="50" charset="-128"/>
                <a:cs typeface="Arial" panose="020B0604020202020204" pitchFamily="34" charset="0"/>
              </a:rPr>
            </a:br>
            <a:r>
              <a:rPr lang="ja-JP" altLang="en-US" sz="1200" b="1" dirty="0">
                <a:latin typeface="Meiryo UI" panose="020B0604030504040204" pitchFamily="50" charset="-128"/>
                <a:ea typeface="Meiryo UI" panose="020B0604030504040204" pitchFamily="50" charset="-128"/>
                <a:cs typeface="Arial" panose="020B0604020202020204" pitchFamily="34" charset="0"/>
              </a:rPr>
              <a:t>　臣から指定されることとなった。同センターについては令和６年度手続きにおいて、大</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阪府がん診療</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拠点</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病院としての</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新規指定</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申請があり、</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指定要件の充足が確認できたため、以下のり扱いとしてはどうか。</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6" name="テキスト ボックス 15">
            <a:extLst>
              <a:ext uri="{FF2B5EF4-FFF2-40B4-BE49-F238E27FC236}">
                <a16:creationId xmlns:a16="http://schemas.microsoft.com/office/drawing/2014/main" id="{12D0B962-D1BB-4043-9CC4-AE9BAAF9681B}"/>
              </a:ext>
            </a:extLst>
          </p:cNvPr>
          <p:cNvSpPr txBox="1"/>
          <p:nvPr/>
        </p:nvSpPr>
        <p:spPr>
          <a:xfrm>
            <a:off x="84572" y="3185795"/>
            <a:ext cx="8964488" cy="1477328"/>
          </a:xfrm>
          <a:prstGeom prst="rect">
            <a:avLst/>
          </a:prstGeom>
          <a:noFill/>
        </p:spPr>
        <p:txBody>
          <a:bodyPr wrap="square">
            <a:spAutoFit/>
          </a:bodyPr>
          <a:lstStyle/>
          <a:p>
            <a:pPr>
              <a:spcAft>
                <a:spcPts val="600"/>
              </a:spcAft>
            </a:pPr>
            <a:r>
              <a:rPr lang="ja-JP" altLang="en-US" sz="1800" b="1" dirty="0">
                <a:latin typeface="Meiryo UI" panose="020B0604030504040204" pitchFamily="50" charset="-128"/>
                <a:ea typeface="Meiryo UI" panose="020B0604030504040204" pitchFamily="50" charset="-128"/>
              </a:rPr>
              <a:t>＜対応案＞</a:t>
            </a:r>
            <a:br>
              <a:rPr lang="en-US" altLang="ja-JP" sz="1800" b="1" dirty="0">
                <a:latin typeface="Meiryo UI" panose="020B0604030504040204" pitchFamily="50" charset="-128"/>
                <a:ea typeface="Meiryo UI" panose="020B0604030504040204" pitchFamily="50" charset="-128"/>
              </a:rPr>
            </a:b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⇒「大阪府がん診療</a:t>
            </a:r>
            <a:r>
              <a:rPr lang="ja-JP" altLang="en-US" sz="18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拠点</a:t>
            </a: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病院」として、３年間（</a:t>
            </a:r>
            <a:r>
              <a:rPr lang="en-US" altLang="ja-JP"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７</a:t>
            </a:r>
            <a:r>
              <a:rPr lang="en-US" altLang="ja-JP"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４</a:t>
            </a:r>
            <a:r>
              <a:rPr lang="en-US" altLang="ja-JP"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10</a:t>
            </a:r>
            <a:r>
              <a:rPr lang="en-US" altLang="ja-JP"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8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新規指定</a:t>
            </a: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を行</a:t>
            </a:r>
            <a:br>
              <a:rPr lang="en-US" altLang="ja-JP"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うこととする。</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ただし、令和７年</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月１日付けで</a:t>
            </a:r>
            <a:r>
              <a:rPr lang="ja-JP" altLang="en-US" sz="1800" b="1" u="sng" dirty="0">
                <a:latin typeface="Meiryo UI" panose="020B0604030504040204" pitchFamily="50" charset="-128"/>
                <a:ea typeface="Meiryo UI" panose="020B0604030504040204" pitchFamily="50" charset="-128"/>
                <a:cs typeface="Arial" panose="020B0604020202020204" pitchFamily="34" charset="0"/>
              </a:rPr>
              <a:t>地域がん診療病院</a:t>
            </a:r>
            <a:r>
              <a:rPr lang="ja-JP" altLang="en-US" sz="1800" b="1" dirty="0">
                <a:latin typeface="Meiryo UI" panose="020B0604030504040204" pitchFamily="50" charset="-128"/>
                <a:ea typeface="Meiryo UI" panose="020B0604030504040204" pitchFamily="50" charset="-128"/>
                <a:cs typeface="Arial" panose="020B0604020202020204" pitchFamily="34" charset="0"/>
              </a:rPr>
              <a:t>に指定された場合は、そ</a:t>
            </a:r>
            <a:br>
              <a:rPr lang="en-US" altLang="ja-JP" sz="1800" b="1" dirty="0">
                <a:latin typeface="Meiryo UI" panose="020B0604030504040204" pitchFamily="50" charset="-128"/>
                <a:ea typeface="Meiryo UI" panose="020B0604030504040204" pitchFamily="50" charset="-128"/>
                <a:cs typeface="Arial" panose="020B0604020202020204" pitchFamily="34" charset="0"/>
              </a:rPr>
            </a:br>
            <a:r>
              <a:rPr lang="ja-JP" altLang="en-US" sz="1800" b="1" dirty="0">
                <a:latin typeface="Meiryo UI" panose="020B0604030504040204" pitchFamily="50" charset="-128"/>
                <a:ea typeface="Meiryo UI" panose="020B0604030504040204" pitchFamily="50" charset="-128"/>
                <a:cs typeface="Arial" panose="020B0604020202020204" pitchFamily="34" charset="0"/>
              </a:rPr>
              <a:t>　 の時点で</a:t>
            </a:r>
            <a:r>
              <a:rPr lang="ja-JP" altLang="en-US" sz="1800" b="1" dirty="0">
                <a:solidFill>
                  <a:prstClr val="black"/>
                </a:solidFill>
                <a:latin typeface="Meiryo UI" panose="020B0604030504040204" pitchFamily="50" charset="-128"/>
                <a:ea typeface="Meiryo UI" panose="020B0604030504040204" pitchFamily="50" charset="-128"/>
                <a:cs typeface="ＭＳ Ｐゴシック"/>
              </a:rPr>
              <a:t>大阪府がん診療拠点病院等設置要綱第３条第６項に基づき、</a:t>
            </a: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大阪府がん診療</a:t>
            </a:r>
            <a:br>
              <a:rPr lang="en-US" altLang="ja-JP"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en-US" altLang="ja-JP"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拠点病院</a:t>
            </a:r>
            <a:r>
              <a:rPr lang="ja-JP" altLang="en-US"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の指定は効力を失うものとする。</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867883A6-BD03-4C58-9E80-C461378D1569}"/>
              </a:ext>
            </a:extLst>
          </p:cNvPr>
          <p:cNvSpPr txBox="1">
            <a:spLocks/>
          </p:cNvSpPr>
          <p:nvPr/>
        </p:nvSpPr>
        <p:spPr>
          <a:xfrm>
            <a:off x="7909519" y="6492875"/>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a:t>６</a:t>
            </a:r>
          </a:p>
        </p:txBody>
      </p:sp>
      <p:sp>
        <p:nvSpPr>
          <p:cNvPr id="19" name="テキスト ボックス 18">
            <a:extLst>
              <a:ext uri="{FF2B5EF4-FFF2-40B4-BE49-F238E27FC236}">
                <a16:creationId xmlns:a16="http://schemas.microsoft.com/office/drawing/2014/main" id="{8C5A37A9-D248-4D88-8725-C85003022EF1}"/>
              </a:ext>
            </a:extLst>
          </p:cNvPr>
          <p:cNvSpPr txBox="1"/>
          <p:nvPr/>
        </p:nvSpPr>
        <p:spPr>
          <a:xfrm>
            <a:off x="251520" y="4673741"/>
            <a:ext cx="8462102" cy="1938992"/>
          </a:xfrm>
          <a:prstGeom prst="rect">
            <a:avLst/>
          </a:prstGeom>
          <a:noFill/>
          <a:ln w="9525">
            <a:solidFill>
              <a:schemeClr val="tx1"/>
            </a:solidFill>
            <a:prstDash val="lgDash"/>
          </a:ln>
        </p:spPr>
        <p:txBody>
          <a:bodyPr wrap="square">
            <a:spAutoFit/>
          </a:bodyPr>
          <a:lstStyle/>
          <a:p>
            <a: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〇地域がん診療病院</a:t>
            </a:r>
            <a:endPar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隣接するがん医療圏のがん診療連携拠点病院との連携を前提にグループとして指定し、</a:t>
            </a:r>
            <a:r>
              <a:rPr lang="ja-JP" altLang="en-US" sz="12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がん診療連携拠点病院の無い医療圏に１カ</a:t>
            </a:r>
            <a:br>
              <a:rPr lang="en-US" altLang="ja-JP"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所整備</a:t>
            </a: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〇大阪府がん診療拠点病院等設置要綱</a:t>
            </a:r>
            <a:b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第３条第６項</a:t>
            </a:r>
            <a:endPar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指定期間内に「がん診療連携拠点病院等の整備について（令和４年８月１日付健発</a:t>
            </a:r>
            <a: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0801</a:t>
            </a: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号）」に基づく指定を受けた場合</a:t>
            </a:r>
            <a:b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は、その時点で第１項に定める府がん拠点病院又は府がん拠点病院（肺がん）若しくは第２項に定める府がん推進病院の指定は効</a:t>
            </a:r>
            <a:b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力を失うものとする。</a:t>
            </a:r>
            <a:endPar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表 19">
            <a:extLst>
              <a:ext uri="{FF2B5EF4-FFF2-40B4-BE49-F238E27FC236}">
                <a16:creationId xmlns:a16="http://schemas.microsoft.com/office/drawing/2014/main" id="{73EB19F6-630F-4591-832A-674920322B30}"/>
              </a:ext>
            </a:extLst>
          </p:cNvPr>
          <p:cNvGraphicFramePr>
            <a:graphicFrameLocks noGrp="1"/>
          </p:cNvGraphicFramePr>
          <p:nvPr>
            <p:extLst>
              <p:ext uri="{D42A27DB-BD31-4B8C-83A1-F6EECF244321}">
                <p14:modId xmlns:p14="http://schemas.microsoft.com/office/powerpoint/2010/main" val="3496610184"/>
              </p:ext>
            </p:extLst>
          </p:nvPr>
        </p:nvGraphicFramePr>
        <p:xfrm>
          <a:off x="103592" y="1823969"/>
          <a:ext cx="8867389" cy="1346438"/>
        </p:xfrm>
        <a:graphic>
          <a:graphicData uri="http://schemas.openxmlformats.org/drawingml/2006/table">
            <a:tbl>
              <a:tblPr firstRow="1" bandRow="1">
                <a:tableStyleId>{5C22544A-7EE6-4342-B048-85BDC9FD1C3A}</a:tableStyleId>
              </a:tblPr>
              <a:tblGrid>
                <a:gridCol w="683524">
                  <a:extLst>
                    <a:ext uri="{9D8B030D-6E8A-4147-A177-3AD203B41FA5}">
                      <a16:colId xmlns:a16="http://schemas.microsoft.com/office/drawing/2014/main" val="4104035961"/>
                    </a:ext>
                  </a:extLst>
                </a:gridCol>
                <a:gridCol w="1474570">
                  <a:extLst>
                    <a:ext uri="{9D8B030D-6E8A-4147-A177-3AD203B41FA5}">
                      <a16:colId xmlns:a16="http://schemas.microsoft.com/office/drawing/2014/main" val="4015175669"/>
                    </a:ext>
                  </a:extLst>
                </a:gridCol>
                <a:gridCol w="1240967">
                  <a:extLst>
                    <a:ext uri="{9D8B030D-6E8A-4147-A177-3AD203B41FA5}">
                      <a16:colId xmlns:a16="http://schemas.microsoft.com/office/drawing/2014/main" val="3843868980"/>
                    </a:ext>
                  </a:extLst>
                </a:gridCol>
                <a:gridCol w="1384304">
                  <a:extLst>
                    <a:ext uri="{9D8B030D-6E8A-4147-A177-3AD203B41FA5}">
                      <a16:colId xmlns:a16="http://schemas.microsoft.com/office/drawing/2014/main" val="2652814779"/>
                    </a:ext>
                  </a:extLst>
                </a:gridCol>
                <a:gridCol w="1238588">
                  <a:extLst>
                    <a:ext uri="{9D8B030D-6E8A-4147-A177-3AD203B41FA5}">
                      <a16:colId xmlns:a16="http://schemas.microsoft.com/office/drawing/2014/main" val="3018468119"/>
                    </a:ext>
                  </a:extLst>
                </a:gridCol>
                <a:gridCol w="1311446">
                  <a:extLst>
                    <a:ext uri="{9D8B030D-6E8A-4147-A177-3AD203B41FA5}">
                      <a16:colId xmlns:a16="http://schemas.microsoft.com/office/drawing/2014/main" val="4105505078"/>
                    </a:ext>
                  </a:extLst>
                </a:gridCol>
                <a:gridCol w="796705">
                  <a:extLst>
                    <a:ext uri="{9D8B030D-6E8A-4147-A177-3AD203B41FA5}">
                      <a16:colId xmlns:a16="http://schemas.microsoft.com/office/drawing/2014/main" val="4290822597"/>
                    </a:ext>
                  </a:extLst>
                </a:gridCol>
                <a:gridCol w="737285">
                  <a:extLst>
                    <a:ext uri="{9D8B030D-6E8A-4147-A177-3AD203B41FA5}">
                      <a16:colId xmlns:a16="http://schemas.microsoft.com/office/drawing/2014/main" val="4052084707"/>
                    </a:ext>
                  </a:extLst>
                </a:gridCol>
              </a:tblGrid>
              <a:tr h="185420">
                <a:tc rowSpan="2">
                  <a:txBody>
                    <a:bodyPr/>
                    <a:lstStyle/>
                    <a:p>
                      <a:pPr algn="ctr"/>
                      <a:r>
                        <a:rPr kumimoji="1" lang="ja-JP" altLang="en-US" sz="1400" dirty="0">
                          <a:latin typeface="Meiryo UI" panose="020B0604030504040204" pitchFamily="50" charset="-128"/>
                          <a:ea typeface="Meiryo UI" panose="020B0604030504040204" pitchFamily="50" charset="-128"/>
                        </a:rPr>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400" dirty="0">
                          <a:latin typeface="Meiryo UI" panose="020B0604030504040204" pitchFamily="50" charset="-128"/>
                          <a:ea typeface="Meiryo UI" panose="020B0604030504040204" pitchFamily="50" charset="-128"/>
                        </a:rPr>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kumimoji="1" lang="ja-JP" altLang="en-US" sz="1400" dirty="0">
                          <a:latin typeface="Meiryo UI" panose="020B0604030504040204" pitchFamily="50" charset="-128"/>
                          <a:ea typeface="Meiryo UI" panose="020B0604030504040204" pitchFamily="50" charset="-128"/>
                        </a:rPr>
                        <a:t>指定要件（診療実績：</a:t>
                      </a:r>
                      <a:r>
                        <a:rPr kumimoji="1" lang="en-US" altLang="ja-JP" sz="1400" dirty="0">
                          <a:latin typeface="Meiryo UI" panose="020B0604030504040204" pitchFamily="50" charset="-128"/>
                          <a:ea typeface="Meiryo UI" panose="020B0604030504040204" pitchFamily="50" charset="-128"/>
                        </a:rPr>
                        <a:t>R5.1.1~12.31</a:t>
                      </a:r>
                      <a:r>
                        <a:rPr kumimoji="1" lang="ja-JP" altLang="en-US" sz="1400" dirty="0">
                          <a:latin typeface="Meiryo UI" panose="020B0604030504040204" pitchFamily="50" charset="-128"/>
                          <a:ea typeface="Meiryo UI" panose="020B0604030504040204" pitchFamily="50" charset="-128"/>
                        </a:rPr>
                        <a:t>、人員配置等：</a:t>
                      </a:r>
                      <a:r>
                        <a:rPr kumimoji="1" lang="en-US" altLang="ja-JP" sz="1400" dirty="0">
                          <a:latin typeface="Meiryo UI" panose="020B0604030504040204" pitchFamily="50" charset="-128"/>
                          <a:ea typeface="Meiryo UI" panose="020B0604030504040204" pitchFamily="50" charset="-128"/>
                        </a:rPr>
                        <a:t>R6.9.1</a:t>
                      </a:r>
                      <a:r>
                        <a:rPr kumimoji="1" lang="ja-JP" altLang="en-US" sz="1400" dirty="0">
                          <a:latin typeface="Meiryo UI" panose="020B0604030504040204" pitchFamily="50" charset="-128"/>
                          <a:ea typeface="Meiryo UI" panose="020B0604030504040204" pitchFamily="50" charset="-128"/>
                        </a:rPr>
                        <a:t>時点）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44818119"/>
                  </a:ext>
                </a:extLst>
              </a:tr>
              <a:tr h="185420">
                <a:tc vMerge="1">
                  <a:txBody>
                    <a:bodyPr/>
                    <a:lstStyle/>
                    <a:p>
                      <a:endParaRPr kumimoji="1" lang="ja-JP" altLang="en-US"/>
                    </a:p>
                  </a:txBody>
                  <a:tcPr/>
                </a:tc>
                <a:tc vMerge="1">
                  <a:txBody>
                    <a:bodyPr/>
                    <a:lstStyle/>
                    <a:p>
                      <a:endParaRPr kumimoji="1" lang="ja-JP" altLang="en-US"/>
                    </a:p>
                  </a:txBody>
                  <a:tcPr/>
                </a:tc>
                <a:tc>
                  <a:txBody>
                    <a:bodyPr/>
                    <a:lstStyle/>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院内がん登録数</a:t>
                      </a:r>
                    </a:p>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悪性腫瘍の手術件数</a:t>
                      </a: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薬物療法のべ患者数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400</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緩和ケアチームの新規</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介入患者数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35</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診療従事者の配置要件</a:t>
                      </a:r>
                      <a:endParaRPr kumimoji="1" lang="ja-JP" altLang="en-US" sz="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235059956"/>
                  </a:ext>
                </a:extLst>
              </a:tr>
              <a:tr h="538718">
                <a:tc>
                  <a:txBody>
                    <a:bodyPr/>
                    <a:lstStyle/>
                    <a:p>
                      <a:pPr algn="ctr"/>
                      <a:r>
                        <a:rPr kumimoji="1" lang="ja-JP" altLang="en-US" sz="1200" dirty="0">
                          <a:latin typeface="Meiryo UI" panose="020B0604030504040204" pitchFamily="50" charset="-128"/>
                          <a:ea typeface="Meiryo UI" panose="020B0604030504040204" pitchFamily="50" charset="-128"/>
                        </a:rPr>
                        <a:t>南河内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大阪南医療センター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715</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440</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2,387</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97</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0433467"/>
                  </a:ext>
                </a:extLst>
              </a:tr>
            </a:tbl>
          </a:graphicData>
        </a:graphic>
      </p:graphicFrame>
    </p:spTree>
    <p:extLst>
      <p:ext uri="{BB962C8B-B14F-4D97-AF65-F5344CB8AC3E}">
        <p14:creationId xmlns:p14="http://schemas.microsoft.com/office/powerpoint/2010/main" val="704796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a:xfrm>
            <a:off x="7906796" y="6430195"/>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a:t>７</a:t>
            </a:r>
          </a:p>
        </p:txBody>
      </p:sp>
      <p:sp>
        <p:nvSpPr>
          <p:cNvPr id="10" name="テキスト ボックス 9">
            <a:extLst>
              <a:ext uri="{FF2B5EF4-FFF2-40B4-BE49-F238E27FC236}">
                <a16:creationId xmlns:a16="http://schemas.microsoft.com/office/drawing/2014/main" id="{46132D45-19A0-4F90-8852-1432A948D700}"/>
              </a:ext>
            </a:extLst>
          </p:cNvPr>
          <p:cNvSpPr txBox="1"/>
          <p:nvPr/>
        </p:nvSpPr>
        <p:spPr>
          <a:xfrm>
            <a:off x="156994" y="3889961"/>
            <a:ext cx="8964488" cy="923330"/>
          </a:xfrm>
          <a:prstGeom prst="rect">
            <a:avLst/>
          </a:prstGeom>
          <a:noFill/>
        </p:spPr>
        <p:txBody>
          <a:bodyPr wrap="square">
            <a:spAutoFit/>
          </a:bodyPr>
          <a:lstStyle/>
          <a:p>
            <a:pPr>
              <a:spcAft>
                <a:spcPts val="600"/>
              </a:spcAft>
            </a:pPr>
            <a:r>
              <a:rPr lang="ja-JP" altLang="en-US" sz="1800" b="1" dirty="0">
                <a:latin typeface="Meiryo UI" panose="020B0604030504040204" pitchFamily="50" charset="-128"/>
                <a:ea typeface="Meiryo UI" panose="020B0604030504040204" pitchFamily="50" charset="-128"/>
              </a:rPr>
              <a:t>＜対応案＞</a:t>
            </a:r>
            <a:br>
              <a:rPr lang="en-US" altLang="ja-JP" sz="1800" b="1" dirty="0">
                <a:latin typeface="Meiryo UI" panose="020B0604030504040204" pitchFamily="50" charset="-128"/>
                <a:ea typeface="Meiryo UI" panose="020B0604030504040204" pitchFamily="50" charset="-128"/>
              </a:rPr>
            </a:br>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大阪はびきの医療センター及び東住吉森本病院については、 「大阪府がん診療</a:t>
            </a:r>
            <a:r>
              <a:rPr lang="ja-JP" altLang="en-US"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推進</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病院」</a:t>
            </a:r>
            <a:b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として、３年間（</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７</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４</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R10.3.31</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の</a:t>
            </a:r>
            <a:r>
              <a:rPr lang="ja-JP" altLang="en-US" b="1" u="sng"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新規指定</a:t>
            </a:r>
            <a:r>
              <a:rPr lang="ja-JP" altLang="en-US"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を行うこととする。</a:t>
            </a:r>
            <a:endParaRPr lang="en-US" altLang="ja-JP"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a:extLst>
              <a:ext uri="{FF2B5EF4-FFF2-40B4-BE49-F238E27FC236}">
                <a16:creationId xmlns:a16="http://schemas.microsoft.com/office/drawing/2014/main" id="{318EAEEB-1D0E-4BA6-984E-006E9AD499FB}"/>
              </a:ext>
            </a:extLst>
          </p:cNvPr>
          <p:cNvGraphicFramePr>
            <a:graphicFrameLocks noGrp="1"/>
          </p:cNvGraphicFramePr>
          <p:nvPr>
            <p:extLst>
              <p:ext uri="{D42A27DB-BD31-4B8C-83A1-F6EECF244321}">
                <p14:modId xmlns:p14="http://schemas.microsoft.com/office/powerpoint/2010/main" val="3554475518"/>
              </p:ext>
            </p:extLst>
          </p:nvPr>
        </p:nvGraphicFramePr>
        <p:xfrm>
          <a:off x="161960" y="1405366"/>
          <a:ext cx="8843733" cy="1885156"/>
        </p:xfrm>
        <a:graphic>
          <a:graphicData uri="http://schemas.openxmlformats.org/drawingml/2006/table">
            <a:tbl>
              <a:tblPr firstRow="1" bandRow="1">
                <a:tableStyleId>{5C22544A-7EE6-4342-B048-85BDC9FD1C3A}</a:tableStyleId>
              </a:tblPr>
              <a:tblGrid>
                <a:gridCol w="681700">
                  <a:extLst>
                    <a:ext uri="{9D8B030D-6E8A-4147-A177-3AD203B41FA5}">
                      <a16:colId xmlns:a16="http://schemas.microsoft.com/office/drawing/2014/main" val="1570583595"/>
                    </a:ext>
                  </a:extLst>
                </a:gridCol>
                <a:gridCol w="1597437">
                  <a:extLst>
                    <a:ext uri="{9D8B030D-6E8A-4147-A177-3AD203B41FA5}">
                      <a16:colId xmlns:a16="http://schemas.microsoft.com/office/drawing/2014/main" val="2718033045"/>
                    </a:ext>
                  </a:extLst>
                </a:gridCol>
                <a:gridCol w="1323573">
                  <a:extLst>
                    <a:ext uri="{9D8B030D-6E8A-4147-A177-3AD203B41FA5}">
                      <a16:colId xmlns:a16="http://schemas.microsoft.com/office/drawing/2014/main" val="2187736178"/>
                    </a:ext>
                  </a:extLst>
                </a:gridCol>
                <a:gridCol w="1323573">
                  <a:extLst>
                    <a:ext uri="{9D8B030D-6E8A-4147-A177-3AD203B41FA5}">
                      <a16:colId xmlns:a16="http://schemas.microsoft.com/office/drawing/2014/main" val="4070143979"/>
                    </a:ext>
                  </a:extLst>
                </a:gridCol>
                <a:gridCol w="1250041">
                  <a:extLst>
                    <a:ext uri="{9D8B030D-6E8A-4147-A177-3AD203B41FA5}">
                      <a16:colId xmlns:a16="http://schemas.microsoft.com/office/drawing/2014/main" val="2284801985"/>
                    </a:ext>
                  </a:extLst>
                </a:gridCol>
                <a:gridCol w="1323573">
                  <a:extLst>
                    <a:ext uri="{9D8B030D-6E8A-4147-A177-3AD203B41FA5}">
                      <a16:colId xmlns:a16="http://schemas.microsoft.com/office/drawing/2014/main" val="3502019661"/>
                    </a:ext>
                  </a:extLst>
                </a:gridCol>
                <a:gridCol w="808850">
                  <a:extLst>
                    <a:ext uri="{9D8B030D-6E8A-4147-A177-3AD203B41FA5}">
                      <a16:colId xmlns:a16="http://schemas.microsoft.com/office/drawing/2014/main" val="3766677225"/>
                    </a:ext>
                  </a:extLst>
                </a:gridCol>
                <a:gridCol w="534986">
                  <a:extLst>
                    <a:ext uri="{9D8B030D-6E8A-4147-A177-3AD203B41FA5}">
                      <a16:colId xmlns:a16="http://schemas.microsoft.com/office/drawing/2014/main" val="1593390846"/>
                    </a:ext>
                  </a:extLst>
                </a:gridCol>
              </a:tblGrid>
              <a:tr h="185420">
                <a:tc rowSpan="2">
                  <a:txBody>
                    <a:bodyPr/>
                    <a:lstStyle/>
                    <a:p>
                      <a:pPr algn="ctr"/>
                      <a:r>
                        <a:rPr kumimoji="1" lang="ja-JP" altLang="en-US" sz="1400" dirty="0">
                          <a:latin typeface="Meiryo UI" panose="020B0604030504040204" pitchFamily="50" charset="-128"/>
                          <a:ea typeface="Meiryo UI" panose="020B0604030504040204" pitchFamily="50" charset="-128"/>
                        </a:rPr>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400" dirty="0">
                          <a:latin typeface="Meiryo UI" panose="020B0604030504040204" pitchFamily="50" charset="-128"/>
                          <a:ea typeface="Meiryo UI" panose="020B0604030504040204" pitchFamily="50" charset="-128"/>
                        </a:rPr>
                        <a:t>病院名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kumimoji="1" lang="ja-JP" altLang="en-US" sz="1400" dirty="0">
                          <a:latin typeface="Meiryo UI" panose="020B0604030504040204" pitchFamily="50" charset="-128"/>
                          <a:ea typeface="Meiryo UI" panose="020B0604030504040204" pitchFamily="50" charset="-128"/>
                        </a:rPr>
                        <a:t>指定要件（診療実績：</a:t>
                      </a:r>
                      <a:r>
                        <a:rPr kumimoji="1" lang="en-US" altLang="ja-JP" sz="1400" dirty="0">
                          <a:latin typeface="Meiryo UI" panose="020B0604030504040204" pitchFamily="50" charset="-128"/>
                          <a:ea typeface="Meiryo UI" panose="020B0604030504040204" pitchFamily="50" charset="-128"/>
                        </a:rPr>
                        <a:t>R5.1.1~12.31</a:t>
                      </a:r>
                      <a:r>
                        <a:rPr kumimoji="1" lang="ja-JP" altLang="en-US" sz="1400" dirty="0">
                          <a:latin typeface="Meiryo UI" panose="020B0604030504040204" pitchFamily="50" charset="-128"/>
                          <a:ea typeface="Meiryo UI" panose="020B0604030504040204" pitchFamily="50" charset="-128"/>
                        </a:rPr>
                        <a:t>、人員配置等：</a:t>
                      </a:r>
                      <a:r>
                        <a:rPr kumimoji="1" lang="en-US" altLang="ja-JP" sz="1400" dirty="0">
                          <a:latin typeface="Meiryo UI" panose="020B0604030504040204" pitchFamily="50" charset="-128"/>
                          <a:ea typeface="Meiryo UI" panose="020B0604030504040204" pitchFamily="50" charset="-128"/>
                        </a:rPr>
                        <a:t>R6.9.1</a:t>
                      </a:r>
                      <a:r>
                        <a:rPr kumimoji="1" lang="ja-JP" altLang="en-US" sz="1400" dirty="0">
                          <a:latin typeface="Meiryo UI" panose="020B0604030504040204" pitchFamily="50" charset="-128"/>
                          <a:ea typeface="Meiryo UI" panose="020B0604030504040204" pitchFamily="50" charset="-128"/>
                        </a:rPr>
                        <a:t>時点）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15026866"/>
                  </a:ext>
                </a:extLst>
              </a:tr>
              <a:tr h="185420">
                <a:tc vMerge="1">
                  <a:txBody>
                    <a:bodyPr/>
                    <a:lstStyle/>
                    <a:p>
                      <a:endParaRPr kumimoji="1" lang="ja-JP" altLang="en-US"/>
                    </a:p>
                  </a:txBody>
                  <a:tcPr/>
                </a:tc>
                <a:tc vMerge="1">
                  <a:txBody>
                    <a:bodyPr/>
                    <a:lstStyle/>
                    <a:p>
                      <a:endParaRPr kumimoji="1" lang="ja-JP" altLang="en-US"/>
                    </a:p>
                  </a:txBody>
                  <a:tcPr/>
                </a:tc>
                <a:tc>
                  <a:txBody>
                    <a:bodyPr/>
                    <a:lstStyle/>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院内がん登録数</a:t>
                      </a:r>
                    </a:p>
                    <a:p>
                      <a:pPr marL="0" indent="0"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悪性腫瘍の手術件数</a:t>
                      </a: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200</a:t>
                      </a:r>
                      <a:r>
                        <a:rPr kumimoji="1" lang="ja-JP" altLang="en-US" sz="900" b="1" dirty="0">
                          <a:solidFill>
                            <a:schemeClr val="bg1"/>
                          </a:solidFill>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薬物療法のべ患者数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400</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緩和ケアチームの新規</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介入患者数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（年間）</a:t>
                      </a:r>
                      <a:r>
                        <a:rPr kumimoji="1" lang="en-US" altLang="ja-JP" sz="900" b="1" dirty="0">
                          <a:solidFill>
                            <a:schemeClr val="bg1"/>
                          </a:solidFill>
                          <a:latin typeface="Meiryo UI" panose="020B0604030504040204" pitchFamily="50" charset="-128"/>
                          <a:ea typeface="Meiryo UI" panose="020B0604030504040204" pitchFamily="50" charset="-128"/>
                        </a:rPr>
                        <a:t>35</a:t>
                      </a:r>
                      <a:r>
                        <a:rPr kumimoji="1" lang="ja-JP" altLang="en-US" sz="900" b="1" dirty="0">
                          <a:solidFill>
                            <a:schemeClr val="bg1"/>
                          </a:solidFill>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診療従事者の配置要件</a:t>
                      </a:r>
                      <a:endParaRPr kumimoji="1" lang="ja-JP" altLang="en-US" sz="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619061258"/>
                  </a:ext>
                </a:extLst>
              </a:tr>
              <a:tr h="538718">
                <a:tc>
                  <a:txBody>
                    <a:bodyPr/>
                    <a:lstStyle/>
                    <a:p>
                      <a:pPr algn="ctr"/>
                      <a:r>
                        <a:rPr kumimoji="1" lang="ja-JP" altLang="en-US" sz="1050" b="0" dirty="0">
                          <a:latin typeface="Meiryo UI" panose="020B0604030504040204" pitchFamily="50" charset="-128"/>
                          <a:ea typeface="Meiryo UI" panose="020B0604030504040204" pitchFamily="50" charset="-128"/>
                        </a:rPr>
                        <a:t>南河内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l"/>
                      <a:r>
                        <a:rPr kumimoji="1" lang="ja-JP" altLang="en-US" sz="1400" b="0" dirty="0">
                          <a:latin typeface="Meiryo UI" panose="020B0604030504040204" pitchFamily="50" charset="-128"/>
                          <a:ea typeface="Meiryo UI" panose="020B0604030504040204" pitchFamily="50" charset="-128"/>
                        </a:rPr>
                        <a:t>大阪はびきの医療センター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569</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304</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728</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68</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1649214"/>
                  </a:ext>
                </a:extLst>
              </a:tr>
              <a:tr h="538718">
                <a:tc>
                  <a:txBody>
                    <a:bodyPr/>
                    <a:lstStyle/>
                    <a:p>
                      <a:pPr algn="ctr"/>
                      <a:r>
                        <a:rPr kumimoji="1" lang="ja-JP" altLang="en-US" sz="1050" b="0" dirty="0">
                          <a:latin typeface="Meiryo UI" panose="020B0604030504040204" pitchFamily="50" charset="-128"/>
                          <a:ea typeface="Meiryo UI" panose="020B0604030504040204" pitchFamily="50" charset="-128"/>
                        </a:rPr>
                        <a:t>大阪市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l"/>
                      <a:r>
                        <a:rPr kumimoji="1" lang="zh-TW" altLang="en-US" sz="1400" b="0" dirty="0">
                          <a:latin typeface="Meiryo UI" panose="020B0604030504040204" pitchFamily="50" charset="-128"/>
                          <a:ea typeface="Meiryo UI" panose="020B0604030504040204" pitchFamily="50" charset="-128"/>
                        </a:rPr>
                        <a:t>東住吉森本病院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334</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266</a:t>
                      </a:r>
                      <a:r>
                        <a:rPr kumimoji="1" lang="ja-JP" altLang="en-US" sz="1400" dirty="0">
                          <a:solidFill>
                            <a:schemeClr val="tx1"/>
                          </a:solidFill>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423</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125</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２</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7432800"/>
                  </a:ext>
                </a:extLst>
              </a:tr>
            </a:tbl>
          </a:graphicData>
        </a:graphic>
      </p:graphicFrame>
      <p:sp>
        <p:nvSpPr>
          <p:cNvPr id="11" name="テキスト ボックス 10">
            <a:extLst>
              <a:ext uri="{FF2B5EF4-FFF2-40B4-BE49-F238E27FC236}">
                <a16:creationId xmlns:a16="http://schemas.microsoft.com/office/drawing/2014/main" id="{46CFBE6D-70D6-4B8B-A6E4-AADE4F28AA9D}"/>
              </a:ext>
            </a:extLst>
          </p:cNvPr>
          <p:cNvSpPr txBox="1"/>
          <p:nvPr/>
        </p:nvSpPr>
        <p:spPr>
          <a:xfrm>
            <a:off x="243035" y="5037178"/>
            <a:ext cx="8534094" cy="276999"/>
          </a:xfrm>
          <a:prstGeom prst="rect">
            <a:avLst/>
          </a:prstGeom>
          <a:solidFill>
            <a:schemeClr val="bg1">
              <a:lumMod val="85000"/>
            </a:schemeClr>
          </a:solidFill>
        </p:spPr>
        <p:txBody>
          <a:bodyPr wrap="square" rtlCol="0" anchor="ctr" anchorCtr="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参考</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令和５年度大阪府がん対策推進委員会　第４回がん診療連携検討部会（令和６年２月</a:t>
            </a:r>
            <a:r>
              <a:rPr lang="en-US" altLang="ja-JP" sz="1200" b="1" dirty="0">
                <a:latin typeface="Meiryo UI" panose="020B0604030504040204" pitchFamily="50" charset="-128"/>
                <a:ea typeface="Meiryo UI" panose="020B0604030504040204" pitchFamily="50" charset="-128"/>
              </a:rPr>
              <a:t>21</a:t>
            </a:r>
            <a:r>
              <a:rPr lang="ja-JP" altLang="en-US" sz="1200" b="1" dirty="0">
                <a:latin typeface="Meiryo UI" panose="020B0604030504040204" pitchFamily="50" charset="-128"/>
                <a:ea typeface="Meiryo UI" panose="020B0604030504040204" pitchFamily="50" charset="-128"/>
              </a:rPr>
              <a:t>日）</a:t>
            </a:r>
            <a:endParaRPr lang="ja-JP" altLang="en-US" sz="1200"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59025EBA-F21E-40ED-8E68-2E75ACCBB5AC}"/>
              </a:ext>
            </a:extLst>
          </p:cNvPr>
          <p:cNvSpPr/>
          <p:nvPr/>
        </p:nvSpPr>
        <p:spPr>
          <a:xfrm>
            <a:off x="243034" y="5412730"/>
            <a:ext cx="8534095" cy="646331"/>
          </a:xfrm>
          <a:prstGeom prst="rect">
            <a:avLst/>
          </a:prstGeom>
          <a:ln>
            <a:solidFill>
              <a:srgbClr val="002060"/>
            </a:solidFill>
            <a:prstDash val="dash"/>
          </a:ln>
        </p:spPr>
        <p:txBody>
          <a:bodyPr wrap="square">
            <a:spAutoFit/>
          </a:bodyPr>
          <a:lstStyle/>
          <a:p>
            <a:pPr>
              <a:spcBef>
                <a:spcPts val="600"/>
              </a:spcBef>
              <a:spcAft>
                <a:spcPts val="600"/>
              </a:spcAft>
            </a:pP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決定事項</a:t>
            </a: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令和７年度以降の大阪府がん診療拠点病院等の指定に係る取り扱いについて下記のとおりとする。</a:t>
            </a:r>
            <a:b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令和６年度手続きにおいて、５がんの治療には対応できないが、</a:t>
            </a:r>
            <a:r>
              <a:rPr lang="ja-JP" altLang="en-US" sz="1200"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４がんの治療に対応する病院</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については、</a:t>
            </a:r>
            <a:r>
              <a:rPr lang="ja-JP" altLang="en-US" sz="1200"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令和７年度から「大阪府がん診療推進病院」</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に指定名称の変更を行う（「大阪府がん診療推進病院」としての指定期間：３年間（</a:t>
            </a:r>
            <a: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R7.4.1</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R10.3.31</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13" name="正方形/長方形 12">
            <a:extLst>
              <a:ext uri="{FF2B5EF4-FFF2-40B4-BE49-F238E27FC236}">
                <a16:creationId xmlns:a16="http://schemas.microsoft.com/office/drawing/2014/main" id="{677634D4-964B-454A-99AB-A590BC37DAE8}"/>
              </a:ext>
            </a:extLst>
          </p:cNvPr>
          <p:cNvSpPr/>
          <p:nvPr/>
        </p:nvSpPr>
        <p:spPr>
          <a:xfrm>
            <a:off x="138306" y="556307"/>
            <a:ext cx="8867388" cy="646331"/>
          </a:xfrm>
          <a:prstGeom prst="rect">
            <a:avLst/>
          </a:prstGeom>
          <a:ln>
            <a:solidFill>
              <a:srgbClr val="002060"/>
            </a:solidFill>
            <a:prstDash val="dash"/>
          </a:ln>
        </p:spPr>
        <p:txBody>
          <a:bodyPr wrap="square">
            <a:spAutoFit/>
          </a:bodyPr>
          <a:lstStyle/>
          <a:p>
            <a:pPr>
              <a:spcAft>
                <a:spcPts val="600"/>
              </a:spcAft>
            </a:pP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●令和５年度手続きにおいて、大阪府がん診療拠点病院（肺がん）として</a:t>
            </a: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指定更新を行った大阪はびきの医療センター、</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大阪府がん診療</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拠点病院として</a:t>
            </a: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指定更新を行った東住吉森本</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病院について</a:t>
            </a:r>
            <a:r>
              <a:rPr lang="ja-JP" altLang="en-US" sz="1200" b="1" dirty="0">
                <a:solidFill>
                  <a:prstClr val="black"/>
                </a:solidFill>
                <a:latin typeface="Meiryo UI" panose="020B0604030504040204" pitchFamily="50" charset="-128"/>
                <a:ea typeface="Meiryo UI" panose="020B0604030504040204" pitchFamily="50" charset="-128"/>
                <a:cs typeface="ＭＳ Ｐゴシック"/>
              </a:rPr>
              <a:t>、令和６年度手続きにおいて、</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大阪府がん診療</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推進</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病院としての</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新規指定</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申</a:t>
            </a:r>
            <a:b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請があり、指定要件の充足が確認できたため、以下の取り扱いとしてはどうか。 </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4" name="テキスト ボックス 13">
            <a:extLst>
              <a:ext uri="{FF2B5EF4-FFF2-40B4-BE49-F238E27FC236}">
                <a16:creationId xmlns:a16="http://schemas.microsoft.com/office/drawing/2014/main" id="{130B3121-637F-4112-BC7B-903949D3B60B}"/>
              </a:ext>
            </a:extLst>
          </p:cNvPr>
          <p:cNvSpPr txBox="1"/>
          <p:nvPr/>
        </p:nvSpPr>
        <p:spPr>
          <a:xfrm>
            <a:off x="6304872" y="3290522"/>
            <a:ext cx="3203848" cy="646331"/>
          </a:xfrm>
          <a:prstGeom prst="rect">
            <a:avLst/>
          </a:prstGeom>
          <a:noFill/>
        </p:spPr>
        <p:txBody>
          <a:bodyPr wrap="squar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prstClr val="black"/>
                </a:solidFill>
                <a:latin typeface="Meiryo UI" panose="020B0604030504040204" pitchFamily="50" charset="-128"/>
                <a:ea typeface="Meiryo UI" panose="020B0604030504040204" pitchFamily="50" charset="-128"/>
                <a:cs typeface="Arial" panose="020B0604020202020204" pitchFamily="34" charset="0"/>
              </a:rPr>
              <a:t>対応するがん種</a:t>
            </a:r>
            <a:r>
              <a:rPr lang="en-US" altLang="ja-JP" sz="1200" dirty="0">
                <a:solidFill>
                  <a:prstClr val="black"/>
                </a:solidFill>
                <a:latin typeface="Meiryo UI" panose="020B0604030504040204" pitchFamily="50" charset="-128"/>
                <a:ea typeface="Meiryo UI" panose="020B0604030504040204" pitchFamily="50" charset="-128"/>
                <a:cs typeface="Arial" panose="020B0604020202020204" pitchFamily="34" charset="0"/>
              </a:rPr>
              <a:t>】</a:t>
            </a:r>
          </a:p>
          <a:p>
            <a:r>
              <a:rPr lang="en-US" altLang="ja-JP" sz="1200" dirty="0">
                <a:solidFill>
                  <a:prstClr val="black"/>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prstClr val="black"/>
                </a:solidFill>
                <a:latin typeface="Meiryo UI" panose="020B0604030504040204" pitchFamily="50" charset="-128"/>
                <a:ea typeface="Meiryo UI" panose="020B0604030504040204" pitchFamily="50" charset="-128"/>
                <a:cs typeface="Arial" panose="020B0604020202020204" pitchFamily="34" charset="0"/>
              </a:rPr>
              <a:t>１：肺がん、胃がん、大腸がん、乳がん</a:t>
            </a:r>
            <a:endParaRPr lang="en-US" altLang="ja-JP" sz="1200" dirty="0">
              <a:solidFill>
                <a:prstClr val="black"/>
              </a:solidFill>
              <a:latin typeface="Meiryo UI" panose="020B0604030504040204" pitchFamily="50" charset="-128"/>
              <a:ea typeface="Meiryo UI" panose="020B0604030504040204" pitchFamily="50" charset="-128"/>
              <a:cs typeface="Arial" panose="020B0604020202020204" pitchFamily="34" charset="0"/>
            </a:endParaRPr>
          </a:p>
          <a:p>
            <a:r>
              <a:rPr lang="en-US" altLang="ja-JP" sz="1200" dirty="0">
                <a:solidFill>
                  <a:prstClr val="black"/>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prstClr val="black"/>
                </a:solidFill>
                <a:latin typeface="Meiryo UI" panose="020B0604030504040204" pitchFamily="50" charset="-128"/>
                <a:ea typeface="Meiryo UI" panose="020B0604030504040204" pitchFamily="50" charset="-128"/>
                <a:cs typeface="Arial" panose="020B0604020202020204" pitchFamily="34" charset="0"/>
              </a:rPr>
              <a:t>２：肺がん、胃がん、肝がん、大腸がん</a:t>
            </a:r>
            <a:endParaRPr lang="ja-JP" altLang="en-US" sz="1000" dirty="0"/>
          </a:p>
        </p:txBody>
      </p:sp>
      <p:sp>
        <p:nvSpPr>
          <p:cNvPr id="16" name="テキスト ボックス 1">
            <a:extLst>
              <a:ext uri="{FF2B5EF4-FFF2-40B4-BE49-F238E27FC236}">
                <a16:creationId xmlns:a16="http://schemas.microsoft.com/office/drawing/2014/main" id="{D012259E-D318-4419-91D2-5F1CBD2714B0}"/>
              </a:ext>
            </a:extLst>
          </p:cNvPr>
          <p:cNvSpPr txBox="1"/>
          <p:nvPr/>
        </p:nvSpPr>
        <p:spPr>
          <a:xfrm>
            <a:off x="418" y="-762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defRPr/>
            </a:pPr>
            <a:r>
              <a:rPr lang="ja-JP" altLang="en-US" sz="2000" b="1" dirty="0">
                <a:solidFill>
                  <a:srgbClr val="FFFFFF"/>
                </a:solidFill>
                <a:latin typeface="Meiryo UI" panose="020B0604030504040204" pitchFamily="50" charset="-128"/>
                <a:ea typeface="Meiryo UI" panose="020B0604030504040204" pitchFamily="50" charset="-128"/>
                <a:cs typeface="Times New Roman"/>
              </a:rPr>
              <a:t>大阪はびきの医療センター及び東住吉森本病院の新規指定（推進病院）について</a:t>
            </a:r>
          </a:p>
        </p:txBody>
      </p:sp>
    </p:spTree>
    <p:extLst>
      <p:ext uri="{BB962C8B-B14F-4D97-AF65-F5344CB8AC3E}">
        <p14:creationId xmlns:p14="http://schemas.microsoft.com/office/powerpoint/2010/main" val="1232222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1">
            <a:extLst>
              <a:ext uri="{FF2B5EF4-FFF2-40B4-BE49-F238E27FC236}">
                <a16:creationId xmlns:a16="http://schemas.microsoft.com/office/drawing/2014/main" id="{CA676866-DC93-46CB-820F-FC0C1F232668}"/>
              </a:ext>
            </a:extLst>
          </p:cNvPr>
          <p:cNvSpPr txBox="1"/>
          <p:nvPr/>
        </p:nvSpPr>
        <p:spPr>
          <a:xfrm>
            <a:off x="71032" y="792412"/>
            <a:ext cx="8737748" cy="127542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73">
              <a:lnSpc>
                <a:spcPts val="2600"/>
              </a:lnSpc>
              <a:spcAft>
                <a:spcPts val="600"/>
              </a:spcAft>
            </a:pPr>
            <a:r>
              <a:rPr lang="ja-JP" altLang="en-US"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＜対応案＞</a:t>
            </a:r>
            <a:endParaRPr lang="en-US" altLang="ja-JP"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pPr defTabSz="844073"/>
            <a:r>
              <a:rPr lang="ja-JP" altLang="en-US" sz="18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ＭＳ Ｐゴシック"/>
              </a:rPr>
              <a:t>大阪府がん診療拠点病院等設置要綱第３条第４項に基づき、今年度末（令和７年３</a:t>
            </a:r>
            <a:br>
              <a:rPr lang="en-US" altLang="ja-JP" b="1" dirty="0">
                <a:solidFill>
                  <a:prstClr val="black"/>
                </a:solidFill>
                <a:latin typeface="Meiryo UI" panose="020B0604030504040204" pitchFamily="50" charset="-128"/>
                <a:ea typeface="Meiryo UI" panose="020B0604030504040204" pitchFamily="50" charset="-128"/>
                <a:cs typeface="ＭＳ Ｐゴシック"/>
              </a:rPr>
            </a:br>
            <a:r>
              <a:rPr lang="ja-JP" altLang="en-US" b="1" dirty="0">
                <a:solidFill>
                  <a:prstClr val="black"/>
                </a:solidFill>
                <a:latin typeface="Meiryo UI" panose="020B0604030504040204" pitchFamily="50" charset="-128"/>
                <a:ea typeface="Meiryo UI" panose="020B0604030504040204" pitchFamily="50" charset="-128"/>
                <a:cs typeface="ＭＳ Ｐゴシック"/>
              </a:rPr>
              <a:t>　 月</a:t>
            </a:r>
            <a:r>
              <a:rPr lang="en-US" altLang="ja-JP" b="1" dirty="0">
                <a:solidFill>
                  <a:prstClr val="black"/>
                </a:solidFill>
                <a:latin typeface="Meiryo UI" panose="020B0604030504040204" pitchFamily="50" charset="-128"/>
                <a:ea typeface="Meiryo UI" panose="020B0604030504040204" pitchFamily="50" charset="-128"/>
                <a:cs typeface="ＭＳ Ｐゴシック"/>
              </a:rPr>
              <a:t>31</a:t>
            </a:r>
            <a:r>
              <a:rPr lang="ja-JP" altLang="en-US" b="1" dirty="0">
                <a:solidFill>
                  <a:prstClr val="black"/>
                </a:solidFill>
                <a:latin typeface="Meiryo UI" panose="020B0604030504040204" pitchFamily="50" charset="-128"/>
                <a:ea typeface="Meiryo UI" panose="020B0604030504040204" pitchFamily="50" charset="-128"/>
                <a:cs typeface="ＭＳ Ｐゴシック"/>
              </a:rPr>
              <a:t>日）付けで指定を取り消すこととする。</a:t>
            </a:r>
          </a:p>
        </p:txBody>
      </p:sp>
      <p:sp>
        <p:nvSpPr>
          <p:cNvPr id="12" name="スライド番号プレースホルダー 3">
            <a:extLst>
              <a:ext uri="{FF2B5EF4-FFF2-40B4-BE49-F238E27FC236}">
                <a16:creationId xmlns:a16="http://schemas.microsoft.com/office/drawing/2014/main" id="{024D0683-89F3-4364-A85C-C904B6CF7BFD}"/>
              </a:ext>
            </a:extLst>
          </p:cNvPr>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a:t>８</a:t>
            </a:r>
          </a:p>
        </p:txBody>
      </p:sp>
      <p:sp>
        <p:nvSpPr>
          <p:cNvPr id="16" name="正方形/長方形 15">
            <a:extLst>
              <a:ext uri="{FF2B5EF4-FFF2-40B4-BE49-F238E27FC236}">
                <a16:creationId xmlns:a16="http://schemas.microsoft.com/office/drawing/2014/main" id="{2776EAE5-C417-4DE1-B70B-175D1F1C92F6}"/>
              </a:ext>
            </a:extLst>
          </p:cNvPr>
          <p:cNvSpPr/>
          <p:nvPr/>
        </p:nvSpPr>
        <p:spPr>
          <a:xfrm>
            <a:off x="179934" y="573700"/>
            <a:ext cx="8519945" cy="276999"/>
          </a:xfrm>
          <a:prstGeom prst="rect">
            <a:avLst/>
          </a:prstGeom>
          <a:ln>
            <a:solidFill>
              <a:srgbClr val="002060"/>
            </a:solidFill>
            <a:prstDash val="dash"/>
          </a:ln>
        </p:spPr>
        <p:txBody>
          <a:bodyPr wrap="square">
            <a:spAutoFit/>
          </a:bodyPr>
          <a:lstStyle/>
          <a:p>
            <a:pPr>
              <a:spcAft>
                <a:spcPts val="600"/>
              </a:spcAft>
            </a:pP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●令和７年１月</a:t>
            </a: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31</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日付けで済生会泉尾病院より診療実績要件の充足が難しいことを理由とする指定解除の申し出があった。</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6" name="テキスト ボックス 5">
            <a:extLst>
              <a:ext uri="{FF2B5EF4-FFF2-40B4-BE49-F238E27FC236}">
                <a16:creationId xmlns:a16="http://schemas.microsoft.com/office/drawing/2014/main" id="{0252D314-4B0F-4DA6-8606-AFE9354C6390}"/>
              </a:ext>
            </a:extLst>
          </p:cNvPr>
          <p:cNvSpPr txBox="1"/>
          <p:nvPr/>
        </p:nvSpPr>
        <p:spPr>
          <a:xfrm>
            <a:off x="179934" y="2598003"/>
            <a:ext cx="8462102" cy="830997"/>
          </a:xfrm>
          <a:prstGeom prst="rect">
            <a:avLst/>
          </a:prstGeom>
          <a:noFill/>
          <a:ln w="9525">
            <a:solidFill>
              <a:schemeClr val="tx1"/>
            </a:solidFill>
            <a:prstDash val="lgDash"/>
          </a:ln>
        </p:spPr>
        <p:txBody>
          <a:bodyPr wrap="square">
            <a:spAutoFit/>
          </a:bodyPr>
          <a:lstStyle/>
          <a:p>
            <a: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〇大阪府がん診療拠点病院等設置要綱</a:t>
            </a:r>
            <a:b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第３条第４項</a:t>
            </a:r>
            <a:endPar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知事は、指定要件を満たさないと判断されるとき又は開設者から指定解除の申し出があったときは指定を取り消すことができる。</a:t>
            </a:r>
            <a:endPar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1">
            <a:extLst>
              <a:ext uri="{FF2B5EF4-FFF2-40B4-BE49-F238E27FC236}">
                <a16:creationId xmlns:a16="http://schemas.microsoft.com/office/drawing/2014/main" id="{B0A4BBB3-3A92-40B9-97A7-A21CA03E7F6F}"/>
              </a:ext>
            </a:extLst>
          </p:cNvPr>
          <p:cNvSpPr txBox="1"/>
          <p:nvPr/>
        </p:nvSpPr>
        <p:spPr>
          <a:xfrm>
            <a:off x="418" y="-762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defRPr/>
            </a:pPr>
            <a:r>
              <a:rPr lang="zh-CN" altLang="en-US" sz="2000" b="1" dirty="0">
                <a:solidFill>
                  <a:srgbClr val="FFFFFF"/>
                </a:solidFill>
                <a:latin typeface="Meiryo UI" panose="020B0604030504040204" pitchFamily="50" charset="-128"/>
                <a:ea typeface="Meiryo UI" panose="020B0604030504040204" pitchFamily="50" charset="-128"/>
                <a:cs typeface="Times New Roman"/>
              </a:rPr>
              <a:t>済生会泉尾病院</a:t>
            </a:r>
            <a:r>
              <a:rPr lang="ja-JP" altLang="en-US" sz="2000" b="1" dirty="0">
                <a:solidFill>
                  <a:srgbClr val="FFFFFF"/>
                </a:solidFill>
                <a:latin typeface="Meiryo UI" panose="020B0604030504040204" pitchFamily="50" charset="-128"/>
                <a:ea typeface="Meiryo UI" panose="020B0604030504040204" pitchFamily="50" charset="-128"/>
                <a:cs typeface="Times New Roman"/>
              </a:rPr>
              <a:t>への対応について</a:t>
            </a:r>
            <a:endParaRPr lang="en-US" altLang="ja-JP" sz="2000" b="1" dirty="0">
              <a:solidFill>
                <a:prstClr val="white"/>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56845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3"/>
          <p:cNvSpPr txBox="1">
            <a:spLocks/>
          </p:cNvSpPr>
          <p:nvPr/>
        </p:nvSpPr>
        <p:spPr>
          <a:xfrm>
            <a:off x="7909520" y="6597352"/>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b="1" dirty="0"/>
              <a:t>９</a:t>
            </a:r>
          </a:p>
        </p:txBody>
      </p:sp>
      <p:sp>
        <p:nvSpPr>
          <p:cNvPr id="13" name="正方形/長方形 12">
            <a:extLst>
              <a:ext uri="{FF2B5EF4-FFF2-40B4-BE49-F238E27FC236}">
                <a16:creationId xmlns:a16="http://schemas.microsoft.com/office/drawing/2014/main" id="{D8403EBA-6591-458E-B44C-5582C19B5603}"/>
              </a:ext>
            </a:extLst>
          </p:cNvPr>
          <p:cNvSpPr/>
          <p:nvPr/>
        </p:nvSpPr>
        <p:spPr>
          <a:xfrm>
            <a:off x="163274" y="3669959"/>
            <a:ext cx="5529639" cy="276999"/>
          </a:xfrm>
          <a:prstGeom prst="rect">
            <a:avLst/>
          </a:prstGeom>
          <a:ln w="19050">
            <a:noFill/>
            <a:prstDash val="solid"/>
          </a:ln>
        </p:spPr>
        <p:txBody>
          <a:bodyPr wrap="square">
            <a:spAutoFit/>
          </a:bodyPr>
          <a:lstStyle/>
          <a:p>
            <a:pPr>
              <a:spcAft>
                <a:spcPts val="600"/>
              </a:spcAft>
            </a:pP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今後の指定状況</a:t>
            </a: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（令和７年４月１日以降）</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9" name="テキスト ボックス 8">
            <a:extLst>
              <a:ext uri="{FF2B5EF4-FFF2-40B4-BE49-F238E27FC236}">
                <a16:creationId xmlns:a16="http://schemas.microsoft.com/office/drawing/2014/main" id="{E1546C4D-59DF-4D87-8C37-40D0F54ED1F9}"/>
              </a:ext>
            </a:extLst>
          </p:cNvPr>
          <p:cNvSpPr txBox="1"/>
          <p:nvPr/>
        </p:nvSpPr>
        <p:spPr>
          <a:xfrm>
            <a:off x="8012" y="473076"/>
            <a:ext cx="4879072"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（再掲）</a:t>
            </a:r>
            <a:r>
              <a:rPr lang="en-US" altLang="ja-JP" sz="1200" b="1" dirty="0">
                <a:latin typeface="Meiryo UI" panose="020B0604030504040204" pitchFamily="50" charset="-128"/>
                <a:ea typeface="Meiryo UI" panose="020B0604030504040204" pitchFamily="50" charset="-128"/>
              </a:rPr>
              <a:t>【</a:t>
            </a:r>
            <a:r>
              <a:rPr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現行制度における</a:t>
            </a:r>
            <a:r>
              <a:rPr lang="ja-JP" altLang="en-US" sz="1200" b="1" dirty="0">
                <a:latin typeface="Meiryo UI" panose="020B0604030504040204" pitchFamily="50" charset="-128"/>
                <a:ea typeface="Meiryo UI" panose="020B0604030504040204" pitchFamily="50" charset="-128"/>
              </a:rPr>
              <a:t>指定状況</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（令和６年</a:t>
            </a:r>
            <a:r>
              <a:rPr lang="en-US" altLang="ja-JP" sz="1200" b="1" dirty="0">
                <a:latin typeface="Meiryo UI" panose="020B0604030504040204" pitchFamily="50" charset="-128"/>
                <a:ea typeface="Meiryo UI" panose="020B0604030504040204" pitchFamily="50" charset="-128"/>
              </a:rPr>
              <a:t>11</a:t>
            </a:r>
            <a:r>
              <a:rPr lang="ja-JP" altLang="en-US" sz="1200" b="1" dirty="0">
                <a:latin typeface="Meiryo UI" panose="020B0604030504040204" pitchFamily="50" charset="-128"/>
                <a:ea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日時点）</a:t>
            </a:r>
            <a:endParaRPr kumimoji="1" lang="ja-JP" altLang="en-US" sz="1200" b="1" dirty="0">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E380300F-652D-4967-88AF-7D8E5F2543F9}"/>
              </a:ext>
            </a:extLst>
          </p:cNvPr>
          <p:cNvGraphicFramePr>
            <a:graphicFrameLocks noGrp="1"/>
          </p:cNvGraphicFramePr>
          <p:nvPr>
            <p:extLst>
              <p:ext uri="{D42A27DB-BD31-4B8C-83A1-F6EECF244321}">
                <p14:modId xmlns:p14="http://schemas.microsoft.com/office/powerpoint/2010/main" val="2581200833"/>
              </p:ext>
            </p:extLst>
          </p:nvPr>
        </p:nvGraphicFramePr>
        <p:xfrm>
          <a:off x="239219" y="711203"/>
          <a:ext cx="8665559" cy="2813340"/>
        </p:xfrm>
        <a:graphic>
          <a:graphicData uri="http://schemas.openxmlformats.org/drawingml/2006/table">
            <a:tbl>
              <a:tblPr firstRow="1" bandRow="1">
                <a:tableStyleId>{5C22544A-7EE6-4342-B048-85BDC9FD1C3A}</a:tableStyleId>
              </a:tblPr>
              <a:tblGrid>
                <a:gridCol w="1897173">
                  <a:extLst>
                    <a:ext uri="{9D8B030D-6E8A-4147-A177-3AD203B41FA5}">
                      <a16:colId xmlns:a16="http://schemas.microsoft.com/office/drawing/2014/main" val="4066292868"/>
                    </a:ext>
                  </a:extLst>
                </a:gridCol>
                <a:gridCol w="3384193">
                  <a:extLst>
                    <a:ext uri="{9D8B030D-6E8A-4147-A177-3AD203B41FA5}">
                      <a16:colId xmlns:a16="http://schemas.microsoft.com/office/drawing/2014/main" val="4145853141"/>
                    </a:ext>
                  </a:extLst>
                </a:gridCol>
                <a:gridCol w="3384193">
                  <a:extLst>
                    <a:ext uri="{9D8B030D-6E8A-4147-A177-3AD203B41FA5}">
                      <a16:colId xmlns:a16="http://schemas.microsoft.com/office/drawing/2014/main" val="2439222508"/>
                    </a:ext>
                  </a:extLst>
                </a:gridCol>
              </a:tblGrid>
              <a:tr h="281334">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大阪府がん診療拠点病院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None/>
                      </a:pPr>
                      <a:r>
                        <a:rPr kumimoji="1" lang="ja-JP" altLang="en-US" sz="1100" b="1" dirty="0">
                          <a:solidFill>
                            <a:schemeClr val="bg1"/>
                          </a:solidFill>
                          <a:latin typeface="Meiryo UI" panose="020B0604030504040204" pitchFamily="50" charset="-128"/>
                          <a:ea typeface="Meiryo UI" panose="020B0604030504040204" pitchFamily="50" charset="-128"/>
                        </a:rPr>
                        <a:t> 大阪府がん診療拠点病院（肺がん</a:t>
                      </a:r>
                      <a:r>
                        <a:rPr kumimoji="1" lang="ja-JP" altLang="en-US" sz="1100" b="1" dirty="0">
                          <a:solidFill>
                            <a:schemeClr val="bg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690650909"/>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豊　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５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１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三　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４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197440"/>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北河内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４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7427539"/>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中河内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４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34636805"/>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南河内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a:t>
                      </a:r>
                      <a:r>
                        <a:rPr kumimoji="1" lang="ja-JP" altLang="en-US" sz="1100" u="sng" dirty="0">
                          <a:latin typeface="Meiryo UI" panose="020B0604030504040204" pitchFamily="50" charset="-128"/>
                          <a:ea typeface="Meiryo UI" panose="020B0604030504040204" pitchFamily="50" charset="-128"/>
                        </a:rPr>
                        <a:t>４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u="none" dirty="0">
                          <a:latin typeface="Meiryo UI" panose="020B0604030504040204" pitchFamily="50" charset="-128"/>
                          <a:ea typeface="Meiryo UI" panose="020B0604030504040204" pitchFamily="50" charset="-128"/>
                        </a:rPr>
                        <a:t>　</a:t>
                      </a:r>
                      <a:r>
                        <a:rPr kumimoji="1" lang="ja-JP" altLang="en-US" sz="1100" u="sng" dirty="0">
                          <a:latin typeface="Meiryo UI" panose="020B0604030504040204" pitchFamily="50" charset="-128"/>
                          <a:ea typeface="Meiryo UI" panose="020B0604030504040204" pitchFamily="50" charset="-128"/>
                        </a:rPr>
                        <a:t>１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1751971"/>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堺　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２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１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4444039"/>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泉　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４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27878"/>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大阪市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u="sng" dirty="0">
                          <a:latin typeface="Meiryo UI" panose="020B0604030504040204" pitchFamily="50" charset="-128"/>
                          <a:ea typeface="Meiryo UI" panose="020B0604030504040204" pitchFamily="50" charset="-128"/>
                        </a:rPr>
                        <a:t>１７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2298579"/>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合　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b="0" dirty="0">
                          <a:latin typeface="Meiryo UI" panose="020B0604030504040204" pitchFamily="50" charset="-128"/>
                          <a:ea typeface="Meiryo UI" panose="020B0604030504040204" pitchFamily="50" charset="-128"/>
                        </a:rPr>
                        <a:t>４４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b="0" dirty="0">
                          <a:latin typeface="Meiryo UI" panose="020B0604030504040204" pitchFamily="50" charset="-128"/>
                          <a:ea typeface="Meiryo UI" panose="020B0604030504040204" pitchFamily="50" charset="-128"/>
                        </a:rPr>
                        <a:t>３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133466"/>
                  </a:ext>
                </a:extLst>
              </a:tr>
            </a:tbl>
          </a:graphicData>
        </a:graphic>
      </p:graphicFrame>
      <p:sp>
        <p:nvSpPr>
          <p:cNvPr id="12" name="二等辺三角形 11">
            <a:extLst>
              <a:ext uri="{FF2B5EF4-FFF2-40B4-BE49-F238E27FC236}">
                <a16:creationId xmlns:a16="http://schemas.microsoft.com/office/drawing/2014/main" id="{D8BD88C8-C321-4EF5-9399-2BF51D1D2CCC}"/>
              </a:ext>
            </a:extLst>
          </p:cNvPr>
          <p:cNvSpPr/>
          <p:nvPr/>
        </p:nvSpPr>
        <p:spPr>
          <a:xfrm flipV="1">
            <a:off x="2928093" y="3573016"/>
            <a:ext cx="3287807" cy="152652"/>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aphicFrame>
        <p:nvGraphicFramePr>
          <p:cNvPr id="14" name="表 13">
            <a:extLst>
              <a:ext uri="{FF2B5EF4-FFF2-40B4-BE49-F238E27FC236}">
                <a16:creationId xmlns:a16="http://schemas.microsoft.com/office/drawing/2014/main" id="{E2E57D02-6D6C-466B-BFBD-1A6D2863BCCE}"/>
              </a:ext>
            </a:extLst>
          </p:cNvPr>
          <p:cNvGraphicFramePr>
            <a:graphicFrameLocks noGrp="1"/>
          </p:cNvGraphicFramePr>
          <p:nvPr>
            <p:extLst>
              <p:ext uri="{D42A27DB-BD31-4B8C-83A1-F6EECF244321}">
                <p14:modId xmlns:p14="http://schemas.microsoft.com/office/powerpoint/2010/main" val="2452282229"/>
              </p:ext>
            </p:extLst>
          </p:nvPr>
        </p:nvGraphicFramePr>
        <p:xfrm>
          <a:off x="239219" y="3911010"/>
          <a:ext cx="8665560" cy="2813340"/>
        </p:xfrm>
        <a:graphic>
          <a:graphicData uri="http://schemas.openxmlformats.org/drawingml/2006/table">
            <a:tbl>
              <a:tblPr firstRow="1" bandRow="1">
                <a:tableStyleId>{5C22544A-7EE6-4342-B048-85BDC9FD1C3A}</a:tableStyleId>
              </a:tblPr>
              <a:tblGrid>
                <a:gridCol w="876397">
                  <a:extLst>
                    <a:ext uri="{9D8B030D-6E8A-4147-A177-3AD203B41FA5}">
                      <a16:colId xmlns:a16="http://schemas.microsoft.com/office/drawing/2014/main" val="4066292868"/>
                    </a:ext>
                  </a:extLst>
                </a:gridCol>
                <a:gridCol w="2736304">
                  <a:extLst>
                    <a:ext uri="{9D8B030D-6E8A-4147-A177-3AD203B41FA5}">
                      <a16:colId xmlns:a16="http://schemas.microsoft.com/office/drawing/2014/main" val="4145853141"/>
                    </a:ext>
                  </a:extLst>
                </a:gridCol>
                <a:gridCol w="2448272">
                  <a:extLst>
                    <a:ext uri="{9D8B030D-6E8A-4147-A177-3AD203B41FA5}">
                      <a16:colId xmlns:a16="http://schemas.microsoft.com/office/drawing/2014/main" val="2439222508"/>
                    </a:ext>
                  </a:extLst>
                </a:gridCol>
                <a:gridCol w="2604587">
                  <a:extLst>
                    <a:ext uri="{9D8B030D-6E8A-4147-A177-3AD203B41FA5}">
                      <a16:colId xmlns:a16="http://schemas.microsoft.com/office/drawing/2014/main" val="2561666419"/>
                    </a:ext>
                  </a:extLst>
                </a:gridCol>
              </a:tblGrid>
              <a:tr h="281334">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圏域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大阪府がん診療拠点病院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None/>
                      </a:pPr>
                      <a:r>
                        <a:rPr kumimoji="1" lang="ja-JP" altLang="en-US" sz="1100" b="1" dirty="0">
                          <a:solidFill>
                            <a:schemeClr val="bg1"/>
                          </a:solidFill>
                          <a:latin typeface="Meiryo UI" panose="020B0604030504040204" pitchFamily="50" charset="-128"/>
                          <a:ea typeface="Meiryo UI" panose="020B0604030504040204" pitchFamily="50" charset="-128"/>
                        </a:rPr>
                        <a:t> 大阪府がん診療拠点病院（肺がん</a:t>
                      </a:r>
                      <a:r>
                        <a:rPr kumimoji="1" lang="ja-JP" altLang="en-US" sz="1100" b="1" dirty="0">
                          <a:solidFill>
                            <a:schemeClr val="bg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indent="0" algn="ctr">
                        <a:buNone/>
                      </a:pPr>
                      <a:r>
                        <a:rPr kumimoji="1" lang="ja-JP" altLang="en-US" sz="1100" b="1" dirty="0">
                          <a:solidFill>
                            <a:schemeClr val="bg1"/>
                          </a:solidFill>
                          <a:latin typeface="Meiryo UI" panose="020B0604030504040204" pitchFamily="50" charset="-128"/>
                          <a:ea typeface="Meiryo UI" panose="020B0604030504040204" pitchFamily="50" charset="-128"/>
                        </a:rPr>
                        <a:t>大阪府がん診療推進病院</a:t>
                      </a:r>
                      <a:endParaRPr kumimoji="1" lang="ja-JP" altLang="en-US" sz="11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690650909"/>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豊　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５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１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三　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４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197440"/>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北河内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４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7427539"/>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中河内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４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34636805"/>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南河内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a:t>
                      </a:r>
                      <a:r>
                        <a:rPr kumimoji="1" lang="ja-JP" altLang="en-US" sz="1100" u="sng" dirty="0">
                          <a:latin typeface="Meiryo UI" panose="020B0604030504040204" pitchFamily="50" charset="-128"/>
                          <a:ea typeface="Meiryo UI" panose="020B0604030504040204" pitchFamily="50" charset="-128"/>
                        </a:rPr>
                        <a:t>５ 病院</a:t>
                      </a:r>
                      <a:r>
                        <a:rPr kumimoji="1" lang="ja-JP" altLang="en-US" sz="1100" dirty="0">
                          <a:latin typeface="Meiryo UI" panose="020B0604030504040204" pitchFamily="50" charset="-128"/>
                          <a:ea typeface="Meiryo UI" panose="020B0604030504040204" pitchFamily="50" charset="-128"/>
                        </a:rPr>
                        <a:t>（４病院＋大阪南医療センター）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　</a:t>
                      </a:r>
                      <a:r>
                        <a:rPr kumimoji="1" lang="ja-JP" altLang="en-US" sz="1100" u="sng" dirty="0">
                          <a:latin typeface="Meiryo UI" panose="020B0604030504040204" pitchFamily="50" charset="-128"/>
                          <a:ea typeface="Meiryo UI" panose="020B0604030504040204" pitchFamily="50" charset="-128"/>
                        </a:rPr>
                        <a:t>１ 病院</a:t>
                      </a:r>
                      <a:r>
                        <a:rPr kumimoji="1" lang="ja-JP" altLang="en-US" sz="1100" dirty="0">
                          <a:latin typeface="Meiryo UI" panose="020B0604030504040204" pitchFamily="50" charset="-128"/>
                          <a:ea typeface="Meiryo UI" panose="020B0604030504040204" pitchFamily="50" charset="-128"/>
                        </a:rPr>
                        <a:t>（大阪はびきの医療センター）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1751971"/>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堺　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２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１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4444039"/>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泉　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eiryo UI" panose="020B0604030504040204" pitchFamily="50" charset="-128"/>
                          <a:ea typeface="Meiryo UI" panose="020B0604030504040204" pitchFamily="50" charset="-128"/>
                        </a:rPr>
                        <a:t>　４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27878"/>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大阪市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u="sng" dirty="0">
                          <a:latin typeface="Meiryo UI" panose="020B0604030504040204" pitchFamily="50" charset="-128"/>
                          <a:ea typeface="Meiryo UI" panose="020B0604030504040204" pitchFamily="50" charset="-128"/>
                        </a:rPr>
                        <a:t>１５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u="sng" dirty="0">
                          <a:latin typeface="Meiryo UI" panose="020B0604030504040204" pitchFamily="50" charset="-128"/>
                          <a:ea typeface="Meiryo UI" panose="020B0604030504040204" pitchFamily="50" charset="-128"/>
                        </a:rPr>
                        <a:t>１ 病院</a:t>
                      </a:r>
                      <a:r>
                        <a:rPr kumimoji="1" lang="ja-JP" altLang="en-US" sz="1100" dirty="0">
                          <a:latin typeface="Meiryo UI" panose="020B0604030504040204" pitchFamily="50" charset="-128"/>
                          <a:ea typeface="Meiryo UI" panose="020B0604030504040204" pitchFamily="50" charset="-128"/>
                        </a:rPr>
                        <a:t>（東住吉森本病院）</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2298579"/>
                  </a:ext>
                </a:extLst>
              </a:tr>
              <a:tr h="281334">
                <a:tc>
                  <a:txBody>
                    <a:bodyPr/>
                    <a:lstStyle/>
                    <a:p>
                      <a:pPr algn="ctr"/>
                      <a:r>
                        <a:rPr kumimoji="1" lang="ja-JP" altLang="en-US" sz="1100" b="1" dirty="0">
                          <a:latin typeface="Meiryo UI" panose="020B0604030504040204" pitchFamily="50" charset="-128"/>
                          <a:ea typeface="Meiryo UI" panose="020B0604030504040204" pitchFamily="50" charset="-128"/>
                        </a:rPr>
                        <a:t>合　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b="0" dirty="0">
                          <a:latin typeface="Meiryo UI" panose="020B0604030504040204" pitchFamily="50" charset="-128"/>
                          <a:ea typeface="Meiryo UI" panose="020B0604030504040204" pitchFamily="50" charset="-128"/>
                        </a:rPr>
                        <a:t>４３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b="0" dirty="0">
                          <a:latin typeface="Meiryo UI" panose="020B0604030504040204" pitchFamily="50" charset="-128"/>
                          <a:ea typeface="Meiryo UI" panose="020B0604030504040204" pitchFamily="50" charset="-128"/>
                        </a:rPr>
                        <a:t>２ 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100" dirty="0">
                          <a:latin typeface="Meiryo UI" panose="020B0604030504040204" pitchFamily="50" charset="-128"/>
                          <a:ea typeface="Meiryo UI" panose="020B0604030504040204" pitchFamily="50" charset="-128"/>
                        </a:rPr>
                        <a:t>２ 病院</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133466"/>
                  </a:ext>
                </a:extLst>
              </a:tr>
            </a:tbl>
          </a:graphicData>
        </a:graphic>
      </p:graphicFrame>
      <p:sp>
        <p:nvSpPr>
          <p:cNvPr id="11" name="テキスト ボックス 1">
            <a:extLst>
              <a:ext uri="{FF2B5EF4-FFF2-40B4-BE49-F238E27FC236}">
                <a16:creationId xmlns:a16="http://schemas.microsoft.com/office/drawing/2014/main" id="{173E7567-DF66-487B-BACA-CDB666D41744}"/>
              </a:ext>
            </a:extLst>
          </p:cNvPr>
          <p:cNvSpPr txBox="1"/>
          <p:nvPr/>
        </p:nvSpPr>
        <p:spPr>
          <a:xfrm>
            <a:off x="418" y="-762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defRPr/>
            </a:pPr>
            <a:r>
              <a:rPr lang="ja-JP" altLang="en-US" sz="2000" b="1" dirty="0">
                <a:solidFill>
                  <a:schemeClr val="bg1"/>
                </a:solidFill>
                <a:latin typeface="Meiryo UI" panose="020B0604030504040204" pitchFamily="50" charset="-128"/>
                <a:ea typeface="Meiryo UI" panose="020B0604030504040204" pitchFamily="50" charset="-128"/>
              </a:rPr>
              <a:t>大阪府がん診療拠点病院等</a:t>
            </a:r>
            <a:r>
              <a:rPr lang="ja-JP" altLang="en-US" sz="2000" b="1" dirty="0">
                <a:solidFill>
                  <a:srgbClr val="FFFFFF"/>
                </a:solidFill>
                <a:latin typeface="Meiryo UI" panose="020B0604030504040204" pitchFamily="50" charset="-128"/>
                <a:ea typeface="Meiryo UI" panose="020B0604030504040204" pitchFamily="50" charset="-128"/>
                <a:cs typeface="Times New Roman"/>
              </a:rPr>
              <a:t>の今後の指定状況について</a:t>
            </a:r>
            <a:endParaRPr lang="ja-JP" altLang="ja-JP" sz="2000" b="1" dirty="0">
              <a:latin typeface="Meiryo UI" panose="020B0604030504040204" pitchFamily="50" charset="-128"/>
              <a:ea typeface="Meiryo UI" panose="020B0604030504040204" pitchFamily="50" charset="-128"/>
              <a:cs typeface="ＭＳ Ｐゴシック"/>
            </a:endParaRPr>
          </a:p>
        </p:txBody>
      </p:sp>
    </p:spTree>
    <p:extLst>
      <p:ext uri="{BB962C8B-B14F-4D97-AF65-F5344CB8AC3E}">
        <p14:creationId xmlns:p14="http://schemas.microsoft.com/office/powerpoint/2010/main" val="9468941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7336</TotalTime>
  <Words>2956</Words>
  <Application>Microsoft Office PowerPoint</Application>
  <PresentationFormat>画面に合わせる (4:3)</PresentationFormat>
  <Paragraphs>488</Paragraphs>
  <Slides>9</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藤原　遼祐</cp:lastModifiedBy>
  <cp:revision>885</cp:revision>
  <cp:lastPrinted>2025-02-13T06:05:12Z</cp:lastPrinted>
  <dcterms:created xsi:type="dcterms:W3CDTF">2018-08-10T07:45:39Z</dcterms:created>
  <dcterms:modified xsi:type="dcterms:W3CDTF">2025-03-10T03:12:57Z</dcterms:modified>
</cp:coreProperties>
</file>