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72" r:id="rId2"/>
    <p:sldId id="276" r:id="rId3"/>
    <p:sldId id="306" r:id="rId4"/>
    <p:sldId id="310" r:id="rId5"/>
    <p:sldId id="308" r:id="rId6"/>
    <p:sldId id="304" r:id="rId7"/>
    <p:sldId id="312" r:id="rId8"/>
    <p:sldId id="311"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86355" autoAdjust="0"/>
  </p:normalViewPr>
  <p:slideViewPr>
    <p:cSldViewPr>
      <p:cViewPr varScale="1">
        <p:scale>
          <a:sx n="100" d="100"/>
          <a:sy n="100" d="100"/>
        </p:scale>
        <p:origin x="744"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image" Target="../media/image2.jpeg"/><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mn-lt"/>
                <a:ea typeface="+mn-ea"/>
                <a:cs typeface="+mn-cs"/>
              </a:defRPr>
            </a:pPr>
            <a:r>
              <a:rPr lang="ja-JP" altLang="en-US" sz="1000" dirty="0"/>
              <a:t>河内長野市の国拠点病院患者の内訳</a:t>
            </a:r>
          </a:p>
        </c:rich>
      </c:tx>
      <c:layout>
        <c:manualLayout>
          <c:xMode val="edge"/>
          <c:yMode val="edge"/>
          <c:x val="0.12021943531422118"/>
          <c:y val="7.1979797979797977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9843798573661179"/>
          <c:y val="0.21166666666666667"/>
          <c:w val="0.40312402852677642"/>
          <c:h val="0.57699040404040403"/>
        </c:manualLayout>
      </c:layout>
      <c:pieChart>
        <c:varyColors val="1"/>
        <c:ser>
          <c:idx val="0"/>
          <c:order val="0"/>
          <c:tx>
            <c:strRef>
              <c:f>Sheet1!$B$1</c:f>
              <c:strCache>
                <c:ptCount val="1"/>
                <c:pt idx="0">
                  <c:v>河内長野市の国拠点病院患者の内訳</c:v>
                </c:pt>
              </c:strCache>
            </c:strRef>
          </c:tx>
          <c:spPr>
            <a:blipFill>
              <a:blip xmlns:r="http://schemas.openxmlformats.org/officeDocument/2006/relationships" r:embed="rId3"/>
              <a:tile tx="0" ty="0" sx="100000" sy="100000" flip="none" algn="tl"/>
            </a:blipFill>
            <a:ln>
              <a:solidFill>
                <a:schemeClr val="tx1"/>
              </a:solidFill>
            </a:ln>
          </c:spPr>
          <c:dPt>
            <c:idx val="0"/>
            <c:bubble3D val="0"/>
            <c:spPr>
              <a:pattFill prst="pct5">
                <a:fgClr>
                  <a:schemeClr val="accent1"/>
                </a:fgClr>
                <a:bgClr>
                  <a:schemeClr val="bg1"/>
                </a:bgClr>
              </a:pattFill>
              <a:ln w="0">
                <a:solidFill>
                  <a:schemeClr val="tx1"/>
                </a:solidFill>
              </a:ln>
              <a:effectLst/>
            </c:spPr>
            <c:extLst>
              <c:ext xmlns:c16="http://schemas.microsoft.com/office/drawing/2014/chart" uri="{C3380CC4-5D6E-409C-BE32-E72D297353CC}">
                <c16:uniqueId val="{00000002-CB1B-4CF1-9D62-6C9CC74AD6D4}"/>
              </c:ext>
            </c:extLst>
          </c:dPt>
          <c:dPt>
            <c:idx val="1"/>
            <c:bubble3D val="0"/>
            <c:spPr>
              <a:pattFill prst="pct25">
                <a:fgClr>
                  <a:schemeClr val="accent1"/>
                </a:fgClr>
                <a:bgClr>
                  <a:schemeClr val="bg1"/>
                </a:bgClr>
              </a:pattFill>
              <a:ln w="0">
                <a:solidFill>
                  <a:schemeClr val="tx1"/>
                </a:solidFill>
              </a:ln>
              <a:effectLst/>
            </c:spPr>
            <c:extLst>
              <c:ext xmlns:c16="http://schemas.microsoft.com/office/drawing/2014/chart" uri="{C3380CC4-5D6E-409C-BE32-E72D297353CC}">
                <c16:uniqueId val="{00000003-4EAF-4D64-AA5A-D394DF32669A}"/>
              </c:ext>
            </c:extLst>
          </c:dPt>
          <c:dPt>
            <c:idx val="2"/>
            <c:bubble3D val="0"/>
            <c:spPr>
              <a:pattFill prst="diagBrick">
                <a:fgClr>
                  <a:schemeClr val="accent1"/>
                </a:fgClr>
                <a:bgClr>
                  <a:schemeClr val="bg1"/>
                </a:bgClr>
              </a:pattFill>
              <a:ln w="0">
                <a:solidFill>
                  <a:schemeClr val="tx1"/>
                </a:solidFill>
              </a:ln>
              <a:effectLst/>
            </c:spPr>
            <c:extLst>
              <c:ext xmlns:c16="http://schemas.microsoft.com/office/drawing/2014/chart" uri="{C3380CC4-5D6E-409C-BE32-E72D297353CC}">
                <c16:uniqueId val="{00000005-4EAF-4D64-AA5A-D394DF32669A}"/>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大阪南医療センター</c:v>
                </c:pt>
                <c:pt idx="1">
                  <c:v>近畿大学病院</c:v>
                </c:pt>
                <c:pt idx="2">
                  <c:v>その他</c:v>
                </c:pt>
              </c:strCache>
            </c:strRef>
          </c:cat>
          <c:val>
            <c:numRef>
              <c:f>Sheet1!$B$2:$B$4</c:f>
              <c:numCache>
                <c:formatCode>General</c:formatCode>
                <c:ptCount val="3"/>
                <c:pt idx="0">
                  <c:v>458</c:v>
                </c:pt>
                <c:pt idx="1">
                  <c:v>410</c:v>
                </c:pt>
                <c:pt idx="2">
                  <c:v>54</c:v>
                </c:pt>
              </c:numCache>
            </c:numRef>
          </c:val>
          <c:extLst>
            <c:ext xmlns:c16="http://schemas.microsoft.com/office/drawing/2014/chart" uri="{C3380CC4-5D6E-409C-BE32-E72D297353CC}">
              <c16:uniqueId val="{00000000-CB1B-4CF1-9D62-6C9CC74AD6D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999866281915162E-2"/>
          <c:y val="0.85634975033332605"/>
          <c:w val="0.89999996471379895"/>
          <c:h val="0.1023025252525252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ea"/>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mn-lt"/>
                <a:ea typeface="+mn-ea"/>
                <a:cs typeface="+mn-cs"/>
              </a:defRPr>
            </a:pPr>
            <a:r>
              <a:rPr lang="ja-JP" altLang="en-US" sz="1000" dirty="0"/>
              <a:t>千早赤阪村の国拠点病院患者の内訳</a:t>
            </a:r>
          </a:p>
        </c:rich>
      </c:tx>
      <c:layout>
        <c:manualLayout>
          <c:xMode val="edge"/>
          <c:yMode val="edge"/>
          <c:x val="8.3369973154140867E-2"/>
          <c:y val="4.4097474747474746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千早赤阪村の国拠点病院患者の内訳</c:v>
                </c:pt>
              </c:strCache>
            </c:strRef>
          </c:tx>
          <c:spPr>
            <a:pattFill prst="pct5">
              <a:fgClr>
                <a:schemeClr val="accent1"/>
              </a:fgClr>
              <a:bgClr>
                <a:schemeClr val="bg1"/>
              </a:bgClr>
            </a:pattFill>
          </c:spPr>
          <c:dPt>
            <c:idx val="0"/>
            <c:bubble3D val="0"/>
            <c:spPr>
              <a:pattFill prst="pct5">
                <a:fgClr>
                  <a:schemeClr val="accent1"/>
                </a:fgClr>
                <a:bgClr>
                  <a:schemeClr val="bg1"/>
                </a:bgClr>
              </a:pattFill>
              <a:ln w="0">
                <a:solidFill>
                  <a:schemeClr val="tx1"/>
                </a:solidFill>
              </a:ln>
              <a:effectLst/>
            </c:spPr>
            <c:extLst>
              <c:ext xmlns:c16="http://schemas.microsoft.com/office/drawing/2014/chart" uri="{C3380CC4-5D6E-409C-BE32-E72D297353CC}">
                <c16:uniqueId val="{00000001-B813-433A-95F1-E520E8106DA6}"/>
              </c:ext>
            </c:extLst>
          </c:dPt>
          <c:dPt>
            <c:idx val="1"/>
            <c:bubble3D val="0"/>
            <c:spPr>
              <a:pattFill prst="pct25">
                <a:fgClr>
                  <a:schemeClr val="accent1"/>
                </a:fgClr>
                <a:bgClr>
                  <a:schemeClr val="bg1"/>
                </a:bgClr>
              </a:pattFill>
              <a:ln w="0">
                <a:solidFill>
                  <a:schemeClr val="tx1"/>
                </a:solidFill>
              </a:ln>
              <a:effectLst/>
            </c:spPr>
            <c:extLst>
              <c:ext xmlns:c16="http://schemas.microsoft.com/office/drawing/2014/chart" uri="{C3380CC4-5D6E-409C-BE32-E72D297353CC}">
                <c16:uniqueId val="{00000003-B813-433A-95F1-E520E8106DA6}"/>
              </c:ext>
            </c:extLst>
          </c:dPt>
          <c:dPt>
            <c:idx val="2"/>
            <c:bubble3D val="0"/>
            <c:spPr>
              <a:pattFill prst="diagBrick">
                <a:fgClr>
                  <a:schemeClr val="accent1"/>
                </a:fgClr>
                <a:bgClr>
                  <a:schemeClr val="bg1"/>
                </a:bgClr>
              </a:pattFill>
              <a:ln w="0">
                <a:solidFill>
                  <a:schemeClr val="tx1"/>
                </a:solidFill>
              </a:ln>
              <a:effectLst/>
            </c:spPr>
            <c:extLst>
              <c:ext xmlns:c16="http://schemas.microsoft.com/office/drawing/2014/chart" uri="{C3380CC4-5D6E-409C-BE32-E72D297353CC}">
                <c16:uniqueId val="{00000005-B813-433A-95F1-E520E8106DA6}"/>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大阪南医療センター</c:v>
                </c:pt>
                <c:pt idx="1">
                  <c:v>近畿大学病院</c:v>
                </c:pt>
                <c:pt idx="2">
                  <c:v>その他</c:v>
                </c:pt>
              </c:strCache>
            </c:strRef>
          </c:cat>
          <c:val>
            <c:numRef>
              <c:f>Sheet1!$B$2:$B$4</c:f>
              <c:numCache>
                <c:formatCode>General</c:formatCode>
                <c:ptCount val="3"/>
                <c:pt idx="0">
                  <c:v>17</c:v>
                </c:pt>
                <c:pt idx="1">
                  <c:v>15</c:v>
                </c:pt>
                <c:pt idx="2">
                  <c:v>4</c:v>
                </c:pt>
              </c:numCache>
            </c:numRef>
          </c:val>
          <c:extLst>
            <c:ext xmlns:c16="http://schemas.microsoft.com/office/drawing/2014/chart" uri="{C3380CC4-5D6E-409C-BE32-E72D297353CC}">
              <c16:uniqueId val="{00000000-088C-499E-B8DE-C5EA7BF8435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ea"/>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2024/10/25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大阪府健康づくり課の〇〇と申します。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資料１に沿って説明させていただきます。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2831053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地域がん診療連携拠点病院についてご説明いたします。</a:t>
            </a:r>
            <a:endParaRPr kumimoji="1" lang="en-US" altLang="ja-JP" dirty="0"/>
          </a:p>
          <a:p>
            <a:r>
              <a:rPr kumimoji="1" lang="ja-JP" altLang="en-US" dirty="0"/>
              <a:t>資料の３ページをご覧ください。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cs typeface="Times New Roman"/>
            </a:endParaRPr>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・一般型の指定要件の「経過措置期間」に該当する場合は、「高度型」として認められていない？？？</a:t>
            </a:r>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a:t>
            </a:fld>
            <a:endParaRPr kumimoji="1" lang="ja-JP" altLang="en-US"/>
          </a:p>
        </p:txBody>
      </p:sp>
    </p:spTree>
    <p:extLst>
      <p:ext uri="{BB962C8B-B14F-4D97-AF65-F5344CB8AC3E}">
        <p14:creationId xmlns:p14="http://schemas.microsoft.com/office/powerpoint/2010/main" val="1893022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47709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mn-lt"/>
                <a:ea typeface="+mn-ea"/>
                <a:cs typeface="+mn-cs"/>
              </a:rPr>
              <a:t>2</a:t>
            </a:r>
            <a:r>
              <a:rPr kumimoji="1" lang="ja-JP" altLang="en-US" sz="1200" kern="1200" dirty="0">
                <a:solidFill>
                  <a:schemeClr val="tx1"/>
                </a:solidFill>
                <a:latin typeface="+mn-lt"/>
                <a:ea typeface="+mn-ea"/>
                <a:cs typeface="+mn-cs"/>
              </a:rPr>
              <a:t>ページ目をご覧ください。</a:t>
            </a:r>
            <a:endParaRPr kumimoji="1" lang="en-US" altLang="ja-JP"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大阪府がん診療拠点病院指定要件を抜粋して記載しております。</a:t>
            </a:r>
            <a:endParaRPr kumimoji="1" lang="en-US" altLang="ja-JP"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現在の指定要件では、府拠点病院の診療機能として、「５大がんについて、手術、放射線治療及び薬物療法を効果的に組み合わせた集学的治療集学的治療等を提供する体制を有するそれとともに、標準的治療等がん患者の状態に応じた適切な治療を提供すること」を求めております。なお、放射線治療については、他の医療機関との連携によって対応できる体制を有することも可となっております。</a:t>
            </a:r>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5</a:t>
            </a:fld>
            <a:endParaRPr kumimoji="1" lang="ja-JP" altLang="en-US"/>
          </a:p>
        </p:txBody>
      </p:sp>
    </p:spTree>
    <p:extLst>
      <p:ext uri="{BB962C8B-B14F-4D97-AF65-F5344CB8AC3E}">
        <p14:creationId xmlns:p14="http://schemas.microsoft.com/office/powerpoint/2010/main" val="4024134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3999276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1995343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442235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1F9D3F9-B500-4457-A17A-18BC57323041}"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178E83-0560-457C-A032-0D0CF0AC2FA7}"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44B1D0-183F-4610-9855-D5317978D580}"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685B032-E032-445C-B2BA-486B1B4DBE5F}"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13FEFF1-2048-4952-AE6E-FF62A642658B}"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771451-DD91-418F-B3A3-FC4ACFB71E64}" type="datetime1">
              <a:rPr kumimoji="1" lang="ja-JP" altLang="en-US" smtClean="0"/>
              <a:t>2024/10/25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91E63C5-8E65-476D-9EF8-5053A35D1AFD}" type="datetime1">
              <a:rPr kumimoji="1" lang="ja-JP" altLang="en-US" smtClean="0"/>
              <a:t>2024/10/25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F929877-3545-49E9-9996-14DC23402462}" type="datetime1">
              <a:rPr kumimoji="1" lang="ja-JP" altLang="en-US" smtClean="0"/>
              <a:t>2024/10/25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85D679-1187-4D90-A0E0-93E379D682C6}" type="datetime1">
              <a:rPr kumimoji="1" lang="ja-JP" altLang="en-US" smtClean="0"/>
              <a:t>2024/10/25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2B5EB0-AA05-4926-8B87-17F3EB914067}" type="datetime1">
              <a:rPr kumimoji="1" lang="ja-JP" altLang="en-US" smtClean="0"/>
              <a:t>2024/10/25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F4C42A-D37F-4750-BEC0-CAC34FB42D98}" type="datetime1">
              <a:rPr kumimoji="1" lang="ja-JP" altLang="en-US" smtClean="0"/>
              <a:t>2024/10/25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5AA4D-CC55-4102-880F-C4B27C506596}" type="datetime1">
              <a:rPr kumimoji="1" lang="ja-JP" altLang="en-US" smtClean="0"/>
              <a:t>2024/10/25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t>資料１</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n-ea"/>
              </a:rPr>
              <a:t>令和６年度大阪府がん対策推進委員会</a:t>
            </a:r>
            <a:endParaRPr lang="en-US" altLang="ja-JP" sz="2400" b="1" dirty="0">
              <a:latin typeface="+mn-ea"/>
            </a:endParaRPr>
          </a:p>
          <a:p>
            <a:pPr algn="ctr"/>
            <a:r>
              <a:rPr lang="ja-JP" altLang="en-US" sz="2400" b="1" dirty="0">
                <a:latin typeface="+mn-ea"/>
              </a:rPr>
              <a:t>第２回がん診療連携検討部会</a:t>
            </a:r>
            <a:endParaRPr lang="en-US" altLang="ja-JP" sz="2000" dirty="0">
              <a:latin typeface="+mn-ea"/>
            </a:endParaRPr>
          </a:p>
        </p:txBody>
      </p:sp>
      <p:sp>
        <p:nvSpPr>
          <p:cNvPr id="5" name="テキスト ボックス 4"/>
          <p:cNvSpPr txBox="1"/>
          <p:nvPr/>
        </p:nvSpPr>
        <p:spPr>
          <a:xfrm>
            <a:off x="827584" y="2060848"/>
            <a:ext cx="7737490"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rPr>
              <a:t>国指定がん診療連携拠点病院等の</a:t>
            </a:r>
          </a:p>
          <a:p>
            <a:pPr algn="ctr"/>
            <a:r>
              <a:rPr lang="ja-JP" altLang="en-US" sz="4000" b="1" dirty="0">
                <a:latin typeface="Meiryo UI" panose="020B0604030504040204" pitchFamily="50" charset="-128"/>
                <a:ea typeface="Meiryo UI" panose="020B0604030504040204" pitchFamily="50" charset="-128"/>
              </a:rPr>
              <a:t>推薦について</a:t>
            </a:r>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n-ea"/>
                <a:cs typeface="Times New Roman"/>
              </a:rPr>
              <a:t>国指定がん診療連携拠点病院等の推薦について</a:t>
            </a:r>
          </a:p>
        </p:txBody>
      </p:sp>
      <p:sp>
        <p:nvSpPr>
          <p:cNvPr id="10" name="テキスト ボックス 9"/>
          <p:cNvSpPr txBox="1"/>
          <p:nvPr/>
        </p:nvSpPr>
        <p:spPr>
          <a:xfrm>
            <a:off x="648406" y="1260395"/>
            <a:ext cx="8074260" cy="868681"/>
          </a:xfrm>
          <a:prstGeom prst="rect">
            <a:avLst/>
          </a:prstGeom>
          <a:noFill/>
          <a:ln>
            <a:noFill/>
          </a:ln>
        </p:spPr>
        <p:txBody>
          <a:bodyPr wrap="square" lIns="144000" tIns="144000" rtlCol="0">
            <a:spAutoFit/>
          </a:bodyPr>
          <a:lstStyle/>
          <a:p>
            <a:r>
              <a:rPr lang="ja-JP" altLang="en-US" sz="2200" b="1" dirty="0">
                <a:latin typeface="+mn-ea"/>
              </a:rPr>
              <a:t>　地域がん診療連携拠点病院等の指定更新等の推薦について</a:t>
            </a:r>
            <a:endParaRPr lang="en-US" altLang="ja-JP" sz="2200" b="1" dirty="0">
              <a:latin typeface="+mn-ea"/>
            </a:endParaRPr>
          </a:p>
          <a:p>
            <a:endParaRPr lang="en-US" altLang="ja-JP" sz="2200" b="1" dirty="0">
              <a:latin typeface="+mn-ea"/>
            </a:endParaRPr>
          </a:p>
        </p:txBody>
      </p:sp>
      <p:sp>
        <p:nvSpPr>
          <p:cNvPr id="3" name="スライド番号プレースホルダー 2"/>
          <p:cNvSpPr>
            <a:spLocks noGrp="1"/>
          </p:cNvSpPr>
          <p:nvPr>
            <p:ph type="sldNum" sz="quarter" idx="12"/>
          </p:nvPr>
        </p:nvSpPr>
        <p:spPr>
          <a:xfrm>
            <a:off x="6948264" y="6381328"/>
            <a:ext cx="2133600" cy="365125"/>
          </a:xfrm>
        </p:spPr>
        <p:txBody>
          <a:bodyPr/>
          <a:lstStyle/>
          <a:p>
            <a:r>
              <a:rPr kumimoji="1" lang="ja-JP" altLang="en-US" sz="1600" dirty="0">
                <a:solidFill>
                  <a:schemeClr val="tx1"/>
                </a:solidFill>
              </a:rPr>
              <a:t>１</a:t>
            </a:r>
          </a:p>
        </p:txBody>
      </p:sp>
      <p:sp>
        <p:nvSpPr>
          <p:cNvPr id="5" name="テキスト ボックス 4"/>
          <p:cNvSpPr txBox="1"/>
          <p:nvPr/>
        </p:nvSpPr>
        <p:spPr>
          <a:xfrm>
            <a:off x="251521" y="2492896"/>
            <a:ext cx="7632848" cy="653238"/>
          </a:xfrm>
          <a:prstGeom prst="rect">
            <a:avLst/>
          </a:prstGeom>
          <a:noFill/>
          <a:ln>
            <a:noFill/>
          </a:ln>
        </p:spPr>
        <p:txBody>
          <a:bodyPr wrap="square" lIns="144000" tIns="144000" rtlCol="0">
            <a:spAutoFit/>
          </a:bodyPr>
          <a:lstStyle/>
          <a:p>
            <a:r>
              <a:rPr lang="ja-JP" altLang="en-US" sz="2000" b="1" dirty="0"/>
              <a:t>◆指定更新及び指定類型変更にかかる推薦</a:t>
            </a:r>
            <a:endParaRPr lang="en-US" altLang="ja-JP" sz="2000" b="1" dirty="0"/>
          </a:p>
          <a:p>
            <a:endParaRPr lang="en-US" altLang="ja-JP" sz="1000" dirty="0"/>
          </a:p>
        </p:txBody>
      </p:sp>
      <p:sp>
        <p:nvSpPr>
          <p:cNvPr id="2" name="正方形/長方形 1"/>
          <p:cNvSpPr/>
          <p:nvPr/>
        </p:nvSpPr>
        <p:spPr>
          <a:xfrm>
            <a:off x="395536" y="3328009"/>
            <a:ext cx="7896910" cy="2031325"/>
          </a:xfrm>
          <a:prstGeom prst="rect">
            <a:avLst/>
          </a:prstGeom>
        </p:spPr>
        <p:txBody>
          <a:bodyPr wrap="square">
            <a:spAutoFit/>
          </a:bodyPr>
          <a:lstStyle/>
          <a:p>
            <a:r>
              <a:rPr lang="ja-JP" altLang="ja-JP" dirty="0"/>
              <a:t>国拠</a:t>
            </a:r>
            <a:r>
              <a:rPr lang="ja-JP" altLang="en-US" dirty="0"/>
              <a:t>点</a:t>
            </a:r>
            <a:r>
              <a:rPr lang="ja-JP" altLang="ja-JP" dirty="0">
                <a:latin typeface="+mn-ea"/>
              </a:rPr>
              <a:t>病院の指定期間は原則</a:t>
            </a:r>
            <a:r>
              <a:rPr lang="ja-JP" altLang="en-US" dirty="0">
                <a:latin typeface="+mn-ea"/>
              </a:rPr>
              <a:t>４</a:t>
            </a:r>
            <a:r>
              <a:rPr lang="ja-JP" altLang="ja-JP" dirty="0">
                <a:latin typeface="+mn-ea"/>
              </a:rPr>
              <a:t>年間（</a:t>
            </a:r>
            <a:r>
              <a:rPr lang="en-US" altLang="ja-JP" dirty="0">
                <a:latin typeface="+mn-ea"/>
              </a:rPr>
              <a:t>R5.4.1</a:t>
            </a:r>
            <a:r>
              <a:rPr lang="ja-JP" altLang="ja-JP" dirty="0">
                <a:latin typeface="+mn-ea"/>
              </a:rPr>
              <a:t>～</a:t>
            </a:r>
            <a:r>
              <a:rPr lang="en-US" altLang="ja-JP" dirty="0">
                <a:latin typeface="+mn-ea"/>
              </a:rPr>
              <a:t>R9.3.31</a:t>
            </a:r>
            <a:r>
              <a:rPr lang="ja-JP" altLang="ja-JP" dirty="0">
                <a:latin typeface="+mn-ea"/>
              </a:rPr>
              <a:t>）であるが、令和</a:t>
            </a:r>
            <a:r>
              <a:rPr lang="ja-JP" altLang="en-US" dirty="0">
                <a:latin typeface="+mn-ea"/>
              </a:rPr>
              <a:t>５</a:t>
            </a:r>
            <a:r>
              <a:rPr lang="ja-JP" altLang="ja-JP" dirty="0">
                <a:latin typeface="+mn-ea"/>
              </a:rPr>
              <a:t>年度の</a:t>
            </a:r>
            <a:endParaRPr lang="en-US" altLang="ja-JP" dirty="0">
              <a:latin typeface="+mn-ea"/>
            </a:endParaRPr>
          </a:p>
          <a:p>
            <a:r>
              <a:rPr lang="ja-JP" altLang="ja-JP" dirty="0">
                <a:latin typeface="+mn-ea"/>
              </a:rPr>
              <a:t>指定更新申請に際して、国の検討会（</a:t>
            </a:r>
            <a:r>
              <a:rPr lang="en-US" altLang="ja-JP" dirty="0">
                <a:latin typeface="+mn-ea"/>
              </a:rPr>
              <a:t>R6.2.21</a:t>
            </a:r>
            <a:r>
              <a:rPr lang="ja-JP" altLang="ja-JP" dirty="0">
                <a:latin typeface="+mn-ea"/>
              </a:rPr>
              <a:t>）</a:t>
            </a:r>
            <a:r>
              <a:rPr lang="ja-JP" altLang="en-US" dirty="0">
                <a:latin typeface="+mn-ea"/>
              </a:rPr>
              <a:t>において、</a:t>
            </a:r>
            <a:endParaRPr lang="en-US" altLang="ja-JP" dirty="0">
              <a:latin typeface="+mn-ea"/>
            </a:endParaRPr>
          </a:p>
          <a:p>
            <a:r>
              <a:rPr lang="ja-JP" altLang="en-US" dirty="0">
                <a:latin typeface="+mn-ea"/>
              </a:rPr>
              <a:t>　①令和７年</a:t>
            </a:r>
            <a:r>
              <a:rPr lang="en-US" altLang="ja-JP" dirty="0">
                <a:latin typeface="+mn-ea"/>
              </a:rPr>
              <a:t>11</a:t>
            </a:r>
            <a:r>
              <a:rPr lang="ja-JP" altLang="en-US" dirty="0">
                <a:latin typeface="+mn-ea"/>
              </a:rPr>
              <a:t>月に医療圏をまたぐ移転を行う</a:t>
            </a:r>
            <a:r>
              <a:rPr lang="ja-JP" altLang="en-US" b="1" u="sng" dirty="0">
                <a:latin typeface="+mn-ea"/>
              </a:rPr>
              <a:t>近畿大学病院</a:t>
            </a:r>
            <a:endParaRPr lang="en-US" altLang="ja-JP" b="1" u="sng" dirty="0">
              <a:latin typeface="+mn-ea"/>
            </a:endParaRPr>
          </a:p>
          <a:p>
            <a:r>
              <a:rPr lang="ja-JP" altLang="en-US" b="1" dirty="0">
                <a:latin typeface="+mn-ea"/>
              </a:rPr>
              <a:t>　</a:t>
            </a:r>
            <a:r>
              <a:rPr lang="ja-JP" altLang="en-US" dirty="0">
                <a:latin typeface="+mn-ea"/>
              </a:rPr>
              <a:t>②検討会</a:t>
            </a:r>
            <a:r>
              <a:rPr lang="ja-JP" altLang="ja-JP" dirty="0">
                <a:latin typeface="+mn-ea"/>
              </a:rPr>
              <a:t>時点で</a:t>
            </a:r>
            <a:r>
              <a:rPr lang="ja-JP" altLang="en-US" dirty="0">
                <a:latin typeface="+mn-ea"/>
              </a:rPr>
              <a:t>未充足要件があり、地域がん診療連携拠点病院（特例型）</a:t>
            </a:r>
            <a:endParaRPr lang="en-US" altLang="ja-JP" dirty="0">
              <a:latin typeface="+mn-ea"/>
            </a:endParaRPr>
          </a:p>
          <a:p>
            <a:r>
              <a:rPr lang="ja-JP" altLang="en-US" dirty="0">
                <a:latin typeface="+mn-ea"/>
              </a:rPr>
              <a:t>　 　として指定類型の見直しを受けた</a:t>
            </a:r>
            <a:r>
              <a:rPr lang="ja-JP" altLang="en-US" b="1" u="sng" dirty="0">
                <a:latin typeface="+mn-ea"/>
              </a:rPr>
              <a:t>大阪南医療センター</a:t>
            </a:r>
            <a:endParaRPr lang="en-US" altLang="ja-JP" dirty="0">
              <a:latin typeface="+mn-ea"/>
            </a:endParaRPr>
          </a:p>
          <a:p>
            <a:r>
              <a:rPr lang="ja-JP" altLang="ja-JP" dirty="0">
                <a:latin typeface="+mn-ea"/>
              </a:rPr>
              <a:t>については、１年間</a:t>
            </a:r>
            <a:r>
              <a:rPr lang="ja-JP" altLang="en-US" dirty="0">
                <a:latin typeface="+mn-ea"/>
              </a:rPr>
              <a:t>（</a:t>
            </a:r>
            <a:r>
              <a:rPr lang="en-US" altLang="ja-JP" dirty="0">
                <a:latin typeface="+mn-ea"/>
              </a:rPr>
              <a:t> R6.4.1</a:t>
            </a:r>
            <a:r>
              <a:rPr lang="ja-JP" altLang="ja-JP" dirty="0">
                <a:latin typeface="+mn-ea"/>
              </a:rPr>
              <a:t>～</a:t>
            </a:r>
            <a:r>
              <a:rPr lang="en-US" altLang="ja-JP" dirty="0">
                <a:latin typeface="+mn-ea"/>
              </a:rPr>
              <a:t>R7.3.31 </a:t>
            </a:r>
            <a:r>
              <a:rPr lang="ja-JP" altLang="en-US" dirty="0">
                <a:latin typeface="+mn-ea"/>
              </a:rPr>
              <a:t>）</a:t>
            </a:r>
            <a:r>
              <a:rPr lang="ja-JP" altLang="ja-JP" dirty="0">
                <a:latin typeface="+mn-ea"/>
              </a:rPr>
              <a:t>の指定更新がなされた</a:t>
            </a:r>
            <a:r>
              <a:rPr lang="ja-JP" altLang="en-US" dirty="0">
                <a:latin typeface="+mn-ea"/>
              </a:rPr>
              <a:t>ところ。　</a:t>
            </a:r>
            <a:endParaRPr lang="en-US" altLang="ja-JP" dirty="0">
              <a:latin typeface="+mn-ea"/>
            </a:endParaRPr>
          </a:p>
          <a:p>
            <a:r>
              <a:rPr lang="ja-JP" altLang="ja-JP" dirty="0">
                <a:latin typeface="+mn-ea"/>
              </a:rPr>
              <a:t>この度、この</a:t>
            </a:r>
            <a:r>
              <a:rPr lang="ja-JP" altLang="en-US" dirty="0">
                <a:latin typeface="+mn-ea"/>
              </a:rPr>
              <a:t>２</a:t>
            </a:r>
            <a:r>
              <a:rPr lang="ja-JP" altLang="ja-JP" dirty="0">
                <a:latin typeface="+mn-ea"/>
              </a:rPr>
              <a:t>病院の指定更新</a:t>
            </a:r>
            <a:r>
              <a:rPr lang="ja-JP" altLang="en-US" dirty="0">
                <a:latin typeface="+mn-ea"/>
              </a:rPr>
              <a:t>等の</a:t>
            </a:r>
            <a:r>
              <a:rPr lang="ja-JP" altLang="ja-JP" dirty="0">
                <a:latin typeface="+mn-ea"/>
              </a:rPr>
              <a:t>申請にあたり、推薦を行う。</a:t>
            </a:r>
          </a:p>
        </p:txBody>
      </p:sp>
    </p:spTree>
    <p:extLst>
      <p:ext uri="{BB962C8B-B14F-4D97-AF65-F5344CB8AC3E}">
        <p14:creationId xmlns:p14="http://schemas.microsoft.com/office/powerpoint/2010/main" val="2388610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21736834"/>
              </p:ext>
            </p:extLst>
          </p:nvPr>
        </p:nvGraphicFramePr>
        <p:xfrm>
          <a:off x="264302" y="3363016"/>
          <a:ext cx="4169861" cy="3231609"/>
        </p:xfrm>
        <a:graphic>
          <a:graphicData uri="http://schemas.openxmlformats.org/drawingml/2006/table">
            <a:tbl>
              <a:tblPr firstRow="1" bandRow="1">
                <a:tableStyleId>{5C22544A-7EE6-4342-B048-85BDC9FD1C3A}</a:tableStyleId>
              </a:tblPr>
              <a:tblGrid>
                <a:gridCol w="828446">
                  <a:extLst>
                    <a:ext uri="{9D8B030D-6E8A-4147-A177-3AD203B41FA5}">
                      <a16:colId xmlns:a16="http://schemas.microsoft.com/office/drawing/2014/main" val="20000"/>
                    </a:ext>
                  </a:extLst>
                </a:gridCol>
                <a:gridCol w="2695105">
                  <a:extLst>
                    <a:ext uri="{9D8B030D-6E8A-4147-A177-3AD203B41FA5}">
                      <a16:colId xmlns:a16="http://schemas.microsoft.com/office/drawing/2014/main" val="20001"/>
                    </a:ext>
                  </a:extLst>
                </a:gridCol>
                <a:gridCol w="646310">
                  <a:extLst>
                    <a:ext uri="{9D8B030D-6E8A-4147-A177-3AD203B41FA5}">
                      <a16:colId xmlns:a16="http://schemas.microsoft.com/office/drawing/2014/main" val="2998989182"/>
                    </a:ext>
                  </a:extLst>
                </a:gridCol>
              </a:tblGrid>
              <a:tr h="484659">
                <a:tc>
                  <a:txBody>
                    <a:bodyPr/>
                    <a:lstStyle/>
                    <a:p>
                      <a:pPr algn="ctr"/>
                      <a:r>
                        <a:rPr kumimoji="1" lang="ja-JP" altLang="en-US" sz="1400" dirty="0"/>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指定期間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590">
                <a:tc rowSpan="2">
                  <a:txBody>
                    <a:bodyPr/>
                    <a:lstStyle/>
                    <a:p>
                      <a:pPr algn="ctr">
                        <a:lnSpc>
                          <a:spcPts val="1600"/>
                        </a:lnSpc>
                      </a:pPr>
                      <a:r>
                        <a:rPr kumimoji="1" lang="ja-JP" altLang="en-US" sz="1400" b="1" dirty="0"/>
                        <a:t>豊　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大阪大学医学部附属病院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2"/>
                  </a:ext>
                </a:extLst>
              </a:tr>
              <a:tr h="275590">
                <a:tc vMerge="1">
                  <a:txBody>
                    <a:bodyPr/>
                    <a:lstStyle/>
                    <a:p>
                      <a:pPr algn="ctr"/>
                      <a:endParaRPr kumimoji="1" lang="ja-JP" altLang="en-US" sz="1400" dirty="0"/>
                    </a:p>
                  </a:txBody>
                  <a:tcPr anchor="ctr"/>
                </a:tc>
                <a:tc>
                  <a:txBody>
                    <a:bodyPr/>
                    <a:lstStyle/>
                    <a:p>
                      <a:pPr>
                        <a:lnSpc>
                          <a:spcPts val="1600"/>
                        </a:lnSpc>
                      </a:pPr>
                      <a:r>
                        <a:rPr kumimoji="1" lang="ja-JP" altLang="en-US" sz="1400" b="1" dirty="0"/>
                        <a:t>市立豊中病院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5590">
                <a:tc>
                  <a:txBody>
                    <a:bodyPr/>
                    <a:lstStyle/>
                    <a:p>
                      <a:pPr algn="ctr">
                        <a:lnSpc>
                          <a:spcPts val="1600"/>
                        </a:lnSpc>
                      </a:pPr>
                      <a:r>
                        <a:rPr kumimoji="1" lang="ja-JP" altLang="en-US" sz="1400" b="1" dirty="0"/>
                        <a:t>三　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t>大阪</a:t>
                      </a:r>
                      <a:r>
                        <a:rPr kumimoji="1" lang="ja-JP" altLang="en-US" sz="1400" b="1"/>
                        <a:t>医科薬科大学病院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8119">
                <a:tc>
                  <a:txBody>
                    <a:bodyPr/>
                    <a:lstStyle/>
                    <a:p>
                      <a:pPr algn="ctr">
                        <a:lnSpc>
                          <a:spcPts val="1600"/>
                        </a:lnSpc>
                      </a:pPr>
                      <a:r>
                        <a:rPr kumimoji="1" lang="ja-JP" altLang="en-US" sz="1400" b="1" dirty="0"/>
                        <a:t>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関西医科大学附属病院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5590">
                <a:tc rowSpan="2">
                  <a:txBody>
                    <a:bodyPr/>
                    <a:lstStyle/>
                    <a:p>
                      <a:pPr algn="ctr">
                        <a:lnSpc>
                          <a:spcPts val="1600"/>
                        </a:lnSpc>
                      </a:pPr>
                      <a:r>
                        <a:rPr kumimoji="1" lang="ja-JP" altLang="en-US" sz="1400" b="1" dirty="0"/>
                        <a:t>中河内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solidFill>
                            <a:schemeClr val="tx1"/>
                          </a:solidFill>
                        </a:rPr>
                        <a:t>市立東大阪医療センター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360228">
                <a:tc vMerge="1">
                  <a:txBody>
                    <a:bodyPr/>
                    <a:lstStyle/>
                    <a:p>
                      <a:pPr algn="ctr"/>
                      <a:endParaRPr kumimoji="1" lang="ja-JP" altLang="en-US" sz="1400" dirty="0"/>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rPr>
                        <a:t>八尾市立病院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36873">
                <a:tc rowSpan="2">
                  <a:txBody>
                    <a:bodyPr/>
                    <a:lstStyle/>
                    <a:p>
                      <a:pPr algn="ctr">
                        <a:lnSpc>
                          <a:spcPts val="1600"/>
                        </a:lnSpc>
                      </a:pPr>
                      <a:r>
                        <a:rPr kumimoji="1" lang="ja-JP" altLang="en-US" sz="1400" b="1" dirty="0"/>
                        <a:t>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rPr>
                        <a:t>近畿大学病院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１年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8"/>
                  </a:ext>
                </a:extLst>
              </a:tr>
              <a:tr h="439669">
                <a:tc vMerge="1">
                  <a:txBody>
                    <a:bodyPr/>
                    <a:lstStyle/>
                    <a:p>
                      <a:pPr algn="ctr"/>
                      <a:endParaRPr kumimoji="1" lang="ja-JP" altLang="en-US" sz="1400" dirty="0"/>
                    </a:p>
                  </a:txBody>
                  <a:tcPr anchor="ctr"/>
                </a:tc>
                <a:tc>
                  <a:txBody>
                    <a:bodyPr/>
                    <a:lstStyle/>
                    <a:p>
                      <a:pPr>
                        <a:lnSpc>
                          <a:spcPts val="1600"/>
                        </a:lnSpc>
                      </a:pPr>
                      <a:r>
                        <a:rPr kumimoji="1" lang="ja-JP" altLang="en-US" sz="1400" b="1" dirty="0"/>
                        <a:t>大阪南医療センター　</a:t>
                      </a:r>
                      <a:r>
                        <a:rPr kumimoji="1" lang="en-US" altLang="ja-JP" sz="1400" b="1" dirty="0"/>
                        <a:t>※</a:t>
                      </a:r>
                      <a:r>
                        <a:rPr kumimoji="1" lang="ja-JP" altLang="en-US" sz="1400" b="1" dirty="0"/>
                        <a:t>特例型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１年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006625304"/>
              </p:ext>
            </p:extLst>
          </p:nvPr>
        </p:nvGraphicFramePr>
        <p:xfrm>
          <a:off x="840367" y="2222041"/>
          <a:ext cx="3593796" cy="648072"/>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1"/>
                    </a:ext>
                  </a:extLst>
                </a:gridCol>
                <a:gridCol w="1217532">
                  <a:extLst>
                    <a:ext uri="{9D8B030D-6E8A-4147-A177-3AD203B41FA5}">
                      <a16:colId xmlns:a16="http://schemas.microsoft.com/office/drawing/2014/main" val="3928950655"/>
                    </a:ext>
                  </a:extLst>
                </a:gridCol>
              </a:tblGrid>
              <a:tr h="261311">
                <a:tc>
                  <a:txBody>
                    <a:bodyPr/>
                    <a:lstStyle/>
                    <a:p>
                      <a:pPr algn="ctr"/>
                      <a:r>
                        <a:rPr kumimoji="1" lang="ja-JP" altLang="en-US" sz="1400" dirty="0"/>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指定期間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extLst>
                  <a:ext uri="{0D108BD9-81ED-4DB2-BD59-A6C34878D82A}">
                    <a16:rowId xmlns:a16="http://schemas.microsoft.com/office/drawing/2014/main" val="10000"/>
                  </a:ext>
                </a:extLst>
              </a:tr>
              <a:tr h="34327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t>大阪国際がんセンター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a:t>
                      </a:r>
                      <a:r>
                        <a:rPr kumimoji="1" lang="ja-JP" altLang="en-US" sz="1200" b="1" dirty="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テキスト ボックス 2"/>
          <p:cNvSpPr txBox="1"/>
          <p:nvPr/>
        </p:nvSpPr>
        <p:spPr>
          <a:xfrm>
            <a:off x="-7259" y="1762014"/>
            <a:ext cx="3888432" cy="369332"/>
          </a:xfrm>
          <a:prstGeom prst="rect">
            <a:avLst/>
          </a:prstGeom>
          <a:noFill/>
          <a:ln>
            <a:noFill/>
          </a:ln>
        </p:spPr>
        <p:txBody>
          <a:bodyPr wrap="square" rtlCol="0">
            <a:spAutoFit/>
          </a:bodyPr>
          <a:lstStyle/>
          <a:p>
            <a:r>
              <a:rPr lang="ja-JP" altLang="en-US" b="1" dirty="0">
                <a:latin typeface="Arial" charset="0"/>
              </a:rPr>
              <a:t>◆ 都道府県がん診療連携拠点病院</a:t>
            </a:r>
            <a:endParaRPr kumimoji="1" lang="ja-JP" altLang="en-US" b="1" dirty="0">
              <a:latin typeface="Arial" charset="0"/>
            </a:endParaRPr>
          </a:p>
        </p:txBody>
      </p:sp>
      <p:sp>
        <p:nvSpPr>
          <p:cNvPr id="8" name="テキスト ボックス 7"/>
          <p:cNvSpPr txBox="1"/>
          <p:nvPr/>
        </p:nvSpPr>
        <p:spPr>
          <a:xfrm>
            <a:off x="0" y="2964530"/>
            <a:ext cx="5004048" cy="369332"/>
          </a:xfrm>
          <a:prstGeom prst="rect">
            <a:avLst/>
          </a:prstGeom>
          <a:noFill/>
          <a:ln>
            <a:noFill/>
          </a:ln>
        </p:spPr>
        <p:txBody>
          <a:bodyPr wrap="square" rtlCol="0">
            <a:spAutoFit/>
          </a:bodyPr>
          <a:lstStyle/>
          <a:p>
            <a:r>
              <a:rPr lang="ja-JP" altLang="en-US" b="1" dirty="0">
                <a:latin typeface="Arial" charset="0"/>
              </a:rPr>
              <a:t>◆ 地域がん診療連携拠点病院（</a:t>
            </a:r>
            <a:r>
              <a:rPr lang="en-US" altLang="ja-JP" b="1" dirty="0">
                <a:latin typeface="Arial" charset="0"/>
              </a:rPr>
              <a:t>※</a:t>
            </a:r>
            <a:r>
              <a:rPr lang="ja-JP" altLang="en-US" b="1" dirty="0">
                <a:latin typeface="Arial" charset="0"/>
              </a:rPr>
              <a:t>特例型含む）</a:t>
            </a:r>
            <a:endParaRPr kumimoji="1" lang="ja-JP" altLang="en-US" b="1" dirty="0">
              <a:latin typeface="Arial" charset="0"/>
            </a:endParaRPr>
          </a:p>
        </p:txBody>
      </p:sp>
      <p:sp>
        <p:nvSpPr>
          <p:cNvPr id="9" name="タイトル 1"/>
          <p:cNvSpPr txBox="1">
            <a:spLocks/>
          </p:cNvSpPr>
          <p:nvPr/>
        </p:nvSpPr>
        <p:spPr>
          <a:xfrm>
            <a:off x="323528" y="639375"/>
            <a:ext cx="7488832" cy="999598"/>
          </a:xfrm>
          <a:prstGeom prst="rect">
            <a:avLst/>
          </a:prstGeom>
          <a:noFill/>
          <a:ln>
            <a:solidFill>
              <a:schemeClr val="tx1"/>
            </a:solid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534988" indent="-352425" algn="l">
              <a:buFont typeface="Wingdings" panose="05000000000000000000" pitchFamily="2" charset="2"/>
              <a:buChar char="Ø"/>
            </a:pPr>
            <a:r>
              <a:rPr lang="ja-JP" altLang="en-US" sz="1800" b="1" dirty="0">
                <a:solidFill>
                  <a:sysClr val="windowText" lastClr="000000"/>
                </a:solidFill>
                <a:latin typeface="+mn-ea"/>
                <a:ea typeface="+mn-ea"/>
                <a:cs typeface="Meiryo UI" panose="020B0604030504040204" pitchFamily="50" charset="-128"/>
              </a:rPr>
              <a:t>都道府県がん診療連携拠点病院　　　　　　　　　　　　　　　 　１病院</a:t>
            </a:r>
            <a:endParaRPr lang="en-US" altLang="ja-JP" sz="1800" b="1" dirty="0">
              <a:solidFill>
                <a:sysClr val="windowText" lastClr="000000"/>
              </a:solidFill>
              <a:latin typeface="+mn-ea"/>
              <a:ea typeface="+mn-ea"/>
              <a:cs typeface="Meiryo UI" panose="020B0604030504040204" pitchFamily="50" charset="-128"/>
            </a:endParaRPr>
          </a:p>
          <a:p>
            <a:pPr marL="534988" indent="-352425" algn="l">
              <a:buFont typeface="Wingdings" panose="05000000000000000000" pitchFamily="2" charset="2"/>
              <a:buChar char="Ø"/>
            </a:pPr>
            <a:r>
              <a:rPr lang="ja-JP" altLang="en-US" sz="1800" b="1" dirty="0">
                <a:solidFill>
                  <a:sysClr val="windowText" lastClr="000000"/>
                </a:solidFill>
                <a:latin typeface="+mn-ea"/>
                <a:ea typeface="+mn-ea"/>
                <a:cs typeface="Meiryo UI" panose="020B0604030504040204" pitchFamily="50" charset="-128"/>
              </a:rPr>
              <a:t>地域がん診療連携拠点病院（</a:t>
            </a:r>
            <a:r>
              <a:rPr lang="en-US" altLang="ja-JP" sz="1800" b="1" dirty="0">
                <a:solidFill>
                  <a:sysClr val="windowText" lastClr="000000"/>
                </a:solidFill>
                <a:latin typeface="+mn-ea"/>
                <a:ea typeface="+mn-ea"/>
                <a:cs typeface="Meiryo UI" panose="020B0604030504040204" pitchFamily="50" charset="-128"/>
              </a:rPr>
              <a:t>※</a:t>
            </a:r>
            <a:r>
              <a:rPr lang="ja-JP" altLang="en-US" sz="1800" b="1" dirty="0">
                <a:solidFill>
                  <a:sysClr val="windowText" lastClr="000000"/>
                </a:solidFill>
                <a:latin typeface="+mn-ea"/>
                <a:ea typeface="+mn-ea"/>
                <a:cs typeface="Meiryo UI" panose="020B0604030504040204" pitchFamily="50" charset="-128"/>
              </a:rPr>
              <a:t>特例型含む）　　　　８圏域１７病院</a:t>
            </a:r>
            <a:endParaRPr lang="en-US" altLang="ja-JP" sz="1800" b="1" dirty="0">
              <a:solidFill>
                <a:sysClr val="windowText" lastClr="000000"/>
              </a:solidFill>
              <a:latin typeface="+mn-ea"/>
              <a:ea typeface="+mn-ea"/>
              <a:cs typeface="Meiryo UI" panose="020B0604030504040204" pitchFamily="50" charset="-128"/>
            </a:endParaRPr>
          </a:p>
          <a:p>
            <a:pPr marL="182563" algn="l"/>
            <a:r>
              <a:rPr lang="ja-JP" altLang="en-US" sz="1800" b="1" dirty="0">
                <a:solidFill>
                  <a:sysClr val="windowText" lastClr="000000"/>
                </a:solidFill>
                <a:latin typeface="+mn-ea"/>
                <a:ea typeface="+mn-ea"/>
                <a:cs typeface="Meiryo UI" panose="020B0604030504040204" pitchFamily="50" charset="-128"/>
              </a:rPr>
              <a:t>　　　　　　　　　　　　　　　　　                       うち指定期間１年　 ２病院</a:t>
            </a:r>
          </a:p>
        </p:txBody>
      </p:sp>
      <p:graphicFrame>
        <p:nvGraphicFramePr>
          <p:cNvPr id="12" name="表 11"/>
          <p:cNvGraphicFramePr>
            <a:graphicFrameLocks noGrp="1"/>
          </p:cNvGraphicFramePr>
          <p:nvPr>
            <p:extLst>
              <p:ext uri="{D42A27DB-BD31-4B8C-83A1-F6EECF244321}">
                <p14:modId xmlns:p14="http://schemas.microsoft.com/office/powerpoint/2010/main" val="1163801902"/>
              </p:ext>
            </p:extLst>
          </p:nvPr>
        </p:nvGraphicFramePr>
        <p:xfrm>
          <a:off x="4573888" y="3363016"/>
          <a:ext cx="4193894" cy="3247404"/>
        </p:xfrm>
        <a:graphic>
          <a:graphicData uri="http://schemas.openxmlformats.org/drawingml/2006/table">
            <a:tbl>
              <a:tblPr firstRow="1" bandRow="1">
                <a:tableStyleId>{5C22544A-7EE6-4342-B048-85BDC9FD1C3A}</a:tableStyleId>
              </a:tblPr>
              <a:tblGrid>
                <a:gridCol w="803167">
                  <a:extLst>
                    <a:ext uri="{9D8B030D-6E8A-4147-A177-3AD203B41FA5}">
                      <a16:colId xmlns:a16="http://schemas.microsoft.com/office/drawing/2014/main" val="20000"/>
                    </a:ext>
                  </a:extLst>
                </a:gridCol>
                <a:gridCol w="2769303">
                  <a:extLst>
                    <a:ext uri="{9D8B030D-6E8A-4147-A177-3AD203B41FA5}">
                      <a16:colId xmlns:a16="http://schemas.microsoft.com/office/drawing/2014/main" val="20001"/>
                    </a:ext>
                  </a:extLst>
                </a:gridCol>
                <a:gridCol w="621424">
                  <a:extLst>
                    <a:ext uri="{9D8B030D-6E8A-4147-A177-3AD203B41FA5}">
                      <a16:colId xmlns:a16="http://schemas.microsoft.com/office/drawing/2014/main" val="853497007"/>
                    </a:ext>
                  </a:extLst>
                </a:gridCol>
              </a:tblGrid>
              <a:tr h="530826">
                <a:tc>
                  <a:txBody>
                    <a:bodyPr/>
                    <a:lstStyle/>
                    <a:p>
                      <a:pPr algn="ctr"/>
                      <a:r>
                        <a:rPr kumimoji="1" lang="ja-JP" altLang="en-US" sz="1400" dirty="0"/>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a:txBody>
                    <a:bodyPr/>
                    <a:lstStyle/>
                    <a:p>
                      <a:pPr algn="ctr"/>
                      <a:r>
                        <a:rPr kumimoji="1" lang="ja-JP" altLang="en-US" sz="1400" dirty="0"/>
                        <a:t>指定期間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842">
                <a:tc rowSpan="2">
                  <a:txBody>
                    <a:bodyPr/>
                    <a:lstStyle/>
                    <a:p>
                      <a:pPr algn="ctr">
                        <a:lnSpc>
                          <a:spcPts val="1600"/>
                        </a:lnSpc>
                      </a:pPr>
                      <a:r>
                        <a:rPr kumimoji="1" lang="ja-JP" altLang="en-US" sz="1400" b="1" dirty="0"/>
                        <a:t>堺　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0"/>
                  </a:ext>
                </a:extLst>
              </a:tr>
              <a:tr h="30184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t>堺市立総合医療センター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３年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01842">
                <a:tc rowSpan="2">
                  <a:txBody>
                    <a:bodyPr/>
                    <a:lstStyle/>
                    <a:p>
                      <a:pPr algn="ctr">
                        <a:lnSpc>
                          <a:spcPts val="1600"/>
                        </a:lnSpc>
                      </a:pPr>
                      <a:r>
                        <a:rPr kumimoji="1" lang="ja-JP" altLang="en-US" sz="1400" b="1" dirty="0"/>
                        <a:t>泉　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市立岸和田市民病院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01842">
                <a:tc vMerge="1">
                  <a:txBody>
                    <a:bodyPr/>
                    <a:lstStyle/>
                    <a:p>
                      <a:pPr algn="ctr">
                        <a:lnSpc>
                          <a:spcPts val="1600"/>
                        </a:lnSpc>
                      </a:pP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和泉市立総合医療センター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7768873"/>
                  </a:ext>
                </a:extLst>
              </a:tr>
              <a:tr h="301842">
                <a:tc rowSpan="5">
                  <a:txBody>
                    <a:bodyPr/>
                    <a:lstStyle/>
                    <a:p>
                      <a:pPr marL="0" indent="0" algn="ctr">
                        <a:lnSpc>
                          <a:spcPts val="1600"/>
                        </a:lnSpc>
                      </a:pPr>
                      <a:r>
                        <a:rPr kumimoji="1" lang="ja-JP" altLang="en-US" sz="1400" b="1" dirty="0"/>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大阪公立大学医学部附属病院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３年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3"/>
                  </a:ext>
                </a:extLst>
              </a:tr>
              <a:tr h="30184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t>大阪市立総合医療センター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4"/>
                  </a:ext>
                </a:extLst>
              </a:tr>
              <a:tr h="30184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大阪赤十字病院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5"/>
                  </a:ext>
                </a:extLst>
              </a:tr>
              <a:tr h="30184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大阪医療センター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３年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6"/>
                  </a:ext>
                </a:extLst>
              </a:tr>
              <a:tr h="30184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a:t>大阪急性期・総合医療センター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a:t>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
        <p:nvSpPr>
          <p:cNvPr id="10"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effectLst/>
                <a:latin typeface="+mn-ea"/>
                <a:cs typeface="Times New Roman"/>
              </a:rPr>
              <a:t>国指定の</a:t>
            </a:r>
            <a:r>
              <a:rPr lang="ja-JP" sz="2000" b="1" dirty="0">
                <a:solidFill>
                  <a:srgbClr val="FFFFFF"/>
                </a:solidFill>
                <a:effectLst/>
                <a:latin typeface="+mn-ea"/>
                <a:cs typeface="Times New Roman"/>
              </a:rPr>
              <a:t>がん診療連携拠点病院</a:t>
            </a:r>
            <a:r>
              <a:rPr lang="ja-JP" altLang="en-US" sz="2000" b="1" dirty="0">
                <a:solidFill>
                  <a:srgbClr val="FFFFFF"/>
                </a:solidFill>
                <a:effectLst/>
                <a:latin typeface="+mn-ea"/>
                <a:cs typeface="Times New Roman"/>
              </a:rPr>
              <a:t>等</a:t>
            </a:r>
            <a:r>
              <a:rPr lang="ja-JP" sz="2000" b="1" dirty="0">
                <a:solidFill>
                  <a:srgbClr val="FFFFFF"/>
                </a:solidFill>
                <a:effectLst/>
                <a:latin typeface="+mn-ea"/>
                <a:cs typeface="Times New Roman"/>
              </a:rPr>
              <a:t>の</a:t>
            </a:r>
            <a:r>
              <a:rPr lang="ja-JP" altLang="en-US" sz="2000" b="1" dirty="0">
                <a:solidFill>
                  <a:srgbClr val="FFFFFF"/>
                </a:solidFill>
                <a:latin typeface="+mn-ea"/>
                <a:cs typeface="Times New Roman"/>
              </a:rPr>
              <a:t>指定状況</a:t>
            </a:r>
            <a:endParaRPr lang="ja-JP" b="1" dirty="0">
              <a:effectLst/>
              <a:latin typeface="+mn-ea"/>
              <a:cs typeface="ＭＳ Ｐゴシック"/>
            </a:endParaRPr>
          </a:p>
        </p:txBody>
      </p:sp>
      <p:sp>
        <p:nvSpPr>
          <p:cNvPr id="11" name="テキスト ボックス 10"/>
          <p:cNvSpPr txBox="1"/>
          <p:nvPr/>
        </p:nvSpPr>
        <p:spPr>
          <a:xfrm>
            <a:off x="4788024" y="1880452"/>
            <a:ext cx="3888432" cy="1077218"/>
          </a:xfrm>
          <a:prstGeom prst="rect">
            <a:avLst/>
          </a:prstGeom>
          <a:noFill/>
          <a:ln>
            <a:noFill/>
          </a:ln>
        </p:spPr>
        <p:txBody>
          <a:bodyPr wrap="square" rtlCol="0">
            <a:spAutoFit/>
          </a:bodyPr>
          <a:lstStyle/>
          <a:p>
            <a:r>
              <a:rPr lang="en-US" altLang="ja-JP" sz="1600" b="1" dirty="0">
                <a:latin typeface="+mn-ea"/>
              </a:rPr>
              <a:t>【</a:t>
            </a:r>
            <a:r>
              <a:rPr lang="ja-JP" altLang="en-US" sz="1600" b="1" dirty="0">
                <a:latin typeface="+mn-ea"/>
              </a:rPr>
              <a:t>指定期間</a:t>
            </a:r>
            <a:r>
              <a:rPr lang="en-US" altLang="ja-JP" sz="1600" b="1" dirty="0">
                <a:latin typeface="+mn-ea"/>
              </a:rPr>
              <a:t>】</a:t>
            </a:r>
          </a:p>
          <a:p>
            <a:r>
              <a:rPr lang="ja-JP" altLang="en-US" sz="1600" b="1" dirty="0">
                <a:latin typeface="+mn-ea"/>
              </a:rPr>
              <a:t>　４年・・・</a:t>
            </a:r>
            <a:r>
              <a:rPr lang="en-US" altLang="ja-JP" sz="1600" b="1" dirty="0">
                <a:latin typeface="+mn-ea"/>
              </a:rPr>
              <a:t>R5.4.1</a:t>
            </a:r>
            <a:r>
              <a:rPr lang="ja-JP" altLang="en-US" sz="1600" b="1" dirty="0">
                <a:latin typeface="+mn-ea"/>
              </a:rPr>
              <a:t>～</a:t>
            </a:r>
            <a:r>
              <a:rPr lang="en-US" altLang="ja-JP" sz="1600" b="1" dirty="0">
                <a:latin typeface="+mn-ea"/>
              </a:rPr>
              <a:t>R9.3.31</a:t>
            </a:r>
          </a:p>
          <a:p>
            <a:r>
              <a:rPr lang="ja-JP" altLang="en-US" sz="1600" b="1" dirty="0">
                <a:latin typeface="+mn-ea"/>
              </a:rPr>
              <a:t>　３年・・・</a:t>
            </a:r>
            <a:r>
              <a:rPr lang="en-US" altLang="ja-JP" sz="1600" b="1" dirty="0">
                <a:latin typeface="+mn-ea"/>
              </a:rPr>
              <a:t>R6.4.1</a:t>
            </a:r>
            <a:r>
              <a:rPr lang="ja-JP" altLang="en-US" sz="1600" b="1" dirty="0">
                <a:latin typeface="+mn-ea"/>
              </a:rPr>
              <a:t>～</a:t>
            </a:r>
            <a:r>
              <a:rPr lang="en-US" altLang="ja-JP" sz="1600" b="1" dirty="0">
                <a:latin typeface="+mn-ea"/>
              </a:rPr>
              <a:t>R9.3.31</a:t>
            </a:r>
          </a:p>
          <a:p>
            <a:r>
              <a:rPr lang="ja-JP" altLang="en-US" sz="1600" b="1" dirty="0">
                <a:latin typeface="+mn-ea"/>
              </a:rPr>
              <a:t>　１年・・・</a:t>
            </a:r>
            <a:r>
              <a:rPr lang="en-US" altLang="ja-JP" sz="1600" b="1" dirty="0">
                <a:latin typeface="+mn-ea"/>
              </a:rPr>
              <a:t>R6.4.1</a:t>
            </a:r>
            <a:r>
              <a:rPr lang="ja-JP" altLang="en-US" sz="1600" b="1" dirty="0">
                <a:latin typeface="+mn-ea"/>
              </a:rPr>
              <a:t>～</a:t>
            </a:r>
            <a:r>
              <a:rPr lang="en-US" altLang="ja-JP" sz="1600" b="1" dirty="0">
                <a:latin typeface="+mn-ea"/>
              </a:rPr>
              <a:t>R7.3.31</a:t>
            </a:r>
          </a:p>
        </p:txBody>
      </p:sp>
      <p:sp>
        <p:nvSpPr>
          <p:cNvPr id="13" name="スライド番号プレースホルダー 3"/>
          <p:cNvSpPr>
            <a:spLocks noGrp="1"/>
          </p:cNvSpPr>
          <p:nvPr>
            <p:ph type="sldNum" sz="quarter" idx="12"/>
          </p:nvPr>
        </p:nvSpPr>
        <p:spPr>
          <a:xfrm>
            <a:off x="7010400" y="6492875"/>
            <a:ext cx="2133600" cy="365125"/>
          </a:xfrm>
        </p:spPr>
        <p:txBody>
          <a:bodyPr/>
          <a:lstStyle/>
          <a:p>
            <a:r>
              <a:rPr kumimoji="1" lang="ja-JP" altLang="en-US" sz="1600" dirty="0">
                <a:solidFill>
                  <a:schemeClr val="tx1"/>
                </a:solidFill>
              </a:rPr>
              <a:t>２</a:t>
            </a:r>
          </a:p>
        </p:txBody>
      </p:sp>
    </p:spTree>
    <p:extLst>
      <p:ext uri="{BB962C8B-B14F-4D97-AF65-F5344CB8AC3E}">
        <p14:creationId xmlns:p14="http://schemas.microsoft.com/office/powerpoint/2010/main" val="2805960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rgbClr val="FFFFFF"/>
                </a:solidFill>
                <a:latin typeface="+mn-ea"/>
                <a:cs typeface="Times New Roman"/>
              </a:rPr>
              <a:t>①近畿大学病院の推薦について</a:t>
            </a:r>
          </a:p>
        </p:txBody>
      </p:sp>
      <p:sp>
        <p:nvSpPr>
          <p:cNvPr id="8" name="スライド番号プレースホルダー 3"/>
          <p:cNvSpPr>
            <a:spLocks noGrp="1"/>
          </p:cNvSpPr>
          <p:nvPr>
            <p:ph type="sldNum" sz="quarter" idx="12"/>
          </p:nvPr>
        </p:nvSpPr>
        <p:spPr>
          <a:xfrm>
            <a:off x="6982563" y="6492875"/>
            <a:ext cx="2133600" cy="365125"/>
          </a:xfrm>
        </p:spPr>
        <p:txBody>
          <a:bodyPr/>
          <a:lstStyle/>
          <a:p>
            <a:r>
              <a:rPr kumimoji="1" lang="ja-JP" altLang="en-US" sz="1600" dirty="0">
                <a:solidFill>
                  <a:schemeClr val="tx1"/>
                </a:solidFill>
              </a:rPr>
              <a:t>３</a:t>
            </a:r>
          </a:p>
        </p:txBody>
      </p:sp>
      <p:sp>
        <p:nvSpPr>
          <p:cNvPr id="10" name="テキスト ボックス 9">
            <a:extLst>
              <a:ext uri="{FF2B5EF4-FFF2-40B4-BE49-F238E27FC236}">
                <a16:creationId xmlns:a16="http://schemas.microsoft.com/office/drawing/2014/main" id="{17667673-23BD-4D86-B5FD-B3BF74EDCE23}"/>
              </a:ext>
            </a:extLst>
          </p:cNvPr>
          <p:cNvSpPr txBox="1"/>
          <p:nvPr/>
        </p:nvSpPr>
        <p:spPr>
          <a:xfrm>
            <a:off x="213030" y="489347"/>
            <a:ext cx="6769533" cy="369332"/>
          </a:xfrm>
          <a:prstGeom prst="rect">
            <a:avLst/>
          </a:prstGeom>
          <a:noFill/>
          <a:ln>
            <a:noFill/>
          </a:ln>
        </p:spPr>
        <p:txBody>
          <a:bodyPr wrap="square" rtlCol="0">
            <a:spAutoFit/>
          </a:bodyPr>
          <a:lstStyle/>
          <a:p>
            <a:r>
              <a:rPr lang="ja-JP" altLang="en-US" b="1" dirty="0">
                <a:latin typeface="Arial" charset="0"/>
              </a:rPr>
              <a:t>◆国の検討会（</a:t>
            </a:r>
            <a:r>
              <a:rPr lang="en-US" altLang="ja-JP" b="1" dirty="0">
                <a:latin typeface="Arial" charset="0"/>
              </a:rPr>
              <a:t>R6.2.21</a:t>
            </a:r>
            <a:r>
              <a:rPr lang="ja-JP" altLang="en-US" b="1" dirty="0">
                <a:latin typeface="Arial" charset="0"/>
              </a:rPr>
              <a:t>）における決定事項 </a:t>
            </a:r>
            <a:endParaRPr kumimoji="1" lang="ja-JP" altLang="en-US" b="1" dirty="0">
              <a:latin typeface="Arial" charset="0"/>
            </a:endParaRPr>
          </a:p>
        </p:txBody>
      </p:sp>
      <p:sp>
        <p:nvSpPr>
          <p:cNvPr id="9" name="テキスト ボックス 8">
            <a:extLst>
              <a:ext uri="{FF2B5EF4-FFF2-40B4-BE49-F238E27FC236}">
                <a16:creationId xmlns:a16="http://schemas.microsoft.com/office/drawing/2014/main" id="{52F9536B-289C-4918-AB1B-3686505C5D66}"/>
              </a:ext>
            </a:extLst>
          </p:cNvPr>
          <p:cNvSpPr txBox="1"/>
          <p:nvPr/>
        </p:nvSpPr>
        <p:spPr>
          <a:xfrm>
            <a:off x="213029" y="3587356"/>
            <a:ext cx="6769533" cy="369332"/>
          </a:xfrm>
          <a:prstGeom prst="rect">
            <a:avLst/>
          </a:prstGeom>
          <a:noFill/>
          <a:ln>
            <a:noFill/>
          </a:ln>
        </p:spPr>
        <p:txBody>
          <a:bodyPr wrap="square" rtlCol="0">
            <a:spAutoFit/>
          </a:bodyPr>
          <a:lstStyle/>
          <a:p>
            <a:r>
              <a:rPr lang="ja-JP" altLang="en-US" b="1" dirty="0">
                <a:latin typeface="Arial" charset="0"/>
              </a:rPr>
              <a:t>◆ 大阪府の推薦（案）</a:t>
            </a:r>
            <a:endParaRPr kumimoji="1" lang="ja-JP" altLang="en-US" b="1" dirty="0">
              <a:latin typeface="Arial" charset="0"/>
            </a:endParaRPr>
          </a:p>
        </p:txBody>
      </p:sp>
      <p:sp>
        <p:nvSpPr>
          <p:cNvPr id="11" name="正方形/長方形 10">
            <a:extLst>
              <a:ext uri="{FF2B5EF4-FFF2-40B4-BE49-F238E27FC236}">
                <a16:creationId xmlns:a16="http://schemas.microsoft.com/office/drawing/2014/main" id="{7B0A72A0-69F8-4DA1-AA6A-C6F15FEA8BCD}"/>
              </a:ext>
            </a:extLst>
          </p:cNvPr>
          <p:cNvSpPr/>
          <p:nvPr/>
        </p:nvSpPr>
        <p:spPr>
          <a:xfrm>
            <a:off x="352413" y="3935907"/>
            <a:ext cx="8511182" cy="2700739"/>
          </a:xfrm>
          <a:prstGeom prst="rect">
            <a:avLst/>
          </a:prstGeom>
          <a:ln>
            <a:solidFill>
              <a:schemeClr val="tx1"/>
            </a:solidFill>
            <a:prstDash val="dash"/>
          </a:ln>
        </p:spPr>
        <p:txBody>
          <a:bodyPr wrap="square">
            <a:spAutoFit/>
          </a:bodyPr>
          <a:lstStyle/>
          <a:p>
            <a:pPr marL="358775" indent="-358775">
              <a:buFont typeface="Wingdings" panose="05000000000000000000" pitchFamily="2" charset="2"/>
              <a:buChar char="Ø"/>
            </a:pPr>
            <a:r>
              <a:rPr lang="ja-JP" altLang="en-US" sz="1600" b="1" dirty="0">
                <a:solidFill>
                  <a:sysClr val="windowText" lastClr="000000"/>
                </a:solidFill>
                <a:latin typeface="+mn-ea"/>
                <a:cs typeface="Meiryo UI" panose="020B0604030504040204" pitchFamily="50" charset="-128"/>
              </a:rPr>
              <a:t>令和６年度提出の現況報告において国指定要件を充足するとともに、上記（１）に記載の要件</a:t>
            </a:r>
            <a:br>
              <a:rPr lang="en-US" altLang="ja-JP" sz="1600" b="1" dirty="0">
                <a:solidFill>
                  <a:sysClr val="windowText" lastClr="000000"/>
                </a:solidFill>
                <a:latin typeface="+mn-ea"/>
                <a:cs typeface="Meiryo UI" panose="020B0604030504040204" pitchFamily="50" charset="-128"/>
              </a:rPr>
            </a:br>
            <a:r>
              <a:rPr lang="ja-JP" altLang="en-US" sz="1600" b="1" dirty="0">
                <a:solidFill>
                  <a:sysClr val="windowText" lastClr="000000"/>
                </a:solidFill>
                <a:latin typeface="+mn-ea"/>
                <a:cs typeface="Meiryo UI" panose="020B0604030504040204" pitchFamily="50" charset="-128"/>
              </a:rPr>
              <a:t>①②③を充足する予定であることから、国に指定更新の推薦を行う。</a:t>
            </a:r>
            <a:endParaRPr lang="en-US" altLang="ja-JP" sz="1600" b="1" dirty="0">
              <a:solidFill>
                <a:sysClr val="windowText" lastClr="000000"/>
              </a:solidFill>
              <a:latin typeface="+mn-ea"/>
              <a:cs typeface="Meiryo UI" panose="020B0604030504040204" pitchFamily="50" charset="-128"/>
            </a:endParaRPr>
          </a:p>
          <a:p>
            <a:pPr>
              <a:lnSpc>
                <a:spcPts val="1100"/>
              </a:lnSpc>
              <a:spcAft>
                <a:spcPts val="600"/>
              </a:spcAft>
            </a:pPr>
            <a:r>
              <a:rPr lang="ja-JP" altLang="en-US" sz="1600" b="1" dirty="0">
                <a:solidFill>
                  <a:sysClr val="windowText" lastClr="000000"/>
                </a:solidFill>
                <a:latin typeface="+mn-ea"/>
                <a:ea typeface="Meiryo UI" panose="020B0604030504040204" pitchFamily="50" charset="-128"/>
                <a:cs typeface="Meiryo UI" panose="020B0604030504040204" pitchFamily="50" charset="-128"/>
              </a:rPr>
              <a:t>　　</a:t>
            </a:r>
            <a:endParaRPr lang="en-US" altLang="ja-JP" sz="1600" b="1" dirty="0">
              <a:solidFill>
                <a:sysClr val="windowText" lastClr="000000"/>
              </a:solidFill>
              <a:latin typeface="+mn-ea"/>
              <a:ea typeface="Meiryo UI" panose="020B0604030504040204" pitchFamily="50" charset="-128"/>
              <a:cs typeface="Meiryo UI" panose="020B0604030504040204" pitchFamily="50" charset="-128"/>
            </a:endParaRPr>
          </a:p>
          <a:p>
            <a:pPr>
              <a:lnSpc>
                <a:spcPts val="1600"/>
              </a:lnSpc>
              <a:spcAft>
                <a:spcPts val="600"/>
              </a:spcAft>
            </a:pPr>
            <a:r>
              <a:rPr lang="ja-JP" altLang="en-US" sz="1600" b="1" dirty="0">
                <a:solidFill>
                  <a:sysClr val="windowText" lastClr="000000"/>
                </a:solidFill>
                <a:latin typeface="+mn-ea"/>
                <a:ea typeface="Meiryo UI" panose="020B0604030504040204" pitchFamily="50" charset="-128"/>
                <a:cs typeface="Meiryo UI" panose="020B0604030504040204" pitchFamily="50" charset="-128"/>
              </a:rPr>
              <a:t>　　</a:t>
            </a:r>
            <a:r>
              <a:rPr lang="ja-JP" altLang="en-US" sz="15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①移転後も全ての指定要件を充足する見込み及び②移転後の診療実績の見込み詳細について</a:t>
            </a:r>
            <a:br>
              <a:rPr lang="en-US" altLang="ja-JP" sz="15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5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・移転後はがんセンターとして、がん治療にかかる主要な診療科や専用の相談室のあるエリアを設けて、</a:t>
            </a:r>
            <a:br>
              <a:rPr lang="en-US" altLang="ja-JP" sz="1500" dirty="0">
                <a:latin typeface="Meiryo UI" panose="020B0604030504040204" pitchFamily="50" charset="-128"/>
                <a:ea typeface="Meiryo UI" panose="020B0604030504040204" pitchFamily="50" charset="-128"/>
                <a:cs typeface="Meiryo UI" panose="020B0604030504040204" pitchFamily="50" charset="-128"/>
              </a:rPr>
            </a:br>
            <a:r>
              <a:rPr lang="ja-JP" altLang="en-US" sz="1500" dirty="0">
                <a:latin typeface="Meiryo UI" panose="020B0604030504040204" pitchFamily="50" charset="-128"/>
                <a:ea typeface="Meiryo UI" panose="020B0604030504040204" pitchFamily="50" charset="-128"/>
                <a:cs typeface="Meiryo UI" panose="020B0604030504040204" pitchFamily="50" charset="-128"/>
              </a:rPr>
              <a:t>　　　　　がん専門チームによる集学的治療と患者ケアにあたることから、</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体制の継続、 充実が見込まれるため</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br>
              <a:rPr lang="en-US" altLang="ja-JP" sz="1500" dirty="0">
                <a:latin typeface="Meiryo UI" panose="020B0604030504040204" pitchFamily="50" charset="-128"/>
                <a:ea typeface="Meiryo UI" panose="020B0604030504040204" pitchFamily="50" charset="-128"/>
                <a:cs typeface="Meiryo UI" panose="020B0604030504040204" pitchFamily="50" charset="-128"/>
              </a:rPr>
            </a:br>
            <a:r>
              <a:rPr lang="ja-JP" altLang="en-US" sz="1500" dirty="0">
                <a:latin typeface="Meiryo UI" panose="020B0604030504040204" pitchFamily="50" charset="-128"/>
                <a:ea typeface="Meiryo UI" panose="020B0604030504040204" pitchFamily="50" charset="-128"/>
                <a:cs typeface="Meiryo UI" panose="020B0604030504040204" pitchFamily="50" charset="-128"/>
              </a:rPr>
              <a:t>　　　　　診療実績を含む全ての指定要件を充足予定</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Aft>
                <a:spcPts val="600"/>
              </a:spcAft>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③移転元と移転先のがん医療圏の患者受療動向への影響を含めたがん診療提供体制の詳細について</a:t>
            </a:r>
            <a:br>
              <a:rPr lang="en-US" altLang="ja-JP" sz="1500" dirty="0">
                <a:latin typeface="Meiryo UI" panose="020B0604030504040204" pitchFamily="50" charset="-128"/>
                <a:ea typeface="Meiryo UI" panose="020B0604030504040204" pitchFamily="50" charset="-128"/>
                <a:cs typeface="Meiryo UI" panose="020B0604030504040204" pitchFamily="50" charset="-128"/>
              </a:rPr>
            </a:br>
            <a:r>
              <a:rPr lang="ja-JP" altLang="en-US" sz="1500" dirty="0">
                <a:latin typeface="Meiryo UI" panose="020B0604030504040204" pitchFamily="50" charset="-128"/>
                <a:ea typeface="Meiryo UI" panose="020B0604030504040204" pitchFamily="50" charset="-128"/>
                <a:cs typeface="Meiryo UI" panose="020B0604030504040204" pitchFamily="50" charset="-128"/>
              </a:rPr>
              <a:t>　　　　　・南河内医療圏：基本協定に基づき、引き続き南河内医療圏における医療体制の確保に取り組む</a:t>
            </a:r>
            <a:br>
              <a:rPr lang="ja-JP" altLang="en-US" sz="1500" dirty="0">
                <a:latin typeface="Meiryo UI" panose="020B0604030504040204" pitchFamily="50" charset="-128"/>
                <a:ea typeface="Meiryo UI" panose="020B0604030504040204" pitchFamily="50" charset="-128"/>
                <a:cs typeface="Meiryo UI" panose="020B0604030504040204" pitchFamily="50" charset="-128"/>
              </a:rPr>
            </a:br>
            <a:r>
              <a:rPr lang="ja-JP" altLang="en-US" sz="1500" dirty="0">
                <a:latin typeface="Meiryo UI" panose="020B0604030504040204" pitchFamily="50" charset="-128"/>
                <a:ea typeface="Meiryo UI" panose="020B0604030504040204" pitchFamily="50" charset="-128"/>
                <a:cs typeface="Meiryo UI" panose="020B0604030504040204" pitchFamily="50" charset="-128"/>
              </a:rPr>
              <a:t>　　　　　・堺市医療圏　 ：堺市医療圏において、南部に拠点病院が移転することで、堺市医療圏のがん医療  </a:t>
            </a:r>
            <a:br>
              <a:rPr lang="en-US" altLang="ja-JP" sz="1500" dirty="0">
                <a:latin typeface="Meiryo UI" panose="020B0604030504040204" pitchFamily="50" charset="-128"/>
                <a:ea typeface="Meiryo UI" panose="020B0604030504040204" pitchFamily="50" charset="-128"/>
                <a:cs typeface="Meiryo UI" panose="020B0604030504040204" pitchFamily="50" charset="-128"/>
              </a:rPr>
            </a:br>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の均てん化に寄与</a:t>
            </a:r>
            <a:endParaRPr lang="en-US" altLang="ja-JP" sz="1500" dirty="0">
              <a:latin typeface="+mn-ea"/>
              <a:cs typeface="Meiryo UI" panose="020B0604030504040204" pitchFamily="50" charset="-128"/>
            </a:endParaRPr>
          </a:p>
        </p:txBody>
      </p:sp>
      <p:sp>
        <p:nvSpPr>
          <p:cNvPr id="14" name="正方形/長方形 13">
            <a:extLst>
              <a:ext uri="{FF2B5EF4-FFF2-40B4-BE49-F238E27FC236}">
                <a16:creationId xmlns:a16="http://schemas.microsoft.com/office/drawing/2014/main" id="{38FFC479-849D-4F24-B070-3D1E4A3C65E2}"/>
              </a:ext>
            </a:extLst>
          </p:cNvPr>
          <p:cNvSpPr/>
          <p:nvPr/>
        </p:nvSpPr>
        <p:spPr>
          <a:xfrm>
            <a:off x="419788" y="858679"/>
            <a:ext cx="8511182" cy="2554545"/>
          </a:xfrm>
          <a:prstGeom prst="rect">
            <a:avLst/>
          </a:prstGeom>
          <a:ln>
            <a:solidFill>
              <a:srgbClr val="002060"/>
            </a:solidFill>
            <a:prstDash val="dash"/>
          </a:ln>
        </p:spPr>
        <p:txBody>
          <a:bodyPr wrap="square">
            <a:spAutoFit/>
          </a:bodyPr>
          <a:lstStyle/>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令和６年度の</a:t>
            </a: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移転前</a:t>
            </a: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の指定の検討会</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において、以下要件について確認し、充足している場合には、移転後も</a:t>
            </a:r>
            <a:b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含めた１年間を指定期間とする。</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①移転後も全ての指定要件を充足する見込みについて</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②移転後の診療実績の見込み詳細について</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③移転元と移転先のがん医療圏の患者受療動向への影響を含めたがん診療提供体制の詳細について</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600"/>
              </a:lnSpc>
              <a:spcAft>
                <a:spcPts val="600"/>
              </a:spcAft>
            </a:pP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（２）仮に、上記のとおり、令和６年度の指定の検討会で１年間の指定を行った場合は、</a:t>
            </a: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令和７年度の</a:t>
            </a: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移転後</a:t>
            </a: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br>
              <a:rPr lang="en-US" altLang="ja-JP"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指定の検討会</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において、以下の要件について確認し、指定の更新を行う。</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①移転後の指定要件の充足状況について</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②移転後の診療実績の詳細について</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8389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B0081DC-B841-4AAA-84A6-EE5004CA6E36}"/>
              </a:ext>
            </a:extLst>
          </p:cNvPr>
          <p:cNvSpPr txBox="1"/>
          <p:nvPr/>
        </p:nvSpPr>
        <p:spPr>
          <a:xfrm>
            <a:off x="7137024" y="2605109"/>
            <a:ext cx="2168503" cy="600164"/>
          </a:xfrm>
          <a:prstGeom prst="rect">
            <a:avLst/>
          </a:prstGeom>
          <a:noFill/>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１　</a:t>
            </a:r>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基準期間</a:t>
            </a:r>
            <a:endPar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（申請年の前年の</a:t>
            </a:r>
            <a:endPar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１月１日～</a:t>
            </a:r>
            <a:r>
              <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12</a:t>
            </a:r>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31</a:t>
            </a:r>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a:t>
            </a:r>
            <a:endParaRPr lang="ja-JP" altLang="en-US" sz="1100"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C2B2AA64-4415-4FAA-A0F3-1E4F0AB6C6D5}"/>
              </a:ext>
            </a:extLst>
          </p:cNvPr>
          <p:cNvGraphicFramePr>
            <a:graphicFrameLocks noGrp="1"/>
          </p:cNvGraphicFramePr>
          <p:nvPr>
            <p:extLst>
              <p:ext uri="{D42A27DB-BD31-4B8C-83A1-F6EECF244321}">
                <p14:modId xmlns:p14="http://schemas.microsoft.com/office/powerpoint/2010/main" val="326419041"/>
              </p:ext>
            </p:extLst>
          </p:nvPr>
        </p:nvGraphicFramePr>
        <p:xfrm>
          <a:off x="310713" y="788894"/>
          <a:ext cx="6807504" cy="2759222"/>
        </p:xfrm>
        <a:graphic>
          <a:graphicData uri="http://schemas.openxmlformats.org/drawingml/2006/table">
            <a:tbl>
              <a:tblPr firstRow="1" bandRow="1">
                <a:tableStyleId>{5C22544A-7EE6-4342-B048-85BDC9FD1C3A}</a:tableStyleId>
              </a:tblPr>
              <a:tblGrid>
                <a:gridCol w="696475">
                  <a:extLst>
                    <a:ext uri="{9D8B030D-6E8A-4147-A177-3AD203B41FA5}">
                      <a16:colId xmlns:a16="http://schemas.microsoft.com/office/drawing/2014/main" val="1893611463"/>
                    </a:ext>
                  </a:extLst>
                </a:gridCol>
                <a:gridCol w="2481316">
                  <a:extLst>
                    <a:ext uri="{9D8B030D-6E8A-4147-A177-3AD203B41FA5}">
                      <a16:colId xmlns:a16="http://schemas.microsoft.com/office/drawing/2014/main" val="1327708209"/>
                    </a:ext>
                  </a:extLst>
                </a:gridCol>
                <a:gridCol w="1695554">
                  <a:extLst>
                    <a:ext uri="{9D8B030D-6E8A-4147-A177-3AD203B41FA5}">
                      <a16:colId xmlns:a16="http://schemas.microsoft.com/office/drawing/2014/main" val="624602067"/>
                    </a:ext>
                  </a:extLst>
                </a:gridCol>
                <a:gridCol w="915147">
                  <a:extLst>
                    <a:ext uri="{9D8B030D-6E8A-4147-A177-3AD203B41FA5}">
                      <a16:colId xmlns:a16="http://schemas.microsoft.com/office/drawing/2014/main" val="593695478"/>
                    </a:ext>
                  </a:extLst>
                </a:gridCol>
                <a:gridCol w="1019012">
                  <a:extLst>
                    <a:ext uri="{9D8B030D-6E8A-4147-A177-3AD203B41FA5}">
                      <a16:colId xmlns:a16="http://schemas.microsoft.com/office/drawing/2014/main" val="1182510318"/>
                    </a:ext>
                  </a:extLst>
                </a:gridCol>
              </a:tblGrid>
              <a:tr h="258409">
                <a:tc rowSpan="2" gridSpan="2">
                  <a:txBody>
                    <a:bodyPr/>
                    <a:lstStyle/>
                    <a:p>
                      <a:pPr algn="ctr"/>
                      <a:r>
                        <a:rPr kumimoji="1" lang="ja-JP" altLang="en-US" sz="1200" dirty="0">
                          <a:latin typeface="Meiryo UI" panose="020B0604030504040204" pitchFamily="50" charset="-128"/>
                          <a:ea typeface="Meiryo UI" panose="020B0604030504040204" pitchFamily="50" charset="-128"/>
                        </a:rPr>
                        <a:t>指定要件</a:t>
                      </a:r>
                    </a:p>
                  </a:txBody>
                  <a:tcPr anchor="ctr">
                    <a:lnB w="12700" cap="flat" cmpd="sng" algn="ctr">
                      <a:solidFill>
                        <a:schemeClr val="bg1"/>
                      </a:solidFill>
                      <a:prstDash val="solid"/>
                      <a:round/>
                      <a:headEnd type="none" w="med" len="med"/>
                      <a:tailEnd type="none" w="med" len="med"/>
                    </a:lnB>
                  </a:tcPr>
                </a:tc>
                <a:tc rowSpan="2" hMerge="1">
                  <a:txBody>
                    <a:bodyPr/>
                    <a:lstStyle/>
                    <a:p>
                      <a:pPr algn="ctr"/>
                      <a:r>
                        <a:rPr kumimoji="1" lang="ja-JP" altLang="en-US" sz="1200" dirty="0">
                          <a:latin typeface="Meiryo UI" panose="020B0604030504040204" pitchFamily="50" charset="-128"/>
                          <a:ea typeface="Meiryo UI" panose="020B0604030504040204" pitchFamily="50" charset="-128"/>
                        </a:rPr>
                        <a:t>指定要件</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国指定拠点病院</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gridSpan="2">
                  <a:txBody>
                    <a:bodyPr/>
                    <a:lstStyle/>
                    <a:p>
                      <a:pPr algn="ctr"/>
                      <a:r>
                        <a:rPr kumimoji="1" lang="ja-JP" altLang="en-US" sz="1200" dirty="0">
                          <a:latin typeface="Meiryo UI" panose="020B0604030504040204" pitchFamily="50" charset="-128"/>
                          <a:ea typeface="Meiryo UI" panose="020B0604030504040204" pitchFamily="50" charset="-128"/>
                        </a:rPr>
                        <a:t>大阪南医療センター</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562643945"/>
                  </a:ext>
                </a:extLst>
              </a:tr>
              <a:tr h="25840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R5</a:t>
                      </a:r>
                      <a:r>
                        <a:rPr kumimoji="1" lang="ja-JP" altLang="en-US" sz="1200" b="1" dirty="0">
                          <a:solidFill>
                            <a:schemeClr val="bg1"/>
                          </a:solidFill>
                          <a:latin typeface="Meiryo UI" panose="020B0604030504040204" pitchFamily="50" charset="-128"/>
                          <a:ea typeface="Meiryo UI" panose="020B0604030504040204" pitchFamily="50" charset="-128"/>
                        </a:rPr>
                        <a:t>年度</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R6</a:t>
                      </a:r>
                      <a:r>
                        <a:rPr kumimoji="1" lang="ja-JP" altLang="en-US" sz="1200" b="1" dirty="0">
                          <a:solidFill>
                            <a:schemeClr val="bg1"/>
                          </a:solidFill>
                          <a:latin typeface="Meiryo UI" panose="020B0604030504040204" pitchFamily="50" charset="-128"/>
                          <a:ea typeface="Meiryo UI" panose="020B0604030504040204" pitchFamily="50" charset="-128"/>
                        </a:rPr>
                        <a:t>年度</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14142994"/>
                  </a:ext>
                </a:extLst>
              </a:tr>
              <a:tr h="281384">
                <a:tc rowSpan="5">
                  <a:txBody>
                    <a:bodyPr/>
                    <a:lstStyle/>
                    <a:p>
                      <a:pPr algn="ctr"/>
                      <a:r>
                        <a:rPr kumimoji="1" lang="ja-JP" altLang="en-US" sz="1200" dirty="0">
                          <a:latin typeface="Meiryo UI" panose="020B0604030504040204" pitchFamily="50" charset="-128"/>
                          <a:ea typeface="Meiryo UI" panose="020B0604030504040204" pitchFamily="50" charset="-128"/>
                        </a:rPr>
                        <a:t>診療実績</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a:t>
                      </a:r>
                      <a:endParaRPr kumimoji="1" lang="ja-JP" altLang="en-US" sz="1200" dirty="0">
                        <a:latin typeface="Meiryo UI" panose="020B0604030504040204" pitchFamily="50" charset="-128"/>
                        <a:ea typeface="Meiryo UI" panose="020B0604030504040204" pitchFamily="50" charset="-128"/>
                      </a:endParaRPr>
                    </a:p>
                  </a:txBody>
                  <a:tcPr vert="eaVert" anchor="ctr">
                    <a:lnT w="12700" cap="flat" cmpd="sng" algn="ctr">
                      <a:solidFill>
                        <a:schemeClr val="bg1"/>
                      </a:solidFill>
                      <a:prstDash val="solid"/>
                      <a:round/>
                      <a:headEnd type="none" w="med" len="med"/>
                      <a:tailEnd type="none" w="med" len="med"/>
                    </a:lnT>
                  </a:tcPr>
                </a:tc>
                <a:tc>
                  <a:txBody>
                    <a:bodyPr/>
                    <a:lstStyle/>
                    <a:p>
                      <a:pPr algn="ctr"/>
                      <a:r>
                        <a:rPr kumimoji="1" lang="ja-JP" altLang="en-US" sz="1200" dirty="0">
                          <a:latin typeface="Meiryo UI" panose="020B0604030504040204" pitchFamily="50" charset="-128"/>
                          <a:ea typeface="Meiryo UI" panose="020B0604030504040204" pitchFamily="50" charset="-128"/>
                        </a:rPr>
                        <a:t>院内がん登録数</a:t>
                      </a:r>
                    </a:p>
                  </a:txBody>
                  <a:tcPr anchor="ctr">
                    <a:lnT w="127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（年間）</a:t>
                      </a:r>
                      <a:r>
                        <a:rPr kumimoji="1" lang="en-US" altLang="ja-JP" sz="1200" dirty="0">
                          <a:latin typeface="Meiryo UI" panose="020B0604030504040204" pitchFamily="50" charset="-128"/>
                          <a:ea typeface="Meiryo UI" panose="020B0604030504040204" pitchFamily="50" charset="-128"/>
                        </a:rPr>
                        <a:t>500</a:t>
                      </a:r>
                      <a:r>
                        <a:rPr kumimoji="1" lang="ja-JP" altLang="en-US" sz="1200" dirty="0">
                          <a:latin typeface="Meiryo UI" panose="020B0604030504040204" pitchFamily="50" charset="-128"/>
                          <a:ea typeface="Meiryo UI" panose="020B0604030504040204" pitchFamily="50" charset="-128"/>
                        </a:rPr>
                        <a:t>件以上</a:t>
                      </a:r>
                    </a:p>
                  </a:txBody>
                  <a:tcPr anchor="ctr">
                    <a:lnT w="127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895</a:t>
                      </a:r>
                      <a:r>
                        <a:rPr kumimoji="1" lang="ja-JP" altLang="en-US" sz="1200" dirty="0">
                          <a:latin typeface="Meiryo UI" panose="020B0604030504040204" pitchFamily="50" charset="-128"/>
                          <a:ea typeface="Meiryo UI" panose="020B0604030504040204" pitchFamily="50" charset="-128"/>
                        </a:rPr>
                        <a:t>件</a:t>
                      </a:r>
                    </a:p>
                  </a:txBody>
                  <a:tcPr anchor="ctr">
                    <a:lnT w="127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715</a:t>
                      </a:r>
                      <a:r>
                        <a:rPr kumimoji="1" lang="ja-JP" altLang="en-US" sz="1200" dirty="0">
                          <a:latin typeface="Meiryo UI" panose="020B0604030504040204" pitchFamily="50" charset="-128"/>
                          <a:ea typeface="Meiryo UI" panose="020B0604030504040204" pitchFamily="50" charset="-128"/>
                        </a:rPr>
                        <a:t>件</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708466781"/>
                  </a:ext>
                </a:extLst>
              </a:tr>
              <a:tr h="281384">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悪性腫瘍の手術件数</a:t>
                      </a:r>
                    </a:p>
                  </a:txBody>
                  <a:tcPr anchor="ctr">
                    <a:solidFill>
                      <a:schemeClr val="bg1">
                        <a:lumMod val="95000"/>
                      </a:schemeClr>
                    </a:solidFill>
                  </a:tcPr>
                </a:tc>
                <a:tc>
                  <a:txBody>
                    <a:bodyPr/>
                    <a:lstStyle/>
                    <a:p>
                      <a:pPr algn="ctr"/>
                      <a:r>
                        <a:rPr kumimoji="1" lang="zh-TW" altLang="en-US" sz="1200" dirty="0">
                          <a:latin typeface="Meiryo UI" panose="020B0604030504040204" pitchFamily="50" charset="-128"/>
                          <a:ea typeface="Meiryo UI" panose="020B0604030504040204" pitchFamily="50" charset="-128"/>
                        </a:rPr>
                        <a:t>（年間）</a:t>
                      </a:r>
                      <a:r>
                        <a:rPr kumimoji="1" lang="en-US" altLang="zh-TW" sz="1200" dirty="0">
                          <a:latin typeface="Meiryo UI" panose="020B0604030504040204" pitchFamily="50" charset="-128"/>
                          <a:ea typeface="Meiryo UI" panose="020B0604030504040204" pitchFamily="50" charset="-128"/>
                        </a:rPr>
                        <a:t>400</a:t>
                      </a:r>
                      <a:r>
                        <a:rPr kumimoji="1" lang="zh-TW" altLang="en-US" sz="1200" dirty="0">
                          <a:latin typeface="Meiryo UI" panose="020B0604030504040204" pitchFamily="50" charset="-128"/>
                          <a:ea typeface="Meiryo UI" panose="020B0604030504040204" pitchFamily="50" charset="-128"/>
                        </a:rPr>
                        <a:t>件以上</a:t>
                      </a:r>
                    </a:p>
                  </a:txBody>
                  <a:tcPr anchor="c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541</a:t>
                      </a:r>
                      <a:r>
                        <a:rPr kumimoji="1" lang="ja-JP" altLang="en-US" sz="1200" dirty="0">
                          <a:latin typeface="Meiryo UI" panose="020B0604030504040204" pitchFamily="50" charset="-128"/>
                          <a:ea typeface="Meiryo UI" panose="020B0604030504040204" pitchFamily="50" charset="-128"/>
                        </a:rPr>
                        <a:t>件</a:t>
                      </a:r>
                      <a:endParaRPr kumimoji="1" lang="zh-TW"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440</a:t>
                      </a:r>
                      <a:r>
                        <a:rPr kumimoji="1" lang="ja-JP" altLang="en-US" sz="1200" dirty="0">
                          <a:latin typeface="Meiryo UI" panose="020B0604030504040204" pitchFamily="50" charset="-128"/>
                          <a:ea typeface="Meiryo UI" panose="020B0604030504040204" pitchFamily="50" charset="-128"/>
                        </a:rPr>
                        <a:t>件</a:t>
                      </a:r>
                      <a:endParaRPr kumimoji="1" lang="zh-TW"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extLst>
                  <a:ext uri="{0D108BD9-81ED-4DB2-BD59-A6C34878D82A}">
                    <a16:rowId xmlns:a16="http://schemas.microsoft.com/office/drawing/2014/main" val="2560458344"/>
                  </a:ext>
                </a:extLst>
              </a:tr>
              <a:tr h="39511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薬物療法のべ患者数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200" dirty="0">
                          <a:latin typeface="Meiryo UI" panose="020B0604030504040204" pitchFamily="50" charset="-128"/>
                          <a:ea typeface="Meiryo UI" panose="020B0604030504040204" pitchFamily="50" charset="-128"/>
                        </a:rPr>
                        <a:t>（年間）</a:t>
                      </a:r>
                      <a:r>
                        <a:rPr kumimoji="1" lang="en-US" altLang="zh-TW" sz="1200" dirty="0">
                          <a:latin typeface="Meiryo UI" panose="020B0604030504040204" pitchFamily="50" charset="-128"/>
                          <a:ea typeface="Meiryo UI" panose="020B0604030504040204" pitchFamily="50" charset="-128"/>
                        </a:rPr>
                        <a:t>1,000</a:t>
                      </a:r>
                      <a:r>
                        <a:rPr kumimoji="1" lang="zh-TW" altLang="en-US" sz="1200" dirty="0">
                          <a:latin typeface="Meiryo UI" panose="020B0604030504040204" pitchFamily="50" charset="-128"/>
                          <a:ea typeface="Meiryo UI" panose="020B0604030504040204" pitchFamily="50" charset="-128"/>
                        </a:rPr>
                        <a:t>人以上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1200" dirty="0">
                          <a:latin typeface="Meiryo UI" panose="020B0604030504040204" pitchFamily="50" charset="-128"/>
                          <a:ea typeface="Meiryo UI" panose="020B0604030504040204" pitchFamily="50" charset="-128"/>
                        </a:rPr>
                        <a:t>2,452</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2,387</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16866659"/>
                  </a:ext>
                </a:extLst>
              </a:tr>
              <a:tr h="281384">
                <a:tc vMerge="1">
                  <a:txBody>
                    <a:bodyPr/>
                    <a:lstStyle/>
                    <a:p>
                      <a:endParaRPr kumimoji="1" lang="ja-JP" altLang="en-US"/>
                    </a:p>
                  </a:txBody>
                  <a:tcPr/>
                </a:tc>
                <a:tc>
                  <a:txBody>
                    <a:bodyPr/>
                    <a:lstStyle/>
                    <a:p>
                      <a:pPr algn="ctr"/>
                      <a:r>
                        <a:rPr kumimoji="1" lang="ja-JP" altLang="en-US" sz="1200" dirty="0">
                          <a:latin typeface="Meiryo UI" panose="020B0604030504040204" pitchFamily="50" charset="-128"/>
                          <a:ea typeface="Meiryo UI" panose="020B0604030504040204" pitchFamily="50" charset="-128"/>
                        </a:rPr>
                        <a:t>放射線治療のべ患者数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200" dirty="0">
                          <a:latin typeface="Meiryo UI" panose="020B0604030504040204" pitchFamily="50" charset="-128"/>
                          <a:ea typeface="Meiryo UI" panose="020B0604030504040204" pitchFamily="50" charset="-128"/>
                        </a:rPr>
                        <a:t>（年間）</a:t>
                      </a:r>
                      <a:r>
                        <a:rPr kumimoji="1" lang="en-US" altLang="zh-TW" sz="1200" dirty="0">
                          <a:latin typeface="Meiryo UI" panose="020B0604030504040204" pitchFamily="50" charset="-128"/>
                          <a:ea typeface="Meiryo UI" panose="020B0604030504040204" pitchFamily="50" charset="-128"/>
                        </a:rPr>
                        <a:t>200</a:t>
                      </a:r>
                      <a:r>
                        <a:rPr kumimoji="1" lang="zh-TW" altLang="en-US" sz="1200" dirty="0">
                          <a:latin typeface="Meiryo UI" panose="020B0604030504040204" pitchFamily="50" charset="-128"/>
                          <a:ea typeface="Meiryo UI" panose="020B0604030504040204" pitchFamily="50" charset="-128"/>
                        </a:rPr>
                        <a:t>人以上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1200" dirty="0">
                          <a:latin typeface="Meiryo UI" panose="020B0604030504040204" pitchFamily="50" charset="-128"/>
                          <a:ea typeface="Meiryo UI" panose="020B0604030504040204" pitchFamily="50" charset="-128"/>
                        </a:rPr>
                        <a:t>208</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153</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76908047"/>
                  </a:ext>
                </a:extLst>
              </a:tr>
              <a:tr h="298603">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緩和ケアチームの新規介入患者数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200" dirty="0">
                          <a:latin typeface="Meiryo UI" panose="020B0604030504040204" pitchFamily="50" charset="-128"/>
                          <a:ea typeface="Meiryo UI" panose="020B0604030504040204" pitchFamily="50" charset="-128"/>
                        </a:rPr>
                        <a:t>（年間）</a:t>
                      </a:r>
                      <a:r>
                        <a:rPr kumimoji="1" lang="en-US" altLang="zh-TW" sz="1200" dirty="0">
                          <a:latin typeface="Meiryo UI" panose="020B0604030504040204" pitchFamily="50" charset="-128"/>
                          <a:ea typeface="Meiryo UI" panose="020B0604030504040204" pitchFamily="50" charset="-128"/>
                        </a:rPr>
                        <a:t>50</a:t>
                      </a:r>
                      <a:r>
                        <a:rPr kumimoji="1" lang="zh-TW" altLang="en-US" sz="1200" dirty="0">
                          <a:latin typeface="Meiryo UI" panose="020B0604030504040204" pitchFamily="50" charset="-128"/>
                          <a:ea typeface="Meiryo UI" panose="020B0604030504040204" pitchFamily="50" charset="-128"/>
                        </a:rPr>
                        <a:t>人以上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92</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97</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57926043"/>
                  </a:ext>
                </a:extLst>
              </a:tr>
              <a:tr h="672716">
                <a:tc>
                  <a:txBody>
                    <a:bodyPr/>
                    <a:lstStyle/>
                    <a:p>
                      <a:pPr algn="ctr"/>
                      <a:r>
                        <a:rPr kumimoji="1" lang="ja-JP" altLang="en-US" sz="1200" dirty="0">
                          <a:latin typeface="Meiryo UI" panose="020B0604030504040204" pitchFamily="50" charset="-128"/>
                          <a:ea typeface="Meiryo UI" panose="020B0604030504040204" pitchFamily="50" charset="-128"/>
                        </a:rPr>
                        <a:t>診療</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従事者</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２）</a:t>
                      </a:r>
                    </a:p>
                  </a:txBody>
                  <a:tcPr vert="eaVert" anchor="ctr"/>
                </a:tc>
                <a:tc>
                  <a:txBody>
                    <a:bodyPr/>
                    <a:lstStyle/>
                    <a:p>
                      <a:pPr algn="ctr"/>
                      <a:r>
                        <a:rPr kumimoji="1" lang="ja-JP" altLang="en-US" sz="1200" dirty="0">
                          <a:latin typeface="Meiryo UI" panose="020B0604030504040204" pitchFamily="50" charset="-128"/>
                          <a:ea typeface="Meiryo UI" panose="020B0604030504040204" pitchFamily="50" charset="-128"/>
                        </a:rPr>
                        <a:t>放射線治療に携わる医師</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専従かつ常勤１名以上</a:t>
                      </a:r>
                      <a:endParaRPr kumimoji="1" lang="zh-TW"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0</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人</a:t>
                      </a:r>
                      <a:endParaRPr kumimoji="1" lang="zh-TW"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92075087"/>
                  </a:ext>
                </a:extLst>
              </a:tr>
            </a:tbl>
          </a:graphicData>
        </a:graphic>
      </p:graphicFrame>
      <p:sp>
        <p:nvSpPr>
          <p:cNvPr id="16" name="正方形/長方形 15">
            <a:extLst>
              <a:ext uri="{FF2B5EF4-FFF2-40B4-BE49-F238E27FC236}">
                <a16:creationId xmlns:a16="http://schemas.microsoft.com/office/drawing/2014/main" id="{DE143D88-9591-4F27-913A-6EFB052A5748}"/>
              </a:ext>
            </a:extLst>
          </p:cNvPr>
          <p:cNvSpPr/>
          <p:nvPr/>
        </p:nvSpPr>
        <p:spPr>
          <a:xfrm>
            <a:off x="5159065" y="797037"/>
            <a:ext cx="1978763" cy="275922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DCCDC05F-7AB7-46F1-A5EE-8D022536FCE6}"/>
              </a:ext>
            </a:extLst>
          </p:cNvPr>
          <p:cNvSpPr txBox="1"/>
          <p:nvPr/>
        </p:nvSpPr>
        <p:spPr>
          <a:xfrm>
            <a:off x="7156635" y="3092394"/>
            <a:ext cx="2018179" cy="430887"/>
          </a:xfrm>
          <a:prstGeom prst="rect">
            <a:avLst/>
          </a:prstGeom>
          <a:noFill/>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２　</a:t>
            </a:r>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基準時</a:t>
            </a:r>
            <a:endPar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（申請年の</a:t>
            </a:r>
            <a:r>
              <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9</a:t>
            </a:r>
            <a:r>
              <a:rPr lang="ja-JP" altLang="en-US"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月１日時点</a:t>
            </a:r>
            <a:r>
              <a:rPr lang="en-US" altLang="ja-JP" sz="11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endParaRPr lang="ja-JP" altLang="en-US" sz="1100"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7A324DE0-40BF-460B-9D0C-770AC7AC25F7}"/>
              </a:ext>
            </a:extLst>
          </p:cNvPr>
          <p:cNvSpPr txBox="1"/>
          <p:nvPr/>
        </p:nvSpPr>
        <p:spPr>
          <a:xfrm>
            <a:off x="5724128" y="3006177"/>
            <a:ext cx="595237" cy="400110"/>
          </a:xfrm>
          <a:prstGeom prst="rect">
            <a:avLst/>
          </a:prstGeom>
          <a:noFill/>
        </p:spPr>
        <p:txBody>
          <a:bodyPr wrap="square">
            <a:spAutoFit/>
          </a:bodyPr>
          <a:lstStyle/>
          <a:p>
            <a:r>
              <a:rPr lang="ja-JP" altLang="en-US" sz="2000" dirty="0">
                <a:solidFill>
                  <a:srgbClr val="FF0000"/>
                </a:solidFill>
                <a:latin typeface="Meiryo UI" panose="020B0604030504040204" pitchFamily="50" charset="-128"/>
                <a:ea typeface="Meiryo UI" panose="020B0604030504040204" pitchFamily="50" charset="-128"/>
              </a:rPr>
              <a:t>①</a:t>
            </a:r>
            <a:endParaRPr lang="ja-JP" altLang="en-US" sz="900" dirty="0">
              <a:solidFill>
                <a:srgbClr val="FF0000"/>
              </a:solidFill>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75BAC1B2-348B-494B-A8CA-9AFC05AA74E0}"/>
              </a:ext>
            </a:extLst>
          </p:cNvPr>
          <p:cNvSpPr txBox="1"/>
          <p:nvPr/>
        </p:nvSpPr>
        <p:spPr>
          <a:xfrm>
            <a:off x="6767300" y="2224299"/>
            <a:ext cx="595237" cy="400110"/>
          </a:xfrm>
          <a:prstGeom prst="rect">
            <a:avLst/>
          </a:prstGeom>
          <a:noFill/>
        </p:spPr>
        <p:txBody>
          <a:bodyPr wrap="square">
            <a:spAutoFit/>
          </a:bodyPr>
          <a:lstStyle/>
          <a:p>
            <a:r>
              <a:rPr lang="ja-JP" altLang="en-US" sz="2000" dirty="0">
                <a:solidFill>
                  <a:srgbClr val="FF0000"/>
                </a:solidFill>
                <a:latin typeface="Meiryo UI" panose="020B0604030504040204" pitchFamily="50" charset="-128"/>
                <a:ea typeface="Meiryo UI" panose="020B0604030504040204" pitchFamily="50" charset="-128"/>
              </a:rPr>
              <a:t>②</a:t>
            </a:r>
            <a:endParaRPr lang="ja-JP" altLang="en-US" sz="900" dirty="0">
              <a:solidFill>
                <a:srgbClr val="FF0000"/>
              </a:solidFill>
              <a:latin typeface="Meiryo UI" panose="020B0604030504040204" pitchFamily="50" charset="-128"/>
              <a:ea typeface="Meiryo UI" panose="020B0604030504040204" pitchFamily="50" charset="-128"/>
            </a:endParaRPr>
          </a:p>
        </p:txBody>
      </p:sp>
      <p:sp>
        <p:nvSpPr>
          <p:cNvPr id="9" name="タイトル 7">
            <a:extLst>
              <a:ext uri="{FF2B5EF4-FFF2-40B4-BE49-F238E27FC236}">
                <a16:creationId xmlns:a16="http://schemas.microsoft.com/office/drawing/2014/main" id="{D289A8B9-EDCE-4228-A411-6FE1A5650C86}"/>
              </a:ext>
            </a:extLst>
          </p:cNvPr>
          <p:cNvSpPr txBox="1">
            <a:spLocks/>
          </p:cNvSpPr>
          <p:nvPr/>
        </p:nvSpPr>
        <p:spPr>
          <a:xfrm>
            <a:off x="251520" y="35480"/>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rgbClr val="FFFFFF"/>
                </a:solidFill>
                <a:latin typeface="+mn-ea"/>
                <a:cs typeface="Times New Roman"/>
              </a:rPr>
              <a:t>②大阪南医療センターの推薦について</a:t>
            </a:r>
          </a:p>
        </p:txBody>
      </p:sp>
      <p:sp>
        <p:nvSpPr>
          <p:cNvPr id="10" name="テキスト ボックス 9">
            <a:extLst>
              <a:ext uri="{FF2B5EF4-FFF2-40B4-BE49-F238E27FC236}">
                <a16:creationId xmlns:a16="http://schemas.microsoft.com/office/drawing/2014/main" id="{5AE694A4-3F21-47A0-A8C5-62F699AF1D9E}"/>
              </a:ext>
            </a:extLst>
          </p:cNvPr>
          <p:cNvSpPr txBox="1"/>
          <p:nvPr/>
        </p:nvSpPr>
        <p:spPr>
          <a:xfrm>
            <a:off x="161196" y="487943"/>
            <a:ext cx="6769533" cy="369332"/>
          </a:xfrm>
          <a:prstGeom prst="rect">
            <a:avLst/>
          </a:prstGeom>
          <a:noFill/>
          <a:ln>
            <a:noFill/>
          </a:ln>
        </p:spPr>
        <p:txBody>
          <a:bodyPr wrap="square" rtlCol="0">
            <a:spAutoFit/>
          </a:bodyPr>
          <a:lstStyle/>
          <a:p>
            <a:r>
              <a:rPr lang="ja-JP" altLang="en-US" b="1" dirty="0">
                <a:latin typeface="Arial" charset="0"/>
              </a:rPr>
              <a:t>◆ 大阪南医療センターの指定要件の充足状況</a:t>
            </a:r>
            <a:endParaRPr kumimoji="1" lang="ja-JP" altLang="en-US" b="1" dirty="0">
              <a:latin typeface="Arial" charset="0"/>
            </a:endParaRPr>
          </a:p>
        </p:txBody>
      </p:sp>
      <p:sp>
        <p:nvSpPr>
          <p:cNvPr id="14" name="テキスト ボックス 13">
            <a:extLst>
              <a:ext uri="{FF2B5EF4-FFF2-40B4-BE49-F238E27FC236}">
                <a16:creationId xmlns:a16="http://schemas.microsoft.com/office/drawing/2014/main" id="{F1F8FAAA-CB8A-4BE2-84BF-286B7C605461}"/>
              </a:ext>
            </a:extLst>
          </p:cNvPr>
          <p:cNvSpPr txBox="1"/>
          <p:nvPr/>
        </p:nvSpPr>
        <p:spPr>
          <a:xfrm>
            <a:off x="4638639" y="5403686"/>
            <a:ext cx="4181257" cy="1246495"/>
          </a:xfrm>
          <a:prstGeom prst="rect">
            <a:avLst/>
          </a:prstGeom>
          <a:noFill/>
        </p:spPr>
        <p:txBody>
          <a:bodyPr wrap="square" rtlCol="0">
            <a:spAutoFit/>
          </a:bodyPr>
          <a:lstStyle/>
          <a:p>
            <a:r>
              <a:rPr lang="en-US" altLang="ja-JP" sz="1500" b="1" dirty="0">
                <a:solidFill>
                  <a:srgbClr val="FF0000"/>
                </a:solidFill>
                <a:latin typeface="+mn-ea"/>
              </a:rPr>
              <a:t>※A</a:t>
            </a:r>
            <a:r>
              <a:rPr lang="ja-JP" altLang="en-US" sz="1500" b="1" dirty="0">
                <a:solidFill>
                  <a:srgbClr val="FF0000"/>
                </a:solidFill>
                <a:latin typeface="+mn-ea"/>
              </a:rPr>
              <a:t>の指定要件を未充足で特例型の指定を受け、　</a:t>
            </a:r>
            <a:endParaRPr lang="en-US" altLang="ja-JP" sz="1500" b="1" dirty="0">
              <a:solidFill>
                <a:srgbClr val="FF0000"/>
              </a:solidFill>
              <a:latin typeface="+mn-ea"/>
            </a:endParaRPr>
          </a:p>
          <a:p>
            <a:r>
              <a:rPr lang="ja-JP" altLang="en-US" sz="1500" b="1" dirty="0">
                <a:solidFill>
                  <a:srgbClr val="FF0000"/>
                </a:solidFill>
                <a:latin typeface="+mn-ea"/>
              </a:rPr>
              <a:t>　　その後</a:t>
            </a:r>
            <a:r>
              <a:rPr lang="en-US" altLang="ja-JP" sz="1500" b="1" dirty="0">
                <a:solidFill>
                  <a:srgbClr val="FF0000"/>
                </a:solidFill>
                <a:latin typeface="+mn-ea"/>
              </a:rPr>
              <a:t>A</a:t>
            </a:r>
            <a:r>
              <a:rPr lang="ja-JP" altLang="en-US" sz="1500" b="1" dirty="0">
                <a:solidFill>
                  <a:srgbClr val="FF0000"/>
                </a:solidFill>
                <a:latin typeface="+mn-ea"/>
              </a:rPr>
              <a:t>は充足したが、今度は</a:t>
            </a:r>
            <a:r>
              <a:rPr lang="en-US" altLang="ja-JP" sz="1500" b="1" dirty="0">
                <a:solidFill>
                  <a:srgbClr val="FF0000"/>
                </a:solidFill>
                <a:latin typeface="+mn-ea"/>
              </a:rPr>
              <a:t>B</a:t>
            </a:r>
            <a:r>
              <a:rPr lang="ja-JP" altLang="en-US" sz="1500" b="1" dirty="0">
                <a:solidFill>
                  <a:srgbClr val="FF0000"/>
                </a:solidFill>
                <a:latin typeface="+mn-ea"/>
              </a:rPr>
              <a:t>の要件が</a:t>
            </a:r>
            <a:endParaRPr lang="en-US" altLang="ja-JP" sz="1500" b="1" dirty="0">
              <a:solidFill>
                <a:srgbClr val="FF0000"/>
              </a:solidFill>
              <a:latin typeface="+mn-ea"/>
            </a:endParaRPr>
          </a:p>
          <a:p>
            <a:r>
              <a:rPr lang="ja-JP" altLang="en-US" sz="1500" b="1" dirty="0">
                <a:solidFill>
                  <a:srgbClr val="FF0000"/>
                </a:solidFill>
                <a:latin typeface="+mn-ea"/>
              </a:rPr>
              <a:t>　　未充足で指定の検討会を迎えた場合は、</a:t>
            </a:r>
            <a:endParaRPr lang="en-US" altLang="ja-JP" sz="1500" b="1" dirty="0">
              <a:solidFill>
                <a:srgbClr val="FF0000"/>
              </a:solidFill>
              <a:latin typeface="+mn-ea"/>
            </a:endParaRPr>
          </a:p>
          <a:p>
            <a:r>
              <a:rPr lang="ja-JP" altLang="en-US" sz="1500" b="1" dirty="0">
                <a:solidFill>
                  <a:srgbClr val="FF0000"/>
                </a:solidFill>
                <a:latin typeface="+mn-ea"/>
              </a:rPr>
              <a:t>　　</a:t>
            </a:r>
            <a:r>
              <a:rPr lang="ja-JP" altLang="en-US" sz="1500" b="1" u="sng" dirty="0">
                <a:solidFill>
                  <a:srgbClr val="FF0000"/>
                </a:solidFill>
                <a:latin typeface="+mn-ea"/>
              </a:rPr>
              <a:t>未充足が継続したものと判断し、指定取り消し</a:t>
            </a:r>
            <a:endParaRPr lang="en-US" altLang="ja-JP" sz="1500" b="1" u="sng" dirty="0">
              <a:solidFill>
                <a:srgbClr val="FF0000"/>
              </a:solidFill>
              <a:latin typeface="+mn-ea"/>
            </a:endParaRPr>
          </a:p>
          <a:p>
            <a:r>
              <a:rPr lang="en-US" altLang="ja-JP" sz="1500" b="1" dirty="0">
                <a:solidFill>
                  <a:srgbClr val="FF0000"/>
                </a:solidFill>
                <a:latin typeface="+mn-ea"/>
              </a:rPr>
              <a:t>    </a:t>
            </a:r>
            <a:r>
              <a:rPr lang="ja-JP" altLang="en-US" sz="1500" b="1" u="sng" dirty="0">
                <a:solidFill>
                  <a:srgbClr val="FF0000"/>
                </a:solidFill>
                <a:latin typeface="+mn-ea"/>
              </a:rPr>
              <a:t>とする。</a:t>
            </a:r>
            <a:endParaRPr lang="en-US" altLang="ja-JP" sz="1500" b="1" u="sng" dirty="0">
              <a:solidFill>
                <a:srgbClr val="FF0000"/>
              </a:solidFill>
              <a:latin typeface="+mn-ea"/>
            </a:endParaRPr>
          </a:p>
        </p:txBody>
      </p:sp>
      <p:grpSp>
        <p:nvGrpSpPr>
          <p:cNvPr id="4" name="グループ化 3">
            <a:extLst>
              <a:ext uri="{FF2B5EF4-FFF2-40B4-BE49-F238E27FC236}">
                <a16:creationId xmlns:a16="http://schemas.microsoft.com/office/drawing/2014/main" id="{8D05CBF3-FE04-4987-8B03-229E483DA1D8}"/>
              </a:ext>
            </a:extLst>
          </p:cNvPr>
          <p:cNvGrpSpPr/>
          <p:nvPr/>
        </p:nvGrpSpPr>
        <p:grpSpPr>
          <a:xfrm>
            <a:off x="271995" y="4935646"/>
            <a:ext cx="8600010" cy="1840149"/>
            <a:chOff x="179534" y="4729723"/>
            <a:chExt cx="8600010" cy="1840149"/>
          </a:xfrm>
        </p:grpSpPr>
        <p:sp>
          <p:nvSpPr>
            <p:cNvPr id="11" name="テキスト ボックス 10">
              <a:extLst>
                <a:ext uri="{FF2B5EF4-FFF2-40B4-BE49-F238E27FC236}">
                  <a16:creationId xmlns:a16="http://schemas.microsoft.com/office/drawing/2014/main" id="{003794E6-00CF-4A83-9067-E79224C7A00E}"/>
                </a:ext>
              </a:extLst>
            </p:cNvPr>
            <p:cNvSpPr txBox="1"/>
            <p:nvPr/>
          </p:nvSpPr>
          <p:spPr>
            <a:xfrm>
              <a:off x="179534" y="4729723"/>
              <a:ext cx="6769533" cy="369332"/>
            </a:xfrm>
            <a:prstGeom prst="rect">
              <a:avLst/>
            </a:prstGeom>
            <a:noFill/>
            <a:ln>
              <a:noFill/>
            </a:ln>
          </p:spPr>
          <p:txBody>
            <a:bodyPr wrap="square" rtlCol="0">
              <a:spAutoFit/>
            </a:bodyPr>
            <a:lstStyle/>
            <a:p>
              <a:r>
                <a:rPr lang="ja-JP" altLang="en-US" b="1" dirty="0">
                  <a:latin typeface="Arial" charset="0"/>
                </a:rPr>
                <a:t>◆参考）要件未充足がある場合の国の対応</a:t>
              </a:r>
              <a:endParaRPr kumimoji="1" lang="ja-JP" altLang="en-US" b="1" dirty="0">
                <a:latin typeface="Arial" charset="0"/>
              </a:endParaRPr>
            </a:p>
          </p:txBody>
        </p:sp>
        <p:sp>
          <p:nvSpPr>
            <p:cNvPr id="18" name="テキスト ボックス 17">
              <a:extLst>
                <a:ext uri="{FF2B5EF4-FFF2-40B4-BE49-F238E27FC236}">
                  <a16:creationId xmlns:a16="http://schemas.microsoft.com/office/drawing/2014/main" id="{6931B166-C33F-4951-BB51-00FE2EB5C8DB}"/>
                </a:ext>
              </a:extLst>
            </p:cNvPr>
            <p:cNvSpPr txBox="1"/>
            <p:nvPr/>
          </p:nvSpPr>
          <p:spPr>
            <a:xfrm>
              <a:off x="2091676" y="5450125"/>
              <a:ext cx="2013074" cy="830997"/>
            </a:xfrm>
            <a:prstGeom prst="rect">
              <a:avLst/>
            </a:prstGeom>
            <a:noFill/>
          </p:spPr>
          <p:txBody>
            <a:bodyPr wrap="square" rtlCol="0">
              <a:spAutoFit/>
            </a:bodyPr>
            <a:lstStyle/>
            <a:p>
              <a:r>
                <a:rPr kumimoji="1" lang="ja-JP" altLang="en-US" sz="1200" b="1" u="sng" dirty="0">
                  <a:latin typeface="+mn-ea"/>
                </a:rPr>
                <a:t>１年経過後も要件未充足が</a:t>
              </a:r>
              <a:endParaRPr kumimoji="1" lang="en-US" altLang="ja-JP" sz="1200" b="1" u="sng" dirty="0">
                <a:latin typeface="+mn-ea"/>
              </a:endParaRPr>
            </a:p>
            <a:p>
              <a:r>
                <a:rPr kumimoji="1" lang="ja-JP" altLang="en-US" sz="1200" b="1" u="sng" dirty="0">
                  <a:latin typeface="+mn-ea"/>
                </a:rPr>
                <a:t>継続している場合</a:t>
              </a:r>
              <a:r>
                <a:rPr kumimoji="1" lang="en-US" altLang="ja-JP" sz="1200" b="1" u="sng" dirty="0">
                  <a:solidFill>
                    <a:srgbClr val="FF0000"/>
                  </a:solidFill>
                  <a:latin typeface="+mn-ea"/>
                </a:rPr>
                <a:t>※</a:t>
              </a:r>
              <a:r>
                <a:rPr kumimoji="1" lang="ja-JP" altLang="en-US" sz="1200" dirty="0">
                  <a:latin typeface="+mn-ea"/>
                </a:rPr>
                <a:t>、</a:t>
              </a:r>
              <a:endParaRPr kumimoji="1" lang="en-US" altLang="ja-JP" sz="1200" dirty="0">
                <a:latin typeface="+mn-ea"/>
              </a:endParaRPr>
            </a:p>
            <a:p>
              <a:r>
                <a:rPr kumimoji="1" lang="ja-JP" altLang="en-US" sz="1200" dirty="0">
                  <a:latin typeface="+mn-ea"/>
                </a:rPr>
                <a:t>医療安全上の重大な疑義、</a:t>
              </a:r>
              <a:endParaRPr kumimoji="1" lang="en-US" altLang="ja-JP" sz="1200" dirty="0">
                <a:latin typeface="+mn-ea"/>
              </a:endParaRPr>
            </a:p>
            <a:p>
              <a:r>
                <a:rPr kumimoji="1" lang="ja-JP" altLang="en-US" sz="1200" dirty="0">
                  <a:latin typeface="+mn-ea"/>
                </a:rPr>
                <a:t>意図的な虚偽申告等</a:t>
              </a:r>
              <a:endParaRPr lang="en-US" altLang="ja-JP" sz="1200" dirty="0">
                <a:latin typeface="+mn-ea"/>
              </a:endParaRPr>
            </a:p>
          </p:txBody>
        </p:sp>
        <p:sp>
          <p:nvSpPr>
            <p:cNvPr id="19" name="テキスト ボックス 18">
              <a:extLst>
                <a:ext uri="{FF2B5EF4-FFF2-40B4-BE49-F238E27FC236}">
                  <a16:creationId xmlns:a16="http://schemas.microsoft.com/office/drawing/2014/main" id="{45B9FC1F-E042-4506-ACB7-DF78F519E09C}"/>
                </a:ext>
              </a:extLst>
            </p:cNvPr>
            <p:cNvSpPr txBox="1"/>
            <p:nvPr/>
          </p:nvSpPr>
          <p:spPr>
            <a:xfrm>
              <a:off x="1502260" y="5110556"/>
              <a:ext cx="2664296" cy="307777"/>
            </a:xfrm>
            <a:prstGeom prst="rect">
              <a:avLst/>
            </a:prstGeom>
            <a:noFill/>
            <a:ln w="28575">
              <a:solidFill>
                <a:srgbClr val="002060"/>
              </a:solidFill>
            </a:ln>
          </p:spPr>
          <p:txBody>
            <a:bodyPr wrap="square" rtlCol="0">
              <a:spAutoFit/>
            </a:bodyPr>
            <a:lstStyle/>
            <a:p>
              <a:pPr algn="ctr"/>
              <a:r>
                <a:rPr kumimoji="1" lang="ja-JP" altLang="en-US" sz="1400" dirty="0">
                  <a:latin typeface="+mn-ea"/>
                </a:rPr>
                <a:t>指定類型の見直し（特例型）：１年</a:t>
              </a:r>
              <a:endParaRPr kumimoji="1" lang="en-US" altLang="ja-JP" sz="1400" dirty="0">
                <a:latin typeface="+mn-ea"/>
              </a:endParaRPr>
            </a:p>
          </p:txBody>
        </p:sp>
        <p:sp>
          <p:nvSpPr>
            <p:cNvPr id="15" name="下矢印 32">
              <a:extLst>
                <a:ext uri="{FF2B5EF4-FFF2-40B4-BE49-F238E27FC236}">
                  <a16:creationId xmlns:a16="http://schemas.microsoft.com/office/drawing/2014/main" id="{4C36A3D4-2AC9-4654-99D7-B948AA71A150}"/>
                </a:ext>
              </a:extLst>
            </p:cNvPr>
            <p:cNvSpPr/>
            <p:nvPr/>
          </p:nvSpPr>
          <p:spPr>
            <a:xfrm rot="10800000" flipV="1">
              <a:off x="1754122" y="5496155"/>
              <a:ext cx="328974" cy="7177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 name="テキスト ボックス 16">
              <a:extLst>
                <a:ext uri="{FF2B5EF4-FFF2-40B4-BE49-F238E27FC236}">
                  <a16:creationId xmlns:a16="http://schemas.microsoft.com/office/drawing/2014/main" id="{0FE15B6B-4716-4585-9575-BCCE1C01B951}"/>
                </a:ext>
              </a:extLst>
            </p:cNvPr>
            <p:cNvSpPr txBox="1"/>
            <p:nvPr/>
          </p:nvSpPr>
          <p:spPr>
            <a:xfrm>
              <a:off x="1525982" y="6262095"/>
              <a:ext cx="2664296" cy="307777"/>
            </a:xfrm>
            <a:prstGeom prst="rect">
              <a:avLst/>
            </a:prstGeom>
            <a:solidFill>
              <a:schemeClr val="tx2">
                <a:lumMod val="20000"/>
                <a:lumOff val="80000"/>
              </a:schemeClr>
            </a:solidFill>
            <a:ln w="28575">
              <a:solidFill>
                <a:srgbClr val="002060"/>
              </a:solidFill>
            </a:ln>
          </p:spPr>
          <p:txBody>
            <a:bodyPr wrap="square" rtlCol="0">
              <a:spAutoFit/>
            </a:bodyPr>
            <a:lstStyle/>
            <a:p>
              <a:pPr algn="ctr"/>
              <a:r>
                <a:rPr lang="ja-JP" altLang="en-US" sz="1400" dirty="0">
                  <a:latin typeface="+mn-ea"/>
                </a:rPr>
                <a:t>指定取り消し</a:t>
              </a:r>
              <a:endParaRPr kumimoji="1" lang="en-US" altLang="ja-JP" sz="1400" dirty="0">
                <a:latin typeface="+mn-ea"/>
              </a:endParaRPr>
            </a:p>
          </p:txBody>
        </p:sp>
        <p:sp>
          <p:nvSpPr>
            <p:cNvPr id="20" name="下矢印 32">
              <a:extLst>
                <a:ext uri="{FF2B5EF4-FFF2-40B4-BE49-F238E27FC236}">
                  <a16:creationId xmlns:a16="http://schemas.microsoft.com/office/drawing/2014/main" id="{99DCBF2D-3AE0-496B-926A-546BC488F86B}"/>
                </a:ext>
              </a:extLst>
            </p:cNvPr>
            <p:cNvSpPr/>
            <p:nvPr/>
          </p:nvSpPr>
          <p:spPr>
            <a:xfrm rot="12811729" flipV="1">
              <a:off x="1056128" y="5284889"/>
              <a:ext cx="328974" cy="4496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テキスト ボックス 20">
              <a:extLst>
                <a:ext uri="{FF2B5EF4-FFF2-40B4-BE49-F238E27FC236}">
                  <a16:creationId xmlns:a16="http://schemas.microsoft.com/office/drawing/2014/main" id="{33916B7C-C2AA-43DC-ABAA-7DBD82538779}"/>
                </a:ext>
              </a:extLst>
            </p:cNvPr>
            <p:cNvSpPr txBox="1"/>
            <p:nvPr/>
          </p:nvSpPr>
          <p:spPr>
            <a:xfrm>
              <a:off x="235146" y="5781097"/>
              <a:ext cx="1415102" cy="307777"/>
            </a:xfrm>
            <a:prstGeom prst="rect">
              <a:avLst/>
            </a:prstGeom>
            <a:solidFill>
              <a:schemeClr val="tx2">
                <a:lumMod val="20000"/>
                <a:lumOff val="80000"/>
              </a:schemeClr>
            </a:solidFill>
            <a:ln w="28575">
              <a:solidFill>
                <a:srgbClr val="002060"/>
              </a:solidFill>
            </a:ln>
          </p:spPr>
          <p:txBody>
            <a:bodyPr wrap="square" rtlCol="0">
              <a:spAutoFit/>
            </a:bodyPr>
            <a:lstStyle/>
            <a:p>
              <a:pPr algn="ctr"/>
              <a:r>
                <a:rPr lang="ja-JP" altLang="en-US" sz="1400" dirty="0">
                  <a:latin typeface="+mn-ea"/>
                </a:rPr>
                <a:t>一般型に復帰</a:t>
              </a:r>
              <a:endParaRPr kumimoji="1" lang="en-US" altLang="ja-JP" sz="1400" dirty="0">
                <a:latin typeface="+mn-ea"/>
              </a:endParaRPr>
            </a:p>
          </p:txBody>
        </p:sp>
        <p:sp>
          <p:nvSpPr>
            <p:cNvPr id="22" name="テキスト ボックス 21">
              <a:extLst>
                <a:ext uri="{FF2B5EF4-FFF2-40B4-BE49-F238E27FC236}">
                  <a16:creationId xmlns:a16="http://schemas.microsoft.com/office/drawing/2014/main" id="{FC4F013C-18D3-40F1-9DD6-E99CEE8D8CE6}"/>
                </a:ext>
              </a:extLst>
            </p:cNvPr>
            <p:cNvSpPr txBox="1"/>
            <p:nvPr/>
          </p:nvSpPr>
          <p:spPr>
            <a:xfrm>
              <a:off x="251520" y="5197763"/>
              <a:ext cx="959304" cy="461665"/>
            </a:xfrm>
            <a:prstGeom prst="rect">
              <a:avLst/>
            </a:prstGeom>
            <a:noFill/>
          </p:spPr>
          <p:txBody>
            <a:bodyPr wrap="square" rtlCol="0">
              <a:spAutoFit/>
            </a:bodyPr>
            <a:lstStyle/>
            <a:p>
              <a:r>
                <a:rPr lang="ja-JP" altLang="en-US" sz="1200" dirty="0">
                  <a:latin typeface="+mn-ea"/>
                </a:rPr>
                <a:t>要件を充足</a:t>
              </a:r>
              <a:endParaRPr lang="en-US" altLang="ja-JP" sz="1200" dirty="0">
                <a:latin typeface="+mn-ea"/>
              </a:endParaRPr>
            </a:p>
            <a:p>
              <a:r>
                <a:rPr lang="ja-JP" altLang="en-US" sz="1200" dirty="0">
                  <a:latin typeface="+mn-ea"/>
                </a:rPr>
                <a:t>した場合</a:t>
              </a:r>
              <a:endParaRPr lang="en-US" altLang="ja-JP" sz="1200" dirty="0">
                <a:latin typeface="+mn-ea"/>
              </a:endParaRPr>
            </a:p>
          </p:txBody>
        </p:sp>
        <p:sp>
          <p:nvSpPr>
            <p:cNvPr id="3" name="吹き出し: 四角形 2">
              <a:extLst>
                <a:ext uri="{FF2B5EF4-FFF2-40B4-BE49-F238E27FC236}">
                  <a16:creationId xmlns:a16="http://schemas.microsoft.com/office/drawing/2014/main" id="{2C7AA09F-839E-4177-ADF5-001DBEA06804}"/>
                </a:ext>
              </a:extLst>
            </p:cNvPr>
            <p:cNvSpPr/>
            <p:nvPr/>
          </p:nvSpPr>
          <p:spPr>
            <a:xfrm>
              <a:off x="4548862" y="5139542"/>
              <a:ext cx="4230682" cy="1318801"/>
            </a:xfrm>
            <a:prstGeom prst="wedgeRectCallout">
              <a:avLst>
                <a:gd name="adj1" fmla="val -62299"/>
                <a:gd name="adj2" fmla="val -11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grpSp>
      <p:sp>
        <p:nvSpPr>
          <p:cNvPr id="25" name="正方形/長方形 24">
            <a:extLst>
              <a:ext uri="{FF2B5EF4-FFF2-40B4-BE49-F238E27FC236}">
                <a16:creationId xmlns:a16="http://schemas.microsoft.com/office/drawing/2014/main" id="{B31BE78C-0164-4061-A081-766E5EEFE920}"/>
              </a:ext>
            </a:extLst>
          </p:cNvPr>
          <p:cNvSpPr/>
          <p:nvPr/>
        </p:nvSpPr>
        <p:spPr>
          <a:xfrm>
            <a:off x="348937" y="3614311"/>
            <a:ext cx="8634164" cy="1195199"/>
          </a:xfrm>
          <a:prstGeom prst="rect">
            <a:avLst/>
          </a:prstGeom>
          <a:ln>
            <a:solidFill>
              <a:srgbClr val="002060"/>
            </a:solidFill>
            <a:prstDash val="dash"/>
          </a:ln>
        </p:spPr>
        <p:txBody>
          <a:bodyPr wrap="square">
            <a:spAutoFit/>
          </a:bodyPr>
          <a:lstStyle/>
          <a:p>
            <a:pPr>
              <a:lnSpc>
                <a:spcPts val="1600"/>
              </a:lnSpc>
              <a:spcAft>
                <a:spcPts val="600"/>
              </a:spcAft>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●特例型の指定類型の見直しを受けた令和５年度は①放射線治療に携わる医師の配置要件が未充足であり、　　</a:t>
            </a:r>
            <a:b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令和６年度は②放射線治療のべ患者数の要件が未充足となるため、</a:t>
            </a: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令和６年度末をもって指定取り消しとなる    </a:t>
            </a:r>
            <a:br>
              <a:rPr lang="en-US" altLang="ja-JP"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可能性が高い。（下記</a:t>
            </a:r>
            <a:r>
              <a:rPr lang="en-US" altLang="ja-JP" sz="1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参照）</a:t>
            </a:r>
            <a:endParaRPr lang="en-US" altLang="ja-JP"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600"/>
              </a:spcAft>
            </a:pP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大阪南医療センターが指定取り消しとなった場合は、近畿大学病院移転後の令和７年</a:t>
            </a:r>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月以降、</a:t>
            </a: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南河内医療圏は</a:t>
            </a:r>
            <a:br>
              <a:rPr lang="en-US" altLang="ja-JP"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がん診療連携拠点病院の無いがん医療圏となる。</a:t>
            </a:r>
          </a:p>
        </p:txBody>
      </p:sp>
      <p:sp>
        <p:nvSpPr>
          <p:cNvPr id="23" name="スライド番号プレースホルダー 3">
            <a:extLst>
              <a:ext uri="{FF2B5EF4-FFF2-40B4-BE49-F238E27FC236}">
                <a16:creationId xmlns:a16="http://schemas.microsoft.com/office/drawing/2014/main" id="{47D23855-97F2-4C1A-AA25-465D50B20AB4}"/>
              </a:ext>
            </a:extLst>
          </p:cNvPr>
          <p:cNvSpPr>
            <a:spLocks noGrp="1"/>
          </p:cNvSpPr>
          <p:nvPr>
            <p:ph type="sldNum" sz="quarter" idx="12"/>
          </p:nvPr>
        </p:nvSpPr>
        <p:spPr>
          <a:xfrm>
            <a:off x="7010400" y="6492875"/>
            <a:ext cx="2133600" cy="365125"/>
          </a:xfrm>
        </p:spPr>
        <p:txBody>
          <a:bodyPr/>
          <a:lstStyle/>
          <a:p>
            <a:r>
              <a:rPr kumimoji="1" lang="ja-JP" altLang="en-US" sz="1600" dirty="0">
                <a:solidFill>
                  <a:schemeClr val="tx1"/>
                </a:solidFill>
              </a:rPr>
              <a:t>４</a:t>
            </a:r>
          </a:p>
        </p:txBody>
      </p:sp>
    </p:spTree>
    <p:extLst>
      <p:ext uri="{BB962C8B-B14F-4D97-AF65-F5344CB8AC3E}">
        <p14:creationId xmlns:p14="http://schemas.microsoft.com/office/powerpoint/2010/main" val="4210976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rgbClr val="FFFFFF"/>
                </a:solidFill>
                <a:latin typeface="+mn-ea"/>
                <a:cs typeface="Times New Roman"/>
              </a:rPr>
              <a:t>②大阪南医療センターの推薦について</a:t>
            </a:r>
          </a:p>
        </p:txBody>
      </p:sp>
      <p:sp>
        <p:nvSpPr>
          <p:cNvPr id="8" name="スライド番号プレースホルダー 3"/>
          <p:cNvSpPr>
            <a:spLocks noGrp="1"/>
          </p:cNvSpPr>
          <p:nvPr>
            <p:ph type="sldNum" sz="quarter" idx="12"/>
          </p:nvPr>
        </p:nvSpPr>
        <p:spPr>
          <a:xfrm>
            <a:off x="6982563" y="6492875"/>
            <a:ext cx="2133600" cy="365125"/>
          </a:xfrm>
        </p:spPr>
        <p:txBody>
          <a:bodyPr/>
          <a:lstStyle/>
          <a:p>
            <a:r>
              <a:rPr kumimoji="1" lang="ja-JP" altLang="en-US" sz="1600" dirty="0">
                <a:solidFill>
                  <a:schemeClr val="tx1"/>
                </a:solidFill>
              </a:rPr>
              <a:t>５</a:t>
            </a:r>
          </a:p>
        </p:txBody>
      </p:sp>
      <p:sp>
        <p:nvSpPr>
          <p:cNvPr id="10" name="テキスト ボックス 9">
            <a:extLst>
              <a:ext uri="{FF2B5EF4-FFF2-40B4-BE49-F238E27FC236}">
                <a16:creationId xmlns:a16="http://schemas.microsoft.com/office/drawing/2014/main" id="{17667673-23BD-4D86-B5FD-B3BF74EDCE23}"/>
              </a:ext>
            </a:extLst>
          </p:cNvPr>
          <p:cNvSpPr txBox="1"/>
          <p:nvPr/>
        </p:nvSpPr>
        <p:spPr>
          <a:xfrm>
            <a:off x="213030" y="489347"/>
            <a:ext cx="6769533" cy="369332"/>
          </a:xfrm>
          <a:prstGeom prst="rect">
            <a:avLst/>
          </a:prstGeom>
          <a:noFill/>
          <a:ln>
            <a:noFill/>
          </a:ln>
        </p:spPr>
        <p:txBody>
          <a:bodyPr wrap="square" rtlCol="0">
            <a:spAutoFit/>
          </a:bodyPr>
          <a:lstStyle/>
          <a:p>
            <a:r>
              <a:rPr lang="ja-JP" altLang="en-US" b="1" dirty="0">
                <a:latin typeface="Arial" charset="0"/>
              </a:rPr>
              <a:t>◆ 大阪府の推薦（案）</a:t>
            </a:r>
            <a:endParaRPr kumimoji="1" lang="ja-JP" altLang="en-US" b="1" dirty="0">
              <a:latin typeface="Arial" charset="0"/>
            </a:endParaRPr>
          </a:p>
        </p:txBody>
      </p:sp>
      <p:sp>
        <p:nvSpPr>
          <p:cNvPr id="12" name="正方形/長方形 11">
            <a:extLst>
              <a:ext uri="{FF2B5EF4-FFF2-40B4-BE49-F238E27FC236}">
                <a16:creationId xmlns:a16="http://schemas.microsoft.com/office/drawing/2014/main" id="{36362502-F310-4224-9509-24085609578C}"/>
              </a:ext>
            </a:extLst>
          </p:cNvPr>
          <p:cNvSpPr/>
          <p:nvPr/>
        </p:nvSpPr>
        <p:spPr>
          <a:xfrm>
            <a:off x="465569" y="858679"/>
            <a:ext cx="8401135" cy="2339102"/>
          </a:xfrm>
          <a:prstGeom prst="rect">
            <a:avLst/>
          </a:prstGeom>
          <a:ln>
            <a:solidFill>
              <a:schemeClr val="tx1"/>
            </a:solidFill>
            <a:prstDash val="dash"/>
          </a:ln>
        </p:spPr>
        <p:txBody>
          <a:bodyPr wrap="square">
            <a:spAutoFit/>
          </a:bodyPr>
          <a:lstStyle/>
          <a:p>
            <a:pPr marL="358775" indent="-358775">
              <a:buFont typeface="Wingdings" panose="05000000000000000000" pitchFamily="2" charset="2"/>
              <a:buChar char="Ø"/>
            </a:pPr>
            <a:r>
              <a:rPr lang="ja-JP" altLang="en-US" sz="1600" b="1" u="sng" dirty="0">
                <a:solidFill>
                  <a:sysClr val="windowText" lastClr="000000"/>
                </a:solidFill>
                <a:latin typeface="+mn-ea"/>
                <a:cs typeface="Meiryo UI" panose="020B0604030504040204" pitchFamily="50" charset="-128"/>
              </a:rPr>
              <a:t>地域がん診療病院</a:t>
            </a:r>
            <a:r>
              <a:rPr lang="ja-JP" altLang="en-US" sz="1600" b="1" dirty="0">
                <a:solidFill>
                  <a:sysClr val="windowText" lastClr="000000"/>
                </a:solidFill>
                <a:latin typeface="+mn-ea"/>
                <a:cs typeface="Meiryo UI" panose="020B0604030504040204" pitchFamily="50" charset="-128"/>
              </a:rPr>
              <a:t>（</a:t>
            </a:r>
            <a:r>
              <a:rPr lang="en-US" altLang="ja-JP" sz="1600" b="1" dirty="0">
                <a:solidFill>
                  <a:sysClr val="windowText" lastClr="000000"/>
                </a:solidFill>
                <a:latin typeface="+mn-ea"/>
                <a:cs typeface="Meiryo UI" panose="020B0604030504040204" pitchFamily="50" charset="-128"/>
              </a:rPr>
              <a:t>※</a:t>
            </a:r>
            <a:r>
              <a:rPr lang="ja-JP" altLang="en-US" sz="1600" b="1" dirty="0">
                <a:solidFill>
                  <a:sysClr val="windowText" lastClr="000000"/>
                </a:solidFill>
                <a:latin typeface="+mn-ea"/>
                <a:cs typeface="Meiryo UI" panose="020B0604030504040204" pitchFamily="50" charset="-128"/>
              </a:rPr>
              <a:t>）として国に指定類型変更の推薦を行う。</a:t>
            </a:r>
            <a:endParaRPr lang="en-US" altLang="ja-JP" sz="1600" b="1" dirty="0">
              <a:solidFill>
                <a:sysClr val="windowText" lastClr="000000"/>
              </a:solidFill>
              <a:latin typeface="+mn-ea"/>
              <a:cs typeface="Meiryo UI" panose="020B0604030504040204" pitchFamily="50" charset="-128"/>
            </a:endParaRPr>
          </a:p>
          <a:p>
            <a:r>
              <a:rPr lang="ja-JP" altLang="en-US" sz="1600" b="1" dirty="0">
                <a:solidFill>
                  <a:sysClr val="windowText" lastClr="000000"/>
                </a:solidFill>
                <a:latin typeface="+mn-ea"/>
                <a:cs typeface="Meiryo UI" panose="020B0604030504040204" pitchFamily="50" charset="-128"/>
              </a:rPr>
              <a:t>　　　その際の連携先となるがん診療連携拠点病院は</a:t>
            </a:r>
            <a:r>
              <a:rPr lang="ja-JP" altLang="en-US" sz="1600" b="1" u="sng" dirty="0">
                <a:solidFill>
                  <a:sysClr val="windowText" lastClr="000000"/>
                </a:solidFill>
                <a:latin typeface="+mn-ea"/>
                <a:cs typeface="Meiryo UI" panose="020B0604030504040204" pitchFamily="50" charset="-128"/>
              </a:rPr>
              <a:t>大阪国際がんセンター</a:t>
            </a:r>
            <a:r>
              <a:rPr lang="ja-JP" altLang="en-US" sz="1600" b="1" dirty="0">
                <a:solidFill>
                  <a:sysClr val="windowText" lastClr="000000"/>
                </a:solidFill>
                <a:latin typeface="+mn-ea"/>
                <a:cs typeface="Meiryo UI" panose="020B0604030504040204" pitchFamily="50" charset="-128"/>
              </a:rPr>
              <a:t>とする。</a:t>
            </a:r>
            <a:endParaRPr lang="en-US" altLang="ja-JP" sz="1600" b="1" dirty="0">
              <a:solidFill>
                <a:sysClr val="windowText" lastClr="000000"/>
              </a:solidFill>
              <a:latin typeface="+mn-ea"/>
              <a:cs typeface="Meiryo UI" panose="020B0604030504040204" pitchFamily="50" charset="-128"/>
            </a:endParaRPr>
          </a:p>
          <a:p>
            <a:r>
              <a:rPr lang="ja-JP" altLang="en-US" sz="1600" b="1" dirty="0">
                <a:solidFill>
                  <a:sysClr val="windowText" lastClr="000000"/>
                </a:solidFill>
                <a:latin typeface="+mn-ea"/>
                <a:cs typeface="Meiryo UI" panose="020B0604030504040204" pitchFamily="50" charset="-128"/>
              </a:rPr>
              <a:t>　　　　　　　　　</a:t>
            </a:r>
            <a:r>
              <a:rPr lang="en-US" altLang="ja-JP" sz="1400" dirty="0">
                <a:solidFill>
                  <a:sysClr val="windowText" lastClr="000000"/>
                </a:solidFill>
                <a:latin typeface="+mn-ea"/>
                <a:cs typeface="Meiryo UI" panose="020B0604030504040204" pitchFamily="50" charset="-128"/>
              </a:rPr>
              <a:t>※</a:t>
            </a:r>
            <a:r>
              <a:rPr lang="ja-JP" altLang="en-US" sz="1400" dirty="0">
                <a:solidFill>
                  <a:sysClr val="windowText" lastClr="000000"/>
                </a:solidFill>
                <a:latin typeface="+mn-ea"/>
                <a:cs typeface="Meiryo UI" panose="020B0604030504040204" pitchFamily="50" charset="-128"/>
              </a:rPr>
              <a:t>地域がん診療病院</a:t>
            </a:r>
            <a:endParaRPr lang="en-US" altLang="ja-JP" sz="1400" dirty="0">
              <a:solidFill>
                <a:sysClr val="windowText" lastClr="000000"/>
              </a:solidFill>
              <a:latin typeface="+mn-ea"/>
              <a:cs typeface="Meiryo UI" panose="020B0604030504040204" pitchFamily="50" charset="-128"/>
            </a:endParaRPr>
          </a:p>
          <a:p>
            <a:r>
              <a:rPr lang="ja-JP" altLang="en-US" sz="1400" dirty="0">
                <a:solidFill>
                  <a:sysClr val="windowText" lastClr="000000"/>
                </a:solidFill>
                <a:latin typeface="+mn-ea"/>
                <a:cs typeface="Meiryo UI" panose="020B0604030504040204" pitchFamily="50" charset="-128"/>
              </a:rPr>
              <a:t>　　　　　　　　　　　　　隣接するがん医療圏のがん診療連携拠点病院との連携を前提にグループとして指定し、</a:t>
            </a:r>
            <a:endParaRPr lang="en-US" altLang="ja-JP" sz="1400" dirty="0">
              <a:solidFill>
                <a:sysClr val="windowText" lastClr="000000"/>
              </a:solidFill>
              <a:latin typeface="+mn-ea"/>
              <a:cs typeface="Meiryo UI" panose="020B0604030504040204" pitchFamily="50" charset="-128"/>
            </a:endParaRPr>
          </a:p>
          <a:p>
            <a:r>
              <a:rPr lang="ja-JP" altLang="en-US" sz="1400" dirty="0">
                <a:solidFill>
                  <a:sysClr val="windowText" lastClr="000000"/>
                </a:solidFill>
                <a:latin typeface="+mn-ea"/>
                <a:cs typeface="Meiryo UI" panose="020B0604030504040204" pitchFamily="50" charset="-128"/>
              </a:rPr>
              <a:t>　　　　　　　　　　　 　　</a:t>
            </a:r>
            <a:r>
              <a:rPr lang="ja-JP" altLang="en-US" sz="1400" b="1" u="sng" dirty="0">
                <a:solidFill>
                  <a:sysClr val="windowText" lastClr="000000"/>
                </a:solidFill>
                <a:latin typeface="+mn-ea"/>
                <a:cs typeface="Meiryo UI" panose="020B0604030504040204" pitchFamily="50" charset="-128"/>
              </a:rPr>
              <a:t>がん診療連携拠点病院の無い医療圏に１カ所整備</a:t>
            </a:r>
            <a:r>
              <a:rPr lang="ja-JP" altLang="en-US" sz="1400" dirty="0">
                <a:solidFill>
                  <a:sysClr val="windowText" lastClr="000000"/>
                </a:solidFill>
                <a:latin typeface="+mn-ea"/>
                <a:cs typeface="Meiryo UI" panose="020B0604030504040204" pitchFamily="50" charset="-128"/>
              </a:rPr>
              <a:t>する。</a:t>
            </a:r>
            <a:endParaRPr lang="en-US" altLang="ja-JP" sz="1400" dirty="0">
              <a:solidFill>
                <a:sysClr val="windowText" lastClr="000000"/>
              </a:solidFill>
              <a:latin typeface="+mn-ea"/>
              <a:cs typeface="Meiryo UI" panose="020B0604030504040204" pitchFamily="50" charset="-128"/>
            </a:endParaRPr>
          </a:p>
          <a:p>
            <a:endParaRPr lang="en-US" altLang="ja-JP" sz="1400" dirty="0">
              <a:solidFill>
                <a:sysClr val="windowText" lastClr="000000"/>
              </a:solidFill>
              <a:latin typeface="+mn-ea"/>
              <a:cs typeface="Meiryo UI" panose="020B0604030504040204" pitchFamily="50" charset="-128"/>
            </a:endParaRPr>
          </a:p>
          <a:p>
            <a:endParaRPr lang="en-US" altLang="ja-JP" sz="1400" dirty="0">
              <a:solidFill>
                <a:sysClr val="windowText" lastClr="000000"/>
              </a:solidFill>
              <a:latin typeface="+mn-ea"/>
              <a:cs typeface="Meiryo UI" panose="020B0604030504040204" pitchFamily="50" charset="-128"/>
            </a:endParaRPr>
          </a:p>
          <a:p>
            <a:r>
              <a:rPr lang="ja-JP" altLang="en-US" sz="1400" dirty="0">
                <a:solidFill>
                  <a:sysClr val="windowText" lastClr="000000"/>
                </a:solidFill>
                <a:latin typeface="+mn-ea"/>
                <a:cs typeface="Meiryo UI" panose="020B0604030504040204" pitchFamily="50" charset="-128"/>
              </a:rPr>
              <a:t>　　　→推薦にあたっての課題：令和７年</a:t>
            </a:r>
            <a:r>
              <a:rPr lang="en-US" altLang="ja-JP" sz="1400" dirty="0">
                <a:solidFill>
                  <a:sysClr val="windowText" lastClr="000000"/>
                </a:solidFill>
                <a:latin typeface="+mn-ea"/>
                <a:cs typeface="Meiryo UI" panose="020B0604030504040204" pitchFamily="50" charset="-128"/>
              </a:rPr>
              <a:t>11</a:t>
            </a:r>
            <a:r>
              <a:rPr lang="ja-JP" altLang="en-US" sz="1400" dirty="0">
                <a:solidFill>
                  <a:sysClr val="windowText" lastClr="000000"/>
                </a:solidFill>
                <a:latin typeface="+mn-ea"/>
                <a:cs typeface="Meiryo UI" panose="020B0604030504040204" pitchFamily="50" charset="-128"/>
              </a:rPr>
              <a:t>月までは南河内医療圏にがん診療連携拠点病院があるため、</a:t>
            </a:r>
            <a:endParaRPr lang="en-US" altLang="ja-JP" sz="1400" dirty="0">
              <a:solidFill>
                <a:sysClr val="windowText" lastClr="000000"/>
              </a:solidFill>
              <a:latin typeface="+mn-ea"/>
              <a:cs typeface="Meiryo UI" panose="020B0604030504040204" pitchFamily="50" charset="-128"/>
            </a:endParaRPr>
          </a:p>
          <a:p>
            <a:r>
              <a:rPr lang="ja-JP" altLang="en-US" sz="1400" dirty="0">
                <a:solidFill>
                  <a:sysClr val="windowText" lastClr="000000"/>
                </a:solidFill>
                <a:latin typeface="+mn-ea"/>
                <a:cs typeface="Meiryo UI" panose="020B0604030504040204" pitchFamily="50" charset="-128"/>
              </a:rPr>
              <a:t>　　　　　　　　　　　　　　　　　　 　 令和７年度の指定期間において、令和７年４月１日時点では</a:t>
            </a:r>
            <a:br>
              <a:rPr lang="en-US" altLang="ja-JP" sz="1400" dirty="0">
                <a:solidFill>
                  <a:sysClr val="windowText" lastClr="000000"/>
                </a:solidFill>
                <a:latin typeface="+mn-ea"/>
                <a:cs typeface="Meiryo UI" panose="020B0604030504040204" pitchFamily="50" charset="-128"/>
              </a:rPr>
            </a:br>
            <a:r>
              <a:rPr lang="ja-JP" altLang="en-US" sz="1400" dirty="0">
                <a:solidFill>
                  <a:sysClr val="windowText" lastClr="000000"/>
                </a:solidFill>
                <a:latin typeface="+mn-ea"/>
                <a:cs typeface="Meiryo UI" panose="020B0604030504040204" pitchFamily="50" charset="-128"/>
              </a:rPr>
              <a:t>　　　　　　　　　　　　　　　　　　　　 </a:t>
            </a:r>
            <a:r>
              <a:rPr lang="ja-JP" altLang="en-US" sz="1400" b="1" u="sng" dirty="0">
                <a:solidFill>
                  <a:sysClr val="windowText" lastClr="000000"/>
                </a:solidFill>
                <a:latin typeface="+mn-ea"/>
                <a:cs typeface="Meiryo UI" panose="020B0604030504040204" pitchFamily="50" charset="-128"/>
              </a:rPr>
              <a:t>大阪南医療センターは地域がん診療病院の要件を完全には満たしていない。</a:t>
            </a:r>
            <a:endParaRPr lang="en-US" altLang="ja-JP" sz="1400" b="1" u="sng" dirty="0">
              <a:solidFill>
                <a:sysClr val="windowText" lastClr="000000"/>
              </a:solidFill>
              <a:latin typeface="+mn-ea"/>
              <a:cs typeface="Meiryo UI" panose="020B0604030504040204" pitchFamily="50" charset="-128"/>
            </a:endParaRPr>
          </a:p>
        </p:txBody>
      </p:sp>
      <p:sp>
        <p:nvSpPr>
          <p:cNvPr id="13" name="テキスト ボックス 12">
            <a:extLst>
              <a:ext uri="{FF2B5EF4-FFF2-40B4-BE49-F238E27FC236}">
                <a16:creationId xmlns:a16="http://schemas.microsoft.com/office/drawing/2014/main" id="{A255F174-8B39-46E1-B0A2-45C620ACE05F}"/>
              </a:ext>
            </a:extLst>
          </p:cNvPr>
          <p:cNvSpPr txBox="1"/>
          <p:nvPr/>
        </p:nvSpPr>
        <p:spPr>
          <a:xfrm>
            <a:off x="261100" y="3416380"/>
            <a:ext cx="6769533" cy="369332"/>
          </a:xfrm>
          <a:prstGeom prst="rect">
            <a:avLst/>
          </a:prstGeom>
          <a:noFill/>
          <a:ln>
            <a:noFill/>
          </a:ln>
        </p:spPr>
        <p:txBody>
          <a:bodyPr wrap="square" rtlCol="0">
            <a:spAutoFit/>
          </a:bodyPr>
          <a:lstStyle/>
          <a:p>
            <a:r>
              <a:rPr lang="ja-JP" altLang="en-US" b="1" dirty="0">
                <a:latin typeface="Arial" charset="0"/>
              </a:rPr>
              <a:t>◆ 推薦理由（その１）</a:t>
            </a:r>
            <a:endParaRPr kumimoji="1" lang="ja-JP" altLang="en-US" b="1" dirty="0">
              <a:latin typeface="Arial" charset="0"/>
            </a:endParaRPr>
          </a:p>
        </p:txBody>
      </p:sp>
      <p:sp>
        <p:nvSpPr>
          <p:cNvPr id="15" name="正方形/長方形 14">
            <a:extLst>
              <a:ext uri="{FF2B5EF4-FFF2-40B4-BE49-F238E27FC236}">
                <a16:creationId xmlns:a16="http://schemas.microsoft.com/office/drawing/2014/main" id="{2B333D8A-9623-4D9C-808E-BFC56D5FC205}"/>
              </a:ext>
            </a:extLst>
          </p:cNvPr>
          <p:cNvSpPr/>
          <p:nvPr/>
        </p:nvSpPr>
        <p:spPr>
          <a:xfrm>
            <a:off x="407436" y="3820492"/>
            <a:ext cx="8401135" cy="2554545"/>
          </a:xfrm>
          <a:prstGeom prst="rect">
            <a:avLst/>
          </a:prstGeom>
          <a:ln>
            <a:solidFill>
              <a:schemeClr val="tx1"/>
            </a:solidFill>
            <a:prstDash val="dash"/>
          </a:ln>
        </p:spPr>
        <p:txBody>
          <a:bodyPr wrap="square">
            <a:spAutoFit/>
          </a:bodyPr>
          <a:lstStyle/>
          <a:p>
            <a:pPr marL="358775" indent="-358775">
              <a:buFont typeface="Wingdings" panose="05000000000000000000" pitchFamily="2" charset="2"/>
              <a:buChar char="Ø"/>
            </a:pPr>
            <a:r>
              <a:rPr lang="ja-JP" altLang="en-US" sz="1600" b="1" dirty="0">
                <a:solidFill>
                  <a:sysClr val="windowText" lastClr="000000"/>
                </a:solidFill>
                <a:latin typeface="+mn-ea"/>
                <a:cs typeface="Meiryo UI" panose="020B0604030504040204" pitchFamily="50" charset="-128"/>
              </a:rPr>
              <a:t>南河内医療圏におけるがんゲノム医療継続の観点からの必要性</a:t>
            </a:r>
            <a:endParaRPr lang="en-US" altLang="ja-JP" sz="1600" b="1" dirty="0">
              <a:solidFill>
                <a:sysClr val="windowText" lastClr="000000"/>
              </a:solidFill>
              <a:latin typeface="+mn-ea"/>
              <a:cs typeface="Meiryo UI" panose="020B0604030504040204" pitchFamily="50" charset="-128"/>
            </a:endParaRPr>
          </a:p>
          <a:p>
            <a:r>
              <a:rPr lang="ja-JP" altLang="en-US" sz="1600" b="1" dirty="0">
                <a:solidFill>
                  <a:sysClr val="windowText" lastClr="000000"/>
                </a:solidFill>
                <a:latin typeface="+mn-ea"/>
                <a:cs typeface="Meiryo UI" panose="020B0604030504040204" pitchFamily="50" charset="-128"/>
              </a:rPr>
              <a:t>　</a:t>
            </a:r>
            <a:r>
              <a:rPr lang="ja-JP" altLang="en-US" sz="1600" b="1" dirty="0">
                <a:latin typeface="+mn-ea"/>
                <a:cs typeface="Meiryo UI" panose="020B0604030504040204" pitchFamily="50" charset="-128"/>
              </a:rPr>
              <a:t>　</a:t>
            </a:r>
            <a:r>
              <a:rPr lang="ja-JP" altLang="en-US" sz="1600" dirty="0">
                <a:latin typeface="+mn-ea"/>
                <a:cs typeface="Meiryo UI" panose="020B0604030504040204" pitchFamily="50" charset="-128"/>
              </a:rPr>
              <a:t>・大阪南医療センターは、</a:t>
            </a:r>
            <a:r>
              <a:rPr lang="ja-JP" altLang="en-US" sz="1600" b="1" u="sng" dirty="0">
                <a:latin typeface="+mn-ea"/>
                <a:cs typeface="Meiryo UI" panose="020B0604030504040204" pitchFamily="50" charset="-128"/>
              </a:rPr>
              <a:t>南河内医療圏における唯一のがんゲノム医療連携病院</a:t>
            </a:r>
            <a:r>
              <a:rPr lang="ja-JP" altLang="en-US" sz="1600" dirty="0">
                <a:latin typeface="+mn-ea"/>
                <a:cs typeface="Meiryo UI" panose="020B0604030504040204" pitchFamily="50" charset="-128"/>
              </a:rPr>
              <a:t>として、</a:t>
            </a:r>
            <a:br>
              <a:rPr lang="en-US" altLang="ja-JP" sz="1600" dirty="0">
                <a:latin typeface="+mn-ea"/>
                <a:cs typeface="Meiryo UI" panose="020B0604030504040204" pitchFamily="50" charset="-128"/>
              </a:rPr>
            </a:br>
            <a:r>
              <a:rPr lang="ja-JP" altLang="en-US" sz="1600" dirty="0">
                <a:latin typeface="+mn-ea"/>
                <a:cs typeface="Meiryo UI" panose="020B0604030504040204" pitchFamily="50" charset="-128"/>
              </a:rPr>
              <a:t>　　　南河内地域や近隣市の病院と定期的な勉強会を実施するなど、</a:t>
            </a:r>
            <a:r>
              <a:rPr lang="ja-JP" altLang="en-US" sz="1600" b="1" u="sng" dirty="0">
                <a:latin typeface="+mn-ea"/>
                <a:cs typeface="Meiryo UI" panose="020B0604030504040204" pitchFamily="50" charset="-128"/>
              </a:rPr>
              <a:t>医療従事者間での綿密な</a:t>
            </a:r>
            <a:br>
              <a:rPr lang="en-US" altLang="ja-JP" sz="1600" b="1" u="sng" dirty="0">
                <a:latin typeface="+mn-ea"/>
                <a:cs typeface="Meiryo UI" panose="020B0604030504040204" pitchFamily="50" charset="-128"/>
              </a:rPr>
            </a:br>
            <a:r>
              <a:rPr lang="ja-JP" altLang="en-US" sz="1600" b="1" dirty="0">
                <a:latin typeface="+mn-ea"/>
                <a:cs typeface="Meiryo UI" panose="020B0604030504040204" pitchFamily="50" charset="-128"/>
              </a:rPr>
              <a:t>　　　</a:t>
            </a:r>
            <a:r>
              <a:rPr lang="ja-JP" altLang="en-US" sz="1600" b="1" u="sng" dirty="0">
                <a:latin typeface="+mn-ea"/>
                <a:cs typeface="Meiryo UI" panose="020B0604030504040204" pitchFamily="50" charset="-128"/>
              </a:rPr>
              <a:t>連携を行い</a:t>
            </a:r>
            <a:r>
              <a:rPr lang="ja-JP" altLang="en-US" sz="1600" b="1" dirty="0">
                <a:latin typeface="+mn-ea"/>
                <a:cs typeface="Meiryo UI" panose="020B0604030504040204" pitchFamily="50" charset="-128"/>
              </a:rPr>
              <a:t>、</a:t>
            </a:r>
            <a:r>
              <a:rPr lang="ja-JP" altLang="en-US" sz="1600" dirty="0">
                <a:latin typeface="+mn-ea"/>
                <a:cs typeface="Meiryo UI" panose="020B0604030504040204" pitchFamily="50" charset="-128"/>
              </a:rPr>
              <a:t>検査依頼から結果説明、治療提供を的確かつ迅速に行える体制を確立する</a:t>
            </a:r>
            <a:br>
              <a:rPr lang="en-US" altLang="ja-JP" sz="1600" dirty="0">
                <a:latin typeface="+mn-ea"/>
                <a:cs typeface="Meiryo UI" panose="020B0604030504040204" pitchFamily="50" charset="-128"/>
              </a:rPr>
            </a:br>
            <a:r>
              <a:rPr lang="ja-JP" altLang="en-US" sz="1600" dirty="0">
                <a:latin typeface="+mn-ea"/>
                <a:cs typeface="Meiryo UI" panose="020B0604030504040204" pitchFamily="50" charset="-128"/>
              </a:rPr>
              <a:t>　　　など、</a:t>
            </a:r>
            <a:r>
              <a:rPr lang="ja-JP" altLang="en-US" sz="1600" b="1" u="sng" dirty="0">
                <a:latin typeface="+mn-ea"/>
                <a:cs typeface="Meiryo UI" panose="020B0604030504040204" pitchFamily="50" charset="-128"/>
              </a:rPr>
              <a:t>地域におけるがんゲノムの診療体制を着実に構築</a:t>
            </a:r>
            <a:endParaRPr lang="en-US" altLang="ja-JP" sz="1600" b="1" u="sng"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r>
              <a:rPr lang="ja-JP" altLang="en-US" sz="1600" dirty="0">
                <a:latin typeface="+mn-ea"/>
                <a:cs typeface="Meiryo UI" panose="020B0604030504040204" pitchFamily="50" charset="-128"/>
              </a:rPr>
              <a:t>⇒</a:t>
            </a:r>
            <a:r>
              <a:rPr lang="ja-JP" altLang="en-US" sz="1600" b="1" u="sng" dirty="0">
                <a:latin typeface="+mn-ea"/>
                <a:cs typeface="Meiryo UI" panose="020B0604030504040204" pitchFamily="50" charset="-128"/>
              </a:rPr>
              <a:t>がん遺伝子パネル検査実施件数は年々増加し</a:t>
            </a:r>
            <a:r>
              <a:rPr lang="ja-JP" altLang="en-US" sz="1600" dirty="0">
                <a:latin typeface="+mn-ea"/>
                <a:cs typeface="Meiryo UI" panose="020B0604030504040204" pitchFamily="50" charset="-128"/>
              </a:rPr>
              <a:t>、院外からの紹介も約３割受入れている。　</a:t>
            </a:r>
            <a:br>
              <a:rPr lang="en-US" altLang="ja-JP" sz="1600" dirty="0">
                <a:latin typeface="+mn-ea"/>
                <a:cs typeface="Meiryo UI" panose="020B0604030504040204" pitchFamily="50" charset="-128"/>
              </a:rPr>
            </a:br>
            <a:r>
              <a:rPr lang="ja-JP" altLang="en-US" sz="1600" dirty="0">
                <a:latin typeface="+mn-ea"/>
                <a:cs typeface="Meiryo UI" panose="020B0604030504040204" pitchFamily="50" charset="-128"/>
              </a:rPr>
              <a:t>　　検査を受けた患者分布は南河内医療圏のとりわけ南部に集中している傾向があり、</a:t>
            </a:r>
            <a:r>
              <a:rPr lang="ja-JP" altLang="en-US" sz="1600" b="1" u="sng" dirty="0">
                <a:latin typeface="+mn-ea"/>
                <a:cs typeface="Meiryo UI" panose="020B0604030504040204" pitchFamily="50" charset="-128"/>
              </a:rPr>
              <a:t>がん</a:t>
            </a:r>
            <a:br>
              <a:rPr lang="en-US" altLang="ja-JP" sz="1600" b="1" u="sng" dirty="0">
                <a:latin typeface="+mn-ea"/>
                <a:cs typeface="Meiryo UI" panose="020B0604030504040204" pitchFamily="50" charset="-128"/>
              </a:rPr>
            </a:br>
            <a:r>
              <a:rPr lang="ja-JP" altLang="en-US" sz="1600" b="1" dirty="0">
                <a:latin typeface="+mn-ea"/>
                <a:cs typeface="Meiryo UI" panose="020B0604030504040204" pitchFamily="50" charset="-128"/>
              </a:rPr>
              <a:t>　　</a:t>
            </a:r>
            <a:r>
              <a:rPr lang="ja-JP" altLang="en-US" sz="1600" b="1" u="sng" dirty="0">
                <a:latin typeface="+mn-ea"/>
                <a:cs typeface="Meiryo UI" panose="020B0604030504040204" pitchFamily="50" charset="-128"/>
              </a:rPr>
              <a:t>ゲノム医療を希望する患者が身近な地域で的確かつ迅速な治療を受けるためには、国指定</a:t>
            </a:r>
            <a:br>
              <a:rPr lang="en-US" altLang="ja-JP" sz="1600" b="1" u="sng" dirty="0">
                <a:latin typeface="+mn-ea"/>
                <a:cs typeface="Meiryo UI" panose="020B0604030504040204" pitchFamily="50" charset="-128"/>
              </a:rPr>
            </a:br>
            <a:r>
              <a:rPr lang="ja-JP" altLang="en-US" sz="1600" b="1" dirty="0">
                <a:latin typeface="+mn-ea"/>
                <a:cs typeface="Meiryo UI" panose="020B0604030504040204" pitchFamily="50" charset="-128"/>
              </a:rPr>
              <a:t>　　</a:t>
            </a:r>
            <a:r>
              <a:rPr lang="ja-JP" altLang="en-US" sz="1600" b="1" u="sng" dirty="0">
                <a:latin typeface="+mn-ea"/>
                <a:cs typeface="Meiryo UI" panose="020B0604030504040204" pitchFamily="50" charset="-128"/>
              </a:rPr>
              <a:t>の継続が不可欠。</a:t>
            </a:r>
            <a:endParaRPr lang="en-US" altLang="ja-JP" sz="1600" u="sng" dirty="0">
              <a:latin typeface="+mn-ea"/>
              <a:cs typeface="Meiryo UI" panose="020B0604030504040204" pitchFamily="50" charset="-128"/>
            </a:endParaRPr>
          </a:p>
        </p:txBody>
      </p:sp>
    </p:spTree>
    <p:extLst>
      <p:ext uri="{BB962C8B-B14F-4D97-AF65-F5344CB8AC3E}">
        <p14:creationId xmlns:p14="http://schemas.microsoft.com/office/powerpoint/2010/main" val="349608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rgbClr val="FFFFFF"/>
                </a:solidFill>
                <a:latin typeface="+mn-ea"/>
                <a:cs typeface="Times New Roman"/>
              </a:rPr>
              <a:t>②大阪南医療センターの推薦について</a:t>
            </a:r>
          </a:p>
        </p:txBody>
      </p:sp>
      <p:sp>
        <p:nvSpPr>
          <p:cNvPr id="8" name="スライド番号プレースホルダー 3"/>
          <p:cNvSpPr>
            <a:spLocks noGrp="1"/>
          </p:cNvSpPr>
          <p:nvPr>
            <p:ph type="sldNum" sz="quarter" idx="12"/>
          </p:nvPr>
        </p:nvSpPr>
        <p:spPr>
          <a:xfrm>
            <a:off x="7017948" y="6524257"/>
            <a:ext cx="2133600" cy="365125"/>
          </a:xfrm>
        </p:spPr>
        <p:txBody>
          <a:bodyPr/>
          <a:lstStyle/>
          <a:p>
            <a:r>
              <a:rPr lang="ja-JP" altLang="en-US" sz="1600" dirty="0">
                <a:solidFill>
                  <a:schemeClr val="tx1"/>
                </a:solidFill>
              </a:rPr>
              <a:t>６</a:t>
            </a:r>
            <a:endParaRPr kumimoji="1" lang="ja-JP" altLang="en-US" sz="1600" dirty="0">
              <a:solidFill>
                <a:schemeClr val="tx1"/>
              </a:solidFill>
            </a:endParaRPr>
          </a:p>
        </p:txBody>
      </p:sp>
      <p:sp>
        <p:nvSpPr>
          <p:cNvPr id="13" name="テキスト ボックス 12">
            <a:extLst>
              <a:ext uri="{FF2B5EF4-FFF2-40B4-BE49-F238E27FC236}">
                <a16:creationId xmlns:a16="http://schemas.microsoft.com/office/drawing/2014/main" id="{A255F174-8B39-46E1-B0A2-45C620ACE05F}"/>
              </a:ext>
            </a:extLst>
          </p:cNvPr>
          <p:cNvSpPr txBox="1"/>
          <p:nvPr/>
        </p:nvSpPr>
        <p:spPr>
          <a:xfrm>
            <a:off x="213030" y="514071"/>
            <a:ext cx="6769533" cy="369332"/>
          </a:xfrm>
          <a:prstGeom prst="rect">
            <a:avLst/>
          </a:prstGeom>
          <a:noFill/>
          <a:ln>
            <a:noFill/>
          </a:ln>
        </p:spPr>
        <p:txBody>
          <a:bodyPr wrap="square" rtlCol="0">
            <a:spAutoFit/>
          </a:bodyPr>
          <a:lstStyle/>
          <a:p>
            <a:r>
              <a:rPr lang="ja-JP" altLang="en-US" b="1" dirty="0">
                <a:latin typeface="Arial" charset="0"/>
              </a:rPr>
              <a:t>◆ 推薦理由（その２）</a:t>
            </a:r>
            <a:endParaRPr kumimoji="1" lang="ja-JP" altLang="en-US" b="1" dirty="0">
              <a:latin typeface="Arial" charset="0"/>
            </a:endParaRPr>
          </a:p>
        </p:txBody>
      </p:sp>
      <p:sp>
        <p:nvSpPr>
          <p:cNvPr id="15" name="正方形/長方形 14">
            <a:extLst>
              <a:ext uri="{FF2B5EF4-FFF2-40B4-BE49-F238E27FC236}">
                <a16:creationId xmlns:a16="http://schemas.microsoft.com/office/drawing/2014/main" id="{2B333D8A-9623-4D9C-808E-BFC56D5FC205}"/>
              </a:ext>
            </a:extLst>
          </p:cNvPr>
          <p:cNvSpPr/>
          <p:nvPr/>
        </p:nvSpPr>
        <p:spPr>
          <a:xfrm>
            <a:off x="236492" y="846766"/>
            <a:ext cx="8727995" cy="5755422"/>
          </a:xfrm>
          <a:prstGeom prst="rect">
            <a:avLst/>
          </a:prstGeom>
          <a:ln>
            <a:solidFill>
              <a:schemeClr val="tx1"/>
            </a:solidFill>
            <a:prstDash val="dash"/>
          </a:ln>
        </p:spPr>
        <p:txBody>
          <a:bodyPr wrap="square">
            <a:spAutoFit/>
          </a:bodyPr>
          <a:lstStyle/>
          <a:p>
            <a:pPr marL="285750" indent="-285750">
              <a:buFont typeface="Wingdings" panose="05000000000000000000" pitchFamily="2" charset="2"/>
              <a:buChar char="Ø"/>
            </a:pPr>
            <a:r>
              <a:rPr lang="ja-JP" altLang="en-US" sz="1600" b="1" dirty="0">
                <a:solidFill>
                  <a:sysClr val="windowText" lastClr="000000"/>
                </a:solidFill>
                <a:latin typeface="+mn-ea"/>
                <a:cs typeface="Meiryo UI" panose="020B0604030504040204" pitchFamily="50" charset="-128"/>
              </a:rPr>
              <a:t>南河内医療圏の地理的特徴及び患者動向等を踏まえたがん医療体制の観点からの必要性</a:t>
            </a:r>
            <a:endParaRPr lang="en-US" altLang="ja-JP" sz="1600" b="1" dirty="0">
              <a:solidFill>
                <a:sysClr val="windowText" lastClr="000000"/>
              </a:solidFill>
              <a:latin typeface="+mn-ea"/>
              <a:cs typeface="Meiryo UI" panose="020B0604030504040204" pitchFamily="50" charset="-128"/>
            </a:endParaRPr>
          </a:p>
          <a:p>
            <a:r>
              <a:rPr lang="ja-JP" altLang="en-US" sz="1600" b="1" dirty="0">
                <a:solidFill>
                  <a:sysClr val="windowText" lastClr="000000"/>
                </a:solidFill>
                <a:latin typeface="+mn-ea"/>
                <a:cs typeface="Meiryo UI" panose="020B0604030504040204" pitchFamily="50" charset="-128"/>
              </a:rPr>
              <a:t>　　</a:t>
            </a:r>
            <a:r>
              <a:rPr lang="ja-JP" altLang="en-US" sz="1600" dirty="0">
                <a:solidFill>
                  <a:sysClr val="windowText" lastClr="000000"/>
                </a:solidFill>
                <a:latin typeface="+mn-ea"/>
                <a:cs typeface="Meiryo UI" panose="020B0604030504040204" pitchFamily="50" charset="-128"/>
              </a:rPr>
              <a:t>・南河内医療圏の高齢化率は、府平均</a:t>
            </a:r>
            <a:r>
              <a:rPr lang="en-US" altLang="ja-JP" sz="1600" dirty="0">
                <a:solidFill>
                  <a:sysClr val="windowText" lastClr="000000"/>
                </a:solidFill>
                <a:latin typeface="+mn-ea"/>
                <a:cs typeface="Meiryo UI" panose="020B0604030504040204" pitchFamily="50" charset="-128"/>
              </a:rPr>
              <a:t>27.5</a:t>
            </a:r>
            <a:r>
              <a:rPr lang="ja-JP" altLang="en-US" sz="1600" dirty="0">
                <a:solidFill>
                  <a:sysClr val="windowText" lastClr="000000"/>
                </a:solidFill>
                <a:latin typeface="+mn-ea"/>
                <a:cs typeface="Meiryo UI" panose="020B0604030504040204" pitchFamily="50" charset="-128"/>
              </a:rPr>
              <a:t>％を上回る</a:t>
            </a:r>
            <a:r>
              <a:rPr lang="en-US" altLang="ja-JP" sz="1600" dirty="0">
                <a:solidFill>
                  <a:sysClr val="windowText" lastClr="000000"/>
                </a:solidFill>
                <a:latin typeface="+mn-ea"/>
                <a:cs typeface="Meiryo UI" panose="020B0604030504040204" pitchFamily="50" charset="-128"/>
              </a:rPr>
              <a:t>31.3</a:t>
            </a:r>
            <a:r>
              <a:rPr lang="ja-JP" altLang="en-US" sz="1600" dirty="0">
                <a:solidFill>
                  <a:sysClr val="windowText" lastClr="000000"/>
                </a:solidFill>
                <a:latin typeface="+mn-ea"/>
                <a:cs typeface="Meiryo UI" panose="020B0604030504040204" pitchFamily="50" charset="-128"/>
              </a:rPr>
              <a:t>％と高く、また府内の医療圏では</a:t>
            </a:r>
            <a:br>
              <a:rPr lang="en-US" altLang="ja-JP" sz="1600" dirty="0">
                <a:solidFill>
                  <a:sysClr val="windowText" lastClr="000000"/>
                </a:solidFill>
                <a:latin typeface="+mn-ea"/>
                <a:cs typeface="Meiryo UI" panose="020B0604030504040204" pitchFamily="50" charset="-128"/>
              </a:rPr>
            </a:br>
            <a:r>
              <a:rPr lang="ja-JP" altLang="en-US" sz="1600" dirty="0">
                <a:solidFill>
                  <a:sysClr val="windowText" lastClr="000000"/>
                </a:solidFill>
                <a:latin typeface="+mn-ea"/>
                <a:cs typeface="Meiryo UI" panose="020B0604030504040204" pitchFamily="50" charset="-128"/>
              </a:rPr>
              <a:t>　　　唯一</a:t>
            </a:r>
            <a:r>
              <a:rPr lang="en-US" altLang="ja-JP" sz="1600" dirty="0">
                <a:solidFill>
                  <a:sysClr val="windowText" lastClr="000000"/>
                </a:solidFill>
                <a:latin typeface="+mn-ea"/>
                <a:cs typeface="Meiryo UI" panose="020B0604030504040204" pitchFamily="50" charset="-128"/>
              </a:rPr>
              <a:t>30</a:t>
            </a:r>
            <a:r>
              <a:rPr lang="ja-JP" altLang="en-US" sz="1600" dirty="0">
                <a:solidFill>
                  <a:sysClr val="windowText" lastClr="000000"/>
                </a:solidFill>
                <a:latin typeface="+mn-ea"/>
                <a:cs typeface="Meiryo UI" panose="020B0604030504040204" pitchFamily="50" charset="-128"/>
              </a:rPr>
              <a:t>％を超えている。とりわけ</a:t>
            </a:r>
            <a:r>
              <a:rPr lang="ja-JP" altLang="en-US" sz="1600" b="1" u="sng" dirty="0">
                <a:solidFill>
                  <a:sysClr val="windowText" lastClr="000000"/>
                </a:solidFill>
                <a:latin typeface="+mn-ea"/>
                <a:cs typeface="Meiryo UI" panose="020B0604030504040204" pitchFamily="50" charset="-128"/>
              </a:rPr>
              <a:t>大阪南医療センターのある河内長野市が</a:t>
            </a:r>
            <a:r>
              <a:rPr lang="en-US" altLang="ja-JP" sz="1600" b="1" u="sng" dirty="0">
                <a:solidFill>
                  <a:sysClr val="windowText" lastClr="000000"/>
                </a:solidFill>
                <a:latin typeface="+mn-ea"/>
                <a:cs typeface="Meiryo UI" panose="020B0604030504040204" pitchFamily="50" charset="-128"/>
              </a:rPr>
              <a:t>35.8</a:t>
            </a:r>
            <a:r>
              <a:rPr lang="ja-JP" altLang="en-US" sz="1600" b="1" u="sng" dirty="0">
                <a:solidFill>
                  <a:sysClr val="windowText" lastClr="000000"/>
                </a:solidFill>
                <a:latin typeface="+mn-ea"/>
                <a:cs typeface="Meiryo UI" panose="020B0604030504040204" pitchFamily="50" charset="-128"/>
              </a:rPr>
              <a:t>％、隣接する</a:t>
            </a:r>
            <a:br>
              <a:rPr lang="en-US" altLang="ja-JP" sz="1600" b="1" u="sng" dirty="0">
                <a:solidFill>
                  <a:sysClr val="windowText" lastClr="000000"/>
                </a:solidFill>
                <a:latin typeface="+mn-ea"/>
                <a:cs typeface="Meiryo UI" panose="020B0604030504040204" pitchFamily="50" charset="-128"/>
              </a:rPr>
            </a:br>
            <a:r>
              <a:rPr lang="ja-JP" altLang="en-US" sz="1600" b="1" dirty="0">
                <a:solidFill>
                  <a:sysClr val="windowText" lastClr="000000"/>
                </a:solidFill>
                <a:latin typeface="+mn-ea"/>
                <a:cs typeface="Meiryo UI" panose="020B0604030504040204" pitchFamily="50" charset="-128"/>
              </a:rPr>
              <a:t>　　　</a:t>
            </a:r>
            <a:r>
              <a:rPr lang="ja-JP" altLang="en-US" sz="1600" b="1" u="sng" dirty="0">
                <a:solidFill>
                  <a:sysClr val="windowText" lastClr="000000"/>
                </a:solidFill>
                <a:latin typeface="+mn-ea"/>
                <a:cs typeface="Meiryo UI" panose="020B0604030504040204" pitchFamily="50" charset="-128"/>
              </a:rPr>
              <a:t>千早赤阪村が</a:t>
            </a:r>
            <a:r>
              <a:rPr lang="en-US" altLang="ja-JP" sz="1600" b="1" u="sng" dirty="0">
                <a:solidFill>
                  <a:sysClr val="windowText" lastClr="000000"/>
                </a:solidFill>
                <a:latin typeface="+mn-ea"/>
                <a:cs typeface="Meiryo UI" panose="020B0604030504040204" pitchFamily="50" charset="-128"/>
              </a:rPr>
              <a:t>45.5</a:t>
            </a:r>
            <a:r>
              <a:rPr lang="ja-JP" altLang="en-US" sz="1600" b="1" u="sng" dirty="0">
                <a:solidFill>
                  <a:sysClr val="windowText" lastClr="000000"/>
                </a:solidFill>
                <a:latin typeface="+mn-ea"/>
                <a:cs typeface="Meiryo UI" panose="020B0604030504040204" pitchFamily="50" charset="-128"/>
              </a:rPr>
              <a:t>％と高齢化率が特に高い。</a:t>
            </a:r>
            <a:r>
              <a:rPr lang="en-US" altLang="ja-JP" sz="1600" b="1" dirty="0">
                <a:solidFill>
                  <a:sysClr val="windowText" lastClr="000000"/>
                </a:solidFill>
                <a:latin typeface="+mn-ea"/>
                <a:cs typeface="Meiryo UI" panose="020B0604030504040204" pitchFamily="50" charset="-128"/>
              </a:rPr>
              <a:t>【</a:t>
            </a:r>
            <a:r>
              <a:rPr lang="ja-JP" altLang="en-US" sz="1600" b="1" dirty="0">
                <a:solidFill>
                  <a:sysClr val="windowText" lastClr="000000"/>
                </a:solidFill>
                <a:latin typeface="+mn-ea"/>
                <a:cs typeface="Meiryo UI" panose="020B0604030504040204" pitchFamily="50" charset="-128"/>
              </a:rPr>
              <a:t>図１</a:t>
            </a:r>
            <a:r>
              <a:rPr lang="en-US" altLang="ja-JP" sz="1600" b="1" dirty="0">
                <a:solidFill>
                  <a:sysClr val="windowText" lastClr="000000"/>
                </a:solidFill>
                <a:latin typeface="+mn-ea"/>
                <a:cs typeface="Meiryo UI" panose="020B0604030504040204" pitchFamily="50" charset="-128"/>
              </a:rPr>
              <a:t>】</a:t>
            </a:r>
            <a:br>
              <a:rPr lang="en-US" altLang="ja-JP" sz="1600" dirty="0">
                <a:solidFill>
                  <a:sysClr val="windowText" lastClr="000000"/>
                </a:solidFill>
                <a:latin typeface="+mn-ea"/>
                <a:cs typeface="Meiryo UI" panose="020B0604030504040204" pitchFamily="50" charset="-128"/>
              </a:rPr>
            </a:br>
            <a:r>
              <a:rPr lang="ja-JP" altLang="en-US" sz="1600" dirty="0">
                <a:solidFill>
                  <a:sysClr val="windowText" lastClr="000000"/>
                </a:solidFill>
                <a:latin typeface="+mn-ea"/>
                <a:cs typeface="Meiryo UI" panose="020B0604030504040204" pitchFamily="50" charset="-128"/>
              </a:rPr>
              <a:t>　　・南河内医療圏の面積は府内で２番目に大きいが、鉄道網は南北に限定されており、公共</a:t>
            </a:r>
            <a:br>
              <a:rPr lang="en-US" altLang="ja-JP" sz="1600" dirty="0">
                <a:solidFill>
                  <a:sysClr val="windowText" lastClr="000000"/>
                </a:solidFill>
                <a:latin typeface="+mn-ea"/>
                <a:cs typeface="Meiryo UI" panose="020B0604030504040204" pitchFamily="50" charset="-128"/>
              </a:rPr>
            </a:br>
            <a:r>
              <a:rPr lang="ja-JP" altLang="en-US" sz="1600" dirty="0">
                <a:solidFill>
                  <a:sysClr val="windowText" lastClr="000000"/>
                </a:solidFill>
                <a:latin typeface="+mn-ea"/>
                <a:cs typeface="Meiryo UI" panose="020B0604030504040204" pitchFamily="50" charset="-128"/>
              </a:rPr>
              <a:t>　　　交通機関による</a:t>
            </a:r>
            <a:r>
              <a:rPr lang="ja-JP" altLang="en-US" sz="1600" b="1" u="sng" dirty="0">
                <a:solidFill>
                  <a:sysClr val="windowText" lastClr="000000"/>
                </a:solidFill>
                <a:latin typeface="+mn-ea"/>
                <a:cs typeface="Meiryo UI" panose="020B0604030504040204" pitchFamily="50" charset="-128"/>
              </a:rPr>
              <a:t>他の</a:t>
            </a:r>
            <a:r>
              <a:rPr lang="ja-JP" altLang="en-US" sz="1600" b="1" u="sng" dirty="0">
                <a:latin typeface="+mn-ea"/>
                <a:cs typeface="Meiryo UI" panose="020B0604030504040204" pitchFamily="50" charset="-128"/>
              </a:rPr>
              <a:t>医療圏へのアクセスは必ずしも利便性が高いとは言えない。</a:t>
            </a:r>
            <a:endParaRPr lang="en-US" altLang="ja-JP" sz="1600" b="1" u="sng" dirty="0">
              <a:latin typeface="+mn-ea"/>
              <a:cs typeface="Meiryo UI" panose="020B0604030504040204" pitchFamily="50" charset="-128"/>
            </a:endParaRPr>
          </a:p>
          <a:p>
            <a:r>
              <a:rPr lang="ja-JP" altLang="en-US" sz="1600" dirty="0">
                <a:latin typeface="+mn-ea"/>
                <a:cs typeface="Meiryo UI" panose="020B0604030504040204" pitchFamily="50" charset="-128"/>
              </a:rPr>
              <a:t>　　・南河内医療圏のがん患者で国拠点病院を利用している者のうち、約２割が大阪南医療センター</a:t>
            </a:r>
            <a:br>
              <a:rPr lang="en-US" altLang="ja-JP" sz="1600" dirty="0">
                <a:latin typeface="+mn-ea"/>
                <a:cs typeface="Meiryo UI" panose="020B0604030504040204" pitchFamily="50" charset="-128"/>
              </a:rPr>
            </a:br>
            <a:r>
              <a:rPr lang="ja-JP" altLang="en-US" sz="1600" dirty="0">
                <a:latin typeface="+mn-ea"/>
                <a:cs typeface="Meiryo UI" panose="020B0604030504040204" pitchFamily="50" charset="-128"/>
              </a:rPr>
              <a:t>　　　の患者であり、</a:t>
            </a:r>
            <a:r>
              <a:rPr lang="ja-JP" altLang="en-US" sz="1600" b="1" u="sng" dirty="0">
                <a:latin typeface="+mn-ea"/>
                <a:cs typeface="Meiryo UI" panose="020B0604030504040204" pitchFamily="50" charset="-128"/>
              </a:rPr>
              <a:t>中でも高齢化率の高い河内長野市及び千早赤阪村では約５割を占めるなど、　</a:t>
            </a:r>
            <a:br>
              <a:rPr lang="en-US" altLang="ja-JP" sz="1600" b="1" u="sng" dirty="0">
                <a:latin typeface="+mn-ea"/>
                <a:cs typeface="Meiryo UI" panose="020B0604030504040204" pitchFamily="50" charset="-128"/>
              </a:rPr>
            </a:br>
            <a:r>
              <a:rPr lang="ja-JP" altLang="en-US" sz="1600" b="1" dirty="0">
                <a:latin typeface="+mn-ea"/>
                <a:cs typeface="Meiryo UI" panose="020B0604030504040204" pitchFamily="50" charset="-128"/>
              </a:rPr>
              <a:t>　　　</a:t>
            </a:r>
            <a:r>
              <a:rPr lang="ja-JP" altLang="en-US" sz="1600" b="1" u="sng" dirty="0">
                <a:latin typeface="+mn-ea"/>
                <a:cs typeface="Meiryo UI" panose="020B0604030504040204" pitchFamily="50" charset="-128"/>
              </a:rPr>
              <a:t>南河内医療圏の特に南部の患者が多い。</a:t>
            </a:r>
            <a:r>
              <a:rPr lang="en-US" altLang="ja-JP" sz="1600" b="1" dirty="0">
                <a:latin typeface="+mn-ea"/>
                <a:cs typeface="Meiryo UI" panose="020B0604030504040204" pitchFamily="50" charset="-128"/>
              </a:rPr>
              <a:t>【</a:t>
            </a:r>
            <a:r>
              <a:rPr lang="ja-JP" altLang="en-US" sz="1600" b="1" dirty="0">
                <a:latin typeface="+mn-ea"/>
                <a:cs typeface="Meiryo UI" panose="020B0604030504040204" pitchFamily="50" charset="-128"/>
              </a:rPr>
              <a:t>図２</a:t>
            </a:r>
            <a:r>
              <a:rPr lang="en-US" altLang="ja-JP" sz="1600" b="1" dirty="0">
                <a:latin typeface="+mn-ea"/>
                <a:cs typeface="Meiryo UI" panose="020B0604030504040204" pitchFamily="50" charset="-128"/>
              </a:rPr>
              <a:t>】</a:t>
            </a:r>
          </a:p>
          <a:p>
            <a:r>
              <a:rPr lang="ja-JP" altLang="en-US" sz="1600" dirty="0">
                <a:latin typeface="+mn-ea"/>
                <a:cs typeface="Meiryo UI" panose="020B0604030504040204" pitchFamily="50" charset="-128"/>
              </a:rPr>
              <a:t>　　・治療の特色や医師確保上に課題がある</a:t>
            </a:r>
            <a:r>
              <a:rPr lang="ja-JP" altLang="en-US" sz="1600" b="1" u="sng" dirty="0">
                <a:latin typeface="+mn-ea"/>
                <a:cs typeface="Meiryo UI" panose="020B0604030504040204" pitchFamily="50" charset="-128"/>
              </a:rPr>
              <a:t>肺がん治療</a:t>
            </a:r>
            <a:r>
              <a:rPr lang="ja-JP" altLang="en-US" sz="1600" dirty="0">
                <a:latin typeface="+mn-ea"/>
                <a:cs typeface="Meiryo UI" panose="020B0604030504040204" pitchFamily="50" charset="-128"/>
              </a:rPr>
              <a:t>に関しても、</a:t>
            </a:r>
            <a:r>
              <a:rPr lang="ja-JP" altLang="en-US" sz="1600" b="1" u="sng" dirty="0">
                <a:latin typeface="+mn-ea"/>
                <a:cs typeface="Meiryo UI" panose="020B0604030504040204" pitchFamily="50" charset="-128"/>
              </a:rPr>
              <a:t>河内長野市のがん患者</a:t>
            </a:r>
            <a:r>
              <a:rPr lang="ja-JP" altLang="en-US" sz="1600" dirty="0">
                <a:latin typeface="+mn-ea"/>
                <a:cs typeface="Meiryo UI" panose="020B0604030504040204" pitchFamily="50" charset="-128"/>
              </a:rPr>
              <a:t>で</a:t>
            </a:r>
            <a:br>
              <a:rPr lang="en-US" altLang="ja-JP" sz="1600" dirty="0">
                <a:latin typeface="+mn-ea"/>
                <a:cs typeface="Meiryo UI" panose="020B0604030504040204" pitchFamily="50" charset="-128"/>
              </a:rPr>
            </a:br>
            <a:r>
              <a:rPr lang="ja-JP" altLang="en-US" sz="1600" dirty="0">
                <a:latin typeface="+mn-ea"/>
                <a:cs typeface="Meiryo UI" panose="020B0604030504040204" pitchFamily="50" charset="-128"/>
              </a:rPr>
              <a:t>　　　国拠点病院を利用している者のうち</a:t>
            </a:r>
            <a:r>
              <a:rPr lang="ja-JP" altLang="en-US" sz="1600" b="1" u="sng" dirty="0">
                <a:latin typeface="+mn-ea"/>
                <a:cs typeface="Meiryo UI" panose="020B0604030504040204" pitchFamily="50" charset="-128"/>
              </a:rPr>
              <a:t>約４割が大阪南医療センターを利用するなど、地域医療に</a:t>
            </a:r>
            <a:br>
              <a:rPr lang="en-US" altLang="ja-JP" sz="1600" b="1" u="sng" dirty="0">
                <a:latin typeface="+mn-ea"/>
                <a:cs typeface="Meiryo UI" panose="020B0604030504040204" pitchFamily="50" charset="-128"/>
              </a:rPr>
            </a:br>
            <a:r>
              <a:rPr lang="ja-JP" altLang="en-US" sz="1600" b="1" dirty="0">
                <a:latin typeface="+mn-ea"/>
                <a:cs typeface="Meiryo UI" panose="020B0604030504040204" pitchFamily="50" charset="-128"/>
              </a:rPr>
              <a:t>　　　</a:t>
            </a:r>
            <a:r>
              <a:rPr lang="ja-JP" altLang="en-US" sz="1600" b="1" u="sng" dirty="0">
                <a:latin typeface="+mn-ea"/>
                <a:cs typeface="Meiryo UI" panose="020B0604030504040204" pitchFamily="50" charset="-128"/>
              </a:rPr>
              <a:t>果たす役割は大きい。</a:t>
            </a:r>
            <a:endParaRPr lang="en-US" altLang="ja-JP" sz="1600" b="1" u="sng" dirty="0">
              <a:latin typeface="+mn-ea"/>
              <a:cs typeface="Meiryo UI" panose="020B0604030504040204" pitchFamily="50" charset="-128"/>
            </a:endParaRPr>
          </a:p>
          <a:p>
            <a:endParaRPr lang="en-US" altLang="ja-JP" sz="14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endParaRPr lang="en-US" altLang="ja-JP" sz="1600" dirty="0">
              <a:latin typeface="+mn-ea"/>
              <a:cs typeface="Meiryo UI" panose="020B0604030504040204" pitchFamily="50" charset="-128"/>
            </a:endParaRPr>
          </a:p>
          <a:p>
            <a:r>
              <a:rPr lang="ja-JP" altLang="en-US" sz="1600" dirty="0">
                <a:latin typeface="+mn-ea"/>
                <a:cs typeface="Meiryo UI" panose="020B0604030504040204" pitchFamily="50" charset="-128"/>
              </a:rPr>
              <a:t>⇒南河内医療圏が有する地理的特徴や人口構成、患者動向を踏まえると、</a:t>
            </a:r>
            <a:r>
              <a:rPr lang="ja-JP" altLang="en-US" sz="1600" b="1" u="sng" dirty="0">
                <a:latin typeface="+mn-ea"/>
                <a:cs typeface="Meiryo UI" panose="020B0604030504040204" pitchFamily="50" charset="-128"/>
              </a:rPr>
              <a:t>引き続き南河内医療圏</a:t>
            </a:r>
            <a:br>
              <a:rPr lang="en-US" altLang="ja-JP" sz="1600" b="1" u="sng" dirty="0">
                <a:latin typeface="+mn-ea"/>
                <a:cs typeface="Meiryo UI" panose="020B0604030504040204" pitchFamily="50" charset="-128"/>
              </a:rPr>
            </a:br>
            <a:r>
              <a:rPr lang="ja-JP" altLang="en-US" sz="1600" b="1" dirty="0">
                <a:latin typeface="+mn-ea"/>
                <a:cs typeface="Meiryo UI" panose="020B0604030504040204" pitchFamily="50" charset="-128"/>
              </a:rPr>
              <a:t>　 </a:t>
            </a:r>
            <a:r>
              <a:rPr lang="ja-JP" altLang="en-US" sz="1600" b="1" u="sng" dirty="0">
                <a:latin typeface="+mn-ea"/>
                <a:cs typeface="Meiryo UI" panose="020B0604030504040204" pitchFamily="50" charset="-128"/>
              </a:rPr>
              <a:t>においてがん治療の中心的役割を果たすべく、大阪南医療センターの国の指定継続が不可欠。</a:t>
            </a:r>
            <a:endParaRPr lang="en-US" altLang="ja-JP" sz="1600" b="1" u="sng" dirty="0">
              <a:latin typeface="+mn-ea"/>
              <a:cs typeface="Meiryo UI" panose="020B0604030504040204" pitchFamily="50" charset="-128"/>
            </a:endParaRPr>
          </a:p>
        </p:txBody>
      </p:sp>
      <p:pic>
        <p:nvPicPr>
          <p:cNvPr id="4" name="図 3">
            <a:extLst>
              <a:ext uri="{FF2B5EF4-FFF2-40B4-BE49-F238E27FC236}">
                <a16:creationId xmlns:a16="http://schemas.microsoft.com/office/drawing/2014/main" id="{96BCE421-7885-4069-A24F-8B7358326B00}"/>
              </a:ext>
            </a:extLst>
          </p:cNvPr>
          <p:cNvPicPr>
            <a:picLocks noChangeAspect="1"/>
          </p:cNvPicPr>
          <p:nvPr/>
        </p:nvPicPr>
        <p:blipFill>
          <a:blip r:embed="rId3"/>
          <a:stretch>
            <a:fillRect/>
          </a:stretch>
        </p:blipFill>
        <p:spPr>
          <a:xfrm>
            <a:off x="683568" y="4003913"/>
            <a:ext cx="2456901" cy="1944793"/>
          </a:xfrm>
          <a:prstGeom prst="rect">
            <a:avLst/>
          </a:prstGeom>
          <a:ln>
            <a:solidFill>
              <a:schemeClr val="tx1"/>
            </a:solidFill>
          </a:ln>
        </p:spPr>
      </p:pic>
      <p:sp>
        <p:nvSpPr>
          <p:cNvPr id="12" name="テキスト ボックス 11">
            <a:extLst>
              <a:ext uri="{FF2B5EF4-FFF2-40B4-BE49-F238E27FC236}">
                <a16:creationId xmlns:a16="http://schemas.microsoft.com/office/drawing/2014/main" id="{E09781DF-849F-418A-9552-076F5A5DC163}"/>
              </a:ext>
            </a:extLst>
          </p:cNvPr>
          <p:cNvSpPr txBox="1"/>
          <p:nvPr/>
        </p:nvSpPr>
        <p:spPr>
          <a:xfrm>
            <a:off x="2771800" y="3805460"/>
            <a:ext cx="604804" cy="230832"/>
          </a:xfrm>
          <a:prstGeom prst="rect">
            <a:avLst/>
          </a:prstGeom>
          <a:noFill/>
        </p:spPr>
        <p:txBody>
          <a:bodyPr wrap="square" rtlCol="0">
            <a:spAutoFit/>
          </a:bodyPr>
          <a:lstStyle/>
          <a:p>
            <a:r>
              <a:rPr lang="en-US" altLang="ja-JP" sz="900" b="1" dirty="0"/>
              <a:t>【</a:t>
            </a:r>
            <a:r>
              <a:rPr lang="ja-JP" altLang="en-US" sz="900" b="1" dirty="0"/>
              <a:t>図１</a:t>
            </a:r>
            <a:r>
              <a:rPr lang="en-US" altLang="ja-JP" sz="900" b="1" dirty="0"/>
              <a:t>】</a:t>
            </a:r>
            <a:endParaRPr kumimoji="1" lang="ja-JP" altLang="en-US" sz="900" b="1" dirty="0"/>
          </a:p>
        </p:txBody>
      </p:sp>
      <p:sp>
        <p:nvSpPr>
          <p:cNvPr id="16" name="テキスト ボックス 15">
            <a:extLst>
              <a:ext uri="{FF2B5EF4-FFF2-40B4-BE49-F238E27FC236}">
                <a16:creationId xmlns:a16="http://schemas.microsoft.com/office/drawing/2014/main" id="{ACC6AC62-6980-442A-A6EC-2DC9AC240EC8}"/>
              </a:ext>
            </a:extLst>
          </p:cNvPr>
          <p:cNvSpPr txBox="1"/>
          <p:nvPr/>
        </p:nvSpPr>
        <p:spPr>
          <a:xfrm>
            <a:off x="5464836" y="3786796"/>
            <a:ext cx="736810" cy="230832"/>
          </a:xfrm>
          <a:prstGeom prst="rect">
            <a:avLst/>
          </a:prstGeom>
          <a:noFill/>
        </p:spPr>
        <p:txBody>
          <a:bodyPr wrap="square" rtlCol="0">
            <a:spAutoFit/>
          </a:bodyPr>
          <a:lstStyle/>
          <a:p>
            <a:r>
              <a:rPr lang="en-US" altLang="ja-JP" sz="900" b="1" dirty="0"/>
              <a:t>【</a:t>
            </a:r>
            <a:r>
              <a:rPr lang="ja-JP" altLang="en-US" sz="900" b="1" dirty="0"/>
              <a:t>図２</a:t>
            </a:r>
            <a:r>
              <a:rPr lang="en-US" altLang="ja-JP" sz="900" b="1" dirty="0"/>
              <a:t>-</a:t>
            </a:r>
            <a:r>
              <a:rPr lang="ja-JP" altLang="en-US" sz="900" b="1" dirty="0"/>
              <a:t>１</a:t>
            </a:r>
            <a:r>
              <a:rPr lang="en-US" altLang="ja-JP" sz="900" b="1" dirty="0"/>
              <a:t>】</a:t>
            </a:r>
            <a:endParaRPr kumimoji="1" lang="ja-JP" altLang="en-US" sz="900" b="1" dirty="0"/>
          </a:p>
        </p:txBody>
      </p:sp>
      <p:sp>
        <p:nvSpPr>
          <p:cNvPr id="17" name="テキスト ボックス 16">
            <a:extLst>
              <a:ext uri="{FF2B5EF4-FFF2-40B4-BE49-F238E27FC236}">
                <a16:creationId xmlns:a16="http://schemas.microsoft.com/office/drawing/2014/main" id="{CBF19033-B303-44E9-BB80-1577DA2C66A6}"/>
              </a:ext>
            </a:extLst>
          </p:cNvPr>
          <p:cNvSpPr txBox="1"/>
          <p:nvPr/>
        </p:nvSpPr>
        <p:spPr>
          <a:xfrm>
            <a:off x="8077684" y="3773080"/>
            <a:ext cx="736810" cy="230832"/>
          </a:xfrm>
          <a:prstGeom prst="rect">
            <a:avLst/>
          </a:prstGeom>
          <a:noFill/>
        </p:spPr>
        <p:txBody>
          <a:bodyPr wrap="square" rtlCol="0">
            <a:spAutoFit/>
          </a:bodyPr>
          <a:lstStyle/>
          <a:p>
            <a:r>
              <a:rPr lang="en-US" altLang="ja-JP" sz="900" b="1" dirty="0"/>
              <a:t>【</a:t>
            </a:r>
            <a:r>
              <a:rPr lang="ja-JP" altLang="en-US" sz="900" b="1" dirty="0"/>
              <a:t>図２</a:t>
            </a:r>
            <a:r>
              <a:rPr lang="en-US" altLang="ja-JP" sz="900" b="1" dirty="0"/>
              <a:t>-</a:t>
            </a:r>
            <a:r>
              <a:rPr lang="ja-JP" altLang="en-US" sz="900" b="1" dirty="0"/>
              <a:t>２</a:t>
            </a:r>
            <a:r>
              <a:rPr lang="en-US" altLang="ja-JP" sz="900" b="1" dirty="0"/>
              <a:t>】</a:t>
            </a:r>
            <a:endParaRPr kumimoji="1" lang="ja-JP" altLang="en-US" sz="900" b="1" dirty="0"/>
          </a:p>
        </p:txBody>
      </p:sp>
      <p:graphicFrame>
        <p:nvGraphicFramePr>
          <p:cNvPr id="6" name="グラフ 5">
            <a:extLst>
              <a:ext uri="{FF2B5EF4-FFF2-40B4-BE49-F238E27FC236}">
                <a16:creationId xmlns:a16="http://schemas.microsoft.com/office/drawing/2014/main" id="{5A9AEE2B-66A8-4A81-BD6F-A14C12A76CA6}"/>
              </a:ext>
            </a:extLst>
          </p:cNvPr>
          <p:cNvGraphicFramePr/>
          <p:nvPr>
            <p:extLst>
              <p:ext uri="{D42A27DB-BD31-4B8C-83A1-F6EECF244321}">
                <p14:modId xmlns:p14="http://schemas.microsoft.com/office/powerpoint/2010/main" val="2227276711"/>
              </p:ext>
            </p:extLst>
          </p:nvPr>
        </p:nvGraphicFramePr>
        <p:xfrm>
          <a:off x="3185568" y="3986309"/>
          <a:ext cx="2833969" cy="19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グラフ 10">
            <a:extLst>
              <a:ext uri="{FF2B5EF4-FFF2-40B4-BE49-F238E27FC236}">
                <a16:creationId xmlns:a16="http://schemas.microsoft.com/office/drawing/2014/main" id="{2279BE8E-8A61-4EDF-BF76-1DAA7463C9CC}"/>
              </a:ext>
            </a:extLst>
          </p:cNvPr>
          <p:cNvGraphicFramePr/>
          <p:nvPr>
            <p:extLst>
              <p:ext uri="{D42A27DB-BD31-4B8C-83A1-F6EECF244321}">
                <p14:modId xmlns:p14="http://schemas.microsoft.com/office/powerpoint/2010/main" val="1880684930"/>
              </p:ext>
            </p:extLst>
          </p:nvPr>
        </p:nvGraphicFramePr>
        <p:xfrm>
          <a:off x="6131334" y="3988197"/>
          <a:ext cx="2665588" cy="1980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5424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rgbClr val="FFFFFF"/>
                </a:solidFill>
                <a:latin typeface="+mn-ea"/>
                <a:cs typeface="Times New Roman"/>
              </a:rPr>
              <a:t>参考）二次医療圏における国指定拠点病院等の配置状況及</a:t>
            </a:r>
          </a:p>
        </p:txBody>
      </p:sp>
      <p:sp>
        <p:nvSpPr>
          <p:cNvPr id="8" name="スライド番号プレースホルダー 3"/>
          <p:cNvSpPr>
            <a:spLocks noGrp="1"/>
          </p:cNvSpPr>
          <p:nvPr>
            <p:ph type="sldNum" sz="quarter" idx="12"/>
          </p:nvPr>
        </p:nvSpPr>
        <p:spPr>
          <a:xfrm>
            <a:off x="6982563" y="6492875"/>
            <a:ext cx="2133600" cy="365125"/>
          </a:xfrm>
        </p:spPr>
        <p:txBody>
          <a:bodyPr/>
          <a:lstStyle/>
          <a:p>
            <a:r>
              <a:rPr kumimoji="1" lang="en-US" altLang="ja-JP" sz="1600" dirty="0">
                <a:solidFill>
                  <a:schemeClr val="tx1"/>
                </a:solidFill>
              </a:rPr>
              <a:t>7</a:t>
            </a:r>
            <a:endParaRPr kumimoji="1" lang="ja-JP" altLang="en-US" sz="1600" dirty="0">
              <a:solidFill>
                <a:schemeClr val="tx1"/>
              </a:solidFill>
            </a:endParaRPr>
          </a:p>
        </p:txBody>
      </p:sp>
      <p:sp>
        <p:nvSpPr>
          <p:cNvPr id="9" name="テキスト ボックス 133">
            <a:extLst>
              <a:ext uri="{FF2B5EF4-FFF2-40B4-BE49-F238E27FC236}">
                <a16:creationId xmlns:a16="http://schemas.microsoft.com/office/drawing/2014/main" id="{CDA2E0AB-C982-4236-A24E-0C46A070D20E}"/>
              </a:ext>
            </a:extLst>
          </p:cNvPr>
          <p:cNvSpPr txBox="1">
            <a:spLocks noChangeArrowheads="1"/>
          </p:cNvSpPr>
          <p:nvPr/>
        </p:nvSpPr>
        <p:spPr bwMode="auto">
          <a:xfrm>
            <a:off x="438892" y="819336"/>
            <a:ext cx="3813150" cy="46166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latin typeface="ＭＳ ゴシック" panose="020B0609070205080204" pitchFamily="49" charset="-128"/>
                <a:ea typeface="ＭＳ ゴシック" panose="020B0609070205080204" pitchFamily="49" charset="-128"/>
              </a:rPr>
              <a:t>①大阪国際がんセンター★（都道府県拠点）</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②大阪大学医学部附属病院 </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③市立豊中病院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④大阪医科薬科大学病院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⑤関西医科大学附属病院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⑥市立東大阪医療センター</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⑦八尾市立病院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b="1" dirty="0">
                <a:solidFill>
                  <a:srgbClr val="FF0000"/>
                </a:solidFill>
                <a:latin typeface="ＭＳ ゴシック" panose="020B0609070205080204" pitchFamily="49" charset="-128"/>
                <a:ea typeface="ＭＳ ゴシック" panose="020B0609070205080204" pitchFamily="49" charset="-128"/>
              </a:rPr>
              <a:t>⑧近畿大学病院</a:t>
            </a:r>
            <a:endParaRPr lang="en-US" altLang="ja-JP" sz="1400" b="1" dirty="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b="1" dirty="0">
                <a:solidFill>
                  <a:srgbClr val="FF0000"/>
                </a:solidFill>
                <a:latin typeface="ＭＳ ゴシック" panose="020B0609070205080204" pitchFamily="49" charset="-128"/>
                <a:ea typeface="ＭＳ ゴシック" panose="020B0609070205080204" pitchFamily="49" charset="-128"/>
              </a:rPr>
              <a:t>　</a:t>
            </a:r>
            <a:r>
              <a:rPr lang="en-US" altLang="ja-JP" sz="1400" b="1" dirty="0">
                <a:solidFill>
                  <a:srgbClr val="FF0000"/>
                </a:solidFill>
                <a:latin typeface="ＭＳ ゴシック" panose="020B0609070205080204" pitchFamily="49" charset="-128"/>
                <a:ea typeface="ＭＳ ゴシック" panose="020B0609070205080204" pitchFamily="49" charset="-128"/>
              </a:rPr>
              <a:t>※</a:t>
            </a:r>
            <a:r>
              <a:rPr lang="en-US" altLang="ja-JP" sz="1400" b="1" u="sng" dirty="0">
                <a:solidFill>
                  <a:srgbClr val="FF0000"/>
                </a:solidFill>
                <a:latin typeface="ＭＳ ゴシック" panose="020B0609070205080204" pitchFamily="49" charset="-128"/>
                <a:ea typeface="ＭＳ ゴシック" panose="020B0609070205080204" pitchFamily="49" charset="-128"/>
              </a:rPr>
              <a:t>R7.11.1</a:t>
            </a:r>
            <a:r>
              <a:rPr lang="ja-JP" altLang="en-US" sz="1400" b="1" u="sng" dirty="0">
                <a:solidFill>
                  <a:srgbClr val="FF0000"/>
                </a:solidFill>
                <a:latin typeface="ＭＳ ゴシック" panose="020B0609070205080204" pitchFamily="49" charset="-128"/>
                <a:ea typeface="ＭＳ ゴシック" panose="020B0609070205080204" pitchFamily="49" charset="-128"/>
              </a:rPr>
              <a:t>に南河内医療圏から堺市医療圏　</a:t>
            </a:r>
            <a:br>
              <a:rPr lang="en-US" altLang="ja-JP" sz="1400" b="1" u="sng" dirty="0">
                <a:solidFill>
                  <a:srgbClr val="FF0000"/>
                </a:solidFill>
                <a:latin typeface="ＭＳ ゴシック" panose="020B0609070205080204" pitchFamily="49" charset="-128"/>
                <a:ea typeface="ＭＳ ゴシック" panose="020B0609070205080204" pitchFamily="49" charset="-128"/>
              </a:rPr>
            </a:br>
            <a:r>
              <a:rPr lang="ja-JP" altLang="en-US" sz="1400" b="1" dirty="0">
                <a:solidFill>
                  <a:srgbClr val="FF0000"/>
                </a:solidFill>
                <a:latin typeface="ＭＳ ゴシック" panose="020B0609070205080204" pitchFamily="49" charset="-128"/>
                <a:ea typeface="ＭＳ ゴシック" panose="020B0609070205080204" pitchFamily="49" charset="-128"/>
              </a:rPr>
              <a:t>　　</a:t>
            </a:r>
            <a:r>
              <a:rPr lang="ja-JP" altLang="en-US" sz="1400" b="1" u="sng" dirty="0">
                <a:solidFill>
                  <a:srgbClr val="FF0000"/>
                </a:solidFill>
                <a:latin typeface="ＭＳ ゴシック" panose="020B0609070205080204" pitchFamily="49" charset="-128"/>
                <a:ea typeface="ＭＳ ゴシック" panose="020B0609070205080204" pitchFamily="49" charset="-128"/>
              </a:rPr>
              <a:t>へ移転予定</a:t>
            </a:r>
            <a:endParaRPr lang="en-US" altLang="ja-JP" sz="1400" b="1" u="sng" dirty="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b="1" dirty="0">
                <a:solidFill>
                  <a:srgbClr val="FF0000"/>
                </a:solidFill>
                <a:latin typeface="ＭＳ ゴシック" panose="020B0609070205080204" pitchFamily="49" charset="-128"/>
                <a:ea typeface="ＭＳ ゴシック" panose="020B0609070205080204" pitchFamily="49" charset="-128"/>
              </a:rPr>
              <a:t>⑨大阪南医療センター▲（特例型）</a:t>
            </a:r>
            <a:endParaRPr lang="en-US" altLang="ja-JP" sz="1400" b="1" dirty="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b="1" dirty="0">
                <a:solidFill>
                  <a:srgbClr val="FF0000"/>
                </a:solidFill>
                <a:latin typeface="ＭＳ ゴシック" panose="020B0609070205080204" pitchFamily="49" charset="-128"/>
                <a:ea typeface="ＭＳ ゴシック" panose="020B0609070205080204" pitchFamily="49" charset="-128"/>
              </a:rPr>
              <a:t>　</a:t>
            </a:r>
            <a:r>
              <a:rPr lang="en-US" altLang="ja-JP" sz="1400" b="1" u="sng" dirty="0">
                <a:solidFill>
                  <a:srgbClr val="FF0000"/>
                </a:solidFill>
                <a:latin typeface="ＭＳ ゴシック" panose="020B0609070205080204" pitchFamily="49" charset="-128"/>
                <a:ea typeface="ＭＳ ゴシック" panose="020B0609070205080204" pitchFamily="49" charset="-128"/>
              </a:rPr>
              <a:t>※R6</a:t>
            </a:r>
            <a:r>
              <a:rPr lang="ja-JP" altLang="en-US" sz="1400" b="1" u="sng" dirty="0">
                <a:solidFill>
                  <a:srgbClr val="FF0000"/>
                </a:solidFill>
                <a:latin typeface="ＭＳ ゴシック" panose="020B0609070205080204" pitchFamily="49" charset="-128"/>
                <a:ea typeface="ＭＳ ゴシック" panose="020B0609070205080204" pitchFamily="49" charset="-128"/>
              </a:rPr>
              <a:t>年度手続きで未充足要件あり</a:t>
            </a:r>
            <a:endParaRPr lang="en-US" altLang="ja-JP" sz="1400" b="1" u="sng" dirty="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⑩大阪労災病院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⑪堺市立総合医療センター</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None/>
            </a:pPr>
            <a:r>
              <a:rPr lang="ja-JP" altLang="en-US" sz="1400" dirty="0">
                <a:latin typeface="ＭＳ ゴシック" panose="020B0609070205080204" pitchFamily="49" charset="-128"/>
                <a:ea typeface="ＭＳ ゴシック" panose="020B0609070205080204" pitchFamily="49" charset="-128"/>
              </a:rPr>
              <a:t>⑫市立岸和田市民病院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None/>
            </a:pPr>
            <a:r>
              <a:rPr lang="ja-JP" altLang="en-US" sz="1400" dirty="0">
                <a:latin typeface="ＭＳ ゴシック" panose="020B0609070205080204" pitchFamily="49" charset="-128"/>
                <a:ea typeface="ＭＳ ゴシック" panose="020B0609070205080204" pitchFamily="49" charset="-128"/>
              </a:rPr>
              <a:t>⑬和泉市立総合医療センター</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None/>
            </a:pPr>
            <a:r>
              <a:rPr lang="ja-JP" altLang="en-US" sz="1400" dirty="0">
                <a:latin typeface="ＭＳ ゴシック" panose="020B0609070205080204" pitchFamily="49" charset="-128"/>
                <a:ea typeface="ＭＳ ゴシック" panose="020B0609070205080204" pitchFamily="49" charset="-128"/>
              </a:rPr>
              <a:t>⑭大阪公立大学医学部附属病院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None/>
            </a:pPr>
            <a:r>
              <a:rPr lang="ja-JP" altLang="en-US" sz="1400" dirty="0">
                <a:latin typeface="ＭＳ ゴシック" panose="020B0609070205080204" pitchFamily="49" charset="-128"/>
                <a:ea typeface="ＭＳ ゴシック" panose="020B0609070205080204" pitchFamily="49" charset="-128"/>
              </a:rPr>
              <a:t>⑮大阪市立総合医療センター</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None/>
            </a:pPr>
            <a:r>
              <a:rPr lang="ja-JP" altLang="en-US" sz="1400" dirty="0">
                <a:latin typeface="ＭＳ ゴシック" panose="020B0609070205080204" pitchFamily="49" charset="-128"/>
                <a:ea typeface="ＭＳ ゴシック" panose="020B0609070205080204" pitchFamily="49" charset="-128"/>
              </a:rPr>
              <a:t>⑯大阪赤十字病院</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⑰大阪医療センター</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400" dirty="0">
                <a:latin typeface="ＭＳ ゴシック" panose="020B0609070205080204" pitchFamily="49" charset="-128"/>
                <a:ea typeface="ＭＳ ゴシック" panose="020B0609070205080204" pitchFamily="49" charset="-128"/>
              </a:rPr>
              <a:t>⑱大阪急性期・総合医療センター</a:t>
            </a:r>
            <a:endParaRPr lang="en-US" altLang="ja-JP" sz="1400" dirty="0">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6F5FCE32-04A7-4569-B8CE-40E23348B89F}"/>
              </a:ext>
            </a:extLst>
          </p:cNvPr>
          <p:cNvGrpSpPr/>
          <p:nvPr/>
        </p:nvGrpSpPr>
        <p:grpSpPr>
          <a:xfrm>
            <a:off x="3995936" y="991128"/>
            <a:ext cx="4806132" cy="5501747"/>
            <a:chOff x="370271" y="1387273"/>
            <a:chExt cx="4104212" cy="4853940"/>
          </a:xfrm>
        </p:grpSpPr>
        <p:grpSp>
          <p:nvGrpSpPr>
            <p:cNvPr id="14" name="グループ化 13">
              <a:extLst>
                <a:ext uri="{FF2B5EF4-FFF2-40B4-BE49-F238E27FC236}">
                  <a16:creationId xmlns:a16="http://schemas.microsoft.com/office/drawing/2014/main" id="{289C1FD0-96F5-4AC3-9485-B4966181B470}"/>
                </a:ext>
              </a:extLst>
            </p:cNvPr>
            <p:cNvGrpSpPr/>
            <p:nvPr/>
          </p:nvGrpSpPr>
          <p:grpSpPr>
            <a:xfrm>
              <a:off x="370271" y="1387273"/>
              <a:ext cx="4072596" cy="4853940"/>
              <a:chOff x="488049" y="1566162"/>
              <a:chExt cx="4072596" cy="4853940"/>
            </a:xfrm>
          </p:grpSpPr>
          <p:pic>
            <p:nvPicPr>
              <p:cNvPr id="17" name="図 16">
                <a:extLst>
                  <a:ext uri="{FF2B5EF4-FFF2-40B4-BE49-F238E27FC236}">
                    <a16:creationId xmlns:a16="http://schemas.microsoft.com/office/drawing/2014/main" id="{CED37C88-22D0-4B95-89E3-E4BA41EC4B5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8049" y="1566162"/>
                <a:ext cx="4064977" cy="4853940"/>
              </a:xfrm>
              <a:prstGeom prst="rect">
                <a:avLst/>
              </a:prstGeom>
              <a:noFill/>
              <a:ln>
                <a:noFill/>
              </a:ln>
            </p:spPr>
          </p:pic>
          <p:sp>
            <p:nvSpPr>
              <p:cNvPr id="18" name="正方形/長方形 17">
                <a:extLst>
                  <a:ext uri="{FF2B5EF4-FFF2-40B4-BE49-F238E27FC236}">
                    <a16:creationId xmlns:a16="http://schemas.microsoft.com/office/drawing/2014/main" id="{3EAC71CE-B621-4A8C-AD0C-552B65DAD31A}"/>
                  </a:ext>
                </a:extLst>
              </p:cNvPr>
              <p:cNvSpPr>
                <a:spLocks/>
              </p:cNvSpPr>
              <p:nvPr/>
            </p:nvSpPr>
            <p:spPr bwMode="auto">
              <a:xfrm>
                <a:off x="2079125" y="3186724"/>
                <a:ext cx="505265" cy="1817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7044" tIns="4433" rIns="37044" bIns="4433" anchor="t" anchorCtr="0" upright="1">
                <a:noAutofit/>
              </a:bodyPr>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大阪市</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a:extLst>
                  <a:ext uri="{FF2B5EF4-FFF2-40B4-BE49-F238E27FC236}">
                    <a16:creationId xmlns:a16="http://schemas.microsoft.com/office/drawing/2014/main" id="{F3A3ACE9-8EA5-4635-A9A0-E0D0C2775ED7}"/>
                  </a:ext>
                </a:extLst>
              </p:cNvPr>
              <p:cNvSpPr>
                <a:spLocks/>
              </p:cNvSpPr>
              <p:nvPr/>
            </p:nvSpPr>
            <p:spPr>
              <a:xfrm>
                <a:off x="3915546" y="3353192"/>
                <a:ext cx="562122" cy="245012"/>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北河内</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0" name="正方形/長方形 19">
                <a:extLst>
                  <a:ext uri="{FF2B5EF4-FFF2-40B4-BE49-F238E27FC236}">
                    <a16:creationId xmlns:a16="http://schemas.microsoft.com/office/drawing/2014/main" id="{86AB3954-9631-463E-88A5-938B207EC90C}"/>
                  </a:ext>
                </a:extLst>
              </p:cNvPr>
              <p:cNvSpPr>
                <a:spLocks/>
              </p:cNvSpPr>
              <p:nvPr/>
            </p:nvSpPr>
            <p:spPr>
              <a:xfrm>
                <a:off x="4014350" y="4630421"/>
                <a:ext cx="546295" cy="253805"/>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南河内</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BA2C2C7-74D3-416B-879F-263E5A40B7C0}"/>
                  </a:ext>
                </a:extLst>
              </p:cNvPr>
              <p:cNvSpPr>
                <a:spLocks/>
              </p:cNvSpPr>
              <p:nvPr/>
            </p:nvSpPr>
            <p:spPr>
              <a:xfrm>
                <a:off x="2801189" y="4505616"/>
                <a:ext cx="455442" cy="202223"/>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堺市</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 name="正方形/長方形 21">
                <a:extLst>
                  <a:ext uri="{FF2B5EF4-FFF2-40B4-BE49-F238E27FC236}">
                    <a16:creationId xmlns:a16="http://schemas.microsoft.com/office/drawing/2014/main" id="{D301C9FB-0ADB-46A2-A364-2FB0411B34E2}"/>
                  </a:ext>
                </a:extLst>
              </p:cNvPr>
              <p:cNvSpPr>
                <a:spLocks/>
              </p:cNvSpPr>
              <p:nvPr/>
            </p:nvSpPr>
            <p:spPr>
              <a:xfrm>
                <a:off x="2210424" y="5493826"/>
                <a:ext cx="456028" cy="236220"/>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泉州</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3" name="テキスト ボックス 58">
                <a:extLst>
                  <a:ext uri="{FF2B5EF4-FFF2-40B4-BE49-F238E27FC236}">
                    <a16:creationId xmlns:a16="http://schemas.microsoft.com/office/drawing/2014/main" id="{EE34345C-6C8A-4A66-9D13-046337142D10}"/>
                  </a:ext>
                </a:extLst>
              </p:cNvPr>
              <p:cNvSpPr txBox="1">
                <a:spLocks/>
              </p:cNvSpPr>
              <p:nvPr/>
            </p:nvSpPr>
            <p:spPr bwMode="auto">
              <a:xfrm>
                <a:off x="1963653" y="5285154"/>
                <a:ext cx="270803" cy="334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16615" tIns="16615" rIns="16615" bIns="16615" anchor="t" anchorCtr="0" upright="1">
                <a:noAutofit/>
              </a:bodyPr>
              <a:lstStyle/>
              <a:p>
                <a:pPr eaLnBrk="0" fontAlgn="base" hangingPunct="0"/>
                <a:r>
                  <a:rPr lang="ja-JP" altLang="en-US" sz="1108">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⑫</a:t>
                </a:r>
                <a:endParaRPr lang="ja-JP" altLang="en-US" sz="1108">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4" name="テキスト ボックス 63">
                <a:extLst>
                  <a:ext uri="{FF2B5EF4-FFF2-40B4-BE49-F238E27FC236}">
                    <a16:creationId xmlns:a16="http://schemas.microsoft.com/office/drawing/2014/main" id="{81BFA55D-E91A-47C8-86C7-861D000B68C8}"/>
                  </a:ext>
                </a:extLst>
              </p:cNvPr>
              <p:cNvSpPr txBox="1">
                <a:spLocks/>
              </p:cNvSpPr>
              <p:nvPr/>
            </p:nvSpPr>
            <p:spPr>
              <a:xfrm>
                <a:off x="3376499" y="5164345"/>
                <a:ext cx="355795" cy="251778"/>
              </a:xfrm>
              <a:prstGeom prst="rect">
                <a:avLst/>
              </a:prstGeom>
              <a:noFill/>
              <a:ln>
                <a:noFill/>
              </a:ln>
            </p:spPr>
            <p:txBody>
              <a:bodyPr lIns="16615" tIns="16615" rIns="16615" bIns="16615">
                <a:spAutoFit/>
              </a:bodyPr>
              <a:lstStyle/>
              <a:p>
                <a:pPr eaLnBrk="0" fontAlgn="base" hangingPunct="0"/>
                <a:r>
                  <a:rPr lang="ja-JP" altLang="en-US" sz="1662" dirty="0">
                    <a:solidFill>
                      <a:srgbClr val="000000"/>
                    </a:solidFill>
                    <a:latin typeface="ＭＳ Ｐゴシック" panose="020B0600070205080204" pitchFamily="50" charset="-128"/>
                    <a:ea typeface="Calibri" panose="020F0502020204030204" pitchFamily="34" charset="0"/>
                    <a:cs typeface="ＭＳ Ｐゴシック" panose="020B0600070205080204" pitchFamily="50" charset="-128"/>
                  </a:rPr>
                  <a:t> </a:t>
                </a:r>
                <a:r>
                  <a:rPr lang="ja-JP" altLang="en-US" sz="1108" b="1" dirty="0">
                    <a:solidFill>
                      <a:srgbClr val="FF0000"/>
                    </a:solidFill>
                    <a:latin typeface="Calibri" panose="020F0502020204030204" pitchFamily="34" charset="0"/>
                    <a:ea typeface="ＭＳ Ｐゴシック" panose="020B0600070205080204" pitchFamily="50" charset="-128"/>
                    <a:cs typeface="ＭＳ Ｐゴシック" panose="020B0600070205080204" pitchFamily="50" charset="-128"/>
                  </a:rPr>
                  <a:t>⑨▲</a:t>
                </a:r>
                <a:endParaRPr lang="ja-JP" altLang="en-US" sz="1108"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5" name="テキスト ボックス 4099">
                <a:extLst>
                  <a:ext uri="{FF2B5EF4-FFF2-40B4-BE49-F238E27FC236}">
                    <a16:creationId xmlns:a16="http://schemas.microsoft.com/office/drawing/2014/main" id="{DCAB5DBD-0F74-4BD4-857B-771E738D7722}"/>
                  </a:ext>
                </a:extLst>
              </p:cNvPr>
              <p:cNvSpPr txBox="1">
                <a:spLocks/>
              </p:cNvSpPr>
              <p:nvPr/>
            </p:nvSpPr>
            <p:spPr>
              <a:xfrm>
                <a:off x="3309090" y="5024254"/>
                <a:ext cx="997034" cy="180024"/>
              </a:xfrm>
              <a:prstGeom prst="rect">
                <a:avLst/>
              </a:prstGeom>
              <a:noFill/>
              <a:ln>
                <a:noFill/>
              </a:ln>
            </p:spPr>
            <p:txBody>
              <a:bodyPr wrap="square" lIns="16615" tIns="16615" rIns="16615" bIns="16615">
                <a:spAutoFit/>
              </a:bodyPr>
              <a:lstStyle/>
              <a:p>
                <a:pPr eaLnBrk="0" fontAlgn="base" hangingPunct="0"/>
                <a:r>
                  <a:rPr lang="ja-JP" altLang="en-US" sz="1108" b="1" dirty="0">
                    <a:solidFill>
                      <a:srgbClr val="FF0000"/>
                    </a:solidFill>
                    <a:latin typeface="Calibri" panose="020F0502020204030204" pitchFamily="34" charset="0"/>
                    <a:ea typeface="ＭＳ Ｐゴシック" panose="020B0600070205080204" pitchFamily="50" charset="-128"/>
                    <a:cs typeface="ＭＳ Ｐゴシック" panose="020B0600070205080204" pitchFamily="50" charset="-128"/>
                  </a:rPr>
                  <a:t>⑧</a:t>
                </a:r>
                <a:r>
                  <a:rPr lang="ja-JP" altLang="en-US" sz="969"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1100"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1100"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R7.10.31</a:t>
                </a:r>
                <a:r>
                  <a:rPr lang="ja-JP" altLang="en-US" sz="1100"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en-US" altLang="ja-JP" sz="1108" b="1" dirty="0">
                  <a:solidFill>
                    <a:srgbClr val="FF0000"/>
                  </a:solidFill>
                  <a:latin typeface="Calibri" panose="020F0502020204030204" pitchFamily="34" charset="0"/>
                  <a:ea typeface="ＭＳ Ｐゴシック" panose="020B0600070205080204" pitchFamily="50" charset="-128"/>
                  <a:cs typeface="ＭＳ Ｐゴシック" panose="020B0600070205080204" pitchFamily="50" charset="-128"/>
                </a:endParaRPr>
              </a:p>
            </p:txBody>
          </p:sp>
          <p:sp>
            <p:nvSpPr>
              <p:cNvPr id="26" name="テキスト ボックス 4097">
                <a:extLst>
                  <a:ext uri="{FF2B5EF4-FFF2-40B4-BE49-F238E27FC236}">
                    <a16:creationId xmlns:a16="http://schemas.microsoft.com/office/drawing/2014/main" id="{F0E87B3D-0AD0-444E-98EC-4F84051C0BE5}"/>
                  </a:ext>
                </a:extLst>
              </p:cNvPr>
              <p:cNvSpPr txBox="1">
                <a:spLocks/>
              </p:cNvSpPr>
              <p:nvPr/>
            </p:nvSpPr>
            <p:spPr>
              <a:xfrm>
                <a:off x="2604319" y="4397132"/>
                <a:ext cx="328246" cy="289330"/>
              </a:xfrm>
              <a:prstGeom prst="rect">
                <a:avLst/>
              </a:prstGeom>
              <a:noFill/>
              <a:ln>
                <a:noFill/>
              </a:ln>
            </p:spPr>
            <p:txBody>
              <a:bodyPr lIns="16615" tIns="16615" rIns="16615" bIns="16615">
                <a:spAutoFit/>
              </a:bodyPr>
              <a:lstStyle/>
              <a:p>
                <a:pPr eaLnBrk="0" fontAlgn="base" hangingPunct="0"/>
                <a:r>
                  <a:rPr lang="ja-JP" altLang="en-US" sz="1662">
                    <a:solidFill>
                      <a:srgbClr val="000000"/>
                    </a:solidFill>
                    <a:latin typeface="ＭＳ Ｐゴシック" panose="020B0600070205080204" pitchFamily="50" charset="-128"/>
                    <a:ea typeface="Calibri" panose="020F0502020204030204" pitchFamily="34" charset="0"/>
                    <a:cs typeface="ＭＳ Ｐゴシック" panose="020B0600070205080204" pitchFamily="50" charset="-128"/>
                  </a:rPr>
                  <a:t> </a:t>
                </a:r>
                <a:r>
                  <a:rPr lang="ja-JP" altLang="en-US" sz="1108">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⑩</a:t>
                </a:r>
                <a:endParaRPr lang="ja-JP" altLang="en-US" sz="1108">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7" name="テキスト ボックス 4136">
                <a:extLst>
                  <a:ext uri="{FF2B5EF4-FFF2-40B4-BE49-F238E27FC236}">
                    <a16:creationId xmlns:a16="http://schemas.microsoft.com/office/drawing/2014/main" id="{46BF3913-834E-46EF-86E1-1CC2274F5B62}"/>
                  </a:ext>
                </a:extLst>
              </p:cNvPr>
              <p:cNvSpPr txBox="1">
                <a:spLocks/>
              </p:cNvSpPr>
              <p:nvPr/>
            </p:nvSpPr>
            <p:spPr>
              <a:xfrm>
                <a:off x="3854586" y="3834424"/>
                <a:ext cx="208085" cy="204050"/>
              </a:xfrm>
              <a:prstGeom prst="rect">
                <a:avLst/>
              </a:prstGeom>
              <a:noFill/>
              <a:ln>
                <a:noFill/>
              </a:ln>
            </p:spPr>
            <p:txBody>
              <a:bodyPr wrap="square"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⑥</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4158">
                <a:extLst>
                  <a:ext uri="{FF2B5EF4-FFF2-40B4-BE49-F238E27FC236}">
                    <a16:creationId xmlns:a16="http://schemas.microsoft.com/office/drawing/2014/main" id="{7908CD42-B805-41B1-94BA-9994EE479E72}"/>
                  </a:ext>
                </a:extLst>
              </p:cNvPr>
              <p:cNvSpPr txBox="1">
                <a:spLocks/>
              </p:cNvSpPr>
              <p:nvPr/>
            </p:nvSpPr>
            <p:spPr>
              <a:xfrm>
                <a:off x="4075565" y="2689666"/>
                <a:ext cx="291905" cy="204050"/>
              </a:xfrm>
              <a:prstGeom prst="rect">
                <a:avLst/>
              </a:prstGeom>
              <a:noFill/>
              <a:ln>
                <a:noFill/>
              </a:ln>
            </p:spPr>
            <p:txBody>
              <a:bodyPr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⑤</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0" name="テキスト ボックス 8193">
                <a:extLst>
                  <a:ext uri="{FF2B5EF4-FFF2-40B4-BE49-F238E27FC236}">
                    <a16:creationId xmlns:a16="http://schemas.microsoft.com/office/drawing/2014/main" id="{5E89AD2C-D1AC-4B3A-AF58-C373079FCD66}"/>
                  </a:ext>
                </a:extLst>
              </p:cNvPr>
              <p:cNvSpPr txBox="1">
                <a:spLocks/>
              </p:cNvSpPr>
              <p:nvPr/>
            </p:nvSpPr>
            <p:spPr>
              <a:xfrm>
                <a:off x="3868653" y="2231293"/>
                <a:ext cx="351692" cy="204050"/>
              </a:xfrm>
              <a:prstGeom prst="rect">
                <a:avLst/>
              </a:prstGeom>
              <a:noFill/>
              <a:ln>
                <a:noFill/>
              </a:ln>
            </p:spPr>
            <p:txBody>
              <a:bodyPr wrap="square"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④</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1" name="テキスト ボックス 4159">
                <a:extLst>
                  <a:ext uri="{FF2B5EF4-FFF2-40B4-BE49-F238E27FC236}">
                    <a16:creationId xmlns:a16="http://schemas.microsoft.com/office/drawing/2014/main" id="{154DD9D9-8F3B-4D42-9F2F-CD0A74C27040}"/>
                  </a:ext>
                </a:extLst>
              </p:cNvPr>
              <p:cNvSpPr txBox="1">
                <a:spLocks/>
              </p:cNvSpPr>
              <p:nvPr/>
            </p:nvSpPr>
            <p:spPr>
              <a:xfrm>
                <a:off x="2650040" y="2485684"/>
                <a:ext cx="266700" cy="204050"/>
              </a:xfrm>
              <a:prstGeom prst="rect">
                <a:avLst/>
              </a:prstGeom>
              <a:noFill/>
              <a:ln>
                <a:noFill/>
              </a:ln>
            </p:spPr>
            <p:txBody>
              <a:bodyPr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③</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2" name="テキスト ボックス 8192">
                <a:extLst>
                  <a:ext uri="{FF2B5EF4-FFF2-40B4-BE49-F238E27FC236}">
                    <a16:creationId xmlns:a16="http://schemas.microsoft.com/office/drawing/2014/main" id="{219BB707-8E58-47EF-A136-343EBFA6E8D2}"/>
                  </a:ext>
                </a:extLst>
              </p:cNvPr>
              <p:cNvSpPr txBox="1">
                <a:spLocks/>
              </p:cNvSpPr>
              <p:nvPr/>
            </p:nvSpPr>
            <p:spPr>
              <a:xfrm>
                <a:off x="3077346" y="2406553"/>
                <a:ext cx="301869" cy="204050"/>
              </a:xfrm>
              <a:prstGeom prst="rect">
                <a:avLst/>
              </a:prstGeom>
              <a:noFill/>
              <a:ln>
                <a:noFill/>
              </a:ln>
            </p:spPr>
            <p:txBody>
              <a:bodyPr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②</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3" name="テキスト ボックス 4150">
                <a:extLst>
                  <a:ext uri="{FF2B5EF4-FFF2-40B4-BE49-F238E27FC236}">
                    <a16:creationId xmlns:a16="http://schemas.microsoft.com/office/drawing/2014/main" id="{DBECE790-4D86-4FFD-9212-F525CA5361F2}"/>
                  </a:ext>
                </a:extLst>
              </p:cNvPr>
              <p:cNvSpPr txBox="1">
                <a:spLocks/>
              </p:cNvSpPr>
              <p:nvPr/>
            </p:nvSpPr>
            <p:spPr>
              <a:xfrm>
                <a:off x="3043215" y="3561938"/>
                <a:ext cx="277837" cy="204050"/>
              </a:xfrm>
              <a:prstGeom prst="rect">
                <a:avLst/>
              </a:prstGeom>
              <a:noFill/>
              <a:ln>
                <a:noFill/>
              </a:ln>
            </p:spPr>
            <p:txBody>
              <a:bodyPr wrap="square"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⑰</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4" name="テキスト ボックス 4143">
                <a:extLst>
                  <a:ext uri="{FF2B5EF4-FFF2-40B4-BE49-F238E27FC236}">
                    <a16:creationId xmlns:a16="http://schemas.microsoft.com/office/drawing/2014/main" id="{EAF383B5-8998-460C-A56C-AAB6E47D8787}"/>
                  </a:ext>
                </a:extLst>
              </p:cNvPr>
              <p:cNvSpPr txBox="1">
                <a:spLocks/>
              </p:cNvSpPr>
              <p:nvPr/>
            </p:nvSpPr>
            <p:spPr>
              <a:xfrm>
                <a:off x="3216850" y="3561938"/>
                <a:ext cx="379828" cy="374552"/>
              </a:xfrm>
              <a:prstGeom prst="rect">
                <a:avLst/>
              </a:prstGeom>
              <a:noFill/>
              <a:ln>
                <a:noFill/>
              </a:ln>
            </p:spPr>
            <p:txBody>
              <a:bodyPr lIns="16615" tIns="16615" rIns="16615" bIns="16615"/>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①★</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5" name="テキスト ボックス 4133">
                <a:extLst>
                  <a:ext uri="{FF2B5EF4-FFF2-40B4-BE49-F238E27FC236}">
                    <a16:creationId xmlns:a16="http://schemas.microsoft.com/office/drawing/2014/main" id="{314998D9-E277-491A-A90F-44D96078B4BD}"/>
                  </a:ext>
                </a:extLst>
              </p:cNvPr>
              <p:cNvSpPr txBox="1">
                <a:spLocks/>
              </p:cNvSpPr>
              <p:nvPr/>
            </p:nvSpPr>
            <p:spPr>
              <a:xfrm>
                <a:off x="3121377" y="3727158"/>
                <a:ext cx="277837" cy="204050"/>
              </a:xfrm>
              <a:prstGeom prst="rect">
                <a:avLst/>
              </a:prstGeom>
              <a:noFill/>
              <a:ln>
                <a:noFill/>
              </a:ln>
            </p:spPr>
            <p:txBody>
              <a:bodyPr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⑯</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6" name="正方形/長方形 35">
                <a:extLst>
                  <a:ext uri="{FF2B5EF4-FFF2-40B4-BE49-F238E27FC236}">
                    <a16:creationId xmlns:a16="http://schemas.microsoft.com/office/drawing/2014/main" id="{C13D5DCE-5076-4813-AE30-5CD52F1E17A2}"/>
                  </a:ext>
                </a:extLst>
              </p:cNvPr>
              <p:cNvSpPr>
                <a:spLocks/>
              </p:cNvSpPr>
              <p:nvPr/>
            </p:nvSpPr>
            <p:spPr>
              <a:xfrm>
                <a:off x="2371617" y="3502661"/>
                <a:ext cx="348762" cy="177605"/>
              </a:xfrm>
              <a:prstGeom prst="rect">
                <a:avLst/>
              </a:prstGeom>
              <a:noFill/>
              <a:ln>
                <a:noFill/>
              </a:ln>
              <a:effectLst/>
            </p:spPr>
            <p:txBody>
              <a:bodyPr lIns="37044" tIns="4433" rIns="37044" bIns="4433"/>
              <a:lstStyle/>
              <a:p>
                <a:pPr eaLnBrk="0" fontAlgn="base" hangingPunct="0"/>
                <a:r>
                  <a:rPr lang="ja-JP" altLang="en-US" sz="969"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西部</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7" name="テキスト ボックス 4124">
                <a:extLst>
                  <a:ext uri="{FF2B5EF4-FFF2-40B4-BE49-F238E27FC236}">
                    <a16:creationId xmlns:a16="http://schemas.microsoft.com/office/drawing/2014/main" id="{63A26E5A-DE6B-482E-884D-E0B6250F17CC}"/>
                  </a:ext>
                </a:extLst>
              </p:cNvPr>
              <p:cNvSpPr txBox="1">
                <a:spLocks/>
              </p:cNvSpPr>
              <p:nvPr/>
            </p:nvSpPr>
            <p:spPr>
              <a:xfrm>
                <a:off x="3651777" y="4050715"/>
                <a:ext cx="355795" cy="204050"/>
              </a:xfrm>
              <a:prstGeom prst="rect">
                <a:avLst/>
              </a:prstGeom>
              <a:noFill/>
              <a:ln>
                <a:noFill/>
              </a:ln>
            </p:spPr>
            <p:txBody>
              <a:bodyPr lIns="16615" tIns="16615" rIns="16615" bIns="16615">
                <a:spAutoFit/>
              </a:bodyPr>
              <a:lstStyle/>
              <a:p>
                <a:pPr eaLnBrk="0" fontAlgn="base" hangingPunct="0"/>
                <a:r>
                  <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rPr>
                  <a:t>⑦</a:t>
                </a:r>
              </a:p>
            </p:txBody>
          </p:sp>
          <p:sp>
            <p:nvSpPr>
              <p:cNvPr id="38" name="テキスト ボックス 4127">
                <a:extLst>
                  <a:ext uri="{FF2B5EF4-FFF2-40B4-BE49-F238E27FC236}">
                    <a16:creationId xmlns:a16="http://schemas.microsoft.com/office/drawing/2014/main" id="{D330A779-8783-46A1-B1D0-67D1EDB969E1}"/>
                  </a:ext>
                </a:extLst>
              </p:cNvPr>
              <p:cNvSpPr txBox="1">
                <a:spLocks noChangeArrowheads="1"/>
              </p:cNvSpPr>
              <p:nvPr/>
            </p:nvSpPr>
            <p:spPr bwMode="auto">
              <a:xfrm>
                <a:off x="3004663" y="4068886"/>
                <a:ext cx="355795" cy="204050"/>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6615" tIns="16615" rIns="16615" bIns="16615">
                <a:spAutoFit/>
              </a:bodyPr>
              <a:lstStyle/>
              <a:p>
                <a:pPr fontAlgn="base"/>
                <a:r>
                  <a:rPr lang="ja-JP" altLang="en-US" sz="1108">
                    <a:solidFill>
                      <a:srgbClr val="000000"/>
                    </a:solidFill>
                    <a:latin typeface="Calibri" panose="020F0502020204030204" pitchFamily="34" charset="0"/>
                    <a:ea typeface="ＭＳ Ｐゴシック" panose="020B0600070205080204" pitchFamily="50" charset="-128"/>
                    <a:cs typeface="Times New Roman" panose="02020603050405020304" pitchFamily="18" charset="0"/>
                  </a:rPr>
                  <a:t>⑱</a:t>
                </a:r>
                <a:endParaRPr lang="ja-JP" altLang="en-US" sz="1108">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9" name="テキスト ボックス 4096">
                <a:extLst>
                  <a:ext uri="{FF2B5EF4-FFF2-40B4-BE49-F238E27FC236}">
                    <a16:creationId xmlns:a16="http://schemas.microsoft.com/office/drawing/2014/main" id="{3FCF5C72-834A-4CBD-A03E-165C9C9F5DDD}"/>
                  </a:ext>
                </a:extLst>
              </p:cNvPr>
              <p:cNvSpPr txBox="1">
                <a:spLocks/>
              </p:cNvSpPr>
              <p:nvPr/>
            </p:nvSpPr>
            <p:spPr>
              <a:xfrm>
                <a:off x="2492492" y="4558972"/>
                <a:ext cx="328246" cy="204050"/>
              </a:xfrm>
              <a:prstGeom prst="rect">
                <a:avLst/>
              </a:prstGeom>
              <a:noFill/>
              <a:ln>
                <a:noFill/>
              </a:ln>
            </p:spPr>
            <p:txBody>
              <a:bodyPr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⑪</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0" name="正方形/長方形 39">
                <a:extLst>
                  <a:ext uri="{FF2B5EF4-FFF2-40B4-BE49-F238E27FC236}">
                    <a16:creationId xmlns:a16="http://schemas.microsoft.com/office/drawing/2014/main" id="{2DD21F6E-351C-4ADD-984F-EE9B6383D333}"/>
                  </a:ext>
                </a:extLst>
              </p:cNvPr>
              <p:cNvSpPr>
                <a:spLocks/>
              </p:cNvSpPr>
              <p:nvPr/>
            </p:nvSpPr>
            <p:spPr>
              <a:xfrm>
                <a:off x="2720378" y="3757127"/>
                <a:ext cx="347003" cy="177018"/>
              </a:xfrm>
              <a:prstGeom prst="rect">
                <a:avLst/>
              </a:prstGeom>
              <a:noFill/>
              <a:ln>
                <a:noFill/>
              </a:ln>
              <a:effectLst/>
            </p:spPr>
            <p:txBody>
              <a:bodyPr lIns="37044" tIns="4433" rIns="37044" bIns="4433"/>
              <a:lstStyle/>
              <a:p>
                <a:pPr eaLnBrk="0" fontAlgn="base" hangingPunct="0"/>
                <a:r>
                  <a:rPr lang="ja-JP" altLang="en-US" sz="969"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東部</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1" name="テキスト ボックス 1">
                <a:extLst>
                  <a:ext uri="{FF2B5EF4-FFF2-40B4-BE49-F238E27FC236}">
                    <a16:creationId xmlns:a16="http://schemas.microsoft.com/office/drawing/2014/main" id="{C8D245D6-B99A-444B-95DD-EB7638774207}"/>
                  </a:ext>
                </a:extLst>
              </p:cNvPr>
              <p:cNvSpPr txBox="1">
                <a:spLocks/>
              </p:cNvSpPr>
              <p:nvPr/>
            </p:nvSpPr>
            <p:spPr bwMode="auto">
              <a:xfrm>
                <a:off x="2182875" y="5218333"/>
                <a:ext cx="270803" cy="334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16615" tIns="16615" rIns="16615" bIns="16615" anchor="t" anchorCtr="0" upright="1">
                <a:noAutofit/>
              </a:bodyPr>
              <a:lstStyle/>
              <a:p>
                <a:pPr eaLnBrk="0" fontAlgn="base" hangingPunct="0"/>
                <a:r>
                  <a:rPr lang="ja-JP" altLang="en-US" sz="1108" dirty="0">
                    <a:latin typeface="Calibri" panose="020F0502020204030204" pitchFamily="34" charset="0"/>
                    <a:ea typeface="ＭＳ Ｐゴシック" panose="020B0600070205080204" pitchFamily="50" charset="-128"/>
                    <a:cs typeface="ＭＳ Ｐゴシック" panose="020B0600070205080204" pitchFamily="50" charset="-128"/>
                  </a:rPr>
                  <a:t>⑬</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2" name="正方形/長方形 41">
                <a:extLst>
                  <a:ext uri="{FF2B5EF4-FFF2-40B4-BE49-F238E27FC236}">
                    <a16:creationId xmlns:a16="http://schemas.microsoft.com/office/drawing/2014/main" id="{CECF14BD-ABA6-4CB4-95C7-D306447B20C0}"/>
                  </a:ext>
                </a:extLst>
              </p:cNvPr>
              <p:cNvSpPr>
                <a:spLocks/>
              </p:cNvSpPr>
              <p:nvPr/>
            </p:nvSpPr>
            <p:spPr>
              <a:xfrm>
                <a:off x="2666158" y="2162713"/>
                <a:ext cx="562122" cy="245012"/>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豊能</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3" name="正方形/長方形 42">
                <a:extLst>
                  <a:ext uri="{FF2B5EF4-FFF2-40B4-BE49-F238E27FC236}">
                    <a16:creationId xmlns:a16="http://schemas.microsoft.com/office/drawing/2014/main" id="{4997540B-9AE8-4E35-9C9E-0B0EBA72247F}"/>
                  </a:ext>
                </a:extLst>
              </p:cNvPr>
              <p:cNvSpPr>
                <a:spLocks/>
              </p:cNvSpPr>
              <p:nvPr/>
            </p:nvSpPr>
            <p:spPr>
              <a:xfrm>
                <a:off x="3449414" y="2461359"/>
                <a:ext cx="562122" cy="245012"/>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三島</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4" name="正方形/長方形 43">
                <a:extLst>
                  <a:ext uri="{FF2B5EF4-FFF2-40B4-BE49-F238E27FC236}">
                    <a16:creationId xmlns:a16="http://schemas.microsoft.com/office/drawing/2014/main" id="{94D3AF2F-AB7F-496F-8947-5DBEBBEBC9E8}"/>
                  </a:ext>
                </a:extLst>
              </p:cNvPr>
              <p:cNvSpPr>
                <a:spLocks/>
              </p:cNvSpPr>
              <p:nvPr/>
            </p:nvSpPr>
            <p:spPr>
              <a:xfrm>
                <a:off x="2842298" y="3242554"/>
                <a:ext cx="348762" cy="177605"/>
              </a:xfrm>
              <a:prstGeom prst="rect">
                <a:avLst/>
              </a:prstGeom>
              <a:noFill/>
              <a:ln>
                <a:noFill/>
              </a:ln>
              <a:effectLst/>
            </p:spPr>
            <p:txBody>
              <a:bodyPr lIns="37044" tIns="4433" rIns="37044" bIns="4433"/>
              <a:lstStyle/>
              <a:p>
                <a:pPr eaLnBrk="0" fontAlgn="base" hangingPunct="0"/>
                <a:r>
                  <a:rPr lang="ja-JP" altLang="en-US" sz="969"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北部</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5" name="正方形/長方形 44">
                <a:extLst>
                  <a:ext uri="{FF2B5EF4-FFF2-40B4-BE49-F238E27FC236}">
                    <a16:creationId xmlns:a16="http://schemas.microsoft.com/office/drawing/2014/main" id="{AAABFD44-08FC-4E0D-9F9B-101E32CA114F}"/>
                  </a:ext>
                </a:extLst>
              </p:cNvPr>
              <p:cNvSpPr>
                <a:spLocks/>
              </p:cNvSpPr>
              <p:nvPr/>
            </p:nvSpPr>
            <p:spPr>
              <a:xfrm>
                <a:off x="2564499" y="4086046"/>
                <a:ext cx="348762" cy="177605"/>
              </a:xfrm>
              <a:prstGeom prst="rect">
                <a:avLst/>
              </a:prstGeom>
              <a:noFill/>
              <a:ln>
                <a:noFill/>
              </a:ln>
              <a:effectLst/>
            </p:spPr>
            <p:txBody>
              <a:bodyPr lIns="37044" tIns="4433" rIns="37044" bIns="4433"/>
              <a:lstStyle/>
              <a:p>
                <a:pPr eaLnBrk="0" fontAlgn="base" hangingPunct="0"/>
                <a:r>
                  <a:rPr lang="ja-JP" altLang="en-US" sz="969"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南部</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6" name="テキスト ボックス 4133">
                <a:extLst>
                  <a:ext uri="{FF2B5EF4-FFF2-40B4-BE49-F238E27FC236}">
                    <a16:creationId xmlns:a16="http://schemas.microsoft.com/office/drawing/2014/main" id="{1F0D601F-94A9-4B24-A3DD-5543DFDF4317}"/>
                  </a:ext>
                </a:extLst>
              </p:cNvPr>
              <p:cNvSpPr txBox="1">
                <a:spLocks/>
              </p:cNvSpPr>
              <p:nvPr/>
            </p:nvSpPr>
            <p:spPr>
              <a:xfrm>
                <a:off x="3148856" y="3199782"/>
                <a:ext cx="277837" cy="204050"/>
              </a:xfrm>
              <a:prstGeom prst="rect">
                <a:avLst/>
              </a:prstGeom>
              <a:noFill/>
              <a:ln>
                <a:noFill/>
              </a:ln>
            </p:spPr>
            <p:txBody>
              <a:bodyPr lIns="16615" tIns="16615" rIns="16615" bIns="16615">
                <a:spAutoFit/>
              </a:bodyPr>
              <a:lstStyle/>
              <a:p>
                <a:pPr eaLnBrk="0" fontAlgn="base" hangingPunct="0"/>
                <a:r>
                  <a:rPr lang="ja-JP" altLang="en-US" sz="1108"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⑮</a:t>
                </a:r>
                <a:endPar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7" name="テキスト ボックス 4129">
                <a:extLst>
                  <a:ext uri="{FF2B5EF4-FFF2-40B4-BE49-F238E27FC236}">
                    <a16:creationId xmlns:a16="http://schemas.microsoft.com/office/drawing/2014/main" id="{1518A473-F9D6-49CB-8312-D908F4011C0F}"/>
                  </a:ext>
                </a:extLst>
              </p:cNvPr>
              <p:cNvSpPr txBox="1">
                <a:spLocks/>
              </p:cNvSpPr>
              <p:nvPr/>
            </p:nvSpPr>
            <p:spPr>
              <a:xfrm>
                <a:off x="2846014" y="3964126"/>
                <a:ext cx="213946" cy="204050"/>
              </a:xfrm>
              <a:prstGeom prst="rect">
                <a:avLst/>
              </a:prstGeom>
              <a:noFill/>
              <a:ln>
                <a:noFill/>
              </a:ln>
            </p:spPr>
            <p:txBody>
              <a:bodyPr lIns="16615" tIns="16615" rIns="16615" bIns="16615">
                <a:spAutoFit/>
              </a:bodyPr>
              <a:lstStyle/>
              <a:p>
                <a:pPr eaLnBrk="0" fontAlgn="base" hangingPunct="0"/>
                <a:r>
                  <a:rPr lang="ja-JP" altLang="en-US" sz="1108" dirty="0">
                    <a:latin typeface="ＭＳ Ｐゴシック" panose="020B0600070205080204" pitchFamily="50" charset="-128"/>
                    <a:ea typeface="ＭＳ Ｐゴシック" panose="020B0600070205080204" pitchFamily="50" charset="-128"/>
                    <a:cs typeface="ＭＳ Ｐゴシック" panose="020B0600070205080204" pitchFamily="50" charset="-128"/>
                  </a:rPr>
                  <a:t>⑭</a:t>
                </a:r>
              </a:p>
            </p:txBody>
          </p:sp>
          <p:sp>
            <p:nvSpPr>
              <p:cNvPr id="48" name="テキスト ボックス 4099">
                <a:extLst>
                  <a:ext uri="{FF2B5EF4-FFF2-40B4-BE49-F238E27FC236}">
                    <a16:creationId xmlns:a16="http://schemas.microsoft.com/office/drawing/2014/main" id="{CF6F9F4D-8FF4-4D05-9E80-9C8EA82A4A1F}"/>
                  </a:ext>
                </a:extLst>
              </p:cNvPr>
              <p:cNvSpPr txBox="1">
                <a:spLocks/>
              </p:cNvSpPr>
              <p:nvPr/>
            </p:nvSpPr>
            <p:spPr>
              <a:xfrm>
                <a:off x="2337039" y="4682510"/>
                <a:ext cx="918928" cy="188867"/>
              </a:xfrm>
              <a:prstGeom prst="rect">
                <a:avLst/>
              </a:prstGeom>
              <a:noFill/>
              <a:ln>
                <a:noFill/>
              </a:ln>
            </p:spPr>
            <p:txBody>
              <a:bodyPr wrap="square" lIns="16615" tIns="16615" rIns="16615" bIns="16615">
                <a:spAutoFit/>
              </a:bodyPr>
              <a:lstStyle/>
              <a:p>
                <a:pPr eaLnBrk="0" fontAlgn="base" hangingPunct="0">
                  <a:lnSpc>
                    <a:spcPts val="111"/>
                  </a:lnSpc>
                </a:pPr>
                <a:r>
                  <a:rPr lang="ja-JP" altLang="en-US" sz="1100" b="1" dirty="0">
                    <a:solidFill>
                      <a:srgbClr val="000000"/>
                    </a:solidFill>
                    <a:latin typeface="Calibri" panose="020F0502020204030204" pitchFamily="34" charset="0"/>
                    <a:ea typeface="ＭＳ Ｐゴシック" panose="020B0600070205080204" pitchFamily="50" charset="-128"/>
                    <a:cs typeface="ＭＳ Ｐゴシック" panose="020B0600070205080204" pitchFamily="50" charset="-128"/>
                  </a:rPr>
                  <a:t>　　　　　　　</a:t>
                </a:r>
                <a:endParaRPr lang="en-US" altLang="ja-JP" sz="1100" b="1" dirty="0">
                  <a:solidFill>
                    <a:srgbClr val="FF0000"/>
                  </a:solidFill>
                  <a:latin typeface="Calibri" panose="020F0502020204030204" pitchFamily="34" charset="0"/>
                  <a:ea typeface="ＭＳ Ｐゴシック" panose="020B0600070205080204" pitchFamily="50" charset="-128"/>
                  <a:cs typeface="ＭＳ Ｐゴシック" panose="020B0600070205080204" pitchFamily="50" charset="-128"/>
                </a:endParaRPr>
              </a:p>
              <a:p>
                <a:pPr eaLnBrk="0" fontAlgn="base" hangingPunct="0"/>
                <a:r>
                  <a:rPr lang="ja-JP" altLang="en-US" sz="1100"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en-US" altLang="ja-JP" sz="1100"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R7.11.1</a:t>
                </a:r>
                <a:r>
                  <a:rPr lang="ja-JP" altLang="en-US" sz="1100"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p>
            </p:txBody>
          </p:sp>
          <p:sp>
            <p:nvSpPr>
              <p:cNvPr id="49" name="矢印: 左 48">
                <a:extLst>
                  <a:ext uri="{FF2B5EF4-FFF2-40B4-BE49-F238E27FC236}">
                    <a16:creationId xmlns:a16="http://schemas.microsoft.com/office/drawing/2014/main" id="{A681FB78-E9EF-4E59-A6B2-E3DA2170D45F}"/>
                  </a:ext>
                </a:extLst>
              </p:cNvPr>
              <p:cNvSpPr/>
              <p:nvPr/>
            </p:nvSpPr>
            <p:spPr>
              <a:xfrm rot="787059">
                <a:off x="2994699" y="4936281"/>
                <a:ext cx="333868" cy="157861"/>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8" dirty="0">
                  <a:solidFill>
                    <a:sysClr val="windowText" lastClr="000000"/>
                  </a:solidFill>
                  <a:highlight>
                    <a:srgbClr val="0000FF"/>
                  </a:highlight>
                </a:endParaRPr>
              </a:p>
            </p:txBody>
          </p:sp>
        </p:grpSp>
        <p:sp>
          <p:nvSpPr>
            <p:cNvPr id="16" name="正方形/長方形 15">
              <a:extLst>
                <a:ext uri="{FF2B5EF4-FFF2-40B4-BE49-F238E27FC236}">
                  <a16:creationId xmlns:a16="http://schemas.microsoft.com/office/drawing/2014/main" id="{0CD77EB3-8375-44A7-AB33-EF2B4F42FD83}"/>
                </a:ext>
              </a:extLst>
            </p:cNvPr>
            <p:cNvSpPr>
              <a:spLocks/>
            </p:cNvSpPr>
            <p:nvPr/>
          </p:nvSpPr>
          <p:spPr>
            <a:xfrm>
              <a:off x="3887743" y="3959458"/>
              <a:ext cx="586740" cy="189914"/>
            </a:xfrm>
            <a:prstGeom prst="rect">
              <a:avLst/>
            </a:prstGeom>
            <a:noFill/>
            <a:ln>
              <a:noFill/>
            </a:ln>
            <a:effectLst/>
          </p:spPr>
          <p:txBody>
            <a:bodyPr lIns="37044" tIns="4433" rIns="37044" bIns="4433"/>
            <a:lstStyle/>
            <a:p>
              <a:pPr eaLnBrk="0" fontAlgn="base" hangingPunct="0"/>
              <a:r>
                <a:rPr lang="ja-JP" altLang="en-US" sz="1015" b="1"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中河内</a:t>
              </a:r>
              <a:endParaRPr lang="ja-JP" altLang="en-US" sz="1108" b="1"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50" name="テキスト ボックス 4099">
            <a:extLst>
              <a:ext uri="{FF2B5EF4-FFF2-40B4-BE49-F238E27FC236}">
                <a16:creationId xmlns:a16="http://schemas.microsoft.com/office/drawing/2014/main" id="{C466B378-D8A5-4B6D-BF8C-E9BB7CAF5C78}"/>
              </a:ext>
            </a:extLst>
          </p:cNvPr>
          <p:cNvSpPr txBox="1">
            <a:spLocks/>
          </p:cNvSpPr>
          <p:nvPr/>
        </p:nvSpPr>
        <p:spPr>
          <a:xfrm>
            <a:off x="6761082" y="4694724"/>
            <a:ext cx="396353" cy="204050"/>
          </a:xfrm>
          <a:prstGeom prst="rect">
            <a:avLst/>
          </a:prstGeom>
          <a:noFill/>
          <a:ln>
            <a:noFill/>
          </a:ln>
        </p:spPr>
        <p:txBody>
          <a:bodyPr wrap="square" lIns="16615" tIns="16615" rIns="16615" bIns="16615">
            <a:spAutoFit/>
          </a:bodyPr>
          <a:lstStyle/>
          <a:p>
            <a:pPr eaLnBrk="0" fontAlgn="base" hangingPunct="0"/>
            <a:r>
              <a:rPr lang="ja-JP" altLang="en-US" sz="1108" b="1" dirty="0">
                <a:solidFill>
                  <a:srgbClr val="FF0000"/>
                </a:solidFill>
                <a:latin typeface="Calibri" panose="020F0502020204030204" pitchFamily="34" charset="0"/>
                <a:ea typeface="ＭＳ Ｐゴシック" panose="020B0600070205080204" pitchFamily="50" charset="-128"/>
                <a:cs typeface="ＭＳ Ｐゴシック" panose="020B0600070205080204" pitchFamily="50" charset="-128"/>
              </a:rPr>
              <a:t>⑧</a:t>
            </a:r>
            <a:r>
              <a:rPr lang="ja-JP" altLang="en-US" sz="969" b="1"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endParaRPr lang="en-US" altLang="ja-JP" sz="1108" b="1" dirty="0">
              <a:solidFill>
                <a:srgbClr val="FF0000"/>
              </a:solidFill>
              <a:latin typeface="Calibri" panose="020F0502020204030204" pitchFamily="34" charset="0"/>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1576431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7115</TotalTime>
  <Words>2466</Words>
  <Application>Microsoft Office PowerPoint</Application>
  <PresentationFormat>画面に合わせる (4:3)</PresentationFormat>
  <Paragraphs>266</Paragraphs>
  <Slides>8</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久保田　順子</cp:lastModifiedBy>
  <cp:revision>604</cp:revision>
  <cp:lastPrinted>2024-10-25T09:31:14Z</cp:lastPrinted>
  <dcterms:created xsi:type="dcterms:W3CDTF">2018-08-10T07:45:39Z</dcterms:created>
  <dcterms:modified xsi:type="dcterms:W3CDTF">2024-10-25T09:32:10Z</dcterms:modified>
</cp:coreProperties>
</file>