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6" r:id="rId1"/>
  </p:sldMasterIdLst>
  <p:notesMasterIdLst>
    <p:notesMasterId r:id="rId6"/>
  </p:notesMasterIdLst>
  <p:handoutMasterIdLst>
    <p:handoutMasterId r:id="rId7"/>
  </p:handoutMasterIdLst>
  <p:sldIdLst>
    <p:sldId id="276" r:id="rId2"/>
    <p:sldId id="461" r:id="rId3"/>
    <p:sldId id="462" r:id="rId4"/>
    <p:sldId id="459"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99"/>
    <a:srgbClr val="FF99CC"/>
    <a:srgbClr val="FF66FF"/>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71275" autoAdjust="0"/>
  </p:normalViewPr>
  <p:slideViewPr>
    <p:cSldViewPr>
      <p:cViewPr varScale="1">
        <p:scale>
          <a:sx n="100" d="100"/>
          <a:sy n="100" d="100"/>
        </p:scale>
        <p:origin x="6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42"/>
    </p:cViewPr>
  </p:sorterViewPr>
  <p:notesViewPr>
    <p:cSldViewPr>
      <p:cViewPr>
        <p:scale>
          <a:sx n="125" d="100"/>
          <a:sy n="125" d="100"/>
        </p:scale>
        <p:origin x="1368" y="-15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40" tIns="45720" rIns="91440" bIns="45720" rtlCol="0"/>
          <a:lstStyle>
            <a:lvl1pPr algn="r">
              <a:defRPr sz="1200"/>
            </a:lvl1pPr>
          </a:lstStyle>
          <a:p>
            <a:fld id="{E1EF6658-470F-4C75-A3EF-1562FBBA4930}" type="datetimeFigureOut">
              <a:rPr kumimoji="1" lang="ja-JP" altLang="en-US" smtClean="0"/>
              <a:t>2024/2/19</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40" tIns="45720" rIns="91440" bIns="45720" rtlCol="0" anchor="b"/>
          <a:lstStyle>
            <a:lvl1pPr algn="r">
              <a:defRPr sz="1200"/>
            </a:lvl1pPr>
          </a:lstStyle>
          <a:p>
            <a:fld id="{7CA77261-1BFE-4983-AAEC-EB1B281FEEED}" type="slidenum">
              <a:rPr kumimoji="1" lang="ja-JP" altLang="en-US" smtClean="0"/>
              <a:t>‹#›</a:t>
            </a:fld>
            <a:endParaRPr kumimoji="1" lang="ja-JP" altLang="en-US"/>
          </a:p>
        </p:txBody>
      </p:sp>
    </p:spTree>
    <p:extLst>
      <p:ext uri="{BB962C8B-B14F-4D97-AF65-F5344CB8AC3E}">
        <p14:creationId xmlns:p14="http://schemas.microsoft.com/office/powerpoint/2010/main" val="1160041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2024/2/19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cs typeface="Times New Roman"/>
            </a:endParaRPr>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1</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2F2B287-1093-41C7-8282-C23CEE9650B8}" type="datetime1">
              <a:rPr kumimoji="1" lang="ja-JP" altLang="en-US" smtClean="0"/>
              <a:t>2024/2/19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4175275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A4C479-F3AE-4875-8618-26D01105B150}" type="datetime1">
              <a:rPr kumimoji="1" lang="ja-JP" altLang="en-US" smtClean="0"/>
              <a:t>2024/2/19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688184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A5FF19-726C-4BFF-B2DE-338CA6B1AB13}" type="datetime1">
              <a:rPr kumimoji="1" lang="ja-JP" altLang="en-US" smtClean="0"/>
              <a:t>2024/2/19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193165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0F8CA4-5D6B-4E9E-BB6D-F4AB89E819B5}" type="datetime1">
              <a:rPr kumimoji="1" lang="ja-JP" altLang="en-US" smtClean="0"/>
              <a:t>2024/2/19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2374073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F1E3BCC-B217-4797-A28B-A3017178E6A0}" type="datetime1">
              <a:rPr kumimoji="1" lang="ja-JP" altLang="en-US" smtClean="0"/>
              <a:t>2024/2/19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294414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FD1ED9E-C83A-4A44-A9A9-9484EFD58D87}" type="datetime1">
              <a:rPr kumimoji="1" lang="ja-JP" altLang="en-US" smtClean="0"/>
              <a:t>2024/2/19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1277442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DD2ACF9-3067-4D2E-9725-20330D5AF8F0}" type="datetime1">
              <a:rPr kumimoji="1" lang="ja-JP" altLang="en-US" smtClean="0"/>
              <a:t>2024/2/19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1081871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C5766B6-BAB1-4F8B-8CD0-D4D36CD52FEB}" type="datetime1">
              <a:rPr kumimoji="1" lang="ja-JP" altLang="en-US" smtClean="0"/>
              <a:t>2024/2/19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696030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7D8A8E-A30A-42D3-9876-2CE6980FDC17}" type="datetime1">
              <a:rPr kumimoji="1" lang="ja-JP" altLang="en-US" smtClean="0"/>
              <a:t>2024/2/19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1267912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5B3E437-F351-47FA-BD0D-84360AD90DF2}" type="datetime1">
              <a:rPr kumimoji="1" lang="ja-JP" altLang="en-US" smtClean="0"/>
              <a:t>2024/2/19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37926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07F33B-13EE-4050-B621-D5FD37545073}" type="datetime1">
              <a:rPr kumimoji="1" lang="ja-JP" altLang="en-US" smtClean="0"/>
              <a:t>2024/2/19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EDE3AD1-F2D3-4350-9CA3-EF0FD7A3BA10}" type="slidenum">
              <a:rPr kumimoji="1" lang="ja-JP" altLang="en-US" smtClean="0"/>
              <a:t>‹#›</a:t>
            </a:fld>
            <a:endParaRPr kumimoji="1" lang="ja-JP" altLang="en-US"/>
          </a:p>
        </p:txBody>
      </p:sp>
    </p:spTree>
    <p:extLst>
      <p:ext uri="{BB962C8B-B14F-4D97-AF65-F5344CB8AC3E}">
        <p14:creationId xmlns:p14="http://schemas.microsoft.com/office/powerpoint/2010/main" val="3901594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4875B-0171-46E2-89F1-45D6E015E7EE}" type="datetime1">
              <a:rPr kumimoji="1" lang="ja-JP" altLang="en-US" smtClean="0"/>
              <a:t>2024/2/19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2750805"/>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150238" y="1731013"/>
            <a:ext cx="6840760" cy="1299568"/>
          </a:xfrm>
          <a:prstGeom prst="rect">
            <a:avLst/>
          </a:prstGeom>
          <a:noFill/>
          <a:ln>
            <a:noFill/>
          </a:ln>
        </p:spPr>
        <p:txBody>
          <a:bodyPr wrap="square" lIns="144000" tIns="144000" rtlCol="0">
            <a:spAutoFit/>
          </a:bodyPr>
          <a:lstStyle/>
          <a:p>
            <a:pPr algn="ctr"/>
            <a:r>
              <a:rPr lang="ja-JP" altLang="en-US" sz="3600" b="1" dirty="0">
                <a:latin typeface="+mn-ea"/>
              </a:rPr>
              <a:t>　</a:t>
            </a:r>
            <a:r>
              <a:rPr lang="ja-JP" altLang="en-US" sz="3600" b="1" dirty="0">
                <a:latin typeface="Meiryo UI" panose="020B0604030504040204" pitchFamily="50" charset="-128"/>
                <a:ea typeface="Meiryo UI" panose="020B0604030504040204" pitchFamily="50" charset="-128"/>
              </a:rPr>
              <a:t>大阪府がん診療拠点病院の</a:t>
            </a:r>
            <a:endParaRPr lang="en-US" altLang="ja-JP" sz="3600" b="1" dirty="0">
              <a:latin typeface="Meiryo UI" panose="020B0604030504040204" pitchFamily="50" charset="-128"/>
              <a:ea typeface="Meiryo UI" panose="020B0604030504040204" pitchFamily="50" charset="-128"/>
            </a:endParaRPr>
          </a:p>
          <a:p>
            <a:pPr algn="ctr"/>
            <a:r>
              <a:rPr lang="ja-JP" altLang="en-US" sz="3600" b="1" dirty="0">
                <a:latin typeface="Meiryo UI" panose="020B0604030504040204" pitchFamily="50" charset="-128"/>
                <a:ea typeface="Meiryo UI" panose="020B0604030504040204" pitchFamily="50" charset="-128"/>
              </a:rPr>
              <a:t>指定制度について</a:t>
            </a:r>
          </a:p>
        </p:txBody>
      </p:sp>
      <p:sp>
        <p:nvSpPr>
          <p:cNvPr id="12" name="テキスト ボックス 11">
            <a:extLst>
              <a:ext uri="{FF2B5EF4-FFF2-40B4-BE49-F238E27FC236}">
                <a16:creationId xmlns:a16="http://schemas.microsoft.com/office/drawing/2014/main" id="{7F12BA7E-DF6B-4DE6-AD80-B4FB68AFEDB4}"/>
              </a:ext>
            </a:extLst>
          </p:cNvPr>
          <p:cNvSpPr txBox="1"/>
          <p:nvPr/>
        </p:nvSpPr>
        <p:spPr>
          <a:xfrm>
            <a:off x="1835696" y="4074459"/>
            <a:ext cx="5654010" cy="961014"/>
          </a:xfrm>
          <a:prstGeom prst="rect">
            <a:avLst/>
          </a:prstGeom>
          <a:noFill/>
          <a:ln>
            <a:noFill/>
          </a:ln>
        </p:spPr>
        <p:txBody>
          <a:bodyPr wrap="square" lIns="144000" tIns="144000" rtlCol="0">
            <a:spAutoFit/>
          </a:bodyPr>
          <a:lstStyle/>
          <a:p>
            <a:pPr algn="ctr"/>
            <a:r>
              <a:rPr lang="ja-JP" altLang="en-US" sz="2500" b="1" dirty="0">
                <a:latin typeface="Meiryo UI" panose="020B0604030504040204" pitchFamily="50" charset="-128"/>
                <a:ea typeface="Meiryo UI" panose="020B0604030504040204" pitchFamily="50" charset="-128"/>
              </a:rPr>
              <a:t>令和５年度大阪府がん対策推進委員会</a:t>
            </a:r>
            <a:endParaRPr lang="en-US" altLang="ja-JP" sz="2500" b="1" dirty="0">
              <a:latin typeface="Meiryo UI" panose="020B0604030504040204" pitchFamily="50" charset="-128"/>
              <a:ea typeface="Meiryo UI" panose="020B0604030504040204" pitchFamily="50" charset="-128"/>
            </a:endParaRPr>
          </a:p>
          <a:p>
            <a:pPr algn="ctr"/>
            <a:r>
              <a:rPr lang="ja-JP" altLang="en-US" sz="2500" b="1" dirty="0">
                <a:latin typeface="Meiryo UI" panose="020B0604030504040204" pitchFamily="50" charset="-128"/>
                <a:ea typeface="Meiryo UI" panose="020B0604030504040204" pitchFamily="50" charset="-128"/>
              </a:rPr>
              <a:t>第４回がん診療連携検討部会</a:t>
            </a:r>
            <a:r>
              <a:rPr lang="ja-JP" altLang="en-US"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A6B1FE59-261D-43DE-8834-22CE25F4E13D}"/>
              </a:ext>
            </a:extLst>
          </p:cNvPr>
          <p:cNvSpPr txBox="1">
            <a:spLocks/>
          </p:cNvSpPr>
          <p:nvPr/>
        </p:nvSpPr>
        <p:spPr>
          <a:xfrm>
            <a:off x="7086600" y="6472643"/>
            <a:ext cx="2057400" cy="337038"/>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844083">
              <a:defRPr/>
            </a:pPr>
            <a:r>
              <a:rPr lang="ja-JP" altLang="en-US" b="1">
                <a:solidFill>
                  <a:prstClr val="black">
                    <a:tint val="75000"/>
                  </a:prstClr>
                </a:solidFill>
                <a:latin typeface="ＭＳ Ｐゴシック" panose="020B0600070205080204" pitchFamily="50" charset="-128"/>
                <a:ea typeface="ＭＳ Ｐゴシック" panose="020B0600070205080204" pitchFamily="50" charset="-128"/>
              </a:rPr>
              <a:t>１</a:t>
            </a:r>
            <a:endParaRPr lang="ja-JP" altLang="en-US" b="1" dirty="0">
              <a:solidFill>
                <a:prstClr val="black">
                  <a:tint val="75000"/>
                </a:prstClr>
              </a:solidFill>
              <a:latin typeface="ＭＳ Ｐゴシック" panose="020B0600070205080204" pitchFamily="50" charset="-128"/>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4270E84F-B725-46E4-B116-F4A863E526E7}"/>
              </a:ext>
            </a:extLst>
          </p:cNvPr>
          <p:cNvSpPr/>
          <p:nvPr/>
        </p:nvSpPr>
        <p:spPr>
          <a:xfrm>
            <a:off x="7884368" y="82761"/>
            <a:ext cx="941328" cy="315252"/>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ＭＳ Ｐゴシック" panose="020B0600070205080204" pitchFamily="50" charset="-128"/>
                <a:ea typeface="ＭＳ Ｐゴシック" panose="020B0600070205080204" pitchFamily="50" charset="-128"/>
              </a:rPr>
              <a:t>資料１</a:t>
            </a:r>
          </a:p>
        </p:txBody>
      </p:sp>
    </p:spTree>
    <p:extLst>
      <p:ext uri="{BB962C8B-B14F-4D97-AF65-F5344CB8AC3E}">
        <p14:creationId xmlns:p14="http://schemas.microsoft.com/office/powerpoint/2010/main" val="2388610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12553" y="2938949"/>
            <a:ext cx="4203327"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●新区分適用までのスケジュール（案）</a:t>
            </a:r>
          </a:p>
        </p:txBody>
      </p:sp>
      <p:graphicFrame>
        <p:nvGraphicFramePr>
          <p:cNvPr id="10" name="表 9"/>
          <p:cNvGraphicFramePr>
            <a:graphicFrameLocks noGrp="1"/>
          </p:cNvGraphicFramePr>
          <p:nvPr>
            <p:extLst>
              <p:ext uri="{D42A27DB-BD31-4B8C-83A1-F6EECF244321}">
                <p14:modId xmlns:p14="http://schemas.microsoft.com/office/powerpoint/2010/main" val="67209979"/>
              </p:ext>
            </p:extLst>
          </p:nvPr>
        </p:nvGraphicFramePr>
        <p:xfrm>
          <a:off x="104909" y="3284164"/>
          <a:ext cx="8934181" cy="1615656"/>
        </p:xfrm>
        <a:graphic>
          <a:graphicData uri="http://schemas.openxmlformats.org/drawingml/2006/table">
            <a:tbl>
              <a:tblPr firstRow="1" bandRow="1">
                <a:tableStyleId>{5C22544A-7EE6-4342-B048-85BDC9FD1C3A}</a:tableStyleId>
              </a:tblPr>
              <a:tblGrid>
                <a:gridCol w="1764605">
                  <a:extLst>
                    <a:ext uri="{9D8B030D-6E8A-4147-A177-3AD203B41FA5}">
                      <a16:colId xmlns:a16="http://schemas.microsoft.com/office/drawing/2014/main" val="624602067"/>
                    </a:ext>
                  </a:extLst>
                </a:gridCol>
                <a:gridCol w="1806064">
                  <a:extLst>
                    <a:ext uri="{9D8B030D-6E8A-4147-A177-3AD203B41FA5}">
                      <a16:colId xmlns:a16="http://schemas.microsoft.com/office/drawing/2014/main" val="174053714"/>
                    </a:ext>
                  </a:extLst>
                </a:gridCol>
                <a:gridCol w="1733589">
                  <a:extLst>
                    <a:ext uri="{9D8B030D-6E8A-4147-A177-3AD203B41FA5}">
                      <a16:colId xmlns:a16="http://schemas.microsoft.com/office/drawing/2014/main" val="1715703330"/>
                    </a:ext>
                  </a:extLst>
                </a:gridCol>
                <a:gridCol w="1963501">
                  <a:extLst>
                    <a:ext uri="{9D8B030D-6E8A-4147-A177-3AD203B41FA5}">
                      <a16:colId xmlns:a16="http://schemas.microsoft.com/office/drawing/2014/main" val="3046053092"/>
                    </a:ext>
                  </a:extLst>
                </a:gridCol>
                <a:gridCol w="1666422">
                  <a:extLst>
                    <a:ext uri="{9D8B030D-6E8A-4147-A177-3AD203B41FA5}">
                      <a16:colId xmlns:a16="http://schemas.microsoft.com/office/drawing/2014/main" val="3608243899"/>
                    </a:ext>
                  </a:extLst>
                </a:gridCol>
              </a:tblGrid>
              <a:tr h="381458">
                <a:tc>
                  <a:txBody>
                    <a:bodyPr/>
                    <a:lstStyle/>
                    <a:p>
                      <a:pPr algn="ctr"/>
                      <a:r>
                        <a:rPr kumimoji="1" lang="ja-JP" altLang="en-US" sz="1200" dirty="0">
                          <a:latin typeface="Meiryo UI" panose="020B0604030504040204" pitchFamily="50" charset="-128"/>
                          <a:ea typeface="Meiryo UI" panose="020B0604030504040204" pitchFamily="50" charset="-128"/>
                        </a:rPr>
                        <a:t>令和６年度</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latin typeface="Meiryo UI" panose="020B0604030504040204" pitchFamily="50" charset="-128"/>
                          <a:ea typeface="Meiryo UI" panose="020B0604030504040204" pitchFamily="50" charset="-128"/>
                        </a:rPr>
                        <a:t>令和７年度</a:t>
                      </a:r>
                      <a:endParaRPr kumimoji="1" lang="en-US" altLang="ja-JP" sz="12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latin typeface="Meiryo UI" panose="020B0604030504040204" pitchFamily="50" charset="-128"/>
                          <a:ea typeface="Meiryo UI" panose="020B0604030504040204" pitchFamily="50" charset="-128"/>
                        </a:rPr>
                        <a:t>令和８年度</a:t>
                      </a:r>
                    </a:p>
                  </a:txBody>
                  <a:tcPr anchor="ctr">
                    <a:lnL w="12700" cap="flat" cmpd="sng" algn="ctr">
                      <a:solidFill>
                        <a:schemeClr val="bg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latin typeface="Meiryo UI" panose="020B0604030504040204" pitchFamily="50" charset="-128"/>
                          <a:ea typeface="Meiryo UI" panose="020B0604030504040204" pitchFamily="50" charset="-128"/>
                        </a:rPr>
                        <a:t>令和９年度</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latin typeface="Meiryo UI" panose="020B0604030504040204" pitchFamily="50" charset="-128"/>
                          <a:ea typeface="Meiryo UI" panose="020B0604030504040204" pitchFamily="50" charset="-128"/>
                        </a:rPr>
                        <a:t>令和</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年度以降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2643945"/>
                  </a:ext>
                </a:extLst>
              </a:tr>
              <a:tr h="1234198">
                <a:tc>
                  <a:txBody>
                    <a:bodyPr/>
                    <a:lstStyle/>
                    <a:p>
                      <a:pPr algn="l"/>
                      <a:endParaRPr kumimoji="1" lang="en-US" altLang="ja-JP"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1">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60458344"/>
                  </a:ext>
                </a:extLst>
              </a:tr>
            </a:tbl>
          </a:graphicData>
        </a:graphic>
      </p:graphicFrame>
      <p:sp>
        <p:nvSpPr>
          <p:cNvPr id="16" name="テキスト ボックス 1">
            <a:extLst>
              <a:ext uri="{FF2B5EF4-FFF2-40B4-BE49-F238E27FC236}">
                <a16:creationId xmlns:a16="http://schemas.microsoft.com/office/drawing/2014/main" id="{F81F42DD-13EA-4BBA-B3E9-DFE19AE43023}"/>
              </a:ext>
            </a:extLst>
          </p:cNvPr>
          <p:cNvSpPr txBox="1"/>
          <p:nvPr/>
        </p:nvSpPr>
        <p:spPr>
          <a:xfrm>
            <a:off x="49529" y="16738"/>
            <a:ext cx="9060231" cy="327776"/>
          </a:xfrm>
          <a:prstGeom prst="rect">
            <a:avLst/>
          </a:prstGeom>
          <a:solidFill>
            <a:srgbClr val="1F497D">
              <a:lumMod val="50000"/>
            </a:srgbClr>
          </a:solidFill>
          <a:ln w="9525" cmpd="sng">
            <a:noFill/>
          </a:ln>
          <a:effectLst/>
        </p:spPr>
        <p:txBody>
          <a:bodyPr wrap="square" tIns="0" bIns="0" rtlCol="0" anchor="ctr" anchorCtr="0">
            <a:noAutofit/>
          </a:bodyPr>
          <a:lstStyle/>
          <a:p>
            <a:pPr lvl="0"/>
            <a:r>
              <a:rPr lang="ja-JP" altLang="en-US" sz="1846" b="1" dirty="0">
                <a:solidFill>
                  <a:srgbClr val="FFFFFF"/>
                </a:solidFill>
                <a:latin typeface="Meiryo UI" panose="020B0604030504040204" pitchFamily="50" charset="-128"/>
                <a:ea typeface="Meiryo UI" panose="020B0604030504040204" pitchFamily="50" charset="-128"/>
                <a:cs typeface="Times New Roman"/>
              </a:rPr>
              <a:t>大阪府がん診療拠点病院の指定期間について（新規・更新）</a:t>
            </a:r>
            <a:endParaRPr lang="ja-JP" altLang="en-US" sz="1400" b="1" dirty="0">
              <a:solidFill>
                <a:srgbClr val="FFFFFF"/>
              </a:solidFill>
              <a:latin typeface="Meiryo UI" panose="020B0604030504040204" pitchFamily="50" charset="-128"/>
              <a:ea typeface="Meiryo UI" panose="020B0604030504040204" pitchFamily="50" charset="-128"/>
              <a:cs typeface="Times New Roman"/>
            </a:endParaRPr>
          </a:p>
        </p:txBody>
      </p:sp>
      <p:sp>
        <p:nvSpPr>
          <p:cNvPr id="26" name="右矢印 30">
            <a:extLst>
              <a:ext uri="{FF2B5EF4-FFF2-40B4-BE49-F238E27FC236}">
                <a16:creationId xmlns:a16="http://schemas.microsoft.com/office/drawing/2014/main" id="{0A077DA7-F0CC-4C8F-8F47-5581259AD58F}"/>
              </a:ext>
            </a:extLst>
          </p:cNvPr>
          <p:cNvSpPr/>
          <p:nvPr/>
        </p:nvSpPr>
        <p:spPr>
          <a:xfrm>
            <a:off x="127785" y="3764714"/>
            <a:ext cx="7259250" cy="766500"/>
          </a:xfrm>
          <a:prstGeom prst="rightArrow">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400" b="1" dirty="0">
                <a:solidFill>
                  <a:schemeClr val="tx1"/>
                </a:solidFill>
                <a:latin typeface="Meiryo UI" panose="020B0604030504040204" pitchFamily="50" charset="-128"/>
                <a:ea typeface="Meiryo UI" panose="020B0604030504040204" pitchFamily="50" charset="-128"/>
              </a:rPr>
              <a:t>                ①　指定更新４年間（５がん対応）「拠点病院」</a:t>
            </a:r>
          </a:p>
        </p:txBody>
      </p:sp>
      <p:sp>
        <p:nvSpPr>
          <p:cNvPr id="18" name="正方形/長方形 17">
            <a:extLst>
              <a:ext uri="{FF2B5EF4-FFF2-40B4-BE49-F238E27FC236}">
                <a16:creationId xmlns:a16="http://schemas.microsoft.com/office/drawing/2014/main" id="{3EED245A-1EC8-4217-A45B-373D9414B30A}"/>
              </a:ext>
            </a:extLst>
          </p:cNvPr>
          <p:cNvSpPr/>
          <p:nvPr/>
        </p:nvSpPr>
        <p:spPr>
          <a:xfrm>
            <a:off x="278269" y="2262448"/>
            <a:ext cx="8154396" cy="461665"/>
          </a:xfrm>
          <a:prstGeom prst="rect">
            <a:avLst/>
          </a:prstGeom>
          <a:ln w="19050">
            <a:solidFill>
              <a:schemeClr val="tx1"/>
            </a:solidFill>
            <a:prstDash val="solid"/>
          </a:ln>
        </p:spPr>
        <p:txBody>
          <a:bodyPr wrap="square">
            <a:spAutoFit/>
          </a:bodyPr>
          <a:lstStyle/>
          <a:p>
            <a:pPr>
              <a:spcAft>
                <a:spcPts val="600"/>
              </a:spcAft>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大阪府がん診療拠点病院等の</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指定期間は、要綱の規定により、原則として４年間としているが、令和６年度の指定更新及び令和７年度以降の指定に係る取り扱いについて検討する。</a:t>
            </a:r>
            <a:endPar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9" name="テキスト ボックス 18">
            <a:extLst>
              <a:ext uri="{FF2B5EF4-FFF2-40B4-BE49-F238E27FC236}">
                <a16:creationId xmlns:a16="http://schemas.microsoft.com/office/drawing/2014/main" id="{32D466E1-78DB-4D6F-BEE8-3265313D1AC6}"/>
              </a:ext>
            </a:extLst>
          </p:cNvPr>
          <p:cNvSpPr txBox="1"/>
          <p:nvPr/>
        </p:nvSpPr>
        <p:spPr>
          <a:xfrm>
            <a:off x="325375" y="423611"/>
            <a:ext cx="7748607" cy="276999"/>
          </a:xfrm>
          <a:prstGeom prst="rect">
            <a:avLst/>
          </a:prstGeom>
          <a:solidFill>
            <a:schemeClr val="bg1">
              <a:lumMod val="85000"/>
            </a:schemeClr>
          </a:solidFill>
        </p:spPr>
        <p:txBody>
          <a:bodyPr wrap="square" rtlCol="0" anchor="ctr" anchorCtr="0">
            <a:spAutoFit/>
          </a:bodyPr>
          <a:lstStyle/>
          <a:p>
            <a:r>
              <a:rPr lang="ja-JP" altLang="en-US" sz="1200" b="1" dirty="0">
                <a:latin typeface="Meiryo UI" panose="020B0604030504040204" pitchFamily="50" charset="-128"/>
                <a:ea typeface="Meiryo UI" panose="020B0604030504040204" pitchFamily="50" charset="-128"/>
              </a:rPr>
              <a:t>令和５年度大阪府がん対策推進委員会　第３回がん診療連携検討部会（令和５年</a:t>
            </a:r>
            <a:r>
              <a:rPr lang="en-US" altLang="ja-JP" sz="1200" b="1" dirty="0">
                <a:latin typeface="Meiryo UI" panose="020B0604030504040204" pitchFamily="50" charset="-128"/>
                <a:ea typeface="Meiryo UI" panose="020B0604030504040204" pitchFamily="50" charset="-128"/>
              </a:rPr>
              <a:t>10</a:t>
            </a:r>
            <a:r>
              <a:rPr lang="ja-JP" altLang="en-US" sz="1200" b="1" dirty="0">
                <a:latin typeface="Meiryo UI" panose="020B0604030504040204" pitchFamily="50" charset="-128"/>
                <a:ea typeface="Meiryo UI" panose="020B0604030504040204" pitchFamily="50" charset="-128"/>
              </a:rPr>
              <a:t>月</a:t>
            </a:r>
            <a:r>
              <a:rPr lang="en-US" altLang="ja-JP" sz="1200" b="1" dirty="0">
                <a:latin typeface="Meiryo UI" panose="020B0604030504040204" pitchFamily="50" charset="-128"/>
                <a:ea typeface="Meiryo UI" panose="020B0604030504040204" pitchFamily="50" charset="-128"/>
              </a:rPr>
              <a:t>25</a:t>
            </a:r>
            <a:r>
              <a:rPr lang="ja-JP" altLang="en-US" sz="1200" b="1" dirty="0">
                <a:latin typeface="Meiryo UI" panose="020B0604030504040204" pitchFamily="50" charset="-128"/>
                <a:ea typeface="Meiryo UI" panose="020B0604030504040204" pitchFamily="50" charset="-128"/>
              </a:rPr>
              <a:t>日）</a:t>
            </a:r>
            <a:endParaRPr lang="ja-JP" altLang="en-US" sz="1200" dirty="0">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A24CD308-8EAC-4447-8B64-F12E1E58FFDC}"/>
              </a:ext>
            </a:extLst>
          </p:cNvPr>
          <p:cNvSpPr/>
          <p:nvPr/>
        </p:nvSpPr>
        <p:spPr>
          <a:xfrm>
            <a:off x="329104" y="810051"/>
            <a:ext cx="8154396" cy="1015663"/>
          </a:xfrm>
          <a:prstGeom prst="rect">
            <a:avLst/>
          </a:prstGeom>
          <a:ln>
            <a:solidFill>
              <a:srgbClr val="002060"/>
            </a:solidFill>
            <a:prstDash val="dash"/>
          </a:ln>
        </p:spPr>
        <p:txBody>
          <a:bodyPr wrap="square">
            <a:spAutoFit/>
          </a:bodyPr>
          <a:lstStyle/>
          <a:p>
            <a:pPr>
              <a:spcBef>
                <a:spcPts val="600"/>
              </a:spcBef>
              <a:spcAft>
                <a:spcPts val="600"/>
              </a:spcAft>
            </a:pPr>
            <a: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決定事項</a:t>
            </a:r>
            <a: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b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・新たな指定区分の名称について下記のとおりとする。</a:t>
            </a:r>
            <a:b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→５がんの集学的治療ができる病院の指定名称を</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大阪府がん診療拠点病院</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とする。</a:t>
            </a:r>
            <a:b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→４がんの治療を提供できる病院の指定名称を新たな指定区分として</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大阪府がん診療推進病院</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とする。</a:t>
            </a:r>
            <a:b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・「新区分」の創設に伴い、５がんの診療体制の維持・確保するための経過措置期間を設ける。</a:t>
            </a:r>
          </a:p>
        </p:txBody>
      </p:sp>
      <p:sp>
        <p:nvSpPr>
          <p:cNvPr id="25" name="二等辺三角形 24">
            <a:extLst>
              <a:ext uri="{FF2B5EF4-FFF2-40B4-BE49-F238E27FC236}">
                <a16:creationId xmlns:a16="http://schemas.microsoft.com/office/drawing/2014/main" id="{EF6F3E6B-7599-449C-9198-BCCC0D3BA829}"/>
              </a:ext>
            </a:extLst>
          </p:cNvPr>
          <p:cNvSpPr/>
          <p:nvPr/>
        </p:nvSpPr>
        <p:spPr>
          <a:xfrm flipV="1">
            <a:off x="2770708" y="1923708"/>
            <a:ext cx="3287807" cy="250350"/>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1" name="スライド番号プレースホルダー 1">
            <a:extLst>
              <a:ext uri="{FF2B5EF4-FFF2-40B4-BE49-F238E27FC236}">
                <a16:creationId xmlns:a16="http://schemas.microsoft.com/office/drawing/2014/main" id="{3B7E4B8C-A137-4802-91DE-F133C15A5222}"/>
              </a:ext>
            </a:extLst>
          </p:cNvPr>
          <p:cNvSpPr>
            <a:spLocks noGrp="1"/>
          </p:cNvSpPr>
          <p:nvPr>
            <p:ph type="sldNum" sz="quarter" idx="12"/>
          </p:nvPr>
        </p:nvSpPr>
        <p:spPr>
          <a:xfrm>
            <a:off x="7086600" y="6472643"/>
            <a:ext cx="2057400" cy="337038"/>
          </a:xfrm>
        </p:spPr>
        <p:txBody>
          <a:bodyPr/>
          <a:lstStyle/>
          <a:p>
            <a:pPr marL="0" marR="0" lvl="0" indent="0" algn="r" defTabSz="844083"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rPr>
              <a:t>2</a:t>
            </a:r>
            <a:endParaRPr kumimoji="1" lang="ja-JP" altLang="en-US" sz="1200" b="1"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 name="テキスト ボックス 22">
            <a:extLst>
              <a:ext uri="{FF2B5EF4-FFF2-40B4-BE49-F238E27FC236}">
                <a16:creationId xmlns:a16="http://schemas.microsoft.com/office/drawing/2014/main" id="{CD10A73A-C9E5-46F1-B9A3-045F95E30950}"/>
              </a:ext>
            </a:extLst>
          </p:cNvPr>
          <p:cNvSpPr txBox="1"/>
          <p:nvPr/>
        </p:nvSpPr>
        <p:spPr>
          <a:xfrm>
            <a:off x="-24334" y="5501645"/>
            <a:ext cx="9207956" cy="1092607"/>
          </a:xfrm>
          <a:prstGeom prst="rect">
            <a:avLst/>
          </a:prstGeom>
          <a:noFill/>
        </p:spPr>
        <p:txBody>
          <a:bodyPr wrap="square">
            <a:spAutoFit/>
          </a:bodyPr>
          <a:lstStyle/>
          <a:p>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① </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令和６年度の指定更新（令和５年度手続き）</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については、令和６年度の１年間をがんの診療体制の維持・確保するための経過措置期間と</a:t>
            </a:r>
            <a:endPar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位置づけ、診療実績に係る要件の充足を確認の上、</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指定名称を「大阪府がん診療拠点病院」として、４年間</a:t>
            </a:r>
            <a:r>
              <a:rPr lang="en-US" altLang="ja-JP"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(R6.4.1</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en-US" altLang="ja-JP"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R10.3.31)</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の指定更</a:t>
            </a:r>
            <a:endParaRPr lang="en-US" altLang="ja-JP"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新とした上で、令和６年度手続きにおいて、５がんの治療には対応できないが、４がんの治療に対応する病院については、令和７年度から「大阪</a:t>
            </a:r>
            <a:endParaRPr lang="en-US" altLang="ja-JP"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府がん診療推進病院」に</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指定名称の変更を行う（「大阪府がん診療推進病院」としての指定期間：３年間（</a:t>
            </a: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R7.4.1</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R10.3.31</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endPar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pPr>
              <a:spcBef>
                <a:spcPts val="600"/>
              </a:spcBef>
            </a:pP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② </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令和</a:t>
            </a:r>
            <a:r>
              <a:rPr lang="en-US" altLang="ja-JP"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10</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年度以降の指定</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については、要綱の規定のとおり、原則として</a:t>
            </a:r>
            <a:r>
              <a:rPr lang="ja-JP" altLang="en-US" sz="12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４年間の指定期間</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とする。</a:t>
            </a:r>
            <a:endParaRPr lang="ja-JP" altLang="en-US" sz="1200" b="1" dirty="0"/>
          </a:p>
        </p:txBody>
      </p:sp>
      <p:sp>
        <p:nvSpPr>
          <p:cNvPr id="32" name="右矢印 30">
            <a:extLst>
              <a:ext uri="{FF2B5EF4-FFF2-40B4-BE49-F238E27FC236}">
                <a16:creationId xmlns:a16="http://schemas.microsoft.com/office/drawing/2014/main" id="{B690F7A9-C983-41E9-852E-D42A184A6D8E}"/>
              </a:ext>
            </a:extLst>
          </p:cNvPr>
          <p:cNvSpPr/>
          <p:nvPr/>
        </p:nvSpPr>
        <p:spPr>
          <a:xfrm>
            <a:off x="7386279" y="3764713"/>
            <a:ext cx="1652559" cy="877334"/>
          </a:xfrm>
          <a:prstGeom prst="rightArrow">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②４年間の指定</a:t>
            </a:r>
          </a:p>
        </p:txBody>
      </p:sp>
      <p:sp>
        <p:nvSpPr>
          <p:cNvPr id="22" name="正方形/長方形 21">
            <a:extLst>
              <a:ext uri="{FF2B5EF4-FFF2-40B4-BE49-F238E27FC236}">
                <a16:creationId xmlns:a16="http://schemas.microsoft.com/office/drawing/2014/main" id="{9D2454BD-220A-428E-9FF9-C8739222FC6E}"/>
              </a:ext>
            </a:extLst>
          </p:cNvPr>
          <p:cNvSpPr/>
          <p:nvPr/>
        </p:nvSpPr>
        <p:spPr>
          <a:xfrm>
            <a:off x="7876724" y="3722351"/>
            <a:ext cx="494625" cy="2879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b="1" dirty="0">
                <a:solidFill>
                  <a:schemeClr val="tx2"/>
                </a:solidFill>
                <a:latin typeface="Meiryo UI" panose="020B0604030504040204" pitchFamily="50" charset="-128"/>
                <a:ea typeface="Meiryo UI" panose="020B0604030504040204" pitchFamily="50" charset="-128"/>
              </a:rPr>
              <a:t>原則</a:t>
            </a:r>
            <a:endParaRPr kumimoji="1" lang="ja-JP" altLang="en-US" sz="1100" b="1" dirty="0">
              <a:solidFill>
                <a:schemeClr val="tx2"/>
              </a:solidFill>
              <a:latin typeface="Meiryo UI" panose="020B0604030504040204" pitchFamily="50" charset="-128"/>
              <a:ea typeface="Meiryo UI" panose="020B0604030504040204" pitchFamily="50" charset="-128"/>
            </a:endParaRPr>
          </a:p>
        </p:txBody>
      </p:sp>
      <p:sp>
        <p:nvSpPr>
          <p:cNvPr id="6" name="右大かっこ 5">
            <a:extLst>
              <a:ext uri="{FF2B5EF4-FFF2-40B4-BE49-F238E27FC236}">
                <a16:creationId xmlns:a16="http://schemas.microsoft.com/office/drawing/2014/main" id="{8F2541BC-57A0-4823-BCC1-CD5F78818DB1}"/>
              </a:ext>
            </a:extLst>
          </p:cNvPr>
          <p:cNvSpPr/>
          <p:nvPr/>
        </p:nvSpPr>
        <p:spPr>
          <a:xfrm rot="5400000">
            <a:off x="886553" y="4155682"/>
            <a:ext cx="180000" cy="1728000"/>
          </a:xfrm>
          <a:prstGeom prst="rightBracket">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右大かっこ 28">
            <a:extLst>
              <a:ext uri="{FF2B5EF4-FFF2-40B4-BE49-F238E27FC236}">
                <a16:creationId xmlns:a16="http://schemas.microsoft.com/office/drawing/2014/main" id="{A63FE304-49EC-4823-A96E-62543E759C9F}"/>
              </a:ext>
            </a:extLst>
          </p:cNvPr>
          <p:cNvSpPr/>
          <p:nvPr/>
        </p:nvSpPr>
        <p:spPr>
          <a:xfrm rot="5400000">
            <a:off x="4545024" y="2295176"/>
            <a:ext cx="180000" cy="5436000"/>
          </a:xfrm>
          <a:prstGeom prst="rightBracket">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0450DF1-7295-4D9A-839A-956E105C05ED}"/>
              </a:ext>
            </a:extLst>
          </p:cNvPr>
          <p:cNvSpPr/>
          <p:nvPr/>
        </p:nvSpPr>
        <p:spPr>
          <a:xfrm>
            <a:off x="539552" y="4971072"/>
            <a:ext cx="1008112" cy="2910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rPr>
              <a:t>拠点病院</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FEE9EE18-34D7-4D87-ADAF-1F548377E641}"/>
              </a:ext>
            </a:extLst>
          </p:cNvPr>
          <p:cNvSpPr/>
          <p:nvPr/>
        </p:nvSpPr>
        <p:spPr>
          <a:xfrm>
            <a:off x="3298487" y="4960114"/>
            <a:ext cx="2232248" cy="2910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rPr>
              <a:t>「拠点病院」 または 「推進病院」</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DACE2D82-982B-42D7-A104-2BB7C8B85B64}"/>
              </a:ext>
            </a:extLst>
          </p:cNvPr>
          <p:cNvSpPr/>
          <p:nvPr/>
        </p:nvSpPr>
        <p:spPr>
          <a:xfrm>
            <a:off x="1842495" y="4415728"/>
            <a:ext cx="5594960" cy="4683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b="1" dirty="0">
                <a:solidFill>
                  <a:schemeClr val="tx2"/>
                </a:solidFill>
                <a:latin typeface="Meiryo UI" panose="020B0604030504040204" pitchFamily="50" charset="-128"/>
                <a:ea typeface="Meiryo UI" panose="020B0604030504040204" pitchFamily="50" charset="-128"/>
              </a:rPr>
              <a:t>（</a:t>
            </a:r>
            <a:r>
              <a:rPr kumimoji="1" lang="en-US" altLang="ja-JP" sz="1100" b="1" dirty="0">
                <a:solidFill>
                  <a:schemeClr val="tx2"/>
                </a:solidFill>
                <a:latin typeface="Meiryo UI" panose="020B0604030504040204" pitchFamily="50" charset="-128"/>
                <a:ea typeface="Meiryo UI" panose="020B0604030504040204" pitchFamily="50" charset="-128"/>
              </a:rPr>
              <a:t>R7.4.1</a:t>
            </a:r>
            <a:r>
              <a:rPr kumimoji="1" lang="ja-JP" altLang="en-US" sz="1100" b="1" dirty="0">
                <a:solidFill>
                  <a:schemeClr val="tx2"/>
                </a:solidFill>
                <a:latin typeface="Meiryo UI" panose="020B0604030504040204" pitchFamily="50" charset="-128"/>
                <a:ea typeface="Meiryo UI" panose="020B0604030504040204" pitchFamily="50" charset="-128"/>
              </a:rPr>
              <a:t>～）</a:t>
            </a:r>
            <a:endParaRPr kumimoji="1" lang="en-US" altLang="ja-JP" sz="1100" b="1" dirty="0">
              <a:solidFill>
                <a:schemeClr val="tx2"/>
              </a:solidFill>
              <a:latin typeface="Meiryo UI" panose="020B0604030504040204" pitchFamily="50" charset="-128"/>
              <a:ea typeface="Meiryo UI" panose="020B0604030504040204" pitchFamily="50" charset="-128"/>
            </a:endParaRPr>
          </a:p>
          <a:p>
            <a:pPr algn="l"/>
            <a:r>
              <a:rPr kumimoji="1" lang="ja-JP" altLang="en-US" sz="1100" dirty="0">
                <a:solidFill>
                  <a:schemeClr val="tx2"/>
                </a:solidFill>
                <a:latin typeface="Meiryo UI" panose="020B0604030504040204" pitchFamily="50" charset="-128"/>
                <a:ea typeface="Meiryo UI" panose="020B0604030504040204" pitchFamily="50" charset="-128"/>
              </a:rPr>
              <a:t>４がんの治療を提供できる病院については、</a:t>
            </a:r>
            <a:r>
              <a:rPr kumimoji="1" lang="ja-JP" altLang="en-US" sz="1100" b="1" dirty="0">
                <a:solidFill>
                  <a:schemeClr val="tx2"/>
                </a:solidFill>
                <a:latin typeface="Meiryo UI" panose="020B0604030504040204" pitchFamily="50" charset="-128"/>
                <a:ea typeface="Meiryo UI" panose="020B0604030504040204" pitchFamily="50" charset="-128"/>
              </a:rPr>
              <a:t>「大阪府がん診療推進病院」</a:t>
            </a:r>
            <a:r>
              <a:rPr kumimoji="1" lang="ja-JP" altLang="en-US" sz="1100" dirty="0">
                <a:solidFill>
                  <a:schemeClr val="tx2"/>
                </a:solidFill>
                <a:latin typeface="Meiryo UI" panose="020B0604030504040204" pitchFamily="50" charset="-128"/>
                <a:ea typeface="Meiryo UI" panose="020B0604030504040204" pitchFamily="50" charset="-128"/>
              </a:rPr>
              <a:t>として指定変更を行う</a:t>
            </a:r>
          </a:p>
        </p:txBody>
      </p:sp>
      <p:sp>
        <p:nvSpPr>
          <p:cNvPr id="28" name="正方形/長方形 27">
            <a:extLst>
              <a:ext uri="{FF2B5EF4-FFF2-40B4-BE49-F238E27FC236}">
                <a16:creationId xmlns:a16="http://schemas.microsoft.com/office/drawing/2014/main" id="{5888674E-F1E5-46D5-99B1-902BFE40428E}"/>
              </a:ext>
            </a:extLst>
          </p:cNvPr>
          <p:cNvSpPr/>
          <p:nvPr/>
        </p:nvSpPr>
        <p:spPr>
          <a:xfrm>
            <a:off x="1845137" y="3675971"/>
            <a:ext cx="3218696" cy="234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100" b="1" dirty="0">
                <a:solidFill>
                  <a:schemeClr val="tx2"/>
                </a:solidFill>
                <a:latin typeface="Meiryo UI" panose="020B0604030504040204" pitchFamily="50" charset="-128"/>
                <a:ea typeface="Meiryo UI" panose="020B0604030504040204" pitchFamily="50" charset="-128"/>
              </a:rPr>
              <a:t>　</a:t>
            </a:r>
            <a:r>
              <a:rPr kumimoji="1" lang="ja-JP" altLang="en-US" dirty="0">
                <a:solidFill>
                  <a:schemeClr val="tx2"/>
                </a:solidFill>
                <a:latin typeface="Meiryo UI" panose="020B0604030504040204" pitchFamily="50" charset="-128"/>
                <a:ea typeface="Meiryo UI" panose="020B0604030504040204" pitchFamily="50" charset="-128"/>
              </a:rPr>
              <a:t>５がんの指定名称</a:t>
            </a:r>
            <a:r>
              <a:rPr kumimoji="1" lang="ja-JP" altLang="en-US" sz="1100" dirty="0">
                <a:solidFill>
                  <a:schemeClr val="tx2"/>
                </a:solidFill>
                <a:latin typeface="Meiryo UI" panose="020B0604030504040204" pitchFamily="50" charset="-128"/>
                <a:ea typeface="Meiryo UI" panose="020B0604030504040204" pitchFamily="50" charset="-128"/>
              </a:rPr>
              <a:t>：</a:t>
            </a:r>
            <a:r>
              <a:rPr kumimoji="1" lang="ja-JP" altLang="en-US" sz="1100" b="1" dirty="0">
                <a:solidFill>
                  <a:schemeClr val="tx2"/>
                </a:solidFill>
                <a:latin typeface="Meiryo UI" panose="020B0604030504040204" pitchFamily="50" charset="-128"/>
                <a:ea typeface="Meiryo UI" panose="020B0604030504040204" pitchFamily="50" charset="-128"/>
              </a:rPr>
              <a:t>「大阪府がん診療拠点病院」</a:t>
            </a:r>
          </a:p>
        </p:txBody>
      </p:sp>
    </p:spTree>
    <p:extLst>
      <p:ext uri="{BB962C8B-B14F-4D97-AF65-F5344CB8AC3E}">
        <p14:creationId xmlns:p14="http://schemas.microsoft.com/office/powerpoint/2010/main" val="1391204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
            <a:extLst>
              <a:ext uri="{FF2B5EF4-FFF2-40B4-BE49-F238E27FC236}">
                <a16:creationId xmlns:a16="http://schemas.microsoft.com/office/drawing/2014/main" id="{F81F42DD-13EA-4BBA-B3E9-DFE19AE43023}"/>
              </a:ext>
            </a:extLst>
          </p:cNvPr>
          <p:cNvSpPr txBox="1"/>
          <p:nvPr/>
        </p:nvSpPr>
        <p:spPr>
          <a:xfrm>
            <a:off x="49529" y="16738"/>
            <a:ext cx="9060231" cy="327776"/>
          </a:xfrm>
          <a:prstGeom prst="rect">
            <a:avLst/>
          </a:prstGeom>
          <a:solidFill>
            <a:srgbClr val="1F497D">
              <a:lumMod val="50000"/>
            </a:srgbClr>
          </a:solidFill>
          <a:ln w="9525" cmpd="sng">
            <a:noFill/>
          </a:ln>
          <a:effectLst/>
        </p:spPr>
        <p:txBody>
          <a:bodyPr wrap="square" tIns="0" bIns="0" rtlCol="0" anchor="ctr" anchorCtr="0">
            <a:noAutofit/>
          </a:bodyPr>
          <a:lstStyle/>
          <a:p>
            <a:pPr lvl="0"/>
            <a:r>
              <a:rPr lang="ja-JP" altLang="en-US" b="1" dirty="0">
                <a:solidFill>
                  <a:srgbClr val="FFFFFF"/>
                </a:solidFill>
                <a:latin typeface="Meiryo UI" panose="020B0604030504040204" pitchFamily="50" charset="-128"/>
                <a:ea typeface="Meiryo UI" panose="020B0604030504040204" pitchFamily="50" charset="-128"/>
                <a:cs typeface="Times New Roman"/>
              </a:rPr>
              <a:t>大阪府がん診療拠点病院の指定</a:t>
            </a:r>
            <a:r>
              <a:rPr lang="ja-JP" altLang="en-US" b="1">
                <a:solidFill>
                  <a:srgbClr val="FFFFFF"/>
                </a:solidFill>
                <a:latin typeface="Meiryo UI" panose="020B0604030504040204" pitchFamily="50" charset="-128"/>
                <a:ea typeface="Meiryo UI" panose="020B0604030504040204" pitchFamily="50" charset="-128"/>
                <a:cs typeface="Times New Roman"/>
              </a:rPr>
              <a:t>更新時等に</a:t>
            </a:r>
            <a:r>
              <a:rPr lang="ja-JP" altLang="en-US" b="1" dirty="0">
                <a:solidFill>
                  <a:srgbClr val="FFFFFF"/>
                </a:solidFill>
                <a:latin typeface="Meiryo UI" panose="020B0604030504040204" pitchFamily="50" charset="-128"/>
                <a:ea typeface="Meiryo UI" panose="020B0604030504040204" pitchFamily="50" charset="-128"/>
                <a:cs typeface="Times New Roman"/>
              </a:rPr>
              <a:t>未充足であった場合の対応について（更新）</a:t>
            </a:r>
          </a:p>
        </p:txBody>
      </p:sp>
      <p:sp>
        <p:nvSpPr>
          <p:cNvPr id="31" name="スライド番号プレースホルダー 1">
            <a:extLst>
              <a:ext uri="{FF2B5EF4-FFF2-40B4-BE49-F238E27FC236}">
                <a16:creationId xmlns:a16="http://schemas.microsoft.com/office/drawing/2014/main" id="{3B7E4B8C-A137-4802-91DE-F133C15A5222}"/>
              </a:ext>
            </a:extLst>
          </p:cNvPr>
          <p:cNvSpPr>
            <a:spLocks noGrp="1"/>
          </p:cNvSpPr>
          <p:nvPr>
            <p:ph type="sldNum" sz="quarter" idx="12"/>
          </p:nvPr>
        </p:nvSpPr>
        <p:spPr>
          <a:xfrm>
            <a:off x="7086600" y="6472643"/>
            <a:ext cx="2057400" cy="337038"/>
          </a:xfrm>
        </p:spPr>
        <p:txBody>
          <a:bodyPr/>
          <a:lstStyle/>
          <a:p>
            <a:pPr marL="0" marR="0" lvl="0" indent="0" algn="r" defTabSz="844083"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rPr>
              <a:t>3</a:t>
            </a:r>
            <a:endParaRPr kumimoji="1" lang="ja-JP" altLang="en-US" sz="1200" b="1"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8" name="テキスト ボックス 27">
            <a:extLst>
              <a:ext uri="{FF2B5EF4-FFF2-40B4-BE49-F238E27FC236}">
                <a16:creationId xmlns:a16="http://schemas.microsoft.com/office/drawing/2014/main" id="{A0529A0B-38DA-48A7-B956-B64903B6B22C}"/>
              </a:ext>
            </a:extLst>
          </p:cNvPr>
          <p:cNvSpPr txBox="1"/>
          <p:nvPr/>
        </p:nvSpPr>
        <p:spPr>
          <a:xfrm>
            <a:off x="187343" y="1001840"/>
            <a:ext cx="4203327"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●診療実績要件について</a:t>
            </a:r>
            <a:endParaRPr kumimoji="1" lang="ja-JP" altLang="en-US" b="1"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85830061-50C0-4A0D-880D-177E1B6604B5}"/>
              </a:ext>
            </a:extLst>
          </p:cNvPr>
          <p:cNvSpPr txBox="1"/>
          <p:nvPr/>
        </p:nvSpPr>
        <p:spPr>
          <a:xfrm>
            <a:off x="187343" y="2739178"/>
            <a:ext cx="4203327"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●その他</a:t>
            </a:r>
            <a:r>
              <a:rPr lang="ja-JP" altLang="en-US" b="1" dirty="0">
                <a:latin typeface="Meiryo UI" panose="020B0604030504040204" pitchFamily="50" charset="-128"/>
                <a:ea typeface="Meiryo UI" panose="020B0604030504040204" pitchFamily="50" charset="-128"/>
              </a:rPr>
              <a:t>要件（人員配置等）について</a:t>
            </a:r>
            <a:endParaRPr kumimoji="1" lang="ja-JP" altLang="en-US"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2F689BEB-375E-47F4-8E5A-CB6264A3412E}"/>
              </a:ext>
            </a:extLst>
          </p:cNvPr>
          <p:cNvSpPr txBox="1"/>
          <p:nvPr/>
        </p:nvSpPr>
        <p:spPr>
          <a:xfrm>
            <a:off x="463136" y="1439930"/>
            <a:ext cx="8312848" cy="738664"/>
          </a:xfrm>
          <a:prstGeom prst="rect">
            <a:avLst/>
          </a:prstGeom>
          <a:noFill/>
        </p:spPr>
        <p:txBody>
          <a:bodyPr wrap="square">
            <a:spAutoFit/>
          </a:bodyPr>
          <a:lstStyle/>
          <a:p>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診療実績の要件</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に関しては、原則、基準期間（申請年の前年の１月１日～</a:t>
            </a:r>
            <a:r>
              <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12</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月</a:t>
            </a:r>
            <a:r>
              <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31</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日）における充足の有</a:t>
            </a:r>
            <a:endPar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無を確認し、その期間で未充足の病院において、特段の理由がある場合は、</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年度内の部会開催までに確認で</a:t>
            </a:r>
            <a:endParaRPr lang="en-US" altLang="ja-JP"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きる実績を踏まえ、以降の充足見込みの有無を考慮の上、指定更新の可否を検討</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することとする。</a:t>
            </a:r>
            <a:endPar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4" name="テキスト ボックス 13">
            <a:extLst>
              <a:ext uri="{FF2B5EF4-FFF2-40B4-BE49-F238E27FC236}">
                <a16:creationId xmlns:a16="http://schemas.microsoft.com/office/drawing/2014/main" id="{B2AF907A-66B0-4877-B9D0-CD7DA3AD4137}"/>
              </a:ext>
            </a:extLst>
          </p:cNvPr>
          <p:cNvSpPr txBox="1"/>
          <p:nvPr/>
        </p:nvSpPr>
        <p:spPr>
          <a:xfrm>
            <a:off x="463136" y="4785756"/>
            <a:ext cx="7992888" cy="738664"/>
          </a:xfrm>
          <a:prstGeom prst="rect">
            <a:avLst/>
          </a:prstGeom>
          <a:noFill/>
        </p:spPr>
        <p:txBody>
          <a:bodyPr wrap="square">
            <a:spAutoFit/>
          </a:bodyPr>
          <a:lstStyle/>
          <a:p>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診療実績以外の要件</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に関しては、原則、基準日（申請年の</a:t>
            </a:r>
            <a:r>
              <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9</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月１日時点</a:t>
            </a:r>
            <a:r>
              <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における充足の有無を確認</a:t>
            </a:r>
            <a:endPar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し、その時点で未充足の病院については、補充医師の配置見通し等、各病院の諸事情を踏まえ、</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申請年</a:t>
            </a:r>
            <a:endParaRPr lang="en-US" altLang="ja-JP"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の翌年の</a:t>
            </a:r>
            <a:r>
              <a:rPr lang="en-US" altLang="ja-JP"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4</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月</a:t>
            </a:r>
            <a:r>
              <a:rPr lang="en-US" altLang="ja-JP"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1</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日までに充足することを条件に指定更新を行う</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ことの可否を検討することとする。</a:t>
            </a:r>
            <a:endParaRPr lang="ja-JP" altLang="en-US" sz="1400" b="1" dirty="0"/>
          </a:p>
        </p:txBody>
      </p:sp>
      <p:sp>
        <p:nvSpPr>
          <p:cNvPr id="9" name="正方形/長方形 8">
            <a:extLst>
              <a:ext uri="{FF2B5EF4-FFF2-40B4-BE49-F238E27FC236}">
                <a16:creationId xmlns:a16="http://schemas.microsoft.com/office/drawing/2014/main" id="{75CA76C1-AF45-473B-8BFC-A615DADA5536}"/>
              </a:ext>
            </a:extLst>
          </p:cNvPr>
          <p:cNvSpPr/>
          <p:nvPr/>
        </p:nvSpPr>
        <p:spPr>
          <a:xfrm>
            <a:off x="522097" y="3212976"/>
            <a:ext cx="7933927" cy="954107"/>
          </a:xfrm>
          <a:prstGeom prst="rect">
            <a:avLst/>
          </a:prstGeom>
          <a:ln>
            <a:solidFill>
              <a:srgbClr val="002060"/>
            </a:solidFill>
            <a:prstDash val="dash"/>
          </a:ln>
        </p:spPr>
        <p:txBody>
          <a:bodyPr wrap="square">
            <a:spAutoFit/>
          </a:bodyPr>
          <a:lstStyle/>
          <a:p>
            <a:pPr>
              <a:spcAft>
                <a:spcPts val="600"/>
              </a:spcAft>
            </a:pP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診療実績以外の要件については、「安定的にがん診療を府民に提供できる体制を確保し、府民が安心かつ適切ながん医療を選択できる」という指定制度の制度趣旨に鑑み、原則として基準日（申請年の</a:t>
            </a:r>
            <a:r>
              <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9</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月</a:t>
            </a:r>
            <a:r>
              <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1</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日）時点において要件を充足しており、基準日以後も、継続的に要件を充足していることを基本としつつ、指定更新の検討にあたっては、府民が現に当該病院を利用している実態を考慮する必要がある。</a:t>
            </a:r>
          </a:p>
        </p:txBody>
      </p:sp>
      <p:sp>
        <p:nvSpPr>
          <p:cNvPr id="10" name="二等辺三角形 9">
            <a:extLst>
              <a:ext uri="{FF2B5EF4-FFF2-40B4-BE49-F238E27FC236}">
                <a16:creationId xmlns:a16="http://schemas.microsoft.com/office/drawing/2014/main" id="{6D9EC32A-0121-40E1-9930-9141C2B8CFE5}"/>
              </a:ext>
            </a:extLst>
          </p:cNvPr>
          <p:cNvSpPr/>
          <p:nvPr/>
        </p:nvSpPr>
        <p:spPr>
          <a:xfrm flipV="1">
            <a:off x="2627784" y="4376016"/>
            <a:ext cx="3287807" cy="278063"/>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4112777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5E969E87-401C-FF71-D14C-DF81A483C4BA}"/>
              </a:ext>
            </a:extLst>
          </p:cNvPr>
          <p:cNvSpPr txBox="1"/>
          <p:nvPr/>
        </p:nvSpPr>
        <p:spPr>
          <a:xfrm>
            <a:off x="90027" y="2103495"/>
            <a:ext cx="4477338" cy="276999"/>
          </a:xfrm>
          <a:prstGeom prst="rect">
            <a:avLst/>
          </a:prstGeom>
          <a:solidFill>
            <a:schemeClr val="bg1">
              <a:lumMod val="85000"/>
            </a:schemeClr>
          </a:solidFill>
        </p:spPr>
        <p:txBody>
          <a:bodyPr wrap="square" rtlCol="0" anchor="ctr" anchorCtr="0">
            <a:spAutoFit/>
          </a:bodyPr>
          <a:lstStyle/>
          <a:p>
            <a:r>
              <a:rPr lang="ja-JP" altLang="en-US" sz="1200" b="1" dirty="0">
                <a:latin typeface="Meiryo UI" panose="020B0604030504040204" pitchFamily="50" charset="-128"/>
                <a:ea typeface="Meiryo UI" panose="020B0604030504040204" pitchFamily="50" charset="-128"/>
              </a:rPr>
              <a:t>大阪府がん診療拠点病院指定要件発出（令和５年</a:t>
            </a:r>
            <a:r>
              <a:rPr lang="en-US" altLang="ja-JP" sz="1200" b="1" dirty="0">
                <a:latin typeface="Meiryo UI" panose="020B0604030504040204" pitchFamily="50" charset="-128"/>
                <a:ea typeface="Meiryo UI" panose="020B0604030504040204" pitchFamily="50" charset="-128"/>
              </a:rPr>
              <a:t>11</a:t>
            </a:r>
            <a:r>
              <a:rPr lang="ja-JP" altLang="en-US" sz="1200" b="1" dirty="0">
                <a:latin typeface="Meiryo UI" panose="020B0604030504040204" pitchFamily="50" charset="-128"/>
                <a:ea typeface="Meiryo UI" panose="020B0604030504040204" pitchFamily="50" charset="-128"/>
              </a:rPr>
              <a:t>月</a:t>
            </a:r>
            <a:r>
              <a:rPr lang="en-US" altLang="ja-JP" sz="1200" b="1" dirty="0">
                <a:latin typeface="Meiryo UI" panose="020B0604030504040204" pitchFamily="50" charset="-128"/>
                <a:ea typeface="Meiryo UI" panose="020B0604030504040204" pitchFamily="50" charset="-128"/>
              </a:rPr>
              <a:t>13</a:t>
            </a:r>
            <a:r>
              <a:rPr lang="ja-JP" altLang="en-US" sz="1200" b="1" dirty="0">
                <a:latin typeface="Meiryo UI" panose="020B0604030504040204" pitchFamily="50" charset="-128"/>
                <a:ea typeface="Meiryo UI" panose="020B0604030504040204" pitchFamily="50" charset="-128"/>
              </a:rPr>
              <a:t>日）</a:t>
            </a:r>
          </a:p>
        </p:txBody>
      </p:sp>
      <p:sp>
        <p:nvSpPr>
          <p:cNvPr id="15" name="スライド番号プレースホルダー 1"/>
          <p:cNvSpPr>
            <a:spLocks noGrp="1"/>
          </p:cNvSpPr>
          <p:nvPr>
            <p:ph type="sldNum" sz="quarter" idx="12"/>
          </p:nvPr>
        </p:nvSpPr>
        <p:spPr>
          <a:xfrm>
            <a:off x="7086600" y="6472643"/>
            <a:ext cx="2057400" cy="337038"/>
          </a:xfrm>
        </p:spPr>
        <p:txBody>
          <a:bodyPr/>
          <a:lstStyle/>
          <a:p>
            <a:pPr marL="0" marR="0" lvl="0" indent="0" algn="r" defTabSz="844083"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rPr>
              <a:t>4</a:t>
            </a:r>
            <a:endParaRPr kumimoji="1" lang="ja-JP" altLang="en-US" sz="1200" b="1"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 name="テキスト ボックス 1">
            <a:extLst>
              <a:ext uri="{FF2B5EF4-FFF2-40B4-BE49-F238E27FC236}">
                <a16:creationId xmlns:a16="http://schemas.microsoft.com/office/drawing/2014/main" id="{1D44A5AA-057B-493A-B6DE-75288D472644}"/>
              </a:ext>
            </a:extLst>
          </p:cNvPr>
          <p:cNvSpPr txBox="1"/>
          <p:nvPr/>
        </p:nvSpPr>
        <p:spPr>
          <a:xfrm>
            <a:off x="0" y="16641"/>
            <a:ext cx="9060231" cy="377120"/>
          </a:xfrm>
          <a:prstGeom prst="rect">
            <a:avLst/>
          </a:prstGeom>
          <a:solidFill>
            <a:srgbClr val="1F497D">
              <a:lumMod val="50000"/>
            </a:srgbClr>
          </a:solidFill>
          <a:ln w="9525" cmpd="sng">
            <a:noFill/>
          </a:ln>
          <a:effectLst/>
        </p:spPr>
        <p:txBody>
          <a:bodyPr wrap="square" tIns="0" bIns="0" rtlCol="0" anchor="ctr" anchorCtr="0">
            <a:noAutofit/>
          </a:bodyPr>
          <a:lstStyle/>
          <a:p>
            <a:pPr lvl="0"/>
            <a:r>
              <a:rPr lang="ja-JP" altLang="en-US" sz="1600" b="1" dirty="0">
                <a:solidFill>
                  <a:srgbClr val="FFFFFF"/>
                </a:solidFill>
                <a:latin typeface="Meiryo UI" panose="020B0604030504040204" pitchFamily="50" charset="-128"/>
                <a:ea typeface="Meiryo UI" panose="020B0604030504040204" pitchFamily="50" charset="-128"/>
                <a:cs typeface="Times New Roman"/>
              </a:rPr>
              <a:t>大阪府がん診療拠点病院の新規指定の際に求める診療実績及びがん種ごとの診療体制について（新規）</a:t>
            </a:r>
          </a:p>
        </p:txBody>
      </p:sp>
      <p:graphicFrame>
        <p:nvGraphicFramePr>
          <p:cNvPr id="20" name="表 11">
            <a:extLst>
              <a:ext uri="{FF2B5EF4-FFF2-40B4-BE49-F238E27FC236}">
                <a16:creationId xmlns:a16="http://schemas.microsoft.com/office/drawing/2014/main" id="{F21AC7BA-246A-4343-91CE-B3BC1A914FC9}"/>
              </a:ext>
            </a:extLst>
          </p:cNvPr>
          <p:cNvGraphicFramePr>
            <a:graphicFrameLocks noGrp="1"/>
          </p:cNvGraphicFramePr>
          <p:nvPr>
            <p:extLst>
              <p:ext uri="{D42A27DB-BD31-4B8C-83A1-F6EECF244321}">
                <p14:modId xmlns:p14="http://schemas.microsoft.com/office/powerpoint/2010/main" val="2576722526"/>
              </p:ext>
            </p:extLst>
          </p:nvPr>
        </p:nvGraphicFramePr>
        <p:xfrm>
          <a:off x="91536" y="2455296"/>
          <a:ext cx="8951657" cy="2049943"/>
        </p:xfrm>
        <a:graphic>
          <a:graphicData uri="http://schemas.openxmlformats.org/drawingml/2006/table">
            <a:tbl>
              <a:tblPr firstRow="1" bandRow="1">
                <a:tableStyleId>{5C22544A-7EE6-4342-B048-85BDC9FD1C3A}</a:tableStyleId>
              </a:tblPr>
              <a:tblGrid>
                <a:gridCol w="2891653">
                  <a:extLst>
                    <a:ext uri="{9D8B030D-6E8A-4147-A177-3AD203B41FA5}">
                      <a16:colId xmlns:a16="http://schemas.microsoft.com/office/drawing/2014/main" val="2412565129"/>
                    </a:ext>
                  </a:extLst>
                </a:gridCol>
                <a:gridCol w="6060004">
                  <a:extLst>
                    <a:ext uri="{9D8B030D-6E8A-4147-A177-3AD203B41FA5}">
                      <a16:colId xmlns:a16="http://schemas.microsoft.com/office/drawing/2014/main" val="1274067576"/>
                    </a:ext>
                  </a:extLst>
                </a:gridCol>
              </a:tblGrid>
              <a:tr h="318307">
                <a:tc gridSpan="2">
                  <a:txBody>
                    <a:bodyPr/>
                    <a:lstStyle/>
                    <a:p>
                      <a:pPr algn="ctr"/>
                      <a:r>
                        <a:rPr kumimoji="1" lang="ja-JP" altLang="en-US" sz="1200" dirty="0">
                          <a:latin typeface="Meiryo UI" panose="020B0604030504040204" pitchFamily="50" charset="-128"/>
                          <a:ea typeface="Meiryo UI" panose="020B0604030504040204" pitchFamily="50" charset="-128"/>
                        </a:rPr>
                        <a:t>大阪府がん診療拠点病院指定要件</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r>
                        <a:rPr kumimoji="1" lang="ja-JP" altLang="en-US" sz="1200" dirty="0">
                          <a:latin typeface="UD デジタル 教科書体 N-B" panose="02020700000000000000" pitchFamily="17" charset="-128"/>
                          <a:ea typeface="UD デジタル 教科書体 N-B" panose="02020700000000000000" pitchFamily="17" charset="-128"/>
                        </a:rPr>
                        <a:t>大阪府がん診療拠点病院指定要件</a:t>
                      </a:r>
                    </a:p>
                  </a:txBody>
                  <a:tcPr anchor="ctr"/>
                </a:tc>
                <a:extLst>
                  <a:ext uri="{0D108BD9-81ED-4DB2-BD59-A6C34878D82A}">
                    <a16:rowId xmlns:a16="http://schemas.microsoft.com/office/drawing/2014/main" val="2812216028"/>
                  </a:ext>
                </a:extLst>
              </a:tr>
              <a:tr h="905153">
                <a:tc>
                  <a:txBody>
                    <a:bodyPr/>
                    <a:lstStyle/>
                    <a:p>
                      <a:r>
                        <a:rPr kumimoji="1" lang="ja-JP" altLang="en-US" sz="1000" dirty="0">
                          <a:latin typeface="Meiryo UI" panose="020B0604030504040204" pitchFamily="50" charset="-128"/>
                          <a:ea typeface="Meiryo UI" panose="020B0604030504040204" pitchFamily="50" charset="-128"/>
                        </a:rPr>
                        <a:t>第２</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１診療体制</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（１）診療機能</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ア 集学的治療の提供体制及び標準的治療</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等の提供</a:t>
                      </a:r>
                      <a:endParaRPr kumimoji="1" lang="en-US" altLang="ja-JP" sz="100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lg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Meiryo UI" panose="020B0604030504040204" pitchFamily="50" charset="-128"/>
                          <a:ea typeface="Meiryo UI" panose="020B0604030504040204" pitchFamily="50" charset="-128"/>
                        </a:rPr>
                        <a:t>肺がん、胃がん</a:t>
                      </a:r>
                      <a:r>
                        <a:rPr kumimoji="1" lang="ja-JP" altLang="en-US" sz="1000" u="none" dirty="0">
                          <a:latin typeface="Meiryo UI" panose="020B0604030504040204" pitchFamily="50" charset="-128"/>
                          <a:ea typeface="Meiryo UI" panose="020B0604030504040204" pitchFamily="50" charset="-128"/>
                        </a:rPr>
                        <a:t>、肝がん、大腸</a:t>
                      </a:r>
                      <a:r>
                        <a:rPr kumimoji="1" lang="ja-JP" altLang="en-US" sz="1000" dirty="0">
                          <a:latin typeface="Meiryo UI" panose="020B0604030504040204" pitchFamily="50" charset="-128"/>
                          <a:ea typeface="Meiryo UI" panose="020B0604030504040204" pitchFamily="50" charset="-128"/>
                        </a:rPr>
                        <a:t>がん及び乳がん並びに</a:t>
                      </a:r>
                      <a:r>
                        <a:rPr kumimoji="1" lang="ja-JP" altLang="en-US" sz="1000" u="none" dirty="0">
                          <a:latin typeface="Meiryo UI" panose="020B0604030504040204" pitchFamily="50" charset="-128"/>
                          <a:ea typeface="Meiryo UI" panose="020B0604030504040204" pitchFamily="50" charset="-128"/>
                        </a:rPr>
                        <a:t>その他各医療機関が専門とするがんについて、</a:t>
                      </a:r>
                      <a:r>
                        <a:rPr kumimoji="1" lang="ja-JP" altLang="en-US" sz="1000" u="sng" dirty="0">
                          <a:latin typeface="Meiryo UI" panose="020B0604030504040204" pitchFamily="50" charset="-128"/>
                          <a:ea typeface="Meiryo UI" panose="020B0604030504040204" pitchFamily="50" charset="-128"/>
                        </a:rPr>
                        <a:t>手術、放射線治療及び薬物療法を効果的に組み合わせた集学的治療、リハビリテーション及び緩和ケア</a:t>
                      </a:r>
                      <a:r>
                        <a:rPr kumimoji="1" lang="ja-JP" altLang="en-US" sz="1000" dirty="0">
                          <a:latin typeface="Meiryo UI" panose="020B0604030504040204" pitchFamily="50" charset="-128"/>
                          <a:ea typeface="Meiryo UI" panose="020B0604030504040204" pitchFamily="50" charset="-128"/>
                        </a:rPr>
                        <a:t>（以下「集学的治療等」という。）</a:t>
                      </a:r>
                      <a:r>
                        <a:rPr kumimoji="1" lang="ja-JP" altLang="en-US" sz="1000" u="sng" dirty="0">
                          <a:latin typeface="Meiryo UI" panose="020B0604030504040204" pitchFamily="50" charset="-128"/>
                          <a:ea typeface="Meiryo UI" panose="020B0604030504040204" pitchFamily="50" charset="-128"/>
                        </a:rPr>
                        <a:t>を提供する体制を有する</a:t>
                      </a:r>
                      <a:r>
                        <a:rPr kumimoji="1" lang="ja-JP" altLang="en-US" sz="1000" dirty="0">
                          <a:latin typeface="Meiryo UI" panose="020B0604030504040204" pitchFamily="50" charset="-128"/>
                          <a:ea typeface="Meiryo UI" panose="020B0604030504040204" pitchFamily="50" charset="-128"/>
                        </a:rPr>
                        <a:t>とともに、各学会の診療ガイドラインに準ずる標準的治療（以下「標準的治療」という。）等がん患者の状態に応じた適切な治療を提供すること。</a:t>
                      </a:r>
                      <a:endParaRPr kumimoji="1" lang="ja-JP" altLang="en-US" sz="15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lg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4484554"/>
                  </a:ext>
                </a:extLst>
              </a:tr>
              <a:tr h="826483">
                <a:tc>
                  <a:txBody>
                    <a:bodyPr/>
                    <a:lstStyle/>
                    <a:p>
                      <a:r>
                        <a:rPr kumimoji="1" lang="ja-JP" altLang="en-US" sz="1000" dirty="0">
                          <a:latin typeface="Meiryo UI" panose="020B0604030504040204" pitchFamily="50" charset="-128"/>
                          <a:ea typeface="Meiryo UI" panose="020B0604030504040204" pitchFamily="50" charset="-128"/>
                        </a:rPr>
                        <a:t>第２</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１診療体制</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（２）診療従事者</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ア 専門的な知識及び技能を有する医師の配置</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lg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Meiryo UI" panose="020B0604030504040204" pitchFamily="50" charset="-128"/>
                          <a:ea typeface="Meiryo UI" panose="020B0604030504040204" pitchFamily="50" charset="-128"/>
                        </a:rPr>
                        <a:t>当該施設で対応可能ながんについて、専門的な知識及び技能を有する</a:t>
                      </a:r>
                      <a:r>
                        <a:rPr kumimoji="1" lang="ja-JP" altLang="en-US" sz="1000" u="sng" dirty="0">
                          <a:latin typeface="Meiryo UI" panose="020B0604030504040204" pitchFamily="50" charset="-128"/>
                          <a:ea typeface="Meiryo UI" panose="020B0604030504040204" pitchFamily="50" charset="-128"/>
                        </a:rPr>
                        <a:t>手術療法に携わる常勤の医師</a:t>
                      </a:r>
                      <a:r>
                        <a:rPr kumimoji="1" lang="ja-JP" altLang="en-US" sz="1000" dirty="0">
                          <a:latin typeface="Meiryo UI" panose="020B0604030504040204" pitchFamily="50" charset="-128"/>
                          <a:ea typeface="Meiryo UI" panose="020B0604030504040204" pitchFamily="50" charset="-128"/>
                        </a:rPr>
                        <a:t>を１人以上配置すること。</a:t>
                      </a:r>
                      <a:endParaRPr kumimoji="1" lang="ja-JP" altLang="en-US" sz="150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lg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6146039"/>
                  </a:ext>
                </a:extLst>
              </a:tr>
            </a:tbl>
          </a:graphicData>
        </a:graphic>
      </p:graphicFrame>
      <p:sp>
        <p:nvSpPr>
          <p:cNvPr id="16" name="二等辺三角形 15">
            <a:extLst>
              <a:ext uri="{FF2B5EF4-FFF2-40B4-BE49-F238E27FC236}">
                <a16:creationId xmlns:a16="http://schemas.microsoft.com/office/drawing/2014/main" id="{D8507996-F162-446D-A9E4-EA855CC60095}"/>
              </a:ext>
            </a:extLst>
          </p:cNvPr>
          <p:cNvSpPr/>
          <p:nvPr/>
        </p:nvSpPr>
        <p:spPr>
          <a:xfrm flipV="1">
            <a:off x="2540924" y="5605214"/>
            <a:ext cx="3287807" cy="221016"/>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8" name="テキスト ボックス 17">
            <a:extLst>
              <a:ext uri="{FF2B5EF4-FFF2-40B4-BE49-F238E27FC236}">
                <a16:creationId xmlns:a16="http://schemas.microsoft.com/office/drawing/2014/main" id="{59E57D77-E060-4054-B706-43977CFE700A}"/>
              </a:ext>
            </a:extLst>
          </p:cNvPr>
          <p:cNvSpPr txBox="1"/>
          <p:nvPr/>
        </p:nvSpPr>
        <p:spPr>
          <a:xfrm>
            <a:off x="311766" y="5875876"/>
            <a:ext cx="8652236" cy="738664"/>
          </a:xfrm>
          <a:prstGeom prst="rect">
            <a:avLst/>
          </a:prstGeom>
          <a:noFill/>
        </p:spPr>
        <p:txBody>
          <a:bodyPr wrap="square">
            <a:spAutoFit/>
          </a:bodyPr>
          <a:lstStyle/>
          <a:p>
            <a:r>
              <a:rPr lang="ja-JP" altLang="en-US" sz="1400" b="1" i="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400" b="1" i="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診療実績以外の要件</a:t>
            </a:r>
            <a:r>
              <a:rPr lang="ja-JP" altLang="en-US" sz="1400" b="1" i="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については、</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安定的にがん診療を府民に提供できる体制を確保し、府民が安心かつ適切なが</a:t>
            </a:r>
            <a:endPar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ん医療を選択できるよう、</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基準日（申請年の</a:t>
            </a:r>
            <a:r>
              <a:rPr lang="en-US" altLang="ja-JP"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9</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月</a:t>
            </a:r>
            <a:r>
              <a:rPr lang="en-US" altLang="ja-JP"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1</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日）時点でがん種ごとの診療体制</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を有しており、</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基準日以後も、</a:t>
            </a:r>
            <a:endParaRPr lang="en-US" altLang="ja-JP"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継続的に診療体制を確保でき、指定開始後も、その体制の確保が確実に見込めること</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を確認することとする。</a:t>
            </a:r>
            <a:endPar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4" name="正方形/長方形 23">
            <a:extLst>
              <a:ext uri="{FF2B5EF4-FFF2-40B4-BE49-F238E27FC236}">
                <a16:creationId xmlns:a16="http://schemas.microsoft.com/office/drawing/2014/main" id="{B9E59DB7-17BE-48E7-BEC5-451597A1CEBA}"/>
              </a:ext>
            </a:extLst>
          </p:cNvPr>
          <p:cNvSpPr/>
          <p:nvPr/>
        </p:nvSpPr>
        <p:spPr>
          <a:xfrm>
            <a:off x="139448" y="4867392"/>
            <a:ext cx="8781332" cy="646331"/>
          </a:xfrm>
          <a:prstGeom prst="rect">
            <a:avLst/>
          </a:prstGeom>
          <a:ln>
            <a:solidFill>
              <a:srgbClr val="002060"/>
            </a:solidFill>
            <a:prstDash val="dash"/>
          </a:ln>
        </p:spPr>
        <p:txBody>
          <a:bodyPr wrap="square">
            <a:spAutoFit/>
          </a:bodyPr>
          <a:lstStyle/>
          <a:p>
            <a:pPr>
              <a:spcAft>
                <a:spcPts val="600"/>
              </a:spcAft>
            </a:pP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指定に係る上記要件の考え方</a:t>
            </a:r>
            <a:r>
              <a:rPr lang="en-US" altLang="ja-JP" sz="12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b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「集学的治療等を提供する体制を有する」とは、「基準日である</a:t>
            </a:r>
            <a: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9</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月</a:t>
            </a:r>
            <a:r>
              <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1</a:t>
            </a:r>
            <a:r>
              <a:rPr lang="ja-JP" altLang="en-US"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日時点において、がん種ごとに手術療法に携わる常勤の医師を１名以上配置していること」</a:t>
            </a:r>
            <a:endParaRPr lang="en-US" altLang="ja-JP" sz="12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7" name="二等辺三角形 26">
            <a:extLst>
              <a:ext uri="{FF2B5EF4-FFF2-40B4-BE49-F238E27FC236}">
                <a16:creationId xmlns:a16="http://schemas.microsoft.com/office/drawing/2014/main" id="{ECDE51C8-D9C4-402E-A45E-6E1D16C115A3}"/>
              </a:ext>
            </a:extLst>
          </p:cNvPr>
          <p:cNvSpPr/>
          <p:nvPr/>
        </p:nvSpPr>
        <p:spPr>
          <a:xfrm flipV="1">
            <a:off x="2540924" y="4590638"/>
            <a:ext cx="3287807" cy="21966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2" name="テキスト ボックス 11">
            <a:extLst>
              <a:ext uri="{FF2B5EF4-FFF2-40B4-BE49-F238E27FC236}">
                <a16:creationId xmlns:a16="http://schemas.microsoft.com/office/drawing/2014/main" id="{E177BEB8-5088-4043-89CD-36BCA2D7CE35}"/>
              </a:ext>
            </a:extLst>
          </p:cNvPr>
          <p:cNvSpPr txBox="1"/>
          <p:nvPr/>
        </p:nvSpPr>
        <p:spPr>
          <a:xfrm>
            <a:off x="86581" y="637182"/>
            <a:ext cx="4203327"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●診療実績要件について</a:t>
            </a:r>
            <a:endParaRPr kumimoji="1" lang="ja-JP" altLang="en-US" sz="1600" b="1"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0990AEC6-4B67-45AB-9E6F-0D6BC3B3A11B}"/>
              </a:ext>
            </a:extLst>
          </p:cNvPr>
          <p:cNvSpPr txBox="1"/>
          <p:nvPr/>
        </p:nvSpPr>
        <p:spPr>
          <a:xfrm>
            <a:off x="86581" y="1690139"/>
            <a:ext cx="4203327"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●その他</a:t>
            </a:r>
            <a:r>
              <a:rPr lang="ja-JP" altLang="en-US" sz="1600" b="1" dirty="0">
                <a:latin typeface="Meiryo UI" panose="020B0604030504040204" pitchFamily="50" charset="-128"/>
                <a:ea typeface="Meiryo UI" panose="020B0604030504040204" pitchFamily="50" charset="-128"/>
              </a:rPr>
              <a:t>要件（人員配置等）について</a:t>
            </a:r>
            <a:endParaRPr kumimoji="1" lang="ja-JP" altLang="en-US" sz="1600" b="1"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2FB54BA7-4A9C-4678-960B-15F7A0F2DB3C}"/>
              </a:ext>
            </a:extLst>
          </p:cNvPr>
          <p:cNvSpPr txBox="1"/>
          <p:nvPr/>
        </p:nvSpPr>
        <p:spPr>
          <a:xfrm>
            <a:off x="311766" y="1001712"/>
            <a:ext cx="8609015" cy="523220"/>
          </a:xfrm>
          <a:prstGeom prst="rect">
            <a:avLst/>
          </a:prstGeom>
          <a:noFill/>
        </p:spPr>
        <p:txBody>
          <a:bodyPr wrap="square">
            <a:spAutoFit/>
          </a:bodyPr>
          <a:lstStyle/>
          <a:p>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4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診療実績の要件</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に関しては、基準期間（申請年の前年の１月１日～</a:t>
            </a:r>
            <a:r>
              <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12</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月</a:t>
            </a:r>
            <a:r>
              <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31</a:t>
            </a: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日）における充足の有無を確認</a:t>
            </a:r>
            <a:endPar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することとする。</a:t>
            </a:r>
            <a:endPar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420708645"/>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1259</Words>
  <Application>Microsoft Office PowerPoint</Application>
  <PresentationFormat>画面に合わせる (4:3)</PresentationFormat>
  <Paragraphs>65</Paragraphs>
  <Slides>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Ｐゴシック</vt:lpstr>
      <vt:lpstr>游ゴシック</vt:lpstr>
      <vt:lpstr>Arial</vt:lpstr>
      <vt:lpstr>Calibri</vt:lpstr>
      <vt:lpstr>Calibri Light</vt:lpstr>
      <vt:lpstr>1_Office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2023-02-27T04:02:11Z</dcterms:created>
  <dcterms:modified xsi:type="dcterms:W3CDTF">2024-02-19T03:21:51Z</dcterms:modified>
</cp:coreProperties>
</file>