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72" r:id="rId2"/>
    <p:sldId id="276" r:id="rId3"/>
    <p:sldId id="263" r:id="rId4"/>
    <p:sldId id="306" r:id="rId5"/>
    <p:sldId id="304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5896" autoAdjust="0"/>
  </p:normalViewPr>
  <p:slideViewPr>
    <p:cSldViewPr>
      <p:cViewPr varScale="1">
        <p:scale>
          <a:sx n="100" d="100"/>
          <a:sy n="100" d="100"/>
        </p:scale>
        <p:origin x="83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058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53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52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・一般型の指定要件の「経過措置期間」に該当する場合は、「高度型」として認められていない？？？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22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7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/>
              <a:t>資料１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8866" y="4941168"/>
            <a:ext cx="8074260" cy="930236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2400" b="1" dirty="0">
                <a:latin typeface="+mn-ea"/>
              </a:rPr>
              <a:t>令和５年度大阪府がん対策推進委員会</a:t>
            </a:r>
            <a:endParaRPr lang="en-US" altLang="ja-JP" sz="2400" b="1" dirty="0">
              <a:latin typeface="+mn-ea"/>
            </a:endParaRPr>
          </a:p>
          <a:p>
            <a:pPr algn="ctr"/>
            <a:r>
              <a:rPr lang="ja-JP" altLang="en-US" sz="2400" b="1" dirty="0">
                <a:latin typeface="+mn-ea"/>
              </a:rPr>
              <a:t>第３回がん診療連携検討部会</a:t>
            </a:r>
            <a:endParaRPr lang="en-US" altLang="ja-JP" sz="20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5596" y="2085894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国指定がん診療連携拠点病院の</a:t>
            </a: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推薦について</a:t>
            </a:r>
          </a:p>
        </p:txBody>
      </p:sp>
    </p:spTree>
    <p:extLst>
      <p:ext uri="{BB962C8B-B14F-4D97-AF65-F5344CB8AC3E}">
        <p14:creationId xmlns:p14="http://schemas.microsoft.com/office/powerpoint/2010/main" val="271067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"/>
          <p:cNvSpPr txBox="1"/>
          <p:nvPr/>
        </p:nvSpPr>
        <p:spPr>
          <a:xfrm>
            <a:off x="251520" y="43681"/>
            <a:ext cx="8712968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国指定がん診療連携拠点病院の推薦について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8406" y="1260395"/>
            <a:ext cx="8074260" cy="868681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ja-JP" altLang="en-US" sz="2200" b="1" dirty="0">
                <a:latin typeface="+mn-ea"/>
              </a:rPr>
              <a:t>　地域がん診療連携拠点病院の指定更新の推薦について</a:t>
            </a:r>
            <a:endParaRPr lang="en-US" altLang="ja-JP" sz="2200" b="1" dirty="0">
              <a:latin typeface="+mn-ea"/>
            </a:endParaRPr>
          </a:p>
          <a:p>
            <a:endParaRPr lang="en-US" altLang="ja-JP" sz="2200" b="1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2492896"/>
            <a:ext cx="8926231" cy="1084125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ja-JP" altLang="en-US" sz="2000" b="1" dirty="0"/>
              <a:t>◆　指定更新の推薦</a:t>
            </a:r>
            <a:endParaRPr lang="en-US" altLang="ja-JP" sz="2000" b="1" dirty="0"/>
          </a:p>
          <a:p>
            <a:endParaRPr lang="en-US" altLang="ja-JP" sz="2000" b="1" dirty="0"/>
          </a:p>
          <a:p>
            <a:r>
              <a:rPr lang="ja-JP" altLang="en-US" dirty="0"/>
              <a:t>　</a:t>
            </a:r>
            <a:endParaRPr lang="en-US" altLang="ja-JP" sz="1000" dirty="0"/>
          </a:p>
        </p:txBody>
      </p:sp>
      <p:sp>
        <p:nvSpPr>
          <p:cNvPr id="2" name="正方形/長方形 1"/>
          <p:cNvSpPr/>
          <p:nvPr/>
        </p:nvSpPr>
        <p:spPr>
          <a:xfrm>
            <a:off x="395536" y="3328009"/>
            <a:ext cx="78969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ja-JP" dirty="0"/>
              <a:t>国拠</a:t>
            </a:r>
            <a:r>
              <a:rPr lang="ja-JP" altLang="ja-JP" dirty="0">
                <a:latin typeface="+mn-ea"/>
              </a:rPr>
              <a:t>病院の指定期間は原則４年間（</a:t>
            </a:r>
            <a:r>
              <a:rPr lang="en-US" altLang="ja-JP" dirty="0">
                <a:latin typeface="+mn-ea"/>
              </a:rPr>
              <a:t>R5.4.1</a:t>
            </a:r>
            <a:r>
              <a:rPr lang="ja-JP" altLang="ja-JP" dirty="0">
                <a:latin typeface="+mn-ea"/>
              </a:rPr>
              <a:t>～</a:t>
            </a:r>
            <a:r>
              <a:rPr lang="en-US" altLang="ja-JP" dirty="0">
                <a:latin typeface="+mn-ea"/>
              </a:rPr>
              <a:t>R9.3.31</a:t>
            </a:r>
            <a:r>
              <a:rPr lang="ja-JP" altLang="ja-JP" dirty="0">
                <a:latin typeface="+mn-ea"/>
              </a:rPr>
              <a:t>）であるが、令和４年度の指定更新申請に際して、国の検討会の開催日（</a:t>
            </a:r>
            <a:r>
              <a:rPr lang="en-US" altLang="ja-JP" dirty="0">
                <a:latin typeface="+mn-ea"/>
              </a:rPr>
              <a:t>R5.1.19</a:t>
            </a:r>
            <a:r>
              <a:rPr lang="ja-JP" altLang="ja-JP" dirty="0">
                <a:latin typeface="+mn-ea"/>
              </a:rPr>
              <a:t>）時点で新規の必須要件について未充足項目があり、かつ当該未充足要件について</a:t>
            </a:r>
            <a:r>
              <a:rPr lang="en-US" altLang="ja-JP" dirty="0">
                <a:latin typeface="+mn-ea"/>
              </a:rPr>
              <a:t>R5.9.1</a:t>
            </a:r>
            <a:r>
              <a:rPr lang="ja-JP" altLang="ja-JP" dirty="0" err="1">
                <a:latin typeface="+mn-ea"/>
              </a:rPr>
              <a:t>までに</a:t>
            </a:r>
            <a:r>
              <a:rPr lang="ja-JP" altLang="ja-JP" dirty="0">
                <a:latin typeface="+mn-ea"/>
              </a:rPr>
              <a:t>充足見込みと届け出ていた４病院については、１年間</a:t>
            </a:r>
            <a:r>
              <a:rPr lang="ja-JP" altLang="en-US" dirty="0">
                <a:latin typeface="+mn-ea"/>
              </a:rPr>
              <a:t>（</a:t>
            </a:r>
            <a:r>
              <a:rPr lang="en-US" altLang="ja-JP" dirty="0">
                <a:latin typeface="+mn-ea"/>
              </a:rPr>
              <a:t> R5.4.1</a:t>
            </a:r>
            <a:r>
              <a:rPr lang="ja-JP" altLang="ja-JP" dirty="0">
                <a:latin typeface="+mn-ea"/>
              </a:rPr>
              <a:t>～</a:t>
            </a:r>
            <a:r>
              <a:rPr lang="en-US" altLang="ja-JP" dirty="0">
                <a:latin typeface="+mn-ea"/>
              </a:rPr>
              <a:t>R6.3.31 </a:t>
            </a:r>
            <a:r>
              <a:rPr lang="ja-JP" altLang="en-US" dirty="0">
                <a:latin typeface="+mn-ea"/>
              </a:rPr>
              <a:t>）</a:t>
            </a:r>
            <a:r>
              <a:rPr lang="ja-JP" altLang="ja-JP" dirty="0">
                <a:latin typeface="+mn-ea"/>
              </a:rPr>
              <a:t>の指定更新がなされた</a:t>
            </a:r>
            <a:r>
              <a:rPr lang="ja-JP" altLang="en-US" dirty="0">
                <a:latin typeface="+mn-ea"/>
              </a:rPr>
              <a:t>ところ。　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ja-JP" dirty="0">
                <a:latin typeface="+mn-ea"/>
              </a:rPr>
              <a:t>この度、この４病院の指定更新申請にあたり、推薦を行う。</a:t>
            </a:r>
          </a:p>
        </p:txBody>
      </p:sp>
    </p:spTree>
    <p:extLst>
      <p:ext uri="{BB962C8B-B14F-4D97-AF65-F5344CB8AC3E}">
        <p14:creationId xmlns:p14="http://schemas.microsoft.com/office/powerpoint/2010/main" val="2388610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95444" y="80578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【</a:t>
            </a:r>
            <a:r>
              <a:rPr kumimoji="1" lang="ja-JP" altLang="en-US" sz="1400" dirty="0">
                <a:latin typeface="+mn-ea"/>
              </a:rPr>
              <a:t>国の整備</a:t>
            </a:r>
            <a:r>
              <a:rPr lang="ja-JP" altLang="en-US" sz="1400" dirty="0">
                <a:latin typeface="+mn-ea"/>
              </a:rPr>
              <a:t>指針</a:t>
            </a:r>
            <a:r>
              <a:rPr kumimoji="1" lang="en-US" altLang="ja-JP" sz="1400" dirty="0">
                <a:latin typeface="+mn-ea"/>
              </a:rPr>
              <a:t>】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29" name="タイトル 7"/>
          <p:cNvSpPr txBox="1">
            <a:spLocks/>
          </p:cNvSpPr>
          <p:nvPr/>
        </p:nvSpPr>
        <p:spPr>
          <a:xfrm>
            <a:off x="251520" y="44624"/>
            <a:ext cx="8712968" cy="48077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国指定がん診療連携拠点病院の推薦について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２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1811328" y="3966715"/>
            <a:ext cx="5514363" cy="11027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+mn-ea"/>
              </a:rPr>
              <a:t>地域がん診療連携拠点病院</a:t>
            </a:r>
            <a:endParaRPr kumimoji="1" lang="en-US" altLang="ja-JP" sz="2000" b="1" dirty="0">
              <a:latin typeface="+mn-ea"/>
            </a:endParaRPr>
          </a:p>
          <a:p>
            <a:pPr algn="ctr"/>
            <a:r>
              <a:rPr lang="ja-JP" altLang="en-US" sz="2000" b="1" u="sng" dirty="0">
                <a:latin typeface="+mn-ea"/>
              </a:rPr>
              <a:t>（特例型）</a:t>
            </a:r>
            <a:endParaRPr kumimoji="1" lang="ja-JP" altLang="en-US" sz="2000" b="1" u="sng" dirty="0">
              <a:latin typeface="+mn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20354" y="6297752"/>
            <a:ext cx="1992678" cy="40011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+mn-ea"/>
              </a:rPr>
              <a:t>指定の取り消し</a:t>
            </a:r>
            <a:endParaRPr kumimoji="1" lang="en-US" altLang="ja-JP" sz="2000" dirty="0">
              <a:latin typeface="+mn-ea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811327" y="1382905"/>
            <a:ext cx="5514364" cy="11615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ysClr val="windowText" lastClr="000000"/>
                </a:solidFill>
                <a:latin typeface="+mn-ea"/>
              </a:rPr>
              <a:t>地域がん診療連携拠点病院</a:t>
            </a:r>
            <a:endParaRPr kumimoji="1" lang="en-US" altLang="ja-JP" sz="2000" b="1" dirty="0">
              <a:solidFill>
                <a:sysClr val="windowText" lastClr="000000"/>
              </a:solidFill>
              <a:latin typeface="+mn-ea"/>
            </a:endParaRPr>
          </a:p>
          <a:p>
            <a:pPr algn="ctr"/>
            <a:r>
              <a:rPr lang="en-US" altLang="ja-JP" sz="2000" b="1" dirty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lang="ja-JP" altLang="en-US" sz="2000" b="1" dirty="0">
                <a:solidFill>
                  <a:sysClr val="windowText" lastClr="000000"/>
                </a:solidFill>
                <a:latin typeface="+mn-ea"/>
              </a:rPr>
              <a:t>既指定病院の指定更新</a:t>
            </a:r>
            <a:r>
              <a:rPr lang="en-US" altLang="ja-JP" sz="2000" b="1" dirty="0">
                <a:solidFill>
                  <a:sysClr val="windowText" lastClr="000000"/>
                </a:solidFill>
                <a:latin typeface="+mn-ea"/>
              </a:rPr>
              <a:t>】</a:t>
            </a:r>
            <a:endParaRPr kumimoji="1" lang="ja-JP" altLang="en-US" sz="2000" b="1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50" name="下矢印 49"/>
          <p:cNvSpPr/>
          <p:nvPr/>
        </p:nvSpPr>
        <p:spPr>
          <a:xfrm flipV="1">
            <a:off x="2639257" y="2723099"/>
            <a:ext cx="684076" cy="1049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212642" y="3017953"/>
            <a:ext cx="133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指定類型の</a:t>
            </a:r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dirty="0">
                <a:latin typeface="+mn-ea"/>
              </a:rPr>
              <a:t>見直し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12042" y="2879453"/>
            <a:ext cx="1827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+mn-ea"/>
              </a:rPr>
              <a:t>指定要件を</a:t>
            </a:r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dirty="0">
                <a:latin typeface="+mn-ea"/>
              </a:rPr>
              <a:t>充足した場合</a:t>
            </a:r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dirty="0">
                <a:latin typeface="+mn-ea"/>
              </a:rPr>
              <a:t>復帰</a:t>
            </a:r>
          </a:p>
        </p:txBody>
      </p:sp>
      <p:sp>
        <p:nvSpPr>
          <p:cNvPr id="31" name="下矢印 30"/>
          <p:cNvSpPr/>
          <p:nvPr/>
        </p:nvSpPr>
        <p:spPr>
          <a:xfrm rot="10800000" flipV="1">
            <a:off x="5528566" y="2754748"/>
            <a:ext cx="684076" cy="10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3" name="下矢印 32"/>
          <p:cNvSpPr/>
          <p:nvPr/>
        </p:nvSpPr>
        <p:spPr>
          <a:xfrm rot="10800000" flipV="1">
            <a:off x="4226471" y="5222169"/>
            <a:ext cx="684076" cy="9229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537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916978"/>
              </p:ext>
            </p:extLst>
          </p:nvPr>
        </p:nvGraphicFramePr>
        <p:xfrm>
          <a:off x="264302" y="3317296"/>
          <a:ext cx="4169861" cy="323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5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310">
                  <a:extLst>
                    <a:ext uri="{9D8B030D-6E8A-4147-A177-3AD203B41FA5}">
                      <a16:colId xmlns:a16="http://schemas.microsoft.com/office/drawing/2014/main" val="2998989182"/>
                    </a:ext>
                  </a:extLst>
                </a:gridCol>
              </a:tblGrid>
              <a:tr h="4846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指定期間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90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豊　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大阪大学医学部附属病院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59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市立豊中病院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59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三　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大阪医科大学附属病院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119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北河内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関西医科大学附属病院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590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中河内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市立東大阪医療センター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22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八尾市立病院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73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南河内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近畿大学病院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１年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66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大阪南医療センター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600472"/>
              </p:ext>
            </p:extLst>
          </p:nvPr>
        </p:nvGraphicFramePr>
        <p:xfrm>
          <a:off x="840367" y="2222041"/>
          <a:ext cx="3593796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532">
                  <a:extLst>
                    <a:ext uri="{9D8B030D-6E8A-4147-A177-3AD203B41FA5}">
                      <a16:colId xmlns:a16="http://schemas.microsoft.com/office/drawing/2014/main" val="3928950655"/>
                    </a:ext>
                  </a:extLst>
                </a:gridCol>
              </a:tblGrid>
              <a:tr h="261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指定期間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大阪国際がんセンター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</a:t>
                      </a:r>
                      <a:r>
                        <a:rPr kumimoji="1" lang="ja-JP" altLang="en-US" sz="1200" b="1" dirty="0"/>
                        <a:t>年</a:t>
                      </a:r>
                      <a:endParaRPr kumimoji="1" lang="ja-JP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-7259" y="1762014"/>
            <a:ext cx="38884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charset="0"/>
              </a:rPr>
              <a:t>◆ 都道府県がん診療連携拠点病院</a:t>
            </a:r>
            <a:endParaRPr kumimoji="1" lang="ja-JP" altLang="en-US" b="1" dirty="0">
              <a:latin typeface="Arial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918810"/>
            <a:ext cx="38884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charset="0"/>
              </a:rPr>
              <a:t>◆ 地域がん診療連携拠点病院</a:t>
            </a:r>
            <a:endParaRPr kumimoji="1" lang="ja-JP" altLang="en-US" b="1" dirty="0">
              <a:latin typeface="Arial" charset="0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936957" y="688763"/>
            <a:ext cx="5580432" cy="99959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vert="horz" lIns="84406" tIns="42203" rIns="84406" bIns="42203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34988" indent="-352425" algn="l">
              <a:buFont typeface="Wingdings" panose="05000000000000000000" pitchFamily="2" charset="2"/>
              <a:buChar char="Ø"/>
            </a:pPr>
            <a:r>
              <a:rPr lang="ja-JP" altLang="en-US" sz="18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都道府県がん診療連携拠点病院　　　　　　１病院</a:t>
            </a:r>
            <a:endParaRPr lang="en-US" altLang="ja-JP" sz="18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marL="534988" indent="-352425" algn="l">
              <a:buFont typeface="Wingdings" panose="05000000000000000000" pitchFamily="2" charset="2"/>
              <a:buChar char="Ø"/>
            </a:pPr>
            <a:r>
              <a:rPr lang="ja-JP" altLang="en-US" sz="18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地域がん診療連携拠点病院　　　　８圏域１７病院</a:t>
            </a:r>
            <a:endParaRPr lang="en-US" altLang="ja-JP" sz="18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marL="182563" algn="l"/>
            <a:r>
              <a:rPr lang="ja-JP" altLang="en-US" sz="18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　　　　　　　　　　　　　　　　　うち指定期間１年　 ４病院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51902"/>
              </p:ext>
            </p:extLst>
          </p:nvPr>
        </p:nvGraphicFramePr>
        <p:xfrm>
          <a:off x="4573888" y="3317296"/>
          <a:ext cx="4193894" cy="3247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424">
                  <a:extLst>
                    <a:ext uri="{9D8B030D-6E8A-4147-A177-3AD203B41FA5}">
                      <a16:colId xmlns:a16="http://schemas.microsoft.com/office/drawing/2014/main" val="853497007"/>
                    </a:ext>
                  </a:extLst>
                </a:gridCol>
              </a:tblGrid>
              <a:tr h="530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指定期間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42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堺　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大阪労災病院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84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堺市立総合医療センター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１年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842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泉　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市立岸和田市民病院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842"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和泉市立総合医療センター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768873"/>
                  </a:ext>
                </a:extLst>
              </a:tr>
              <a:tr h="301842">
                <a:tc rowSpan="5">
                  <a:txBody>
                    <a:bodyPr/>
                    <a:lstStyle/>
                    <a:p>
                      <a:pPr marL="0" indent="0" algn="ctr"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大阪公立大学医学部附属病院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１年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84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大阪市立総合医療センター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84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大阪赤十字病院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84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１年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184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400" b="1" dirty="0"/>
                        <a:t>大阪急性期・総合医療センター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４年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" name="テキスト ボックス 1"/>
          <p:cNvSpPr txBox="1"/>
          <p:nvPr/>
        </p:nvSpPr>
        <p:spPr>
          <a:xfrm>
            <a:off x="251520" y="43681"/>
            <a:ext cx="8712968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dirty="0">
                <a:solidFill>
                  <a:srgbClr val="FFFFFF"/>
                </a:solidFill>
                <a:effectLst/>
                <a:latin typeface="+mn-ea"/>
                <a:cs typeface="Times New Roman"/>
              </a:rPr>
              <a:t>国指定の</a:t>
            </a:r>
            <a:r>
              <a:rPr lang="ja-JP" sz="2000" b="1" dirty="0">
                <a:solidFill>
                  <a:srgbClr val="FFFFFF"/>
                </a:solidFill>
                <a:effectLst/>
                <a:latin typeface="+mn-ea"/>
                <a:cs typeface="Times New Roman"/>
              </a:rPr>
              <a:t>がん診療連携拠点病院の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指定状況</a:t>
            </a:r>
            <a:endParaRPr lang="ja-JP" b="1" dirty="0">
              <a:effectLst/>
              <a:latin typeface="+mn-ea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55315" y="2341484"/>
            <a:ext cx="38884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Arial" charset="0"/>
              </a:rPr>
              <a:t>※</a:t>
            </a:r>
            <a:r>
              <a:rPr lang="ja-JP" altLang="en-US" b="1" dirty="0">
                <a:latin typeface="Arial" charset="0"/>
              </a:rPr>
              <a:t> </a:t>
            </a:r>
            <a:r>
              <a:rPr lang="ja-JP" altLang="en-US" b="1" dirty="0">
                <a:latin typeface="+mn-ea"/>
              </a:rPr>
              <a:t>「４年」・・・</a:t>
            </a:r>
            <a:r>
              <a:rPr lang="en-US" altLang="ja-JP" b="1" dirty="0">
                <a:latin typeface="+mn-ea"/>
              </a:rPr>
              <a:t>R5.4.1</a:t>
            </a:r>
            <a:r>
              <a:rPr lang="ja-JP" altLang="en-US" b="1" dirty="0">
                <a:latin typeface="+mn-ea"/>
              </a:rPr>
              <a:t>～</a:t>
            </a:r>
            <a:r>
              <a:rPr lang="en-US" altLang="ja-JP" b="1" dirty="0">
                <a:latin typeface="+mn-ea"/>
              </a:rPr>
              <a:t>R9.3.31</a:t>
            </a:r>
          </a:p>
          <a:p>
            <a:r>
              <a:rPr lang="en-US" altLang="ja-JP" b="1" dirty="0">
                <a:latin typeface="Arial" charset="0"/>
              </a:rPr>
              <a:t>※</a:t>
            </a:r>
            <a:r>
              <a:rPr lang="ja-JP" altLang="en-US" b="1" dirty="0">
                <a:latin typeface="Arial" charset="0"/>
              </a:rPr>
              <a:t> </a:t>
            </a:r>
            <a:r>
              <a:rPr lang="ja-JP" altLang="en-US" b="1" dirty="0">
                <a:latin typeface="+mn-ea"/>
              </a:rPr>
              <a:t>「１年」・・・</a:t>
            </a:r>
            <a:r>
              <a:rPr lang="en-US" altLang="ja-JP" b="1" dirty="0">
                <a:latin typeface="+mn-ea"/>
              </a:rPr>
              <a:t>R5.4.1</a:t>
            </a:r>
            <a:r>
              <a:rPr lang="ja-JP" altLang="en-US" b="1" dirty="0">
                <a:latin typeface="+mn-ea"/>
              </a:rPr>
              <a:t>～</a:t>
            </a:r>
            <a:r>
              <a:rPr lang="en-US" altLang="ja-JP" b="1" dirty="0">
                <a:latin typeface="+mn-ea"/>
              </a:rPr>
              <a:t>R6.3.31</a:t>
            </a:r>
          </a:p>
        </p:txBody>
      </p:sp>
      <p:sp>
        <p:nvSpPr>
          <p:cNvPr id="1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634182" y="6548905"/>
            <a:ext cx="2133600" cy="365125"/>
          </a:xfrm>
        </p:spPr>
        <p:txBody>
          <a:bodyPr/>
          <a:lstStyle/>
          <a:p>
            <a:r>
              <a:rPr lang="ja-JP" altLang="en-US" sz="1600" dirty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6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7"/>
          <p:cNvSpPr txBox="1">
            <a:spLocks/>
          </p:cNvSpPr>
          <p:nvPr/>
        </p:nvSpPr>
        <p:spPr>
          <a:xfrm>
            <a:off x="251520" y="44624"/>
            <a:ext cx="8712968" cy="48077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国指定がん診療連携拠点病院の推薦について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46367"/>
              </p:ext>
            </p:extLst>
          </p:nvPr>
        </p:nvGraphicFramePr>
        <p:xfrm>
          <a:off x="248000" y="2358153"/>
          <a:ext cx="8712969" cy="3249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2704">
                  <a:extLst>
                    <a:ext uri="{9D8B030D-6E8A-4147-A177-3AD203B41FA5}">
                      <a16:colId xmlns:a16="http://schemas.microsoft.com/office/drawing/2014/main" val="2677896600"/>
                    </a:ext>
                  </a:extLst>
                </a:gridCol>
              </a:tblGrid>
              <a:tr h="4901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未充足要件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対応状況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南河内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近畿大学病院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・相談支援での相談者からのフィードバックに関する体制整備の要件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⇒令和５年３月充足済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4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堺市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/>
                        <a:t>堺市立総合医療センター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・院内の診療従事者等への総合的な研修の提供に関する要件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⇒令和５年３月充足済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982059"/>
                  </a:ext>
                </a:extLst>
              </a:tr>
              <a:tr h="65527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大阪市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</a:t>
                      </a:r>
                      <a:r>
                        <a:rPr lang="ja-JP" altLang="en-US" sz="14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公</a:t>
                      </a:r>
                      <a:r>
                        <a:rPr lang="zh-CN" altLang="en-US" sz="14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立大学医学部附属病院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・相談支援での相談者からのフィードバックに関する体制整備の要件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⇒令和５年３月充足済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440540"/>
                  </a:ext>
                </a:extLst>
              </a:tr>
              <a:tr h="65527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大阪医療センター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・外来で緩和ケアを提供する体制に関する要件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⇒令和５年７月充足済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226231"/>
                  </a:ext>
                </a:extLst>
              </a:tr>
            </a:tbl>
          </a:graphicData>
        </a:graphic>
      </p:graphicFrame>
      <p:sp>
        <p:nvSpPr>
          <p:cNvPr id="9" name="タイトル 1"/>
          <p:cNvSpPr txBox="1">
            <a:spLocks/>
          </p:cNvSpPr>
          <p:nvPr/>
        </p:nvSpPr>
        <p:spPr>
          <a:xfrm>
            <a:off x="1691680" y="1881327"/>
            <a:ext cx="6264696" cy="526986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lIns="84406" tIns="42203" rIns="84406" bIns="42203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指定期間が１年間となっている病院と未充足要件の項目及び対応状況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48000" y="845969"/>
            <a:ext cx="9220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>
              <a:buFont typeface="Wingdings" panose="05000000000000000000" pitchFamily="2" charset="2"/>
              <a:buChar char="Ø"/>
            </a:pP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cs typeface="Meiryo UI" panose="020B0604030504040204" pitchFamily="50" charset="-128"/>
              </a:rPr>
              <a:t>指定期間が１年間となっている病院は以下の４病院</a:t>
            </a:r>
            <a:endParaRPr lang="en-US" altLang="ja-JP" sz="1600" b="1" dirty="0">
              <a:solidFill>
                <a:sysClr val="windowText" lastClr="000000"/>
              </a:solidFill>
              <a:latin typeface="+mn-ea"/>
              <a:cs typeface="Meiryo UI" panose="020B0604030504040204" pitchFamily="50" charset="-128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cs typeface="Meiryo UI" panose="020B0604030504040204" pitchFamily="50" charset="-128"/>
              </a:rPr>
              <a:t>未充足要件の充足状況を確認のうえ改めて指定更新申請・府の推薦が必要</a:t>
            </a:r>
            <a:endParaRPr lang="en-US" altLang="ja-JP" sz="1600" b="1" dirty="0">
              <a:solidFill>
                <a:sysClr val="windowText" lastClr="000000"/>
              </a:solidFill>
              <a:latin typeface="+mn-ea"/>
              <a:cs typeface="Meiryo UI" panose="020B0604030504040204" pitchFamily="50" charset="-128"/>
            </a:endParaRPr>
          </a:p>
          <a:p>
            <a:pPr marL="358775" indent="-358775">
              <a:buFont typeface="Wingdings" panose="05000000000000000000" pitchFamily="2" charset="2"/>
              <a:buChar char="Ø"/>
            </a:pP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cs typeface="Meiryo UI" panose="020B0604030504040204" pitchFamily="50" charset="-128"/>
              </a:rPr>
              <a:t>改めて指定された場合の指定期間は令和８年度（令和９年３月</a:t>
            </a:r>
            <a:r>
              <a:rPr lang="en-US" altLang="ja-JP" sz="1600" b="1" dirty="0">
                <a:solidFill>
                  <a:sysClr val="windowText" lastClr="000000"/>
                </a:solidFill>
                <a:latin typeface="+mn-ea"/>
                <a:cs typeface="Meiryo UI" panose="020B0604030504040204" pitchFamily="50" charset="-128"/>
              </a:rPr>
              <a:t>31</a:t>
            </a: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cs typeface="Meiryo UI" panose="020B0604030504040204" pitchFamily="50" charset="-128"/>
              </a:rPr>
              <a:t>日）までの３年間の予定</a:t>
            </a:r>
            <a:endParaRPr lang="en-US" altLang="ja-JP" sz="1600" b="1" dirty="0">
              <a:solidFill>
                <a:sysClr val="windowText" lastClr="00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547389" y="5652133"/>
            <a:ext cx="8114190" cy="9495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lIns="84406" tIns="42203" rIns="84406" bIns="42203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/>
              <a:t>　</a:t>
            </a:r>
            <a:r>
              <a:rPr lang="en-US" altLang="ja-JP" sz="1600" b="1" dirty="0"/>
              <a:t>【</a:t>
            </a:r>
            <a:r>
              <a:rPr lang="ja-JP" altLang="en-US" sz="1600" b="1" dirty="0"/>
              <a:t>大阪府の推薦（案）</a:t>
            </a:r>
            <a:r>
              <a:rPr lang="en-US" altLang="ja-JP" sz="1600" b="1" dirty="0"/>
              <a:t>】</a:t>
            </a:r>
            <a:endParaRPr lang="en-US" altLang="ja-JP" sz="16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algn="l"/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　　⇒ ４病院とも、未充足要件であった</a:t>
            </a:r>
            <a:r>
              <a:rPr lang="ja-JP" altLang="en-US" sz="1600" b="1" dirty="0">
                <a:latin typeface="+mn-ea"/>
                <a:ea typeface="+mn-ea"/>
                <a:cs typeface="Meiryo UI" panose="020B0604030504040204" pitchFamily="50" charset="-128"/>
              </a:rPr>
              <a:t>項目を含め、指定要件を満たしていることを確認</a:t>
            </a:r>
            <a:endParaRPr lang="en-US" altLang="ja-JP" sz="1600" b="1" dirty="0">
              <a:latin typeface="+mn-ea"/>
              <a:ea typeface="+mn-ea"/>
              <a:cs typeface="Meiryo UI" panose="020B0604030504040204" pitchFamily="50" charset="-128"/>
            </a:endParaRPr>
          </a:p>
          <a:p>
            <a:pPr algn="l"/>
            <a:r>
              <a:rPr lang="ja-JP" altLang="en-US" sz="1600" b="1" dirty="0">
                <a:latin typeface="+mn-ea"/>
                <a:ea typeface="+mn-ea"/>
                <a:cs typeface="Meiryo UI" panose="020B0604030504040204" pitchFamily="50" charset="-128"/>
              </a:rPr>
              <a:t>　　　できたため、残り３年間の指定期間を求めて、国</a:t>
            </a:r>
            <a:r>
              <a:rPr lang="ja-JP" altLang="en-US" sz="16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に指定更新の推薦を行う。</a:t>
            </a:r>
            <a:endParaRPr lang="en-US" altLang="ja-JP" sz="16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634182" y="6548905"/>
            <a:ext cx="2133600" cy="365125"/>
          </a:xfrm>
        </p:spPr>
        <p:txBody>
          <a:bodyPr/>
          <a:lstStyle/>
          <a:p>
            <a:r>
              <a:rPr lang="ja-JP" altLang="en-US" sz="1600" dirty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08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5652</TotalTime>
  <Words>692</Words>
  <Application>Microsoft Office PowerPoint</Application>
  <PresentationFormat>画面に合わせる (4:3)</PresentationFormat>
  <Paragraphs>121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藤原　遼祐</cp:lastModifiedBy>
  <cp:revision>495</cp:revision>
  <cp:lastPrinted>2023-10-16T00:27:49Z</cp:lastPrinted>
  <dcterms:created xsi:type="dcterms:W3CDTF">2018-08-10T07:45:39Z</dcterms:created>
  <dcterms:modified xsi:type="dcterms:W3CDTF">2024-02-01T06:47:10Z</dcterms:modified>
</cp:coreProperties>
</file>