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7" r:id="rId2"/>
    <p:sldId id="298" r:id="rId3"/>
    <p:sldId id="299" r:id="rId4"/>
    <p:sldId id="30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33569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25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66115" y="50389"/>
            <a:ext cx="6894475" cy="494202"/>
          </a:xfrm>
          <a:prstGeom prst="roundRect">
            <a:avLst>
              <a:gd name="adj" fmla="val 2006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spcAft>
                <a:spcPts val="0"/>
              </a:spcAft>
            </a:pP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第３期 大阪府</a:t>
            </a:r>
            <a:r>
              <a:rPr lang="ja-JP" altLang="en-US" sz="2100" b="1" dirty="0">
                <a:solidFill>
                  <a:srgbClr val="FFFFFF"/>
                </a:solidFill>
                <a:latin typeface="+mn-ea"/>
                <a:cs typeface="Times New Roman"/>
              </a:rPr>
              <a:t>がん対策推進</a:t>
            </a: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計画　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中間 点検・見直し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endParaRPr lang="ja-JP" altLang="ja-JP" sz="2000" b="1" dirty="0">
              <a:latin typeface="+mn-ea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25396"/>
              </p:ext>
            </p:extLst>
          </p:nvPr>
        </p:nvGraphicFramePr>
        <p:xfrm>
          <a:off x="380662" y="1694784"/>
          <a:ext cx="8485800" cy="190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79">
                  <a:extLst>
                    <a:ext uri="{9D8B030D-6E8A-4147-A177-3AD203B41FA5}">
                      <a16:colId xmlns:a16="http://schemas.microsoft.com/office/drawing/2014/main" val="2540085152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21200339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1803289273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31999815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238760983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3579633031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55805554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1733497893"/>
                    </a:ext>
                  </a:extLst>
                </a:gridCol>
              </a:tblGrid>
              <a:tr h="535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計画期間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2017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(H29)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2018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(H30)</a:t>
                      </a:r>
                      <a:endParaRPr kumimoji="1" lang="ja-JP" altLang="en-US" sz="1600" dirty="0" smtClean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2019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(R1)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2020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(R2)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2021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(R3)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2022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(R4)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2023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(R5)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extLst>
                  <a:ext uri="{0D108BD9-81ED-4DB2-BD59-A6C34878D82A}">
                    <a16:rowId xmlns:a16="http://schemas.microsoft.com/office/drawing/2014/main" val="2924008885"/>
                  </a:ext>
                </a:extLst>
              </a:tr>
              <a:tr h="653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府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3067593"/>
                  </a:ext>
                </a:extLst>
              </a:tr>
              <a:tr h="71510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/>
                        <a:t>【</a:t>
                      </a:r>
                      <a:r>
                        <a:rPr kumimoji="1" lang="ja-JP" altLang="en-US" sz="1600" b="1" dirty="0" smtClean="0"/>
                        <a:t>参考</a:t>
                      </a:r>
                      <a:r>
                        <a:rPr kumimoji="1" lang="en-US" altLang="ja-JP" sz="1600" b="1" dirty="0" smtClean="0"/>
                        <a:t>】</a:t>
                      </a:r>
                    </a:p>
                    <a:p>
                      <a:pPr algn="l"/>
                      <a:r>
                        <a:rPr kumimoji="1" lang="ja-JP" altLang="en-US" sz="1600" b="1" dirty="0" smtClean="0"/>
                        <a:t>国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60256408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552081" y="2266766"/>
            <a:ext cx="7278849" cy="1227850"/>
            <a:chOff x="1552081" y="2266766"/>
            <a:chExt cx="7278849" cy="1227850"/>
          </a:xfrm>
        </p:grpSpPr>
        <p:sp>
          <p:nvSpPr>
            <p:cNvPr id="5" name="右矢印 4"/>
            <p:cNvSpPr/>
            <p:nvPr/>
          </p:nvSpPr>
          <p:spPr>
            <a:xfrm>
              <a:off x="2607972" y="2266766"/>
              <a:ext cx="6222958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右矢印 8"/>
            <p:cNvSpPr/>
            <p:nvPr/>
          </p:nvSpPr>
          <p:spPr>
            <a:xfrm>
              <a:off x="1552081" y="2990560"/>
              <a:ext cx="6229055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241202" y="2337204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中間見直し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148064" y="3057922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中間評価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35039" y="1108059"/>
            <a:ext cx="8777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第３期府計画</a:t>
            </a:r>
            <a:r>
              <a:rPr lang="ja-JP" altLang="en-US" sz="1400" dirty="0"/>
              <a:t>の期間は、</a:t>
            </a:r>
            <a:r>
              <a:rPr lang="ja-JP" altLang="en-US" sz="1400" b="1" u="sng" dirty="0" smtClean="0"/>
              <a:t>平成３０年度から令和５年度までの６ヶ年計画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中間</a:t>
            </a:r>
            <a:r>
              <a:rPr lang="ja-JP" altLang="en-US" sz="1400" dirty="0"/>
              <a:t>年</a:t>
            </a:r>
            <a:r>
              <a:rPr lang="ja-JP" altLang="en-US" sz="1400" dirty="0" smtClean="0"/>
              <a:t>の</a:t>
            </a:r>
            <a:r>
              <a:rPr lang="ja-JP" altLang="en-US" sz="1400" b="1" u="sng" dirty="0" smtClean="0"/>
              <a:t>令和２年度</a:t>
            </a:r>
            <a:r>
              <a:rPr lang="ja-JP" altLang="en-US" sz="1400" b="1" u="sng" dirty="0"/>
              <a:t>に</a:t>
            </a:r>
            <a:r>
              <a:rPr lang="ja-JP" altLang="en-US" sz="1400" dirty="0"/>
              <a:t>、がん対策の進捗状況や府内のがんをめぐる状況変化等を踏まえ、</a:t>
            </a:r>
            <a:r>
              <a:rPr lang="ja-JP" altLang="en-US" sz="1400" b="1" u="sng" dirty="0"/>
              <a:t>点検・見直しを</a:t>
            </a:r>
            <a:r>
              <a:rPr lang="ja-JP" altLang="en-US" sz="1400" b="1" u="sng" dirty="0" smtClean="0"/>
              <a:t>実施</a:t>
            </a:r>
            <a:r>
              <a:rPr lang="ja-JP" altLang="en-US" sz="1400" dirty="0" smtClean="0"/>
              <a:t>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669803"/>
            <a:ext cx="410445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第３期計画における中間点検・見直し</a:t>
            </a:r>
            <a:endParaRPr kumimoji="1" lang="ja-JP" altLang="en-US" b="1" dirty="0"/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35496" y="388241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第３期府計画　策定時データ</a:t>
            </a:r>
            <a:endParaRPr kumimoji="1" lang="ja-JP" altLang="en-US" b="1" dirty="0"/>
          </a:p>
        </p:txBody>
      </p:sp>
      <p:sp>
        <p:nvSpPr>
          <p:cNvPr id="20" name="ストライプ矢印 19"/>
          <p:cNvSpPr/>
          <p:nvPr/>
        </p:nvSpPr>
        <p:spPr>
          <a:xfrm>
            <a:off x="4133547" y="5125410"/>
            <a:ext cx="648072" cy="1452818"/>
          </a:xfrm>
          <a:prstGeom prst="stripedRightArrow">
            <a:avLst>
              <a:gd name="adj1" fmla="val 67434"/>
              <a:gd name="adj2" fmla="val 51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5039" y="4425617"/>
            <a:ext cx="8556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府第３期計画の策定にあたり、様々なデータの収集・分析を行い、目標やモニタリング指標の設定を行った。</a:t>
            </a:r>
            <a:endParaRPr kumimoji="1" lang="ja-JP" altLang="en-US" sz="14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71600" y="4882851"/>
            <a:ext cx="2885964" cy="1825565"/>
            <a:chOff x="641920" y="5011579"/>
            <a:chExt cx="2885964" cy="1825565"/>
          </a:xfrm>
        </p:grpSpPr>
        <p:sp>
          <p:nvSpPr>
            <p:cNvPr id="16" name="角丸四角形 15"/>
            <p:cNvSpPr/>
            <p:nvPr/>
          </p:nvSpPr>
          <p:spPr>
            <a:xfrm>
              <a:off x="647564" y="5011579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大阪府がん登録</a:t>
              </a:r>
              <a:endParaRPr kumimoji="1" lang="ja-JP" altLang="en-US" sz="1600" b="1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47564" y="5397800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がん診療拠点病院現況報告</a:t>
              </a:r>
              <a:endParaRPr kumimoji="1" lang="ja-JP" altLang="en-US" sz="1600" b="1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47564" y="5784021"/>
              <a:ext cx="2880320" cy="3139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がん患者ニーズ調査</a:t>
              </a:r>
              <a:endParaRPr kumimoji="1" lang="ja-JP" altLang="en-US" sz="1600" b="1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41920" y="6161515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がん対策センター・大阪府調べ</a:t>
              </a:r>
              <a:endParaRPr kumimoji="1" lang="ja-JP" altLang="en-US" sz="1600" b="1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641920" y="6531082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国データ</a:t>
              </a:r>
              <a:r>
                <a:rPr kumimoji="1" lang="ja-JP" altLang="en-US" sz="1400" b="1" dirty="0" smtClean="0"/>
                <a:t>（国民生活基礎調査等）</a:t>
              </a:r>
              <a:endParaRPr kumimoji="1" lang="ja-JP" altLang="en-US" sz="1600" b="1" dirty="0"/>
            </a:p>
          </p:txBody>
        </p:sp>
      </p:grp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10121"/>
              </p:ext>
            </p:extLst>
          </p:nvPr>
        </p:nvGraphicFramePr>
        <p:xfrm>
          <a:off x="5057602" y="4797152"/>
          <a:ext cx="3657600" cy="201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90">
                  <a:extLst>
                    <a:ext uri="{9D8B030D-6E8A-4147-A177-3AD203B41FA5}">
                      <a16:colId xmlns:a16="http://schemas.microsoft.com/office/drawing/2014/main" val="29617284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83417249"/>
                    </a:ext>
                  </a:extLst>
                </a:gridCol>
                <a:gridCol w="2503346">
                  <a:extLst>
                    <a:ext uri="{9D8B030D-6E8A-4147-A177-3AD203B41FA5}">
                      <a16:colId xmlns:a16="http://schemas.microsoft.com/office/drawing/2014/main" val="3939479023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第３期 府計画</a:t>
                      </a:r>
                      <a:endParaRPr kumimoji="1" lang="ja-JP" altLang="en-US" dirty="0"/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目標・モニタリング指標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・がん年齢調整り患率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・年齢別５年実測生存率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数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17311"/>
                  </a:ext>
                </a:extLst>
              </a:tr>
              <a:tr h="199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・悪性腫瘍手術件数</a:t>
                      </a: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・がん相談支援Ｃ相談件数 等</a:t>
                      </a: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291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・緩和ケアに対する満足度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・がん相談支援Ｃの認知度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883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・がん年齢調整死亡率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・緩和ケア研修累積受講者数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425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・成人の喫煙率</a:t>
                      </a:r>
                      <a:endParaRPr kumimoji="1" lang="en-US" altLang="ja-JP" sz="1200" b="0" dirty="0" smtClean="0"/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・がん検診受診率　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4474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7791324" y="126057"/>
            <a:ext cx="1220761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0" lang="ja-JP" altLang="en-US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0" lang="en-US" altLang="ja-JP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endParaRPr kumimoji="0" lang="ja-JP" altLang="en-US" sz="14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3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81253" y="527037"/>
            <a:ext cx="890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4625"/>
            <a:r>
              <a:rPr lang="ja-JP" altLang="en-US" sz="1400" dirty="0" smtClean="0"/>
              <a:t>中間点検は、目標等にかかる計画策定時のデータと直近のデータを比較し、がん対策の進捗状況や府内のがんをめぐる状況変化、国計画の中間評価の状況等を踏まえて点検を行うとともに、必要に応じて計画の見直しを行います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93170"/>
            <a:ext cx="302433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中間点検・見直しの方向性</a:t>
            </a:r>
            <a:endParaRPr kumimoji="1" lang="ja-JP" altLang="en-US" b="1" dirty="0"/>
          </a:p>
        </p:txBody>
      </p:sp>
      <p:sp>
        <p:nvSpPr>
          <p:cNvPr id="26" name="対角する 2 つの角を切り取った四角形 25"/>
          <p:cNvSpPr/>
          <p:nvPr/>
        </p:nvSpPr>
        <p:spPr>
          <a:xfrm>
            <a:off x="35496" y="4293096"/>
            <a:ext cx="2505498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スケジュール（予定）</a:t>
            </a:r>
            <a:endParaRPr kumimoji="1" lang="ja-JP" altLang="en-US" b="1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980050"/>
              </p:ext>
            </p:extLst>
          </p:nvPr>
        </p:nvGraphicFramePr>
        <p:xfrm>
          <a:off x="181253" y="4835849"/>
          <a:ext cx="8817296" cy="195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50">
                  <a:extLst>
                    <a:ext uri="{9D8B030D-6E8A-4147-A177-3AD203B41FA5}">
                      <a16:colId xmlns:a16="http://schemas.microsoft.com/office/drawing/2014/main" val="314048425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573947796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802330392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30158452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81649124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128009814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97699919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4322807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685271878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96665816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900907395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9680734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680006779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51728995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27702862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20739804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4835822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202516256"/>
                    </a:ext>
                  </a:extLst>
                </a:gridCol>
              </a:tblGrid>
              <a:tr h="144015">
                <a:tc gridSpan="5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dirty="0" smtClean="0"/>
                        <a:t>Ｒ１年度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mtClean="0"/>
                        <a:t>Ｒ２年度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dirty="0" smtClean="0"/>
                        <a:t>R3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512159"/>
                  </a:ext>
                </a:extLst>
              </a:tr>
              <a:tr h="1407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47821"/>
                  </a:ext>
                </a:extLst>
              </a:tr>
              <a:tr h="13882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0983111"/>
                  </a:ext>
                </a:extLst>
              </a:tr>
            </a:tbl>
          </a:graphicData>
        </a:graphic>
      </p:graphicFrame>
      <p:sp>
        <p:nvSpPr>
          <p:cNvPr id="27" name="右矢印 26"/>
          <p:cNvSpPr/>
          <p:nvPr/>
        </p:nvSpPr>
        <p:spPr>
          <a:xfrm>
            <a:off x="253825" y="6195784"/>
            <a:ext cx="228716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国見直し</a:t>
            </a:r>
            <a:endParaRPr kumimoji="1" lang="ja-JP" altLang="en-US" b="1" dirty="0"/>
          </a:p>
        </p:txBody>
      </p:sp>
      <p:sp>
        <p:nvSpPr>
          <p:cNvPr id="28" name="右矢印 27"/>
          <p:cNvSpPr/>
          <p:nvPr/>
        </p:nvSpPr>
        <p:spPr>
          <a:xfrm>
            <a:off x="259227" y="5501382"/>
            <a:ext cx="228176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がん患者ニーズ調査</a:t>
            </a:r>
            <a:endParaRPr kumimoji="1" lang="ja-JP" altLang="en-US" b="1" dirty="0"/>
          </a:p>
        </p:txBody>
      </p:sp>
      <p:sp>
        <p:nvSpPr>
          <p:cNvPr id="29" name="右矢印 28"/>
          <p:cNvSpPr/>
          <p:nvPr/>
        </p:nvSpPr>
        <p:spPr>
          <a:xfrm>
            <a:off x="2739923" y="5848830"/>
            <a:ext cx="2701016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データ収集・分析</a:t>
            </a:r>
            <a:endParaRPr kumimoji="1" lang="ja-JP" altLang="en-US" b="1" dirty="0"/>
          </a:p>
        </p:txBody>
      </p:sp>
      <p:sp>
        <p:nvSpPr>
          <p:cNvPr id="30" name="右矢印 29"/>
          <p:cNvSpPr/>
          <p:nvPr/>
        </p:nvSpPr>
        <p:spPr>
          <a:xfrm>
            <a:off x="5639868" y="5499451"/>
            <a:ext cx="121024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見直し検討</a:t>
            </a:r>
            <a:endParaRPr kumimoji="1" lang="ja-JP" altLang="en-US" b="1" dirty="0"/>
          </a:p>
        </p:txBody>
      </p:sp>
      <p:sp>
        <p:nvSpPr>
          <p:cNvPr id="32" name="右矢印 31"/>
          <p:cNvSpPr/>
          <p:nvPr/>
        </p:nvSpPr>
        <p:spPr>
          <a:xfrm>
            <a:off x="8139481" y="5606930"/>
            <a:ext cx="303624" cy="987855"/>
          </a:xfrm>
          <a:prstGeom prst="rightArrow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/>
              <a:t>委員会</a:t>
            </a:r>
            <a:endParaRPr kumimoji="1" lang="ja-JP" altLang="en-US" b="1" dirty="0"/>
          </a:p>
        </p:txBody>
      </p:sp>
      <p:sp>
        <p:nvSpPr>
          <p:cNvPr id="33" name="右矢印 32"/>
          <p:cNvSpPr/>
          <p:nvPr/>
        </p:nvSpPr>
        <p:spPr>
          <a:xfrm>
            <a:off x="6107164" y="6195784"/>
            <a:ext cx="191151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部会・ＷＧ</a:t>
            </a:r>
            <a:endParaRPr kumimoji="1" lang="ja-JP" altLang="en-US" b="1" dirty="0"/>
          </a:p>
        </p:txBody>
      </p:sp>
      <p:sp>
        <p:nvSpPr>
          <p:cNvPr id="34" name="右矢印 33"/>
          <p:cNvSpPr/>
          <p:nvPr/>
        </p:nvSpPr>
        <p:spPr>
          <a:xfrm>
            <a:off x="8563903" y="5517232"/>
            <a:ext cx="521998" cy="1233191"/>
          </a:xfrm>
          <a:prstGeom prst="rightArrow">
            <a:avLst>
              <a:gd name="adj1" fmla="val 80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見直し後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計画</a:t>
            </a:r>
            <a:endParaRPr kumimoji="1" lang="ja-JP" altLang="en-US" sz="105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50962" y="1052736"/>
            <a:ext cx="8169510" cy="3096157"/>
            <a:chOff x="341291" y="1388782"/>
            <a:chExt cx="8169510" cy="3096157"/>
          </a:xfrm>
        </p:grpSpPr>
        <p:sp>
          <p:nvSpPr>
            <p:cNvPr id="23" name="右矢印 22"/>
            <p:cNvSpPr/>
            <p:nvPr/>
          </p:nvSpPr>
          <p:spPr>
            <a:xfrm>
              <a:off x="4017336" y="1450368"/>
              <a:ext cx="2448272" cy="2816277"/>
            </a:xfrm>
            <a:prstGeom prst="rightArrow">
              <a:avLst>
                <a:gd name="adj1" fmla="val 76739"/>
                <a:gd name="adj2" fmla="val 28579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216000" rtlCol="0" anchor="b" anchorCtr="0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点 検 ・ 見直し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88024" y="1388782"/>
              <a:ext cx="618865" cy="3096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b="1" dirty="0" smtClean="0"/>
                <a:t>大阪府がん対策推進委員会</a:t>
              </a:r>
              <a:endParaRPr kumimoji="1" lang="ja-JP" altLang="en-US" b="1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685269" y="2137255"/>
              <a:ext cx="1825532" cy="14425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/>
                <a:t>第３期</a:t>
              </a:r>
              <a:endParaRPr kumimoji="1" lang="en-US" altLang="ja-JP" b="1" dirty="0" smtClean="0"/>
            </a:p>
            <a:p>
              <a:pPr algn="ctr"/>
              <a:r>
                <a:rPr lang="ja-JP" altLang="en-US" b="1" dirty="0" smtClean="0"/>
                <a:t>大阪府がん対策推進計画</a:t>
              </a:r>
              <a:endParaRPr kumimoji="1" lang="ja-JP" altLang="en-US" b="1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41292" y="1457064"/>
              <a:ext cx="3456383" cy="17625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b" anchorCtr="0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最新データ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808926" y="1512827"/>
              <a:ext cx="2880320" cy="2967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大阪府がん登録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08926" y="1854587"/>
              <a:ext cx="2880320" cy="29059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がん診療拠点病院現況報告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808926" y="2193285"/>
              <a:ext cx="2880320" cy="29503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がん患者ニーズ調査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808926" y="2539060"/>
              <a:ext cx="2880320" cy="30016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がん対策センター・大阪府調べ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41291" y="3284580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国計画の中間評価</a:t>
              </a:r>
              <a:r>
                <a:rPr kumimoji="1" lang="en-US" altLang="ja-JP" sz="1200" b="1" dirty="0" smtClean="0">
                  <a:solidFill>
                    <a:schemeClr val="tx1"/>
                  </a:solidFill>
                </a:rPr>
                <a:t>※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41291" y="3811995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その他状況の変化 等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808926" y="2889390"/>
              <a:ext cx="2880320" cy="2872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国データ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（国民生活基礎調査等）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6293084" y="3722669"/>
            <a:ext cx="2945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100" dirty="0" smtClean="0">
                <a:latin typeface="+mj-ea"/>
                <a:ea typeface="+mj-ea"/>
              </a:rPr>
              <a:t>※ </a:t>
            </a:r>
            <a:r>
              <a:rPr kumimoji="1" lang="ja-JP" altLang="en-US" sz="1100" dirty="0" smtClean="0">
                <a:latin typeface="+mj-ea"/>
                <a:ea typeface="+mj-ea"/>
              </a:rPr>
              <a:t>国の中間評価は、第３期計画を各種指標により評価するものであり、  計画の見直しは予定していない。（第４期計画に反映）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05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</a:t>
            </a:r>
            <a:r>
              <a:rPr lang="ja-JP" altLang="en-US" b="1" dirty="0"/>
              <a:t>の</a:t>
            </a:r>
            <a:r>
              <a:rPr lang="ja-JP" altLang="en-US" b="1" dirty="0" smtClean="0"/>
              <a:t>全体目標と個別目標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36806"/>
              </p:ext>
            </p:extLst>
          </p:nvPr>
        </p:nvGraphicFramePr>
        <p:xfrm>
          <a:off x="35494" y="477012"/>
          <a:ext cx="9031232" cy="635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9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2456495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1444997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155998">
                  <a:extLst>
                    <a:ext uri="{9D8B030D-6E8A-4147-A177-3AD203B41FA5}">
                      <a16:colId xmlns:a16="http://schemas.microsoft.com/office/drawing/2014/main" val="1304553808"/>
                    </a:ext>
                  </a:extLst>
                </a:gridCol>
                <a:gridCol w="794748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2484317126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策定時データ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見直しデータ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229737">
                <a:tc rowSpan="4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全体目標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がん年齢死亡率（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７２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３人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推計値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42290455"/>
                  </a:ext>
                </a:extLst>
              </a:tr>
              <a:tr h="13257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歳未満、進行がん）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減少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644370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二次医療圏間のがん年齢調整死亡率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人口動態統計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89505159"/>
                  </a:ext>
                </a:extLst>
              </a:tr>
              <a:tr h="22628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Ｈ２０年～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82535415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がんの予防・早期発見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成人の喫煙率の減少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TW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男性１５％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女性 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Ｒ２年度確認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39816277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敷地内禁煙の割合</a:t>
                      </a:r>
                      <a:endParaRPr kumimoji="1" lang="en-US" altLang="ja-JP" sz="11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CN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私立小中高等</a:t>
                      </a:r>
                      <a:endParaRPr kumimoji="1" lang="en-US" altLang="zh-CN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学校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病院Ｈ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私立学校は調査･集計中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4107071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建物内禁煙の割合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官公庁 ９１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学 ８３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官公庁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大学は調査･集計中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2913906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受動喫煙の機会を有する者の割合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職　 場 　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飲食店 １５％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職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場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飲食店 ５４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Ｈ２７年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19679151"/>
                  </a:ext>
                </a:extLst>
              </a:tr>
              <a:tr h="19202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がん検診受診率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胃 　 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肺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４５％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３３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  ３６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３８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Ｒ２年度確認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1086496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zh-TW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国がんデータ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胃　  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  ８０％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肺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　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９５％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９０％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８５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７０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  ９３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Ｈ２６年度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72604771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肝炎ウイルス検査累積受診者数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約１０９万人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約５５万人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548624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８０％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2725168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がん患者の５年相対生存率（全年齢）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改善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Ｈ２１年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Ｈ２３年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がん患者の緩和ケアに対する満足度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がん相談支援センターの認知度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9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計画のモニタリング指標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45770"/>
              </p:ext>
            </p:extLst>
          </p:nvPr>
        </p:nvGraphicFramePr>
        <p:xfrm>
          <a:off x="35496" y="528528"/>
          <a:ext cx="9001000" cy="490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84317126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現在の状況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見直しデータ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0">
                <a:tc rowSpan="1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年間新入院がん患者数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165,061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悪性腫瘍手術件数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54,603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放射線治療延べ患者数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17,381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83790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外来化学療法延べ患者数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31,607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374039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地域連携クリティカルパスを適用した延べ患者数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697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29461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小児（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24101342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08794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6896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ＤＣ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О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％＜がん登録データの制度の維持＞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65638588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がん登録データなどの情報提供件数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がん対策Ｃ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Ｒ１年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56176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緩和ケアチームの新規診療症例数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10,885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81927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緩和ケア研修累積受講者数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10,788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1.12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57214667"/>
                  </a:ext>
                </a:extLst>
              </a:tr>
              <a:tr h="327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在宅緩和ケアに取組む医療機関数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965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医療機関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H29.9.1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R1..9.1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6730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がん患者の緩和ケアに対する理解度の向上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Ｈ２８年度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16728830"/>
                  </a:ext>
                </a:extLst>
              </a:tr>
              <a:tr h="123613">
                <a:tc rowSpan="4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がん相談支援センターの相談件数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86,140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がん対策基金による企画提案公募事業累積採択延べ件数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Ｒ１年度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12319917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がん検診受診推進員認定数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3,978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Ｈ２９年３月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Ｈ３１年３月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11261057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患者会、患者支援団体及び患者サロンの数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患者会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等 ３６団体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患者サロン ５８病院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Ｈ２９年７月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Ｒ１年７月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04807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6250</TotalTime>
  <Words>1176</Words>
  <Application>Microsoft Office PowerPoint</Application>
  <PresentationFormat>画面に合わせる (4:3)</PresentationFormat>
  <Paragraphs>334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羽田野　結</cp:lastModifiedBy>
  <cp:revision>510</cp:revision>
  <cp:lastPrinted>2020-01-30T09:45:51Z</cp:lastPrinted>
  <dcterms:created xsi:type="dcterms:W3CDTF">2018-08-10T07:45:39Z</dcterms:created>
  <dcterms:modified xsi:type="dcterms:W3CDTF">2020-02-07T02:37:52Z</dcterms:modified>
</cp:coreProperties>
</file>