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93" r:id="rId2"/>
    <p:sldId id="273"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74" autoAdjust="0"/>
    <p:restoredTop sz="94660"/>
  </p:normalViewPr>
  <p:slideViewPr>
    <p:cSldViewPr snapToGrid="0">
      <p:cViewPr varScale="1">
        <p:scale>
          <a:sx n="74" d="100"/>
          <a:sy n="74" d="100"/>
        </p:scale>
        <p:origin x="1110"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892CEE-540E-4D55-A7C9-7E8569C4DBF0}" type="datetimeFigureOut">
              <a:rPr kumimoji="1" lang="ja-JP" altLang="en-US" smtClean="0"/>
              <a:t>2020/2/7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892CEE-540E-4D55-A7C9-7E8569C4DBF0}" type="datetimeFigureOut">
              <a:rPr kumimoji="1" lang="ja-JP" altLang="en-US" smtClean="0"/>
              <a:t>2020/2/7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18801" y="1045127"/>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ja-JP" b="1"/>
              <a:t>現在の状況</a:t>
            </a:r>
            <a:endParaRPr lang="ja-JP" altLang="ja-JP"/>
          </a:p>
          <a:p>
            <a:r>
              <a:rPr kumimoji="1" lang="en-US" altLang="ja-JP" b="1"/>
              <a:t>7.9</a:t>
            </a:r>
            <a:r>
              <a:rPr kumimoji="1" lang="ja-JP" altLang="ja-JP" b="1"/>
              <a:t>％</a:t>
            </a:r>
            <a:endParaRPr lang="ja-JP" altLang="ja-JP"/>
          </a:p>
          <a:p>
            <a:r>
              <a:rPr kumimoji="1" lang="ja-JP" altLang="ja-JP" b="1"/>
              <a:t>【平成</a:t>
            </a:r>
            <a:r>
              <a:rPr kumimoji="1" lang="en-US" altLang="ja-JP" b="1"/>
              <a:t>24</a:t>
            </a:r>
            <a:r>
              <a:rPr kumimoji="1" lang="ja-JP" altLang="ja-JP" b="1"/>
              <a:t>（</a:t>
            </a:r>
            <a:r>
              <a:rPr kumimoji="1" lang="en-US" altLang="ja-JP" b="1"/>
              <a:t>2012</a:t>
            </a:r>
            <a:r>
              <a:rPr kumimoji="1" lang="ja-JP" altLang="ja-JP" b="1"/>
              <a:t>）年】</a:t>
            </a:r>
            <a:endParaRPr lang="ja-JP" altLang="ja-JP"/>
          </a:p>
          <a:p>
            <a:r>
              <a:rPr kumimoji="1" lang="en-US" altLang="ja-JP" b="1"/>
              <a:t>15</a:t>
            </a:r>
            <a:r>
              <a:rPr kumimoji="1" lang="ja-JP" altLang="ja-JP" b="1"/>
              <a:t>件</a:t>
            </a:r>
            <a:endParaRPr lang="ja-JP" altLang="ja-JP"/>
          </a:p>
          <a:p>
            <a:r>
              <a:rPr kumimoji="1" lang="ja-JP" altLang="ja-JP" b="1"/>
              <a:t>【平成</a:t>
            </a:r>
            <a:r>
              <a:rPr kumimoji="1" lang="en-US" altLang="ja-JP" b="1"/>
              <a:t>28</a:t>
            </a:r>
            <a:r>
              <a:rPr kumimoji="1" lang="ja-JP" altLang="ja-JP" b="1"/>
              <a:t>（</a:t>
            </a:r>
            <a:r>
              <a:rPr kumimoji="1" lang="en-US" altLang="ja-JP" b="1"/>
              <a:t>2016</a:t>
            </a:r>
            <a:r>
              <a:rPr kumimoji="1" lang="ja-JP" altLang="ja-JP" b="1"/>
              <a:t>）年】</a:t>
            </a:r>
            <a:endParaRPr lang="ja-JP" altLang="ja-JP"/>
          </a:p>
        </p:txBody>
      </p:sp>
      <p:graphicFrame>
        <p:nvGraphicFramePr>
          <p:cNvPr id="19" name="表 18"/>
          <p:cNvGraphicFramePr>
            <a:graphicFrameLocks noGrp="1"/>
          </p:cNvGraphicFramePr>
          <p:nvPr>
            <p:extLst>
              <p:ext uri="{D42A27DB-BD31-4B8C-83A1-F6EECF244321}">
                <p14:modId xmlns:p14="http://schemas.microsoft.com/office/powerpoint/2010/main" val="3471355593"/>
              </p:ext>
            </p:extLst>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smtClean="0">
                          <a:effectLst/>
                          <a:latin typeface="+mn-ea"/>
                          <a:ea typeface="+mn-ea"/>
                        </a:rPr>
                        <a:t>計画策定時</a:t>
                      </a:r>
                      <a:r>
                        <a:rPr lang="ja-JP" sz="1400" b="1" dirty="0" smtClean="0">
                          <a:effectLst/>
                          <a:latin typeface="+mn-ea"/>
                          <a:ea typeface="+mn-ea"/>
                        </a:rPr>
                        <a:t>の</a:t>
                      </a:r>
                      <a:r>
                        <a:rPr lang="ja-JP" sz="1400" b="1" dirty="0">
                          <a:effectLst/>
                          <a:latin typeface="+mn-ea"/>
                          <a:ea typeface="+mn-ea"/>
                        </a:rPr>
                        <a:t>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smtClean="0">
                          <a:effectLst/>
                          <a:latin typeface="+mn-ea"/>
                          <a:ea typeface="+mn-ea"/>
                        </a:rPr>
                        <a:t>現在の状況</a:t>
                      </a:r>
                      <a:endParaRPr lang="ja-JP" altLang="ja-JP" sz="1400" b="1" dirty="0" smtClean="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smtClean="0">
                          <a:effectLst/>
                          <a:latin typeface="+mn-ea"/>
                          <a:ea typeface="+mn-ea"/>
                        </a:rPr>
                        <a:t>DCO</a:t>
                      </a:r>
                      <a:r>
                        <a:rPr lang="ja-JP" sz="1400" b="1" dirty="0" smtClean="0">
                          <a:effectLst/>
                          <a:latin typeface="+mn-ea"/>
                          <a:ea typeface="+mn-ea"/>
                        </a:rPr>
                        <a:t>％</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2.8</a:t>
                      </a:r>
                      <a:r>
                        <a:rPr lang="ja-JP" altLang="en-US" sz="1400" b="1" dirty="0" smtClean="0">
                          <a:solidFill>
                            <a:schemeClr val="tx1"/>
                          </a:solidFill>
                          <a:effectLst/>
                          <a:latin typeface="+mn-ea"/>
                          <a:ea typeface="+mn-ea"/>
                          <a:cs typeface="HG丸ｺﾞｼｯｸM-PRO"/>
                        </a:rPr>
                        <a:t>％</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平成</a:t>
                      </a:r>
                      <a:r>
                        <a:rPr lang="en-US" altLang="ja-JP" sz="1400" b="1" dirty="0" smtClean="0">
                          <a:solidFill>
                            <a:schemeClr val="tx1"/>
                          </a:solidFill>
                          <a:effectLst/>
                          <a:latin typeface="+mn-ea"/>
                          <a:ea typeface="+mn-ea"/>
                          <a:cs typeface="HG丸ｺﾞｼｯｸM-PRO"/>
                        </a:rPr>
                        <a:t>28</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2016</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34</a:t>
                      </a:r>
                      <a:r>
                        <a:rPr lang="ja-JP" altLang="en-US" sz="1400" b="1" dirty="0" smtClean="0">
                          <a:solidFill>
                            <a:schemeClr val="tx1"/>
                          </a:solidFill>
                          <a:effectLst/>
                          <a:latin typeface="+mn-ea"/>
                          <a:ea typeface="+mn-ea"/>
                          <a:cs typeface="HG丸ｺﾞｼｯｸM-PRO"/>
                        </a:rPr>
                        <a:t>件（うち病院</a:t>
                      </a:r>
                      <a:r>
                        <a:rPr lang="en-US" altLang="ja-JP" sz="1400" b="1" dirty="0" smtClean="0">
                          <a:solidFill>
                            <a:schemeClr val="tx1"/>
                          </a:solidFill>
                          <a:effectLst/>
                          <a:latin typeface="+mn-ea"/>
                          <a:ea typeface="+mn-ea"/>
                          <a:cs typeface="HG丸ｺﾞｼｯｸM-PRO"/>
                        </a:rPr>
                        <a:t>22</a:t>
                      </a:r>
                      <a:r>
                        <a:rPr lang="ja-JP" altLang="en-US" sz="1400" b="1" dirty="0" smtClean="0">
                          <a:solidFill>
                            <a:schemeClr val="tx1"/>
                          </a:solidFill>
                          <a:effectLst/>
                          <a:latin typeface="+mn-ea"/>
                          <a:ea typeface="+mn-ea"/>
                          <a:cs typeface="HG丸ｺﾞｼｯｸM-PRO"/>
                        </a:rPr>
                        <a:t>件）</a:t>
                      </a:r>
                      <a:endParaRPr lang="en-US" altLang="ja-JP" sz="1400" b="1" dirty="0" smtClean="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a:t>
                      </a:r>
                      <a:r>
                        <a:rPr lang="ja-JP" altLang="en-US" sz="1400" b="1" dirty="0" smtClean="0">
                          <a:solidFill>
                            <a:schemeClr val="tx1"/>
                          </a:solidFill>
                          <a:effectLst/>
                          <a:latin typeface="+mn-ea"/>
                          <a:ea typeface="+mn-ea"/>
                          <a:cs typeface="HG丸ｺﾞｼｯｸM-PRO"/>
                        </a:rPr>
                        <a:t>令和元（</a:t>
                      </a:r>
                      <a:r>
                        <a:rPr lang="en-US" altLang="ja-JP" sz="1400" b="1" dirty="0" smtClean="0">
                          <a:solidFill>
                            <a:schemeClr val="tx1"/>
                          </a:solidFill>
                          <a:effectLst/>
                          <a:latin typeface="+mn-ea"/>
                          <a:ea typeface="+mn-ea"/>
                          <a:cs typeface="HG丸ｺﾞｼｯｸM-PRO"/>
                        </a:rPr>
                        <a:t>2019</a:t>
                      </a:r>
                      <a:r>
                        <a:rPr lang="ja-JP" altLang="en-US" sz="1400" b="1" dirty="0" smtClean="0">
                          <a:solidFill>
                            <a:schemeClr val="tx1"/>
                          </a:solidFill>
                          <a:effectLst/>
                          <a:latin typeface="+mn-ea"/>
                          <a:ea typeface="+mn-ea"/>
                          <a:cs typeface="HG丸ｺﾞｼｯｸM-PRO"/>
                        </a:rPr>
                        <a:t>）年</a:t>
                      </a:r>
                      <a:r>
                        <a:rPr lang="en-US" altLang="ja-JP"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34947" y="876468"/>
            <a:ext cx="4688603"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（４）がん登録の推進</a:t>
            </a:r>
            <a:r>
              <a:rPr kumimoji="1" lang="ja-JP" altLang="en-US" sz="2000" b="1" dirty="0">
                <a:solidFill>
                  <a:schemeClr val="bg1"/>
                </a:solidFill>
              </a:rPr>
              <a:t>　計画</a:t>
            </a:r>
            <a:r>
              <a:rPr kumimoji="1" lang="ja-JP" altLang="en-US" sz="2000" b="1" dirty="0" smtClean="0">
                <a:solidFill>
                  <a:schemeClr val="bg1"/>
                </a:solidFill>
              </a:rPr>
              <a:t>Ｐ</a:t>
            </a:r>
            <a:r>
              <a:rPr kumimoji="1" lang="en-US" altLang="ja-JP" sz="2000" b="1" dirty="0" smtClean="0">
                <a:solidFill>
                  <a:schemeClr val="bg1"/>
                </a:solidFill>
              </a:rPr>
              <a:t>52-53</a:t>
            </a:r>
          </a:p>
        </p:txBody>
      </p:sp>
      <p:sp>
        <p:nvSpPr>
          <p:cNvPr id="12" name="正方形/長方形 11"/>
          <p:cNvSpPr/>
          <p:nvPr/>
        </p:nvSpPr>
        <p:spPr>
          <a:xfrm>
            <a:off x="663360" y="2019812"/>
            <a:ext cx="8130963" cy="369332"/>
          </a:xfrm>
          <a:prstGeom prst="rect">
            <a:avLst/>
          </a:prstGeom>
        </p:spPr>
        <p:txBody>
          <a:bodyPr wrap="square">
            <a:spAutoFit/>
          </a:bodyPr>
          <a:lstStyle/>
          <a:p>
            <a:r>
              <a:rPr lang="ja-JP" altLang="en-US" b="1" dirty="0"/>
              <a:t>≪第３期大阪府がん対策推進計画に</a:t>
            </a:r>
            <a:r>
              <a:rPr lang="ja-JP" altLang="en-US" b="1" dirty="0" smtClean="0"/>
              <a:t>おけるモニタリング指標≫</a:t>
            </a:r>
            <a:endParaRPr lang="ja-JP" altLang="en-US" b="1" dirty="0"/>
          </a:p>
        </p:txBody>
      </p:sp>
      <p:sp>
        <p:nvSpPr>
          <p:cNvPr id="9" name="テキスト ボックス 15"/>
          <p:cNvSpPr txBox="1"/>
          <p:nvPr/>
        </p:nvSpPr>
        <p:spPr>
          <a:xfrm>
            <a:off x="8489617" y="134901"/>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a:t>
            </a:r>
            <a:r>
              <a:rPr kumimoji="0" lang="en-US" altLang="ja-JP"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2469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概ね予定どおり</a:t>
            </a:r>
            <a:endParaRPr kumimoji="1" lang="ja-JP" altLang="en-US" sz="1600" dirty="0"/>
          </a:p>
        </p:txBody>
      </p:sp>
      <p:sp>
        <p:nvSpPr>
          <p:cNvPr id="8" name="正方形/長方形 7"/>
          <p:cNvSpPr/>
          <p:nvPr/>
        </p:nvSpPr>
        <p:spPr>
          <a:xfrm>
            <a:off x="334851" y="186284"/>
            <a:ext cx="9259910" cy="6446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ext uri="{D42A27DB-BD31-4B8C-83A1-F6EECF244321}">
                <p14:modId xmlns:p14="http://schemas.microsoft.com/office/powerpoint/2010/main" val="3541450514"/>
              </p:ext>
            </p:extLst>
          </p:nvPr>
        </p:nvGraphicFramePr>
        <p:xfrm>
          <a:off x="489397" y="306407"/>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smtClean="0">
                          <a:solidFill>
                            <a:schemeClr val="tx1"/>
                          </a:solidFill>
                        </a:rPr>
                        <a:t>  ◆全国がん登録の実施に伴い、精度維持・向上や得られたデータの活用が求められている。</a:t>
                      </a:r>
                      <a:endParaRPr kumimoji="1" lang="en-US" altLang="ja-JP" sz="1400" b="1" dirty="0" smtClean="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94738" y="6364922"/>
            <a:ext cx="3074109" cy="365125"/>
          </a:xfrm>
        </p:spPr>
        <p:txBody>
          <a:bodyPr/>
          <a:lstStyle/>
          <a:p>
            <a:r>
              <a:rPr kumimoji="1" lang="ja-JP" altLang="en-US" sz="1400" b="1" dirty="0" smtClean="0">
                <a:latin typeface="+mn-ea"/>
              </a:rPr>
              <a:t>＜がん登録</a:t>
            </a:r>
            <a:r>
              <a:rPr kumimoji="1" lang="ja-JP" altLang="en-US" sz="1400" b="1" smtClean="0">
                <a:latin typeface="+mn-ea"/>
              </a:rPr>
              <a:t>等部会＞</a:t>
            </a:r>
            <a:r>
              <a:rPr kumimoji="1" lang="ja-JP" altLang="en-US" sz="1400" b="1" dirty="0" smtClean="0">
                <a:latin typeface="+mn-ea"/>
              </a:rPr>
              <a:t>　　　</a:t>
            </a:r>
            <a:endParaRPr kumimoji="1" lang="ja-JP" altLang="en-US" sz="1400" b="1" dirty="0">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236921206"/>
              </p:ext>
            </p:extLst>
          </p:nvPr>
        </p:nvGraphicFramePr>
        <p:xfrm>
          <a:off x="502544" y="1002072"/>
          <a:ext cx="8963160" cy="5398839"/>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794312">
                <a:tc>
                  <a:txBody>
                    <a:bodyPr/>
                    <a:lstStyle/>
                    <a:p>
                      <a:r>
                        <a:rPr kumimoji="1" lang="ja-JP" altLang="en-US" sz="1600" dirty="0" smtClean="0"/>
                        <a:t> 本年度の     </a:t>
                      </a:r>
                      <a:endParaRPr kumimoji="1" lang="en-US" altLang="ja-JP" sz="1600" dirty="0" smtClean="0"/>
                    </a:p>
                    <a:p>
                      <a:r>
                        <a:rPr kumimoji="1" lang="en-US" altLang="ja-JP" sz="1600" dirty="0" smtClean="0"/>
                        <a:t> </a:t>
                      </a:r>
                      <a:r>
                        <a:rPr kumimoji="1" lang="ja-JP" altLang="en-US" sz="1600" dirty="0" smtClean="0"/>
                        <a:t>取組</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00"/>
                        </a:lnSpc>
                      </a:pPr>
                      <a:r>
                        <a:rPr kumimoji="1" lang="en-US" altLang="ja-JP" sz="1300" dirty="0" smtClean="0">
                          <a:solidFill>
                            <a:schemeClr val="tx1"/>
                          </a:solidFill>
                          <a:latin typeface="+mn-ea"/>
                          <a:ea typeface="+mn-ea"/>
                        </a:rPr>
                        <a:t>《</a:t>
                      </a:r>
                      <a:r>
                        <a:rPr kumimoji="1" lang="ja-JP" altLang="en-US" sz="1300" u="sng" dirty="0" smtClean="0">
                          <a:solidFill>
                            <a:schemeClr val="tx1"/>
                          </a:solidFill>
                          <a:latin typeface="+mn-ea"/>
                          <a:ea typeface="+mn-ea"/>
                        </a:rPr>
                        <a:t>がん登録の精度向上</a:t>
                      </a:r>
                      <a:r>
                        <a:rPr kumimoji="1" lang="en-US" altLang="ja-JP" sz="1300" dirty="0" smtClean="0">
                          <a:solidFill>
                            <a:schemeClr val="tx1"/>
                          </a:solidFill>
                          <a:latin typeface="+mn-ea"/>
                          <a:ea typeface="+mn-ea"/>
                        </a:rPr>
                        <a:t>》</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■全国がん登録実務者研修会の実施。（</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回開催・</a:t>
                      </a:r>
                      <a:r>
                        <a:rPr kumimoji="1" lang="en-US" altLang="ja-JP" sz="1300" b="0" dirty="0" smtClean="0">
                          <a:solidFill>
                            <a:schemeClr val="tx1"/>
                          </a:solidFill>
                          <a:latin typeface="+mn-ea"/>
                          <a:ea typeface="+mn-ea"/>
                        </a:rPr>
                        <a:t>123</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142</a:t>
                      </a:r>
                      <a:r>
                        <a:rPr kumimoji="1" lang="ja-JP" altLang="en-US" sz="1300" b="0" dirty="0" smtClean="0">
                          <a:solidFill>
                            <a:schemeClr val="tx1"/>
                          </a:solidFill>
                          <a:latin typeface="+mn-ea"/>
                          <a:ea typeface="+mn-ea"/>
                        </a:rPr>
                        <a:t>名）</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■院内がん登録実務者研修会の実施。（</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回開催・</a:t>
                      </a:r>
                      <a:r>
                        <a:rPr kumimoji="1" lang="en-US" altLang="ja-JP" sz="1300" b="0" dirty="0" smtClean="0">
                          <a:solidFill>
                            <a:schemeClr val="tx1"/>
                          </a:solidFill>
                          <a:latin typeface="+mn-ea"/>
                          <a:ea typeface="+mn-ea"/>
                        </a:rPr>
                        <a:t>147</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224</a:t>
                      </a:r>
                      <a:r>
                        <a:rPr kumimoji="1" lang="ja-JP" altLang="en-US" sz="1300" b="0" dirty="0" smtClean="0">
                          <a:solidFill>
                            <a:schemeClr val="tx1"/>
                          </a:solidFill>
                          <a:latin typeface="+mn-ea"/>
                          <a:ea typeface="+mn-ea"/>
                        </a:rPr>
                        <a:t>名）</a:t>
                      </a:r>
                      <a:endParaRPr kumimoji="1" lang="en-US" altLang="ja-JP" sz="1300" b="0" dirty="0" smtClean="0">
                        <a:solidFill>
                          <a:schemeClr val="tx1"/>
                        </a:solidFill>
                        <a:latin typeface="+mn-ea"/>
                        <a:ea typeface="+mn-ea"/>
                      </a:endParaRPr>
                    </a:p>
                    <a:p>
                      <a:pPr>
                        <a:lnSpc>
                          <a:spcPts val="1500"/>
                        </a:lnSpc>
                      </a:pPr>
                      <a:r>
                        <a:rPr kumimoji="1" lang="en-US" altLang="ja-JP" sz="1300" dirty="0" smtClean="0">
                          <a:solidFill>
                            <a:schemeClr val="tx1"/>
                          </a:solidFill>
                          <a:latin typeface="+mn-ea"/>
                          <a:ea typeface="+mn-ea"/>
                        </a:rPr>
                        <a:t>《</a:t>
                      </a:r>
                      <a:r>
                        <a:rPr kumimoji="1" lang="ja-JP" altLang="en-US" sz="1300" u="sng" dirty="0" smtClean="0">
                          <a:solidFill>
                            <a:schemeClr val="tx1"/>
                          </a:solidFill>
                          <a:latin typeface="+mn-ea"/>
                          <a:ea typeface="+mn-ea"/>
                        </a:rPr>
                        <a:t>がん登録による情報の提供・活用</a:t>
                      </a:r>
                      <a:r>
                        <a:rPr kumimoji="1" lang="en-US" altLang="ja-JP" sz="1300" dirty="0" smtClean="0">
                          <a:solidFill>
                            <a:schemeClr val="tx1"/>
                          </a:solidFill>
                          <a:latin typeface="+mn-ea"/>
                          <a:ea typeface="+mn-ea"/>
                        </a:rPr>
                        <a:t>》</a:t>
                      </a:r>
                      <a:endParaRPr kumimoji="1" lang="en-US" altLang="ja-JP" sz="1300" b="0" dirty="0" smtClean="0">
                        <a:solidFill>
                          <a:schemeClr val="tx1"/>
                        </a:solidFill>
                        <a:latin typeface="+mn-ea"/>
                        <a:ea typeface="+mn-ea"/>
                      </a:endParaRPr>
                    </a:p>
                    <a:p>
                      <a:pPr marL="174625" indent="-174625">
                        <a:lnSpc>
                          <a:spcPts val="1500"/>
                        </a:lnSpc>
                      </a:pPr>
                      <a:r>
                        <a:rPr kumimoji="1" lang="ja-JP" altLang="en-US" sz="1300" b="0" dirty="0" smtClean="0">
                          <a:solidFill>
                            <a:schemeClr val="tx1"/>
                          </a:solidFill>
                          <a:latin typeface="+mn-ea"/>
                          <a:ea typeface="+mn-ea"/>
                        </a:rPr>
                        <a:t>■平成</a:t>
                      </a:r>
                      <a:r>
                        <a:rPr kumimoji="1" lang="en-US" altLang="ja-JP" sz="1300" b="0" dirty="0" smtClean="0">
                          <a:solidFill>
                            <a:schemeClr val="tx1"/>
                          </a:solidFill>
                          <a:latin typeface="+mn-ea"/>
                          <a:ea typeface="+mn-ea"/>
                        </a:rPr>
                        <a:t>31</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1</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a:t>
                      </a:r>
                      <a:r>
                        <a:rPr kumimoji="1" lang="ja-JP" altLang="en-US" sz="1300" b="0" dirty="0" smtClean="0">
                          <a:solidFill>
                            <a:schemeClr val="tx1"/>
                          </a:solidFill>
                          <a:latin typeface="+mn-ea"/>
                          <a:ea typeface="+mn-ea"/>
                        </a:rPr>
                        <a:t>日より全国がん登録情報の提供を開始。同年</a:t>
                      </a:r>
                      <a:r>
                        <a:rPr kumimoji="1" lang="en-US" altLang="ja-JP" sz="1300" b="0" dirty="0" smtClean="0">
                          <a:solidFill>
                            <a:schemeClr val="tx1"/>
                          </a:solidFill>
                          <a:latin typeface="+mn-ea"/>
                          <a:ea typeface="+mn-ea"/>
                        </a:rPr>
                        <a:t>5</a:t>
                      </a:r>
                      <a:r>
                        <a:rPr kumimoji="1" lang="ja-JP" altLang="en-US" sz="1300" b="0" dirty="0" smtClean="0">
                          <a:solidFill>
                            <a:schemeClr val="tx1"/>
                          </a:solidFill>
                          <a:latin typeface="+mn-ea"/>
                          <a:ea typeface="+mn-ea"/>
                        </a:rPr>
                        <a:t>月より、大阪府がん対策推進委員会がん登録等部会にて情報提供審議を開始し、</a:t>
                      </a:r>
                      <a:r>
                        <a:rPr kumimoji="1" lang="en-US" altLang="ja-JP" sz="1300" b="0" dirty="0" smtClean="0">
                          <a:solidFill>
                            <a:schemeClr val="tx1"/>
                          </a:solidFill>
                          <a:latin typeface="+mn-ea"/>
                          <a:ea typeface="+mn-ea"/>
                        </a:rPr>
                        <a:t>1</a:t>
                      </a:r>
                      <a:r>
                        <a:rPr kumimoji="1" lang="ja-JP" altLang="en-US" sz="1300" b="0" dirty="0" smtClean="0">
                          <a:solidFill>
                            <a:schemeClr val="tx1"/>
                          </a:solidFill>
                          <a:latin typeface="+mn-ea"/>
                          <a:ea typeface="+mn-ea"/>
                        </a:rPr>
                        <a:t>月末までに</a:t>
                      </a:r>
                      <a:r>
                        <a:rPr kumimoji="1" lang="en-US" altLang="ja-JP" sz="1300" b="0" dirty="0" smtClean="0">
                          <a:solidFill>
                            <a:schemeClr val="tx1"/>
                          </a:solidFill>
                          <a:latin typeface="+mn-ea"/>
                          <a:ea typeface="+mn-ea"/>
                        </a:rPr>
                        <a:t>12</a:t>
                      </a:r>
                      <a:r>
                        <a:rPr kumimoji="1" lang="ja-JP" altLang="en-US" sz="1300" b="0" dirty="0" smtClean="0">
                          <a:solidFill>
                            <a:schemeClr val="tx1"/>
                          </a:solidFill>
                          <a:latin typeface="+mn-ea"/>
                          <a:ea typeface="+mn-ea"/>
                        </a:rPr>
                        <a:t>件の情報提供を決定。（審議会を経ない病院への情報提供は</a:t>
                      </a:r>
                      <a:r>
                        <a:rPr kumimoji="1" lang="en-US" altLang="ja-JP" sz="1300" b="0" dirty="0" smtClean="0">
                          <a:solidFill>
                            <a:schemeClr val="tx1"/>
                          </a:solidFill>
                          <a:latin typeface="+mn-ea"/>
                          <a:ea typeface="+mn-ea"/>
                        </a:rPr>
                        <a:t>22</a:t>
                      </a:r>
                      <a:r>
                        <a:rPr kumimoji="1" lang="ja-JP" altLang="en-US" sz="1300" b="0" dirty="0" smtClean="0">
                          <a:solidFill>
                            <a:schemeClr val="tx1"/>
                          </a:solidFill>
                          <a:latin typeface="+mn-ea"/>
                          <a:ea typeface="+mn-ea"/>
                        </a:rPr>
                        <a:t>件。）</a:t>
                      </a:r>
                      <a:endParaRPr kumimoji="1" lang="en-US" altLang="ja-JP" sz="1300" b="0" dirty="0" smtClean="0">
                        <a:solidFill>
                          <a:schemeClr val="tx1"/>
                        </a:solidFill>
                        <a:latin typeface="+mn-ea"/>
                        <a:ea typeface="+mn-ea"/>
                      </a:endParaRPr>
                    </a:p>
                    <a:p>
                      <a:pPr marL="174625" indent="-174625">
                        <a:lnSpc>
                          <a:spcPts val="1500"/>
                        </a:lnSpc>
                      </a:pPr>
                      <a:r>
                        <a:rPr kumimoji="1" lang="ja-JP" altLang="en-US" sz="1300" b="0" dirty="0" smtClean="0">
                          <a:solidFill>
                            <a:schemeClr val="tx1"/>
                          </a:solidFill>
                          <a:latin typeface="+mn-ea"/>
                          <a:ea typeface="+mn-ea"/>
                        </a:rPr>
                        <a:t>■がんの罹患、がん患者の医療、生存率についての成績を年報（大阪府におけるがん登録）として作成し、医療機関に配布。</a:t>
                      </a:r>
                      <a:endParaRPr kumimoji="1" lang="en-US" altLang="ja-JP" sz="1300" b="0" dirty="0" smtClean="0">
                        <a:solidFill>
                          <a:schemeClr val="tx1"/>
                        </a:solidFill>
                        <a:latin typeface="+mn-ea"/>
                        <a:ea typeface="+mn-ea"/>
                      </a:endParaRPr>
                    </a:p>
                    <a:p>
                      <a:pPr marL="174625" indent="-174625">
                        <a:lnSpc>
                          <a:spcPts val="1500"/>
                        </a:lnSpc>
                      </a:pPr>
                      <a:r>
                        <a:rPr kumimoji="1" lang="ja-JP" altLang="en-US" sz="1300" b="0" dirty="0" smtClean="0">
                          <a:solidFill>
                            <a:schemeClr val="tx1"/>
                          </a:solidFill>
                          <a:latin typeface="+mn-ea"/>
                          <a:ea typeface="+mn-ea"/>
                        </a:rPr>
                        <a:t>■大阪府がん診療連携協議会と連携し、各圏域のがん診療ネットワーク協議会へがん登録等を用いた分析を実施するよう働きかけを行った</a:t>
                      </a:r>
                      <a:r>
                        <a:rPr kumimoji="1" lang="ja-JP" altLang="en-US" sz="1300" b="0" dirty="0" smtClean="0">
                          <a:solidFill>
                            <a:schemeClr val="tx1"/>
                          </a:solidFill>
                          <a:latin typeface="+mn-ea"/>
                          <a:ea typeface="+mn-ea"/>
                        </a:rPr>
                        <a:t>。</a:t>
                      </a:r>
                      <a:endParaRPr kumimoji="1" lang="en-US" altLang="ja-JP" sz="1300" b="0" smtClean="0">
                        <a:solidFill>
                          <a:schemeClr val="tx1"/>
                        </a:solidFill>
                        <a:latin typeface="+mn-ea"/>
                        <a:ea typeface="+mn-ea"/>
                      </a:endParaRPr>
                    </a:p>
                    <a:p>
                      <a:pPr marL="174625" indent="-174625">
                        <a:lnSpc>
                          <a:spcPts val="1500"/>
                        </a:lnSpc>
                      </a:pPr>
                      <a:r>
                        <a:rPr kumimoji="1" lang="ja-JP" altLang="en-US" sz="1300" b="0" smtClean="0">
                          <a:solidFill>
                            <a:schemeClr val="tx1"/>
                          </a:solidFill>
                          <a:latin typeface="+mn-ea"/>
                          <a:ea typeface="+mn-ea"/>
                        </a:rPr>
                        <a:t>■</a:t>
                      </a:r>
                      <a:r>
                        <a:rPr kumimoji="1" lang="ja-JP" altLang="en-US" sz="1300" b="0" dirty="0" smtClean="0">
                          <a:solidFill>
                            <a:schemeClr val="tx1"/>
                          </a:solidFill>
                          <a:latin typeface="+mn-ea"/>
                          <a:ea typeface="+mn-ea"/>
                        </a:rPr>
                        <a:t>令和</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14</a:t>
                      </a:r>
                      <a:r>
                        <a:rPr kumimoji="1" lang="ja-JP" altLang="en-US" sz="1300" b="0" dirty="0" smtClean="0">
                          <a:solidFill>
                            <a:schemeClr val="tx1"/>
                          </a:solidFill>
                          <a:latin typeface="+mn-ea"/>
                          <a:ea typeface="+mn-ea"/>
                        </a:rPr>
                        <a:t>日の大阪府がん登録病院連絡協議会にて、地域がん登録及び全国がん登録に関する府内がん診療拠点病院との情報共有予定。</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■拠点病院診療実績について、現況報告の最新情報を大阪国際がんセンター</a:t>
                      </a:r>
                      <a:r>
                        <a:rPr kumimoji="1" lang="en-US" altLang="ja-JP" sz="1300" b="0" dirty="0" smtClean="0">
                          <a:solidFill>
                            <a:schemeClr val="tx1"/>
                          </a:solidFill>
                          <a:latin typeface="+mn-ea"/>
                          <a:ea typeface="+mn-ea"/>
                        </a:rPr>
                        <a:t>HP</a:t>
                      </a:r>
                      <a:r>
                        <a:rPr kumimoji="1" lang="ja-JP" altLang="en-US" sz="1300" b="0" dirty="0" smtClean="0">
                          <a:solidFill>
                            <a:schemeClr val="tx1"/>
                          </a:solidFill>
                          <a:latin typeface="+mn-ea"/>
                          <a:ea typeface="+mn-ea"/>
                        </a:rPr>
                        <a:t>上にて公開。</a:t>
                      </a:r>
                      <a:endParaRPr kumimoji="1" lang="en-US" altLang="ja-JP" sz="130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今後の</a:t>
                      </a:r>
                      <a:endParaRPr kumimoji="1" lang="en-US" altLang="ja-JP" sz="1600" b="1" dirty="0" smtClean="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課題</a:t>
                      </a:r>
                      <a:r>
                        <a:rPr kumimoji="1" lang="en-US" altLang="ja-JP" sz="1300" b="1" dirty="0" smtClean="0">
                          <a:solidFill>
                            <a:schemeClr val="tx1"/>
                          </a:solidFill>
                          <a:latin typeface="+mn-ea"/>
                          <a:ea typeface="+mn-ea"/>
                        </a:rPr>
                        <a:t>》</a:t>
                      </a:r>
                    </a:p>
                    <a:p>
                      <a:pPr>
                        <a:lnSpc>
                          <a:spcPts val="1500"/>
                        </a:lnSpc>
                      </a:pPr>
                      <a:r>
                        <a:rPr kumimoji="1" lang="ja-JP" altLang="en-US" sz="1300" b="0" dirty="0" smtClean="0">
                          <a:solidFill>
                            <a:schemeClr val="tx1"/>
                          </a:solidFill>
                          <a:latin typeface="+mn-ea"/>
                          <a:ea typeface="+mn-ea"/>
                        </a:rPr>
                        <a:t>■拠点病院等のがん登録実務者のスキルアップ。</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■拠点病院等におけるがん登録データの更なる活用促進。</a:t>
                      </a:r>
                      <a:endParaRPr kumimoji="1" lang="en-US" altLang="ja-JP" sz="1300" b="0" dirty="0" smtClean="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smtClean="0">
                          <a:solidFill>
                            <a:schemeClr val="tx1"/>
                          </a:solidFill>
                          <a:latin typeface="+mn-ea"/>
                          <a:ea typeface="+mn-ea"/>
                        </a:rPr>
                        <a:t>次年度の取組</a:t>
                      </a:r>
                      <a:r>
                        <a:rPr kumimoji="1" lang="en-US" altLang="ja-JP" sz="1300" b="1" dirty="0" smtClean="0">
                          <a:solidFill>
                            <a:schemeClr val="tx1"/>
                          </a:solidFill>
                          <a:latin typeface="+mn-ea"/>
                          <a:ea typeface="+mn-ea"/>
                        </a:rPr>
                        <a:t>》</a:t>
                      </a:r>
                    </a:p>
                    <a:p>
                      <a:pPr>
                        <a:lnSpc>
                          <a:spcPts val="1500"/>
                        </a:lnSpc>
                      </a:pPr>
                      <a:r>
                        <a:rPr kumimoji="1" lang="ja-JP" altLang="en-US" sz="1300" b="1" dirty="0" smtClean="0">
                          <a:solidFill>
                            <a:schemeClr val="tx1"/>
                          </a:solidFill>
                          <a:latin typeface="+mn-ea"/>
                          <a:ea typeface="+mn-ea"/>
                        </a:rPr>
                        <a:t>■</a:t>
                      </a:r>
                      <a:r>
                        <a:rPr kumimoji="1" lang="ja-JP" altLang="en-US" sz="1300" b="0" dirty="0" smtClean="0">
                          <a:solidFill>
                            <a:schemeClr val="tx1"/>
                          </a:solidFill>
                          <a:latin typeface="+mn-ea"/>
                          <a:ea typeface="+mn-ea"/>
                        </a:rPr>
                        <a:t>全国がん登録実務者研修会を実施。</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■各圏域のがん診療ネットワーク協議会におけるがん登録を用いた分析の実施。</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■大阪府がん登録病院連絡協議会等の場を活用して各医療機関との連携を促進。</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■府内がん診療拠点病院等の診療実績を集約し公表。</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■大阪国際がんセンターと連携を図り円滑にがん登録情報を提供。</a:t>
                      </a:r>
                      <a:endParaRPr kumimoji="1" lang="en-US" altLang="ja-JP" sz="1300" b="0" dirty="0" smtClean="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smtClean="0">
                          <a:solidFill>
                            <a:schemeClr val="bg1"/>
                          </a:solidFill>
                        </a:rPr>
                        <a:t> 最終予算　　</a:t>
                      </a:r>
                      <a:endParaRPr kumimoji="1" lang="en-US" altLang="ja-JP" sz="1600" b="1" dirty="0" smtClean="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smtClean="0">
                          <a:solidFill>
                            <a:schemeClr val="bg1"/>
                          </a:solidFill>
                        </a:rPr>
                        <a:t>　</a:t>
                      </a:r>
                      <a:r>
                        <a:rPr kumimoji="1" lang="ja-JP" altLang="en-US" sz="1600" b="1" baseline="0" dirty="0" smtClean="0">
                          <a:solidFill>
                            <a:schemeClr val="bg1"/>
                          </a:solidFill>
                        </a:rPr>
                        <a:t> </a:t>
                      </a:r>
                      <a:r>
                        <a:rPr kumimoji="1" lang="ja-JP" altLang="en-US" sz="1600" b="1" dirty="0" smtClean="0">
                          <a:solidFill>
                            <a:schemeClr val="bg1"/>
                          </a:solidFill>
                        </a:rPr>
                        <a:t> </a:t>
                      </a:r>
                      <a:r>
                        <a:rPr kumimoji="1" lang="en-US" altLang="ja-JP" sz="1600" b="1" dirty="0" smtClean="0">
                          <a:solidFill>
                            <a:schemeClr val="bg1"/>
                          </a:solidFill>
                        </a:rPr>
                        <a:t>(</a:t>
                      </a:r>
                      <a:r>
                        <a:rPr kumimoji="1" lang="ja-JP" altLang="en-US" sz="1600" b="1" dirty="0" smtClean="0">
                          <a:solidFill>
                            <a:schemeClr val="bg1"/>
                          </a:solidFill>
                        </a:rPr>
                        <a:t>案</a:t>
                      </a:r>
                      <a:r>
                        <a:rPr kumimoji="1" lang="en-US" altLang="ja-JP" sz="1600" b="1" dirty="0" smtClean="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smtClean="0">
                          <a:solidFill>
                            <a:schemeClr val="tx1"/>
                          </a:solidFill>
                          <a:latin typeface="+mn-ea"/>
                          <a:ea typeface="+mn-ea"/>
                        </a:rPr>
                        <a:t>がん登録事務委託料（</a:t>
                      </a:r>
                      <a:r>
                        <a:rPr lang="en-US" altLang="ja-JP" sz="1300" dirty="0" smtClean="0">
                          <a:effectLst/>
                          <a:latin typeface="+mn-ea"/>
                          <a:ea typeface="+mn-ea"/>
                        </a:rPr>
                        <a:t>16,347</a:t>
                      </a:r>
                      <a:r>
                        <a:rPr kumimoji="1" lang="ja-JP" altLang="en-US" sz="1300" dirty="0" smtClean="0">
                          <a:solidFill>
                            <a:schemeClr val="tx1"/>
                          </a:solidFill>
                          <a:latin typeface="+mn-ea"/>
                          <a:ea typeface="+mn-ea"/>
                        </a:rPr>
                        <a:t>千円）がん登録報告書印刷費（</a:t>
                      </a:r>
                      <a:r>
                        <a:rPr lang="en-US" altLang="ja-JP" sz="1300" dirty="0" smtClean="0">
                          <a:effectLst/>
                          <a:latin typeface="+mn-ea"/>
                          <a:ea typeface="+mn-ea"/>
                        </a:rPr>
                        <a:t>164</a:t>
                      </a:r>
                      <a:r>
                        <a:rPr lang="ja-JP" altLang="en-US" sz="1300" dirty="0" smtClean="0">
                          <a:effectLst/>
                          <a:latin typeface="+mn-ea"/>
                          <a:ea typeface="+mn-ea"/>
                        </a:rPr>
                        <a:t>千円</a:t>
                      </a:r>
                      <a:r>
                        <a:rPr kumimoji="1" lang="ja-JP" altLang="en-US" sz="1300" dirty="0" smtClean="0">
                          <a:solidFill>
                            <a:schemeClr val="tx1"/>
                          </a:solidFill>
                          <a:latin typeface="+mn-ea"/>
                          <a:ea typeface="+mn-ea"/>
                        </a:rPr>
                        <a:t>）</a:t>
                      </a:r>
                      <a:endParaRPr kumimoji="1" lang="en-US" altLang="ja-JP" sz="1300" dirty="0" smtClean="0">
                        <a:solidFill>
                          <a:schemeClr val="tx1"/>
                        </a:solidFill>
                        <a:latin typeface="+mn-ea"/>
                        <a:ea typeface="+mn-ea"/>
                      </a:endParaRPr>
                    </a:p>
                    <a:p>
                      <a:pPr>
                        <a:lnSpc>
                          <a:spcPts val="1600"/>
                        </a:lnSpc>
                      </a:pPr>
                      <a:r>
                        <a:rPr kumimoji="1" lang="ja-JP" altLang="en-US" sz="1300" dirty="0" smtClean="0">
                          <a:solidFill>
                            <a:schemeClr val="tx1"/>
                          </a:solidFill>
                          <a:latin typeface="+mn-ea"/>
                          <a:ea typeface="+mn-ea"/>
                        </a:rPr>
                        <a:t>がん登録実務者研修等出席旅費（</a:t>
                      </a:r>
                      <a:r>
                        <a:rPr lang="en-US" altLang="ja-JP" sz="1300" dirty="0" smtClean="0">
                          <a:effectLst/>
                          <a:latin typeface="+mn-ea"/>
                          <a:ea typeface="+mn-ea"/>
                        </a:rPr>
                        <a:t>494</a:t>
                      </a:r>
                      <a:r>
                        <a:rPr lang="ja-JP" altLang="en-US" sz="1300" dirty="0" smtClean="0">
                          <a:effectLst/>
                          <a:latin typeface="+mn-ea"/>
                          <a:ea typeface="+mn-ea"/>
                        </a:rPr>
                        <a:t>千円</a:t>
                      </a:r>
                      <a:r>
                        <a:rPr kumimoji="1" lang="ja-JP" altLang="en-US" sz="1300" dirty="0" smtClean="0">
                          <a:solidFill>
                            <a:schemeClr val="tx1"/>
                          </a:solidFill>
                          <a:latin typeface="+mn-ea"/>
                          <a:ea typeface="+mn-ea"/>
                        </a:rPr>
                        <a:t>）</a:t>
                      </a:r>
                      <a:endParaRPr kumimoji="1" lang="ja-JP" altLang="en-US"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290326" y="90464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dirty="0" smtClean="0"/>
                  <a:t>年度評価</a:t>
                </a:r>
                <a:endParaRPr kumimoji="1" lang="en-US" altLang="ja-JP" sz="1200" b="1" dirty="0" smtClean="0"/>
              </a:p>
              <a:p>
                <a:pPr algn="ctr">
                  <a:lnSpc>
                    <a:spcPts val="200"/>
                  </a:lnSpc>
                </a:pPr>
                <a:endParaRPr kumimoji="1" lang="en-US" altLang="ja-JP" sz="1200" dirty="0" smtClean="0"/>
              </a:p>
              <a:p>
                <a:pPr algn="ctr"/>
                <a:r>
                  <a:rPr kumimoji="1" lang="ja-JP" altLang="en-US" sz="1400" b="1" dirty="0"/>
                  <a:t>概ね</a:t>
                </a:r>
                <a:r>
                  <a:rPr kumimoji="1" lang="ja-JP" altLang="en-US" sz="1400" b="1" dirty="0" smtClean="0"/>
                  <a:t>予定</a:t>
                </a:r>
                <a:endParaRPr kumimoji="1" lang="en-US" altLang="ja-JP" sz="1400" b="1" dirty="0" smtClean="0"/>
              </a:p>
              <a:p>
                <a:pPr algn="ctr"/>
                <a:r>
                  <a:rPr kumimoji="1" lang="ja-JP" altLang="en-US" sz="1400" b="1" dirty="0" smtClean="0"/>
                  <a:t>どおり</a:t>
                </a:r>
                <a:endParaRPr kumimoji="1" lang="ja-JP" altLang="en-US" sz="1400" b="1" dirty="0"/>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4846341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4451</TotalTime>
  <Words>599</Words>
  <Application>Microsoft Office PowerPoint</Application>
  <PresentationFormat>A4 210 x 297 mm</PresentationFormat>
  <Paragraphs>64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羽田野　結</cp:lastModifiedBy>
  <cp:revision>362</cp:revision>
  <cp:lastPrinted>2020-02-06T02:17:56Z</cp:lastPrinted>
  <dcterms:created xsi:type="dcterms:W3CDTF">2019-06-16T09:06:21Z</dcterms:created>
  <dcterms:modified xsi:type="dcterms:W3CDTF">2020-02-07T04:33:43Z</dcterms:modified>
</cp:coreProperties>
</file>