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0693400" cy="7561263"/>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798" y="-282"/>
      </p:cViewPr>
      <p:guideLst>
        <p:guide orient="horz" pos="2382"/>
        <p:guide pos="336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2006" y="2348894"/>
            <a:ext cx="9089391" cy="162077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4011" y="4284716"/>
            <a:ext cx="7485380" cy="1932323"/>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155823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3425293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2715" y="302803"/>
            <a:ext cx="2406015" cy="645157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672" y="302803"/>
            <a:ext cx="7039820" cy="645157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2148148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373522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704" y="4858812"/>
            <a:ext cx="9089391" cy="1501751"/>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704" y="3204786"/>
            <a:ext cx="9089391" cy="1654026"/>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3754920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670"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812" y="1764295"/>
            <a:ext cx="4722918" cy="4990084"/>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375008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0" y="1692533"/>
            <a:ext cx="4724775"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670" y="2397901"/>
            <a:ext cx="4724775"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2101" y="1692533"/>
            <a:ext cx="4726631" cy="705367"/>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2101" y="2397901"/>
            <a:ext cx="4726631" cy="4356478"/>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1455248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3135110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2504149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672" y="301050"/>
            <a:ext cx="3518054" cy="1281214"/>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822" y="301052"/>
            <a:ext cx="5977908" cy="6453328"/>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672" y="1582266"/>
            <a:ext cx="3518054" cy="517211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923943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981" y="5292884"/>
            <a:ext cx="6416040" cy="624855"/>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981" y="675613"/>
            <a:ext cx="6416040" cy="4536758"/>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2095981" y="5917739"/>
            <a:ext cx="6416040" cy="88739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937F2-BCFD-497C-98CF-B1791338526D}" type="datetimeFigureOut">
              <a:rPr kumimoji="1" lang="ja-JP" altLang="en-US" smtClean="0"/>
              <a:t>2020/4/3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2639655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671" y="302801"/>
            <a:ext cx="9624060" cy="1260211"/>
          </a:xfrm>
          <a:prstGeom prst="rect">
            <a:avLst/>
          </a:prstGeom>
        </p:spPr>
        <p:txBody>
          <a:bodyPr vert="horz" lIns="104306" tIns="52153" rIns="104306" bIns="52153"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671" y="1764295"/>
            <a:ext cx="9624060" cy="4990084"/>
          </a:xfrm>
          <a:prstGeom prst="rect">
            <a:avLst/>
          </a:prstGeom>
        </p:spPr>
        <p:txBody>
          <a:bodyPr vert="horz" lIns="104306" tIns="52153" rIns="104306" bIns="52153"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671" y="7008172"/>
            <a:ext cx="2495127" cy="402567"/>
          </a:xfrm>
          <a:prstGeom prst="rect">
            <a:avLst/>
          </a:prstGeom>
        </p:spPr>
        <p:txBody>
          <a:bodyPr vert="horz" lIns="104306" tIns="52153" rIns="104306" bIns="52153" rtlCol="0" anchor="ctr"/>
          <a:lstStyle>
            <a:lvl1pPr algn="l">
              <a:defRPr sz="1400">
                <a:solidFill>
                  <a:schemeClr val="tx1">
                    <a:tint val="75000"/>
                  </a:schemeClr>
                </a:solidFill>
              </a:defRPr>
            </a:lvl1pPr>
          </a:lstStyle>
          <a:p>
            <a:fld id="{12E937F2-BCFD-497C-98CF-B1791338526D}" type="datetimeFigureOut">
              <a:rPr kumimoji="1" lang="ja-JP" altLang="en-US" smtClean="0"/>
              <a:t>2020/4/3</a:t>
            </a:fld>
            <a:endParaRPr kumimoji="1" lang="ja-JP" altLang="en-US"/>
          </a:p>
        </p:txBody>
      </p:sp>
      <p:sp>
        <p:nvSpPr>
          <p:cNvPr id="5" name="フッター プレースホルダー 4"/>
          <p:cNvSpPr>
            <a:spLocks noGrp="1"/>
          </p:cNvSpPr>
          <p:nvPr>
            <p:ph type="ftr" sz="quarter" idx="3"/>
          </p:nvPr>
        </p:nvSpPr>
        <p:spPr>
          <a:xfrm>
            <a:off x="3653580" y="7008172"/>
            <a:ext cx="3386243" cy="402567"/>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3604" y="7008172"/>
            <a:ext cx="2495127" cy="402567"/>
          </a:xfrm>
          <a:prstGeom prst="rect">
            <a:avLst/>
          </a:prstGeom>
        </p:spPr>
        <p:txBody>
          <a:bodyPr vert="horz" lIns="104306" tIns="52153" rIns="104306" bIns="52153" rtlCol="0" anchor="ctr"/>
          <a:lstStyle>
            <a:lvl1pPr algn="r">
              <a:defRPr sz="1400">
                <a:solidFill>
                  <a:schemeClr val="tx1">
                    <a:tint val="75000"/>
                  </a:schemeClr>
                </a:solidFill>
              </a:defRPr>
            </a:lvl1pPr>
          </a:lstStyle>
          <a:p>
            <a:fld id="{6BD4A2BA-A9F4-43BB-A8DD-C755CF0E9760}" type="slidenum">
              <a:rPr kumimoji="1" lang="ja-JP" altLang="en-US" smtClean="0"/>
              <a:t>‹#›</a:t>
            </a:fld>
            <a:endParaRPr kumimoji="1" lang="ja-JP" altLang="en-US"/>
          </a:p>
        </p:txBody>
      </p:sp>
    </p:spTree>
    <p:extLst>
      <p:ext uri="{BB962C8B-B14F-4D97-AF65-F5344CB8AC3E}">
        <p14:creationId xmlns:p14="http://schemas.microsoft.com/office/powerpoint/2010/main" val="2795099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13940" y="98802"/>
            <a:ext cx="10225136" cy="620317"/>
          </a:xfrm>
        </p:spPr>
        <p:txBody>
          <a:bodyPr>
            <a:noAutofit/>
          </a:bodyPr>
          <a:lstStyle/>
          <a:p>
            <a:r>
              <a:rPr lang="en-US" altLang="ja-JP" sz="1800" b="1" dirty="0" smtClean="0">
                <a:latin typeface="+mj-ea"/>
              </a:rPr>
              <a:t>2019</a:t>
            </a:r>
            <a:r>
              <a:rPr lang="ja-JP" altLang="ja-JP" sz="1800" b="1" dirty="0" smtClean="0">
                <a:latin typeface="+mj-ea"/>
              </a:rPr>
              <a:t>年度</a:t>
            </a:r>
            <a:r>
              <a:rPr lang="ja-JP" altLang="en-US" sz="1800" b="1" dirty="0" smtClean="0">
                <a:latin typeface="+mj-ea"/>
              </a:rPr>
              <a:t>　</a:t>
            </a:r>
            <a:r>
              <a:rPr lang="ja-JP" altLang="ja-JP" sz="1800" b="1" dirty="0" smtClean="0">
                <a:latin typeface="+mj-ea"/>
              </a:rPr>
              <a:t>大阪府</a:t>
            </a:r>
            <a:r>
              <a:rPr lang="ja-JP" altLang="ja-JP" sz="1800" b="1" dirty="0">
                <a:latin typeface="+mj-ea"/>
              </a:rPr>
              <a:t>全国がん登録情報及び大阪府地域がん登録情報</a:t>
            </a:r>
            <a:r>
              <a:rPr lang="ja-JP" altLang="ja-JP" sz="1800" b="1" dirty="0" smtClean="0">
                <a:latin typeface="+mj-ea"/>
              </a:rPr>
              <a:t>の利用申</a:t>
            </a:r>
            <a:r>
              <a:rPr lang="ja-JP" altLang="en-US" sz="1800" b="1" dirty="0" smtClean="0">
                <a:latin typeface="+mj-ea"/>
              </a:rPr>
              <a:t>出</a:t>
            </a:r>
            <a:r>
              <a:rPr lang="ja-JP" altLang="ja-JP" sz="1800" b="1" dirty="0" smtClean="0">
                <a:latin typeface="+mj-ea"/>
              </a:rPr>
              <a:t>等</a:t>
            </a:r>
            <a:r>
              <a:rPr lang="ja-JP" altLang="ja-JP" sz="1800" b="1" dirty="0">
                <a:latin typeface="+mj-ea"/>
              </a:rPr>
              <a:t>一覧</a:t>
            </a:r>
          </a:p>
        </p:txBody>
      </p:sp>
      <p:sp>
        <p:nvSpPr>
          <p:cNvPr id="7" name="タイトル 1"/>
          <p:cNvSpPr txBox="1">
            <a:spLocks/>
          </p:cNvSpPr>
          <p:nvPr/>
        </p:nvSpPr>
        <p:spPr>
          <a:xfrm>
            <a:off x="6714" y="1081298"/>
            <a:ext cx="2442070" cy="238176"/>
          </a:xfrm>
          <a:prstGeom prst="rect">
            <a:avLst/>
          </a:prstGeom>
        </p:spPr>
        <p:txBody>
          <a:bodyPr vert="horz" lIns="104306" tIns="52153" rIns="104306" bIns="52153"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300" b="1" dirty="0"/>
              <a:t>（１）がん登録情報提供一覧</a:t>
            </a:r>
          </a:p>
        </p:txBody>
      </p:sp>
      <p:graphicFrame>
        <p:nvGraphicFramePr>
          <p:cNvPr id="12" name="表 11"/>
          <p:cNvGraphicFramePr>
            <a:graphicFrameLocks noGrp="1"/>
          </p:cNvGraphicFramePr>
          <p:nvPr>
            <p:extLst>
              <p:ext uri="{D42A27DB-BD31-4B8C-83A1-F6EECF244321}">
                <p14:modId xmlns:p14="http://schemas.microsoft.com/office/powerpoint/2010/main" val="2874155260"/>
              </p:ext>
            </p:extLst>
          </p:nvPr>
        </p:nvGraphicFramePr>
        <p:xfrm>
          <a:off x="234132" y="1404367"/>
          <a:ext cx="10081121" cy="5256585"/>
        </p:xfrm>
        <a:graphic>
          <a:graphicData uri="http://schemas.openxmlformats.org/drawingml/2006/table">
            <a:tbl>
              <a:tblPr/>
              <a:tblGrid>
                <a:gridCol w="1176875">
                  <a:extLst>
                    <a:ext uri="{9D8B030D-6E8A-4147-A177-3AD203B41FA5}">
                      <a16:colId xmlns:a16="http://schemas.microsoft.com/office/drawing/2014/main" val="20000"/>
                    </a:ext>
                  </a:extLst>
                </a:gridCol>
                <a:gridCol w="1024036">
                  <a:extLst>
                    <a:ext uri="{9D8B030D-6E8A-4147-A177-3AD203B41FA5}">
                      <a16:colId xmlns:a16="http://schemas.microsoft.com/office/drawing/2014/main" val="20001"/>
                    </a:ext>
                  </a:extLst>
                </a:gridCol>
                <a:gridCol w="2839649">
                  <a:extLst>
                    <a:ext uri="{9D8B030D-6E8A-4147-A177-3AD203B41FA5}">
                      <a16:colId xmlns:a16="http://schemas.microsoft.com/office/drawing/2014/main" val="20005"/>
                    </a:ext>
                  </a:extLst>
                </a:gridCol>
                <a:gridCol w="5040561">
                  <a:extLst>
                    <a:ext uri="{9D8B030D-6E8A-4147-A177-3AD203B41FA5}">
                      <a16:colId xmlns:a16="http://schemas.microsoft.com/office/drawing/2014/main" val="20008"/>
                    </a:ext>
                  </a:extLst>
                </a:gridCol>
              </a:tblGrid>
              <a:tr h="294067">
                <a:tc>
                  <a:txBody>
                    <a:bodyPr/>
                    <a:lstStyle/>
                    <a:p>
                      <a:pPr algn="ctr" fontAlgn="ctr"/>
                      <a:r>
                        <a:rPr lang="ja-JP" altLang="en-US" sz="600" b="0" i="0" u="none" strike="noStrike" dirty="0" smtClean="0">
                          <a:solidFill>
                            <a:srgbClr val="000000"/>
                          </a:solidFill>
                          <a:effectLst/>
                          <a:latin typeface="HGPｺﾞｼｯｸE"/>
                        </a:rPr>
                        <a:t>月</a:t>
                      </a:r>
                      <a:endParaRPr lang="ja-JP" altLang="en-US" sz="600" b="0" i="0" u="none" strike="noStrike" dirty="0">
                        <a:solidFill>
                          <a:srgbClr val="000000"/>
                        </a:solidFill>
                        <a:effectLst/>
                        <a:latin typeface="HGPｺﾞｼｯｸE"/>
                      </a:endParaRP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600" b="0" i="0" u="none" strike="noStrike" dirty="0">
                          <a:solidFill>
                            <a:srgbClr val="000000"/>
                          </a:solidFill>
                          <a:effectLst/>
                          <a:latin typeface="HGPｺﾞｼｯｸE"/>
                        </a:rPr>
                        <a:t>通し番号</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600" b="1" i="0" u="none" strike="noStrike" dirty="0">
                          <a:solidFill>
                            <a:srgbClr val="000000"/>
                          </a:solidFill>
                          <a:effectLst/>
                          <a:latin typeface="HGPｺﾞｼｯｸE"/>
                        </a:rPr>
                        <a:t>申出者</a:t>
                      </a:r>
                    </a:p>
                  </a:txBody>
                  <a:tcPr marL="4665" marR="4665" marT="466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600" b="1" i="0" u="none" strike="noStrike" dirty="0">
                          <a:solidFill>
                            <a:srgbClr val="000000"/>
                          </a:solidFill>
                          <a:effectLst/>
                          <a:latin typeface="HGPｺﾞｼｯｸE"/>
                        </a:rPr>
                        <a:t>利用目的</a:t>
                      </a:r>
                    </a:p>
                  </a:txBody>
                  <a:tcPr marL="4665" marR="4665" marT="4665"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0000"/>
                  </a:ext>
                </a:extLst>
              </a:tr>
              <a:tr h="1089247">
                <a:tc rowSpan="3">
                  <a:txBody>
                    <a:bodyPr/>
                    <a:lstStyle/>
                    <a:p>
                      <a:pPr algn="ctr" fontAlgn="ctr"/>
                      <a:r>
                        <a:rPr lang="en-US" altLang="ja-JP" sz="900" b="0" i="0" u="none" strike="noStrike" dirty="0">
                          <a:solidFill>
                            <a:srgbClr val="000000"/>
                          </a:solidFill>
                          <a:effectLst/>
                          <a:latin typeface="HGPｺﾞｼｯｸE"/>
                        </a:rPr>
                        <a:t>5</a:t>
                      </a:r>
                      <a:r>
                        <a:rPr lang="ja-JP" altLang="en-US" sz="900" b="0" i="0" u="none" strike="noStrike" dirty="0">
                          <a:solidFill>
                            <a:srgbClr val="000000"/>
                          </a:solidFill>
                          <a:effectLst/>
                          <a:latin typeface="HGPｺﾞｼｯｸE"/>
                        </a:rPr>
                        <a:t>月分</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HGPｺﾞｼｯｸE"/>
                        </a:rPr>
                        <a:t>①</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大阪医科大学</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　伊藤　ゆり</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HGPｺﾞｼｯｸE"/>
                        </a:rPr>
                        <a:t>大阪府における泌尿器系・皮膚・脳腫瘍の罹患率、生存率、進行度分布の年次推移を検討し、がん予防・医療などのがん対策の取り組みを評価するために記述疫学的な分析を行う。</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2"/>
                  </a:ext>
                </a:extLst>
              </a:tr>
              <a:tr h="1037483">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PｺﾞｼｯｸE"/>
                        </a:rPr>
                        <a:t>②</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大阪国際がんセンター</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　宮代　勲</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がん患者のがん以外の死因について、大阪府がん登録資料を用いて検討する。大阪府がん登録罹患情報とし人口動態統計死亡票を照合することにより、がん患者のがん以外の死因を同定し、死因構成の年次推移を確認する。</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708337">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PｺﾞｼｯｸE"/>
                        </a:rPr>
                        <a:t>③</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大阪国際がんセンター</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　宮代　勲</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大阪府のがん罹患数・率を集計し、集計表を公表することによって、府の今後のがん対策の企画立案のための資料及びこれまでのがん対策の評価資料とする。</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089968">
                <a:tc rowSpan="2">
                  <a:txBody>
                    <a:bodyPr/>
                    <a:lstStyle/>
                    <a:p>
                      <a:pPr algn="ctr" fontAlgn="ctr"/>
                      <a:r>
                        <a:rPr lang="en-US" altLang="ja-JP" sz="900" b="0" i="0" u="none" strike="noStrike" dirty="0">
                          <a:solidFill>
                            <a:srgbClr val="000000"/>
                          </a:solidFill>
                          <a:effectLst/>
                          <a:latin typeface="HGPｺﾞｼｯｸE"/>
                        </a:rPr>
                        <a:t>6</a:t>
                      </a:r>
                      <a:r>
                        <a:rPr lang="ja-JP" altLang="en-US" sz="900" b="0" i="0" u="none" strike="noStrike" dirty="0">
                          <a:solidFill>
                            <a:srgbClr val="000000"/>
                          </a:solidFill>
                          <a:effectLst/>
                          <a:latin typeface="HGPｺﾞｼｯｸE"/>
                        </a:rPr>
                        <a:t>月分</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HGPｺﾞｼｯｸE"/>
                        </a:rPr>
                        <a:t>④</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豊中市　</a:t>
                      </a:r>
                      <a:br>
                        <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市長　長内　繁樹</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豊中市のがん情報をがん種別や地域別に分析し、今後の健康医療対策の立案に活用する。</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5"/>
                  </a:ext>
                </a:extLst>
              </a:tr>
              <a:tr h="1037483">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PｺﾞｼｯｸE"/>
                        </a:rPr>
                        <a:t>⑤</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PｺﾞｼｯｸE"/>
                        </a:rPr>
                        <a:t>大阪国際がんセンター</a:t>
                      </a:r>
                      <a:br>
                        <a:rPr lang="ja-JP" altLang="en-US" sz="1100" b="0" i="0" u="none" strike="noStrike">
                          <a:solidFill>
                            <a:srgbClr val="000000"/>
                          </a:solidFill>
                          <a:effectLst/>
                          <a:latin typeface="HGPｺﾞｼｯｸE"/>
                        </a:rPr>
                      </a:br>
                      <a:r>
                        <a:rPr lang="ja-JP" altLang="en-US" sz="1100" b="0" i="0" u="none" strike="noStrike">
                          <a:solidFill>
                            <a:srgbClr val="000000"/>
                          </a:solidFill>
                          <a:effectLst/>
                          <a:latin typeface="HGPｺﾞｼｯｸE"/>
                        </a:rPr>
                        <a:t>　宮代　勲</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府より依頼を受け、大腸がんにおける医療機関別の診療実績の分析を行う。大阪府がん診療連携ネットワーク協議会にて、クローズドな会での公表を行い、今後のがん医療の企画立案または実施に必要ながんに係る調査研究のために用いる統計資料の作成を行う。</a:t>
                      </a:r>
                    </a:p>
                  </a:txBody>
                  <a:tcPr marL="4665" marR="4665" marT="466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6" name="テキスト ボックス 21"/>
          <p:cNvSpPr txBox="1"/>
          <p:nvPr/>
        </p:nvSpPr>
        <p:spPr>
          <a:xfrm>
            <a:off x="9235132" y="281546"/>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0" lang="ja-JP" altLang="en-US" sz="1400" kern="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資料２</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42346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372488" y="5877136"/>
            <a:ext cx="2442070" cy="238176"/>
          </a:xfrm>
          <a:prstGeom prst="rect">
            <a:avLst/>
          </a:prstGeom>
        </p:spPr>
        <p:txBody>
          <a:bodyPr vert="horz" lIns="104306" tIns="52153" rIns="104306" bIns="52153"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300" b="1" dirty="0"/>
              <a:t>（２）公表前審査一覧</a:t>
            </a:r>
          </a:p>
        </p:txBody>
      </p:sp>
      <p:graphicFrame>
        <p:nvGraphicFramePr>
          <p:cNvPr id="3" name="表 2"/>
          <p:cNvGraphicFramePr>
            <a:graphicFrameLocks noGrp="1"/>
          </p:cNvGraphicFramePr>
          <p:nvPr>
            <p:extLst>
              <p:ext uri="{D42A27DB-BD31-4B8C-83A1-F6EECF244321}">
                <p14:modId xmlns:p14="http://schemas.microsoft.com/office/powerpoint/2010/main" val="957474041"/>
              </p:ext>
            </p:extLst>
          </p:nvPr>
        </p:nvGraphicFramePr>
        <p:xfrm>
          <a:off x="207373" y="180231"/>
          <a:ext cx="10009113" cy="5603505"/>
        </p:xfrm>
        <a:graphic>
          <a:graphicData uri="http://schemas.openxmlformats.org/drawingml/2006/table">
            <a:tbl>
              <a:tblPr/>
              <a:tblGrid>
                <a:gridCol w="1206343">
                  <a:extLst>
                    <a:ext uri="{9D8B030D-6E8A-4147-A177-3AD203B41FA5}">
                      <a16:colId xmlns:a16="http://schemas.microsoft.com/office/drawing/2014/main" val="20000"/>
                    </a:ext>
                  </a:extLst>
                </a:gridCol>
                <a:gridCol w="908677">
                  <a:extLst>
                    <a:ext uri="{9D8B030D-6E8A-4147-A177-3AD203B41FA5}">
                      <a16:colId xmlns:a16="http://schemas.microsoft.com/office/drawing/2014/main" val="20001"/>
                    </a:ext>
                  </a:extLst>
                </a:gridCol>
                <a:gridCol w="2500794">
                  <a:extLst>
                    <a:ext uri="{9D8B030D-6E8A-4147-A177-3AD203B41FA5}">
                      <a16:colId xmlns:a16="http://schemas.microsoft.com/office/drawing/2014/main" val="20005"/>
                    </a:ext>
                  </a:extLst>
                </a:gridCol>
                <a:gridCol w="5393299">
                  <a:extLst>
                    <a:ext uri="{9D8B030D-6E8A-4147-A177-3AD203B41FA5}">
                      <a16:colId xmlns:a16="http://schemas.microsoft.com/office/drawing/2014/main" val="20008"/>
                    </a:ext>
                  </a:extLst>
                </a:gridCol>
              </a:tblGrid>
              <a:tr h="268277">
                <a:tc>
                  <a:txBody>
                    <a:bodyPr/>
                    <a:lstStyle/>
                    <a:p>
                      <a:pPr algn="ctr" fontAlgn="ctr"/>
                      <a:r>
                        <a:rPr lang="ja-JP" altLang="en-US" sz="500" b="0" i="0" u="none" strike="noStrike" dirty="0" smtClean="0">
                          <a:solidFill>
                            <a:srgbClr val="000000"/>
                          </a:solidFill>
                          <a:effectLst/>
                          <a:latin typeface="HGPｺﾞｼｯｸE"/>
                        </a:rPr>
                        <a:t>月</a:t>
                      </a:r>
                      <a:r>
                        <a:rPr lang="ja-JP" altLang="en-US" sz="500" b="0" i="0" u="none" strike="noStrike" dirty="0">
                          <a:solidFill>
                            <a:srgbClr val="000000"/>
                          </a:solidFill>
                          <a:effectLst/>
                          <a:latin typeface="HGPｺﾞｼｯｸE"/>
                        </a:rPr>
                        <a:t>　</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500" b="0" i="0" u="none" strike="noStrike" dirty="0">
                          <a:solidFill>
                            <a:srgbClr val="000000"/>
                          </a:solidFill>
                          <a:effectLst/>
                          <a:latin typeface="HGPｺﾞｼｯｸE"/>
                        </a:rPr>
                        <a:t>通し番号</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500" b="1" i="0" u="none" strike="noStrike" dirty="0">
                          <a:solidFill>
                            <a:srgbClr val="000000"/>
                          </a:solidFill>
                          <a:effectLst/>
                          <a:latin typeface="HGPｺﾞｼｯｸE"/>
                        </a:rPr>
                        <a:t>申出者</a:t>
                      </a:r>
                    </a:p>
                  </a:txBody>
                  <a:tcPr marL="2686" marR="2686" marT="2686"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500" b="1" i="0" u="none" strike="noStrike" dirty="0">
                          <a:solidFill>
                            <a:srgbClr val="000000"/>
                          </a:solidFill>
                          <a:effectLst/>
                          <a:latin typeface="HGPｺﾞｼｯｸE"/>
                        </a:rPr>
                        <a:t>利用目的</a:t>
                      </a:r>
                    </a:p>
                  </a:txBody>
                  <a:tcPr marL="2686" marR="2686" marT="2686"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0000"/>
                  </a:ext>
                </a:extLst>
              </a:tr>
              <a:tr h="789332">
                <a:tc rowSpan="3">
                  <a:txBody>
                    <a:bodyPr/>
                    <a:lstStyle/>
                    <a:p>
                      <a:pPr algn="ctr" fontAlgn="ctr"/>
                      <a:r>
                        <a:rPr lang="en-US" altLang="ja-JP" sz="900" b="0" i="0" u="none" strike="noStrike" dirty="0" smtClean="0">
                          <a:solidFill>
                            <a:srgbClr val="000000"/>
                          </a:solidFill>
                          <a:effectLst/>
                          <a:latin typeface="HGPｺﾞｼｯｸE"/>
                        </a:rPr>
                        <a:t>8</a:t>
                      </a:r>
                      <a:r>
                        <a:rPr lang="ja-JP" altLang="en-US" sz="900" b="0" i="0" u="none" strike="noStrike" dirty="0" smtClean="0">
                          <a:solidFill>
                            <a:srgbClr val="000000"/>
                          </a:solidFill>
                          <a:effectLst/>
                          <a:latin typeface="HGPｺﾞｼｯｸE"/>
                        </a:rPr>
                        <a:t>月分</a:t>
                      </a:r>
                      <a:r>
                        <a:rPr lang="ja-JP" altLang="en-US" sz="900" b="0" i="0" u="none" strike="noStrike" dirty="0">
                          <a:solidFill>
                            <a:srgbClr val="000000"/>
                          </a:solidFill>
                          <a:effectLst/>
                          <a:latin typeface="HGPｺﾞｼｯｸE"/>
                        </a:rPr>
                        <a:t>　</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HGPｺﾞｼｯｸE"/>
                        </a:rPr>
                        <a:t>⑥</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枚方市</a:t>
                      </a:r>
                      <a:br>
                        <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zh-TW"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枚方市長</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HGPｺﾞｼｯｸE"/>
                        </a:rPr>
                        <a:t>枚方市肺がん検診受診者とがん登録情報データとを照合させ、肺がん検診の精度管理に係る調査を行い、より精度向上に向けた枚方市における肺がん対策を行う。</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3"/>
                  </a:ext>
                </a:extLst>
              </a:tr>
              <a:tr h="711783">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PｺﾞｼｯｸE"/>
                        </a:rPr>
                        <a:t>⑦</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大阪国際がんセンター</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　藤　重夫</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末梢性</a:t>
                      </a:r>
                      <a:r>
                        <a:rPr lang="en-US" altLang="ja-JP" sz="1100" b="0" i="0" u="none" strike="noStrike" dirty="0">
                          <a:solidFill>
                            <a:srgbClr val="000000"/>
                          </a:solidFill>
                          <a:effectLst/>
                          <a:latin typeface="HGPｺﾞｼｯｸE"/>
                        </a:rPr>
                        <a:t>T</a:t>
                      </a:r>
                      <a:r>
                        <a:rPr lang="ja-JP" altLang="en-US" sz="1100" b="0" i="0" u="none" strike="noStrike" dirty="0">
                          <a:solidFill>
                            <a:srgbClr val="000000"/>
                          </a:solidFill>
                          <a:effectLst/>
                          <a:latin typeface="HGPｺﾞｼｯｸE"/>
                        </a:rPr>
                        <a:t>細胞性リンパ腫（以下、</a:t>
                      </a:r>
                      <a:r>
                        <a:rPr lang="en-US" altLang="ja-JP" sz="1100" b="0" i="0" u="none" strike="noStrike" dirty="0">
                          <a:solidFill>
                            <a:srgbClr val="000000"/>
                          </a:solidFill>
                          <a:effectLst/>
                          <a:latin typeface="HGPｺﾞｼｯｸE"/>
                        </a:rPr>
                        <a:t>PTCL</a:t>
                      </a:r>
                      <a:r>
                        <a:rPr lang="ja-JP" altLang="en-US" sz="1100" b="0" i="0" u="none" strike="noStrike" dirty="0">
                          <a:solidFill>
                            <a:srgbClr val="000000"/>
                          </a:solidFill>
                          <a:effectLst/>
                          <a:latin typeface="HGPｺﾞｼｯｸE"/>
                        </a:rPr>
                        <a:t>）はリンパ系腫瘍の中でも頻度の低い疾患である。</a:t>
                      </a:r>
                      <a:r>
                        <a:rPr lang="en-US" altLang="ja-JP" sz="1100" b="0" i="0" u="none" strike="noStrike" dirty="0">
                          <a:solidFill>
                            <a:srgbClr val="000000"/>
                          </a:solidFill>
                          <a:effectLst/>
                          <a:latin typeface="HGPｺﾞｼｯｸE"/>
                        </a:rPr>
                        <a:t>PTCL</a:t>
                      </a:r>
                      <a:r>
                        <a:rPr lang="ja-JP" altLang="en-US" sz="1100" b="0" i="0" u="none" strike="noStrike" dirty="0">
                          <a:solidFill>
                            <a:srgbClr val="000000"/>
                          </a:solidFill>
                          <a:effectLst/>
                          <a:latin typeface="HGPｺﾞｼｯｸE"/>
                        </a:rPr>
                        <a:t>に関する標準治療も未だ確立しているとはいえない。難治性の</a:t>
                      </a:r>
                      <a:r>
                        <a:rPr lang="en-US" altLang="ja-JP" sz="1100" b="0" i="0" u="none" strike="noStrike" dirty="0">
                          <a:solidFill>
                            <a:srgbClr val="000000"/>
                          </a:solidFill>
                          <a:effectLst/>
                          <a:latin typeface="HGPｺﾞｼｯｸE"/>
                        </a:rPr>
                        <a:t>PTCL</a:t>
                      </a:r>
                      <a:r>
                        <a:rPr lang="ja-JP" altLang="en-US" sz="1100" b="0" i="0" u="none" strike="noStrike" dirty="0">
                          <a:solidFill>
                            <a:srgbClr val="000000"/>
                          </a:solidFill>
                          <a:effectLst/>
                          <a:latin typeface="HGPｺﾞｼｯｸE"/>
                        </a:rPr>
                        <a:t>の予後を大阪府がん登録の多数例で検討することで、大阪における</a:t>
                      </a:r>
                      <a:r>
                        <a:rPr lang="en-US" altLang="ja-JP" sz="1100" b="0" i="0" u="none" strike="noStrike" dirty="0">
                          <a:solidFill>
                            <a:srgbClr val="000000"/>
                          </a:solidFill>
                          <a:effectLst/>
                          <a:latin typeface="HGPｺﾞｼｯｸE"/>
                        </a:rPr>
                        <a:t>PTCL</a:t>
                      </a:r>
                      <a:r>
                        <a:rPr lang="ja-JP" altLang="en-US" sz="1100" b="0" i="0" u="none" strike="noStrike" dirty="0">
                          <a:solidFill>
                            <a:srgbClr val="000000"/>
                          </a:solidFill>
                          <a:effectLst/>
                          <a:latin typeface="HGPｺﾞｼｯｸE"/>
                        </a:rPr>
                        <a:t>診療の現状と課題を明らかにすることを目的とする。</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4"/>
                  </a:ext>
                </a:extLst>
              </a:tr>
              <a:tr h="714464">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PｺﾞｼｯｸE"/>
                        </a:rPr>
                        <a:t>⑧</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大阪国際がんセンター</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　森島　敏隆</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がん医療の均</a:t>
                      </a:r>
                      <a:r>
                        <a:rPr lang="ja-JP" altLang="en-US" sz="1100" b="0" i="0" u="none" strike="noStrike" dirty="0" err="1">
                          <a:solidFill>
                            <a:srgbClr val="000000"/>
                          </a:solidFill>
                          <a:effectLst/>
                          <a:latin typeface="HGPｺﾞｼｯｸE"/>
                        </a:rPr>
                        <a:t>てん化に</a:t>
                      </a:r>
                      <a:r>
                        <a:rPr lang="ja-JP" altLang="en-US" sz="1100" b="0" i="0" u="none" strike="noStrike" dirty="0">
                          <a:solidFill>
                            <a:srgbClr val="000000"/>
                          </a:solidFill>
                          <a:effectLst/>
                          <a:latin typeface="HGPｺﾞｼｯｸE"/>
                        </a:rPr>
                        <a:t>向けて、大阪府のがん診療拠点病院のがんの診療の実態を明らかにすることを目的とする。拠点病院の保有する</a:t>
                      </a:r>
                      <a:r>
                        <a:rPr lang="en-US" altLang="ja-JP" sz="1100" b="0" i="0" u="none" strike="noStrike" dirty="0">
                          <a:solidFill>
                            <a:srgbClr val="000000"/>
                          </a:solidFill>
                          <a:effectLst/>
                          <a:latin typeface="HGPｺﾞｼｯｸE"/>
                        </a:rPr>
                        <a:t>DPC</a:t>
                      </a:r>
                      <a:r>
                        <a:rPr lang="ja-JP" altLang="en-US" sz="1100" b="0" i="0" u="none" strike="noStrike" dirty="0">
                          <a:solidFill>
                            <a:srgbClr val="000000"/>
                          </a:solidFill>
                          <a:effectLst/>
                          <a:latin typeface="HGPｺﾞｼｯｸE"/>
                        </a:rPr>
                        <a:t>データと院内がん登録データと、本申請の大阪府がん登録データを照合して利用する。大阪府がん登録資料利用申請において承認済（承認番号</a:t>
                      </a:r>
                      <a:r>
                        <a:rPr lang="en-US" altLang="ja-JP" sz="1100" b="0" i="0" u="none" strike="noStrike" dirty="0">
                          <a:solidFill>
                            <a:srgbClr val="000000"/>
                          </a:solidFill>
                          <a:effectLst/>
                          <a:latin typeface="HGPｺﾞｼｯｸE"/>
                        </a:rPr>
                        <a:t>18-0010</a:t>
                      </a:r>
                      <a:r>
                        <a:rPr lang="ja-JP" altLang="en-US" sz="1100" b="0" i="0" u="none" strike="noStrike" dirty="0">
                          <a:solidFill>
                            <a:srgbClr val="000000"/>
                          </a:solidFill>
                          <a:effectLst/>
                          <a:latin typeface="HGPｺﾞｼｯｸE"/>
                        </a:rPr>
                        <a:t>）で、既に照合作業を完了している。本申請の目的はデータの利用期間延長であるので、新たな大阪府がん登録情報データの作成は不要である。</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600999">
                <a:tc rowSpan="3">
                  <a:txBody>
                    <a:bodyPr/>
                    <a:lstStyle/>
                    <a:p>
                      <a:pPr algn="ctr" fontAlgn="ctr"/>
                      <a:r>
                        <a:rPr lang="en-US" altLang="ja-JP" sz="900" b="0" i="0" u="none" strike="noStrike" dirty="0" smtClean="0">
                          <a:solidFill>
                            <a:srgbClr val="000000"/>
                          </a:solidFill>
                          <a:effectLst/>
                          <a:latin typeface="HGPｺﾞｼｯｸE"/>
                        </a:rPr>
                        <a:t>10</a:t>
                      </a:r>
                      <a:r>
                        <a:rPr lang="ja-JP" altLang="en-US" sz="900" b="0" i="0" u="none" strike="noStrike" dirty="0" smtClean="0">
                          <a:solidFill>
                            <a:srgbClr val="000000"/>
                          </a:solidFill>
                          <a:effectLst/>
                          <a:latin typeface="HGPｺﾞｼｯｸE"/>
                        </a:rPr>
                        <a:t>・</a:t>
                      </a:r>
                      <a:r>
                        <a:rPr lang="en-US" altLang="ja-JP" sz="900" b="0" i="0" u="none" strike="noStrike" dirty="0" smtClean="0">
                          <a:solidFill>
                            <a:srgbClr val="000000"/>
                          </a:solidFill>
                          <a:effectLst/>
                          <a:latin typeface="HGPｺﾞｼｯｸE"/>
                        </a:rPr>
                        <a:t>11</a:t>
                      </a:r>
                      <a:r>
                        <a:rPr lang="ja-JP" altLang="en-US" sz="900" b="0" i="0" u="none" strike="noStrike" dirty="0">
                          <a:solidFill>
                            <a:srgbClr val="000000"/>
                          </a:solidFill>
                          <a:effectLst/>
                          <a:latin typeface="HGPｺﾞｼｯｸE"/>
                        </a:rPr>
                        <a:t>月分</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smtClean="0">
                          <a:solidFill>
                            <a:srgbClr val="000000"/>
                          </a:solidFill>
                          <a:effectLst/>
                          <a:latin typeface="HGPｺﾞｼｯｸE"/>
                        </a:rPr>
                        <a:t>⑨</a:t>
                      </a:r>
                      <a:endParaRPr lang="ja-JP" altLang="en-US" sz="1400" b="0" i="0" u="none" strike="noStrike" dirty="0">
                        <a:solidFill>
                          <a:srgbClr val="000000"/>
                        </a:solidFill>
                        <a:effectLst/>
                        <a:latin typeface="HGPｺﾞｼｯｸE"/>
                      </a:endParaRP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大阪大学大学院医学系研究科産科学婦人科学</a:t>
                      </a:r>
                      <a:r>
                        <a:rPr lang="zh-CN" altLang="en-US" sz="1100" b="0" i="0" u="sng" strike="noStrike" dirty="0">
                          <a:solidFill>
                            <a:srgbClr val="000000"/>
                          </a:solidFill>
                          <a:effectLst/>
                          <a:latin typeface="ＭＳ Ｐゴシック" panose="020B0600070205080204" pitchFamily="50" charset="-128"/>
                          <a:ea typeface="ＭＳ Ｐゴシック" panose="020B0600070205080204" pitchFamily="50" charset="-128"/>
                        </a:rPr>
                        <a:t/>
                      </a:r>
                      <a:br>
                        <a:rPr lang="zh-CN" altLang="en-US" sz="1100" b="0" i="0" u="sng" strike="noStrike" dirty="0">
                          <a:solidFill>
                            <a:srgbClr val="000000"/>
                          </a:solidFill>
                          <a:effectLst/>
                          <a:latin typeface="ＭＳ Ｐゴシック" panose="020B0600070205080204" pitchFamily="50" charset="-128"/>
                          <a:ea typeface="ＭＳ Ｐゴシック" panose="020B0600070205080204" pitchFamily="50" charset="-128"/>
                        </a:rPr>
                      </a:br>
                      <a:r>
                        <a:rPr lang="zh-CN"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　上田　豊</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大阪府がん登録資料を用いて、</a:t>
                      </a:r>
                      <a:r>
                        <a:rPr lang="en-US" altLang="ja-JP" sz="1100" b="0" i="0" u="none" strike="noStrike" dirty="0">
                          <a:solidFill>
                            <a:srgbClr val="000000"/>
                          </a:solidFill>
                          <a:effectLst/>
                          <a:latin typeface="HGPｺﾞｼｯｸE"/>
                        </a:rPr>
                        <a:t>1975</a:t>
                      </a:r>
                      <a:r>
                        <a:rPr lang="ja-JP" altLang="en-US" sz="1100" b="0" i="0" u="none" strike="noStrike" dirty="0">
                          <a:solidFill>
                            <a:srgbClr val="000000"/>
                          </a:solidFill>
                          <a:effectLst/>
                          <a:latin typeface="HGPｺﾞｼｯｸE"/>
                        </a:rPr>
                        <a:t>年～</a:t>
                      </a:r>
                      <a:r>
                        <a:rPr lang="en-US" altLang="ja-JP" sz="1100" b="0" i="0" u="none" strike="noStrike" dirty="0">
                          <a:solidFill>
                            <a:srgbClr val="000000"/>
                          </a:solidFill>
                          <a:effectLst/>
                          <a:latin typeface="HGPｺﾞｼｯｸE"/>
                        </a:rPr>
                        <a:t>2016</a:t>
                      </a:r>
                      <a:r>
                        <a:rPr lang="ja-JP" altLang="en-US" sz="1100" b="0" i="0" u="none" strike="noStrike" dirty="0">
                          <a:solidFill>
                            <a:srgbClr val="000000"/>
                          </a:solidFill>
                          <a:effectLst/>
                          <a:latin typeface="HGPｺﾞｼｯｸE"/>
                        </a:rPr>
                        <a:t>年に診断された婦人科がん（子宮頸がん・体がん・卵巣がん）、</a:t>
                      </a:r>
                      <a:r>
                        <a:rPr lang="en-US" altLang="ja-JP" sz="1100" b="0" i="0" u="none" strike="noStrike" dirty="0">
                          <a:solidFill>
                            <a:srgbClr val="000000"/>
                          </a:solidFill>
                          <a:effectLst/>
                          <a:latin typeface="HGPｺﾞｼｯｸE"/>
                        </a:rPr>
                        <a:t>HPV</a:t>
                      </a:r>
                      <a:r>
                        <a:rPr lang="ja-JP" altLang="en-US" sz="1100" b="0" i="0" u="none" strike="noStrike" dirty="0">
                          <a:solidFill>
                            <a:srgbClr val="000000"/>
                          </a:solidFill>
                          <a:effectLst/>
                          <a:latin typeface="HGPｺﾞｼｯｸE"/>
                        </a:rPr>
                        <a:t>関連がん（咽頭がん等）、乳がんの疾患等の特性や治療成績の経年的変化を明らかにする。</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6"/>
                  </a:ext>
                </a:extLst>
              </a:tr>
              <a:tr h="1021978">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PｺﾞｼｯｸE"/>
                        </a:rPr>
                        <a:t>⑩</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大阪国際がんセンター</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　宮代　勲</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大阪府がん登録資料利用申請（承認番号</a:t>
                      </a:r>
                      <a:r>
                        <a:rPr lang="en-US" altLang="ja-JP" sz="1100" b="0" i="0" u="none" strike="noStrike" dirty="0">
                          <a:solidFill>
                            <a:srgbClr val="000000"/>
                          </a:solidFill>
                          <a:effectLst/>
                          <a:latin typeface="HGPｺﾞｼｯｸE"/>
                        </a:rPr>
                        <a:t>18-0018</a:t>
                      </a:r>
                      <a:r>
                        <a:rPr lang="ja-JP" altLang="en-US" sz="1100" b="0" i="0" u="none" strike="noStrike" dirty="0">
                          <a:solidFill>
                            <a:srgbClr val="000000"/>
                          </a:solidFill>
                          <a:effectLst/>
                          <a:latin typeface="HGPｺﾞｼｯｸE"/>
                        </a:rPr>
                        <a:t>「大阪府内のがん医療の実態と予後に関する研究」；平成</a:t>
                      </a:r>
                      <a:r>
                        <a:rPr lang="en-US" altLang="ja-JP" sz="1100" b="0" i="0" u="none" strike="noStrike" dirty="0">
                          <a:solidFill>
                            <a:srgbClr val="000000"/>
                          </a:solidFill>
                          <a:effectLst/>
                          <a:latin typeface="HGPｺﾞｼｯｸE"/>
                        </a:rPr>
                        <a:t>30</a:t>
                      </a:r>
                      <a:r>
                        <a:rPr lang="ja-JP" altLang="en-US" sz="1100" b="0" i="0" u="none" strike="noStrike" dirty="0">
                          <a:solidFill>
                            <a:srgbClr val="000000"/>
                          </a:solidFill>
                          <a:effectLst/>
                          <a:latin typeface="HGPｺﾞｼｯｸE"/>
                        </a:rPr>
                        <a:t>年</a:t>
                      </a:r>
                      <a:r>
                        <a:rPr lang="en-US" altLang="ja-JP" sz="1100" b="0" i="0" u="none" strike="noStrike" dirty="0">
                          <a:solidFill>
                            <a:srgbClr val="000000"/>
                          </a:solidFill>
                          <a:effectLst/>
                          <a:latin typeface="HGPｺﾞｼｯｸE"/>
                        </a:rPr>
                        <a:t>12</a:t>
                      </a:r>
                      <a:r>
                        <a:rPr lang="ja-JP" altLang="en-US" sz="1100" b="0" i="0" u="none" strike="noStrike" dirty="0">
                          <a:solidFill>
                            <a:srgbClr val="000000"/>
                          </a:solidFill>
                          <a:effectLst/>
                          <a:latin typeface="HGPｺﾞｼｯｸE"/>
                        </a:rPr>
                        <a:t>月</a:t>
                      </a:r>
                      <a:r>
                        <a:rPr lang="en-US" altLang="ja-JP" sz="1100" b="0" i="0" u="none" strike="noStrike" dirty="0">
                          <a:solidFill>
                            <a:srgbClr val="000000"/>
                          </a:solidFill>
                          <a:effectLst/>
                          <a:latin typeface="HGPｺﾞｼｯｸE"/>
                        </a:rPr>
                        <a:t>6</a:t>
                      </a:r>
                      <a:r>
                        <a:rPr lang="ja-JP" altLang="en-US" sz="1100" b="0" i="0" u="none" strike="noStrike" dirty="0">
                          <a:solidFill>
                            <a:srgbClr val="000000"/>
                          </a:solidFill>
                          <a:effectLst/>
                          <a:latin typeface="HGPｺﾞｼｯｸE"/>
                        </a:rPr>
                        <a:t>日府病がん第</a:t>
                      </a:r>
                      <a:r>
                        <a:rPr lang="en-US" altLang="ja-JP" sz="1100" b="0" i="0" u="none" strike="noStrike" dirty="0">
                          <a:solidFill>
                            <a:srgbClr val="000000"/>
                          </a:solidFill>
                          <a:effectLst/>
                          <a:latin typeface="HGPｺﾞｼｯｸE"/>
                        </a:rPr>
                        <a:t>2060</a:t>
                      </a:r>
                      <a:r>
                        <a:rPr lang="ja-JP" altLang="en-US" sz="1100" b="0" i="0" u="none" strike="noStrike" dirty="0">
                          <a:solidFill>
                            <a:srgbClr val="000000"/>
                          </a:solidFill>
                          <a:effectLst/>
                          <a:latin typeface="HGPｺﾞｼｯｸE"/>
                        </a:rPr>
                        <a:t>号）の利用期間延長目的である。匿名化が行われた情報を継続利用し、新たなデータ作成は不要である。</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厚生労働科学研究費補助金（がん対策推進総合研究事業）</a:t>
                      </a:r>
                      <a:r>
                        <a:rPr lang="en-US" altLang="ja-JP" sz="1100" b="0" i="0" u="none" strike="noStrike" dirty="0">
                          <a:solidFill>
                            <a:srgbClr val="000000"/>
                          </a:solidFill>
                          <a:effectLst/>
                          <a:latin typeface="HGPｺﾞｼｯｸE"/>
                        </a:rPr>
                        <a:t>H30</a:t>
                      </a:r>
                      <a:r>
                        <a:rPr lang="ja-JP" altLang="en-US" sz="1100" b="0" i="0" u="none" strike="noStrike" dirty="0" err="1">
                          <a:solidFill>
                            <a:srgbClr val="000000"/>
                          </a:solidFill>
                          <a:effectLst/>
                          <a:latin typeface="HGPｺﾞｼｯｸE"/>
                        </a:rPr>
                        <a:t>ー</a:t>
                      </a:r>
                      <a:r>
                        <a:rPr lang="ja-JP" altLang="en-US" sz="1100" b="0" i="0" u="none" strike="noStrike" dirty="0">
                          <a:solidFill>
                            <a:srgbClr val="000000"/>
                          </a:solidFill>
                          <a:effectLst/>
                          <a:latin typeface="HGPｺﾞｼｯｸE"/>
                        </a:rPr>
                        <a:t>がん対策</a:t>
                      </a:r>
                      <a:r>
                        <a:rPr lang="ja-JP" altLang="en-US" sz="1100" b="0" i="0" u="none" strike="noStrike" dirty="0" err="1">
                          <a:solidFill>
                            <a:srgbClr val="000000"/>
                          </a:solidFill>
                          <a:effectLst/>
                          <a:latin typeface="HGPｺﾞｼｯｸE"/>
                        </a:rPr>
                        <a:t>ー</a:t>
                      </a:r>
                      <a:r>
                        <a:rPr lang="ja-JP" altLang="en-US" sz="1100" b="0" i="0" u="none" strike="noStrike" dirty="0">
                          <a:solidFill>
                            <a:srgbClr val="000000"/>
                          </a:solidFill>
                          <a:effectLst/>
                          <a:latin typeface="HGPｺﾞｼｯｸE"/>
                        </a:rPr>
                        <a:t>一般</a:t>
                      </a:r>
                      <a:r>
                        <a:rPr lang="ja-JP" altLang="en-US" sz="1100" b="0" i="0" u="none" strike="noStrike" dirty="0" err="1">
                          <a:solidFill>
                            <a:srgbClr val="000000"/>
                          </a:solidFill>
                          <a:effectLst/>
                          <a:latin typeface="HGPｺﾞｼｯｸE"/>
                        </a:rPr>
                        <a:t>ー</a:t>
                      </a:r>
                      <a:r>
                        <a:rPr lang="en-US" altLang="ja-JP" sz="1100" b="0" i="0" u="none" strike="noStrike" dirty="0">
                          <a:solidFill>
                            <a:srgbClr val="000000"/>
                          </a:solidFill>
                          <a:effectLst/>
                          <a:latin typeface="HGPｺﾞｼｯｸE"/>
                        </a:rPr>
                        <a:t>009</a:t>
                      </a:r>
                      <a:r>
                        <a:rPr lang="ja-JP" altLang="en-US" sz="1100" b="0" i="0" u="none" strike="noStrike" dirty="0">
                          <a:solidFill>
                            <a:srgbClr val="000000"/>
                          </a:solidFill>
                          <a:effectLst/>
                          <a:latin typeface="HGPｺﾞｼｯｸE"/>
                        </a:rPr>
                        <a:t>の研究科題名と同一の課題名に変更する。</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007"/>
                  </a:ext>
                </a:extLst>
              </a:tr>
              <a:tr h="529364">
                <a:tc vMerge="1">
                  <a:txBody>
                    <a:bodyPr/>
                    <a:lstStyle/>
                    <a:p>
                      <a:endParaRPr kumimoji="1" lang="ja-JP" altLang="en-US"/>
                    </a:p>
                  </a:txBody>
                  <a:tcPr/>
                </a:tc>
                <a:tc>
                  <a:txBody>
                    <a:bodyPr/>
                    <a:lstStyle/>
                    <a:p>
                      <a:pPr algn="ctr" fontAlgn="ctr"/>
                      <a:r>
                        <a:rPr lang="ja-JP" altLang="en-US" sz="1400" b="0" i="0" u="none" strike="noStrike" dirty="0">
                          <a:solidFill>
                            <a:srgbClr val="000000"/>
                          </a:solidFill>
                          <a:effectLst/>
                          <a:latin typeface="HGPｺﾞｼｯｸE"/>
                        </a:rPr>
                        <a:t>⑪</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大阪国際がんセンター</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　小山　史穂子　</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smtClean="0">
                          <a:solidFill>
                            <a:srgbClr val="000000"/>
                          </a:solidFill>
                          <a:effectLst/>
                          <a:latin typeface="HGPｺﾞｼｯｸE"/>
                        </a:rPr>
                        <a:t>罹患数</a:t>
                      </a:r>
                      <a:r>
                        <a:rPr lang="ja-JP" altLang="en-US" sz="1100" b="0" i="0" u="none" strike="noStrike" dirty="0">
                          <a:solidFill>
                            <a:srgbClr val="000000"/>
                          </a:solidFill>
                          <a:effectLst/>
                          <a:latin typeface="HGPｺﾞｼｯｸE"/>
                        </a:rPr>
                        <a:t>が低く、稀少がんに該当するため、「口腔・咽頭がん」や「頭頸部がん」といった集計値での報告が</a:t>
                      </a:r>
                      <a:r>
                        <a:rPr lang="ja-JP" altLang="en-US" sz="1100" b="0" i="0" u="none" strike="noStrike" dirty="0" smtClean="0">
                          <a:solidFill>
                            <a:srgbClr val="000000"/>
                          </a:solidFill>
                          <a:effectLst/>
                          <a:latin typeface="HGPｺﾞｼｯｸE"/>
                        </a:rPr>
                        <a:t>多い口腔がん単独の推移についての実態の把握</a:t>
                      </a:r>
                      <a:r>
                        <a:rPr lang="ja-JP" altLang="en-US" sz="1100" b="0" i="0" u="none" strike="noStrike" dirty="0">
                          <a:solidFill>
                            <a:srgbClr val="000000"/>
                          </a:solidFill>
                          <a:effectLst/>
                          <a:latin typeface="HGPｺﾞｼｯｸE"/>
                        </a:rPr>
                        <a:t>を目的に研究を遂行する。</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620387">
                <a:tc>
                  <a:txBody>
                    <a:bodyPr/>
                    <a:lstStyle/>
                    <a:p>
                      <a:pPr algn="ctr" fontAlgn="ctr"/>
                      <a:r>
                        <a:rPr lang="en-US" altLang="ja-JP" sz="900" b="0" i="0" u="none" strike="noStrike" dirty="0">
                          <a:solidFill>
                            <a:srgbClr val="000000"/>
                          </a:solidFill>
                          <a:effectLst/>
                          <a:latin typeface="HGPｺﾞｼｯｸE"/>
                        </a:rPr>
                        <a:t>12</a:t>
                      </a:r>
                      <a:r>
                        <a:rPr lang="ja-JP" altLang="en-US" sz="900" b="0" i="0" u="none" strike="noStrike" dirty="0">
                          <a:solidFill>
                            <a:srgbClr val="000000"/>
                          </a:solidFill>
                          <a:effectLst/>
                          <a:latin typeface="HGPｺﾞｼｯｸE"/>
                        </a:rPr>
                        <a:t>月分</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HGPｺﾞｼｯｸE"/>
                        </a:rPr>
                        <a:t>⑫</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HGPｺﾞｼｯｸE"/>
                        </a:rPr>
                        <a:t>大阪国際がんセンター</a:t>
                      </a:r>
                      <a:br>
                        <a:rPr lang="ja-JP" altLang="en-US" sz="1100" b="0" i="0" u="none" strike="noStrike">
                          <a:solidFill>
                            <a:srgbClr val="000000"/>
                          </a:solidFill>
                          <a:effectLst/>
                          <a:latin typeface="HGPｺﾞｼｯｸE"/>
                        </a:rPr>
                      </a:br>
                      <a:r>
                        <a:rPr lang="ja-JP" altLang="en-US" sz="1100" b="0" i="0" u="none" strike="noStrike">
                          <a:solidFill>
                            <a:srgbClr val="000000"/>
                          </a:solidFill>
                          <a:effectLst/>
                          <a:latin typeface="HGPｺﾞｼｯｸE"/>
                        </a:rPr>
                        <a:t>　佐藤　亮</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がん罹患歴のある患者は予後が悪いとされており、臨床試験から除外されることが多い。がん患者における過去のがんの罹患について調査し、がんの既往の有無が予後と関連するかについて分析することにより過去のがんの影響について明らかにする。 </a:t>
                      </a:r>
                      <a:r>
                        <a:rPr lang="en-US" altLang="ja-JP" sz="1100" b="0" i="0" u="none" strike="noStrike" dirty="0">
                          <a:solidFill>
                            <a:srgbClr val="000000"/>
                          </a:solidFill>
                          <a:effectLst/>
                          <a:latin typeface="HGPｺﾞｼｯｸE"/>
                        </a:rPr>
                        <a:t>※</a:t>
                      </a:r>
                      <a:r>
                        <a:rPr lang="ja-JP" altLang="en-US" sz="1100" b="0" i="0" u="none" strike="noStrike" dirty="0">
                          <a:solidFill>
                            <a:srgbClr val="000000"/>
                          </a:solidFill>
                          <a:effectLst/>
                          <a:latin typeface="HGPｺﾞｼｯｸE"/>
                        </a:rPr>
                        <a:t>旧制度にて承認されたものの再申請であり、匿名化が行われた情報を継続利用するため、新たなデータの作成は不要</a:t>
                      </a:r>
                    </a:p>
                  </a:txBody>
                  <a:tcPr marL="2686" marR="2686" marT="268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1550551159"/>
              </p:ext>
            </p:extLst>
          </p:nvPr>
        </p:nvGraphicFramePr>
        <p:xfrm>
          <a:off x="234132" y="6156895"/>
          <a:ext cx="9982354" cy="1224136"/>
        </p:xfrm>
        <a:graphic>
          <a:graphicData uri="http://schemas.openxmlformats.org/drawingml/2006/table">
            <a:tbl>
              <a:tblPr/>
              <a:tblGrid>
                <a:gridCol w="660677">
                  <a:extLst>
                    <a:ext uri="{9D8B030D-6E8A-4147-A177-3AD203B41FA5}">
                      <a16:colId xmlns:a16="http://schemas.microsoft.com/office/drawing/2014/main" val="20000"/>
                    </a:ext>
                  </a:extLst>
                </a:gridCol>
                <a:gridCol w="765374">
                  <a:extLst>
                    <a:ext uri="{9D8B030D-6E8A-4147-A177-3AD203B41FA5}">
                      <a16:colId xmlns:a16="http://schemas.microsoft.com/office/drawing/2014/main" val="20001"/>
                    </a:ext>
                  </a:extLst>
                </a:gridCol>
                <a:gridCol w="2218301">
                  <a:extLst>
                    <a:ext uri="{9D8B030D-6E8A-4147-A177-3AD203B41FA5}">
                      <a16:colId xmlns:a16="http://schemas.microsoft.com/office/drawing/2014/main" val="20004"/>
                    </a:ext>
                  </a:extLst>
                </a:gridCol>
                <a:gridCol w="2693651">
                  <a:extLst>
                    <a:ext uri="{9D8B030D-6E8A-4147-A177-3AD203B41FA5}">
                      <a16:colId xmlns:a16="http://schemas.microsoft.com/office/drawing/2014/main" val="20006"/>
                    </a:ext>
                  </a:extLst>
                </a:gridCol>
                <a:gridCol w="3644351">
                  <a:extLst>
                    <a:ext uri="{9D8B030D-6E8A-4147-A177-3AD203B41FA5}">
                      <a16:colId xmlns:a16="http://schemas.microsoft.com/office/drawing/2014/main" val="20007"/>
                    </a:ext>
                  </a:extLst>
                </a:gridCol>
              </a:tblGrid>
              <a:tr h="517644">
                <a:tc>
                  <a:txBody>
                    <a:bodyPr/>
                    <a:lstStyle/>
                    <a:p>
                      <a:pPr algn="ctr" fontAlgn="ctr"/>
                      <a:r>
                        <a:rPr lang="ja-JP" altLang="en-US" sz="700" b="1" i="0" u="none" strike="noStrike" dirty="0">
                          <a:solidFill>
                            <a:srgbClr val="000000"/>
                          </a:solidFill>
                          <a:effectLst/>
                          <a:latin typeface="HGPｺﾞｼｯｸE"/>
                        </a:rPr>
                        <a:t>月</a:t>
                      </a:r>
                    </a:p>
                  </a:txBody>
                  <a:tcPr marL="3935" marR="3935" marT="39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700" b="1" i="0" u="none" strike="noStrike" dirty="0" smtClean="0">
                          <a:solidFill>
                            <a:srgbClr val="000000"/>
                          </a:solidFill>
                          <a:effectLst/>
                          <a:latin typeface="HGPｺﾞｼｯｸE"/>
                        </a:rPr>
                        <a:t>通し番号</a:t>
                      </a:r>
                      <a:r>
                        <a:rPr lang="ja-JP" altLang="en-US" sz="700" b="1" i="0" u="none" strike="noStrike" dirty="0">
                          <a:solidFill>
                            <a:srgbClr val="000000"/>
                          </a:solidFill>
                          <a:effectLst/>
                          <a:latin typeface="HGPｺﾞｼｯｸE"/>
                        </a:rPr>
                        <a:t>　</a:t>
                      </a:r>
                    </a:p>
                  </a:txBody>
                  <a:tcPr marL="3935" marR="3935" marT="39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700" b="1" i="0" u="none" strike="noStrike" dirty="0">
                          <a:solidFill>
                            <a:srgbClr val="000000"/>
                          </a:solidFill>
                          <a:effectLst/>
                          <a:latin typeface="HGPｺﾞｼｯｸE"/>
                        </a:rPr>
                        <a:t>申請者</a:t>
                      </a:r>
                    </a:p>
                  </a:txBody>
                  <a:tcPr marL="3935" marR="3935" marT="393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700" b="1" i="0" u="none" strike="noStrike" dirty="0">
                          <a:solidFill>
                            <a:srgbClr val="000000"/>
                          </a:solidFill>
                          <a:effectLst/>
                          <a:latin typeface="HGPｺﾞｼｯｸE"/>
                        </a:rPr>
                        <a:t>公表方法</a:t>
                      </a:r>
                    </a:p>
                  </a:txBody>
                  <a:tcPr marL="3935" marR="3935" marT="3935" marB="0" anchor="ctr">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tc>
                  <a:txBody>
                    <a:bodyPr/>
                    <a:lstStyle/>
                    <a:p>
                      <a:pPr algn="ctr" fontAlgn="ctr"/>
                      <a:r>
                        <a:rPr lang="ja-JP" altLang="en-US" sz="700" b="1" i="0" u="none" strike="noStrike" dirty="0">
                          <a:solidFill>
                            <a:srgbClr val="000000"/>
                          </a:solidFill>
                          <a:effectLst/>
                          <a:latin typeface="HGPｺﾞｼｯｸE"/>
                        </a:rPr>
                        <a:t>公表題名</a:t>
                      </a:r>
                    </a:p>
                  </a:txBody>
                  <a:tcPr marL="3935" marR="3935" marT="39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EA9DB"/>
                    </a:solidFill>
                  </a:tcPr>
                </a:tc>
                <a:extLst>
                  <a:ext uri="{0D108BD9-81ED-4DB2-BD59-A6C34878D82A}">
                    <a16:rowId xmlns:a16="http://schemas.microsoft.com/office/drawing/2014/main" val="10000"/>
                  </a:ext>
                </a:extLst>
              </a:tr>
              <a:tr h="706492">
                <a:tc>
                  <a:txBody>
                    <a:bodyPr/>
                    <a:lstStyle/>
                    <a:p>
                      <a:pPr algn="ctr" fontAlgn="ctr"/>
                      <a:r>
                        <a:rPr lang="en-US" altLang="ja-JP" sz="800" b="0" i="0" u="none" strike="noStrike">
                          <a:solidFill>
                            <a:srgbClr val="000000"/>
                          </a:solidFill>
                          <a:effectLst/>
                          <a:latin typeface="HGPｺﾞｼｯｸE"/>
                        </a:rPr>
                        <a:t>10</a:t>
                      </a:r>
                      <a:r>
                        <a:rPr lang="ja-JP" altLang="en-US" sz="800" b="0" i="0" u="none" strike="noStrike">
                          <a:solidFill>
                            <a:srgbClr val="000000"/>
                          </a:solidFill>
                          <a:effectLst/>
                          <a:latin typeface="HGPｺﾞｼｯｸE"/>
                        </a:rPr>
                        <a:t>・</a:t>
                      </a:r>
                      <a:r>
                        <a:rPr lang="en-US" altLang="ja-JP" sz="800" b="0" i="0" u="none" strike="noStrike">
                          <a:solidFill>
                            <a:srgbClr val="000000"/>
                          </a:solidFill>
                          <a:effectLst/>
                          <a:latin typeface="HGPｺﾞｼｯｸE"/>
                        </a:rPr>
                        <a:t>11</a:t>
                      </a:r>
                      <a:r>
                        <a:rPr lang="ja-JP" altLang="en-US" sz="800" b="0" i="0" u="none" strike="noStrike">
                          <a:solidFill>
                            <a:srgbClr val="000000"/>
                          </a:solidFill>
                          <a:effectLst/>
                          <a:latin typeface="HGPｺﾞｼｯｸE"/>
                        </a:rPr>
                        <a:t>月分</a:t>
                      </a:r>
                    </a:p>
                  </a:txBody>
                  <a:tcPr marL="3935" marR="3935" marT="39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D966"/>
                    </a:solidFill>
                  </a:tcPr>
                </a:tc>
                <a:tc>
                  <a:txBody>
                    <a:bodyPr/>
                    <a:lstStyle/>
                    <a:p>
                      <a:pPr algn="ctr" fontAlgn="ctr"/>
                      <a:r>
                        <a:rPr lang="ja-JP" altLang="en-US" sz="1400" b="0" i="0" u="none" strike="noStrike" dirty="0">
                          <a:solidFill>
                            <a:srgbClr val="000000"/>
                          </a:solidFill>
                          <a:effectLst/>
                          <a:latin typeface="HGPｺﾞｼｯｸE"/>
                        </a:rPr>
                        <a:t>⑬</a:t>
                      </a:r>
                    </a:p>
                  </a:txBody>
                  <a:tcPr marL="3935" marR="3935" marT="39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HGPｺﾞｼｯｸE"/>
                        </a:rPr>
                        <a:t>大阪国際がんセンター</a:t>
                      </a:r>
                      <a:br>
                        <a:rPr lang="ja-JP" altLang="en-US" sz="1100" b="0" i="0" u="none" strike="noStrike" dirty="0">
                          <a:solidFill>
                            <a:srgbClr val="000000"/>
                          </a:solidFill>
                          <a:effectLst/>
                          <a:latin typeface="HGPｺﾞｼｯｸE"/>
                        </a:rPr>
                      </a:br>
                      <a:r>
                        <a:rPr lang="ja-JP" altLang="en-US" sz="1100" b="0" i="0" u="none" strike="noStrike" dirty="0">
                          <a:solidFill>
                            <a:srgbClr val="000000"/>
                          </a:solidFill>
                          <a:effectLst/>
                          <a:latin typeface="HGPｺﾞｼｯｸE"/>
                        </a:rPr>
                        <a:t>森島　隆敏</a:t>
                      </a:r>
                    </a:p>
                  </a:txBody>
                  <a:tcPr marL="3935" marR="3935" marT="39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HGPｺﾞｼｯｸE"/>
                        </a:rPr>
                        <a:t>雑誌（厚生の指標）</a:t>
                      </a:r>
                    </a:p>
                  </a:txBody>
                  <a:tcPr marL="3935" marR="3935" marT="39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HGPｺﾞｼｯｸE"/>
                        </a:rPr>
                        <a:t>がん患者における医療保険の種別・本人家族別にみた検診発見がん及び早期がんの割合</a:t>
                      </a:r>
                    </a:p>
                  </a:txBody>
                  <a:tcPr marL="3935" marR="3935" marT="393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17330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TotalTime>
  <Words>859</Words>
  <Application>Microsoft Office PowerPoint</Application>
  <PresentationFormat>ユーザー設定</PresentationFormat>
  <Paragraphs>63</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HGPｺﾞｼｯｸE</vt:lpstr>
      <vt:lpstr>Meiryo UI</vt:lpstr>
      <vt:lpstr>ＭＳ Ｐゴシック</vt:lpstr>
      <vt:lpstr>Arial</vt:lpstr>
      <vt:lpstr>Calibri</vt:lpstr>
      <vt:lpstr>Office ​​テーマ</vt:lpstr>
      <vt:lpstr>2019年度　大阪府全国がん登録情報及び大阪府地域がん登録情報の利用申出等一覧</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令和元年度大阪府がん登録情報提供審査一覧</dc:title>
  <dc:creator>大阪府</dc:creator>
  <cp:lastModifiedBy>羽田野　結</cp:lastModifiedBy>
  <cp:revision>36</cp:revision>
  <cp:lastPrinted>2020-02-04T11:02:40Z</cp:lastPrinted>
  <dcterms:created xsi:type="dcterms:W3CDTF">2020-01-14T06:41:08Z</dcterms:created>
  <dcterms:modified xsi:type="dcterms:W3CDTF">2020-04-03T13:10:19Z</dcterms:modified>
</cp:coreProperties>
</file>