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5" r:id="rId2"/>
    <p:sldId id="256" r:id="rId3"/>
    <p:sldId id="258" r:id="rId4"/>
    <p:sldId id="259" r:id="rId5"/>
    <p:sldId id="267" r:id="rId6"/>
    <p:sldId id="264" r:id="rId7"/>
    <p:sldId id="261" r:id="rId8"/>
    <p:sldId id="262" r:id="rId9"/>
    <p:sldId id="266" r:id="rId10"/>
  </p:sldIdLst>
  <p:sldSz cx="9144000" cy="6858000" type="screen4x3"/>
  <p:notesSz cx="6807200" cy="9939338"/>
  <p:defaultTextStyle>
    <a:defPPr>
      <a:defRPr lang="ja-JP"/>
    </a:defPPr>
    <a:lvl1pPr marL="0" algn="l" defTabSz="914239" rtl="0" eaLnBrk="1" latinLnBrk="0" hangingPunct="1">
      <a:defRPr kumimoji="1" sz="1800" kern="1200">
        <a:solidFill>
          <a:schemeClr val="tx1"/>
        </a:solidFill>
        <a:latin typeface="+mn-lt"/>
        <a:ea typeface="+mn-ea"/>
        <a:cs typeface="+mn-cs"/>
      </a:defRPr>
    </a:lvl1pPr>
    <a:lvl2pPr marL="457119" algn="l" defTabSz="914239" rtl="0" eaLnBrk="1" latinLnBrk="0" hangingPunct="1">
      <a:defRPr kumimoji="1" sz="1800" kern="1200">
        <a:solidFill>
          <a:schemeClr val="tx1"/>
        </a:solidFill>
        <a:latin typeface="+mn-lt"/>
        <a:ea typeface="+mn-ea"/>
        <a:cs typeface="+mn-cs"/>
      </a:defRPr>
    </a:lvl2pPr>
    <a:lvl3pPr marL="914239" algn="l" defTabSz="914239" rtl="0" eaLnBrk="1" latinLnBrk="0" hangingPunct="1">
      <a:defRPr kumimoji="1" sz="1800" kern="1200">
        <a:solidFill>
          <a:schemeClr val="tx1"/>
        </a:solidFill>
        <a:latin typeface="+mn-lt"/>
        <a:ea typeface="+mn-ea"/>
        <a:cs typeface="+mn-cs"/>
      </a:defRPr>
    </a:lvl3pPr>
    <a:lvl4pPr marL="1371358" algn="l" defTabSz="914239" rtl="0" eaLnBrk="1" latinLnBrk="0" hangingPunct="1">
      <a:defRPr kumimoji="1" sz="1800" kern="1200">
        <a:solidFill>
          <a:schemeClr val="tx1"/>
        </a:solidFill>
        <a:latin typeface="+mn-lt"/>
        <a:ea typeface="+mn-ea"/>
        <a:cs typeface="+mn-cs"/>
      </a:defRPr>
    </a:lvl4pPr>
    <a:lvl5pPr marL="1828477" algn="l" defTabSz="914239" rtl="0" eaLnBrk="1" latinLnBrk="0" hangingPunct="1">
      <a:defRPr kumimoji="1" sz="1800" kern="1200">
        <a:solidFill>
          <a:schemeClr val="tx1"/>
        </a:solidFill>
        <a:latin typeface="+mn-lt"/>
        <a:ea typeface="+mn-ea"/>
        <a:cs typeface="+mn-cs"/>
      </a:defRPr>
    </a:lvl5pPr>
    <a:lvl6pPr marL="2285596" algn="l" defTabSz="914239" rtl="0" eaLnBrk="1" latinLnBrk="0" hangingPunct="1">
      <a:defRPr kumimoji="1" sz="1800" kern="1200">
        <a:solidFill>
          <a:schemeClr val="tx1"/>
        </a:solidFill>
        <a:latin typeface="+mn-lt"/>
        <a:ea typeface="+mn-ea"/>
        <a:cs typeface="+mn-cs"/>
      </a:defRPr>
    </a:lvl6pPr>
    <a:lvl7pPr marL="2742716" algn="l" defTabSz="914239" rtl="0" eaLnBrk="1" latinLnBrk="0" hangingPunct="1">
      <a:defRPr kumimoji="1" sz="1800" kern="1200">
        <a:solidFill>
          <a:schemeClr val="tx1"/>
        </a:solidFill>
        <a:latin typeface="+mn-lt"/>
        <a:ea typeface="+mn-ea"/>
        <a:cs typeface="+mn-cs"/>
      </a:defRPr>
    </a:lvl7pPr>
    <a:lvl8pPr marL="3199835" algn="l" defTabSz="914239" rtl="0" eaLnBrk="1" latinLnBrk="0" hangingPunct="1">
      <a:defRPr kumimoji="1" sz="1800" kern="1200">
        <a:solidFill>
          <a:schemeClr val="tx1"/>
        </a:solidFill>
        <a:latin typeface="+mn-lt"/>
        <a:ea typeface="+mn-ea"/>
        <a:cs typeface="+mn-cs"/>
      </a:defRPr>
    </a:lvl8pPr>
    <a:lvl9pPr marL="3656954" algn="l" defTabSz="914239"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notesViewPr>
    <p:cSldViewPr>
      <p:cViewPr>
        <p:scale>
          <a:sx n="57" d="100"/>
          <a:sy n="57" d="100"/>
        </p:scale>
        <p:origin x="-2790" y="-24"/>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8EF9C93F-2CFE-431B-8082-0D3FDB3489DA}" type="datetimeFigureOut">
              <a:rPr kumimoji="1" lang="ja-JP" altLang="en-US" smtClean="0"/>
              <a:t>2020/2/7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44989FAD-6E5B-44C0-B13F-4FC8EBE09738}" type="slidenum">
              <a:rPr kumimoji="1" lang="ja-JP" altLang="en-US" smtClean="0"/>
              <a:t>‹#›</a:t>
            </a:fld>
            <a:endParaRPr kumimoji="1" lang="ja-JP" altLang="en-US"/>
          </a:p>
        </p:txBody>
      </p:sp>
    </p:spTree>
    <p:extLst>
      <p:ext uri="{BB962C8B-B14F-4D97-AF65-F5344CB8AC3E}">
        <p14:creationId xmlns:p14="http://schemas.microsoft.com/office/powerpoint/2010/main" val="809160932"/>
      </p:ext>
    </p:extLst>
  </p:cSld>
  <p:clrMap bg1="lt1" tx1="dk1" bg2="lt2" tx2="dk2" accent1="accent1" accent2="accent2" accent3="accent3" accent4="accent4" accent5="accent5" accent6="accent6" hlink="hlink" folHlink="folHlink"/>
  <p:notesStyle>
    <a:lvl1pPr marL="0" algn="l" defTabSz="914239" rtl="0" eaLnBrk="1" latinLnBrk="0" hangingPunct="1">
      <a:defRPr kumimoji="1" sz="1200" kern="1200">
        <a:solidFill>
          <a:schemeClr val="tx1"/>
        </a:solidFill>
        <a:latin typeface="+mn-lt"/>
        <a:ea typeface="+mn-ea"/>
        <a:cs typeface="+mn-cs"/>
      </a:defRPr>
    </a:lvl1pPr>
    <a:lvl2pPr marL="457119" algn="l" defTabSz="914239" rtl="0" eaLnBrk="1" latinLnBrk="0" hangingPunct="1">
      <a:defRPr kumimoji="1" sz="1200" kern="1200">
        <a:solidFill>
          <a:schemeClr val="tx1"/>
        </a:solidFill>
        <a:latin typeface="+mn-lt"/>
        <a:ea typeface="+mn-ea"/>
        <a:cs typeface="+mn-cs"/>
      </a:defRPr>
    </a:lvl2pPr>
    <a:lvl3pPr marL="914239" algn="l" defTabSz="914239" rtl="0" eaLnBrk="1" latinLnBrk="0" hangingPunct="1">
      <a:defRPr kumimoji="1" sz="1200" kern="1200">
        <a:solidFill>
          <a:schemeClr val="tx1"/>
        </a:solidFill>
        <a:latin typeface="+mn-lt"/>
        <a:ea typeface="+mn-ea"/>
        <a:cs typeface="+mn-cs"/>
      </a:defRPr>
    </a:lvl3pPr>
    <a:lvl4pPr marL="1371358" algn="l" defTabSz="914239" rtl="0" eaLnBrk="1" latinLnBrk="0" hangingPunct="1">
      <a:defRPr kumimoji="1" sz="1200" kern="1200">
        <a:solidFill>
          <a:schemeClr val="tx1"/>
        </a:solidFill>
        <a:latin typeface="+mn-lt"/>
        <a:ea typeface="+mn-ea"/>
        <a:cs typeface="+mn-cs"/>
      </a:defRPr>
    </a:lvl4pPr>
    <a:lvl5pPr marL="1828477" algn="l" defTabSz="914239" rtl="0" eaLnBrk="1" latinLnBrk="0" hangingPunct="1">
      <a:defRPr kumimoji="1" sz="1200" kern="1200">
        <a:solidFill>
          <a:schemeClr val="tx1"/>
        </a:solidFill>
        <a:latin typeface="+mn-lt"/>
        <a:ea typeface="+mn-ea"/>
        <a:cs typeface="+mn-cs"/>
      </a:defRPr>
    </a:lvl5pPr>
    <a:lvl6pPr marL="2285596" algn="l" defTabSz="914239" rtl="0" eaLnBrk="1" latinLnBrk="0" hangingPunct="1">
      <a:defRPr kumimoji="1" sz="1200" kern="1200">
        <a:solidFill>
          <a:schemeClr val="tx1"/>
        </a:solidFill>
        <a:latin typeface="+mn-lt"/>
        <a:ea typeface="+mn-ea"/>
        <a:cs typeface="+mn-cs"/>
      </a:defRPr>
    </a:lvl6pPr>
    <a:lvl7pPr marL="2742716" algn="l" defTabSz="914239" rtl="0" eaLnBrk="1" latinLnBrk="0" hangingPunct="1">
      <a:defRPr kumimoji="1" sz="1200" kern="1200">
        <a:solidFill>
          <a:schemeClr val="tx1"/>
        </a:solidFill>
        <a:latin typeface="+mn-lt"/>
        <a:ea typeface="+mn-ea"/>
        <a:cs typeface="+mn-cs"/>
      </a:defRPr>
    </a:lvl7pPr>
    <a:lvl8pPr marL="3199835" algn="l" defTabSz="914239" rtl="0" eaLnBrk="1" latinLnBrk="0" hangingPunct="1">
      <a:defRPr kumimoji="1" sz="1200" kern="1200">
        <a:solidFill>
          <a:schemeClr val="tx1"/>
        </a:solidFill>
        <a:latin typeface="+mn-lt"/>
        <a:ea typeface="+mn-ea"/>
        <a:cs typeface="+mn-cs"/>
      </a:defRPr>
    </a:lvl8pPr>
    <a:lvl9pPr marL="3656954" algn="l" defTabSz="914239"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endParaRPr lang="ja-JP" altLang="ja-JP" dirty="0"/>
          </a:p>
        </p:txBody>
      </p:sp>
      <p:sp>
        <p:nvSpPr>
          <p:cNvPr id="4" name="スライド番号プレースホルダー 3"/>
          <p:cNvSpPr>
            <a:spLocks noGrp="1"/>
          </p:cNvSpPr>
          <p:nvPr>
            <p:ph type="sldNum" sz="quarter" idx="10"/>
          </p:nvPr>
        </p:nvSpPr>
        <p:spPr/>
        <p:txBody>
          <a:bodyPr/>
          <a:lstStyle/>
          <a:p>
            <a:fld id="{EBCB0D74-D066-428A-9CBC-1010FFCB6688}" type="slidenum">
              <a:rPr kumimoji="1" lang="ja-JP" altLang="en-US" smtClean="0"/>
              <a:t>1</a:t>
            </a:fld>
            <a:endParaRPr kumimoji="1" lang="ja-JP" altLang="en-US"/>
          </a:p>
        </p:txBody>
      </p:sp>
    </p:spTree>
    <p:extLst>
      <p:ext uri="{BB962C8B-B14F-4D97-AF65-F5344CB8AC3E}">
        <p14:creationId xmlns:p14="http://schemas.microsoft.com/office/powerpoint/2010/main" val="4105101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989FAD-6E5B-44C0-B13F-4FC8EBE09738}" type="slidenum">
              <a:rPr kumimoji="1" lang="ja-JP" altLang="en-US" smtClean="0"/>
              <a:t>2</a:t>
            </a:fld>
            <a:endParaRPr kumimoji="1" lang="ja-JP" altLang="en-US"/>
          </a:p>
        </p:txBody>
      </p:sp>
    </p:spTree>
    <p:extLst>
      <p:ext uri="{BB962C8B-B14F-4D97-AF65-F5344CB8AC3E}">
        <p14:creationId xmlns:p14="http://schemas.microsoft.com/office/powerpoint/2010/main" val="781811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989FAD-6E5B-44C0-B13F-4FC8EBE09738}" type="slidenum">
              <a:rPr kumimoji="1" lang="ja-JP" altLang="en-US" smtClean="0"/>
              <a:t>3</a:t>
            </a:fld>
            <a:endParaRPr kumimoji="1" lang="ja-JP" altLang="en-US"/>
          </a:p>
        </p:txBody>
      </p:sp>
    </p:spTree>
    <p:extLst>
      <p:ext uri="{BB962C8B-B14F-4D97-AF65-F5344CB8AC3E}">
        <p14:creationId xmlns:p14="http://schemas.microsoft.com/office/powerpoint/2010/main" val="3949922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989FAD-6E5B-44C0-B13F-4FC8EBE09738}" type="slidenum">
              <a:rPr kumimoji="1" lang="ja-JP" altLang="en-US" smtClean="0"/>
              <a:t>4</a:t>
            </a:fld>
            <a:endParaRPr kumimoji="1" lang="ja-JP" altLang="en-US"/>
          </a:p>
        </p:txBody>
      </p:sp>
    </p:spTree>
    <p:extLst>
      <p:ext uri="{BB962C8B-B14F-4D97-AF65-F5344CB8AC3E}">
        <p14:creationId xmlns:p14="http://schemas.microsoft.com/office/powerpoint/2010/main" val="707680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989FAD-6E5B-44C0-B13F-4FC8EBE09738}" type="slidenum">
              <a:rPr kumimoji="1" lang="ja-JP" altLang="en-US" smtClean="0"/>
              <a:t>5</a:t>
            </a:fld>
            <a:endParaRPr kumimoji="1" lang="ja-JP" altLang="en-US"/>
          </a:p>
        </p:txBody>
      </p:sp>
    </p:spTree>
    <p:extLst>
      <p:ext uri="{BB962C8B-B14F-4D97-AF65-F5344CB8AC3E}">
        <p14:creationId xmlns:p14="http://schemas.microsoft.com/office/powerpoint/2010/main" val="18708892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989FAD-6E5B-44C0-B13F-4FC8EBE09738}" type="slidenum">
              <a:rPr kumimoji="1" lang="ja-JP" altLang="en-US" smtClean="0"/>
              <a:t>6</a:t>
            </a:fld>
            <a:endParaRPr kumimoji="1" lang="ja-JP" altLang="en-US"/>
          </a:p>
        </p:txBody>
      </p:sp>
    </p:spTree>
    <p:extLst>
      <p:ext uri="{BB962C8B-B14F-4D97-AF65-F5344CB8AC3E}">
        <p14:creationId xmlns:p14="http://schemas.microsoft.com/office/powerpoint/2010/main" val="1508773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989FAD-6E5B-44C0-B13F-4FC8EBE09738}" type="slidenum">
              <a:rPr kumimoji="1" lang="ja-JP" altLang="en-US" smtClean="0"/>
              <a:t>7</a:t>
            </a:fld>
            <a:endParaRPr kumimoji="1" lang="ja-JP" altLang="en-US"/>
          </a:p>
        </p:txBody>
      </p:sp>
    </p:spTree>
    <p:extLst>
      <p:ext uri="{BB962C8B-B14F-4D97-AF65-F5344CB8AC3E}">
        <p14:creationId xmlns:p14="http://schemas.microsoft.com/office/powerpoint/2010/main" val="4664932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989FAD-6E5B-44C0-B13F-4FC8EBE09738}" type="slidenum">
              <a:rPr kumimoji="1" lang="ja-JP" altLang="en-US" smtClean="0"/>
              <a:t>8</a:t>
            </a:fld>
            <a:endParaRPr kumimoji="1" lang="ja-JP" altLang="en-US"/>
          </a:p>
        </p:txBody>
      </p:sp>
    </p:spTree>
    <p:extLst>
      <p:ext uri="{BB962C8B-B14F-4D97-AF65-F5344CB8AC3E}">
        <p14:creationId xmlns:p14="http://schemas.microsoft.com/office/powerpoint/2010/main" val="4629943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989FAD-6E5B-44C0-B13F-4FC8EBE09738}" type="slidenum">
              <a:rPr kumimoji="1" lang="ja-JP" altLang="en-US" smtClean="0"/>
              <a:t>9</a:t>
            </a:fld>
            <a:endParaRPr kumimoji="1" lang="ja-JP" altLang="en-US"/>
          </a:p>
        </p:txBody>
      </p:sp>
    </p:spTree>
    <p:extLst>
      <p:ext uri="{BB962C8B-B14F-4D97-AF65-F5344CB8AC3E}">
        <p14:creationId xmlns:p14="http://schemas.microsoft.com/office/powerpoint/2010/main" val="2667045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1"/>
            <a:ext cx="6400800" cy="1752600"/>
          </a:xfrm>
        </p:spPr>
        <p:txBody>
          <a:bodyPr/>
          <a:lstStyle>
            <a:lvl1pPr marL="0" indent="0" algn="ctr">
              <a:buNone/>
              <a:defRPr>
                <a:solidFill>
                  <a:schemeClr val="tx1">
                    <a:tint val="75000"/>
                  </a:schemeClr>
                </a:solidFill>
              </a:defRPr>
            </a:lvl1pPr>
            <a:lvl2pPr marL="457119" indent="0" algn="ctr">
              <a:buNone/>
              <a:defRPr>
                <a:solidFill>
                  <a:schemeClr val="tx1">
                    <a:tint val="75000"/>
                  </a:schemeClr>
                </a:solidFill>
              </a:defRPr>
            </a:lvl2pPr>
            <a:lvl3pPr marL="914239" indent="0" algn="ctr">
              <a:buNone/>
              <a:defRPr>
                <a:solidFill>
                  <a:schemeClr val="tx1">
                    <a:tint val="75000"/>
                  </a:schemeClr>
                </a:solidFill>
              </a:defRPr>
            </a:lvl3pPr>
            <a:lvl4pPr marL="1371358" indent="0" algn="ctr">
              <a:buNone/>
              <a:defRPr>
                <a:solidFill>
                  <a:schemeClr val="tx1">
                    <a:tint val="75000"/>
                  </a:schemeClr>
                </a:solidFill>
              </a:defRPr>
            </a:lvl4pPr>
            <a:lvl5pPr marL="1828477" indent="0" algn="ctr">
              <a:buNone/>
              <a:defRPr>
                <a:solidFill>
                  <a:schemeClr val="tx1">
                    <a:tint val="75000"/>
                  </a:schemeClr>
                </a:solidFill>
              </a:defRPr>
            </a:lvl5pPr>
            <a:lvl6pPr marL="2285596" indent="0" algn="ctr">
              <a:buNone/>
              <a:defRPr>
                <a:solidFill>
                  <a:schemeClr val="tx1">
                    <a:tint val="75000"/>
                  </a:schemeClr>
                </a:solidFill>
              </a:defRPr>
            </a:lvl6pPr>
            <a:lvl7pPr marL="2742716" indent="0" algn="ctr">
              <a:buNone/>
              <a:defRPr>
                <a:solidFill>
                  <a:schemeClr val="tx1">
                    <a:tint val="75000"/>
                  </a:schemeClr>
                </a:solidFill>
              </a:defRPr>
            </a:lvl7pPr>
            <a:lvl8pPr marL="3199835" indent="0" algn="ctr">
              <a:buNone/>
              <a:defRPr>
                <a:solidFill>
                  <a:schemeClr val="tx1">
                    <a:tint val="75000"/>
                  </a:schemeClr>
                </a:solidFill>
              </a:defRPr>
            </a:lvl8pPr>
            <a:lvl9pPr marL="3656954"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A5E0EAE-6478-4553-9BA3-115D76049E68}" type="datetimeFigureOut">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BD48CE6-A5F0-4426-9CC3-FED59B7DBBA7}" type="slidenum">
              <a:rPr kumimoji="1" lang="ja-JP" altLang="en-US" smtClean="0"/>
              <a:t>‹#›</a:t>
            </a:fld>
            <a:endParaRPr kumimoji="1" lang="ja-JP" altLang="en-US"/>
          </a:p>
        </p:txBody>
      </p:sp>
    </p:spTree>
    <p:extLst>
      <p:ext uri="{BB962C8B-B14F-4D97-AF65-F5344CB8AC3E}">
        <p14:creationId xmlns:p14="http://schemas.microsoft.com/office/powerpoint/2010/main" val="1761172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A5E0EAE-6478-4553-9BA3-115D76049E68}" type="datetimeFigureOut">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BD48CE6-A5F0-4426-9CC3-FED59B7DBBA7}" type="slidenum">
              <a:rPr kumimoji="1" lang="ja-JP" altLang="en-US" smtClean="0"/>
              <a:t>‹#›</a:t>
            </a:fld>
            <a:endParaRPr kumimoji="1" lang="ja-JP" altLang="en-US"/>
          </a:p>
        </p:txBody>
      </p:sp>
    </p:spTree>
    <p:extLst>
      <p:ext uri="{BB962C8B-B14F-4D97-AF65-F5344CB8AC3E}">
        <p14:creationId xmlns:p14="http://schemas.microsoft.com/office/powerpoint/2010/main" val="2283317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9"/>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A5E0EAE-6478-4553-9BA3-115D76049E68}" type="datetimeFigureOut">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BD48CE6-A5F0-4426-9CC3-FED59B7DBBA7}" type="slidenum">
              <a:rPr kumimoji="1" lang="ja-JP" altLang="en-US" smtClean="0"/>
              <a:t>‹#›</a:t>
            </a:fld>
            <a:endParaRPr kumimoji="1" lang="ja-JP" altLang="en-US"/>
          </a:p>
        </p:txBody>
      </p:sp>
    </p:spTree>
    <p:extLst>
      <p:ext uri="{BB962C8B-B14F-4D97-AF65-F5344CB8AC3E}">
        <p14:creationId xmlns:p14="http://schemas.microsoft.com/office/powerpoint/2010/main" val="529753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A5E0EAE-6478-4553-9BA3-115D76049E68}" type="datetimeFigureOut">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BD48CE6-A5F0-4426-9CC3-FED59B7DBBA7}" type="slidenum">
              <a:rPr kumimoji="1" lang="ja-JP" altLang="en-US" smtClean="0"/>
              <a:t>‹#›</a:t>
            </a:fld>
            <a:endParaRPr kumimoji="1" lang="ja-JP" altLang="en-US"/>
          </a:p>
        </p:txBody>
      </p:sp>
    </p:spTree>
    <p:extLst>
      <p:ext uri="{BB962C8B-B14F-4D97-AF65-F5344CB8AC3E}">
        <p14:creationId xmlns:p14="http://schemas.microsoft.com/office/powerpoint/2010/main" val="3034177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1"/>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119" indent="0">
              <a:buNone/>
              <a:defRPr sz="1800">
                <a:solidFill>
                  <a:schemeClr val="tx1">
                    <a:tint val="75000"/>
                  </a:schemeClr>
                </a:solidFill>
              </a:defRPr>
            </a:lvl2pPr>
            <a:lvl3pPr marL="914239" indent="0">
              <a:buNone/>
              <a:defRPr sz="1600">
                <a:solidFill>
                  <a:schemeClr val="tx1">
                    <a:tint val="75000"/>
                  </a:schemeClr>
                </a:solidFill>
              </a:defRPr>
            </a:lvl3pPr>
            <a:lvl4pPr marL="1371358" indent="0">
              <a:buNone/>
              <a:defRPr sz="1400">
                <a:solidFill>
                  <a:schemeClr val="tx1">
                    <a:tint val="75000"/>
                  </a:schemeClr>
                </a:solidFill>
              </a:defRPr>
            </a:lvl4pPr>
            <a:lvl5pPr marL="1828477" indent="0">
              <a:buNone/>
              <a:defRPr sz="1400">
                <a:solidFill>
                  <a:schemeClr val="tx1">
                    <a:tint val="75000"/>
                  </a:schemeClr>
                </a:solidFill>
              </a:defRPr>
            </a:lvl5pPr>
            <a:lvl6pPr marL="2285596" indent="0">
              <a:buNone/>
              <a:defRPr sz="1400">
                <a:solidFill>
                  <a:schemeClr val="tx1">
                    <a:tint val="75000"/>
                  </a:schemeClr>
                </a:solidFill>
              </a:defRPr>
            </a:lvl6pPr>
            <a:lvl7pPr marL="2742716" indent="0">
              <a:buNone/>
              <a:defRPr sz="1400">
                <a:solidFill>
                  <a:schemeClr val="tx1">
                    <a:tint val="75000"/>
                  </a:schemeClr>
                </a:solidFill>
              </a:defRPr>
            </a:lvl7pPr>
            <a:lvl8pPr marL="3199835" indent="0">
              <a:buNone/>
              <a:defRPr sz="1400">
                <a:solidFill>
                  <a:schemeClr val="tx1">
                    <a:tint val="75000"/>
                  </a:schemeClr>
                </a:solidFill>
              </a:defRPr>
            </a:lvl8pPr>
            <a:lvl9pPr marL="3656954"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A5E0EAE-6478-4553-9BA3-115D76049E68}" type="datetimeFigureOut">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BD48CE6-A5F0-4426-9CC3-FED59B7DBBA7}" type="slidenum">
              <a:rPr kumimoji="1" lang="ja-JP" altLang="en-US" smtClean="0"/>
              <a:t>‹#›</a:t>
            </a:fld>
            <a:endParaRPr kumimoji="1" lang="ja-JP" altLang="en-US"/>
          </a:p>
        </p:txBody>
      </p:sp>
    </p:spTree>
    <p:extLst>
      <p:ext uri="{BB962C8B-B14F-4D97-AF65-F5344CB8AC3E}">
        <p14:creationId xmlns:p14="http://schemas.microsoft.com/office/powerpoint/2010/main" val="1671513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A5E0EAE-6478-4553-9BA3-115D76049E68}" type="datetimeFigureOut">
              <a:rPr kumimoji="1" lang="ja-JP" altLang="en-US" smtClean="0"/>
              <a:t>2020/2/7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BD48CE6-A5F0-4426-9CC3-FED59B7DBBA7}" type="slidenum">
              <a:rPr kumimoji="1" lang="ja-JP" altLang="en-US" smtClean="0"/>
              <a:t>‹#›</a:t>
            </a:fld>
            <a:endParaRPr kumimoji="1" lang="ja-JP" altLang="en-US"/>
          </a:p>
        </p:txBody>
      </p:sp>
    </p:spTree>
    <p:extLst>
      <p:ext uri="{BB962C8B-B14F-4D97-AF65-F5344CB8AC3E}">
        <p14:creationId xmlns:p14="http://schemas.microsoft.com/office/powerpoint/2010/main" val="942160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119" indent="0">
              <a:buNone/>
              <a:defRPr sz="2000" b="1"/>
            </a:lvl2pPr>
            <a:lvl3pPr marL="914239" indent="0">
              <a:buNone/>
              <a:defRPr sz="1800" b="1"/>
            </a:lvl3pPr>
            <a:lvl4pPr marL="1371358" indent="0">
              <a:buNone/>
              <a:defRPr sz="1600" b="1"/>
            </a:lvl4pPr>
            <a:lvl5pPr marL="1828477" indent="0">
              <a:buNone/>
              <a:defRPr sz="1600" b="1"/>
            </a:lvl5pPr>
            <a:lvl6pPr marL="2285596" indent="0">
              <a:buNone/>
              <a:defRPr sz="1600" b="1"/>
            </a:lvl6pPr>
            <a:lvl7pPr marL="2742716" indent="0">
              <a:buNone/>
              <a:defRPr sz="1600" b="1"/>
            </a:lvl7pPr>
            <a:lvl8pPr marL="3199835" indent="0">
              <a:buNone/>
              <a:defRPr sz="1600" b="1"/>
            </a:lvl8pPr>
            <a:lvl9pPr marL="3656954"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119" indent="0">
              <a:buNone/>
              <a:defRPr sz="2000" b="1"/>
            </a:lvl2pPr>
            <a:lvl3pPr marL="914239" indent="0">
              <a:buNone/>
              <a:defRPr sz="1800" b="1"/>
            </a:lvl3pPr>
            <a:lvl4pPr marL="1371358" indent="0">
              <a:buNone/>
              <a:defRPr sz="1600" b="1"/>
            </a:lvl4pPr>
            <a:lvl5pPr marL="1828477" indent="0">
              <a:buNone/>
              <a:defRPr sz="1600" b="1"/>
            </a:lvl5pPr>
            <a:lvl6pPr marL="2285596" indent="0">
              <a:buNone/>
              <a:defRPr sz="1600" b="1"/>
            </a:lvl6pPr>
            <a:lvl7pPr marL="2742716" indent="0">
              <a:buNone/>
              <a:defRPr sz="1600" b="1"/>
            </a:lvl7pPr>
            <a:lvl8pPr marL="3199835" indent="0">
              <a:buNone/>
              <a:defRPr sz="1600" b="1"/>
            </a:lvl8pPr>
            <a:lvl9pPr marL="3656954"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A5E0EAE-6478-4553-9BA3-115D76049E68}" type="datetimeFigureOut">
              <a:rPr kumimoji="1" lang="ja-JP" altLang="en-US" smtClean="0"/>
              <a:t>2020/2/7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BD48CE6-A5F0-4426-9CC3-FED59B7DBBA7}" type="slidenum">
              <a:rPr kumimoji="1" lang="ja-JP" altLang="en-US" smtClean="0"/>
              <a:t>‹#›</a:t>
            </a:fld>
            <a:endParaRPr kumimoji="1" lang="ja-JP" altLang="en-US"/>
          </a:p>
        </p:txBody>
      </p:sp>
    </p:spTree>
    <p:extLst>
      <p:ext uri="{BB962C8B-B14F-4D97-AF65-F5344CB8AC3E}">
        <p14:creationId xmlns:p14="http://schemas.microsoft.com/office/powerpoint/2010/main" val="1561198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A5E0EAE-6478-4553-9BA3-115D76049E68}" type="datetimeFigureOut">
              <a:rPr kumimoji="1" lang="ja-JP" altLang="en-US" smtClean="0"/>
              <a:t>2020/2/7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BD48CE6-A5F0-4426-9CC3-FED59B7DBBA7}" type="slidenum">
              <a:rPr kumimoji="1" lang="ja-JP" altLang="en-US" smtClean="0"/>
              <a:t>‹#›</a:t>
            </a:fld>
            <a:endParaRPr kumimoji="1" lang="ja-JP" altLang="en-US"/>
          </a:p>
        </p:txBody>
      </p:sp>
    </p:spTree>
    <p:extLst>
      <p:ext uri="{BB962C8B-B14F-4D97-AF65-F5344CB8AC3E}">
        <p14:creationId xmlns:p14="http://schemas.microsoft.com/office/powerpoint/2010/main" val="3266220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A5E0EAE-6478-4553-9BA3-115D76049E68}" type="datetimeFigureOut">
              <a:rPr kumimoji="1" lang="ja-JP" altLang="en-US" smtClean="0"/>
              <a:t>2020/2/7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BD48CE6-A5F0-4426-9CC3-FED59B7DBBA7}" type="slidenum">
              <a:rPr kumimoji="1" lang="ja-JP" altLang="en-US" smtClean="0"/>
              <a:t>‹#›</a:t>
            </a:fld>
            <a:endParaRPr kumimoji="1" lang="ja-JP" altLang="en-US"/>
          </a:p>
        </p:txBody>
      </p:sp>
    </p:spTree>
    <p:extLst>
      <p:ext uri="{BB962C8B-B14F-4D97-AF65-F5344CB8AC3E}">
        <p14:creationId xmlns:p14="http://schemas.microsoft.com/office/powerpoint/2010/main" val="1885431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435100"/>
            <a:ext cx="3008313" cy="4691063"/>
          </a:xfrm>
        </p:spPr>
        <p:txBody>
          <a:bodyPr/>
          <a:lstStyle>
            <a:lvl1pPr marL="0" indent="0">
              <a:buNone/>
              <a:defRPr sz="1400"/>
            </a:lvl1pPr>
            <a:lvl2pPr marL="457119" indent="0">
              <a:buNone/>
              <a:defRPr sz="1200"/>
            </a:lvl2pPr>
            <a:lvl3pPr marL="914239" indent="0">
              <a:buNone/>
              <a:defRPr sz="1000"/>
            </a:lvl3pPr>
            <a:lvl4pPr marL="1371358" indent="0">
              <a:buNone/>
              <a:defRPr sz="900"/>
            </a:lvl4pPr>
            <a:lvl5pPr marL="1828477" indent="0">
              <a:buNone/>
              <a:defRPr sz="900"/>
            </a:lvl5pPr>
            <a:lvl6pPr marL="2285596" indent="0">
              <a:buNone/>
              <a:defRPr sz="900"/>
            </a:lvl6pPr>
            <a:lvl7pPr marL="2742716" indent="0">
              <a:buNone/>
              <a:defRPr sz="900"/>
            </a:lvl7pPr>
            <a:lvl8pPr marL="3199835" indent="0">
              <a:buNone/>
              <a:defRPr sz="900"/>
            </a:lvl8pPr>
            <a:lvl9pPr marL="3656954"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A5E0EAE-6478-4553-9BA3-115D76049E68}" type="datetimeFigureOut">
              <a:rPr kumimoji="1" lang="ja-JP" altLang="en-US" smtClean="0"/>
              <a:t>2020/2/7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BD48CE6-A5F0-4426-9CC3-FED59B7DBBA7}" type="slidenum">
              <a:rPr kumimoji="1" lang="ja-JP" altLang="en-US" smtClean="0"/>
              <a:t>‹#›</a:t>
            </a:fld>
            <a:endParaRPr kumimoji="1" lang="ja-JP" altLang="en-US"/>
          </a:p>
        </p:txBody>
      </p:sp>
    </p:spTree>
    <p:extLst>
      <p:ext uri="{BB962C8B-B14F-4D97-AF65-F5344CB8AC3E}">
        <p14:creationId xmlns:p14="http://schemas.microsoft.com/office/powerpoint/2010/main" val="1014303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119" indent="0">
              <a:buNone/>
              <a:defRPr sz="2800"/>
            </a:lvl2pPr>
            <a:lvl3pPr marL="914239" indent="0">
              <a:buNone/>
              <a:defRPr sz="2400"/>
            </a:lvl3pPr>
            <a:lvl4pPr marL="1371358" indent="0">
              <a:buNone/>
              <a:defRPr sz="2000"/>
            </a:lvl4pPr>
            <a:lvl5pPr marL="1828477" indent="0">
              <a:buNone/>
              <a:defRPr sz="2000"/>
            </a:lvl5pPr>
            <a:lvl6pPr marL="2285596" indent="0">
              <a:buNone/>
              <a:defRPr sz="2000"/>
            </a:lvl6pPr>
            <a:lvl7pPr marL="2742716" indent="0">
              <a:buNone/>
              <a:defRPr sz="2000"/>
            </a:lvl7pPr>
            <a:lvl8pPr marL="3199835" indent="0">
              <a:buNone/>
              <a:defRPr sz="2000"/>
            </a:lvl8pPr>
            <a:lvl9pPr marL="3656954"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119" indent="0">
              <a:buNone/>
              <a:defRPr sz="1200"/>
            </a:lvl2pPr>
            <a:lvl3pPr marL="914239" indent="0">
              <a:buNone/>
              <a:defRPr sz="1000"/>
            </a:lvl3pPr>
            <a:lvl4pPr marL="1371358" indent="0">
              <a:buNone/>
              <a:defRPr sz="900"/>
            </a:lvl4pPr>
            <a:lvl5pPr marL="1828477" indent="0">
              <a:buNone/>
              <a:defRPr sz="900"/>
            </a:lvl5pPr>
            <a:lvl6pPr marL="2285596" indent="0">
              <a:buNone/>
              <a:defRPr sz="900"/>
            </a:lvl6pPr>
            <a:lvl7pPr marL="2742716" indent="0">
              <a:buNone/>
              <a:defRPr sz="900"/>
            </a:lvl7pPr>
            <a:lvl8pPr marL="3199835" indent="0">
              <a:buNone/>
              <a:defRPr sz="900"/>
            </a:lvl8pPr>
            <a:lvl9pPr marL="3656954"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A5E0EAE-6478-4553-9BA3-115D76049E68}" type="datetimeFigureOut">
              <a:rPr kumimoji="1" lang="ja-JP" altLang="en-US" smtClean="0"/>
              <a:t>2020/2/7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BD48CE6-A5F0-4426-9CC3-FED59B7DBBA7}" type="slidenum">
              <a:rPr kumimoji="1" lang="ja-JP" altLang="en-US" smtClean="0"/>
              <a:t>‹#›</a:t>
            </a:fld>
            <a:endParaRPr kumimoji="1" lang="ja-JP" altLang="en-US"/>
          </a:p>
        </p:txBody>
      </p:sp>
    </p:spTree>
    <p:extLst>
      <p:ext uri="{BB962C8B-B14F-4D97-AF65-F5344CB8AC3E}">
        <p14:creationId xmlns:p14="http://schemas.microsoft.com/office/powerpoint/2010/main" val="3349522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9"/>
            <a:ext cx="8229600" cy="1143000"/>
          </a:xfrm>
          <a:prstGeom prst="rect">
            <a:avLst/>
          </a:prstGeom>
        </p:spPr>
        <p:txBody>
          <a:bodyPr vert="horz" lIns="91424" tIns="45712" rIns="91424" bIns="45712"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24" tIns="45712" rIns="91424" bIns="45712"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1" y="6356351"/>
            <a:ext cx="2133600" cy="365125"/>
          </a:xfrm>
          <a:prstGeom prst="rect">
            <a:avLst/>
          </a:prstGeom>
        </p:spPr>
        <p:txBody>
          <a:bodyPr vert="horz" lIns="91424" tIns="45712" rIns="91424" bIns="45712" rtlCol="0" anchor="ctr"/>
          <a:lstStyle>
            <a:lvl1pPr algn="l">
              <a:defRPr sz="1200">
                <a:solidFill>
                  <a:schemeClr val="tx1">
                    <a:tint val="75000"/>
                  </a:schemeClr>
                </a:solidFill>
              </a:defRPr>
            </a:lvl1pPr>
          </a:lstStyle>
          <a:p>
            <a:fld id="{7A5E0EAE-6478-4553-9BA3-115D76049E68}" type="datetimeFigureOut">
              <a:rPr kumimoji="1" lang="ja-JP" altLang="en-US" smtClean="0"/>
              <a:t>2020/2/7</a:t>
            </a:fld>
            <a:endParaRPr kumimoji="1" lang="ja-JP" altLang="en-US"/>
          </a:p>
        </p:txBody>
      </p:sp>
      <p:sp>
        <p:nvSpPr>
          <p:cNvPr id="5" name="フッター プレースホルダー 4"/>
          <p:cNvSpPr>
            <a:spLocks noGrp="1"/>
          </p:cNvSpPr>
          <p:nvPr>
            <p:ph type="ftr" sz="quarter" idx="3"/>
          </p:nvPr>
        </p:nvSpPr>
        <p:spPr>
          <a:xfrm>
            <a:off x="3124201" y="6356351"/>
            <a:ext cx="2895600" cy="365125"/>
          </a:xfrm>
          <a:prstGeom prst="rect">
            <a:avLst/>
          </a:prstGeom>
        </p:spPr>
        <p:txBody>
          <a:bodyPr vert="horz" lIns="91424" tIns="45712" rIns="91424" bIns="45712"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1"/>
            <a:ext cx="2133600" cy="365125"/>
          </a:xfrm>
          <a:prstGeom prst="rect">
            <a:avLst/>
          </a:prstGeom>
        </p:spPr>
        <p:txBody>
          <a:bodyPr vert="horz" lIns="91424" tIns="45712" rIns="91424" bIns="45712" rtlCol="0" anchor="ctr"/>
          <a:lstStyle>
            <a:lvl1pPr algn="r">
              <a:defRPr sz="1200">
                <a:solidFill>
                  <a:schemeClr val="tx1">
                    <a:tint val="75000"/>
                  </a:schemeClr>
                </a:solidFill>
              </a:defRPr>
            </a:lvl1pPr>
          </a:lstStyle>
          <a:p>
            <a:fld id="{8BD48CE6-A5F0-4426-9CC3-FED59B7DBBA7}" type="slidenum">
              <a:rPr kumimoji="1" lang="ja-JP" altLang="en-US" smtClean="0"/>
              <a:t>‹#›</a:t>
            </a:fld>
            <a:endParaRPr kumimoji="1" lang="ja-JP" altLang="en-US"/>
          </a:p>
        </p:txBody>
      </p:sp>
    </p:spTree>
    <p:extLst>
      <p:ext uri="{BB962C8B-B14F-4D97-AF65-F5344CB8AC3E}">
        <p14:creationId xmlns:p14="http://schemas.microsoft.com/office/powerpoint/2010/main" val="1757270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239" rtl="0" eaLnBrk="1" latinLnBrk="0" hangingPunct="1">
        <a:spcBef>
          <a:spcPct val="0"/>
        </a:spcBef>
        <a:buNone/>
        <a:defRPr kumimoji="1" sz="4400" kern="1200">
          <a:solidFill>
            <a:schemeClr val="tx1"/>
          </a:solidFill>
          <a:latin typeface="+mj-lt"/>
          <a:ea typeface="+mj-ea"/>
          <a:cs typeface="+mj-cs"/>
        </a:defRPr>
      </a:lvl1pPr>
    </p:titleStyle>
    <p:bodyStyle>
      <a:lvl1pPr marL="342839" indent="-342839" algn="l" defTabSz="914239"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819" indent="-285700" algn="l" defTabSz="914239"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798" indent="-228560" algn="l" defTabSz="914239"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599918" indent="-228560" algn="l" defTabSz="914239"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037" indent="-228560" algn="l" defTabSz="914239"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156" indent="-228560" algn="l" defTabSz="914239"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275" indent="-228560" algn="l" defTabSz="914239"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395" indent="-228560" algn="l" defTabSz="914239"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5514" indent="-228560" algn="l" defTabSz="914239"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239" rtl="0" eaLnBrk="1" latinLnBrk="0" hangingPunct="1">
        <a:defRPr kumimoji="1" sz="1800" kern="1200">
          <a:solidFill>
            <a:schemeClr val="tx1"/>
          </a:solidFill>
          <a:latin typeface="+mn-lt"/>
          <a:ea typeface="+mn-ea"/>
          <a:cs typeface="+mn-cs"/>
        </a:defRPr>
      </a:lvl1pPr>
      <a:lvl2pPr marL="457119" algn="l" defTabSz="914239" rtl="0" eaLnBrk="1" latinLnBrk="0" hangingPunct="1">
        <a:defRPr kumimoji="1" sz="1800" kern="1200">
          <a:solidFill>
            <a:schemeClr val="tx1"/>
          </a:solidFill>
          <a:latin typeface="+mn-lt"/>
          <a:ea typeface="+mn-ea"/>
          <a:cs typeface="+mn-cs"/>
        </a:defRPr>
      </a:lvl2pPr>
      <a:lvl3pPr marL="914239" algn="l" defTabSz="914239" rtl="0" eaLnBrk="1" latinLnBrk="0" hangingPunct="1">
        <a:defRPr kumimoji="1" sz="1800" kern="1200">
          <a:solidFill>
            <a:schemeClr val="tx1"/>
          </a:solidFill>
          <a:latin typeface="+mn-lt"/>
          <a:ea typeface="+mn-ea"/>
          <a:cs typeface="+mn-cs"/>
        </a:defRPr>
      </a:lvl3pPr>
      <a:lvl4pPr marL="1371358" algn="l" defTabSz="914239" rtl="0" eaLnBrk="1" latinLnBrk="0" hangingPunct="1">
        <a:defRPr kumimoji="1" sz="1800" kern="1200">
          <a:solidFill>
            <a:schemeClr val="tx1"/>
          </a:solidFill>
          <a:latin typeface="+mn-lt"/>
          <a:ea typeface="+mn-ea"/>
          <a:cs typeface="+mn-cs"/>
        </a:defRPr>
      </a:lvl4pPr>
      <a:lvl5pPr marL="1828477" algn="l" defTabSz="914239" rtl="0" eaLnBrk="1" latinLnBrk="0" hangingPunct="1">
        <a:defRPr kumimoji="1" sz="1800" kern="1200">
          <a:solidFill>
            <a:schemeClr val="tx1"/>
          </a:solidFill>
          <a:latin typeface="+mn-lt"/>
          <a:ea typeface="+mn-ea"/>
          <a:cs typeface="+mn-cs"/>
        </a:defRPr>
      </a:lvl5pPr>
      <a:lvl6pPr marL="2285596" algn="l" defTabSz="914239" rtl="0" eaLnBrk="1" latinLnBrk="0" hangingPunct="1">
        <a:defRPr kumimoji="1" sz="1800" kern="1200">
          <a:solidFill>
            <a:schemeClr val="tx1"/>
          </a:solidFill>
          <a:latin typeface="+mn-lt"/>
          <a:ea typeface="+mn-ea"/>
          <a:cs typeface="+mn-cs"/>
        </a:defRPr>
      </a:lvl6pPr>
      <a:lvl7pPr marL="2742716" algn="l" defTabSz="914239" rtl="0" eaLnBrk="1" latinLnBrk="0" hangingPunct="1">
        <a:defRPr kumimoji="1" sz="1800" kern="1200">
          <a:solidFill>
            <a:schemeClr val="tx1"/>
          </a:solidFill>
          <a:latin typeface="+mn-lt"/>
          <a:ea typeface="+mn-ea"/>
          <a:cs typeface="+mn-cs"/>
        </a:defRPr>
      </a:lvl7pPr>
      <a:lvl8pPr marL="3199835" algn="l" defTabSz="914239" rtl="0" eaLnBrk="1" latinLnBrk="0" hangingPunct="1">
        <a:defRPr kumimoji="1" sz="1800" kern="1200">
          <a:solidFill>
            <a:schemeClr val="tx1"/>
          </a:solidFill>
          <a:latin typeface="+mn-lt"/>
          <a:ea typeface="+mn-ea"/>
          <a:cs typeface="+mn-cs"/>
        </a:defRPr>
      </a:lvl8pPr>
      <a:lvl9pPr marL="3656954" algn="l" defTabSz="914239"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104134"/>
            <a:ext cx="9060608" cy="3028236"/>
          </a:xfrm>
        </p:spPr>
        <p:txBody>
          <a:bodyPr anchor="t" anchorCtr="0">
            <a:noAutofit/>
          </a:bodyPr>
          <a:lstStyle/>
          <a:p>
            <a:pPr marL="182880"/>
            <a:r>
              <a:rPr lang="en-US" altLang="ja-JP" sz="4400" b="1" dirty="0" smtClean="0">
                <a:latin typeface="メイリオ" panose="020B0604030504040204" pitchFamily="50" charset="-128"/>
                <a:ea typeface="メイリオ" panose="020B0604030504040204" pitchFamily="50" charset="-128"/>
                <a:cs typeface="メイリオ" panose="020B0604030504040204" pitchFamily="50" charset="-128"/>
              </a:rPr>
              <a:t>2019</a:t>
            </a:r>
            <a:r>
              <a:rPr lang="ja-JP" altLang="en-US" sz="4400" b="1" dirty="0" smtClean="0">
                <a:latin typeface="メイリオ" panose="020B0604030504040204" pitchFamily="50" charset="-128"/>
                <a:ea typeface="メイリオ" panose="020B0604030504040204" pitchFamily="50" charset="-128"/>
                <a:cs typeface="メイリオ" panose="020B0604030504040204" pitchFamily="50" charset="-128"/>
              </a:rPr>
              <a:t>年度大阪府がん登録</a:t>
            </a:r>
            <a:r>
              <a:rPr lang="en-US" altLang="ja-JP" sz="4400" b="1"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4400" b="1"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4400" b="1" dirty="0" smtClean="0">
                <a:latin typeface="メイリオ" panose="020B0604030504040204" pitchFamily="50" charset="-128"/>
                <a:ea typeface="メイリオ" panose="020B0604030504040204" pitchFamily="50" charset="-128"/>
                <a:cs typeface="メイリオ" panose="020B0604030504040204" pitchFamily="50" charset="-128"/>
              </a:rPr>
              <a:t>情報提供審議について</a:t>
            </a:r>
            <a:r>
              <a:rPr lang="en-US" altLang="ja-JP" sz="4400" dirty="0" smtClean="0">
                <a:latin typeface="+mn-ea"/>
                <a:ea typeface="+mn-ea"/>
                <a:cs typeface="Meiryo UI" panose="020B0604030504040204" pitchFamily="50" charset="-128"/>
              </a:rPr>
              <a:t/>
            </a:r>
            <a:br>
              <a:rPr lang="en-US" altLang="ja-JP" sz="4400" dirty="0" smtClean="0">
                <a:latin typeface="+mn-ea"/>
                <a:ea typeface="+mn-ea"/>
                <a:cs typeface="Meiryo UI" panose="020B0604030504040204" pitchFamily="50" charset="-128"/>
              </a:rPr>
            </a:br>
            <a:r>
              <a:rPr lang="en-US" altLang="ja-JP" sz="4400" dirty="0">
                <a:latin typeface="+mn-ea"/>
                <a:ea typeface="+mn-ea"/>
                <a:cs typeface="Meiryo UI" panose="020B0604030504040204" pitchFamily="50" charset="-128"/>
              </a:rPr>
              <a:t/>
            </a:r>
            <a:br>
              <a:rPr lang="en-US" altLang="ja-JP" sz="4400" dirty="0">
                <a:latin typeface="+mn-ea"/>
                <a:ea typeface="+mn-ea"/>
                <a:cs typeface="Meiryo UI" panose="020B0604030504040204" pitchFamily="50" charset="-128"/>
              </a:rPr>
            </a:br>
            <a:r>
              <a:rPr lang="en-US" altLang="ja-JP" sz="4400" dirty="0">
                <a:latin typeface="+mn-ea"/>
                <a:ea typeface="+mn-ea"/>
                <a:cs typeface="Meiryo UI" panose="020B0604030504040204" pitchFamily="50" charset="-128"/>
              </a:rPr>
              <a:t/>
            </a:r>
            <a:br>
              <a:rPr lang="en-US" altLang="ja-JP" sz="4400" dirty="0">
                <a:latin typeface="+mn-ea"/>
                <a:ea typeface="+mn-ea"/>
                <a:cs typeface="Meiryo UI" panose="020B0604030504040204" pitchFamily="50" charset="-128"/>
              </a:rPr>
            </a:br>
            <a:r>
              <a:rPr lang="ja-JP" altLang="en-US" sz="2800" dirty="0" smtClean="0">
                <a:latin typeface="+mn-ea"/>
                <a:ea typeface="+mn-ea"/>
                <a:cs typeface="Meiryo UI" panose="020B0604030504040204" pitchFamily="50" charset="-128"/>
              </a:rPr>
              <a:t>大阪府がん対策推進委員会</a:t>
            </a:r>
            <a:r>
              <a:rPr lang="en-US" altLang="ja-JP" sz="2800" dirty="0" smtClean="0">
                <a:latin typeface="+mn-ea"/>
                <a:ea typeface="+mn-ea"/>
                <a:cs typeface="Meiryo UI" panose="020B0604030504040204" pitchFamily="50" charset="-128"/>
              </a:rPr>
              <a:t/>
            </a:r>
            <a:br>
              <a:rPr lang="en-US" altLang="ja-JP" sz="2800" dirty="0" smtClean="0">
                <a:latin typeface="+mn-ea"/>
                <a:ea typeface="+mn-ea"/>
                <a:cs typeface="Meiryo UI" panose="020B0604030504040204" pitchFamily="50" charset="-128"/>
              </a:rPr>
            </a:br>
            <a:r>
              <a:rPr lang="ja-JP" altLang="en-US" sz="2800" dirty="0">
                <a:latin typeface="+mn-ea"/>
                <a:ea typeface="+mn-ea"/>
                <a:cs typeface="Meiryo UI" panose="020B0604030504040204" pitchFamily="50" charset="-128"/>
              </a:rPr>
              <a:t>がん登録</a:t>
            </a:r>
            <a:r>
              <a:rPr lang="ja-JP" altLang="en-US" sz="2800" dirty="0" smtClean="0">
                <a:latin typeface="+mn-ea"/>
                <a:ea typeface="+mn-ea"/>
                <a:cs typeface="Meiryo UI" panose="020B0604030504040204" pitchFamily="50" charset="-128"/>
              </a:rPr>
              <a:t>等部会</a:t>
            </a:r>
            <a:endParaRPr lang="ja-JP" altLang="en-US" sz="2800" dirty="0">
              <a:latin typeface="+mn-ea"/>
              <a:ea typeface="+mn-ea"/>
              <a:cs typeface="Meiryo UI" panose="020B0604030504040204" pitchFamily="50" charset="-128"/>
            </a:endParaRPr>
          </a:p>
        </p:txBody>
      </p:sp>
      <p:sp>
        <p:nvSpPr>
          <p:cNvPr id="4" name="サブタイトル 2"/>
          <p:cNvSpPr txBox="1">
            <a:spLocks/>
          </p:cNvSpPr>
          <p:nvPr/>
        </p:nvSpPr>
        <p:spPr>
          <a:xfrm>
            <a:off x="2432138" y="4821410"/>
            <a:ext cx="4698522" cy="62192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endParaRPr lang="en-US" altLang="ja-JP"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タイトル 1"/>
          <p:cNvSpPr txBox="1">
            <a:spLocks/>
          </p:cNvSpPr>
          <p:nvPr/>
        </p:nvSpPr>
        <p:spPr>
          <a:xfrm>
            <a:off x="228600" y="1045484"/>
            <a:ext cx="8812530" cy="62907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182880"/>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182880"/>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182880"/>
            <a:endParaRPr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21"/>
          <p:cNvSpPr txBox="1"/>
          <p:nvPr/>
        </p:nvSpPr>
        <p:spPr>
          <a:xfrm>
            <a:off x="7596336" y="228050"/>
            <a:ext cx="1220761"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kumimoji="0" lang="ja-JP" altLang="en-US" sz="1400" kern="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資料１</a:t>
            </a:r>
            <a:endParaRPr kumimoji="0" lang="ja-JP" altLang="en-US" sz="14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246404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1521" y="188641"/>
            <a:ext cx="8568952" cy="792088"/>
          </a:xfr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a:normAutofit/>
          </a:bodyPr>
          <a:lstStyle/>
          <a:p>
            <a:r>
              <a:rPr lang="en-US" altLang="ja-JP" sz="2800" dirty="0">
                <a:latin typeface="HGSｺﾞｼｯｸE" panose="020B0900000000000000" pitchFamily="50" charset="-128"/>
                <a:ea typeface="HGSｺﾞｼｯｸE" panose="020B0900000000000000" pitchFamily="50" charset="-128"/>
              </a:rPr>
              <a:t>2019</a:t>
            </a:r>
            <a:r>
              <a:rPr lang="ja-JP" altLang="en-US" sz="2800" dirty="0">
                <a:latin typeface="HGSｺﾞｼｯｸE" panose="020B0900000000000000" pitchFamily="50" charset="-128"/>
                <a:ea typeface="HGSｺﾞｼｯｸE" panose="020B0900000000000000" pitchFamily="50" charset="-128"/>
              </a:rPr>
              <a:t>年度　がん登録情報提供審議一覧</a:t>
            </a:r>
          </a:p>
        </p:txBody>
      </p:sp>
      <p:sp>
        <p:nvSpPr>
          <p:cNvPr id="4" name="角丸四角形 3"/>
          <p:cNvSpPr/>
          <p:nvPr/>
        </p:nvSpPr>
        <p:spPr>
          <a:xfrm>
            <a:off x="399511" y="1257182"/>
            <a:ext cx="8280920" cy="1152128"/>
          </a:xfrm>
          <a:prstGeom prst="roundRect">
            <a:avLst/>
          </a:prstGeom>
        </p:spPr>
        <p:style>
          <a:lnRef idx="1">
            <a:schemeClr val="accent5"/>
          </a:lnRef>
          <a:fillRef idx="2">
            <a:schemeClr val="accent5"/>
          </a:fillRef>
          <a:effectRef idx="1">
            <a:schemeClr val="accent5"/>
          </a:effectRef>
          <a:fontRef idx="minor">
            <a:schemeClr val="dk1"/>
          </a:fontRef>
        </p:style>
        <p:txBody>
          <a:bodyPr lIns="91424" tIns="45712" rIns="91424" bIns="45712" spcCol="0" rtlCol="0" anchor="ctr"/>
          <a:lstStyle/>
          <a:p>
            <a:r>
              <a:rPr kumimoji="1" lang="en-US" altLang="ja-JP" dirty="0" smtClean="0"/>
              <a:t>2019</a:t>
            </a:r>
            <a:r>
              <a:rPr kumimoji="1" lang="ja-JP" altLang="en-US" dirty="0" smtClean="0"/>
              <a:t>年</a:t>
            </a:r>
            <a:r>
              <a:rPr kumimoji="1" lang="en-US" altLang="ja-JP" dirty="0" smtClean="0"/>
              <a:t>4</a:t>
            </a:r>
            <a:r>
              <a:rPr kumimoji="1" lang="ja-JP" altLang="en-US" dirty="0" smtClean="0"/>
              <a:t>月から、</a:t>
            </a:r>
            <a:r>
              <a:rPr kumimoji="1" lang="en-US" altLang="ja-JP" dirty="0" smtClean="0"/>
              <a:t>2020</a:t>
            </a:r>
            <a:r>
              <a:rPr kumimoji="1" lang="ja-JP" altLang="en-US" dirty="0" smtClean="0"/>
              <a:t>年</a:t>
            </a:r>
            <a:r>
              <a:rPr kumimoji="1" lang="en-US" altLang="ja-JP" dirty="0" smtClean="0"/>
              <a:t>1</a:t>
            </a:r>
            <a:r>
              <a:rPr kumimoji="1" lang="ja-JP" altLang="en-US" dirty="0" smtClean="0"/>
              <a:t>月末までに、</a:t>
            </a:r>
            <a:r>
              <a:rPr lang="ja-JP" altLang="en-US" dirty="0"/>
              <a:t>がん</a:t>
            </a:r>
            <a:r>
              <a:rPr lang="ja-JP" altLang="en-US" dirty="0" smtClean="0"/>
              <a:t>登録</a:t>
            </a:r>
            <a:r>
              <a:rPr lang="ja-JP" altLang="en-US" dirty="0"/>
              <a:t>等</a:t>
            </a:r>
            <a:r>
              <a:rPr lang="ja-JP" altLang="en-US" dirty="0" smtClean="0"/>
              <a:t>の推進に関する法律及び大阪府がん対策推進条例に基づく、</a:t>
            </a:r>
            <a:r>
              <a:rPr kumimoji="1" lang="ja-JP" altLang="en-US" dirty="0" smtClean="0"/>
              <a:t>がん登録情報利用申出及び公表前申請は</a:t>
            </a:r>
            <a:r>
              <a:rPr kumimoji="1" lang="en-US" altLang="ja-JP" dirty="0" smtClean="0"/>
              <a:t>13</a:t>
            </a:r>
            <a:r>
              <a:rPr kumimoji="1" lang="ja-JP" altLang="en-US" dirty="0" smtClean="0"/>
              <a:t>件あり、全ての申出に対して審査を行った。</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1414390861"/>
              </p:ext>
            </p:extLst>
          </p:nvPr>
        </p:nvGraphicFramePr>
        <p:xfrm>
          <a:off x="467544" y="2848134"/>
          <a:ext cx="7992888" cy="3605204"/>
        </p:xfrm>
        <a:graphic>
          <a:graphicData uri="http://schemas.openxmlformats.org/drawingml/2006/table">
            <a:tbl>
              <a:tblPr/>
              <a:tblGrid>
                <a:gridCol w="3240360">
                  <a:extLst>
                    <a:ext uri="{9D8B030D-6E8A-4147-A177-3AD203B41FA5}">
                      <a16:colId xmlns:a16="http://schemas.microsoft.com/office/drawing/2014/main" val="20000"/>
                    </a:ext>
                  </a:extLst>
                </a:gridCol>
                <a:gridCol w="1423092">
                  <a:extLst>
                    <a:ext uri="{9D8B030D-6E8A-4147-A177-3AD203B41FA5}">
                      <a16:colId xmlns:a16="http://schemas.microsoft.com/office/drawing/2014/main" val="20001"/>
                    </a:ext>
                  </a:extLst>
                </a:gridCol>
                <a:gridCol w="1614271">
                  <a:extLst>
                    <a:ext uri="{9D8B030D-6E8A-4147-A177-3AD203B41FA5}">
                      <a16:colId xmlns:a16="http://schemas.microsoft.com/office/drawing/2014/main" val="20002"/>
                    </a:ext>
                  </a:extLst>
                </a:gridCol>
                <a:gridCol w="1715165">
                  <a:extLst>
                    <a:ext uri="{9D8B030D-6E8A-4147-A177-3AD203B41FA5}">
                      <a16:colId xmlns:a16="http://schemas.microsoft.com/office/drawing/2014/main" val="20003"/>
                    </a:ext>
                  </a:extLst>
                </a:gridCol>
              </a:tblGrid>
              <a:tr h="314624">
                <a:tc rowSpan="2">
                  <a:txBody>
                    <a:bodyPr/>
                    <a:lstStyle/>
                    <a:p>
                      <a:pPr algn="ctr" fontAlgn="ctr"/>
                      <a:r>
                        <a:rPr lang="ja-JP" altLang="en-US" sz="1600" b="0" i="0" u="none" strike="noStrike" dirty="0">
                          <a:solidFill>
                            <a:schemeClr val="tx1"/>
                          </a:solidFill>
                          <a:effectLst/>
                          <a:latin typeface="HGSｺﾞｼｯｸE" panose="020B0900000000000000" pitchFamily="50" charset="-128"/>
                          <a:ea typeface="HGSｺﾞｼｯｸE" panose="020B0900000000000000" pitchFamily="50" charset="-128"/>
                        </a:rPr>
                        <a:t>申出の種類</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933C"/>
                    </a:solidFill>
                  </a:tcPr>
                </a:tc>
                <a:tc rowSpan="2">
                  <a:txBody>
                    <a:bodyPr/>
                    <a:lstStyle/>
                    <a:p>
                      <a:pPr algn="ctr" fontAlgn="ctr"/>
                      <a:r>
                        <a:rPr lang="ja-JP" altLang="en-US" sz="1600" b="0" i="0" u="none" strike="noStrike" dirty="0">
                          <a:solidFill>
                            <a:schemeClr val="tx1"/>
                          </a:solidFill>
                          <a:effectLst/>
                          <a:latin typeface="HGSｺﾞｼｯｸE" panose="020B0900000000000000" pitchFamily="50" charset="-128"/>
                          <a:ea typeface="HGSｺﾞｼｯｸE" panose="020B0900000000000000" pitchFamily="50" charset="-128"/>
                        </a:rPr>
                        <a:t>件数</a:t>
                      </a:r>
                    </a:p>
                  </a:txBody>
                  <a:tcPr marL="9525" marR="9525" marT="9525"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933C"/>
                    </a:solidFill>
                  </a:tcPr>
                </a:tc>
                <a:tc gridSpan="2">
                  <a:txBody>
                    <a:bodyPr/>
                    <a:lstStyle/>
                    <a:p>
                      <a:pPr algn="ctr" fontAlgn="ctr"/>
                      <a:r>
                        <a:rPr lang="ja-JP" altLang="en-US" sz="1100" b="0" i="0" u="none" strike="noStrike">
                          <a:solidFill>
                            <a:srgbClr val="000000"/>
                          </a:solidFill>
                          <a:effectLst/>
                          <a:latin typeface="HGSｺﾞｼｯｸE" panose="020B0900000000000000" pitchFamily="50" charset="-128"/>
                          <a:ea typeface="HGSｺﾞｼｯｸE" panose="020B0900000000000000" pitchFamily="50" charset="-128"/>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933C"/>
                    </a:solidFill>
                  </a:tcPr>
                </a:tc>
                <a:tc hMerge="1">
                  <a:txBody>
                    <a:bodyPr/>
                    <a:lstStyle/>
                    <a:p>
                      <a:endParaRPr kumimoji="1" lang="ja-JP" altLang="en-US"/>
                    </a:p>
                  </a:txBody>
                  <a:tcPr/>
                </a:tc>
                <a:extLst>
                  <a:ext uri="{0D108BD9-81ED-4DB2-BD59-A6C34878D82A}">
                    <a16:rowId xmlns:a16="http://schemas.microsoft.com/office/drawing/2014/main" val="10000"/>
                  </a:ext>
                </a:extLst>
              </a:tr>
              <a:tr h="314624">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100" b="0" i="0" u="none" strike="noStrike" dirty="0">
                          <a:solidFill>
                            <a:srgbClr val="000000"/>
                          </a:solidFill>
                          <a:effectLst/>
                          <a:latin typeface="HGSｺﾞｼｯｸE" panose="020B0900000000000000" pitchFamily="50" charset="-128"/>
                          <a:ea typeface="HGSｺﾞｼｯｸE" panose="020B0900000000000000" pitchFamily="50" charset="-128"/>
                        </a:rPr>
                        <a:t>匿名化情報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fontAlgn="ctr"/>
                      <a:r>
                        <a:rPr lang="zh-TW" altLang="en-US" sz="1100" b="0" i="0" u="none" strike="noStrike" dirty="0">
                          <a:solidFill>
                            <a:srgbClr val="000000"/>
                          </a:solidFill>
                          <a:effectLst/>
                          <a:latin typeface="HGSｺﾞｼｯｸE" panose="020B0900000000000000" pitchFamily="50" charset="-128"/>
                          <a:ea typeface="HGSｺﾞｼｯｸE" panose="020B0900000000000000" pitchFamily="50" charset="-128"/>
                        </a:rPr>
                        <a:t>非匿名化情報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1"/>
                  </a:ext>
                </a:extLst>
              </a:tr>
              <a:tr h="612332">
                <a:tc>
                  <a:txBody>
                    <a:bodyPr/>
                    <a:lstStyle/>
                    <a:p>
                      <a:pPr marL="0" lvl="0" indent="85725" algn="l" fontAlgn="ctr"/>
                      <a:r>
                        <a:rPr lang="en-US" altLang="ja-JP" sz="1600" b="0" i="0" u="none" strike="noStrike" dirty="0">
                          <a:solidFill>
                            <a:srgbClr val="000000"/>
                          </a:solidFill>
                          <a:effectLst/>
                          <a:latin typeface="HGSｺﾞｼｯｸE" panose="020B0900000000000000" pitchFamily="50" charset="-128"/>
                          <a:ea typeface="HGSｺﾞｼｯｸE" panose="020B0900000000000000" pitchFamily="50" charset="-128"/>
                        </a:rPr>
                        <a:t>a</a:t>
                      </a:r>
                      <a:r>
                        <a:rPr lang="en-US" altLang="ja-JP" sz="1600" b="0" i="0" u="none" strike="noStrike" dirty="0" smtClean="0">
                          <a:solidFill>
                            <a:srgbClr val="000000"/>
                          </a:solidFill>
                          <a:effectLst/>
                          <a:latin typeface="HGSｺﾞｼｯｸE" panose="020B0900000000000000" pitchFamily="50" charset="-128"/>
                          <a:ea typeface="HGSｺﾞｼｯｸE" panose="020B0900000000000000" pitchFamily="50" charset="-128"/>
                        </a:rPr>
                        <a:t>) </a:t>
                      </a:r>
                      <a:r>
                        <a:rPr lang="ja-JP" altLang="en-US" sz="1600" b="0" i="0" u="none" strike="noStrike" dirty="0" smtClean="0">
                          <a:solidFill>
                            <a:srgbClr val="000000"/>
                          </a:solidFill>
                          <a:effectLst/>
                          <a:latin typeface="HGSｺﾞｼｯｸE" panose="020B0900000000000000" pitchFamily="50" charset="-128"/>
                          <a:ea typeface="HGSｺﾞｼｯｸE" panose="020B0900000000000000" pitchFamily="50" charset="-128"/>
                        </a:rPr>
                        <a:t>研究者</a:t>
                      </a:r>
                      <a:r>
                        <a:rPr lang="ja-JP" altLang="en-US" sz="1600" b="0" i="0" u="none" strike="noStrike" dirty="0">
                          <a:solidFill>
                            <a:srgbClr val="000000"/>
                          </a:solidFill>
                          <a:effectLst/>
                          <a:latin typeface="HGSｺﾞｼｯｸE" panose="020B0900000000000000" pitchFamily="50" charset="-128"/>
                          <a:ea typeface="HGSｺﾞｼｯｸE" panose="020B0900000000000000" pitchFamily="50" charset="-128"/>
                        </a:rPr>
                        <a:t>等からの</a:t>
                      </a:r>
                      <a:r>
                        <a:rPr lang="ja-JP" altLang="en-US" sz="1600" b="0" i="0" u="none" strike="noStrike" dirty="0" smtClean="0">
                          <a:solidFill>
                            <a:srgbClr val="000000"/>
                          </a:solidFill>
                          <a:effectLst/>
                          <a:latin typeface="HGSｺﾞｼｯｸE" panose="020B0900000000000000" pitchFamily="50" charset="-128"/>
                          <a:ea typeface="HGSｺﾞｼｯｸE" panose="020B0900000000000000" pitchFamily="50" charset="-128"/>
                        </a:rPr>
                        <a:t>申出</a:t>
                      </a:r>
                      <a:r>
                        <a:rPr lang="ja-JP" altLang="en-US" sz="1600" b="0" i="0" u="none" strike="noStrike" dirty="0">
                          <a:solidFill>
                            <a:srgbClr val="000000"/>
                          </a:solidFill>
                          <a:effectLst/>
                          <a:latin typeface="HGSｺﾞｼｯｸE" panose="020B0900000000000000" pitchFamily="50" charset="-128"/>
                          <a:ea typeface="HGSｺﾞｼｯｸE" panose="020B0900000000000000" pitchFamily="50" charset="-128"/>
                        </a:rPr>
                        <a:t>　</a:t>
                      </a:r>
                      <a:r>
                        <a:rPr lang="en-US" altLang="ja-JP" sz="1600" b="0" i="0" u="none" strike="noStrike" dirty="0">
                          <a:solidFill>
                            <a:srgbClr val="000000"/>
                          </a:solidFill>
                          <a:effectLst/>
                          <a:latin typeface="HGSｺﾞｼｯｸE" panose="020B0900000000000000" pitchFamily="50" charset="-128"/>
                          <a:ea typeface="HGSｺﾞｼｯｸE" panose="020B0900000000000000" pitchFamily="50" charset="-128"/>
                        </a:rPr>
                        <a:t>【</a:t>
                      </a:r>
                      <a:r>
                        <a:rPr lang="ja-JP" altLang="en-US" sz="1600" b="0" i="0" u="none" strike="noStrike" dirty="0">
                          <a:solidFill>
                            <a:srgbClr val="000000"/>
                          </a:solidFill>
                          <a:effectLst/>
                          <a:latin typeface="HGSｺﾞｼｯｸE" panose="020B0900000000000000" pitchFamily="50" charset="-128"/>
                          <a:ea typeface="HGSｺﾞｼｯｸE" panose="020B0900000000000000" pitchFamily="50" charset="-128"/>
                        </a:rPr>
                        <a:t>新規</a:t>
                      </a:r>
                      <a:r>
                        <a:rPr lang="en-US" altLang="ja-JP" sz="1600" b="0" i="0" u="none" strike="noStrike" dirty="0">
                          <a:solidFill>
                            <a:srgbClr val="000000"/>
                          </a:solidFill>
                          <a:effectLst/>
                          <a:latin typeface="HGSｺﾞｼｯｸE" panose="020B0900000000000000" pitchFamily="50" charset="-128"/>
                          <a:ea typeface="HGSｺﾞｼｯｸE" panose="020B09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HGSｺﾞｼｯｸE" panose="020B0900000000000000" pitchFamily="50" charset="-128"/>
                          <a:ea typeface="HGSｺﾞｼｯｸE" panose="020B0900000000000000" pitchFamily="50" charset="-128"/>
                        </a:rPr>
                        <a:t>1</a:t>
                      </a:r>
                      <a:r>
                        <a:rPr lang="ja-JP" altLang="en-US" sz="1600" b="0" i="0" u="none" strike="noStrike" dirty="0">
                          <a:solidFill>
                            <a:srgbClr val="000000"/>
                          </a:solidFill>
                          <a:effectLst/>
                          <a:latin typeface="HGSｺﾞｼｯｸE" panose="020B0900000000000000" pitchFamily="50" charset="-128"/>
                          <a:ea typeface="HGSｺﾞｼｯｸE" panose="020B0900000000000000"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HGSｺﾞｼｯｸE" panose="020B0900000000000000" pitchFamily="50" charset="-128"/>
                          <a:ea typeface="HGSｺﾞｼｯｸE" panose="020B0900000000000000" pitchFamily="50" charset="-128"/>
                        </a:rPr>
                        <a:t>1</a:t>
                      </a:r>
                      <a:r>
                        <a:rPr lang="ja-JP" altLang="en-US" sz="1600" b="0" i="0" u="none" strike="noStrike" dirty="0">
                          <a:solidFill>
                            <a:srgbClr val="000000"/>
                          </a:solidFill>
                          <a:effectLst/>
                          <a:latin typeface="HGSｺﾞｼｯｸE" panose="020B0900000000000000" pitchFamily="50" charset="-128"/>
                          <a:ea typeface="HGSｺﾞｼｯｸE" panose="020B0900000000000000"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HGSｺﾞｼｯｸE" panose="020B0900000000000000" pitchFamily="50" charset="-128"/>
                          <a:ea typeface="HGSｺﾞｼｯｸE" panose="020B0900000000000000" pitchFamily="50" charset="-128"/>
                        </a:rPr>
                        <a:t>0</a:t>
                      </a:r>
                      <a:r>
                        <a:rPr lang="ja-JP" altLang="en-US" sz="1600" b="0" i="0" u="none" strike="noStrike">
                          <a:solidFill>
                            <a:srgbClr val="000000"/>
                          </a:solidFill>
                          <a:effectLst/>
                          <a:latin typeface="HGSｺﾞｼｯｸE" panose="020B0900000000000000" pitchFamily="50" charset="-128"/>
                          <a:ea typeface="HGSｺﾞｼｯｸE" panose="020B0900000000000000"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25864">
                <a:tc>
                  <a:txBody>
                    <a:bodyPr/>
                    <a:lstStyle/>
                    <a:p>
                      <a:pPr marL="0" lvl="0" indent="85725" algn="l" fontAlgn="ctr"/>
                      <a:r>
                        <a:rPr lang="en-US" altLang="ja-JP" sz="1600" b="0" i="0" u="none" strike="noStrike" dirty="0">
                          <a:solidFill>
                            <a:srgbClr val="000000"/>
                          </a:solidFill>
                          <a:effectLst/>
                          <a:latin typeface="HGSｺﾞｼｯｸE" panose="020B0900000000000000" pitchFamily="50" charset="-128"/>
                          <a:ea typeface="HGSｺﾞｼｯｸE" panose="020B0900000000000000" pitchFamily="50" charset="-128"/>
                        </a:rPr>
                        <a:t>b</a:t>
                      </a:r>
                      <a:r>
                        <a:rPr lang="en-US" altLang="ja-JP" sz="1600" b="0" i="0" u="none" strike="noStrike" dirty="0" smtClean="0">
                          <a:solidFill>
                            <a:srgbClr val="000000"/>
                          </a:solidFill>
                          <a:effectLst/>
                          <a:latin typeface="HGSｺﾞｼｯｸE" panose="020B0900000000000000" pitchFamily="50" charset="-128"/>
                          <a:ea typeface="HGSｺﾞｼｯｸE" panose="020B0900000000000000" pitchFamily="50" charset="-128"/>
                        </a:rPr>
                        <a:t>) </a:t>
                      </a:r>
                      <a:r>
                        <a:rPr lang="ja-JP" altLang="en-US" sz="1600" b="0" i="0" u="none" strike="noStrike" dirty="0" smtClean="0">
                          <a:solidFill>
                            <a:srgbClr val="000000"/>
                          </a:solidFill>
                          <a:effectLst/>
                          <a:latin typeface="HGSｺﾞｼｯｸE" panose="020B0900000000000000" pitchFamily="50" charset="-128"/>
                          <a:ea typeface="HGSｺﾞｼｯｸE" panose="020B0900000000000000" pitchFamily="50" charset="-128"/>
                        </a:rPr>
                        <a:t>行政</a:t>
                      </a:r>
                      <a:r>
                        <a:rPr lang="ja-JP" altLang="en-US" sz="1600" b="0" i="0" u="none" strike="noStrike" dirty="0">
                          <a:solidFill>
                            <a:srgbClr val="000000"/>
                          </a:solidFill>
                          <a:effectLst/>
                          <a:latin typeface="HGSｺﾞｼｯｸE" panose="020B0900000000000000" pitchFamily="50" charset="-128"/>
                          <a:ea typeface="HGSｺﾞｼｯｸE" panose="020B0900000000000000" pitchFamily="50" charset="-128"/>
                        </a:rPr>
                        <a:t>からの</a:t>
                      </a:r>
                      <a:r>
                        <a:rPr lang="ja-JP" altLang="en-US" sz="1600" b="0" i="0" u="none" strike="noStrike" dirty="0" smtClean="0">
                          <a:solidFill>
                            <a:srgbClr val="000000"/>
                          </a:solidFill>
                          <a:effectLst/>
                          <a:latin typeface="HGSｺﾞｼｯｸE" panose="020B0900000000000000" pitchFamily="50" charset="-128"/>
                          <a:ea typeface="HGSｺﾞｼｯｸE" panose="020B0900000000000000" pitchFamily="50" charset="-128"/>
                        </a:rPr>
                        <a:t>申出</a:t>
                      </a:r>
                      <a:r>
                        <a:rPr lang="en-US" altLang="ja-JP" sz="1600" b="0" i="0" u="none" strike="noStrike" dirty="0" smtClean="0">
                          <a:solidFill>
                            <a:srgbClr val="000000"/>
                          </a:solidFill>
                          <a:effectLst/>
                          <a:latin typeface="HGSｺﾞｼｯｸE" panose="020B0900000000000000" pitchFamily="50" charset="-128"/>
                          <a:ea typeface="HGSｺﾞｼｯｸE" panose="020B0900000000000000" pitchFamily="50" charset="-128"/>
                        </a:rPr>
                        <a:t>【</a:t>
                      </a:r>
                      <a:r>
                        <a:rPr lang="ja-JP" altLang="en-US" sz="1600" b="0" i="0" u="none" strike="noStrike" dirty="0">
                          <a:solidFill>
                            <a:srgbClr val="000000"/>
                          </a:solidFill>
                          <a:effectLst/>
                          <a:latin typeface="HGSｺﾞｼｯｸE" panose="020B0900000000000000" pitchFamily="50" charset="-128"/>
                          <a:ea typeface="HGSｺﾞｼｯｸE" panose="020B0900000000000000" pitchFamily="50" charset="-128"/>
                        </a:rPr>
                        <a:t>新規</a:t>
                      </a:r>
                      <a:r>
                        <a:rPr lang="en-US" altLang="ja-JP" sz="1600" b="0" i="0" u="none" strike="noStrike" dirty="0">
                          <a:solidFill>
                            <a:srgbClr val="000000"/>
                          </a:solidFill>
                          <a:effectLst/>
                          <a:latin typeface="HGSｺﾞｼｯｸE" panose="020B0900000000000000" pitchFamily="50" charset="-128"/>
                          <a:ea typeface="HGSｺﾞｼｯｸE" panose="020B09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a:solidFill>
                            <a:srgbClr val="000000"/>
                          </a:solidFill>
                          <a:effectLst/>
                          <a:latin typeface="HGSｺﾞｼｯｸE" panose="020B0900000000000000" pitchFamily="50" charset="-128"/>
                          <a:ea typeface="HGSｺﾞｼｯｸE" panose="020B0900000000000000" pitchFamily="50" charset="-128"/>
                        </a:rPr>
                        <a:t>４件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HGSｺﾞｼｯｸE" panose="020B0900000000000000" pitchFamily="50" charset="-128"/>
                          <a:ea typeface="HGSｺﾞｼｯｸE" panose="020B0900000000000000" pitchFamily="50" charset="-128"/>
                        </a:rPr>
                        <a:t>3</a:t>
                      </a:r>
                      <a:r>
                        <a:rPr lang="ja-JP" altLang="en-US" sz="1600" b="0" i="0" u="none" strike="noStrike" dirty="0">
                          <a:solidFill>
                            <a:srgbClr val="000000"/>
                          </a:solidFill>
                          <a:effectLst/>
                          <a:latin typeface="HGSｺﾞｼｯｸE" panose="020B0900000000000000" pitchFamily="50" charset="-128"/>
                          <a:ea typeface="HGSｺﾞｼｯｸE" panose="020B0900000000000000"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HGSｺﾞｼｯｸE" panose="020B0900000000000000" pitchFamily="50" charset="-128"/>
                          <a:ea typeface="HGSｺﾞｼｯｸE" panose="020B0900000000000000" pitchFamily="50" charset="-128"/>
                        </a:rPr>
                        <a:t>1</a:t>
                      </a:r>
                      <a:r>
                        <a:rPr lang="ja-JP" altLang="en-US" sz="1600" b="0" i="0" u="none" strike="noStrike" dirty="0">
                          <a:solidFill>
                            <a:srgbClr val="000000"/>
                          </a:solidFill>
                          <a:effectLst/>
                          <a:latin typeface="HGSｺﾞｼｯｸE" panose="020B0900000000000000" pitchFamily="50" charset="-128"/>
                          <a:ea typeface="HGSｺﾞｼｯｸE" panose="020B0900000000000000"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12332">
                <a:tc>
                  <a:txBody>
                    <a:bodyPr/>
                    <a:lstStyle/>
                    <a:p>
                      <a:pPr marL="0" lvl="0" indent="85725" algn="l" fontAlgn="ctr"/>
                      <a:r>
                        <a:rPr lang="en-US" altLang="ja-JP" sz="1600" b="0" i="0" u="none" strike="noStrike" dirty="0" smtClean="0">
                          <a:solidFill>
                            <a:srgbClr val="000000"/>
                          </a:solidFill>
                          <a:effectLst/>
                          <a:latin typeface="HGSｺﾞｼｯｸE" panose="020B0900000000000000" pitchFamily="50" charset="-128"/>
                          <a:ea typeface="HGSｺﾞｼｯｸE" panose="020B0900000000000000" pitchFamily="50" charset="-128"/>
                        </a:rPr>
                        <a:t>c) </a:t>
                      </a:r>
                      <a:r>
                        <a:rPr lang="ja-JP" altLang="en-US" sz="1600" b="0" i="0" u="none" strike="noStrike" dirty="0" smtClean="0">
                          <a:solidFill>
                            <a:srgbClr val="000000"/>
                          </a:solidFill>
                          <a:effectLst/>
                          <a:latin typeface="HGSｺﾞｼｯｸE" panose="020B0900000000000000" pitchFamily="50" charset="-128"/>
                          <a:ea typeface="HGSｺﾞｼｯｸE" panose="020B0900000000000000" pitchFamily="50" charset="-128"/>
                        </a:rPr>
                        <a:t>旧制度</a:t>
                      </a:r>
                      <a:r>
                        <a:rPr lang="ja-JP" altLang="en-US" sz="1600" b="0" i="0" u="none" strike="noStrike" dirty="0">
                          <a:solidFill>
                            <a:srgbClr val="000000"/>
                          </a:solidFill>
                          <a:effectLst/>
                          <a:latin typeface="HGSｺﾞｼｯｸE" panose="020B0900000000000000" pitchFamily="50" charset="-128"/>
                          <a:ea typeface="HGSｺﾞｼｯｸE" panose="020B0900000000000000" pitchFamily="50" charset="-128"/>
                        </a:rPr>
                        <a:t>承認分の</a:t>
                      </a:r>
                      <a:r>
                        <a:rPr lang="ja-JP" altLang="en-US" sz="1600" b="0" i="0" u="none" strike="noStrike" dirty="0" smtClean="0">
                          <a:solidFill>
                            <a:srgbClr val="000000"/>
                          </a:solidFill>
                          <a:effectLst/>
                          <a:latin typeface="HGSｺﾞｼｯｸE" panose="020B0900000000000000" pitchFamily="50" charset="-128"/>
                          <a:ea typeface="HGSｺﾞｼｯｸE" panose="020B0900000000000000" pitchFamily="50" charset="-128"/>
                        </a:rPr>
                        <a:t>期間延長申出</a:t>
                      </a:r>
                      <a:endParaRPr lang="ja-JP" altLang="en-US" sz="1600" b="0" i="0" u="none" strike="noStrike" dirty="0">
                        <a:solidFill>
                          <a:srgbClr val="000000"/>
                        </a:solidFill>
                        <a:effectLst/>
                        <a:latin typeface="HGSｺﾞｼｯｸE" panose="020B0900000000000000" pitchFamily="50" charset="-128"/>
                        <a:ea typeface="HGSｺﾞｼｯｸE"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a:solidFill>
                            <a:srgbClr val="000000"/>
                          </a:solidFill>
                          <a:effectLst/>
                          <a:latin typeface="HGSｺﾞｼｯｸE" panose="020B0900000000000000" pitchFamily="50" charset="-128"/>
                          <a:ea typeface="HGSｺﾞｼｯｸE" panose="020B0900000000000000" pitchFamily="50" charset="-128"/>
                        </a:rPr>
                        <a:t>７件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HGSｺﾞｼｯｸE" panose="020B0900000000000000" pitchFamily="50" charset="-128"/>
                          <a:ea typeface="HGSｺﾞｼｯｸE" panose="020B0900000000000000" pitchFamily="50" charset="-128"/>
                        </a:rPr>
                        <a:t>７件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HGSｺﾞｼｯｸE" panose="020B0900000000000000" pitchFamily="50" charset="-128"/>
                          <a:ea typeface="HGSｺﾞｼｯｸE" panose="020B0900000000000000" pitchFamily="50" charset="-128"/>
                        </a:rPr>
                        <a:t>0</a:t>
                      </a:r>
                      <a:r>
                        <a:rPr lang="ja-JP" altLang="en-US" sz="1600" b="0" i="0" u="none" strike="noStrike" dirty="0">
                          <a:solidFill>
                            <a:srgbClr val="000000"/>
                          </a:solidFill>
                          <a:effectLst/>
                          <a:latin typeface="HGSｺﾞｼｯｸE" panose="020B0900000000000000" pitchFamily="50" charset="-128"/>
                          <a:ea typeface="HGSｺﾞｼｯｸE" panose="020B0900000000000000"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62714">
                <a:tc>
                  <a:txBody>
                    <a:bodyPr/>
                    <a:lstStyle/>
                    <a:p>
                      <a:pPr marL="0" lvl="0" indent="85725" algn="l" fontAlgn="ctr"/>
                      <a:r>
                        <a:rPr lang="en-US" sz="1600" b="0" i="0" u="none" strike="noStrike" dirty="0">
                          <a:solidFill>
                            <a:srgbClr val="000000"/>
                          </a:solidFill>
                          <a:effectLst/>
                          <a:latin typeface="HGSｺﾞｼｯｸE" panose="020B0900000000000000" pitchFamily="50" charset="-128"/>
                          <a:ea typeface="HGSｺﾞｼｯｸE" panose="020B0900000000000000" pitchFamily="50" charset="-128"/>
                        </a:rPr>
                        <a:t>d</a:t>
                      </a:r>
                      <a:r>
                        <a:rPr lang="en-US" sz="1600" b="0" i="0" u="none" strike="noStrike" dirty="0" smtClean="0">
                          <a:solidFill>
                            <a:srgbClr val="000000"/>
                          </a:solidFill>
                          <a:effectLst/>
                          <a:latin typeface="HGSｺﾞｼｯｸE" panose="020B0900000000000000" pitchFamily="50" charset="-128"/>
                          <a:ea typeface="HGSｺﾞｼｯｸE" panose="020B0900000000000000" pitchFamily="50" charset="-128"/>
                        </a:rPr>
                        <a:t>) </a:t>
                      </a:r>
                      <a:r>
                        <a:rPr lang="ja-JP" altLang="en-US" sz="1600" b="0" i="0" u="none" strike="noStrike" dirty="0" smtClean="0">
                          <a:solidFill>
                            <a:srgbClr val="000000"/>
                          </a:solidFill>
                          <a:effectLst/>
                          <a:latin typeface="HGSｺﾞｼｯｸE" panose="020B0900000000000000" pitchFamily="50" charset="-128"/>
                          <a:ea typeface="HGSｺﾞｼｯｸE" panose="020B0900000000000000" pitchFamily="50" charset="-128"/>
                        </a:rPr>
                        <a:t>公表前</a:t>
                      </a:r>
                      <a:r>
                        <a:rPr lang="ja-JP" altLang="en-US" sz="1600" b="0" i="0" u="none" strike="noStrike" dirty="0">
                          <a:solidFill>
                            <a:srgbClr val="000000"/>
                          </a:solidFill>
                          <a:effectLst/>
                          <a:latin typeface="HGSｺﾞｼｯｸE" panose="020B0900000000000000" pitchFamily="50" charset="-128"/>
                          <a:ea typeface="HGSｺﾞｼｯｸE" panose="020B0900000000000000" pitchFamily="50" charset="-128"/>
                        </a:rPr>
                        <a:t>申出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HGSｺﾞｼｯｸE" panose="020B0900000000000000" pitchFamily="50" charset="-128"/>
                          <a:ea typeface="HGSｺﾞｼｯｸE" panose="020B0900000000000000" pitchFamily="50" charset="-128"/>
                        </a:rPr>
                        <a:t>1</a:t>
                      </a:r>
                      <a:r>
                        <a:rPr lang="ja-JP" altLang="en-US" sz="1600" b="0" i="0" u="none" strike="noStrike">
                          <a:solidFill>
                            <a:srgbClr val="000000"/>
                          </a:solidFill>
                          <a:effectLst/>
                          <a:latin typeface="HGSｺﾞｼｯｸE" panose="020B0900000000000000" pitchFamily="50" charset="-128"/>
                          <a:ea typeface="HGSｺﾞｼｯｸE" panose="020B0900000000000000"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HGSｺﾞｼｯｸE" panose="020B0900000000000000" pitchFamily="50" charset="-128"/>
                          <a:ea typeface="HGSｺﾞｼｯｸE" panose="020B0900000000000000" pitchFamily="50" charset="-128"/>
                        </a:rPr>
                        <a:t>1</a:t>
                      </a:r>
                      <a:r>
                        <a:rPr lang="ja-JP" altLang="en-US" sz="1600" b="0" i="0" u="none" strike="noStrike">
                          <a:solidFill>
                            <a:srgbClr val="000000"/>
                          </a:solidFill>
                          <a:effectLst/>
                          <a:latin typeface="HGSｺﾞｼｯｸE" panose="020B0900000000000000" pitchFamily="50" charset="-128"/>
                          <a:ea typeface="HGSｺﾞｼｯｸE" panose="020B0900000000000000"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HGSｺﾞｼｯｸE" panose="020B0900000000000000" pitchFamily="50" charset="-128"/>
                          <a:ea typeface="HGSｺﾞｼｯｸE" panose="020B0900000000000000" pitchFamily="50" charset="-128"/>
                        </a:rPr>
                        <a:t>0</a:t>
                      </a:r>
                      <a:r>
                        <a:rPr lang="ja-JP" altLang="en-US" sz="1600" b="0" i="0" u="none" strike="noStrike" dirty="0">
                          <a:solidFill>
                            <a:srgbClr val="000000"/>
                          </a:solidFill>
                          <a:effectLst/>
                          <a:latin typeface="HGSｺﾞｼｯｸE" panose="020B0900000000000000" pitchFamily="50" charset="-128"/>
                          <a:ea typeface="HGSｺﾞｼｯｸE" panose="020B0900000000000000"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62714">
                <a:tc>
                  <a:txBody>
                    <a:bodyPr/>
                    <a:lstStyle/>
                    <a:p>
                      <a:pPr algn="ctr" fontAlgn="ctr"/>
                      <a:r>
                        <a:rPr lang="ja-JP" altLang="en-US" sz="1600" b="0" i="0" u="none" strike="noStrike" dirty="0">
                          <a:solidFill>
                            <a:srgbClr val="000000"/>
                          </a:solidFill>
                          <a:effectLst/>
                          <a:latin typeface="HGSｺﾞｼｯｸE" panose="020B0900000000000000" pitchFamily="50" charset="-128"/>
                          <a:ea typeface="HGSｺﾞｼｯｸE" panose="020B0900000000000000" pitchFamily="50" charset="-128"/>
                        </a:rPr>
                        <a:t>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HGSｺﾞｼｯｸE" panose="020B0900000000000000" pitchFamily="50" charset="-128"/>
                          <a:ea typeface="HGSｺﾞｼｯｸE" panose="020B0900000000000000" pitchFamily="50" charset="-128"/>
                        </a:rPr>
                        <a:t>13</a:t>
                      </a:r>
                      <a:r>
                        <a:rPr lang="ja-JP" altLang="en-US" sz="1600" b="0" i="0" u="none" strike="noStrike" dirty="0">
                          <a:solidFill>
                            <a:srgbClr val="000000"/>
                          </a:solidFill>
                          <a:effectLst/>
                          <a:latin typeface="HGSｺﾞｼｯｸE" panose="020B0900000000000000" pitchFamily="50" charset="-128"/>
                          <a:ea typeface="HGSｺﾞｼｯｸE" panose="020B0900000000000000"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HGSｺﾞｼｯｸE" panose="020B0900000000000000" pitchFamily="50" charset="-128"/>
                          <a:ea typeface="HGSｺﾞｼｯｸE" panose="020B0900000000000000" pitchFamily="50" charset="-128"/>
                        </a:rPr>
                        <a:t>12</a:t>
                      </a:r>
                      <a:r>
                        <a:rPr lang="ja-JP" altLang="en-US" sz="1600" b="0" i="0" u="none" strike="noStrike">
                          <a:solidFill>
                            <a:srgbClr val="000000"/>
                          </a:solidFill>
                          <a:effectLst/>
                          <a:latin typeface="HGSｺﾞｼｯｸE" panose="020B0900000000000000" pitchFamily="50" charset="-128"/>
                          <a:ea typeface="HGSｺﾞｼｯｸE" panose="020B0900000000000000"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HGSｺﾞｼｯｸE" panose="020B0900000000000000" pitchFamily="50" charset="-128"/>
                          <a:ea typeface="HGSｺﾞｼｯｸE" panose="020B0900000000000000" pitchFamily="50" charset="-128"/>
                        </a:rPr>
                        <a:t>1</a:t>
                      </a:r>
                      <a:r>
                        <a:rPr lang="ja-JP" altLang="en-US" sz="1600" b="0" i="0" u="none" strike="noStrike" dirty="0">
                          <a:solidFill>
                            <a:srgbClr val="000000"/>
                          </a:solidFill>
                          <a:effectLst/>
                          <a:latin typeface="HGSｺﾞｼｯｸE" panose="020B0900000000000000" pitchFamily="50" charset="-128"/>
                          <a:ea typeface="HGSｺﾞｼｯｸE" panose="020B0900000000000000"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9" name="テキスト ボックス 8"/>
          <p:cNvSpPr txBox="1"/>
          <p:nvPr/>
        </p:nvSpPr>
        <p:spPr>
          <a:xfrm>
            <a:off x="8676456" y="6309320"/>
            <a:ext cx="467544" cy="369332"/>
          </a:xfrm>
          <a:prstGeom prst="rect">
            <a:avLst/>
          </a:prstGeom>
          <a:noFill/>
        </p:spPr>
        <p:txBody>
          <a:bodyPr wrap="square" rtlCol="0">
            <a:spAutoFit/>
          </a:bodyPr>
          <a:lstStyle/>
          <a:p>
            <a:r>
              <a:rPr kumimoji="1" lang="ja-JP" altLang="en-US" dirty="0" smtClean="0">
                <a:latin typeface="HGSｺﾞｼｯｸE" panose="020B0900000000000000" pitchFamily="50" charset="-128"/>
                <a:ea typeface="HGSｺﾞｼｯｸE" panose="020B0900000000000000" pitchFamily="50" charset="-128"/>
              </a:rPr>
              <a:t>１</a:t>
            </a:r>
            <a:endParaRPr kumimoji="1" lang="ja-JP" altLang="en-US" dirty="0">
              <a:latin typeface="HGSｺﾞｼｯｸE" panose="020B0900000000000000" pitchFamily="50" charset="-128"/>
              <a:ea typeface="HGSｺﾞｼｯｸE" panose="020B0900000000000000" pitchFamily="50" charset="-128"/>
            </a:endParaRPr>
          </a:p>
        </p:txBody>
      </p:sp>
    </p:spTree>
    <p:extLst>
      <p:ext uri="{BB962C8B-B14F-4D97-AF65-F5344CB8AC3E}">
        <p14:creationId xmlns:p14="http://schemas.microsoft.com/office/powerpoint/2010/main" val="1077107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1520" y="188641"/>
            <a:ext cx="7200800" cy="720079"/>
          </a:xfr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a:normAutofit/>
          </a:bodyPr>
          <a:lstStyle/>
          <a:p>
            <a:r>
              <a:rPr lang="ja-JP" altLang="en-US" sz="2800" dirty="0">
                <a:latin typeface="HGSｺﾞｼｯｸE" panose="020B0900000000000000" pitchFamily="50" charset="-128"/>
                <a:ea typeface="HGSｺﾞｼｯｸE" panose="020B0900000000000000" pitchFamily="50" charset="-128"/>
              </a:rPr>
              <a:t>　　　</a:t>
            </a:r>
            <a:r>
              <a:rPr lang="en-US" altLang="ja-JP" sz="2800" dirty="0">
                <a:latin typeface="HGSｺﾞｼｯｸE" panose="020B0900000000000000" pitchFamily="50" charset="-128"/>
                <a:ea typeface="HGSｺﾞｼｯｸE" panose="020B0900000000000000" pitchFamily="50" charset="-128"/>
              </a:rPr>
              <a:t>a)</a:t>
            </a:r>
            <a:r>
              <a:rPr lang="ja-JP" altLang="en-US" sz="2800" dirty="0">
                <a:latin typeface="HGSｺﾞｼｯｸE" panose="020B0900000000000000" pitchFamily="50" charset="-128"/>
                <a:ea typeface="HGSｺﾞｼｯｸE" panose="020B0900000000000000" pitchFamily="50" charset="-128"/>
              </a:rPr>
              <a:t>　研究者からの申出</a:t>
            </a:r>
            <a:r>
              <a:rPr lang="en-US" altLang="ja-JP" sz="2800" dirty="0">
                <a:latin typeface="HGSｺﾞｼｯｸE" panose="020B0900000000000000" pitchFamily="50" charset="-128"/>
                <a:ea typeface="HGSｺﾞｼｯｸE" panose="020B0900000000000000" pitchFamily="50" charset="-128"/>
              </a:rPr>
              <a:t>【</a:t>
            </a:r>
            <a:r>
              <a:rPr lang="ja-JP" altLang="en-US" sz="2800" dirty="0">
                <a:latin typeface="HGSｺﾞｼｯｸE" panose="020B0900000000000000" pitchFamily="50" charset="-128"/>
                <a:ea typeface="HGSｺﾞｼｯｸE" panose="020B0900000000000000" pitchFamily="50" charset="-128"/>
              </a:rPr>
              <a:t>新規</a:t>
            </a:r>
            <a:r>
              <a:rPr lang="en-US" altLang="ja-JP" sz="2800" dirty="0">
                <a:latin typeface="HGSｺﾞｼｯｸE" panose="020B0900000000000000" pitchFamily="50" charset="-128"/>
                <a:ea typeface="HGSｺﾞｼｯｸE" panose="020B0900000000000000" pitchFamily="50" charset="-128"/>
              </a:rPr>
              <a:t>】</a:t>
            </a:r>
            <a:endParaRPr lang="ja-JP" altLang="en-US" sz="2800" dirty="0">
              <a:latin typeface="HGSｺﾞｼｯｸE" panose="020B0900000000000000" pitchFamily="50" charset="-128"/>
              <a:ea typeface="HGSｺﾞｼｯｸE" panose="020B0900000000000000" pitchFamily="50" charset="-128"/>
            </a:endParaRPr>
          </a:p>
        </p:txBody>
      </p:sp>
      <p:sp>
        <p:nvSpPr>
          <p:cNvPr id="4" name="角丸四角形 3"/>
          <p:cNvSpPr/>
          <p:nvPr/>
        </p:nvSpPr>
        <p:spPr>
          <a:xfrm>
            <a:off x="225649" y="1052736"/>
            <a:ext cx="8568952" cy="720080"/>
          </a:xfrm>
          <a:prstGeom prst="roundRect">
            <a:avLst/>
          </a:prstGeom>
        </p:spPr>
        <p:style>
          <a:lnRef idx="1">
            <a:schemeClr val="accent5"/>
          </a:lnRef>
          <a:fillRef idx="2">
            <a:schemeClr val="accent5"/>
          </a:fillRef>
          <a:effectRef idx="1">
            <a:schemeClr val="accent5"/>
          </a:effectRef>
          <a:fontRef idx="minor">
            <a:schemeClr val="dk1"/>
          </a:fontRef>
        </p:style>
        <p:txBody>
          <a:bodyPr lIns="91424" tIns="45712" rIns="91424" bIns="45712" spcCol="0" rtlCol="0" anchor="ctr"/>
          <a:lstStyle/>
          <a:p>
            <a:r>
              <a:rPr lang="ja-JP" altLang="en-US" sz="1600" dirty="0" smtClean="0"/>
              <a:t>法第</a:t>
            </a:r>
            <a:r>
              <a:rPr lang="en-US" altLang="ja-JP" sz="1600" dirty="0" smtClean="0"/>
              <a:t>21</a:t>
            </a:r>
            <a:r>
              <a:rPr lang="ja-JP" altLang="en-US" sz="1600" dirty="0"/>
              <a:t>条に基づき、一般研究者から新たにがん登録利用申出があったものにつき、審査のうえ、提供を行った。</a:t>
            </a:r>
          </a:p>
        </p:txBody>
      </p:sp>
      <p:sp>
        <p:nvSpPr>
          <p:cNvPr id="6" name="角丸四角形 5"/>
          <p:cNvSpPr/>
          <p:nvPr/>
        </p:nvSpPr>
        <p:spPr>
          <a:xfrm>
            <a:off x="4368968" y="3155485"/>
            <a:ext cx="4392488" cy="3528392"/>
          </a:xfrm>
          <a:prstGeom prst="roundRect">
            <a:avLst/>
          </a:prstGeom>
        </p:spPr>
        <p:style>
          <a:lnRef idx="1">
            <a:schemeClr val="accent2"/>
          </a:lnRef>
          <a:fillRef idx="2">
            <a:schemeClr val="accent2"/>
          </a:fillRef>
          <a:effectRef idx="1">
            <a:schemeClr val="accent2"/>
          </a:effectRef>
          <a:fontRef idx="minor">
            <a:schemeClr val="dk1"/>
          </a:fontRef>
        </p:style>
        <p:txBody>
          <a:bodyPr lIns="91424" tIns="45712" rIns="91424" bIns="45712" spcCol="0" rtlCol="0" anchor="t"/>
          <a:lstStyle/>
          <a:p>
            <a:r>
              <a:rPr lang="ja-JP" altLang="en-US" sz="1400" b="1" dirty="0"/>
              <a:t>＜チェック項目（抜粋）＞</a:t>
            </a:r>
            <a:endParaRPr lang="en-US" altLang="ja-JP" sz="1400" b="1" dirty="0"/>
          </a:p>
          <a:p>
            <a:endParaRPr lang="en-US" altLang="ja-JP" sz="1200" dirty="0"/>
          </a:p>
          <a:p>
            <a:r>
              <a:rPr lang="ja-JP" altLang="en-US" sz="1200" dirty="0"/>
              <a:t> （１）研究課題内容等</a:t>
            </a:r>
            <a:endParaRPr lang="en-US" altLang="ja-JP" sz="1200" dirty="0"/>
          </a:p>
          <a:p>
            <a:r>
              <a:rPr lang="ja-JP" altLang="en-US" sz="1200" dirty="0"/>
              <a:t> （２）</a:t>
            </a:r>
            <a:r>
              <a:rPr lang="ja-JP" altLang="en-US" sz="1200" u="sng" dirty="0"/>
              <a:t>同意書</a:t>
            </a:r>
            <a:r>
              <a:rPr lang="en-US" altLang="ja-JP" sz="1200" u="sng" dirty="0"/>
              <a:t>/</a:t>
            </a:r>
            <a:r>
              <a:rPr lang="ja-JP" altLang="en-US" sz="1200" u="sng" dirty="0"/>
              <a:t>厚生労働大臣の認定書</a:t>
            </a:r>
            <a:endParaRPr lang="en-US" altLang="ja-JP" sz="1200" u="sng" dirty="0"/>
          </a:p>
          <a:p>
            <a:r>
              <a:rPr lang="ja-JP" altLang="en-US" sz="1200" dirty="0"/>
              <a:t> （３）　◆利用者一覧</a:t>
            </a:r>
            <a:endParaRPr lang="en-US" altLang="ja-JP" sz="1200" dirty="0"/>
          </a:p>
          <a:p>
            <a:r>
              <a:rPr lang="ja-JP" altLang="en-US" sz="1200" dirty="0"/>
              <a:t>　　　   ◆</a:t>
            </a:r>
            <a:r>
              <a:rPr lang="ja-JP" altLang="en-US" sz="1200" u="sng" dirty="0"/>
              <a:t>実績を示す論文</a:t>
            </a:r>
            <a:r>
              <a:rPr lang="en-US" altLang="ja-JP" sz="1200" u="sng" dirty="0"/>
              <a:t>/</a:t>
            </a:r>
            <a:r>
              <a:rPr lang="ja-JP" altLang="en-US" sz="1200" u="sng" dirty="0"/>
              <a:t>報告書等</a:t>
            </a:r>
            <a:endParaRPr lang="en-US" altLang="ja-JP" sz="1200" u="sng" dirty="0"/>
          </a:p>
          <a:p>
            <a:r>
              <a:rPr lang="ja-JP" altLang="en-US" sz="1200" dirty="0"/>
              <a:t> （４）　◆診断年次</a:t>
            </a:r>
            <a:endParaRPr lang="en-US" altLang="ja-JP" sz="1200" dirty="0"/>
          </a:p>
          <a:p>
            <a:r>
              <a:rPr lang="ja-JP" altLang="en-US" sz="1200" dirty="0"/>
              <a:t>　　　   ◆地域の範囲</a:t>
            </a:r>
            <a:endParaRPr lang="en-US" altLang="ja-JP" sz="1200" dirty="0"/>
          </a:p>
          <a:p>
            <a:r>
              <a:rPr lang="ja-JP" altLang="en-US" sz="1200" dirty="0"/>
              <a:t>　         ◆がんの種類（部位・組織）</a:t>
            </a:r>
            <a:endParaRPr lang="en-US" altLang="ja-JP" sz="1200" dirty="0"/>
          </a:p>
          <a:p>
            <a:r>
              <a:rPr lang="ja-JP" altLang="en-US" sz="1200" dirty="0"/>
              <a:t>　         ◆生存確認情報の詳細</a:t>
            </a:r>
            <a:endParaRPr lang="en-US" altLang="ja-JP" sz="1200" dirty="0"/>
          </a:p>
          <a:p>
            <a:r>
              <a:rPr lang="ja-JP" altLang="en-US" sz="1200" dirty="0"/>
              <a:t>　        ◆属性的範囲（性別・年齢）</a:t>
            </a:r>
            <a:endParaRPr lang="en-US" altLang="ja-JP" sz="1200" dirty="0"/>
          </a:p>
          <a:p>
            <a:r>
              <a:rPr lang="ja-JP" altLang="en-US" sz="1200" dirty="0"/>
              <a:t>（５）　◆利用するがん登録情報の詳細</a:t>
            </a:r>
            <a:endParaRPr lang="en-US" altLang="ja-JP" sz="1200" dirty="0"/>
          </a:p>
          <a:p>
            <a:r>
              <a:rPr lang="ja-JP" altLang="en-US" sz="1200" dirty="0"/>
              <a:t>　　　  ◆調査研究方法の記載</a:t>
            </a:r>
            <a:endParaRPr lang="en-US" altLang="ja-JP" sz="1200" dirty="0"/>
          </a:p>
          <a:p>
            <a:r>
              <a:rPr lang="ja-JP" altLang="en-US" sz="1200" dirty="0"/>
              <a:t>（６）利用終了日</a:t>
            </a:r>
            <a:endParaRPr lang="en-US" altLang="ja-JP" sz="1200" dirty="0"/>
          </a:p>
          <a:p>
            <a:r>
              <a:rPr lang="ja-JP" altLang="en-US" sz="1200" dirty="0"/>
              <a:t>（７）情報の利用場所の安全管理措置状況についての</a:t>
            </a:r>
            <a:endParaRPr lang="en-US" altLang="ja-JP" sz="1200" dirty="0"/>
          </a:p>
          <a:p>
            <a:r>
              <a:rPr lang="ja-JP" altLang="en-US" sz="1200" dirty="0"/>
              <a:t>（８）公表方法・公表時期</a:t>
            </a:r>
          </a:p>
        </p:txBody>
      </p:sp>
      <p:sp>
        <p:nvSpPr>
          <p:cNvPr id="7" name="角丸四角形 6"/>
          <p:cNvSpPr/>
          <p:nvPr/>
        </p:nvSpPr>
        <p:spPr>
          <a:xfrm>
            <a:off x="225649" y="3171133"/>
            <a:ext cx="4032448" cy="3528392"/>
          </a:xfrm>
          <a:prstGeom prst="roundRect">
            <a:avLst/>
          </a:prstGeom>
        </p:spPr>
        <p:style>
          <a:lnRef idx="2">
            <a:schemeClr val="accent2"/>
          </a:lnRef>
          <a:fillRef idx="1">
            <a:schemeClr val="lt1"/>
          </a:fillRef>
          <a:effectRef idx="0">
            <a:schemeClr val="accent2"/>
          </a:effectRef>
          <a:fontRef idx="minor">
            <a:schemeClr val="dk1"/>
          </a:fontRef>
        </p:style>
        <p:txBody>
          <a:bodyPr lIns="91424" tIns="45712" rIns="91424" bIns="45712" spcCol="0" rtlCol="0" anchor="t"/>
          <a:lstStyle/>
          <a:p>
            <a:r>
              <a:rPr lang="ja-JP" altLang="en-US" sz="1400" b="1" dirty="0"/>
              <a:t>＜審査事項＞</a:t>
            </a:r>
            <a:r>
              <a:rPr lang="ja-JP" altLang="en-US" sz="1200" dirty="0"/>
              <a:t>（審査報告書５－２より）</a:t>
            </a:r>
            <a:endParaRPr lang="en-US" altLang="ja-JP" sz="1200" dirty="0"/>
          </a:p>
          <a:p>
            <a:endParaRPr lang="en-US" altLang="ja-JP" sz="1200" dirty="0"/>
          </a:p>
          <a:p>
            <a:r>
              <a:rPr lang="ja-JP" altLang="en-US" sz="1200" dirty="0"/>
              <a:t>（１）情報の利用目的及び必要性</a:t>
            </a:r>
            <a:endParaRPr lang="en-US" altLang="ja-JP" sz="1200" dirty="0"/>
          </a:p>
          <a:p>
            <a:r>
              <a:rPr lang="ja-JP" altLang="en-US" sz="1200" dirty="0"/>
              <a:t>（２）がん登録情報を提供されることの同意の有無</a:t>
            </a:r>
            <a:r>
              <a:rPr lang="en-US" altLang="ja-JP" sz="1200" dirty="0"/>
              <a:t>※</a:t>
            </a:r>
          </a:p>
          <a:p>
            <a:r>
              <a:rPr lang="ja-JP" altLang="en-US" sz="1200" dirty="0"/>
              <a:t>（３）情報を利用する者の範囲の妥当性、利用申出者</a:t>
            </a:r>
            <a:endParaRPr lang="en-US" altLang="ja-JP" sz="1200" dirty="0"/>
          </a:p>
          <a:p>
            <a:r>
              <a:rPr lang="ja-JP" altLang="en-US" sz="1200" dirty="0"/>
              <a:t>　　の実績</a:t>
            </a:r>
            <a:r>
              <a:rPr lang="en-US" altLang="ja-JP" sz="1200" dirty="0"/>
              <a:t>※</a:t>
            </a:r>
          </a:p>
          <a:p>
            <a:r>
              <a:rPr lang="ja-JP" altLang="en-US" sz="1200" dirty="0"/>
              <a:t>（４）利用する情報の範囲の妥当性</a:t>
            </a:r>
            <a:endParaRPr lang="en-US" altLang="ja-JP" sz="1200" dirty="0"/>
          </a:p>
          <a:p>
            <a:r>
              <a:rPr lang="ja-JP" altLang="en-US" sz="1200" dirty="0"/>
              <a:t>（５）調査研究方法の妥当性等</a:t>
            </a:r>
            <a:endParaRPr lang="en-US" altLang="ja-JP" sz="1200" dirty="0"/>
          </a:p>
          <a:p>
            <a:r>
              <a:rPr lang="ja-JP" altLang="en-US" sz="1200" dirty="0"/>
              <a:t>（６）利用期間の妥当性</a:t>
            </a:r>
            <a:endParaRPr lang="en-US" altLang="ja-JP" sz="1200" dirty="0"/>
          </a:p>
          <a:p>
            <a:r>
              <a:rPr lang="ja-JP" altLang="en-US" sz="1200" dirty="0"/>
              <a:t>（７）利用場所、利用する環境等における安全管理措</a:t>
            </a:r>
            <a:endParaRPr lang="en-US" altLang="ja-JP" sz="1200" dirty="0"/>
          </a:p>
          <a:p>
            <a:r>
              <a:rPr lang="ja-JP" altLang="en-US" sz="1200" dirty="0"/>
              <a:t>　　　置体制について</a:t>
            </a:r>
            <a:endParaRPr lang="en-US" altLang="ja-JP" sz="1200" dirty="0"/>
          </a:p>
          <a:p>
            <a:r>
              <a:rPr lang="ja-JP" altLang="en-US" sz="1200" dirty="0"/>
              <a:t>（８）結果の公表方法及び公表時期の</a:t>
            </a:r>
            <a:r>
              <a:rPr lang="ja-JP" altLang="en-US" sz="1200" dirty="0" smtClean="0"/>
              <a:t>整合性</a:t>
            </a:r>
            <a:endParaRPr lang="en-US" altLang="ja-JP" sz="1200" dirty="0"/>
          </a:p>
          <a:p>
            <a:r>
              <a:rPr lang="ja-JP" altLang="en-US" sz="1200" dirty="0"/>
              <a:t>（９）情報の利用後の処置についての安全管理措置</a:t>
            </a:r>
            <a:endParaRPr lang="en-US" altLang="ja-JP" sz="1200" dirty="0"/>
          </a:p>
          <a:p>
            <a:r>
              <a:rPr lang="ja-JP" altLang="en-US" sz="1200" dirty="0"/>
              <a:t>　　　</a:t>
            </a:r>
            <a:r>
              <a:rPr lang="ja-JP" altLang="en-US" sz="1200" dirty="0" smtClean="0"/>
              <a:t>体制</a:t>
            </a:r>
            <a:endParaRPr lang="en-US" altLang="ja-JP" sz="1200" dirty="0"/>
          </a:p>
          <a:p>
            <a:endParaRPr lang="en-US" altLang="ja-JP" sz="1200" dirty="0"/>
          </a:p>
          <a:p>
            <a:r>
              <a:rPr lang="ja-JP" altLang="en-US" sz="1100" dirty="0"/>
              <a:t>　　　</a:t>
            </a:r>
            <a:r>
              <a:rPr lang="en-US" altLang="ja-JP" sz="1100" dirty="0" smtClean="0"/>
              <a:t>※</a:t>
            </a:r>
            <a:r>
              <a:rPr lang="ja-JP" altLang="en-US" sz="1100" dirty="0"/>
              <a:t>（２）（３）については非匿名化情報の利用の場合のみ</a:t>
            </a:r>
            <a:endParaRPr lang="ja-JP" altLang="en-US" sz="1200" dirty="0"/>
          </a:p>
        </p:txBody>
      </p:sp>
      <p:sp>
        <p:nvSpPr>
          <p:cNvPr id="8" name="タイトル 1"/>
          <p:cNvSpPr txBox="1">
            <a:spLocks/>
          </p:cNvSpPr>
          <p:nvPr/>
        </p:nvSpPr>
        <p:spPr>
          <a:xfrm>
            <a:off x="7596337" y="188640"/>
            <a:ext cx="1198265" cy="720079"/>
          </a:xfrm>
          <a:prstGeom prst="rect">
            <a:avLst/>
          </a:prstGeo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vert="horz" lIns="91424" tIns="45712" rIns="91424" bIns="45712" rtlCol="0" anchor="ctr">
            <a:norm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altLang="ja-JP" sz="1800" dirty="0">
                <a:latin typeface="HGSｺﾞｼｯｸE" panose="020B0900000000000000" pitchFamily="50" charset="-128"/>
                <a:ea typeface="HGSｺﾞｼｯｸE" panose="020B0900000000000000" pitchFamily="50" charset="-128"/>
              </a:rPr>
              <a:t>1</a:t>
            </a:r>
            <a:r>
              <a:rPr lang="ja-JP" altLang="en-US" sz="1800" dirty="0">
                <a:latin typeface="HGSｺﾞｼｯｸE" panose="020B0900000000000000" pitchFamily="50" charset="-128"/>
                <a:ea typeface="HGSｺﾞｼｯｸE" panose="020B0900000000000000" pitchFamily="50" charset="-128"/>
              </a:rPr>
              <a:t>件</a:t>
            </a:r>
            <a:endParaRPr lang="en-US" altLang="ja-JP" sz="1800" dirty="0">
              <a:latin typeface="HGSｺﾞｼｯｸE" panose="020B0900000000000000" pitchFamily="50" charset="-128"/>
              <a:ea typeface="HGSｺﾞｼｯｸE" panose="020B0900000000000000" pitchFamily="50" charset="-128"/>
            </a:endParaRPr>
          </a:p>
          <a:p>
            <a:r>
              <a:rPr lang="ja-JP" altLang="en-US" sz="1800" dirty="0">
                <a:latin typeface="HGSｺﾞｼｯｸE" panose="020B0900000000000000" pitchFamily="50" charset="-128"/>
                <a:ea typeface="HGSｺﾞｼｯｸE" panose="020B0900000000000000" pitchFamily="50" charset="-128"/>
              </a:rPr>
              <a:t>（⑦）</a:t>
            </a:r>
          </a:p>
        </p:txBody>
      </p:sp>
      <p:sp>
        <p:nvSpPr>
          <p:cNvPr id="9" name="角丸四角形 8"/>
          <p:cNvSpPr/>
          <p:nvPr/>
        </p:nvSpPr>
        <p:spPr>
          <a:xfrm>
            <a:off x="225649" y="1916833"/>
            <a:ext cx="8548365" cy="1152128"/>
          </a:xfrm>
          <a:prstGeom prst="roundRect">
            <a:avLst/>
          </a:prstGeom>
        </p:spPr>
        <p:style>
          <a:lnRef idx="2">
            <a:schemeClr val="accent1"/>
          </a:lnRef>
          <a:fillRef idx="1">
            <a:schemeClr val="lt1"/>
          </a:fillRef>
          <a:effectRef idx="0">
            <a:schemeClr val="accent1"/>
          </a:effectRef>
          <a:fontRef idx="minor">
            <a:schemeClr val="dk1"/>
          </a:fontRef>
        </p:style>
        <p:txBody>
          <a:bodyPr lIns="91424" tIns="45712" rIns="91424" bIns="45712" spcCol="0" rtlCol="0" anchor="ctr"/>
          <a:lstStyle/>
          <a:p>
            <a:r>
              <a:rPr lang="en-US" altLang="ja-JP" sz="1400" dirty="0"/>
              <a:t>【</a:t>
            </a:r>
            <a:r>
              <a:rPr lang="ja-JP" altLang="en-US" sz="1400" dirty="0"/>
              <a:t>申出内容</a:t>
            </a:r>
            <a:r>
              <a:rPr lang="en-US" altLang="ja-JP" sz="1400" dirty="0"/>
              <a:t>】</a:t>
            </a:r>
          </a:p>
          <a:p>
            <a:pPr marL="285700" indent="-285700">
              <a:buFont typeface="Wingdings" panose="05000000000000000000" pitchFamily="2" charset="2"/>
              <a:buChar char="Ø"/>
            </a:pPr>
            <a:r>
              <a:rPr lang="ja-JP" altLang="en-US" sz="1400" dirty="0"/>
              <a:t>難治性の末梢性</a:t>
            </a:r>
            <a:r>
              <a:rPr lang="en-US" altLang="ja-JP" sz="1400" dirty="0"/>
              <a:t>T</a:t>
            </a:r>
            <a:r>
              <a:rPr lang="ja-JP" altLang="en-US" sz="1400" dirty="0"/>
              <a:t>細胞性リンパ腫（</a:t>
            </a:r>
            <a:r>
              <a:rPr lang="en-US" altLang="ja-JP" sz="1400" dirty="0"/>
              <a:t>PTCL</a:t>
            </a:r>
            <a:r>
              <a:rPr lang="ja-JP" altLang="en-US" sz="1400" dirty="0"/>
              <a:t>）の予後を大阪府がん登録の多数例で検討し、</a:t>
            </a:r>
            <a:r>
              <a:rPr lang="en-US" altLang="ja-JP" sz="1400" dirty="0"/>
              <a:t>PTCL</a:t>
            </a:r>
            <a:r>
              <a:rPr lang="ja-JP" altLang="en-US" sz="1400" dirty="0"/>
              <a:t>診療の現状と課題を明らかにする。</a:t>
            </a:r>
            <a:endParaRPr lang="en-US" altLang="ja-JP" sz="1400" dirty="0"/>
          </a:p>
        </p:txBody>
      </p:sp>
      <p:sp>
        <p:nvSpPr>
          <p:cNvPr id="10" name="テキスト ボックス 9"/>
          <p:cNvSpPr txBox="1"/>
          <p:nvPr/>
        </p:nvSpPr>
        <p:spPr>
          <a:xfrm>
            <a:off x="8676456" y="6309320"/>
            <a:ext cx="467544" cy="369332"/>
          </a:xfrm>
          <a:prstGeom prst="rect">
            <a:avLst/>
          </a:prstGeom>
          <a:noFill/>
        </p:spPr>
        <p:txBody>
          <a:bodyPr wrap="square" rtlCol="0">
            <a:spAutoFit/>
          </a:bodyPr>
          <a:lstStyle/>
          <a:p>
            <a:r>
              <a:rPr lang="ja-JP" altLang="en-US" dirty="0">
                <a:latin typeface="HGSｺﾞｼｯｸE" panose="020B0900000000000000" pitchFamily="50" charset="-128"/>
                <a:ea typeface="HGSｺﾞｼｯｸE" panose="020B0900000000000000" pitchFamily="50" charset="-128"/>
              </a:rPr>
              <a:t>２</a:t>
            </a:r>
            <a:endParaRPr kumimoji="1" lang="ja-JP" altLang="en-US" dirty="0">
              <a:latin typeface="HGSｺﾞｼｯｸE" panose="020B0900000000000000" pitchFamily="50" charset="-128"/>
              <a:ea typeface="HGSｺﾞｼｯｸE" panose="020B0900000000000000" pitchFamily="50" charset="-128"/>
            </a:endParaRPr>
          </a:p>
        </p:txBody>
      </p:sp>
    </p:spTree>
    <p:extLst>
      <p:ext uri="{BB962C8B-B14F-4D97-AF65-F5344CB8AC3E}">
        <p14:creationId xmlns:p14="http://schemas.microsoft.com/office/powerpoint/2010/main" val="2819748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1521" y="188642"/>
            <a:ext cx="6984776" cy="792087"/>
          </a:xfr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a:normAutofit/>
          </a:bodyPr>
          <a:lstStyle/>
          <a:p>
            <a:r>
              <a:rPr lang="en-US" altLang="ja-JP" sz="2800" dirty="0">
                <a:latin typeface="HGSｺﾞｼｯｸE" panose="020B0900000000000000" pitchFamily="50" charset="-128"/>
                <a:ea typeface="HGSｺﾞｼｯｸE" panose="020B0900000000000000" pitchFamily="50" charset="-128"/>
              </a:rPr>
              <a:t>b-1)</a:t>
            </a:r>
            <a:r>
              <a:rPr lang="ja-JP" altLang="en-US" sz="2800" dirty="0">
                <a:latin typeface="HGSｺﾞｼｯｸE" panose="020B0900000000000000" pitchFamily="50" charset="-128"/>
                <a:ea typeface="HGSｺﾞｼｯｸE" panose="020B0900000000000000" pitchFamily="50" charset="-128"/>
              </a:rPr>
              <a:t>　行政からの申出（匿名化）</a:t>
            </a:r>
            <a:r>
              <a:rPr lang="en-US" altLang="ja-JP" sz="2800" dirty="0">
                <a:latin typeface="HGSｺﾞｼｯｸE" panose="020B0900000000000000" pitchFamily="50" charset="-128"/>
                <a:ea typeface="HGSｺﾞｼｯｸE" panose="020B0900000000000000" pitchFamily="50" charset="-128"/>
              </a:rPr>
              <a:t>【</a:t>
            </a:r>
            <a:r>
              <a:rPr lang="ja-JP" altLang="en-US" sz="2800" dirty="0">
                <a:latin typeface="HGSｺﾞｼｯｸE" panose="020B0900000000000000" pitchFamily="50" charset="-128"/>
                <a:ea typeface="HGSｺﾞｼｯｸE" panose="020B0900000000000000" pitchFamily="50" charset="-128"/>
              </a:rPr>
              <a:t>新規</a:t>
            </a:r>
            <a:r>
              <a:rPr lang="en-US" altLang="ja-JP" sz="2800" dirty="0">
                <a:latin typeface="HGSｺﾞｼｯｸE" panose="020B0900000000000000" pitchFamily="50" charset="-128"/>
                <a:ea typeface="HGSｺﾞｼｯｸE" panose="020B0900000000000000" pitchFamily="50" charset="-128"/>
              </a:rPr>
              <a:t>】</a:t>
            </a:r>
            <a:endParaRPr lang="ja-JP" altLang="en-US" sz="2800" dirty="0">
              <a:latin typeface="HGSｺﾞｼｯｸE" panose="020B0900000000000000" pitchFamily="50" charset="-128"/>
              <a:ea typeface="HGSｺﾞｼｯｸE" panose="020B0900000000000000" pitchFamily="50" charset="-128"/>
            </a:endParaRPr>
          </a:p>
        </p:txBody>
      </p:sp>
      <p:sp>
        <p:nvSpPr>
          <p:cNvPr id="4" name="角丸四角形 3"/>
          <p:cNvSpPr/>
          <p:nvPr/>
        </p:nvSpPr>
        <p:spPr>
          <a:xfrm>
            <a:off x="236987" y="1122991"/>
            <a:ext cx="8568952" cy="877550"/>
          </a:xfrm>
          <a:prstGeom prst="roundRect">
            <a:avLst/>
          </a:prstGeom>
        </p:spPr>
        <p:style>
          <a:lnRef idx="1">
            <a:schemeClr val="accent5"/>
          </a:lnRef>
          <a:fillRef idx="2">
            <a:schemeClr val="accent5"/>
          </a:fillRef>
          <a:effectRef idx="1">
            <a:schemeClr val="accent5"/>
          </a:effectRef>
          <a:fontRef idx="minor">
            <a:schemeClr val="dk1"/>
          </a:fontRef>
        </p:style>
        <p:txBody>
          <a:bodyPr lIns="91424" tIns="45712" rIns="91424" bIns="45712" spcCol="0" rtlCol="0" anchor="ctr"/>
          <a:lstStyle/>
          <a:p>
            <a:r>
              <a:rPr lang="ja-JP" altLang="en-US" sz="1600" dirty="0"/>
              <a:t>法第</a:t>
            </a:r>
            <a:r>
              <a:rPr lang="en-US" altLang="ja-JP" sz="1600" dirty="0"/>
              <a:t>18</a:t>
            </a:r>
            <a:r>
              <a:rPr lang="ja-JP" altLang="en-US" sz="1600" dirty="0" smtClean="0"/>
              <a:t>条または</a:t>
            </a:r>
            <a:r>
              <a:rPr lang="en-US" altLang="ja-JP" sz="1600" dirty="0" smtClean="0"/>
              <a:t>19</a:t>
            </a:r>
            <a:r>
              <a:rPr lang="ja-JP" altLang="en-US" sz="1600" dirty="0"/>
              <a:t>条に基づき、行政（大阪府・</a:t>
            </a:r>
            <a:r>
              <a:rPr lang="ja-JP" altLang="en-US" sz="1600" dirty="0" smtClean="0"/>
              <a:t>府内市町村）</a:t>
            </a:r>
            <a:r>
              <a:rPr lang="ja-JP" altLang="en-US" sz="1600" dirty="0"/>
              <a:t>から新たにがん登録利用申出があったものにつき、審査のうえ、提供を行った。</a:t>
            </a:r>
          </a:p>
        </p:txBody>
      </p:sp>
      <p:sp>
        <p:nvSpPr>
          <p:cNvPr id="8" name="タイトル 1"/>
          <p:cNvSpPr txBox="1">
            <a:spLocks/>
          </p:cNvSpPr>
          <p:nvPr/>
        </p:nvSpPr>
        <p:spPr>
          <a:xfrm>
            <a:off x="7384390" y="196547"/>
            <a:ext cx="1497827" cy="792087"/>
          </a:xfrm>
          <a:prstGeom prst="rect">
            <a:avLst/>
          </a:prstGeo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vert="horz" lIns="91424" tIns="45712" rIns="91424" bIns="45712" rtlCol="0" anchor="ctr">
            <a:norm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altLang="ja-JP" sz="1600" dirty="0" smtClean="0">
                <a:latin typeface="HGSｺﾞｼｯｸE" panose="020B0900000000000000" pitchFamily="50" charset="-128"/>
                <a:ea typeface="HGSｺﾞｼｯｸE" panose="020B0900000000000000" pitchFamily="50" charset="-128"/>
              </a:rPr>
              <a:t>3</a:t>
            </a:r>
            <a:r>
              <a:rPr lang="ja-JP" altLang="en-US" sz="1600" dirty="0" smtClean="0">
                <a:latin typeface="HGSｺﾞｼｯｸE" panose="020B0900000000000000" pitchFamily="50" charset="-128"/>
                <a:ea typeface="HGSｺﾞｼｯｸE" panose="020B0900000000000000" pitchFamily="50" charset="-128"/>
              </a:rPr>
              <a:t>件</a:t>
            </a:r>
            <a:endParaRPr lang="en-US" altLang="ja-JP" sz="1600" dirty="0">
              <a:latin typeface="HGSｺﾞｼｯｸE" panose="020B0900000000000000" pitchFamily="50" charset="-128"/>
              <a:ea typeface="HGSｺﾞｼｯｸE" panose="020B0900000000000000" pitchFamily="50" charset="-128"/>
            </a:endParaRPr>
          </a:p>
          <a:p>
            <a:r>
              <a:rPr lang="ja-JP" altLang="en-US" sz="1600" dirty="0">
                <a:latin typeface="HGSｺﾞｼｯｸE" panose="020B0900000000000000" pitchFamily="50" charset="-128"/>
                <a:ea typeface="HGSｺﾞｼｯｸE" panose="020B0900000000000000" pitchFamily="50" charset="-128"/>
              </a:rPr>
              <a:t>（③④</a:t>
            </a:r>
            <a:r>
              <a:rPr lang="ja-JP" altLang="en-US" sz="1600" dirty="0" smtClean="0">
                <a:latin typeface="HGSｺﾞｼｯｸE" panose="020B0900000000000000" pitchFamily="50" charset="-128"/>
                <a:ea typeface="HGSｺﾞｼｯｸE" panose="020B0900000000000000" pitchFamily="50" charset="-128"/>
              </a:rPr>
              <a:t>⑤</a:t>
            </a:r>
            <a:r>
              <a:rPr lang="ja-JP" altLang="en-US" sz="1900" dirty="0" smtClean="0">
                <a:latin typeface="HGSｺﾞｼｯｸE" panose="020B0900000000000000" pitchFamily="50" charset="-128"/>
                <a:ea typeface="HGSｺﾞｼｯｸE" panose="020B0900000000000000" pitchFamily="50" charset="-128"/>
              </a:rPr>
              <a:t>）</a:t>
            </a:r>
            <a:endParaRPr lang="en-US" altLang="ja-JP" sz="1900" dirty="0">
              <a:latin typeface="HGSｺﾞｼｯｸE" panose="020B0900000000000000" pitchFamily="50" charset="-128"/>
              <a:ea typeface="HGSｺﾞｼｯｸE" panose="020B0900000000000000" pitchFamily="50" charset="-128"/>
            </a:endParaRPr>
          </a:p>
        </p:txBody>
      </p:sp>
      <p:sp>
        <p:nvSpPr>
          <p:cNvPr id="9" name="角丸四角形 8"/>
          <p:cNvSpPr/>
          <p:nvPr/>
        </p:nvSpPr>
        <p:spPr>
          <a:xfrm>
            <a:off x="214467" y="3826843"/>
            <a:ext cx="4032448" cy="2813605"/>
          </a:xfrm>
          <a:prstGeom prst="roundRect">
            <a:avLst/>
          </a:prstGeom>
        </p:spPr>
        <p:style>
          <a:lnRef idx="2">
            <a:schemeClr val="accent2"/>
          </a:lnRef>
          <a:fillRef idx="1">
            <a:schemeClr val="lt1"/>
          </a:fillRef>
          <a:effectRef idx="0">
            <a:schemeClr val="accent2"/>
          </a:effectRef>
          <a:fontRef idx="minor">
            <a:schemeClr val="dk1"/>
          </a:fontRef>
        </p:style>
        <p:txBody>
          <a:bodyPr lIns="91424" tIns="45712" rIns="91424" bIns="45712" spcCol="0" rtlCol="0" anchor="t"/>
          <a:lstStyle/>
          <a:p>
            <a:r>
              <a:rPr lang="ja-JP" altLang="en-US" sz="1400" b="1" dirty="0"/>
              <a:t>＜審査事項＞</a:t>
            </a:r>
            <a:r>
              <a:rPr lang="ja-JP" altLang="en-US" sz="1200" dirty="0"/>
              <a:t>（審査報告書５－２より）</a:t>
            </a:r>
            <a:endParaRPr lang="en-US" altLang="ja-JP" sz="1200" dirty="0"/>
          </a:p>
          <a:p>
            <a:endParaRPr lang="en-US" altLang="ja-JP" sz="1200" dirty="0"/>
          </a:p>
          <a:p>
            <a:r>
              <a:rPr lang="ja-JP" altLang="en-US" sz="1200" dirty="0"/>
              <a:t>（１）情報の利用目的及び必要性</a:t>
            </a:r>
            <a:endParaRPr lang="en-US" altLang="ja-JP" sz="1200" dirty="0"/>
          </a:p>
          <a:p>
            <a:r>
              <a:rPr lang="ja-JP" altLang="en-US" sz="1200" dirty="0"/>
              <a:t>（４）利用する情報の範囲の妥当性</a:t>
            </a:r>
            <a:endParaRPr lang="en-US" altLang="ja-JP" sz="1200" dirty="0"/>
          </a:p>
          <a:p>
            <a:r>
              <a:rPr lang="ja-JP" altLang="en-US" sz="1200" dirty="0"/>
              <a:t>（５）調査研究方法の妥当性等</a:t>
            </a:r>
            <a:endParaRPr lang="en-US" altLang="ja-JP" sz="1200" dirty="0"/>
          </a:p>
          <a:p>
            <a:r>
              <a:rPr lang="ja-JP" altLang="en-US" sz="1200" dirty="0"/>
              <a:t>（６）利用期間の妥当性</a:t>
            </a:r>
            <a:endParaRPr lang="en-US" altLang="ja-JP" sz="1200" dirty="0"/>
          </a:p>
          <a:p>
            <a:r>
              <a:rPr lang="ja-JP" altLang="en-US" sz="1200" dirty="0"/>
              <a:t>（７）利用場所、利用する環境等における安全管理措</a:t>
            </a:r>
            <a:endParaRPr lang="en-US" altLang="ja-JP" sz="1200" dirty="0"/>
          </a:p>
          <a:p>
            <a:r>
              <a:rPr lang="ja-JP" altLang="en-US" sz="1200" dirty="0"/>
              <a:t>　　　置体制について</a:t>
            </a:r>
            <a:endParaRPr lang="en-US" altLang="ja-JP" sz="1200" dirty="0"/>
          </a:p>
          <a:p>
            <a:r>
              <a:rPr lang="ja-JP" altLang="en-US" sz="1200" dirty="0"/>
              <a:t>（８）結果の公表方法及び公表時期の</a:t>
            </a:r>
            <a:r>
              <a:rPr lang="ja-JP" altLang="en-US" sz="1200" dirty="0" smtClean="0"/>
              <a:t>整合性</a:t>
            </a:r>
            <a:endParaRPr lang="en-US" altLang="ja-JP" sz="1200" dirty="0"/>
          </a:p>
          <a:p>
            <a:r>
              <a:rPr lang="ja-JP" altLang="en-US" sz="1200" dirty="0"/>
              <a:t>（９）情報の利用後の処置についての安全管理措置</a:t>
            </a:r>
            <a:endParaRPr lang="en-US" altLang="ja-JP" sz="1200" dirty="0"/>
          </a:p>
          <a:p>
            <a:r>
              <a:rPr lang="ja-JP" altLang="en-US" sz="1200" dirty="0"/>
              <a:t>　　　</a:t>
            </a:r>
            <a:r>
              <a:rPr lang="ja-JP" altLang="en-US" sz="1200" dirty="0" smtClean="0"/>
              <a:t>体制</a:t>
            </a:r>
            <a:endParaRPr lang="en-US" altLang="ja-JP" sz="1200" dirty="0"/>
          </a:p>
          <a:p>
            <a:endParaRPr lang="en-US" altLang="ja-JP" sz="1200" dirty="0"/>
          </a:p>
          <a:p>
            <a:r>
              <a:rPr lang="ja-JP" altLang="en-US" sz="1100" dirty="0"/>
              <a:t>　　　　</a:t>
            </a:r>
            <a:endParaRPr lang="ja-JP" altLang="en-US" sz="1200" dirty="0"/>
          </a:p>
        </p:txBody>
      </p:sp>
      <p:sp>
        <p:nvSpPr>
          <p:cNvPr id="10" name="角丸四角形 9"/>
          <p:cNvSpPr/>
          <p:nvPr/>
        </p:nvSpPr>
        <p:spPr>
          <a:xfrm>
            <a:off x="4349759" y="3826844"/>
            <a:ext cx="4392488" cy="2813606"/>
          </a:xfrm>
          <a:prstGeom prst="roundRect">
            <a:avLst/>
          </a:prstGeom>
        </p:spPr>
        <p:style>
          <a:lnRef idx="1">
            <a:schemeClr val="accent2"/>
          </a:lnRef>
          <a:fillRef idx="2">
            <a:schemeClr val="accent2"/>
          </a:fillRef>
          <a:effectRef idx="1">
            <a:schemeClr val="accent2"/>
          </a:effectRef>
          <a:fontRef idx="minor">
            <a:schemeClr val="dk1"/>
          </a:fontRef>
        </p:style>
        <p:txBody>
          <a:bodyPr lIns="91424" tIns="45712" rIns="91424" bIns="45712" spcCol="0" rtlCol="0" anchor="t"/>
          <a:lstStyle/>
          <a:p>
            <a:r>
              <a:rPr lang="ja-JP" altLang="en-US" sz="1400" b="1" dirty="0"/>
              <a:t>＜チェック項目（抜粋）＞</a:t>
            </a:r>
            <a:endParaRPr lang="en-US" altLang="ja-JP" sz="1400" b="1" dirty="0"/>
          </a:p>
          <a:p>
            <a:endParaRPr lang="en-US" altLang="ja-JP" sz="1200" dirty="0"/>
          </a:p>
          <a:p>
            <a:r>
              <a:rPr lang="ja-JP" altLang="en-US" sz="1200" dirty="0"/>
              <a:t> （１）研究課題内容等</a:t>
            </a:r>
            <a:endParaRPr lang="en-US" altLang="ja-JP" sz="1200" dirty="0"/>
          </a:p>
          <a:p>
            <a:r>
              <a:rPr lang="ja-JP" altLang="en-US" sz="1200" dirty="0"/>
              <a:t> （４）　◆診断年次</a:t>
            </a:r>
            <a:endParaRPr lang="en-US" altLang="ja-JP" sz="1200" dirty="0"/>
          </a:p>
          <a:p>
            <a:r>
              <a:rPr lang="ja-JP" altLang="en-US" sz="1200" dirty="0"/>
              <a:t>　　　   ◆地域の範囲</a:t>
            </a:r>
            <a:endParaRPr lang="en-US" altLang="ja-JP" sz="1200" dirty="0"/>
          </a:p>
          <a:p>
            <a:r>
              <a:rPr lang="ja-JP" altLang="en-US" sz="1200" dirty="0"/>
              <a:t>　         ◆がんの種類（部位・組織）</a:t>
            </a:r>
            <a:endParaRPr lang="en-US" altLang="ja-JP" sz="1200" dirty="0"/>
          </a:p>
          <a:p>
            <a:r>
              <a:rPr lang="ja-JP" altLang="en-US" sz="1200" dirty="0"/>
              <a:t>　         ◆生存確認情報の詳細</a:t>
            </a:r>
            <a:endParaRPr lang="en-US" altLang="ja-JP" sz="1200" dirty="0"/>
          </a:p>
          <a:p>
            <a:r>
              <a:rPr lang="ja-JP" altLang="en-US" sz="1200" dirty="0"/>
              <a:t>　        ◆属性的範囲（性別・年齢）</a:t>
            </a:r>
            <a:endParaRPr lang="en-US" altLang="ja-JP" sz="1200" dirty="0"/>
          </a:p>
          <a:p>
            <a:r>
              <a:rPr lang="ja-JP" altLang="en-US" sz="1200" dirty="0"/>
              <a:t> （５）　◆利用するがん登録情報の詳細</a:t>
            </a:r>
            <a:endParaRPr lang="en-US" altLang="ja-JP" sz="1200" dirty="0"/>
          </a:p>
          <a:p>
            <a:r>
              <a:rPr lang="ja-JP" altLang="en-US" sz="1200" dirty="0"/>
              <a:t>　　　  ◆調査研究方法の記載</a:t>
            </a:r>
            <a:endParaRPr lang="en-US" altLang="ja-JP" sz="1200" dirty="0"/>
          </a:p>
          <a:p>
            <a:r>
              <a:rPr lang="ja-JP" altLang="en-US" sz="1200" dirty="0"/>
              <a:t> （６）利用終了日</a:t>
            </a:r>
            <a:endParaRPr lang="en-US" altLang="ja-JP" sz="1200" dirty="0"/>
          </a:p>
          <a:p>
            <a:r>
              <a:rPr lang="ja-JP" altLang="en-US" sz="1200" dirty="0"/>
              <a:t> （７）情報の利用場所の安全管理措置状況についての</a:t>
            </a:r>
            <a:endParaRPr lang="en-US" altLang="ja-JP" sz="1200" dirty="0"/>
          </a:p>
          <a:p>
            <a:r>
              <a:rPr lang="ja-JP" altLang="en-US" sz="1200" dirty="0"/>
              <a:t> （８）公表方法・公表時期 </a:t>
            </a:r>
          </a:p>
        </p:txBody>
      </p:sp>
      <p:sp>
        <p:nvSpPr>
          <p:cNvPr id="11" name="角丸四角形 10"/>
          <p:cNvSpPr/>
          <p:nvPr/>
        </p:nvSpPr>
        <p:spPr>
          <a:xfrm>
            <a:off x="214467" y="2122787"/>
            <a:ext cx="8527780" cy="1584176"/>
          </a:xfrm>
          <a:prstGeom prst="roundRect">
            <a:avLst/>
          </a:prstGeom>
        </p:spPr>
        <p:style>
          <a:lnRef idx="2">
            <a:schemeClr val="accent1"/>
          </a:lnRef>
          <a:fillRef idx="1">
            <a:schemeClr val="lt1"/>
          </a:fillRef>
          <a:effectRef idx="0">
            <a:schemeClr val="accent1"/>
          </a:effectRef>
          <a:fontRef idx="minor">
            <a:schemeClr val="dk1"/>
          </a:fontRef>
        </p:style>
        <p:txBody>
          <a:bodyPr lIns="91424" tIns="45712" rIns="91424" bIns="45712" spcCol="0" rtlCol="0" anchor="ctr"/>
          <a:lstStyle/>
          <a:p>
            <a:r>
              <a:rPr lang="en-US" altLang="ja-JP" sz="1400" dirty="0"/>
              <a:t>【</a:t>
            </a:r>
            <a:r>
              <a:rPr lang="ja-JP" altLang="en-US" sz="1400" dirty="0"/>
              <a:t>申出内容</a:t>
            </a:r>
            <a:r>
              <a:rPr lang="en-US" altLang="ja-JP" sz="1400" dirty="0"/>
              <a:t>】</a:t>
            </a:r>
          </a:p>
          <a:p>
            <a:pPr marL="285700" indent="-285700">
              <a:buFont typeface="Wingdings" panose="05000000000000000000" pitchFamily="2" charset="2"/>
              <a:buChar char="Ø"/>
            </a:pPr>
            <a:r>
              <a:rPr lang="ja-JP" altLang="en-US" sz="1400" dirty="0"/>
              <a:t>大阪府のがん罹患数・率を集計・公表することによって、府の今後のがん対策の企画立案のための資料及びこれまでの対策の評価資料とする。</a:t>
            </a:r>
            <a:endParaRPr lang="en-US" altLang="ja-JP" sz="1400" dirty="0"/>
          </a:p>
          <a:p>
            <a:pPr marL="285700" indent="-285700">
              <a:buFont typeface="Wingdings" panose="05000000000000000000" pitchFamily="2" charset="2"/>
              <a:buChar char="Ø"/>
            </a:pPr>
            <a:r>
              <a:rPr lang="ja-JP" altLang="en-US" sz="1400" dirty="0"/>
              <a:t>豊中市のがん情報をがん種別・地域別に分析し、今後の健康医療対策の立案に活用する。</a:t>
            </a:r>
            <a:endParaRPr lang="en-US" altLang="ja-JP" sz="1400" dirty="0"/>
          </a:p>
          <a:p>
            <a:pPr marL="285700" indent="-285700">
              <a:buFont typeface="Wingdings" panose="05000000000000000000" pitchFamily="2" charset="2"/>
              <a:buChar char="Ø"/>
            </a:pPr>
            <a:r>
              <a:rPr lang="ja-JP" altLang="en-US" sz="1400" dirty="0"/>
              <a:t>大阪府がん診療連携ネットワーク協議会にて公表し、大腸がんにおける医療機関別の診療実績の分析を行い、今後のがん対策のために用いる統計資料を作成する。</a:t>
            </a:r>
            <a:endParaRPr lang="en-US" altLang="ja-JP" sz="1400" dirty="0"/>
          </a:p>
        </p:txBody>
      </p:sp>
      <p:sp>
        <p:nvSpPr>
          <p:cNvPr id="12" name="テキスト ボックス 11"/>
          <p:cNvSpPr txBox="1"/>
          <p:nvPr/>
        </p:nvSpPr>
        <p:spPr>
          <a:xfrm>
            <a:off x="8676456" y="6309320"/>
            <a:ext cx="467544" cy="369332"/>
          </a:xfrm>
          <a:prstGeom prst="rect">
            <a:avLst/>
          </a:prstGeom>
          <a:noFill/>
        </p:spPr>
        <p:txBody>
          <a:bodyPr wrap="square" rtlCol="0">
            <a:spAutoFit/>
          </a:bodyPr>
          <a:lstStyle/>
          <a:p>
            <a:r>
              <a:rPr lang="ja-JP" altLang="en-US" dirty="0" smtClean="0">
                <a:latin typeface="HGSｺﾞｼｯｸE" panose="020B0900000000000000" pitchFamily="50" charset="-128"/>
                <a:ea typeface="HGSｺﾞｼｯｸE" panose="020B0900000000000000" pitchFamily="50" charset="-128"/>
              </a:rPr>
              <a:t>３</a:t>
            </a:r>
            <a:endParaRPr kumimoji="1" lang="ja-JP" altLang="en-US" dirty="0">
              <a:latin typeface="HGSｺﾞｼｯｸE" panose="020B0900000000000000" pitchFamily="50" charset="-128"/>
              <a:ea typeface="HGSｺﾞｼｯｸE" panose="020B0900000000000000" pitchFamily="50" charset="-128"/>
            </a:endParaRPr>
          </a:p>
        </p:txBody>
      </p:sp>
    </p:spTree>
    <p:extLst>
      <p:ext uri="{BB962C8B-B14F-4D97-AF65-F5344CB8AC3E}">
        <p14:creationId xmlns:p14="http://schemas.microsoft.com/office/powerpoint/2010/main" val="3218954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角丸四角形 56"/>
          <p:cNvSpPr/>
          <p:nvPr/>
        </p:nvSpPr>
        <p:spPr>
          <a:xfrm>
            <a:off x="157767" y="2658048"/>
            <a:ext cx="4189440" cy="3867296"/>
          </a:xfrm>
          <a:prstGeom prst="roundRect">
            <a:avLst>
              <a:gd name="adj" fmla="val 3643"/>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4487016" y="2658048"/>
            <a:ext cx="4220256" cy="3867296"/>
          </a:xfrm>
          <a:prstGeom prst="roundRect">
            <a:avLst>
              <a:gd name="adj" fmla="val 3643"/>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ctrTitle"/>
          </p:nvPr>
        </p:nvSpPr>
        <p:spPr>
          <a:xfrm>
            <a:off x="251520" y="188641"/>
            <a:ext cx="7128792" cy="720079"/>
          </a:xfr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a:normAutofit fontScale="90000"/>
          </a:bodyPr>
          <a:lstStyle/>
          <a:p>
            <a:r>
              <a:rPr lang="en-US" altLang="ja-JP" sz="2800" dirty="0">
                <a:latin typeface="HGSｺﾞｼｯｸE" panose="020B0900000000000000" pitchFamily="50" charset="-128"/>
                <a:ea typeface="HGSｺﾞｼｯｸE" panose="020B0900000000000000" pitchFamily="50" charset="-128"/>
              </a:rPr>
              <a:t>b-2)</a:t>
            </a:r>
            <a:r>
              <a:rPr lang="ja-JP" altLang="en-US" sz="2800" dirty="0">
                <a:latin typeface="HGSｺﾞｼｯｸE" panose="020B0900000000000000" pitchFamily="50" charset="-128"/>
                <a:ea typeface="HGSｺﾞｼｯｸE" panose="020B0900000000000000" pitchFamily="50" charset="-128"/>
              </a:rPr>
              <a:t>　行政からの申出（</a:t>
            </a:r>
            <a:r>
              <a:rPr lang="ja-JP" altLang="en-US" sz="2800" u="sng" dirty="0">
                <a:latin typeface="HGSｺﾞｼｯｸE" panose="020B0900000000000000" pitchFamily="50" charset="-128"/>
                <a:ea typeface="HGSｺﾞｼｯｸE" panose="020B0900000000000000" pitchFamily="50" charset="-128"/>
              </a:rPr>
              <a:t>非匿名化</a:t>
            </a:r>
            <a:r>
              <a:rPr lang="ja-JP" altLang="en-US" sz="2800" dirty="0">
                <a:latin typeface="HGSｺﾞｼｯｸE" panose="020B0900000000000000" pitchFamily="50" charset="-128"/>
                <a:ea typeface="HGSｺﾞｼｯｸE" panose="020B0900000000000000" pitchFamily="50" charset="-128"/>
              </a:rPr>
              <a:t>）</a:t>
            </a:r>
            <a:r>
              <a:rPr lang="en-US" altLang="ja-JP" sz="2800" dirty="0">
                <a:latin typeface="HGSｺﾞｼｯｸE" panose="020B0900000000000000" pitchFamily="50" charset="-128"/>
                <a:ea typeface="HGSｺﾞｼｯｸE" panose="020B0900000000000000" pitchFamily="50" charset="-128"/>
              </a:rPr>
              <a:t>【</a:t>
            </a:r>
            <a:r>
              <a:rPr lang="ja-JP" altLang="en-US" sz="2800" dirty="0">
                <a:latin typeface="HGSｺﾞｼｯｸE" panose="020B0900000000000000" pitchFamily="50" charset="-128"/>
                <a:ea typeface="HGSｺﾞｼｯｸE" panose="020B0900000000000000" pitchFamily="50" charset="-128"/>
              </a:rPr>
              <a:t>新規</a:t>
            </a:r>
            <a:r>
              <a:rPr lang="en-US" altLang="ja-JP" sz="2800" dirty="0">
                <a:latin typeface="HGSｺﾞｼｯｸE" panose="020B0900000000000000" pitchFamily="50" charset="-128"/>
                <a:ea typeface="HGSｺﾞｼｯｸE" panose="020B0900000000000000" pitchFamily="50" charset="-128"/>
              </a:rPr>
              <a:t>】</a:t>
            </a:r>
            <a:endParaRPr lang="ja-JP" altLang="en-US" sz="2800" dirty="0">
              <a:latin typeface="HGSｺﾞｼｯｸE" panose="020B0900000000000000" pitchFamily="50" charset="-128"/>
              <a:ea typeface="HGSｺﾞｼｯｸE" panose="020B0900000000000000" pitchFamily="50" charset="-128"/>
            </a:endParaRPr>
          </a:p>
        </p:txBody>
      </p:sp>
      <p:sp>
        <p:nvSpPr>
          <p:cNvPr id="4" name="角丸四角形 3"/>
          <p:cNvSpPr/>
          <p:nvPr/>
        </p:nvSpPr>
        <p:spPr>
          <a:xfrm>
            <a:off x="225649" y="1030288"/>
            <a:ext cx="8568952" cy="454496"/>
          </a:xfrm>
          <a:prstGeom prst="roundRect">
            <a:avLst/>
          </a:prstGeom>
        </p:spPr>
        <p:style>
          <a:lnRef idx="1">
            <a:schemeClr val="accent5"/>
          </a:lnRef>
          <a:fillRef idx="2">
            <a:schemeClr val="accent5"/>
          </a:fillRef>
          <a:effectRef idx="1">
            <a:schemeClr val="accent5"/>
          </a:effectRef>
          <a:fontRef idx="minor">
            <a:schemeClr val="dk1"/>
          </a:fontRef>
        </p:style>
        <p:txBody>
          <a:bodyPr lIns="91424" tIns="45712" rIns="91424" bIns="45712" spcCol="0" rtlCol="0" anchor="ctr"/>
          <a:lstStyle/>
          <a:p>
            <a:r>
              <a:rPr lang="ja-JP" altLang="en-US" sz="1400" dirty="0"/>
              <a:t>法第</a:t>
            </a:r>
            <a:r>
              <a:rPr lang="en-US" altLang="ja-JP" sz="1400" dirty="0"/>
              <a:t>18</a:t>
            </a:r>
            <a:r>
              <a:rPr lang="ja-JP" altLang="en-US" sz="1400" dirty="0"/>
              <a:t>条に基づき</a:t>
            </a:r>
            <a:r>
              <a:rPr lang="ja-JP" altLang="en-US" sz="1400" dirty="0" smtClean="0"/>
              <a:t>、市から</a:t>
            </a:r>
            <a:r>
              <a:rPr lang="ja-JP" altLang="en-US" sz="1400" dirty="0"/>
              <a:t>新たにがん登録利用申出があったものにつき、審査のうえ、提供を行った。</a:t>
            </a:r>
          </a:p>
        </p:txBody>
      </p:sp>
      <p:sp>
        <p:nvSpPr>
          <p:cNvPr id="8" name="タイトル 1"/>
          <p:cNvSpPr txBox="1">
            <a:spLocks/>
          </p:cNvSpPr>
          <p:nvPr/>
        </p:nvSpPr>
        <p:spPr>
          <a:xfrm>
            <a:off x="7490073" y="188640"/>
            <a:ext cx="1304528" cy="720079"/>
          </a:xfrm>
          <a:prstGeom prst="rect">
            <a:avLst/>
          </a:prstGeo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vert="horz" lIns="91424" tIns="45712" rIns="91424" bIns="45712" rtlCol="0" anchor="ctr">
            <a:norm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altLang="ja-JP" sz="1800" dirty="0">
                <a:latin typeface="HGSｺﾞｼｯｸE" panose="020B0900000000000000" pitchFamily="50" charset="-128"/>
                <a:ea typeface="HGSｺﾞｼｯｸE" panose="020B0900000000000000" pitchFamily="50" charset="-128"/>
              </a:rPr>
              <a:t>1</a:t>
            </a:r>
            <a:r>
              <a:rPr lang="ja-JP" altLang="en-US" sz="1800" dirty="0">
                <a:latin typeface="HGSｺﾞｼｯｸE" panose="020B0900000000000000" pitchFamily="50" charset="-128"/>
                <a:ea typeface="HGSｺﾞｼｯｸE" panose="020B0900000000000000" pitchFamily="50" charset="-128"/>
              </a:rPr>
              <a:t>件</a:t>
            </a:r>
            <a:endParaRPr lang="en-US" altLang="ja-JP" sz="1800" dirty="0">
              <a:latin typeface="HGSｺﾞｼｯｸE" panose="020B0900000000000000" pitchFamily="50" charset="-128"/>
              <a:ea typeface="HGSｺﾞｼｯｸE" panose="020B0900000000000000" pitchFamily="50" charset="-128"/>
            </a:endParaRPr>
          </a:p>
          <a:p>
            <a:r>
              <a:rPr lang="ja-JP" altLang="en-US" sz="1800" dirty="0">
                <a:latin typeface="HGSｺﾞｼｯｸE" panose="020B0900000000000000" pitchFamily="50" charset="-128"/>
                <a:ea typeface="HGSｺﾞｼｯｸE" panose="020B0900000000000000" pitchFamily="50" charset="-128"/>
              </a:rPr>
              <a:t>（⑥）</a:t>
            </a:r>
          </a:p>
        </p:txBody>
      </p:sp>
      <p:sp>
        <p:nvSpPr>
          <p:cNvPr id="9" name="角丸四角形 8"/>
          <p:cNvSpPr/>
          <p:nvPr/>
        </p:nvSpPr>
        <p:spPr>
          <a:xfrm>
            <a:off x="236102" y="1628800"/>
            <a:ext cx="8527780" cy="750508"/>
          </a:xfrm>
          <a:prstGeom prst="roundRect">
            <a:avLst/>
          </a:prstGeom>
        </p:spPr>
        <p:style>
          <a:lnRef idx="2">
            <a:schemeClr val="accent1"/>
          </a:lnRef>
          <a:fillRef idx="1">
            <a:schemeClr val="lt1"/>
          </a:fillRef>
          <a:effectRef idx="0">
            <a:schemeClr val="accent1"/>
          </a:effectRef>
          <a:fontRef idx="minor">
            <a:schemeClr val="dk1"/>
          </a:fontRef>
        </p:style>
        <p:txBody>
          <a:bodyPr lIns="91424" tIns="45712" rIns="91424" bIns="45712" spcCol="0" rtlCol="0" anchor="t"/>
          <a:lstStyle/>
          <a:p>
            <a:r>
              <a:rPr lang="en-US" altLang="ja-JP" sz="1400" dirty="0"/>
              <a:t>【</a:t>
            </a:r>
            <a:r>
              <a:rPr lang="ja-JP" altLang="en-US" sz="1400" dirty="0"/>
              <a:t>申出内容</a:t>
            </a:r>
            <a:r>
              <a:rPr lang="en-US" altLang="ja-JP" sz="1400" dirty="0"/>
              <a:t>】</a:t>
            </a:r>
          </a:p>
          <a:p>
            <a:pPr marL="285700" indent="-285700">
              <a:buFont typeface="Wingdings" panose="05000000000000000000" pitchFamily="2" charset="2"/>
              <a:buChar char="Ø"/>
            </a:pPr>
            <a:r>
              <a:rPr lang="ja-JP" altLang="en-US" sz="1400" dirty="0"/>
              <a:t>市が実施する肺がん検診の受診者をがん登録情報データとを照合させ、肺がん検診の精度管理に係る調査を実施する。</a:t>
            </a:r>
            <a:endParaRPr lang="en-US" altLang="ja-JP" sz="1400" dirty="0"/>
          </a:p>
          <a:p>
            <a:endParaRPr lang="en-US" altLang="ja-JP" sz="1400" dirty="0"/>
          </a:p>
        </p:txBody>
      </p:sp>
      <p:sp>
        <p:nvSpPr>
          <p:cNvPr id="5" name="正方形/長方形 4"/>
          <p:cNvSpPr/>
          <p:nvPr/>
        </p:nvSpPr>
        <p:spPr>
          <a:xfrm>
            <a:off x="395536" y="3033140"/>
            <a:ext cx="3384375" cy="81965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spcCol="0" rtlCol="0" anchor="ctr"/>
          <a:lstStyle/>
          <a:p>
            <a:pPr algn="ctr"/>
            <a:endParaRPr lang="en-US" altLang="ja-JP" sz="1600" dirty="0">
              <a:solidFill>
                <a:schemeClr val="tx1"/>
              </a:solidFill>
              <a:latin typeface="+mj-ea"/>
              <a:ea typeface="+mj-ea"/>
            </a:endParaRPr>
          </a:p>
          <a:p>
            <a:pPr algn="ctr"/>
            <a:r>
              <a:rPr lang="en-US" altLang="ja-JP" sz="1600" dirty="0">
                <a:solidFill>
                  <a:schemeClr val="tx1"/>
                </a:solidFill>
              </a:rPr>
              <a:t> </a:t>
            </a:r>
            <a:r>
              <a:rPr lang="ja-JP" altLang="en-US" sz="1600" dirty="0">
                <a:solidFill>
                  <a:schemeClr val="tx1"/>
                </a:solidFill>
                <a:latin typeface="+mj-ea"/>
                <a:ea typeface="+mj-ea"/>
              </a:rPr>
              <a:t>　　　 　　　　　　　</a:t>
            </a:r>
          </a:p>
        </p:txBody>
      </p:sp>
      <p:sp>
        <p:nvSpPr>
          <p:cNvPr id="10" name="正方形/長方形 9"/>
          <p:cNvSpPr/>
          <p:nvPr/>
        </p:nvSpPr>
        <p:spPr>
          <a:xfrm>
            <a:off x="5220072" y="4042824"/>
            <a:ext cx="3364431" cy="79611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spcCol="0" rtlCol="0" anchor="ctr"/>
          <a:lstStyle/>
          <a:p>
            <a:endParaRPr lang="en-US" altLang="ja-JP" sz="1600" dirty="0">
              <a:solidFill>
                <a:schemeClr val="tx1"/>
              </a:solidFill>
            </a:endParaRPr>
          </a:p>
          <a:p>
            <a:r>
              <a:rPr lang="ja-JP" altLang="en-US" sz="1600" dirty="0">
                <a:solidFill>
                  <a:schemeClr val="tx1"/>
                </a:solidFill>
              </a:rPr>
              <a:t>　　　　　　　　　　　　　　</a:t>
            </a:r>
          </a:p>
        </p:txBody>
      </p:sp>
      <p:sp>
        <p:nvSpPr>
          <p:cNvPr id="12" name="正方形/長方形 11"/>
          <p:cNvSpPr/>
          <p:nvPr/>
        </p:nvSpPr>
        <p:spPr>
          <a:xfrm>
            <a:off x="476407" y="2964913"/>
            <a:ext cx="1834195" cy="2652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spcCol="0" rtlCol="0" anchor="ctr"/>
          <a:lstStyle/>
          <a:p>
            <a:pPr algn="ctr"/>
            <a:r>
              <a:rPr lang="ja-JP" altLang="en-US" sz="1400" dirty="0">
                <a:latin typeface="HGSｺﾞｼｯｸE" panose="020B0900000000000000" pitchFamily="50" charset="-128"/>
                <a:ea typeface="HGSｺﾞｼｯｸE" panose="020B0900000000000000" pitchFamily="50" charset="-128"/>
              </a:rPr>
              <a:t>肺がん検診データ</a:t>
            </a:r>
          </a:p>
        </p:txBody>
      </p:sp>
      <p:sp>
        <p:nvSpPr>
          <p:cNvPr id="13" name="正方形/長方形 12"/>
          <p:cNvSpPr/>
          <p:nvPr/>
        </p:nvSpPr>
        <p:spPr>
          <a:xfrm>
            <a:off x="5309349" y="3919981"/>
            <a:ext cx="1669006" cy="2727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spcCol="0" rtlCol="0" anchor="ctr"/>
          <a:lstStyle/>
          <a:p>
            <a:pPr algn="ctr"/>
            <a:r>
              <a:rPr lang="ja-JP" altLang="en-US" sz="1400" dirty="0">
                <a:latin typeface="HGSｺﾞｼｯｸE" panose="020B0900000000000000" pitchFamily="50" charset="-128"/>
                <a:ea typeface="HGSｺﾞｼｯｸE" panose="020B0900000000000000" pitchFamily="50" charset="-128"/>
              </a:rPr>
              <a:t>がん登録データ</a:t>
            </a:r>
          </a:p>
        </p:txBody>
      </p:sp>
      <p:sp>
        <p:nvSpPr>
          <p:cNvPr id="29" name="正方形/長方形 28"/>
          <p:cNvSpPr/>
          <p:nvPr/>
        </p:nvSpPr>
        <p:spPr>
          <a:xfrm>
            <a:off x="4605251" y="5151451"/>
            <a:ext cx="3803540" cy="1137569"/>
          </a:xfrm>
          <a:prstGeom prst="rect">
            <a:avLst/>
          </a:prstGeom>
        </p:spPr>
        <p:style>
          <a:lnRef idx="2">
            <a:schemeClr val="accent2"/>
          </a:lnRef>
          <a:fillRef idx="1">
            <a:schemeClr val="lt1"/>
          </a:fillRef>
          <a:effectRef idx="0">
            <a:schemeClr val="accent2"/>
          </a:effectRef>
          <a:fontRef idx="minor">
            <a:schemeClr val="dk1"/>
          </a:fontRef>
        </p:style>
        <p:txBody>
          <a:bodyPr lIns="91424" tIns="45712" rIns="91424" bIns="45712" spcCol="0" rtlCol="0" anchor="b" anchorCtr="0"/>
          <a:lstStyle/>
          <a:p>
            <a:pPr marL="171450" indent="-171450">
              <a:buFont typeface="Wingdings" panose="05000000000000000000" pitchFamily="2" charset="2"/>
              <a:buChar char="Ø"/>
            </a:pPr>
            <a:r>
              <a:rPr lang="ja-JP" altLang="en-US" sz="1200" dirty="0" smtClean="0">
                <a:latin typeface="+mn-ea"/>
              </a:rPr>
              <a:t>がん検診受診者のうち、がん登録データに登録されている者のリストを作成</a:t>
            </a:r>
            <a:endParaRPr lang="ja-JP" altLang="en-US" sz="1200" dirty="0">
              <a:latin typeface="+mn-ea"/>
            </a:endParaRPr>
          </a:p>
        </p:txBody>
      </p:sp>
      <p:sp>
        <p:nvSpPr>
          <p:cNvPr id="28" name="正方形/長方形 27"/>
          <p:cNvSpPr/>
          <p:nvPr/>
        </p:nvSpPr>
        <p:spPr>
          <a:xfrm>
            <a:off x="4866543" y="5012303"/>
            <a:ext cx="1800200" cy="30846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lIns="91424" tIns="45712" rIns="91424" bIns="45712" spcCol="0" rtlCol="0" anchor="ctr"/>
          <a:lstStyle/>
          <a:p>
            <a:pPr algn="ctr"/>
            <a:r>
              <a:rPr lang="ja-JP" altLang="en-US" sz="1400" dirty="0" smtClean="0">
                <a:latin typeface="HGSｺﾞｼｯｸE" panose="020B0900000000000000" pitchFamily="50" charset="-128"/>
                <a:ea typeface="HGSｺﾞｼｯｸE" panose="020B0900000000000000" pitchFamily="50" charset="-128"/>
              </a:rPr>
              <a:t>作成・提供</a:t>
            </a:r>
            <a:r>
              <a:rPr lang="ja-JP" altLang="en-US" sz="1400" dirty="0">
                <a:latin typeface="HGSｺﾞｼｯｸE" panose="020B0900000000000000" pitchFamily="50" charset="-128"/>
                <a:ea typeface="HGSｺﾞｼｯｸE" panose="020B0900000000000000" pitchFamily="50" charset="-128"/>
              </a:rPr>
              <a:t>データ</a:t>
            </a:r>
          </a:p>
        </p:txBody>
      </p:sp>
      <p:sp>
        <p:nvSpPr>
          <p:cNvPr id="31" name="正方形/長方形 30"/>
          <p:cNvSpPr/>
          <p:nvPr/>
        </p:nvSpPr>
        <p:spPr>
          <a:xfrm>
            <a:off x="4840469" y="5509916"/>
            <a:ext cx="669078" cy="2769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spcCol="0" rtlCol="0" anchor="ctr"/>
          <a:lstStyle/>
          <a:p>
            <a:pPr algn="ctr"/>
            <a:r>
              <a:rPr lang="ja-JP" altLang="en-US" sz="1400" dirty="0">
                <a:solidFill>
                  <a:schemeClr val="tx1"/>
                </a:solidFill>
              </a:rPr>
              <a:t>氏名</a:t>
            </a:r>
          </a:p>
        </p:txBody>
      </p:sp>
      <p:sp>
        <p:nvSpPr>
          <p:cNvPr id="32" name="正方形/長方形 31"/>
          <p:cNvSpPr/>
          <p:nvPr/>
        </p:nvSpPr>
        <p:spPr>
          <a:xfrm>
            <a:off x="5596597" y="5514777"/>
            <a:ext cx="669078" cy="2769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spcCol="0" rtlCol="0" anchor="ctr"/>
          <a:lstStyle/>
          <a:p>
            <a:pPr algn="ctr"/>
            <a:r>
              <a:rPr lang="ja-JP" altLang="en-US" sz="1400" dirty="0">
                <a:solidFill>
                  <a:schemeClr val="tx1"/>
                </a:solidFill>
              </a:rPr>
              <a:t>年齢</a:t>
            </a:r>
          </a:p>
        </p:txBody>
      </p:sp>
      <p:sp>
        <p:nvSpPr>
          <p:cNvPr id="33" name="正方形/長方形 32"/>
          <p:cNvSpPr/>
          <p:nvPr/>
        </p:nvSpPr>
        <p:spPr>
          <a:xfrm>
            <a:off x="758324" y="3401669"/>
            <a:ext cx="669078" cy="2769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spcCol="0" rtlCol="0" anchor="ctr"/>
          <a:lstStyle/>
          <a:p>
            <a:pPr algn="ctr"/>
            <a:r>
              <a:rPr lang="ja-JP" altLang="en-US" sz="1400" dirty="0">
                <a:solidFill>
                  <a:schemeClr val="tx1"/>
                </a:solidFill>
              </a:rPr>
              <a:t>氏名</a:t>
            </a:r>
          </a:p>
        </p:txBody>
      </p:sp>
      <p:sp>
        <p:nvSpPr>
          <p:cNvPr id="34" name="正方形/長方形 33"/>
          <p:cNvSpPr/>
          <p:nvPr/>
        </p:nvSpPr>
        <p:spPr>
          <a:xfrm>
            <a:off x="1567211" y="3395404"/>
            <a:ext cx="669078" cy="2769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spcCol="0" rtlCol="0" anchor="ctr"/>
          <a:lstStyle/>
          <a:p>
            <a:pPr algn="ctr"/>
            <a:r>
              <a:rPr lang="ja-JP" altLang="en-US" sz="1400" dirty="0">
                <a:solidFill>
                  <a:schemeClr val="tx1"/>
                </a:solidFill>
              </a:rPr>
              <a:t>年齢</a:t>
            </a:r>
          </a:p>
        </p:txBody>
      </p:sp>
      <p:sp>
        <p:nvSpPr>
          <p:cNvPr id="36" name="正方形/長方形 35"/>
          <p:cNvSpPr/>
          <p:nvPr/>
        </p:nvSpPr>
        <p:spPr>
          <a:xfrm>
            <a:off x="7238888" y="4388754"/>
            <a:ext cx="1345615" cy="222308"/>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spcCol="0" rtlCol="0" anchor="ctr"/>
          <a:lstStyle/>
          <a:p>
            <a:pPr algn="ctr"/>
            <a:r>
              <a:rPr lang="ja-JP" altLang="en-US" sz="1400" dirty="0">
                <a:solidFill>
                  <a:schemeClr val="tx1"/>
                </a:solidFill>
              </a:rPr>
              <a:t>診断の詳細等</a:t>
            </a:r>
          </a:p>
        </p:txBody>
      </p:sp>
      <p:sp>
        <p:nvSpPr>
          <p:cNvPr id="37" name="正方形/長方形 36"/>
          <p:cNvSpPr/>
          <p:nvPr/>
        </p:nvSpPr>
        <p:spPr>
          <a:xfrm>
            <a:off x="7165251" y="5501888"/>
            <a:ext cx="1345615" cy="286036"/>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spcCol="0" rtlCol="0" anchor="ctr"/>
          <a:lstStyle/>
          <a:p>
            <a:pPr algn="ctr"/>
            <a:r>
              <a:rPr lang="ja-JP" altLang="en-US" sz="1400" dirty="0">
                <a:solidFill>
                  <a:schemeClr val="tx1"/>
                </a:solidFill>
              </a:rPr>
              <a:t>診断の詳細等</a:t>
            </a:r>
          </a:p>
        </p:txBody>
      </p:sp>
      <p:sp>
        <p:nvSpPr>
          <p:cNvPr id="40" name="正方形/長方形 39"/>
          <p:cNvSpPr/>
          <p:nvPr/>
        </p:nvSpPr>
        <p:spPr>
          <a:xfrm>
            <a:off x="2462617" y="3423009"/>
            <a:ext cx="1050230" cy="2591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spcCol="0" rtlCol="0" anchor="ctr"/>
          <a:lstStyle/>
          <a:p>
            <a:pPr algn="ctr"/>
            <a:r>
              <a:rPr lang="ja-JP" altLang="en-US" sz="1400" dirty="0">
                <a:solidFill>
                  <a:schemeClr val="tx1"/>
                </a:solidFill>
              </a:rPr>
              <a:t>検査結果</a:t>
            </a:r>
          </a:p>
        </p:txBody>
      </p:sp>
      <p:sp>
        <p:nvSpPr>
          <p:cNvPr id="42" name="角丸四角形 41"/>
          <p:cNvSpPr/>
          <p:nvPr/>
        </p:nvSpPr>
        <p:spPr>
          <a:xfrm>
            <a:off x="592572" y="3308482"/>
            <a:ext cx="1832832" cy="445087"/>
          </a:xfrm>
          <a:prstGeom prst="roundRect">
            <a:avLst/>
          </a:prstGeom>
          <a:noFill/>
          <a:ln w="38100">
            <a:solidFill>
              <a:srgbClr val="C00000"/>
            </a:solidFill>
            <a:prstDash val="sysDash"/>
          </a:ln>
        </p:spPr>
        <p:style>
          <a:lnRef idx="2">
            <a:schemeClr val="accent3"/>
          </a:lnRef>
          <a:fillRef idx="1">
            <a:schemeClr val="lt1"/>
          </a:fillRef>
          <a:effectRef idx="0">
            <a:schemeClr val="accent3"/>
          </a:effectRef>
          <a:fontRef idx="minor">
            <a:schemeClr val="dk1"/>
          </a:fontRef>
        </p:style>
        <p:txBody>
          <a:bodyPr lIns="91424" tIns="45712" rIns="91424" bIns="45712" spcCol="0" rtlCol="0" anchor="ctr"/>
          <a:lstStyle/>
          <a:p>
            <a:pPr algn="ctr"/>
            <a:endParaRPr kumimoji="1" lang="ja-JP" altLang="en-US"/>
          </a:p>
        </p:txBody>
      </p:sp>
      <p:sp>
        <p:nvSpPr>
          <p:cNvPr id="6" name="正方形/長方形 5"/>
          <p:cNvSpPr/>
          <p:nvPr/>
        </p:nvSpPr>
        <p:spPr>
          <a:xfrm>
            <a:off x="281814" y="2574867"/>
            <a:ext cx="1167569" cy="288032"/>
          </a:xfrm>
          <a:prstGeom prst="rect">
            <a:avLst/>
          </a:prstGeom>
        </p:spPr>
        <p:style>
          <a:lnRef idx="2">
            <a:schemeClr val="accent6"/>
          </a:lnRef>
          <a:fillRef idx="1">
            <a:schemeClr val="lt1"/>
          </a:fillRef>
          <a:effectRef idx="0">
            <a:schemeClr val="accent6"/>
          </a:effectRef>
          <a:fontRef idx="minor">
            <a:schemeClr val="dk1"/>
          </a:fontRef>
        </p:style>
        <p:txBody>
          <a:bodyPr lIns="91424" tIns="45712" rIns="91424" bIns="45712" spcCol="0" rtlCol="0" anchor="ctr"/>
          <a:lstStyle/>
          <a:p>
            <a:pPr algn="ctr"/>
            <a:r>
              <a:rPr lang="ja-JP" altLang="en-US" sz="1600" dirty="0">
                <a:latin typeface="HGSｺﾞｼｯｸE" panose="020B0900000000000000" pitchFamily="50" charset="-128"/>
                <a:ea typeface="HGSｺﾞｼｯｸE" panose="020B0900000000000000" pitchFamily="50" charset="-128"/>
              </a:rPr>
              <a:t>市</a:t>
            </a:r>
          </a:p>
        </p:txBody>
      </p:sp>
      <p:sp>
        <p:nvSpPr>
          <p:cNvPr id="39" name="右矢印 38"/>
          <p:cNvSpPr/>
          <p:nvPr/>
        </p:nvSpPr>
        <p:spPr>
          <a:xfrm>
            <a:off x="3817124" y="3095426"/>
            <a:ext cx="1365736" cy="271490"/>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spcCol="0" rtlCol="0" anchor="ctr"/>
          <a:lstStyle/>
          <a:p>
            <a:pPr algn="ctr"/>
            <a:endParaRPr kumimoji="1" lang="ja-JP" altLang="en-US"/>
          </a:p>
        </p:txBody>
      </p:sp>
      <p:sp>
        <p:nvSpPr>
          <p:cNvPr id="38" name="正方形/長方形 37"/>
          <p:cNvSpPr/>
          <p:nvPr/>
        </p:nvSpPr>
        <p:spPr>
          <a:xfrm>
            <a:off x="4533387" y="2560350"/>
            <a:ext cx="1836647" cy="295581"/>
          </a:xfrm>
          <a:prstGeom prst="rect">
            <a:avLst/>
          </a:prstGeom>
        </p:spPr>
        <p:style>
          <a:lnRef idx="2">
            <a:schemeClr val="accent5"/>
          </a:lnRef>
          <a:fillRef idx="1">
            <a:schemeClr val="lt1"/>
          </a:fillRef>
          <a:effectRef idx="0">
            <a:schemeClr val="accent5"/>
          </a:effectRef>
          <a:fontRef idx="minor">
            <a:schemeClr val="dk1"/>
          </a:fontRef>
        </p:style>
        <p:txBody>
          <a:bodyPr lIns="91424" tIns="45712" rIns="91424" bIns="45712" spcCol="0" rtlCol="0" anchor="ctr"/>
          <a:lstStyle/>
          <a:p>
            <a:pPr algn="ctr"/>
            <a:r>
              <a:rPr lang="ja-JP" altLang="en-US" sz="1200" dirty="0">
                <a:latin typeface="HGSｺﾞｼｯｸE" panose="020B0900000000000000" pitchFamily="50" charset="-128"/>
                <a:ea typeface="HGSｺﾞｼｯｸE" panose="020B0900000000000000" pitchFamily="50" charset="-128"/>
              </a:rPr>
              <a:t>大阪国際がんセンター</a:t>
            </a:r>
          </a:p>
        </p:txBody>
      </p:sp>
      <p:sp>
        <p:nvSpPr>
          <p:cNvPr id="16" name="下矢印 15"/>
          <p:cNvSpPr/>
          <p:nvPr/>
        </p:nvSpPr>
        <p:spPr>
          <a:xfrm rot="5400000">
            <a:off x="3430418" y="4677576"/>
            <a:ext cx="344499" cy="2033170"/>
          </a:xfrm>
          <a:prstGeom prst="down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spcCol="0" rtlCol="0" anchor="ctr"/>
          <a:lstStyle/>
          <a:p>
            <a:pPr algn="ctr"/>
            <a:endParaRPr kumimoji="1" lang="ja-JP" altLang="en-US"/>
          </a:p>
        </p:txBody>
      </p:sp>
      <p:sp>
        <p:nvSpPr>
          <p:cNvPr id="54" name="正方形/長方形 53"/>
          <p:cNvSpPr/>
          <p:nvPr/>
        </p:nvSpPr>
        <p:spPr>
          <a:xfrm>
            <a:off x="2381320" y="5497193"/>
            <a:ext cx="809454" cy="286036"/>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spcCol="0" rtlCol="0" anchor="ctr"/>
          <a:lstStyle/>
          <a:p>
            <a:pPr algn="ctr"/>
            <a:endParaRPr lang="ja-JP" altLang="en-US" sz="1400" dirty="0">
              <a:solidFill>
                <a:schemeClr val="tx1"/>
              </a:solidFill>
            </a:endParaRPr>
          </a:p>
        </p:txBody>
      </p:sp>
      <p:sp>
        <p:nvSpPr>
          <p:cNvPr id="64" name="テキスト ボックス 63"/>
          <p:cNvSpPr txBox="1"/>
          <p:nvPr/>
        </p:nvSpPr>
        <p:spPr>
          <a:xfrm>
            <a:off x="8676456" y="6309320"/>
            <a:ext cx="467544" cy="369332"/>
          </a:xfrm>
          <a:prstGeom prst="rect">
            <a:avLst/>
          </a:prstGeom>
          <a:noFill/>
        </p:spPr>
        <p:txBody>
          <a:bodyPr wrap="square" rtlCol="0">
            <a:spAutoFit/>
          </a:bodyPr>
          <a:lstStyle/>
          <a:p>
            <a:r>
              <a:rPr lang="ja-JP" altLang="en-US" dirty="0">
                <a:latin typeface="HGSｺﾞｼｯｸE" panose="020B0900000000000000" pitchFamily="50" charset="-128"/>
                <a:ea typeface="HGSｺﾞｼｯｸE" panose="020B0900000000000000" pitchFamily="50" charset="-128"/>
              </a:rPr>
              <a:t>４</a:t>
            </a:r>
            <a:endParaRPr kumimoji="1" lang="ja-JP" altLang="en-US" dirty="0">
              <a:latin typeface="HGSｺﾞｼｯｸE" panose="020B0900000000000000" pitchFamily="50" charset="-128"/>
              <a:ea typeface="HGSｺﾞｼｯｸE" panose="020B0900000000000000" pitchFamily="50" charset="-128"/>
            </a:endParaRPr>
          </a:p>
        </p:txBody>
      </p:sp>
      <p:sp>
        <p:nvSpPr>
          <p:cNvPr id="46" name="角丸四角形 45"/>
          <p:cNvSpPr/>
          <p:nvPr/>
        </p:nvSpPr>
        <p:spPr>
          <a:xfrm>
            <a:off x="5436991" y="4270078"/>
            <a:ext cx="1832832" cy="445087"/>
          </a:xfrm>
          <a:prstGeom prst="roundRect">
            <a:avLst/>
          </a:prstGeom>
          <a:noFill/>
          <a:ln w="38100">
            <a:solidFill>
              <a:srgbClr val="C00000"/>
            </a:solidFill>
            <a:prstDash val="sysDash"/>
          </a:ln>
        </p:spPr>
        <p:style>
          <a:lnRef idx="2">
            <a:schemeClr val="accent3"/>
          </a:lnRef>
          <a:fillRef idx="1">
            <a:schemeClr val="lt1"/>
          </a:fillRef>
          <a:effectRef idx="0">
            <a:schemeClr val="accent3"/>
          </a:effectRef>
          <a:fontRef idx="minor">
            <a:schemeClr val="dk1"/>
          </a:fontRef>
        </p:style>
        <p:txBody>
          <a:bodyPr lIns="91424" tIns="45712" rIns="91424" bIns="45712" spcCol="0" rtlCol="0" anchor="ctr"/>
          <a:lstStyle/>
          <a:p>
            <a:pPr algn="ctr"/>
            <a:endParaRPr kumimoji="1" lang="ja-JP" altLang="en-US"/>
          </a:p>
        </p:txBody>
      </p:sp>
      <p:sp>
        <p:nvSpPr>
          <p:cNvPr id="67" name="正方形/長方形 66"/>
          <p:cNvSpPr/>
          <p:nvPr/>
        </p:nvSpPr>
        <p:spPr>
          <a:xfrm>
            <a:off x="5220073" y="3000672"/>
            <a:ext cx="3384375" cy="81965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spcCol="0" rtlCol="0" anchor="ctr"/>
          <a:lstStyle/>
          <a:p>
            <a:pPr algn="ctr"/>
            <a:endParaRPr lang="en-US" altLang="ja-JP" sz="1600" dirty="0">
              <a:solidFill>
                <a:schemeClr val="tx1"/>
              </a:solidFill>
              <a:latin typeface="+mj-ea"/>
              <a:ea typeface="+mj-ea"/>
            </a:endParaRPr>
          </a:p>
          <a:p>
            <a:pPr algn="ctr"/>
            <a:r>
              <a:rPr lang="en-US" altLang="ja-JP" sz="1600" dirty="0">
                <a:solidFill>
                  <a:schemeClr val="tx1"/>
                </a:solidFill>
              </a:rPr>
              <a:t> </a:t>
            </a:r>
            <a:r>
              <a:rPr lang="ja-JP" altLang="en-US" sz="1600" dirty="0">
                <a:solidFill>
                  <a:schemeClr val="tx1"/>
                </a:solidFill>
                <a:latin typeface="+mj-ea"/>
                <a:ea typeface="+mj-ea"/>
              </a:rPr>
              <a:t>　　　 　　　　　　　</a:t>
            </a:r>
          </a:p>
        </p:txBody>
      </p:sp>
      <p:sp>
        <p:nvSpPr>
          <p:cNvPr id="68" name="正方形/長方形 67"/>
          <p:cNvSpPr/>
          <p:nvPr/>
        </p:nvSpPr>
        <p:spPr>
          <a:xfrm>
            <a:off x="5300944" y="2932445"/>
            <a:ext cx="1834195" cy="2652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spcCol="0" rtlCol="0" anchor="ctr"/>
          <a:lstStyle/>
          <a:p>
            <a:pPr algn="ctr"/>
            <a:r>
              <a:rPr lang="ja-JP" altLang="en-US" sz="1400" dirty="0">
                <a:latin typeface="HGSｺﾞｼｯｸE" panose="020B0900000000000000" pitchFamily="50" charset="-128"/>
                <a:ea typeface="HGSｺﾞｼｯｸE" panose="020B0900000000000000" pitchFamily="50" charset="-128"/>
              </a:rPr>
              <a:t>肺がん検診データ</a:t>
            </a:r>
          </a:p>
        </p:txBody>
      </p:sp>
      <p:sp>
        <p:nvSpPr>
          <p:cNvPr id="69" name="正方形/長方形 68"/>
          <p:cNvSpPr/>
          <p:nvPr/>
        </p:nvSpPr>
        <p:spPr>
          <a:xfrm>
            <a:off x="5582861" y="3369201"/>
            <a:ext cx="669078" cy="2769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spcCol="0" rtlCol="0" anchor="ctr"/>
          <a:lstStyle/>
          <a:p>
            <a:pPr algn="ctr"/>
            <a:r>
              <a:rPr lang="ja-JP" altLang="en-US" sz="1400" dirty="0">
                <a:solidFill>
                  <a:schemeClr val="tx1"/>
                </a:solidFill>
              </a:rPr>
              <a:t>氏名</a:t>
            </a:r>
          </a:p>
        </p:txBody>
      </p:sp>
      <p:sp>
        <p:nvSpPr>
          <p:cNvPr id="70" name="正方形/長方形 69"/>
          <p:cNvSpPr/>
          <p:nvPr/>
        </p:nvSpPr>
        <p:spPr>
          <a:xfrm>
            <a:off x="6391748" y="3362936"/>
            <a:ext cx="669078" cy="2769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spcCol="0" rtlCol="0" anchor="ctr"/>
          <a:lstStyle/>
          <a:p>
            <a:pPr algn="ctr"/>
            <a:r>
              <a:rPr lang="ja-JP" altLang="en-US" sz="1400" dirty="0">
                <a:solidFill>
                  <a:schemeClr val="tx1"/>
                </a:solidFill>
              </a:rPr>
              <a:t>年齢</a:t>
            </a:r>
          </a:p>
        </p:txBody>
      </p:sp>
      <p:sp>
        <p:nvSpPr>
          <p:cNvPr id="71" name="正方形/長方形 70"/>
          <p:cNvSpPr/>
          <p:nvPr/>
        </p:nvSpPr>
        <p:spPr>
          <a:xfrm>
            <a:off x="7287154" y="3390541"/>
            <a:ext cx="1050230" cy="2591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spcCol="0" rtlCol="0" anchor="ctr"/>
          <a:lstStyle/>
          <a:p>
            <a:pPr algn="ctr"/>
            <a:r>
              <a:rPr lang="ja-JP" altLang="en-US" sz="1400" dirty="0">
                <a:solidFill>
                  <a:schemeClr val="tx1"/>
                </a:solidFill>
              </a:rPr>
              <a:t>検査結果</a:t>
            </a:r>
          </a:p>
        </p:txBody>
      </p:sp>
      <p:sp>
        <p:nvSpPr>
          <p:cNvPr id="72" name="角丸四角形 71"/>
          <p:cNvSpPr/>
          <p:nvPr/>
        </p:nvSpPr>
        <p:spPr>
          <a:xfrm>
            <a:off x="5417109" y="3276014"/>
            <a:ext cx="1832832" cy="445087"/>
          </a:xfrm>
          <a:prstGeom prst="roundRect">
            <a:avLst/>
          </a:prstGeom>
          <a:noFill/>
          <a:ln w="38100">
            <a:solidFill>
              <a:srgbClr val="C00000"/>
            </a:solidFill>
            <a:prstDash val="sysDash"/>
          </a:ln>
        </p:spPr>
        <p:style>
          <a:lnRef idx="2">
            <a:schemeClr val="accent3"/>
          </a:lnRef>
          <a:fillRef idx="1">
            <a:schemeClr val="lt1"/>
          </a:fillRef>
          <a:effectRef idx="0">
            <a:schemeClr val="accent3"/>
          </a:effectRef>
          <a:fontRef idx="minor">
            <a:schemeClr val="dk1"/>
          </a:fontRef>
        </p:style>
        <p:txBody>
          <a:bodyPr lIns="91424" tIns="45712" rIns="91424" bIns="45712" spcCol="0" rtlCol="0" anchor="ctr"/>
          <a:lstStyle/>
          <a:p>
            <a:pPr algn="ctr"/>
            <a:endParaRPr kumimoji="1" lang="ja-JP" altLang="en-US"/>
          </a:p>
        </p:txBody>
      </p:sp>
      <p:sp>
        <p:nvSpPr>
          <p:cNvPr id="73" name="正方形/長方形 72"/>
          <p:cNvSpPr/>
          <p:nvPr/>
        </p:nvSpPr>
        <p:spPr>
          <a:xfrm>
            <a:off x="4088087" y="3068960"/>
            <a:ext cx="735998" cy="315242"/>
          </a:xfrm>
          <a:prstGeom prst="rect">
            <a:avLst/>
          </a:prstGeom>
          <a:solidFill>
            <a:srgbClr val="FFFF99"/>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spcCol="0" rtlCol="0" anchor="ctr"/>
          <a:lstStyle/>
          <a:p>
            <a:pPr algn="ctr"/>
            <a:r>
              <a:rPr lang="ja-JP" altLang="en-US" sz="1400" dirty="0" smtClean="0">
                <a:solidFill>
                  <a:schemeClr val="tx1"/>
                </a:solidFill>
                <a:latin typeface="HGSｺﾞｼｯｸE" panose="020B0900000000000000" pitchFamily="50" charset="-128"/>
                <a:ea typeface="HGSｺﾞｼｯｸE" panose="020B0900000000000000" pitchFamily="50" charset="-128"/>
              </a:rPr>
              <a:t>①提出</a:t>
            </a:r>
            <a:endParaRPr lang="ja-JP" altLang="en-US" sz="1400" dirty="0">
              <a:solidFill>
                <a:schemeClr val="tx1"/>
              </a:solidFill>
              <a:latin typeface="HGSｺﾞｼｯｸE" panose="020B0900000000000000" pitchFamily="50" charset="-128"/>
              <a:ea typeface="HGSｺﾞｼｯｸE" panose="020B0900000000000000" pitchFamily="50" charset="-128"/>
            </a:endParaRPr>
          </a:p>
        </p:txBody>
      </p:sp>
      <p:sp>
        <p:nvSpPr>
          <p:cNvPr id="75" name="正方形/長方形 74"/>
          <p:cNvSpPr/>
          <p:nvPr/>
        </p:nvSpPr>
        <p:spPr>
          <a:xfrm>
            <a:off x="5579942" y="4361615"/>
            <a:ext cx="669078" cy="2769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spcCol="0" rtlCol="0" anchor="ctr"/>
          <a:lstStyle/>
          <a:p>
            <a:pPr algn="ctr"/>
            <a:r>
              <a:rPr lang="ja-JP" altLang="en-US" sz="1400" dirty="0">
                <a:solidFill>
                  <a:schemeClr val="tx1"/>
                </a:solidFill>
              </a:rPr>
              <a:t>氏名</a:t>
            </a:r>
          </a:p>
        </p:txBody>
      </p:sp>
      <p:sp>
        <p:nvSpPr>
          <p:cNvPr id="76" name="正方形/長方形 75"/>
          <p:cNvSpPr/>
          <p:nvPr/>
        </p:nvSpPr>
        <p:spPr>
          <a:xfrm>
            <a:off x="6409331" y="4375086"/>
            <a:ext cx="669078" cy="2769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spcCol="0" rtlCol="0" anchor="ctr"/>
          <a:lstStyle/>
          <a:p>
            <a:pPr algn="ctr"/>
            <a:r>
              <a:rPr lang="ja-JP" altLang="en-US" sz="1400" dirty="0">
                <a:solidFill>
                  <a:schemeClr val="tx1"/>
                </a:solidFill>
              </a:rPr>
              <a:t>年齢</a:t>
            </a:r>
          </a:p>
        </p:txBody>
      </p:sp>
      <p:cxnSp>
        <p:nvCxnSpPr>
          <p:cNvPr id="82" name="カギ線コネクタ 81"/>
          <p:cNvCxnSpPr>
            <a:stCxn id="72" idx="1"/>
            <a:endCxn id="46" idx="1"/>
          </p:cNvCxnSpPr>
          <p:nvPr/>
        </p:nvCxnSpPr>
        <p:spPr>
          <a:xfrm rot="10800000" flipH="1" flipV="1">
            <a:off x="5417109" y="3498558"/>
            <a:ext cx="19882" cy="994064"/>
          </a:xfrm>
          <a:prstGeom prst="bentConnector3">
            <a:avLst>
              <a:gd name="adj1" fmla="val -2522659"/>
            </a:avLst>
          </a:prstGeom>
          <a:ln w="79375">
            <a:solidFill>
              <a:schemeClr val="accent2"/>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4414170" y="3887606"/>
            <a:ext cx="735998" cy="315242"/>
          </a:xfrm>
          <a:prstGeom prst="rect">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spcCol="0" rtlCol="0" anchor="ctr"/>
          <a:lstStyle/>
          <a:p>
            <a:pPr algn="ctr"/>
            <a:r>
              <a:rPr lang="ja-JP" altLang="en-US" sz="1400" dirty="0" smtClean="0">
                <a:solidFill>
                  <a:schemeClr val="tx1"/>
                </a:solidFill>
                <a:latin typeface="HGSｺﾞｼｯｸE" panose="020B0900000000000000" pitchFamily="50" charset="-128"/>
                <a:ea typeface="HGSｺﾞｼｯｸE" panose="020B0900000000000000" pitchFamily="50" charset="-128"/>
              </a:rPr>
              <a:t>②照合</a:t>
            </a:r>
            <a:endParaRPr lang="ja-JP" altLang="en-US" sz="1400" dirty="0">
              <a:solidFill>
                <a:schemeClr val="tx1"/>
              </a:solidFill>
              <a:latin typeface="HGSｺﾞｼｯｸE" panose="020B0900000000000000" pitchFamily="50" charset="-128"/>
              <a:ea typeface="HGSｺﾞｼｯｸE" panose="020B0900000000000000" pitchFamily="50" charset="-128"/>
            </a:endParaRPr>
          </a:p>
        </p:txBody>
      </p:sp>
      <p:sp>
        <p:nvSpPr>
          <p:cNvPr id="89" name="角丸四角形 88"/>
          <p:cNvSpPr/>
          <p:nvPr/>
        </p:nvSpPr>
        <p:spPr>
          <a:xfrm>
            <a:off x="4715345" y="5432386"/>
            <a:ext cx="1597434" cy="445087"/>
          </a:xfrm>
          <a:prstGeom prst="roundRect">
            <a:avLst/>
          </a:prstGeom>
          <a:noFill/>
          <a:ln w="38100">
            <a:solidFill>
              <a:srgbClr val="C00000"/>
            </a:solidFill>
            <a:prstDash val="sysDash"/>
          </a:ln>
        </p:spPr>
        <p:style>
          <a:lnRef idx="2">
            <a:schemeClr val="accent3"/>
          </a:lnRef>
          <a:fillRef idx="1">
            <a:schemeClr val="lt1"/>
          </a:fillRef>
          <a:effectRef idx="0">
            <a:schemeClr val="accent3"/>
          </a:effectRef>
          <a:fontRef idx="minor">
            <a:schemeClr val="dk1"/>
          </a:fontRef>
        </p:style>
        <p:txBody>
          <a:bodyPr lIns="91424" tIns="45712" rIns="91424" bIns="45712" spcCol="0" rtlCol="0" anchor="ctr"/>
          <a:lstStyle/>
          <a:p>
            <a:pPr algn="ctr"/>
            <a:endParaRPr kumimoji="1" lang="ja-JP" altLang="en-US"/>
          </a:p>
        </p:txBody>
      </p:sp>
      <p:sp>
        <p:nvSpPr>
          <p:cNvPr id="90" name="正方形/長方形 89"/>
          <p:cNvSpPr/>
          <p:nvPr/>
        </p:nvSpPr>
        <p:spPr>
          <a:xfrm>
            <a:off x="6261175" y="5531654"/>
            <a:ext cx="1050230" cy="2591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spcCol="0" rtlCol="0" anchor="ctr"/>
          <a:lstStyle/>
          <a:p>
            <a:pPr algn="ctr"/>
            <a:r>
              <a:rPr lang="ja-JP" altLang="en-US" sz="1400" dirty="0">
                <a:solidFill>
                  <a:schemeClr val="tx1"/>
                </a:solidFill>
              </a:rPr>
              <a:t>検査結果</a:t>
            </a:r>
          </a:p>
        </p:txBody>
      </p:sp>
      <p:sp>
        <p:nvSpPr>
          <p:cNvPr id="91" name="正方形/長方形 90"/>
          <p:cNvSpPr/>
          <p:nvPr/>
        </p:nvSpPr>
        <p:spPr>
          <a:xfrm>
            <a:off x="3344397" y="5521911"/>
            <a:ext cx="735998" cy="315242"/>
          </a:xfrm>
          <a:prstGeom prst="rect">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spcCol="0" rtlCol="0" anchor="ctr"/>
          <a:lstStyle/>
          <a:p>
            <a:pPr algn="ctr"/>
            <a:r>
              <a:rPr lang="ja-JP" altLang="en-US" sz="1400" dirty="0" smtClean="0">
                <a:solidFill>
                  <a:schemeClr val="tx1"/>
                </a:solidFill>
                <a:latin typeface="HGSｺﾞｼｯｸE" panose="020B0900000000000000" pitchFamily="50" charset="-128"/>
                <a:ea typeface="HGSｺﾞｼｯｸE" panose="020B0900000000000000" pitchFamily="50" charset="-128"/>
              </a:rPr>
              <a:t>③提供</a:t>
            </a:r>
            <a:endParaRPr lang="ja-JP" altLang="en-US" sz="1400" dirty="0">
              <a:solidFill>
                <a:schemeClr val="tx1"/>
              </a:solidFill>
              <a:latin typeface="HGSｺﾞｼｯｸE" panose="020B0900000000000000" pitchFamily="50" charset="-128"/>
              <a:ea typeface="HGSｺﾞｼｯｸE" panose="020B0900000000000000" pitchFamily="50" charset="-128"/>
            </a:endParaRPr>
          </a:p>
        </p:txBody>
      </p:sp>
      <p:sp>
        <p:nvSpPr>
          <p:cNvPr id="92" name="右矢印 91"/>
          <p:cNvSpPr/>
          <p:nvPr/>
        </p:nvSpPr>
        <p:spPr>
          <a:xfrm rot="5400000">
            <a:off x="4354787" y="4551544"/>
            <a:ext cx="758517" cy="180078"/>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spcCol="0" rtlCol="0" anchor="ctr"/>
          <a:lstStyle/>
          <a:p>
            <a:pPr algn="ctr"/>
            <a:endParaRPr kumimoji="1" lang="ja-JP" altLang="en-US"/>
          </a:p>
        </p:txBody>
      </p:sp>
      <p:sp>
        <p:nvSpPr>
          <p:cNvPr id="93" name="角丸四角形 92"/>
          <p:cNvSpPr/>
          <p:nvPr/>
        </p:nvSpPr>
        <p:spPr>
          <a:xfrm>
            <a:off x="856749" y="5164772"/>
            <a:ext cx="1697913" cy="11934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分析・利用</a:t>
            </a:r>
            <a:endParaRPr kumimoji="1" lang="ja-JP" altLang="en-US" b="1" dirty="0"/>
          </a:p>
        </p:txBody>
      </p:sp>
      <p:sp>
        <p:nvSpPr>
          <p:cNvPr id="3" name="正方形/長方形 2"/>
          <p:cNvSpPr/>
          <p:nvPr/>
        </p:nvSpPr>
        <p:spPr>
          <a:xfrm>
            <a:off x="2549325" y="6555684"/>
            <a:ext cx="8933566" cy="2860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b="1" dirty="0" smtClean="0">
                <a:solidFill>
                  <a:schemeClr val="tx1"/>
                </a:solidFill>
              </a:rPr>
              <a:t>※</a:t>
            </a:r>
            <a:r>
              <a:rPr kumimoji="1" lang="ja-JP" altLang="en-US" sz="1400" b="1" smtClean="0">
                <a:solidFill>
                  <a:schemeClr val="tx1"/>
                </a:solidFill>
              </a:rPr>
              <a:t>申出者に</a:t>
            </a:r>
            <a:r>
              <a:rPr lang="ja-JP" altLang="en-US" sz="1400" b="1" smtClean="0">
                <a:solidFill>
                  <a:schemeClr val="tx1"/>
                </a:solidFill>
              </a:rPr>
              <a:t>、</a:t>
            </a:r>
            <a:r>
              <a:rPr kumimoji="1" lang="ja-JP" altLang="en-US" sz="1400" b="1" dirty="0" smtClean="0">
                <a:solidFill>
                  <a:schemeClr val="tx1"/>
                </a:solidFill>
              </a:rPr>
              <a:t>個人を特定出来る情報を提供する場合、非匿名化情報として扱う。</a:t>
            </a:r>
            <a:endParaRPr kumimoji="1" lang="ja-JP" altLang="en-US" sz="1400" b="1" dirty="0"/>
          </a:p>
        </p:txBody>
      </p:sp>
    </p:spTree>
    <p:extLst>
      <p:ext uri="{BB962C8B-B14F-4D97-AF65-F5344CB8AC3E}">
        <p14:creationId xmlns:p14="http://schemas.microsoft.com/office/powerpoint/2010/main" val="2321459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正方形/長方形 53"/>
          <p:cNvSpPr/>
          <p:nvPr/>
        </p:nvSpPr>
        <p:spPr>
          <a:xfrm>
            <a:off x="2381320" y="5497193"/>
            <a:ext cx="809454" cy="286036"/>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spcCol="0" rtlCol="0" anchor="ctr"/>
          <a:lstStyle/>
          <a:p>
            <a:pPr algn="ctr"/>
            <a:endParaRPr lang="ja-JP" altLang="en-US" sz="1400" dirty="0">
              <a:solidFill>
                <a:schemeClr val="tx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3716578322"/>
              </p:ext>
            </p:extLst>
          </p:nvPr>
        </p:nvGraphicFramePr>
        <p:xfrm>
          <a:off x="245021" y="476672"/>
          <a:ext cx="8518861" cy="2641232"/>
        </p:xfrm>
        <a:graphic>
          <a:graphicData uri="http://schemas.openxmlformats.org/drawingml/2006/table">
            <a:tbl>
              <a:tblPr firstRow="1" bandRow="1">
                <a:tableStyleId>{72833802-FEF1-4C79-8D5D-14CF1EAF98D9}</a:tableStyleId>
              </a:tblPr>
              <a:tblGrid>
                <a:gridCol w="8518861">
                  <a:extLst>
                    <a:ext uri="{9D8B030D-6E8A-4147-A177-3AD203B41FA5}">
                      <a16:colId xmlns:a16="http://schemas.microsoft.com/office/drawing/2014/main" val="20000"/>
                    </a:ext>
                  </a:extLst>
                </a:gridCol>
              </a:tblGrid>
              <a:tr h="504056">
                <a:tc>
                  <a:txBody>
                    <a:bodyPr/>
                    <a:lstStyle/>
                    <a:p>
                      <a:r>
                        <a:rPr kumimoji="1" lang="ja-JP" altLang="en-US" sz="1400" dirty="0" smtClean="0"/>
                        <a:t>審議会において出た意見</a:t>
                      </a:r>
                      <a:endParaRPr kumimoji="1" lang="ja-JP" altLang="en-US" sz="1400" dirty="0"/>
                    </a:p>
                  </a:txBody>
                  <a:tcPr anchor="ctr"/>
                </a:tc>
                <a:extLst>
                  <a:ext uri="{0D108BD9-81ED-4DB2-BD59-A6C34878D82A}">
                    <a16:rowId xmlns:a16="http://schemas.microsoft.com/office/drawing/2014/main" val="10000"/>
                  </a:ext>
                </a:extLst>
              </a:tr>
              <a:tr h="2137176">
                <a:tc>
                  <a:txBody>
                    <a:bodyPr/>
                    <a:lstStyle/>
                    <a:p>
                      <a:pPr marL="285750" indent="-285750">
                        <a:buFont typeface="Wingdings" panose="05000000000000000000" pitchFamily="2" charset="2"/>
                        <a:buChar char="u"/>
                      </a:pPr>
                      <a:r>
                        <a:rPr kumimoji="1" lang="ja-JP" altLang="en-US" sz="1600" dirty="0" smtClean="0"/>
                        <a:t>行政が利用する場合、法では本人同意は不要とされているが、本人が全く知らないところでデータが利用されるということは、プライバシー侵害となり許されないという判断もあり得る。</a:t>
                      </a:r>
                      <a:endParaRPr kumimoji="1" lang="en-US" altLang="ja-JP" sz="1600" dirty="0" smtClean="0"/>
                    </a:p>
                    <a:p>
                      <a:pPr marL="0" indent="0">
                        <a:buFont typeface="Wingdings" panose="05000000000000000000" pitchFamily="2" charset="2"/>
                        <a:buNone/>
                      </a:pPr>
                      <a:r>
                        <a:rPr kumimoji="1" lang="ja-JP" altLang="en-US" sz="1800" dirty="0" smtClean="0"/>
                        <a:t>　　</a:t>
                      </a:r>
                      <a:r>
                        <a:rPr kumimoji="1" lang="ja-JP" altLang="en-US" sz="1600" dirty="0" smtClean="0"/>
                        <a:t>このため、がん登録情報を利用させてもらっていることについて、がん検診受診者があらかじめ</a:t>
                      </a:r>
                      <a:endParaRPr kumimoji="1" lang="en-US" altLang="ja-JP" sz="1600" dirty="0" smtClean="0"/>
                    </a:p>
                    <a:p>
                      <a:pPr marL="0" indent="0">
                        <a:buFont typeface="Wingdings" panose="05000000000000000000" pitchFamily="2" charset="2"/>
                        <a:buNone/>
                      </a:pPr>
                      <a:r>
                        <a:rPr kumimoji="1" lang="ja-JP" altLang="en-US" sz="1600" dirty="0" smtClean="0"/>
                        <a:t>　　分かるようにした方が望ましい。</a:t>
                      </a:r>
                      <a:endParaRPr kumimoji="1" lang="en-US" altLang="ja-JP" sz="1600" dirty="0" smtClean="0"/>
                    </a:p>
                    <a:p>
                      <a:endParaRPr kumimoji="1" lang="en-US" altLang="ja-JP" sz="1800" dirty="0" smtClean="0"/>
                    </a:p>
                    <a:p>
                      <a:r>
                        <a:rPr kumimoji="1" lang="ja-JP" altLang="en-US" sz="1600" dirty="0" smtClean="0"/>
                        <a:t>◆「非匿名化情報」の提供は、本件のように他データとの照合を目的とすることが殆ど。</a:t>
                      </a:r>
                      <a:endParaRPr kumimoji="1" lang="en-US" altLang="ja-JP" sz="1600" dirty="0" smtClean="0"/>
                    </a:p>
                    <a:p>
                      <a:r>
                        <a:rPr kumimoji="1" lang="ja-JP" altLang="en-US" sz="1600" dirty="0" smtClean="0"/>
                        <a:t>　　本件を不許可とすると、非匿名化データの提供がなくなる。非匿名化データを利用可能として</a:t>
                      </a:r>
                      <a:r>
                        <a:rPr kumimoji="1" lang="ja-JP" altLang="en-US" sz="1600" dirty="0" err="1" smtClean="0"/>
                        <a:t>い</a:t>
                      </a:r>
                      <a:endParaRPr kumimoji="1" lang="en-US" altLang="ja-JP" sz="1600" dirty="0" smtClean="0"/>
                    </a:p>
                    <a:p>
                      <a:r>
                        <a:rPr kumimoji="1" lang="ja-JP" altLang="en-US" sz="1600" dirty="0" smtClean="0"/>
                        <a:t>　　</a:t>
                      </a:r>
                      <a:r>
                        <a:rPr kumimoji="1" lang="ja-JP" altLang="en-US" sz="1600" dirty="0" err="1" smtClean="0"/>
                        <a:t>る</a:t>
                      </a:r>
                      <a:r>
                        <a:rPr kumimoji="1" lang="ja-JP" altLang="en-US" sz="1600" dirty="0" smtClean="0"/>
                        <a:t>以上、情報の提供は問題ないと考える。</a:t>
                      </a:r>
                      <a:endParaRPr kumimoji="1" lang="en-US" altLang="ja-JP" sz="1800" dirty="0" smtClean="0"/>
                    </a:p>
                  </a:txBody>
                  <a:tcPr/>
                </a:tc>
                <a:extLst>
                  <a:ext uri="{0D108BD9-81ED-4DB2-BD59-A6C34878D82A}">
                    <a16:rowId xmlns:a16="http://schemas.microsoft.com/office/drawing/2014/main" val="10001"/>
                  </a:ext>
                </a:extLst>
              </a:tr>
            </a:tbl>
          </a:graphicData>
        </a:graphic>
      </p:graphicFrame>
      <p:sp>
        <p:nvSpPr>
          <p:cNvPr id="15" name="角丸四角形 14"/>
          <p:cNvSpPr/>
          <p:nvPr/>
        </p:nvSpPr>
        <p:spPr>
          <a:xfrm>
            <a:off x="808672" y="3469650"/>
            <a:ext cx="8008306" cy="3024336"/>
          </a:xfrm>
          <a:prstGeom prst="roundRect">
            <a:avLst/>
          </a:prstGeom>
        </p:spPr>
        <p:style>
          <a:lnRef idx="1">
            <a:schemeClr val="accent2"/>
          </a:lnRef>
          <a:fillRef idx="2">
            <a:schemeClr val="accent2"/>
          </a:fillRef>
          <a:effectRef idx="1">
            <a:schemeClr val="accent2"/>
          </a:effectRef>
          <a:fontRef idx="minor">
            <a:schemeClr val="dk1"/>
          </a:fontRef>
        </p:style>
        <p:txBody>
          <a:bodyPr lIns="91424" tIns="45712" rIns="91424" bIns="45712" spcCol="0" rtlCol="0" anchor="t"/>
          <a:lstStyle/>
          <a:p>
            <a:r>
              <a:rPr kumimoji="1" lang="ja-JP" altLang="en-US" b="1" dirty="0" smtClean="0"/>
              <a:t>＜審議結果＞</a:t>
            </a:r>
            <a:r>
              <a:rPr lang="ja-JP" altLang="en-US" b="1" dirty="0"/>
              <a:t>　</a:t>
            </a:r>
            <a:r>
              <a:rPr lang="ja-JP" altLang="en-US" b="1" dirty="0" smtClean="0"/>
              <a:t>　</a:t>
            </a:r>
            <a:endParaRPr lang="en-US" altLang="ja-JP" b="1" dirty="0" smtClean="0"/>
          </a:p>
          <a:p>
            <a:r>
              <a:rPr lang="ja-JP" altLang="en-US" sz="2000" u="sng" dirty="0" smtClean="0"/>
              <a:t>条件</a:t>
            </a:r>
            <a:r>
              <a:rPr lang="ja-JP" altLang="en-US" sz="2000" u="sng" dirty="0"/>
              <a:t>・補足意見付き承諾</a:t>
            </a:r>
            <a:endParaRPr lang="en-US" altLang="ja-JP" sz="2000" u="sng" dirty="0"/>
          </a:p>
          <a:p>
            <a:endParaRPr lang="en-US" altLang="ja-JP" sz="1600" dirty="0" smtClean="0"/>
          </a:p>
          <a:p>
            <a:r>
              <a:rPr lang="ja-JP" altLang="en-US" sz="1600" dirty="0" smtClean="0"/>
              <a:t>　</a:t>
            </a:r>
            <a:r>
              <a:rPr lang="en-US" altLang="ja-JP" sz="1600" dirty="0" smtClean="0"/>
              <a:t>【</a:t>
            </a:r>
            <a:r>
              <a:rPr lang="ja-JP" altLang="en-US" sz="1600" dirty="0"/>
              <a:t>条件</a:t>
            </a:r>
            <a:r>
              <a:rPr lang="en-US" altLang="ja-JP" sz="1600" dirty="0"/>
              <a:t>】</a:t>
            </a:r>
            <a:r>
              <a:rPr lang="ja-JP" altLang="en-US" sz="1600" dirty="0"/>
              <a:t>　　申出書類の不備の訂正</a:t>
            </a:r>
            <a:endParaRPr lang="en-US" altLang="ja-JP" sz="1600" dirty="0"/>
          </a:p>
          <a:p>
            <a:endParaRPr lang="en-US" altLang="ja-JP" sz="1600" dirty="0" smtClean="0"/>
          </a:p>
          <a:p>
            <a:r>
              <a:rPr lang="ja-JP" altLang="en-US" sz="1600" dirty="0" smtClean="0"/>
              <a:t>　</a:t>
            </a:r>
            <a:r>
              <a:rPr lang="en-US" altLang="ja-JP" sz="1600" dirty="0" smtClean="0"/>
              <a:t>【</a:t>
            </a:r>
            <a:r>
              <a:rPr lang="ja-JP" altLang="en-US" sz="1600" dirty="0"/>
              <a:t>補足意見</a:t>
            </a:r>
            <a:r>
              <a:rPr lang="en-US" altLang="ja-JP" sz="1600" dirty="0"/>
              <a:t>】</a:t>
            </a:r>
            <a:r>
              <a:rPr lang="ja-JP" altLang="en-US" sz="1600" dirty="0"/>
              <a:t>　　今後の継続的な精度管理を行うにあたり、検診受診者に「がん登録</a:t>
            </a:r>
            <a:r>
              <a:rPr lang="ja-JP" altLang="en-US" sz="1600" dirty="0" smtClean="0"/>
              <a:t>情</a:t>
            </a:r>
            <a:endParaRPr lang="en-US" altLang="ja-JP" sz="1600" dirty="0" smtClean="0"/>
          </a:p>
          <a:p>
            <a:r>
              <a:rPr lang="ja-JP" altLang="en-US" sz="1600" dirty="0"/>
              <a:t>　</a:t>
            </a:r>
            <a:r>
              <a:rPr lang="ja-JP" altLang="en-US" sz="1600" dirty="0" smtClean="0"/>
              <a:t>　　　　　　　　　　報を</a:t>
            </a:r>
            <a:r>
              <a:rPr lang="ja-JP" altLang="en-US" sz="1600" dirty="0"/>
              <a:t>利用すること」について“明示”しておくのが望ましい。</a:t>
            </a:r>
            <a:endParaRPr lang="en-US" altLang="ja-JP" sz="1600" dirty="0"/>
          </a:p>
          <a:p>
            <a:r>
              <a:rPr lang="ja-JP" altLang="en-US" sz="1600" dirty="0" smtClean="0"/>
              <a:t>　　　　　　　　　　　（</a:t>
            </a:r>
            <a:r>
              <a:rPr lang="ja-JP" altLang="en-US" sz="1600" dirty="0"/>
              <a:t>本件については事後的に「がん登録情報を利用したこと」を明示</a:t>
            </a:r>
            <a:r>
              <a:rPr lang="ja-JP" altLang="en-US" sz="1600" dirty="0" smtClean="0"/>
              <a:t>する</a:t>
            </a:r>
            <a:endParaRPr lang="en-US" altLang="ja-JP" sz="1600" dirty="0" smtClean="0"/>
          </a:p>
          <a:p>
            <a:r>
              <a:rPr lang="ja-JP" altLang="en-US" sz="1600" dirty="0" smtClean="0"/>
              <a:t>　　　　　　　　　　　　ことが</a:t>
            </a:r>
            <a:r>
              <a:rPr lang="ja-JP" altLang="en-US" sz="1600" dirty="0"/>
              <a:t>望ましい。）</a:t>
            </a:r>
          </a:p>
        </p:txBody>
      </p:sp>
      <p:sp>
        <p:nvSpPr>
          <p:cNvPr id="18" name="右矢印 17"/>
          <p:cNvSpPr/>
          <p:nvPr/>
        </p:nvSpPr>
        <p:spPr>
          <a:xfrm>
            <a:off x="298334" y="4987674"/>
            <a:ext cx="510338" cy="339035"/>
          </a:xfrm>
          <a:prstGeom prst="rightArrow">
            <a:avLst/>
          </a:prstGeom>
          <a:solidFill>
            <a:schemeClr val="accent1">
              <a:lumMod val="5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lIns="91424" tIns="45712" rIns="91424" bIns="45712" spcCol="0" rtlCol="0" anchor="ctr"/>
          <a:lstStyle/>
          <a:p>
            <a:pPr algn="ctr"/>
            <a:endParaRPr kumimoji="1" lang="ja-JP" altLang="en-US"/>
          </a:p>
        </p:txBody>
      </p:sp>
      <p:sp>
        <p:nvSpPr>
          <p:cNvPr id="20" name="正方形/長方形 19"/>
          <p:cNvSpPr/>
          <p:nvPr/>
        </p:nvSpPr>
        <p:spPr>
          <a:xfrm>
            <a:off x="294359" y="3124090"/>
            <a:ext cx="159434" cy="210511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spcCol="0" rtlCol="0" anchor="ctr"/>
          <a:lstStyle/>
          <a:p>
            <a:pPr algn="ctr"/>
            <a:endParaRPr kumimoji="1" lang="ja-JP" altLang="en-US"/>
          </a:p>
        </p:txBody>
      </p:sp>
      <p:sp>
        <p:nvSpPr>
          <p:cNvPr id="57" name="テキスト ボックス 56"/>
          <p:cNvSpPr txBox="1"/>
          <p:nvPr/>
        </p:nvSpPr>
        <p:spPr>
          <a:xfrm>
            <a:off x="8676456" y="6309320"/>
            <a:ext cx="467544" cy="369332"/>
          </a:xfrm>
          <a:prstGeom prst="rect">
            <a:avLst/>
          </a:prstGeom>
          <a:noFill/>
        </p:spPr>
        <p:txBody>
          <a:bodyPr wrap="square" rtlCol="0">
            <a:spAutoFit/>
          </a:bodyPr>
          <a:lstStyle/>
          <a:p>
            <a:r>
              <a:rPr lang="ja-JP" altLang="en-US" dirty="0">
                <a:latin typeface="HGSｺﾞｼｯｸE" panose="020B0900000000000000" pitchFamily="50" charset="-128"/>
                <a:ea typeface="HGSｺﾞｼｯｸE" panose="020B0900000000000000" pitchFamily="50" charset="-128"/>
              </a:rPr>
              <a:t>５</a:t>
            </a:r>
            <a:endParaRPr kumimoji="1" lang="ja-JP" altLang="en-US" dirty="0">
              <a:latin typeface="HGSｺﾞｼｯｸE" panose="020B0900000000000000" pitchFamily="50" charset="-128"/>
              <a:ea typeface="HGSｺﾞｼｯｸE" panose="020B0900000000000000" pitchFamily="50" charset="-128"/>
            </a:endParaRPr>
          </a:p>
        </p:txBody>
      </p:sp>
    </p:spTree>
    <p:extLst>
      <p:ext uri="{BB962C8B-B14F-4D97-AF65-F5344CB8AC3E}">
        <p14:creationId xmlns:p14="http://schemas.microsoft.com/office/powerpoint/2010/main" val="4241703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25648" y="188641"/>
            <a:ext cx="7154664" cy="648072"/>
          </a:xfr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a:normAutofit/>
          </a:bodyPr>
          <a:lstStyle/>
          <a:p>
            <a:r>
              <a:rPr lang="en-US" altLang="ja-JP" sz="2800" dirty="0">
                <a:latin typeface="HGSｺﾞｼｯｸE" panose="020B0900000000000000" pitchFamily="50" charset="-128"/>
                <a:ea typeface="HGSｺﾞｼｯｸE" panose="020B0900000000000000" pitchFamily="50" charset="-128"/>
              </a:rPr>
              <a:t>c)</a:t>
            </a:r>
            <a:r>
              <a:rPr lang="ja-JP" altLang="en-US" sz="2800" dirty="0">
                <a:latin typeface="HGSｺﾞｼｯｸE" panose="020B0900000000000000" pitchFamily="50" charset="-128"/>
                <a:ea typeface="HGSｺﾞｼｯｸE" panose="020B0900000000000000" pitchFamily="50" charset="-128"/>
              </a:rPr>
              <a:t>　旧制度承認分の期間延長目的の申出</a:t>
            </a:r>
          </a:p>
        </p:txBody>
      </p:sp>
      <p:sp>
        <p:nvSpPr>
          <p:cNvPr id="4" name="角丸四角形 3"/>
          <p:cNvSpPr/>
          <p:nvPr/>
        </p:nvSpPr>
        <p:spPr>
          <a:xfrm>
            <a:off x="225649" y="1052737"/>
            <a:ext cx="8568952" cy="1584176"/>
          </a:xfrm>
          <a:prstGeom prst="roundRect">
            <a:avLst/>
          </a:prstGeom>
        </p:spPr>
        <p:style>
          <a:lnRef idx="1">
            <a:schemeClr val="accent5"/>
          </a:lnRef>
          <a:fillRef idx="2">
            <a:schemeClr val="accent5"/>
          </a:fillRef>
          <a:effectRef idx="1">
            <a:schemeClr val="accent5"/>
          </a:effectRef>
          <a:fontRef idx="minor">
            <a:schemeClr val="dk1"/>
          </a:fontRef>
        </p:style>
        <p:txBody>
          <a:bodyPr lIns="91424" tIns="45712" rIns="91424" bIns="45712" spcCol="0" rtlCol="0" anchor="ctr"/>
          <a:lstStyle/>
          <a:p>
            <a:r>
              <a:rPr lang="ja-JP" altLang="en-US" sz="1600" dirty="0"/>
              <a:t>　</a:t>
            </a:r>
            <a:r>
              <a:rPr lang="en-US" altLang="ja-JP" sz="1600" dirty="0"/>
              <a:t>2019</a:t>
            </a:r>
            <a:r>
              <a:rPr lang="ja-JP" altLang="en-US" sz="1600" dirty="0"/>
              <a:t>年</a:t>
            </a:r>
            <a:r>
              <a:rPr lang="en-US" altLang="ja-JP" sz="1600" dirty="0"/>
              <a:t>1</a:t>
            </a:r>
            <a:r>
              <a:rPr lang="ja-JP" altLang="en-US" sz="1600" dirty="0"/>
              <a:t>月からの全国がん登録の利用・提供開始以前（旧制度時）にがん登録の利用申出の承認</a:t>
            </a:r>
            <a:r>
              <a:rPr lang="ja-JP" altLang="en-US" sz="1600" dirty="0" smtClean="0"/>
              <a:t>を行い、</a:t>
            </a:r>
            <a:r>
              <a:rPr lang="ja-JP" altLang="en-US" sz="1600" u="sng" dirty="0" smtClean="0"/>
              <a:t>「すでに情報を提供しているもの」</a:t>
            </a:r>
            <a:r>
              <a:rPr lang="ja-JP" altLang="en-US" sz="1600" dirty="0" smtClean="0"/>
              <a:t>について、利用</a:t>
            </a:r>
            <a:r>
              <a:rPr lang="ja-JP" altLang="en-US" sz="1600" dirty="0"/>
              <a:t>期間の延長を認めた。</a:t>
            </a:r>
            <a:endParaRPr lang="en-US" altLang="ja-JP" sz="1600" dirty="0"/>
          </a:p>
          <a:p>
            <a:r>
              <a:rPr lang="ja-JP" altLang="en-US" sz="1600" dirty="0"/>
              <a:t>　　旧制度における、利用承認期間は、「公表」までの期間を含まなかったため、</a:t>
            </a:r>
            <a:r>
              <a:rPr lang="en-US" altLang="ja-JP" sz="1600" dirty="0"/>
              <a:t>2019</a:t>
            </a:r>
            <a:r>
              <a:rPr lang="ja-JP" altLang="en-US" sz="1600" dirty="0"/>
              <a:t>年</a:t>
            </a:r>
            <a:r>
              <a:rPr lang="en-US" altLang="ja-JP" sz="1600" dirty="0"/>
              <a:t>1</a:t>
            </a:r>
            <a:r>
              <a:rPr lang="ja-JP" altLang="en-US" sz="1600" dirty="0"/>
              <a:t>月以降に研究成果を公表する場合には、現行制度に基づき、公表までの期間のがん登録情報の利用について承認を得る必要があることから申出がなされたもの。</a:t>
            </a:r>
          </a:p>
        </p:txBody>
      </p:sp>
      <p:sp>
        <p:nvSpPr>
          <p:cNvPr id="6" name="正方形/長方形 5"/>
          <p:cNvSpPr/>
          <p:nvPr/>
        </p:nvSpPr>
        <p:spPr>
          <a:xfrm>
            <a:off x="436503" y="3417598"/>
            <a:ext cx="8147243" cy="504056"/>
          </a:xfrm>
          <a:prstGeom prst="rect">
            <a:avLst/>
          </a:pr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spcCol="0" rtlCol="0" anchor="ctr"/>
          <a:lstStyle/>
          <a:p>
            <a:pPr algn="ctr"/>
            <a:endParaRPr kumimoji="1" lang="ja-JP" altLang="en-US" dirty="0">
              <a:ln w="3175">
                <a:solidFill>
                  <a:schemeClr val="bg2">
                    <a:lumMod val="75000"/>
                  </a:schemeClr>
                </a:solidFill>
              </a:ln>
            </a:endParaRPr>
          </a:p>
        </p:txBody>
      </p:sp>
      <p:sp>
        <p:nvSpPr>
          <p:cNvPr id="7" name="正方形/長方形 6"/>
          <p:cNvSpPr/>
          <p:nvPr/>
        </p:nvSpPr>
        <p:spPr>
          <a:xfrm>
            <a:off x="436503" y="5248862"/>
            <a:ext cx="5522858" cy="504056"/>
          </a:xfrm>
          <a:prstGeom prst="rect">
            <a:avLst/>
          </a:prstGeom>
          <a:solidFill>
            <a:schemeClr val="accent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spcCol="0" rtlCol="0" anchor="ctr"/>
          <a:lstStyle/>
          <a:p>
            <a:pPr algn="ctr"/>
            <a:endParaRPr lang="ja-JP" altLang="en-US" sz="1200" dirty="0">
              <a:ln w="3175">
                <a:noFill/>
              </a:ln>
              <a:solidFill>
                <a:schemeClr val="tx1"/>
              </a:solidFill>
              <a:latin typeface="HGSｺﾞｼｯｸE" panose="020B0900000000000000" pitchFamily="50" charset="-128"/>
              <a:ea typeface="HGSｺﾞｼｯｸE" panose="020B0900000000000000" pitchFamily="50" charset="-128"/>
            </a:endParaRPr>
          </a:p>
        </p:txBody>
      </p:sp>
      <p:sp>
        <p:nvSpPr>
          <p:cNvPr id="12" name="テキスト ボックス 11"/>
          <p:cNvSpPr txBox="1"/>
          <p:nvPr/>
        </p:nvSpPr>
        <p:spPr>
          <a:xfrm>
            <a:off x="3491880" y="3513719"/>
            <a:ext cx="1512168" cy="346765"/>
          </a:xfrm>
          <a:prstGeom prst="rect">
            <a:avLst/>
          </a:prstGeom>
          <a:noFill/>
        </p:spPr>
        <p:txBody>
          <a:bodyPr wrap="square" lIns="91424" tIns="45712" rIns="91424" bIns="45712" rtlCol="0">
            <a:spAutoFit/>
          </a:bodyPr>
          <a:lstStyle/>
          <a:p>
            <a:r>
              <a:rPr lang="ja-JP" altLang="en-US" sz="1600" dirty="0">
                <a:latin typeface="HGSｺﾞｼｯｸE" panose="020B0900000000000000" pitchFamily="50" charset="-128"/>
                <a:ea typeface="HGSｺﾞｼｯｸE" panose="020B0900000000000000" pitchFamily="50" charset="-128"/>
              </a:rPr>
              <a:t>利用承認期間</a:t>
            </a:r>
          </a:p>
        </p:txBody>
      </p:sp>
      <p:sp>
        <p:nvSpPr>
          <p:cNvPr id="13" name="テキスト ボックス 12"/>
          <p:cNvSpPr txBox="1"/>
          <p:nvPr/>
        </p:nvSpPr>
        <p:spPr>
          <a:xfrm>
            <a:off x="2382712" y="5327507"/>
            <a:ext cx="1417513" cy="346765"/>
          </a:xfrm>
          <a:prstGeom prst="rect">
            <a:avLst/>
          </a:prstGeom>
          <a:noFill/>
        </p:spPr>
        <p:txBody>
          <a:bodyPr wrap="square" lIns="91424" tIns="45712" rIns="91424" bIns="45712" rtlCol="0">
            <a:spAutoFit/>
          </a:bodyPr>
          <a:lstStyle/>
          <a:p>
            <a:r>
              <a:rPr lang="ja-JP" altLang="en-US" sz="1600" dirty="0">
                <a:latin typeface="HGSｺﾞｼｯｸE" panose="020B0900000000000000" pitchFamily="50" charset="-128"/>
                <a:ea typeface="HGSｺﾞｼｯｸE" panose="020B0900000000000000" pitchFamily="50" charset="-128"/>
              </a:rPr>
              <a:t>利用承認期間</a:t>
            </a:r>
          </a:p>
        </p:txBody>
      </p:sp>
      <p:sp>
        <p:nvSpPr>
          <p:cNvPr id="17" name="テキスト ボックス 16"/>
          <p:cNvSpPr txBox="1"/>
          <p:nvPr/>
        </p:nvSpPr>
        <p:spPr>
          <a:xfrm>
            <a:off x="8170426" y="5682664"/>
            <a:ext cx="765690" cy="584759"/>
          </a:xfrm>
          <a:prstGeom prst="rect">
            <a:avLst/>
          </a:prstGeom>
          <a:noFill/>
        </p:spPr>
        <p:txBody>
          <a:bodyPr vert="horz" wrap="square" lIns="91424" tIns="45712" rIns="91424" bIns="45712" rtlCol="0">
            <a:spAutoFit/>
          </a:bodyPr>
          <a:lstStyle/>
          <a:p>
            <a:r>
              <a:rPr lang="ja-JP" altLang="en-US" sz="1600" dirty="0">
                <a:latin typeface="HGSｺﾞｼｯｸE" panose="020B0900000000000000" pitchFamily="50" charset="-128"/>
                <a:ea typeface="HGSｺﾞｼｯｸE" panose="020B0900000000000000" pitchFamily="50" charset="-128"/>
              </a:rPr>
              <a:t> ★</a:t>
            </a:r>
            <a:endParaRPr lang="en-US" altLang="ja-JP" sz="1600" dirty="0">
              <a:latin typeface="HGSｺﾞｼｯｸE" panose="020B0900000000000000" pitchFamily="50" charset="-128"/>
              <a:ea typeface="HGSｺﾞｼｯｸE" panose="020B0900000000000000" pitchFamily="50" charset="-128"/>
            </a:endParaRPr>
          </a:p>
          <a:p>
            <a:r>
              <a:rPr lang="ja-JP" altLang="en-US" sz="1600" dirty="0">
                <a:latin typeface="HGSｺﾞｼｯｸE" panose="020B0900000000000000" pitchFamily="50" charset="-128"/>
                <a:ea typeface="HGSｺﾞｼｯｸE" panose="020B0900000000000000" pitchFamily="50" charset="-128"/>
              </a:rPr>
              <a:t>公表</a:t>
            </a:r>
          </a:p>
        </p:txBody>
      </p:sp>
      <p:sp>
        <p:nvSpPr>
          <p:cNvPr id="19" name="正方形/長方形 18"/>
          <p:cNvSpPr/>
          <p:nvPr/>
        </p:nvSpPr>
        <p:spPr>
          <a:xfrm>
            <a:off x="5947143" y="5248862"/>
            <a:ext cx="2624384" cy="504056"/>
          </a:xfrm>
          <a:prstGeom prst="rect">
            <a:avLst/>
          </a:prstGeom>
          <a:pattFill prst="wdUpDiag">
            <a:fgClr>
              <a:srgbClr val="C00000"/>
            </a:fgClr>
            <a:bgClr>
              <a:schemeClr val="bg1"/>
            </a:bgClr>
          </a:pattFill>
          <a:ln w="12700">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spcCol="0" rtlCol="0" anchor="ctr"/>
          <a:lstStyle/>
          <a:p>
            <a:pPr algn="ctr"/>
            <a:endParaRPr kumimoji="1" lang="ja-JP" altLang="en-US"/>
          </a:p>
        </p:txBody>
      </p:sp>
      <p:sp>
        <p:nvSpPr>
          <p:cNvPr id="24" name="テキスト ボックス 23"/>
          <p:cNvSpPr txBox="1"/>
          <p:nvPr/>
        </p:nvSpPr>
        <p:spPr>
          <a:xfrm>
            <a:off x="5769944" y="3841299"/>
            <a:ext cx="1208038" cy="438565"/>
          </a:xfrm>
          <a:prstGeom prst="rect">
            <a:avLst/>
          </a:prstGeom>
          <a:noFill/>
        </p:spPr>
        <p:txBody>
          <a:bodyPr vert="horz" wrap="square" lIns="91424" tIns="45712" rIns="91424" bIns="45712" rtlCol="0">
            <a:spAutoFit/>
          </a:bodyPr>
          <a:lstStyle/>
          <a:p>
            <a:r>
              <a:rPr lang="ja-JP" altLang="en-US" sz="1200" dirty="0">
                <a:latin typeface="HGSｺﾞｼｯｸE" panose="020B0900000000000000" pitchFamily="50" charset="-128"/>
                <a:ea typeface="HGSｺﾞｼｯｸE" panose="020B0900000000000000" pitchFamily="50" charset="-128"/>
              </a:rPr>
              <a:t>　</a:t>
            </a:r>
            <a:r>
              <a:rPr lang="ja-JP" altLang="en-US" sz="1000" dirty="0">
                <a:latin typeface="HGSｺﾞｼｯｸE" panose="020B0900000000000000" pitchFamily="50" charset="-128"/>
                <a:ea typeface="HGSｺﾞｼｯｸE" panose="020B0900000000000000" pitchFamily="50" charset="-128"/>
              </a:rPr>
              <a:t>　●</a:t>
            </a:r>
            <a:endParaRPr lang="en-US" altLang="ja-JP" sz="1000" dirty="0">
              <a:latin typeface="HGSｺﾞｼｯｸE" panose="020B0900000000000000" pitchFamily="50" charset="-128"/>
              <a:ea typeface="HGSｺﾞｼｯｸE" panose="020B0900000000000000" pitchFamily="50" charset="-128"/>
            </a:endParaRPr>
          </a:p>
          <a:p>
            <a:r>
              <a:rPr lang="ja-JP" altLang="en-US" sz="1000" dirty="0">
                <a:latin typeface="HGSｺﾞｼｯｸE" panose="020B0900000000000000" pitchFamily="50" charset="-128"/>
                <a:ea typeface="HGSｺﾞｼｯｸE" panose="020B0900000000000000" pitchFamily="50" charset="-128"/>
              </a:rPr>
              <a:t>公表前申請</a:t>
            </a:r>
          </a:p>
        </p:txBody>
      </p:sp>
      <p:sp>
        <p:nvSpPr>
          <p:cNvPr id="29" name="テキスト ボックス 28"/>
          <p:cNvSpPr txBox="1"/>
          <p:nvPr/>
        </p:nvSpPr>
        <p:spPr>
          <a:xfrm>
            <a:off x="341919" y="5774996"/>
            <a:ext cx="658270" cy="400093"/>
          </a:xfrm>
          <a:prstGeom prst="rect">
            <a:avLst/>
          </a:prstGeom>
          <a:noFill/>
        </p:spPr>
        <p:txBody>
          <a:bodyPr vert="horz" wrap="square" lIns="91424" tIns="45712" rIns="91424" bIns="45712" rtlCol="0">
            <a:spAutoFit/>
          </a:bodyPr>
          <a:lstStyle/>
          <a:p>
            <a:r>
              <a:rPr lang="ja-JP" altLang="en-US" sz="1000" dirty="0">
                <a:latin typeface="HGSｺﾞｼｯｸE" panose="020B0900000000000000" pitchFamily="50" charset="-128"/>
                <a:ea typeface="HGSｺﾞｼｯｸE" panose="020B0900000000000000" pitchFamily="50" charset="-128"/>
              </a:rPr>
              <a:t> ●</a:t>
            </a:r>
            <a:endParaRPr lang="en-US" altLang="ja-JP" sz="1000" dirty="0">
              <a:latin typeface="HGSｺﾞｼｯｸE" panose="020B0900000000000000" pitchFamily="50" charset="-128"/>
              <a:ea typeface="HGSｺﾞｼｯｸE" panose="020B0900000000000000" pitchFamily="50" charset="-128"/>
            </a:endParaRPr>
          </a:p>
          <a:p>
            <a:r>
              <a:rPr lang="ja-JP" altLang="en-US" sz="1000" dirty="0">
                <a:latin typeface="HGSｺﾞｼｯｸE" panose="020B0900000000000000" pitchFamily="50" charset="-128"/>
                <a:ea typeface="HGSｺﾞｼｯｸE" panose="020B0900000000000000" pitchFamily="50" charset="-128"/>
              </a:rPr>
              <a:t>承認</a:t>
            </a:r>
          </a:p>
        </p:txBody>
      </p:sp>
      <p:sp>
        <p:nvSpPr>
          <p:cNvPr id="30" name="テキスト ボックス 29"/>
          <p:cNvSpPr txBox="1"/>
          <p:nvPr/>
        </p:nvSpPr>
        <p:spPr>
          <a:xfrm>
            <a:off x="8170426" y="3913810"/>
            <a:ext cx="765690" cy="584759"/>
          </a:xfrm>
          <a:prstGeom prst="rect">
            <a:avLst/>
          </a:prstGeom>
          <a:noFill/>
        </p:spPr>
        <p:txBody>
          <a:bodyPr vert="horz" wrap="square" lIns="91424" tIns="45712" rIns="91424" bIns="45712" rtlCol="0">
            <a:spAutoFit/>
          </a:bodyPr>
          <a:lstStyle/>
          <a:p>
            <a:r>
              <a:rPr lang="ja-JP" altLang="en-US" sz="1600" dirty="0">
                <a:latin typeface="HGSｺﾞｼｯｸE" panose="020B0900000000000000" pitchFamily="50" charset="-128"/>
                <a:ea typeface="HGSｺﾞｼｯｸE" panose="020B0900000000000000" pitchFamily="50" charset="-128"/>
              </a:rPr>
              <a:t> ★</a:t>
            </a:r>
            <a:endParaRPr lang="en-US" altLang="ja-JP" sz="1600" dirty="0" smtClean="0">
              <a:latin typeface="HGSｺﾞｼｯｸE" panose="020B0900000000000000" pitchFamily="50" charset="-128"/>
              <a:ea typeface="HGSｺﾞｼｯｸE" panose="020B0900000000000000" pitchFamily="50" charset="-128"/>
            </a:endParaRPr>
          </a:p>
          <a:p>
            <a:r>
              <a:rPr lang="ja-JP" altLang="en-US" sz="1600" dirty="0" smtClean="0">
                <a:latin typeface="HGSｺﾞｼｯｸE" panose="020B0900000000000000" pitchFamily="50" charset="-128"/>
                <a:ea typeface="HGSｺﾞｼｯｸE" panose="020B0900000000000000" pitchFamily="50" charset="-128"/>
              </a:rPr>
              <a:t>公表</a:t>
            </a:r>
            <a:endParaRPr lang="ja-JP" altLang="en-US" sz="1600" dirty="0">
              <a:latin typeface="HGSｺﾞｼｯｸE" panose="020B0900000000000000" pitchFamily="50" charset="-128"/>
              <a:ea typeface="HGSｺﾞｼｯｸE" panose="020B0900000000000000" pitchFamily="50" charset="-128"/>
            </a:endParaRPr>
          </a:p>
        </p:txBody>
      </p:sp>
      <p:sp>
        <p:nvSpPr>
          <p:cNvPr id="31" name="テキスト ボックス 30"/>
          <p:cNvSpPr txBox="1"/>
          <p:nvPr/>
        </p:nvSpPr>
        <p:spPr>
          <a:xfrm>
            <a:off x="337944" y="3860484"/>
            <a:ext cx="658270" cy="438565"/>
          </a:xfrm>
          <a:prstGeom prst="rect">
            <a:avLst/>
          </a:prstGeom>
          <a:noFill/>
        </p:spPr>
        <p:txBody>
          <a:bodyPr vert="horz" wrap="square" lIns="91424" tIns="45712" rIns="91424" bIns="45712" rtlCol="0">
            <a:spAutoFit/>
          </a:bodyPr>
          <a:lstStyle/>
          <a:p>
            <a:r>
              <a:rPr lang="ja-JP" altLang="en-US" sz="1200" dirty="0">
                <a:latin typeface="HGSｺﾞｼｯｸE" panose="020B0900000000000000" pitchFamily="50" charset="-128"/>
                <a:ea typeface="HGSｺﾞｼｯｸE" panose="020B0900000000000000" pitchFamily="50" charset="-128"/>
              </a:rPr>
              <a:t> </a:t>
            </a:r>
            <a:r>
              <a:rPr lang="ja-JP" altLang="en-US" sz="1000" dirty="0">
                <a:latin typeface="HGSｺﾞｼｯｸE" panose="020B0900000000000000" pitchFamily="50" charset="-128"/>
                <a:ea typeface="HGSｺﾞｼｯｸE" panose="020B0900000000000000" pitchFamily="50" charset="-128"/>
              </a:rPr>
              <a:t>●</a:t>
            </a:r>
            <a:endParaRPr lang="en-US" altLang="ja-JP" sz="1000" dirty="0">
              <a:latin typeface="HGSｺﾞｼｯｸE" panose="020B0900000000000000" pitchFamily="50" charset="-128"/>
              <a:ea typeface="HGSｺﾞｼｯｸE" panose="020B0900000000000000" pitchFamily="50" charset="-128"/>
            </a:endParaRPr>
          </a:p>
          <a:p>
            <a:r>
              <a:rPr lang="ja-JP" altLang="en-US" sz="1000" dirty="0">
                <a:latin typeface="HGSｺﾞｼｯｸE" panose="020B0900000000000000" pitchFamily="50" charset="-128"/>
                <a:ea typeface="HGSｺﾞｼｯｸE" panose="020B0900000000000000" pitchFamily="50" charset="-128"/>
              </a:rPr>
              <a:t>承認</a:t>
            </a:r>
          </a:p>
        </p:txBody>
      </p:sp>
      <p:sp>
        <p:nvSpPr>
          <p:cNvPr id="33" name="タイトル 1"/>
          <p:cNvSpPr txBox="1">
            <a:spLocks/>
          </p:cNvSpPr>
          <p:nvPr/>
        </p:nvSpPr>
        <p:spPr>
          <a:xfrm>
            <a:off x="7476473" y="188641"/>
            <a:ext cx="1318128" cy="648072"/>
          </a:xfrm>
          <a:prstGeom prst="rect">
            <a:avLst/>
          </a:prstGeo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vert="horz" lIns="91424" tIns="45712" rIns="91424" bIns="45712" rtlCol="0" anchor="ctr">
            <a:normAutofit fontScale="55000" lnSpcReduction="20000"/>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altLang="ja-JP" sz="2800" dirty="0">
                <a:latin typeface="HGSｺﾞｼｯｸE" panose="020B0900000000000000" pitchFamily="50" charset="-128"/>
                <a:ea typeface="HGSｺﾞｼｯｸE" panose="020B0900000000000000" pitchFamily="50" charset="-128"/>
              </a:rPr>
              <a:t>7</a:t>
            </a:r>
            <a:r>
              <a:rPr lang="ja-JP" altLang="en-US" sz="2800" dirty="0">
                <a:latin typeface="HGSｺﾞｼｯｸE" panose="020B0900000000000000" pitchFamily="50" charset="-128"/>
                <a:ea typeface="HGSｺﾞｼｯｸE" panose="020B0900000000000000" pitchFamily="50" charset="-128"/>
              </a:rPr>
              <a:t>件</a:t>
            </a:r>
            <a:endParaRPr lang="en-US" altLang="ja-JP" sz="2800" dirty="0">
              <a:latin typeface="HGSｺﾞｼｯｸE" panose="020B0900000000000000" pitchFamily="50" charset="-128"/>
              <a:ea typeface="HGSｺﾞｼｯｸE" panose="020B0900000000000000" pitchFamily="50" charset="-128"/>
            </a:endParaRPr>
          </a:p>
          <a:p>
            <a:r>
              <a:rPr lang="ja-JP" altLang="en-US" sz="2800" dirty="0">
                <a:latin typeface="HGSｺﾞｼｯｸE" panose="020B0900000000000000" pitchFamily="50" charset="-128"/>
                <a:ea typeface="HGSｺﾞｼｯｸE" panose="020B0900000000000000" pitchFamily="50" charset="-128"/>
              </a:rPr>
              <a:t>（①②⑧⑨⑩⑪⑫）</a:t>
            </a:r>
          </a:p>
        </p:txBody>
      </p:sp>
      <p:sp>
        <p:nvSpPr>
          <p:cNvPr id="34" name="テキスト ボックス 33"/>
          <p:cNvSpPr txBox="1"/>
          <p:nvPr/>
        </p:nvSpPr>
        <p:spPr>
          <a:xfrm>
            <a:off x="291274" y="3091783"/>
            <a:ext cx="2192494" cy="307777"/>
          </a:xfrm>
          <a:prstGeom prst="rect">
            <a:avLst/>
          </a:prstGeom>
          <a:noFill/>
        </p:spPr>
        <p:txBody>
          <a:bodyPr wrap="square" rtlCol="0">
            <a:spAutoFit/>
          </a:bodyPr>
          <a:lstStyle/>
          <a:p>
            <a:r>
              <a:rPr kumimoji="1" lang="en-US" altLang="ja-JP" sz="1400" b="1" dirty="0" smtClean="0"/>
              <a:t>【</a:t>
            </a:r>
            <a:r>
              <a:rPr kumimoji="1" lang="ja-JP" altLang="en-US" sz="1400" b="1" dirty="0" smtClean="0"/>
              <a:t>①現行制度</a:t>
            </a:r>
            <a:r>
              <a:rPr kumimoji="1" lang="en-US" altLang="ja-JP" sz="1400" b="1" dirty="0" smtClean="0"/>
              <a:t>】</a:t>
            </a:r>
            <a:endParaRPr kumimoji="1" lang="ja-JP" altLang="en-US" sz="1400" b="1" dirty="0"/>
          </a:p>
        </p:txBody>
      </p:sp>
      <p:sp>
        <p:nvSpPr>
          <p:cNvPr id="35" name="テキスト ボックス 34"/>
          <p:cNvSpPr txBox="1"/>
          <p:nvPr/>
        </p:nvSpPr>
        <p:spPr>
          <a:xfrm>
            <a:off x="337944" y="4941085"/>
            <a:ext cx="2192494" cy="307777"/>
          </a:xfrm>
          <a:prstGeom prst="rect">
            <a:avLst/>
          </a:prstGeom>
          <a:noFill/>
        </p:spPr>
        <p:txBody>
          <a:bodyPr wrap="square" rtlCol="0">
            <a:spAutoFit/>
          </a:bodyPr>
          <a:lstStyle/>
          <a:p>
            <a:r>
              <a:rPr lang="en-US" altLang="ja-JP" sz="1400" b="1" dirty="0" smtClean="0"/>
              <a:t>【</a:t>
            </a:r>
            <a:r>
              <a:rPr lang="ja-JP" altLang="en-US" sz="1400" b="1" dirty="0" smtClean="0"/>
              <a:t>②旧</a:t>
            </a:r>
            <a:r>
              <a:rPr kumimoji="1" lang="ja-JP" altLang="en-US" sz="1400" b="1" dirty="0" smtClean="0"/>
              <a:t>制度</a:t>
            </a:r>
            <a:r>
              <a:rPr kumimoji="1" lang="en-US" altLang="ja-JP" sz="1400" b="1" dirty="0" smtClean="0"/>
              <a:t>】</a:t>
            </a:r>
            <a:endParaRPr kumimoji="1" lang="ja-JP" altLang="en-US" sz="1400" b="1" dirty="0"/>
          </a:p>
        </p:txBody>
      </p:sp>
      <p:sp>
        <p:nvSpPr>
          <p:cNvPr id="41" name="下矢印 40"/>
          <p:cNvSpPr/>
          <p:nvPr/>
        </p:nvSpPr>
        <p:spPr>
          <a:xfrm rot="20393794">
            <a:off x="6041791" y="4510348"/>
            <a:ext cx="205574" cy="773079"/>
          </a:xfrm>
          <a:prstGeom prst="downArrow">
            <a:avLst/>
          </a:prstGeom>
          <a:solidFill>
            <a:srgbClr val="FF000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40" name="角丸四角形吹き出し 39"/>
          <p:cNvSpPr/>
          <p:nvPr/>
        </p:nvSpPr>
        <p:spPr>
          <a:xfrm>
            <a:off x="3800225" y="4403338"/>
            <a:ext cx="2870188" cy="585936"/>
          </a:xfrm>
          <a:prstGeom prst="wedgeRoundRectCallout">
            <a:avLst>
              <a:gd name="adj1" fmla="val 37324"/>
              <a:gd name="adj2" fmla="val 13510"/>
              <a:gd name="adj3" fmla="val 1666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400" b="1" dirty="0"/>
              <a:t>新制度に</a:t>
            </a:r>
            <a:r>
              <a:rPr lang="ja-JP" altLang="en-US" sz="1400" b="1" dirty="0" smtClean="0"/>
              <a:t>則り、改めて承認が必要</a:t>
            </a:r>
            <a:endParaRPr lang="ja-JP" altLang="en-US" sz="1400" b="1" dirty="0"/>
          </a:p>
        </p:txBody>
      </p:sp>
      <p:sp>
        <p:nvSpPr>
          <p:cNvPr id="42" name="テキスト ボックス 41"/>
          <p:cNvSpPr txBox="1"/>
          <p:nvPr/>
        </p:nvSpPr>
        <p:spPr>
          <a:xfrm>
            <a:off x="2017252" y="6328977"/>
            <a:ext cx="6587873" cy="307777"/>
          </a:xfrm>
          <a:prstGeom prst="rect">
            <a:avLst/>
          </a:prstGeom>
          <a:noFill/>
        </p:spPr>
        <p:txBody>
          <a:bodyPr wrap="square" rtlCol="0">
            <a:spAutoFit/>
          </a:bodyPr>
          <a:lstStyle/>
          <a:p>
            <a:r>
              <a:rPr kumimoji="1" lang="en-US" altLang="ja-JP" sz="1400" dirty="0" smtClean="0"/>
              <a:t>※</a:t>
            </a:r>
            <a:r>
              <a:rPr kumimoji="1" lang="ja-JP" altLang="en-US" sz="1400" u="sng" dirty="0" smtClean="0"/>
              <a:t>旧制度ですでに情報の利用を承認しているものは全て、今後審査が必要となる。</a:t>
            </a:r>
            <a:endParaRPr kumimoji="1" lang="ja-JP" altLang="en-US" sz="1400" u="sng" dirty="0"/>
          </a:p>
        </p:txBody>
      </p:sp>
      <p:sp>
        <p:nvSpPr>
          <p:cNvPr id="43" name="テキスト ボックス 42"/>
          <p:cNvSpPr txBox="1"/>
          <p:nvPr/>
        </p:nvSpPr>
        <p:spPr>
          <a:xfrm>
            <a:off x="8676456" y="6309320"/>
            <a:ext cx="467544" cy="369332"/>
          </a:xfrm>
          <a:prstGeom prst="rect">
            <a:avLst/>
          </a:prstGeom>
          <a:noFill/>
        </p:spPr>
        <p:txBody>
          <a:bodyPr wrap="square" rtlCol="0">
            <a:spAutoFit/>
          </a:bodyPr>
          <a:lstStyle/>
          <a:p>
            <a:r>
              <a:rPr lang="ja-JP" altLang="en-US" dirty="0">
                <a:latin typeface="HGSｺﾞｼｯｸE" panose="020B0900000000000000" pitchFamily="50" charset="-128"/>
                <a:ea typeface="HGSｺﾞｼｯｸE" panose="020B0900000000000000" pitchFamily="50" charset="-128"/>
              </a:rPr>
              <a:t>６</a:t>
            </a:r>
            <a:endParaRPr kumimoji="1" lang="ja-JP" altLang="en-US" dirty="0">
              <a:latin typeface="HGSｺﾞｼｯｸE" panose="020B0900000000000000" pitchFamily="50" charset="-128"/>
              <a:ea typeface="HGSｺﾞｼｯｸE" panose="020B0900000000000000" pitchFamily="50" charset="-128"/>
            </a:endParaRPr>
          </a:p>
        </p:txBody>
      </p:sp>
      <p:sp>
        <p:nvSpPr>
          <p:cNvPr id="44" name="テキスト ボックス 43"/>
          <p:cNvSpPr txBox="1"/>
          <p:nvPr/>
        </p:nvSpPr>
        <p:spPr>
          <a:xfrm>
            <a:off x="5462375" y="5736320"/>
            <a:ext cx="1208038" cy="430871"/>
          </a:xfrm>
          <a:prstGeom prst="rect">
            <a:avLst/>
          </a:prstGeom>
          <a:noFill/>
        </p:spPr>
        <p:txBody>
          <a:bodyPr vert="horz" wrap="square" lIns="91424" tIns="45712" rIns="91424" bIns="45712" rtlCol="0">
            <a:spAutoFit/>
          </a:bodyPr>
          <a:lstStyle/>
          <a:p>
            <a:r>
              <a:rPr lang="ja-JP" altLang="en-US" sz="1200" dirty="0">
                <a:latin typeface="HGSｺﾞｼｯｸE" panose="020B0900000000000000" pitchFamily="50" charset="-128"/>
                <a:ea typeface="HGSｺﾞｼｯｸE" panose="020B0900000000000000" pitchFamily="50" charset="-128"/>
              </a:rPr>
              <a:t>　</a:t>
            </a:r>
            <a:r>
              <a:rPr lang="ja-JP" altLang="en-US" sz="1000" dirty="0">
                <a:latin typeface="HGSｺﾞｼｯｸE" panose="020B0900000000000000" pitchFamily="50" charset="-128"/>
                <a:ea typeface="HGSｺﾞｼｯｸE" panose="020B0900000000000000" pitchFamily="50" charset="-128"/>
              </a:rPr>
              <a:t>　●</a:t>
            </a:r>
            <a:endParaRPr lang="en-US" altLang="ja-JP" sz="1000" dirty="0">
              <a:latin typeface="HGSｺﾞｼｯｸE" panose="020B0900000000000000" pitchFamily="50" charset="-128"/>
              <a:ea typeface="HGSｺﾞｼｯｸE" panose="020B0900000000000000" pitchFamily="50" charset="-128"/>
            </a:endParaRPr>
          </a:p>
          <a:p>
            <a:r>
              <a:rPr lang="ja-JP" altLang="en-US" sz="1000" dirty="0" smtClean="0">
                <a:latin typeface="HGSｺﾞｼｯｸE" panose="020B0900000000000000" pitchFamily="50" charset="-128"/>
                <a:ea typeface="HGSｺﾞｼｯｸE" panose="020B0900000000000000" pitchFamily="50" charset="-128"/>
              </a:rPr>
              <a:t>利用承認期間終了</a:t>
            </a:r>
            <a:endParaRPr lang="ja-JP" altLang="en-US" sz="1000" dirty="0">
              <a:latin typeface="HGSｺﾞｼｯｸE" panose="020B0900000000000000" pitchFamily="50" charset="-128"/>
              <a:ea typeface="HGSｺﾞｼｯｸE" panose="020B0900000000000000" pitchFamily="50" charset="-128"/>
            </a:endParaRPr>
          </a:p>
        </p:txBody>
      </p:sp>
    </p:spTree>
    <p:extLst>
      <p:ext uri="{BB962C8B-B14F-4D97-AF65-F5344CB8AC3E}">
        <p14:creationId xmlns:p14="http://schemas.microsoft.com/office/powerpoint/2010/main" val="1516510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25648" y="188641"/>
            <a:ext cx="7154664" cy="648072"/>
          </a:xfr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a:normAutofit/>
          </a:bodyPr>
          <a:lstStyle/>
          <a:p>
            <a:r>
              <a:rPr lang="en-US" altLang="ja-JP" sz="2800" dirty="0">
                <a:latin typeface="HGSｺﾞｼｯｸE" panose="020B0900000000000000" pitchFamily="50" charset="-128"/>
                <a:ea typeface="HGSｺﾞｼｯｸE" panose="020B0900000000000000" pitchFamily="50" charset="-128"/>
              </a:rPr>
              <a:t>d</a:t>
            </a:r>
            <a:r>
              <a:rPr lang="en-US" altLang="ja-JP" sz="2800" dirty="0" smtClean="0">
                <a:latin typeface="HGSｺﾞｼｯｸE" panose="020B0900000000000000" pitchFamily="50" charset="-128"/>
                <a:ea typeface="HGSｺﾞｼｯｸE" panose="020B0900000000000000" pitchFamily="50" charset="-128"/>
              </a:rPr>
              <a:t>)</a:t>
            </a:r>
            <a:r>
              <a:rPr lang="ja-JP" altLang="en-US" sz="2800" dirty="0" smtClean="0">
                <a:latin typeface="HGSｺﾞｼｯｸE" panose="020B0900000000000000" pitchFamily="50" charset="-128"/>
                <a:ea typeface="HGSｺﾞｼｯｸE" panose="020B0900000000000000" pitchFamily="50" charset="-128"/>
              </a:rPr>
              <a:t>　公表前</a:t>
            </a:r>
            <a:r>
              <a:rPr lang="ja-JP" altLang="en-US" sz="2800" dirty="0">
                <a:latin typeface="HGSｺﾞｼｯｸE" panose="020B0900000000000000" pitchFamily="50" charset="-128"/>
                <a:ea typeface="HGSｺﾞｼｯｸE" panose="020B0900000000000000" pitchFamily="50" charset="-128"/>
              </a:rPr>
              <a:t>審査申出　</a:t>
            </a:r>
          </a:p>
        </p:txBody>
      </p:sp>
      <p:sp>
        <p:nvSpPr>
          <p:cNvPr id="4" name="角丸四角形 3"/>
          <p:cNvSpPr/>
          <p:nvPr/>
        </p:nvSpPr>
        <p:spPr>
          <a:xfrm>
            <a:off x="225649" y="908719"/>
            <a:ext cx="8568952" cy="1168477"/>
          </a:xfrm>
          <a:prstGeom prst="roundRect">
            <a:avLst/>
          </a:prstGeom>
        </p:spPr>
        <p:style>
          <a:lnRef idx="1">
            <a:schemeClr val="accent5"/>
          </a:lnRef>
          <a:fillRef idx="2">
            <a:schemeClr val="accent5"/>
          </a:fillRef>
          <a:effectRef idx="1">
            <a:schemeClr val="accent5"/>
          </a:effectRef>
          <a:fontRef idx="minor">
            <a:schemeClr val="dk1"/>
          </a:fontRef>
        </p:style>
        <p:txBody>
          <a:bodyPr lIns="91424" tIns="45712" rIns="91424" bIns="45712" spcCol="0" rtlCol="0" anchor="ctr"/>
          <a:lstStyle/>
          <a:p>
            <a:r>
              <a:rPr lang="ja-JP" altLang="en-US" sz="1600" dirty="0"/>
              <a:t>　</a:t>
            </a:r>
            <a:r>
              <a:rPr lang="ja-JP" altLang="ja-JP" sz="1600" dirty="0"/>
              <a:t>がん登録を利用した調査研究の公表において、１０件未満のデータを公表する場合には、個人情報保護の観点から「がん登録における情報の提供等に関する利用規約」において、個人の同意や市町村・病院等の個別の了承を得ること、又はがん登録等部会において承認を得る必要がある</a:t>
            </a:r>
            <a:r>
              <a:rPr lang="ja-JP" altLang="en-US" sz="1600" dirty="0"/>
              <a:t>ことから、審査の申出がなされたもの。</a:t>
            </a:r>
            <a:endParaRPr lang="ja-JP" altLang="ja-JP" sz="1600" dirty="0"/>
          </a:p>
        </p:txBody>
      </p:sp>
      <p:sp>
        <p:nvSpPr>
          <p:cNvPr id="33" name="タイトル 1"/>
          <p:cNvSpPr txBox="1">
            <a:spLocks/>
          </p:cNvSpPr>
          <p:nvPr/>
        </p:nvSpPr>
        <p:spPr>
          <a:xfrm>
            <a:off x="7476473" y="188641"/>
            <a:ext cx="1318128" cy="648072"/>
          </a:xfrm>
          <a:prstGeom prst="rect">
            <a:avLst/>
          </a:prstGeo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vert="horz" lIns="91424" tIns="45712" rIns="91424" bIns="45712" rtlCol="0" anchor="ctr">
            <a:normAutofit fontScale="77500" lnSpcReduction="20000"/>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altLang="ja-JP" sz="2800" dirty="0">
                <a:latin typeface="HGSｺﾞｼｯｸE" panose="020B0900000000000000" pitchFamily="50" charset="-128"/>
                <a:ea typeface="HGSｺﾞｼｯｸE" panose="020B0900000000000000" pitchFamily="50" charset="-128"/>
              </a:rPr>
              <a:t>1</a:t>
            </a:r>
            <a:r>
              <a:rPr lang="ja-JP" altLang="en-US" sz="2800" dirty="0">
                <a:latin typeface="HGSｺﾞｼｯｸE" panose="020B0900000000000000" pitchFamily="50" charset="-128"/>
                <a:ea typeface="HGSｺﾞｼｯｸE" panose="020B0900000000000000" pitchFamily="50" charset="-128"/>
              </a:rPr>
              <a:t>件</a:t>
            </a:r>
            <a:endParaRPr lang="en-US" altLang="ja-JP" sz="2800" dirty="0">
              <a:latin typeface="HGSｺﾞｼｯｸE" panose="020B0900000000000000" pitchFamily="50" charset="-128"/>
              <a:ea typeface="HGSｺﾞｼｯｸE" panose="020B0900000000000000" pitchFamily="50" charset="-128"/>
            </a:endParaRPr>
          </a:p>
          <a:p>
            <a:r>
              <a:rPr lang="ja-JP" altLang="en-US" sz="2800" dirty="0">
                <a:latin typeface="HGSｺﾞｼｯｸE" panose="020B0900000000000000" pitchFamily="50" charset="-128"/>
                <a:ea typeface="HGSｺﾞｼｯｸE" panose="020B0900000000000000" pitchFamily="50" charset="-128"/>
              </a:rPr>
              <a:t>（⑬）</a:t>
            </a:r>
          </a:p>
        </p:txBody>
      </p:sp>
      <p:sp>
        <p:nvSpPr>
          <p:cNvPr id="3" name="角丸四角形 2"/>
          <p:cNvSpPr/>
          <p:nvPr/>
        </p:nvSpPr>
        <p:spPr>
          <a:xfrm>
            <a:off x="209238" y="3414110"/>
            <a:ext cx="8557614" cy="936591"/>
          </a:xfrm>
          <a:prstGeom prst="roundRect">
            <a:avLst/>
          </a:prstGeom>
        </p:spPr>
        <p:style>
          <a:lnRef idx="1">
            <a:schemeClr val="accent6"/>
          </a:lnRef>
          <a:fillRef idx="2">
            <a:schemeClr val="accent6"/>
          </a:fillRef>
          <a:effectRef idx="1">
            <a:schemeClr val="accent6"/>
          </a:effectRef>
          <a:fontRef idx="minor">
            <a:schemeClr val="dk1"/>
          </a:fontRef>
        </p:style>
        <p:txBody>
          <a:bodyPr lIns="91424" tIns="45712" rIns="91424" bIns="45712" spcCol="0" rtlCol="0" anchor="t"/>
          <a:lstStyle/>
          <a:p>
            <a:r>
              <a:rPr lang="ja-JP" altLang="en-US" sz="1600" b="1" dirty="0"/>
              <a:t>＜今後</a:t>
            </a:r>
            <a:r>
              <a:rPr lang="ja-JP" altLang="en-US" sz="1600" b="1" dirty="0" smtClean="0"/>
              <a:t>の審議方法＞</a:t>
            </a:r>
            <a:endParaRPr lang="en-US" altLang="ja-JP" sz="1600" b="1" dirty="0"/>
          </a:p>
          <a:p>
            <a:r>
              <a:rPr lang="ja-JP" altLang="en-US" sz="1400" dirty="0"/>
              <a:t>　</a:t>
            </a:r>
            <a:r>
              <a:rPr lang="ja-JP" altLang="ja-JP" sz="1400" dirty="0"/>
              <a:t>審査方法</a:t>
            </a:r>
            <a:r>
              <a:rPr lang="ja-JP" altLang="en-US" sz="1400" dirty="0"/>
              <a:t>としては</a:t>
            </a:r>
            <a:r>
              <a:rPr lang="ja-JP" altLang="ja-JP" sz="1400" dirty="0"/>
              <a:t>、がん登録情報の利活用の観点より、速やかな公表が望まれることから、情報提供を行う際の審議と併せて、公表の可否の判断を窓口組織に一任することの可否について審議する形で実施</a:t>
            </a:r>
            <a:r>
              <a:rPr lang="ja-JP" altLang="en-US" sz="1400" dirty="0"/>
              <a:t>する</a:t>
            </a:r>
            <a:r>
              <a:rPr lang="ja-JP" altLang="ja-JP" sz="1400" dirty="0"/>
              <a:t>。</a:t>
            </a:r>
            <a:endParaRPr lang="en-US" altLang="ja-JP" sz="1400" dirty="0"/>
          </a:p>
          <a:p>
            <a:endParaRPr lang="en-US" altLang="ja-JP" sz="1600" dirty="0"/>
          </a:p>
          <a:p>
            <a:endParaRPr lang="ja-JP" altLang="ja-JP" sz="1600" dirty="0"/>
          </a:p>
          <a:p>
            <a:r>
              <a:rPr lang="en-US" altLang="ja-JP" dirty="0"/>
              <a:t> </a:t>
            </a:r>
            <a:endParaRPr lang="ja-JP" altLang="ja-JP" dirty="0"/>
          </a:p>
          <a:p>
            <a:endParaRPr kumimoji="1" lang="ja-JP" altLang="en-US" dirty="0"/>
          </a:p>
        </p:txBody>
      </p:sp>
      <p:graphicFrame>
        <p:nvGraphicFramePr>
          <p:cNvPr id="20" name="表 19"/>
          <p:cNvGraphicFramePr>
            <a:graphicFrameLocks noGrp="1"/>
          </p:cNvGraphicFramePr>
          <p:nvPr>
            <p:extLst>
              <p:ext uri="{D42A27DB-BD31-4B8C-83A1-F6EECF244321}">
                <p14:modId xmlns:p14="http://schemas.microsoft.com/office/powerpoint/2010/main" val="4172420584"/>
              </p:ext>
            </p:extLst>
          </p:nvPr>
        </p:nvGraphicFramePr>
        <p:xfrm>
          <a:off x="225649" y="4509121"/>
          <a:ext cx="8518861" cy="2016224"/>
        </p:xfrm>
        <a:graphic>
          <a:graphicData uri="http://schemas.openxmlformats.org/drawingml/2006/table">
            <a:tbl>
              <a:tblPr firstRow="1" bandRow="1">
                <a:tableStyleId>{72833802-FEF1-4C79-8D5D-14CF1EAF98D9}</a:tableStyleId>
              </a:tblPr>
              <a:tblGrid>
                <a:gridCol w="8518861">
                  <a:extLst>
                    <a:ext uri="{9D8B030D-6E8A-4147-A177-3AD203B41FA5}">
                      <a16:colId xmlns:a16="http://schemas.microsoft.com/office/drawing/2014/main" val="20000"/>
                    </a:ext>
                  </a:extLst>
                </a:gridCol>
              </a:tblGrid>
              <a:tr h="666255">
                <a:tc>
                  <a:txBody>
                    <a:bodyPr/>
                    <a:lstStyle/>
                    <a:p>
                      <a:r>
                        <a:rPr kumimoji="1" lang="ja-JP" altLang="en-US" sz="1400" dirty="0" smtClean="0"/>
                        <a:t>審議会において出た意見</a:t>
                      </a:r>
                      <a:endParaRPr kumimoji="1" lang="ja-JP" altLang="en-US" sz="1400" dirty="0"/>
                    </a:p>
                  </a:txBody>
                  <a:tcPr anchor="ctr"/>
                </a:tc>
                <a:extLst>
                  <a:ext uri="{0D108BD9-81ED-4DB2-BD59-A6C34878D82A}">
                    <a16:rowId xmlns:a16="http://schemas.microsoft.com/office/drawing/2014/main" val="10000"/>
                  </a:ext>
                </a:extLst>
              </a:tr>
              <a:tr h="1349969">
                <a:tc>
                  <a:txBody>
                    <a:bodyPr/>
                    <a:lstStyle/>
                    <a:p>
                      <a:pPr marL="0" marR="0" lvl="0" indent="0" algn="l" defTabSz="91423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600" dirty="0" smtClean="0"/>
                        <a:t>◆</a:t>
                      </a:r>
                      <a:r>
                        <a:rPr kumimoji="1" lang="ja-JP" altLang="en-US" sz="1600" baseline="0" dirty="0" smtClean="0"/>
                        <a:t>  </a:t>
                      </a:r>
                      <a:r>
                        <a:rPr kumimoji="1" lang="ja-JP" altLang="en-US" sz="1600" dirty="0" smtClean="0"/>
                        <a:t>まず、罹患数</a:t>
                      </a:r>
                      <a:r>
                        <a:rPr kumimoji="1" lang="en-US" altLang="ja-JP" sz="1600" dirty="0" smtClean="0"/>
                        <a:t>10</a:t>
                      </a:r>
                      <a:r>
                        <a:rPr kumimoji="1" lang="ja-JP" altLang="en-US" sz="1600" dirty="0" smtClean="0"/>
                        <a:t>件未満のデータの取り扱いについて議論をすべき。</a:t>
                      </a:r>
                      <a:endParaRPr kumimoji="1" lang="en-US" altLang="ja-JP" sz="1600" dirty="0" smtClean="0"/>
                    </a:p>
                    <a:p>
                      <a:pPr marL="285750" indent="-285750">
                        <a:buFont typeface="Wingdings" panose="05000000000000000000" pitchFamily="2" charset="2"/>
                        <a:buChar char="u"/>
                      </a:pPr>
                      <a:r>
                        <a:rPr kumimoji="1" lang="ja-JP" altLang="en-US" sz="1600" dirty="0" smtClean="0"/>
                        <a:t>公表前審査の窓口組織への一任に関する今後の一般的な取扱いについて、議論をすべき。</a:t>
                      </a:r>
                      <a:endParaRPr kumimoji="1" lang="en-US" altLang="ja-JP" sz="1600" dirty="0" smtClean="0"/>
                    </a:p>
                  </a:txBody>
                  <a:tcPr anchor="ctr"/>
                </a:tc>
                <a:extLst>
                  <a:ext uri="{0D108BD9-81ED-4DB2-BD59-A6C34878D82A}">
                    <a16:rowId xmlns:a16="http://schemas.microsoft.com/office/drawing/2014/main" val="10001"/>
                  </a:ext>
                </a:extLst>
              </a:tr>
            </a:tbl>
          </a:graphicData>
        </a:graphic>
      </p:graphicFrame>
      <p:sp>
        <p:nvSpPr>
          <p:cNvPr id="21" name="テキスト ボックス 20"/>
          <p:cNvSpPr txBox="1"/>
          <p:nvPr/>
        </p:nvSpPr>
        <p:spPr>
          <a:xfrm>
            <a:off x="8676456" y="6309320"/>
            <a:ext cx="467544" cy="369332"/>
          </a:xfrm>
          <a:prstGeom prst="rect">
            <a:avLst/>
          </a:prstGeom>
          <a:noFill/>
        </p:spPr>
        <p:txBody>
          <a:bodyPr wrap="square" rtlCol="0">
            <a:spAutoFit/>
          </a:bodyPr>
          <a:lstStyle/>
          <a:p>
            <a:r>
              <a:rPr lang="ja-JP" altLang="en-US" dirty="0">
                <a:latin typeface="HGSｺﾞｼｯｸE" panose="020B0900000000000000" pitchFamily="50" charset="-128"/>
                <a:ea typeface="HGSｺﾞｼｯｸE" panose="020B0900000000000000" pitchFamily="50" charset="-128"/>
              </a:rPr>
              <a:t>７</a:t>
            </a:r>
            <a:endParaRPr kumimoji="1" lang="ja-JP" altLang="en-US" dirty="0">
              <a:latin typeface="HGSｺﾞｼｯｸE" panose="020B0900000000000000" pitchFamily="50" charset="-128"/>
              <a:ea typeface="HGSｺﾞｼｯｸE" panose="020B0900000000000000" pitchFamily="50" charset="-128"/>
            </a:endParaRPr>
          </a:p>
        </p:txBody>
      </p:sp>
      <p:sp>
        <p:nvSpPr>
          <p:cNvPr id="22" name="角丸四角形 21"/>
          <p:cNvSpPr/>
          <p:nvPr/>
        </p:nvSpPr>
        <p:spPr>
          <a:xfrm>
            <a:off x="225649" y="2171191"/>
            <a:ext cx="8568952" cy="1080120"/>
          </a:xfrm>
          <a:prstGeom prst="roundRect">
            <a:avLst/>
          </a:prstGeom>
        </p:spPr>
        <p:style>
          <a:lnRef idx="2">
            <a:schemeClr val="accent1"/>
          </a:lnRef>
          <a:fillRef idx="1">
            <a:schemeClr val="lt1"/>
          </a:fillRef>
          <a:effectRef idx="0">
            <a:schemeClr val="accent1"/>
          </a:effectRef>
          <a:fontRef idx="minor">
            <a:schemeClr val="dk1"/>
          </a:fontRef>
        </p:style>
        <p:txBody>
          <a:bodyPr lIns="91424" tIns="45712" rIns="91424" bIns="45712" spcCol="0" rtlCol="0" anchor="ctr"/>
          <a:lstStyle/>
          <a:p>
            <a:r>
              <a:rPr lang="en-US" altLang="ja-JP" sz="1400" dirty="0"/>
              <a:t>【</a:t>
            </a:r>
            <a:r>
              <a:rPr lang="ja-JP" altLang="en-US" sz="1400" dirty="0"/>
              <a:t>申出内容</a:t>
            </a:r>
            <a:r>
              <a:rPr lang="en-US" altLang="ja-JP" sz="1400" dirty="0" smtClean="0"/>
              <a:t>】</a:t>
            </a:r>
          </a:p>
          <a:p>
            <a:pPr marL="285750" indent="-285750">
              <a:buFont typeface="Wingdings" panose="05000000000000000000" pitchFamily="2" charset="2"/>
              <a:buChar char="Ø"/>
            </a:pPr>
            <a:r>
              <a:rPr lang="ja-JP" altLang="en-US" sz="1400" dirty="0" smtClean="0"/>
              <a:t>公表予定の表において値が</a:t>
            </a:r>
            <a:r>
              <a:rPr lang="en-US" altLang="ja-JP" sz="1400" dirty="0" smtClean="0"/>
              <a:t>10</a:t>
            </a:r>
            <a:r>
              <a:rPr lang="ja-JP" altLang="en-US" sz="1400" dirty="0" smtClean="0"/>
              <a:t>未満となる集計があるが、これは府全体の</a:t>
            </a:r>
            <a:r>
              <a:rPr lang="en-US" altLang="ja-JP" sz="1400" dirty="0" smtClean="0"/>
              <a:t>2010</a:t>
            </a:r>
            <a:r>
              <a:rPr lang="ja-JP" altLang="en-US" sz="1400" dirty="0" smtClean="0"/>
              <a:t>～</a:t>
            </a:r>
            <a:r>
              <a:rPr lang="en-US" altLang="ja-JP" sz="1400" dirty="0" smtClean="0"/>
              <a:t>2015</a:t>
            </a:r>
            <a:r>
              <a:rPr lang="ja-JP" altLang="en-US" sz="1400" dirty="0" smtClean="0"/>
              <a:t>年にがん診断を受けた患者を束ねた集計値であり、特定の個人を識別できる可能性はないため、集計値を秘匿せずに公表したい。</a:t>
            </a:r>
            <a:endParaRPr lang="en-US" altLang="ja-JP" sz="1400" dirty="0"/>
          </a:p>
        </p:txBody>
      </p:sp>
    </p:spTree>
    <p:extLst>
      <p:ext uri="{BB962C8B-B14F-4D97-AF65-F5344CB8AC3E}">
        <p14:creationId xmlns:p14="http://schemas.microsoft.com/office/powerpoint/2010/main" val="488106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25648" y="188641"/>
            <a:ext cx="8541204" cy="648072"/>
          </a:xfr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a:normAutofit/>
          </a:bodyPr>
          <a:lstStyle/>
          <a:p>
            <a:r>
              <a:rPr lang="en-US" altLang="ja-JP" sz="2800" dirty="0" smtClean="0">
                <a:latin typeface="HGSｺﾞｼｯｸE" panose="020B0900000000000000" pitchFamily="50" charset="-128"/>
                <a:ea typeface="HGSｺﾞｼｯｸE" panose="020B0900000000000000" pitchFamily="50" charset="-128"/>
              </a:rPr>
              <a:t>2019</a:t>
            </a:r>
            <a:r>
              <a:rPr lang="ja-JP" altLang="en-US" sz="2800" dirty="0" smtClean="0">
                <a:latin typeface="HGSｺﾞｼｯｸE" panose="020B0900000000000000" pitchFamily="50" charset="-128"/>
                <a:ea typeface="HGSｺﾞｼｯｸE" panose="020B0900000000000000" pitchFamily="50" charset="-128"/>
              </a:rPr>
              <a:t>年度　がん</a:t>
            </a:r>
            <a:r>
              <a:rPr lang="ja-JP" altLang="en-US" sz="2800" dirty="0">
                <a:latin typeface="HGSｺﾞｼｯｸE" panose="020B0900000000000000" pitchFamily="50" charset="-128"/>
                <a:ea typeface="HGSｺﾞｼｯｸE" panose="020B0900000000000000" pitchFamily="50" charset="-128"/>
              </a:rPr>
              <a:t>登録情報提供</a:t>
            </a:r>
            <a:r>
              <a:rPr lang="ja-JP" altLang="en-US" sz="2800" dirty="0" smtClean="0">
                <a:latin typeface="HGSｺﾞｼｯｸE" panose="020B0900000000000000" pitchFamily="50" charset="-128"/>
                <a:ea typeface="HGSｺﾞｼｯｸE" panose="020B0900000000000000" pitchFamily="50" charset="-128"/>
              </a:rPr>
              <a:t>審議期間一覧</a:t>
            </a:r>
            <a:endParaRPr lang="ja-JP" altLang="en-US" sz="2800" dirty="0">
              <a:latin typeface="HGSｺﾞｼｯｸE" panose="020B0900000000000000" pitchFamily="50" charset="-128"/>
              <a:ea typeface="HGSｺﾞｼｯｸE" panose="020B0900000000000000" pitchFamily="50" charset="-128"/>
            </a:endParaRPr>
          </a:p>
        </p:txBody>
      </p:sp>
      <p:sp>
        <p:nvSpPr>
          <p:cNvPr id="4" name="角丸四角形 3"/>
          <p:cNvSpPr/>
          <p:nvPr/>
        </p:nvSpPr>
        <p:spPr>
          <a:xfrm>
            <a:off x="214311" y="1052736"/>
            <a:ext cx="8568952" cy="1008113"/>
          </a:xfrm>
          <a:prstGeom prst="roundRect">
            <a:avLst/>
          </a:prstGeom>
        </p:spPr>
        <p:style>
          <a:lnRef idx="1">
            <a:schemeClr val="accent5"/>
          </a:lnRef>
          <a:fillRef idx="2">
            <a:schemeClr val="accent5"/>
          </a:fillRef>
          <a:effectRef idx="1">
            <a:schemeClr val="accent5"/>
          </a:effectRef>
          <a:fontRef idx="minor">
            <a:schemeClr val="dk1"/>
          </a:fontRef>
        </p:style>
        <p:txBody>
          <a:bodyPr lIns="91424" tIns="45712" rIns="91424" bIns="45712" spcCol="0" rtlCol="0" anchor="ctr"/>
          <a:lstStyle/>
          <a:p>
            <a:r>
              <a:rPr lang="en-US" altLang="ja-JP" sz="1600" dirty="0"/>
              <a:t>2019</a:t>
            </a:r>
            <a:r>
              <a:rPr lang="ja-JP" altLang="en-US" sz="1600" dirty="0"/>
              <a:t>年</a:t>
            </a:r>
            <a:r>
              <a:rPr lang="en-US" altLang="ja-JP" sz="1600" dirty="0"/>
              <a:t>4</a:t>
            </a:r>
            <a:r>
              <a:rPr lang="ja-JP" altLang="en-US" sz="1600" dirty="0"/>
              <a:t>月から、</a:t>
            </a:r>
            <a:r>
              <a:rPr lang="en-US" altLang="ja-JP" sz="1600" dirty="0"/>
              <a:t>2020</a:t>
            </a:r>
            <a:r>
              <a:rPr lang="ja-JP" altLang="en-US" sz="1600" dirty="0"/>
              <a:t>年</a:t>
            </a:r>
            <a:r>
              <a:rPr lang="en-US" altLang="ja-JP" sz="1600" dirty="0"/>
              <a:t>1</a:t>
            </a:r>
            <a:r>
              <a:rPr lang="ja-JP" altLang="en-US" sz="1600" dirty="0"/>
              <a:t>月末まで</a:t>
            </a:r>
            <a:r>
              <a:rPr lang="ja-JP" altLang="en-US" sz="1600" dirty="0" smtClean="0"/>
              <a:t>に審議を行った申出の審議期間（審議依頼から決議決定まで）は、新規申出・期間延長申出等に関わらず、最短</a:t>
            </a:r>
            <a:r>
              <a:rPr lang="en-US" altLang="ja-JP" sz="1600" dirty="0" smtClean="0"/>
              <a:t>15</a:t>
            </a:r>
            <a:r>
              <a:rPr lang="ja-JP" altLang="en-US" sz="1600" dirty="0" smtClean="0"/>
              <a:t>日、最長</a:t>
            </a:r>
            <a:r>
              <a:rPr lang="en-US" altLang="ja-JP" sz="1600" dirty="0" smtClean="0"/>
              <a:t>30</a:t>
            </a:r>
            <a:r>
              <a:rPr lang="ja-JP" altLang="en-US" sz="1600" dirty="0" smtClean="0"/>
              <a:t>日と大きな幅があった。</a:t>
            </a:r>
            <a:endParaRPr lang="en-US" altLang="ja-JP" sz="1600" dirty="0" smtClean="0"/>
          </a:p>
          <a:p>
            <a:r>
              <a:rPr lang="ja-JP" altLang="en-US" sz="1600" dirty="0" smtClean="0"/>
              <a:t>　</a:t>
            </a:r>
            <a:r>
              <a:rPr lang="en-US" altLang="ja-JP" sz="1600" dirty="0" smtClean="0"/>
              <a:t>※</a:t>
            </a:r>
            <a:r>
              <a:rPr lang="ja-JP" altLang="en-US" sz="1600" dirty="0" smtClean="0"/>
              <a:t>非匿名化で特殊な案件であった</a:t>
            </a:r>
            <a:endParaRPr lang="ja-JP" altLang="ja-JP" sz="1600" dirty="0"/>
          </a:p>
        </p:txBody>
      </p:sp>
      <p:sp>
        <p:nvSpPr>
          <p:cNvPr id="3" name="角丸四角形 2"/>
          <p:cNvSpPr/>
          <p:nvPr/>
        </p:nvSpPr>
        <p:spPr>
          <a:xfrm>
            <a:off x="323528" y="5373216"/>
            <a:ext cx="8352928" cy="1412776"/>
          </a:xfrm>
          <a:prstGeom prst="roundRect">
            <a:avLst/>
          </a:prstGeom>
        </p:spPr>
        <p:style>
          <a:lnRef idx="1">
            <a:schemeClr val="accent6"/>
          </a:lnRef>
          <a:fillRef idx="2">
            <a:schemeClr val="accent6"/>
          </a:fillRef>
          <a:effectRef idx="1">
            <a:schemeClr val="accent6"/>
          </a:effectRef>
          <a:fontRef idx="minor">
            <a:schemeClr val="dk1"/>
          </a:fontRef>
        </p:style>
        <p:txBody>
          <a:bodyPr lIns="91424" tIns="45712" rIns="91424" bIns="45712" spcCol="0" rtlCol="0" anchor="ctr"/>
          <a:lstStyle/>
          <a:p>
            <a:pPr marL="441325" indent="-349250"/>
            <a:r>
              <a:rPr lang="ja-JP" altLang="en-US" dirty="0" smtClean="0"/>
              <a:t>⇒　　</a:t>
            </a:r>
            <a:r>
              <a:rPr lang="ja-JP" altLang="ja-JP" dirty="0" smtClean="0"/>
              <a:t>がん</a:t>
            </a:r>
            <a:r>
              <a:rPr lang="ja-JP" altLang="ja-JP" dirty="0"/>
              <a:t>登録</a:t>
            </a:r>
            <a:r>
              <a:rPr lang="ja-JP" altLang="ja-JP" dirty="0" smtClean="0"/>
              <a:t>情報</a:t>
            </a:r>
            <a:r>
              <a:rPr lang="ja-JP" altLang="en-US" dirty="0" smtClean="0"/>
              <a:t>を速やかに申出者に提供するため</a:t>
            </a:r>
            <a:r>
              <a:rPr lang="ja-JP" altLang="ja-JP" dirty="0" smtClean="0"/>
              <a:t>、</a:t>
            </a:r>
            <a:r>
              <a:rPr lang="ja-JP" altLang="en-US" dirty="0" smtClean="0"/>
              <a:t>審査報告等の締切日までに回答をいただきますようお願いします。</a:t>
            </a:r>
            <a:endParaRPr lang="en-US" altLang="ja-JP" dirty="0" smtClean="0"/>
          </a:p>
          <a:p>
            <a:pPr marL="441325" indent="184150"/>
            <a:r>
              <a:rPr lang="ja-JP" altLang="en-US" dirty="0" smtClean="0"/>
              <a:t>ご審議いただく期間とは、特殊な案件を除いて</a:t>
            </a:r>
            <a:r>
              <a:rPr lang="en-US" altLang="ja-JP" dirty="0"/>
              <a:t>20</a:t>
            </a:r>
            <a:r>
              <a:rPr lang="ja-JP" altLang="en-US" dirty="0" smtClean="0"/>
              <a:t>日間とさせていただきます。</a:t>
            </a:r>
            <a:endParaRPr lang="en-US" altLang="ja-JP" dirty="0" smtClean="0"/>
          </a:p>
          <a:p>
            <a:pPr marL="441325" indent="184150"/>
            <a:r>
              <a:rPr lang="ja-JP" altLang="en-US" dirty="0" smtClean="0"/>
              <a:t>締切日までに回答いただけなかった場合は、</a:t>
            </a:r>
            <a:r>
              <a:rPr lang="ja-JP" altLang="en-US" b="1" dirty="0" smtClean="0"/>
              <a:t>「異議なし」</a:t>
            </a:r>
            <a:r>
              <a:rPr lang="ja-JP" altLang="en-US" dirty="0" smtClean="0"/>
              <a:t>として取り扱うこととさせていただきますのでご了承願います。</a:t>
            </a:r>
            <a:endParaRPr kumimoji="1" lang="ja-JP" altLang="en-US" dirty="0"/>
          </a:p>
        </p:txBody>
      </p:sp>
      <p:sp>
        <p:nvSpPr>
          <p:cNvPr id="21" name="テキスト ボックス 20"/>
          <p:cNvSpPr txBox="1"/>
          <p:nvPr/>
        </p:nvSpPr>
        <p:spPr>
          <a:xfrm>
            <a:off x="8676456" y="6309320"/>
            <a:ext cx="467544" cy="369332"/>
          </a:xfrm>
          <a:prstGeom prst="rect">
            <a:avLst/>
          </a:prstGeom>
          <a:noFill/>
        </p:spPr>
        <p:txBody>
          <a:bodyPr wrap="square" rtlCol="0">
            <a:spAutoFit/>
          </a:bodyPr>
          <a:lstStyle/>
          <a:p>
            <a:r>
              <a:rPr lang="ja-JP" altLang="en-US" dirty="0">
                <a:latin typeface="HGSｺﾞｼｯｸE" panose="020B0900000000000000" pitchFamily="50" charset="-128"/>
                <a:ea typeface="HGSｺﾞｼｯｸE" panose="020B0900000000000000" pitchFamily="50" charset="-128"/>
              </a:rPr>
              <a:t>８</a:t>
            </a:r>
            <a:endParaRPr kumimoji="1" lang="ja-JP" altLang="en-US" dirty="0">
              <a:latin typeface="HGSｺﾞｼｯｸE" panose="020B0900000000000000" pitchFamily="50" charset="-128"/>
              <a:ea typeface="HGSｺﾞｼｯｸE" panose="020B0900000000000000"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684805879"/>
              </p:ext>
            </p:extLst>
          </p:nvPr>
        </p:nvGraphicFramePr>
        <p:xfrm>
          <a:off x="467544" y="2265920"/>
          <a:ext cx="8208912" cy="3024336"/>
        </p:xfrm>
        <a:graphic>
          <a:graphicData uri="http://schemas.openxmlformats.org/drawingml/2006/table">
            <a:tbl>
              <a:tblPr/>
              <a:tblGrid>
                <a:gridCol w="3672408">
                  <a:extLst>
                    <a:ext uri="{9D8B030D-6E8A-4147-A177-3AD203B41FA5}">
                      <a16:colId xmlns:a16="http://schemas.microsoft.com/office/drawing/2014/main" val="20000"/>
                    </a:ext>
                  </a:extLst>
                </a:gridCol>
                <a:gridCol w="4536504">
                  <a:extLst>
                    <a:ext uri="{9D8B030D-6E8A-4147-A177-3AD203B41FA5}">
                      <a16:colId xmlns:a16="http://schemas.microsoft.com/office/drawing/2014/main" val="20001"/>
                    </a:ext>
                  </a:extLst>
                </a:gridCol>
              </a:tblGrid>
              <a:tr h="520698">
                <a:tc>
                  <a:txBody>
                    <a:bodyPr/>
                    <a:lstStyle/>
                    <a:p>
                      <a:pPr algn="ctr" fontAlgn="ctr"/>
                      <a:r>
                        <a:rPr lang="ja-JP" altLang="en-US" sz="1600" b="0" i="0" u="none" strike="noStrike" dirty="0">
                          <a:solidFill>
                            <a:schemeClr val="tx1"/>
                          </a:solidFill>
                          <a:effectLst/>
                          <a:latin typeface="HGSｺﾞｼｯｸE" panose="020B0900000000000000" pitchFamily="50" charset="-128"/>
                          <a:ea typeface="HGSｺﾞｼｯｸE" panose="020B0900000000000000" pitchFamily="50" charset="-128"/>
                        </a:rPr>
                        <a:t>申出の種類</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933C"/>
                    </a:solidFill>
                  </a:tcPr>
                </a:tc>
                <a:tc>
                  <a:txBody>
                    <a:bodyPr/>
                    <a:lstStyle/>
                    <a:p>
                      <a:pPr algn="ctr" fontAlgn="ctr"/>
                      <a:r>
                        <a:rPr lang="ja-JP" altLang="en-US" sz="1600" b="0" i="0" u="none" strike="noStrike" dirty="0" smtClean="0">
                          <a:solidFill>
                            <a:srgbClr val="000000"/>
                          </a:solidFill>
                          <a:effectLst/>
                          <a:latin typeface="HGSｺﾞｼｯｸE" panose="020B0900000000000000" pitchFamily="50" charset="-128"/>
                          <a:ea typeface="HGSｺﾞｼｯｸE" panose="020B0900000000000000" pitchFamily="50" charset="-128"/>
                        </a:rPr>
                        <a:t>審議期間</a:t>
                      </a:r>
                      <a:r>
                        <a:rPr lang="ja-JP" altLang="en-US" sz="1100" b="0" i="0" u="none" strike="noStrike" dirty="0">
                          <a:solidFill>
                            <a:srgbClr val="000000"/>
                          </a:solidFill>
                          <a:effectLst/>
                          <a:latin typeface="HGSｺﾞｼｯｸE" panose="020B0900000000000000" pitchFamily="50" charset="-128"/>
                          <a:ea typeface="HGSｺﾞｼｯｸE" panose="020B0900000000000000" pitchFamily="50" charset="-128"/>
                        </a:rPr>
                        <a:t>　</a:t>
                      </a:r>
                      <a:endParaRPr lang="en-US" altLang="ja-JP" sz="1100" b="0" i="0" u="none" strike="noStrike" baseline="0" dirty="0" smtClean="0">
                        <a:solidFill>
                          <a:srgbClr val="000000"/>
                        </a:solidFill>
                        <a:effectLst/>
                        <a:latin typeface="HGSｺﾞｼｯｸE" panose="020B0900000000000000" pitchFamily="50" charset="-128"/>
                        <a:ea typeface="HGSｺﾞｼｯｸE" panose="020B09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933C"/>
                    </a:solidFill>
                  </a:tcPr>
                </a:tc>
                <a:extLst>
                  <a:ext uri="{0D108BD9-81ED-4DB2-BD59-A6C34878D82A}">
                    <a16:rowId xmlns:a16="http://schemas.microsoft.com/office/drawing/2014/main" val="10000"/>
                  </a:ext>
                </a:extLst>
              </a:tr>
              <a:tr h="506700">
                <a:tc>
                  <a:txBody>
                    <a:bodyPr/>
                    <a:lstStyle/>
                    <a:p>
                      <a:pPr marL="0" lvl="0" indent="85725" algn="l" fontAlgn="ctr"/>
                      <a:r>
                        <a:rPr lang="en-US" altLang="ja-JP" sz="1400" b="0" i="0" u="none" strike="noStrike" dirty="0">
                          <a:solidFill>
                            <a:srgbClr val="000000"/>
                          </a:solidFill>
                          <a:effectLst/>
                          <a:latin typeface="HGSｺﾞｼｯｸE" panose="020B0900000000000000" pitchFamily="50" charset="-128"/>
                          <a:ea typeface="HGSｺﾞｼｯｸE" panose="020B0900000000000000" pitchFamily="50" charset="-128"/>
                        </a:rPr>
                        <a:t>a</a:t>
                      </a:r>
                      <a:r>
                        <a:rPr lang="en-US" altLang="ja-JP" sz="1400" b="0" i="0" u="none" strike="noStrike" dirty="0" smtClean="0">
                          <a:solidFill>
                            <a:srgbClr val="000000"/>
                          </a:solidFill>
                          <a:effectLst/>
                          <a:latin typeface="HGSｺﾞｼｯｸE" panose="020B0900000000000000" pitchFamily="50" charset="-128"/>
                          <a:ea typeface="HGSｺﾞｼｯｸE" panose="020B0900000000000000" pitchFamily="50" charset="-128"/>
                        </a:rPr>
                        <a:t>) </a:t>
                      </a:r>
                      <a:r>
                        <a:rPr lang="ja-JP" altLang="en-US" sz="1400" b="0" i="0" u="none" strike="noStrike" dirty="0" smtClean="0">
                          <a:solidFill>
                            <a:srgbClr val="000000"/>
                          </a:solidFill>
                          <a:effectLst/>
                          <a:latin typeface="HGSｺﾞｼｯｸE" panose="020B0900000000000000" pitchFamily="50" charset="-128"/>
                          <a:ea typeface="HGSｺﾞｼｯｸE" panose="020B0900000000000000" pitchFamily="50" charset="-128"/>
                        </a:rPr>
                        <a:t>研究者</a:t>
                      </a:r>
                      <a:r>
                        <a:rPr lang="ja-JP" altLang="en-US" sz="1400" b="0" i="0" u="none" strike="noStrike" dirty="0">
                          <a:solidFill>
                            <a:srgbClr val="000000"/>
                          </a:solidFill>
                          <a:effectLst/>
                          <a:latin typeface="HGSｺﾞｼｯｸE" panose="020B0900000000000000" pitchFamily="50" charset="-128"/>
                          <a:ea typeface="HGSｺﾞｼｯｸE" panose="020B0900000000000000" pitchFamily="50" charset="-128"/>
                        </a:rPr>
                        <a:t>等からの</a:t>
                      </a:r>
                      <a:r>
                        <a:rPr lang="ja-JP" altLang="en-US" sz="1400" b="0" i="0" u="none" strike="noStrike" dirty="0" smtClean="0">
                          <a:solidFill>
                            <a:srgbClr val="000000"/>
                          </a:solidFill>
                          <a:effectLst/>
                          <a:latin typeface="HGSｺﾞｼｯｸE" panose="020B0900000000000000" pitchFamily="50" charset="-128"/>
                          <a:ea typeface="HGSｺﾞｼｯｸE" panose="020B0900000000000000" pitchFamily="50" charset="-128"/>
                        </a:rPr>
                        <a:t>申出</a:t>
                      </a:r>
                      <a:r>
                        <a:rPr lang="ja-JP" altLang="en-US" sz="1400" b="0" i="0" u="none" strike="noStrike" dirty="0">
                          <a:solidFill>
                            <a:srgbClr val="000000"/>
                          </a:solidFill>
                          <a:effectLst/>
                          <a:latin typeface="HGSｺﾞｼｯｸE" panose="020B0900000000000000" pitchFamily="50" charset="-128"/>
                          <a:ea typeface="HGSｺﾞｼｯｸE" panose="020B0900000000000000" pitchFamily="50" charset="-128"/>
                        </a:rPr>
                        <a:t>　</a:t>
                      </a:r>
                      <a:r>
                        <a:rPr lang="en-US" altLang="ja-JP" sz="1400" b="0" i="0" u="none" strike="noStrike" dirty="0">
                          <a:solidFill>
                            <a:srgbClr val="000000"/>
                          </a:solidFill>
                          <a:effectLst/>
                          <a:latin typeface="HGSｺﾞｼｯｸE" panose="020B0900000000000000" pitchFamily="50" charset="-128"/>
                          <a:ea typeface="HGSｺﾞｼｯｸE" panose="020B0900000000000000" pitchFamily="50" charset="-128"/>
                        </a:rPr>
                        <a:t>【</a:t>
                      </a:r>
                      <a:r>
                        <a:rPr lang="ja-JP" altLang="en-US" sz="1400" b="0" i="0" u="none" strike="noStrike" dirty="0">
                          <a:solidFill>
                            <a:srgbClr val="000000"/>
                          </a:solidFill>
                          <a:effectLst/>
                          <a:latin typeface="HGSｺﾞｼｯｸE" panose="020B0900000000000000" pitchFamily="50" charset="-128"/>
                          <a:ea typeface="HGSｺﾞｼｯｸE" panose="020B0900000000000000" pitchFamily="50" charset="-128"/>
                        </a:rPr>
                        <a:t>新規</a:t>
                      </a:r>
                      <a:r>
                        <a:rPr lang="en-US" altLang="ja-JP" sz="1400" b="0" i="0" u="none" strike="noStrike" dirty="0">
                          <a:solidFill>
                            <a:srgbClr val="000000"/>
                          </a:solidFill>
                          <a:effectLst/>
                          <a:latin typeface="HGSｺﾞｼｯｸE" panose="020B0900000000000000" pitchFamily="50" charset="-128"/>
                          <a:ea typeface="HGSｺﾞｼｯｸE" panose="020B09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smtClean="0">
                          <a:solidFill>
                            <a:srgbClr val="000000"/>
                          </a:solidFill>
                          <a:effectLst/>
                          <a:latin typeface="HGSｺﾞｼｯｸE" panose="020B0900000000000000" pitchFamily="50" charset="-128"/>
                          <a:ea typeface="HGSｺﾞｼｯｸE" panose="020B0900000000000000" pitchFamily="50" charset="-128"/>
                        </a:rPr>
                        <a:t>30</a:t>
                      </a:r>
                      <a:r>
                        <a:rPr lang="ja-JP" altLang="en-US" sz="1600" b="0" i="0" u="none" strike="noStrike" dirty="0" smtClean="0">
                          <a:solidFill>
                            <a:srgbClr val="000000"/>
                          </a:solidFill>
                          <a:effectLst/>
                          <a:latin typeface="HGSｺﾞｼｯｸE" panose="020B0900000000000000" pitchFamily="50" charset="-128"/>
                          <a:ea typeface="HGSｺﾞｼｯｸE" panose="020B0900000000000000" pitchFamily="50" charset="-128"/>
                        </a:rPr>
                        <a:t>日</a:t>
                      </a:r>
                      <a:endParaRPr lang="ja-JP" altLang="en-US" sz="1600" b="0" i="0" u="none" strike="noStrike" dirty="0">
                        <a:solidFill>
                          <a:srgbClr val="000000"/>
                        </a:solidFill>
                        <a:effectLst/>
                        <a:latin typeface="HGSｺﾞｼｯｸE" panose="020B0900000000000000" pitchFamily="50" charset="-128"/>
                        <a:ea typeface="HGSｺﾞｼｯｸE"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17897">
                <a:tc>
                  <a:txBody>
                    <a:bodyPr/>
                    <a:lstStyle/>
                    <a:p>
                      <a:pPr marL="0" lvl="0" indent="85725" algn="l" fontAlgn="ctr"/>
                      <a:r>
                        <a:rPr lang="en-US" altLang="ja-JP" sz="1400" b="0" i="0" u="none" strike="noStrike" dirty="0" smtClean="0">
                          <a:solidFill>
                            <a:srgbClr val="000000"/>
                          </a:solidFill>
                          <a:effectLst/>
                          <a:latin typeface="HGSｺﾞｼｯｸE" panose="020B0900000000000000" pitchFamily="50" charset="-128"/>
                          <a:ea typeface="HGSｺﾞｼｯｸE" panose="020B0900000000000000" pitchFamily="50" charset="-128"/>
                        </a:rPr>
                        <a:t>b-1) </a:t>
                      </a:r>
                      <a:r>
                        <a:rPr lang="ja-JP" altLang="en-US" sz="1400" b="0" i="0" u="none" strike="noStrike" dirty="0" smtClean="0">
                          <a:solidFill>
                            <a:srgbClr val="000000"/>
                          </a:solidFill>
                          <a:effectLst/>
                          <a:latin typeface="HGSｺﾞｼｯｸE" panose="020B0900000000000000" pitchFamily="50" charset="-128"/>
                          <a:ea typeface="HGSｺﾞｼｯｸE" panose="020B0900000000000000" pitchFamily="50" charset="-128"/>
                        </a:rPr>
                        <a:t>行政</a:t>
                      </a:r>
                      <a:r>
                        <a:rPr lang="ja-JP" altLang="en-US" sz="1400" b="0" i="0" u="none" strike="noStrike" dirty="0">
                          <a:solidFill>
                            <a:srgbClr val="000000"/>
                          </a:solidFill>
                          <a:effectLst/>
                          <a:latin typeface="HGSｺﾞｼｯｸE" panose="020B0900000000000000" pitchFamily="50" charset="-128"/>
                          <a:ea typeface="HGSｺﾞｼｯｸE" panose="020B0900000000000000" pitchFamily="50" charset="-128"/>
                        </a:rPr>
                        <a:t>からの</a:t>
                      </a:r>
                      <a:r>
                        <a:rPr lang="ja-JP" altLang="en-US" sz="1400" b="0" i="0" u="none" strike="noStrike" dirty="0" smtClean="0">
                          <a:solidFill>
                            <a:srgbClr val="000000"/>
                          </a:solidFill>
                          <a:effectLst/>
                          <a:latin typeface="HGSｺﾞｼｯｸE" panose="020B0900000000000000" pitchFamily="50" charset="-128"/>
                          <a:ea typeface="HGSｺﾞｼｯｸE" panose="020B0900000000000000" pitchFamily="50" charset="-128"/>
                        </a:rPr>
                        <a:t>申出</a:t>
                      </a:r>
                      <a:r>
                        <a:rPr lang="en-US" altLang="ja-JP" sz="1400" b="0" i="0" u="none" strike="noStrike" dirty="0" smtClean="0">
                          <a:solidFill>
                            <a:srgbClr val="000000"/>
                          </a:solidFill>
                          <a:effectLst/>
                          <a:latin typeface="HGSｺﾞｼｯｸE" panose="020B0900000000000000" pitchFamily="50" charset="-128"/>
                          <a:ea typeface="HGSｺﾞｼｯｸE" panose="020B0900000000000000" pitchFamily="50" charset="-128"/>
                        </a:rPr>
                        <a:t>【</a:t>
                      </a:r>
                      <a:r>
                        <a:rPr lang="ja-JP" altLang="en-US" sz="1400" b="0" i="0" u="none" strike="noStrike" dirty="0">
                          <a:solidFill>
                            <a:srgbClr val="000000"/>
                          </a:solidFill>
                          <a:effectLst/>
                          <a:latin typeface="HGSｺﾞｼｯｸE" panose="020B0900000000000000" pitchFamily="50" charset="-128"/>
                          <a:ea typeface="HGSｺﾞｼｯｸE" panose="020B0900000000000000" pitchFamily="50" charset="-128"/>
                        </a:rPr>
                        <a:t>新規</a:t>
                      </a:r>
                      <a:r>
                        <a:rPr lang="en-US" altLang="ja-JP" sz="1400" b="0" i="0" u="none" strike="noStrike" dirty="0" smtClean="0">
                          <a:solidFill>
                            <a:srgbClr val="000000"/>
                          </a:solidFill>
                          <a:effectLst/>
                          <a:latin typeface="HGSｺﾞｼｯｸE" panose="020B0900000000000000" pitchFamily="50" charset="-128"/>
                          <a:ea typeface="HGSｺﾞｼｯｸE" panose="020B0900000000000000" pitchFamily="50" charset="-128"/>
                        </a:rPr>
                        <a:t>】【</a:t>
                      </a:r>
                      <a:r>
                        <a:rPr lang="ja-JP" altLang="en-US" sz="1400" b="0" i="0" u="none" strike="noStrike" dirty="0" smtClean="0">
                          <a:solidFill>
                            <a:srgbClr val="000000"/>
                          </a:solidFill>
                          <a:effectLst/>
                          <a:latin typeface="HGSｺﾞｼｯｸE" panose="020B0900000000000000" pitchFamily="50" charset="-128"/>
                          <a:ea typeface="HGSｺﾞｼｯｸE" panose="020B0900000000000000" pitchFamily="50" charset="-128"/>
                        </a:rPr>
                        <a:t>匿名化</a:t>
                      </a:r>
                      <a:r>
                        <a:rPr lang="en-US" altLang="ja-JP" sz="1400" b="0" i="0" u="none" strike="noStrike" dirty="0" smtClean="0">
                          <a:solidFill>
                            <a:srgbClr val="000000"/>
                          </a:solidFill>
                          <a:effectLst/>
                          <a:latin typeface="HGSｺﾞｼｯｸE" panose="020B0900000000000000" pitchFamily="50" charset="-128"/>
                          <a:ea typeface="HGSｺﾞｼｯｸE" panose="020B0900000000000000" pitchFamily="50" charset="-128"/>
                        </a:rPr>
                        <a:t>】</a:t>
                      </a:r>
                      <a:endParaRPr lang="en-US" altLang="ja-JP" sz="1400" b="0" i="0" u="none" strike="noStrike" dirty="0">
                        <a:solidFill>
                          <a:srgbClr val="000000"/>
                        </a:solidFill>
                        <a:effectLst/>
                        <a:latin typeface="HGSｺﾞｼｯｸE" panose="020B0900000000000000" pitchFamily="50" charset="-128"/>
                        <a:ea typeface="HGSｺﾞｼｯｸE"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sng" strike="noStrike" dirty="0" smtClean="0">
                          <a:solidFill>
                            <a:srgbClr val="000000"/>
                          </a:solidFill>
                          <a:effectLst/>
                          <a:latin typeface="HGSｺﾞｼｯｸE" panose="020B0900000000000000" pitchFamily="50" charset="-128"/>
                          <a:ea typeface="HGSｺﾞｼｯｸE" panose="020B0900000000000000" pitchFamily="50" charset="-128"/>
                        </a:rPr>
                        <a:t>最短：</a:t>
                      </a:r>
                      <a:r>
                        <a:rPr lang="en-US" altLang="ja-JP" sz="1600" b="1" i="0" u="sng" strike="noStrike" dirty="0" smtClean="0">
                          <a:solidFill>
                            <a:srgbClr val="000000"/>
                          </a:solidFill>
                          <a:effectLst/>
                          <a:latin typeface="HGSｺﾞｼｯｸE" panose="020B0900000000000000" pitchFamily="50" charset="-128"/>
                          <a:ea typeface="HGSｺﾞｼｯｸE" panose="020B0900000000000000" pitchFamily="50" charset="-128"/>
                        </a:rPr>
                        <a:t>15</a:t>
                      </a:r>
                      <a:r>
                        <a:rPr lang="ja-JP" altLang="en-US" sz="1600" b="1" i="0" u="sng" strike="noStrike" dirty="0" smtClean="0">
                          <a:solidFill>
                            <a:srgbClr val="000000"/>
                          </a:solidFill>
                          <a:effectLst/>
                          <a:latin typeface="HGSｺﾞｼｯｸE" panose="020B0900000000000000" pitchFamily="50" charset="-128"/>
                          <a:ea typeface="HGSｺﾞｼｯｸE" panose="020B0900000000000000" pitchFamily="50" charset="-128"/>
                        </a:rPr>
                        <a:t>日</a:t>
                      </a:r>
                      <a:r>
                        <a:rPr lang="ja-JP" altLang="en-US" sz="1600" b="0" i="0" u="none" strike="noStrike" dirty="0" smtClean="0">
                          <a:solidFill>
                            <a:srgbClr val="000000"/>
                          </a:solidFill>
                          <a:effectLst/>
                          <a:latin typeface="HGSｺﾞｼｯｸE" panose="020B0900000000000000" pitchFamily="50" charset="-128"/>
                          <a:ea typeface="HGSｺﾞｼｯｸE" panose="020B0900000000000000" pitchFamily="50" charset="-128"/>
                        </a:rPr>
                        <a:t>　　最長：</a:t>
                      </a:r>
                      <a:r>
                        <a:rPr lang="en-US" altLang="ja-JP" sz="1600" b="0" i="0" u="none" strike="noStrike" dirty="0" smtClean="0">
                          <a:solidFill>
                            <a:srgbClr val="000000"/>
                          </a:solidFill>
                          <a:effectLst/>
                          <a:latin typeface="HGSｺﾞｼｯｸE" panose="020B0900000000000000" pitchFamily="50" charset="-128"/>
                          <a:ea typeface="HGSｺﾞｼｯｸE" panose="020B0900000000000000" pitchFamily="50" charset="-128"/>
                        </a:rPr>
                        <a:t>29</a:t>
                      </a:r>
                      <a:r>
                        <a:rPr lang="ja-JP" altLang="en-US" sz="1600" b="0" i="0" u="none" strike="noStrike" dirty="0" smtClean="0">
                          <a:solidFill>
                            <a:srgbClr val="000000"/>
                          </a:solidFill>
                          <a:effectLst/>
                          <a:latin typeface="HGSｺﾞｼｯｸE" panose="020B0900000000000000" pitchFamily="50" charset="-128"/>
                          <a:ea typeface="HGSｺﾞｼｯｸE" panose="020B0900000000000000" pitchFamily="50" charset="-128"/>
                        </a:rPr>
                        <a:t>日</a:t>
                      </a:r>
                      <a:endParaRPr lang="ja-JP" altLang="en-US" sz="1600" b="0" i="0" u="none" strike="noStrike" dirty="0">
                        <a:solidFill>
                          <a:srgbClr val="000000"/>
                        </a:solidFill>
                        <a:effectLst/>
                        <a:latin typeface="HGSｺﾞｼｯｸE" panose="020B0900000000000000" pitchFamily="50" charset="-128"/>
                        <a:ea typeface="HGSｺﾞｼｯｸE"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06700">
                <a:tc>
                  <a:txBody>
                    <a:bodyPr/>
                    <a:lstStyle/>
                    <a:p>
                      <a:pPr marL="0" marR="0" lvl="0" indent="85725" algn="l" defTabSz="914239" rtl="0" eaLnBrk="1" fontAlgn="ctr" latinLnBrk="0" hangingPunct="1">
                        <a:lnSpc>
                          <a:spcPct val="100000"/>
                        </a:lnSpc>
                        <a:spcBef>
                          <a:spcPts val="0"/>
                        </a:spcBef>
                        <a:spcAft>
                          <a:spcPts val="0"/>
                        </a:spcAft>
                        <a:buClrTx/>
                        <a:buSzTx/>
                        <a:buFontTx/>
                        <a:buNone/>
                        <a:tabLst/>
                        <a:defRPr/>
                      </a:pPr>
                      <a:r>
                        <a:rPr lang="en-US" altLang="ja-JP" sz="1400" b="0" i="0" u="none" strike="noStrike" dirty="0" smtClean="0">
                          <a:solidFill>
                            <a:srgbClr val="000000"/>
                          </a:solidFill>
                          <a:effectLst/>
                          <a:latin typeface="HGSｺﾞｼｯｸE" panose="020B0900000000000000" pitchFamily="50" charset="-128"/>
                          <a:ea typeface="HGSｺﾞｼｯｸE" panose="020B0900000000000000" pitchFamily="50" charset="-128"/>
                        </a:rPr>
                        <a:t>b-2) </a:t>
                      </a:r>
                      <a:r>
                        <a:rPr lang="ja-JP" altLang="en-US" sz="1400" b="0" i="0" u="none" strike="noStrike" dirty="0" smtClean="0">
                          <a:solidFill>
                            <a:srgbClr val="000000"/>
                          </a:solidFill>
                          <a:effectLst/>
                          <a:latin typeface="HGSｺﾞｼｯｸE" panose="020B0900000000000000" pitchFamily="50" charset="-128"/>
                          <a:ea typeface="HGSｺﾞｼｯｸE" panose="020B0900000000000000" pitchFamily="50" charset="-128"/>
                        </a:rPr>
                        <a:t>行政からの申出</a:t>
                      </a:r>
                      <a:r>
                        <a:rPr lang="en-US" altLang="ja-JP" sz="1400" b="0" i="0" u="none" strike="noStrike" dirty="0" smtClean="0">
                          <a:solidFill>
                            <a:srgbClr val="000000"/>
                          </a:solidFill>
                          <a:effectLst/>
                          <a:latin typeface="HGSｺﾞｼｯｸE" panose="020B0900000000000000" pitchFamily="50" charset="-128"/>
                          <a:ea typeface="HGSｺﾞｼｯｸE" panose="020B0900000000000000" pitchFamily="50" charset="-128"/>
                        </a:rPr>
                        <a:t>【</a:t>
                      </a:r>
                      <a:r>
                        <a:rPr lang="ja-JP" altLang="en-US" sz="1400" b="0" i="0" u="none" strike="noStrike" dirty="0" smtClean="0">
                          <a:solidFill>
                            <a:srgbClr val="000000"/>
                          </a:solidFill>
                          <a:effectLst/>
                          <a:latin typeface="HGSｺﾞｼｯｸE" panose="020B0900000000000000" pitchFamily="50" charset="-128"/>
                          <a:ea typeface="HGSｺﾞｼｯｸE" panose="020B0900000000000000" pitchFamily="50" charset="-128"/>
                        </a:rPr>
                        <a:t>新規</a:t>
                      </a:r>
                      <a:r>
                        <a:rPr lang="en-US" altLang="ja-JP" sz="1400" b="0" i="0" u="none" strike="noStrike" dirty="0" smtClean="0">
                          <a:solidFill>
                            <a:srgbClr val="000000"/>
                          </a:solidFill>
                          <a:effectLst/>
                          <a:latin typeface="HGSｺﾞｼｯｸE" panose="020B0900000000000000" pitchFamily="50" charset="-128"/>
                          <a:ea typeface="HGSｺﾞｼｯｸE" panose="020B0900000000000000" pitchFamily="50" charset="-128"/>
                        </a:rPr>
                        <a:t>】【</a:t>
                      </a:r>
                      <a:r>
                        <a:rPr lang="ja-JP" altLang="en-US" sz="1400" b="0" i="0" u="none" strike="noStrike" dirty="0" smtClean="0">
                          <a:solidFill>
                            <a:srgbClr val="000000"/>
                          </a:solidFill>
                          <a:effectLst/>
                          <a:latin typeface="HGSｺﾞｼｯｸE" panose="020B0900000000000000" pitchFamily="50" charset="-128"/>
                          <a:ea typeface="HGSｺﾞｼｯｸE" panose="020B0900000000000000" pitchFamily="50" charset="-128"/>
                        </a:rPr>
                        <a:t>非匿名化</a:t>
                      </a:r>
                      <a:r>
                        <a:rPr lang="en-US" altLang="ja-JP" sz="1400" b="0" i="0" u="none" strike="noStrike" dirty="0" smtClean="0">
                          <a:solidFill>
                            <a:srgbClr val="000000"/>
                          </a:solidFill>
                          <a:effectLst/>
                          <a:latin typeface="HGSｺﾞｼｯｸE" panose="020B0900000000000000" pitchFamily="50" charset="-128"/>
                          <a:ea typeface="HGSｺﾞｼｯｸE" panose="020B09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smtClean="0">
                          <a:solidFill>
                            <a:srgbClr val="000000"/>
                          </a:solidFill>
                          <a:effectLst/>
                          <a:latin typeface="HGSｺﾞｼｯｸE" panose="020B0900000000000000" pitchFamily="50" charset="-128"/>
                          <a:ea typeface="HGSｺﾞｼｯｸE" panose="020B0900000000000000" pitchFamily="50" charset="-128"/>
                        </a:rPr>
                        <a:t>63</a:t>
                      </a:r>
                      <a:r>
                        <a:rPr lang="ja-JP" altLang="en-US" sz="1600" b="0" i="0" u="none" strike="noStrike" dirty="0" smtClean="0">
                          <a:solidFill>
                            <a:srgbClr val="000000"/>
                          </a:solidFill>
                          <a:effectLst/>
                          <a:latin typeface="HGSｺﾞｼｯｸE" panose="020B0900000000000000" pitchFamily="50" charset="-128"/>
                          <a:ea typeface="HGSｺﾞｼｯｸE" panose="020B0900000000000000" pitchFamily="50" charset="-128"/>
                        </a:rPr>
                        <a:t>日</a:t>
                      </a:r>
                      <a:r>
                        <a:rPr lang="en-US" altLang="ja-JP" sz="1200" b="0" i="0" u="none" strike="noStrike" dirty="0" smtClean="0">
                          <a:solidFill>
                            <a:srgbClr val="000000"/>
                          </a:solidFill>
                          <a:effectLst/>
                          <a:latin typeface="HGSｺﾞｼｯｸE" panose="020B0900000000000000" pitchFamily="50" charset="-128"/>
                          <a:ea typeface="HGSｺﾞｼｯｸE" panose="020B0900000000000000" pitchFamily="50" charset="-128"/>
                        </a:rPr>
                        <a:t>※</a:t>
                      </a:r>
                      <a:endParaRPr lang="ja-JP" altLang="en-US" sz="1600" b="0" i="0" u="none" strike="noStrike" dirty="0">
                        <a:solidFill>
                          <a:srgbClr val="000000"/>
                        </a:solidFill>
                        <a:effectLst/>
                        <a:latin typeface="HGSｺﾞｼｯｸE" panose="020B0900000000000000" pitchFamily="50" charset="-128"/>
                        <a:ea typeface="HGSｺﾞｼｯｸE"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06700">
                <a:tc>
                  <a:txBody>
                    <a:bodyPr/>
                    <a:lstStyle/>
                    <a:p>
                      <a:pPr marL="0" marR="0" lvl="0" indent="85725" algn="l" defTabSz="914239" rtl="0" eaLnBrk="1" fontAlgn="ctr" latinLnBrk="0" hangingPunct="1">
                        <a:lnSpc>
                          <a:spcPct val="100000"/>
                        </a:lnSpc>
                        <a:spcBef>
                          <a:spcPts val="0"/>
                        </a:spcBef>
                        <a:spcAft>
                          <a:spcPts val="0"/>
                        </a:spcAft>
                        <a:buClrTx/>
                        <a:buSzTx/>
                        <a:buFontTx/>
                        <a:buNone/>
                        <a:tabLst/>
                        <a:defRPr/>
                      </a:pPr>
                      <a:r>
                        <a:rPr lang="en-US" altLang="ja-JP" sz="1400" b="0" i="0" u="none" strike="noStrike" dirty="0" smtClean="0">
                          <a:solidFill>
                            <a:srgbClr val="000000"/>
                          </a:solidFill>
                          <a:effectLst/>
                          <a:latin typeface="HGSｺﾞｼｯｸE" panose="020B0900000000000000" pitchFamily="50" charset="-128"/>
                          <a:ea typeface="HGSｺﾞｼｯｸE" panose="020B0900000000000000" pitchFamily="50" charset="-128"/>
                        </a:rPr>
                        <a:t>c) </a:t>
                      </a:r>
                      <a:r>
                        <a:rPr lang="ja-JP" altLang="en-US" sz="1400" b="0" i="0" u="none" strike="noStrike" dirty="0" smtClean="0">
                          <a:solidFill>
                            <a:srgbClr val="000000"/>
                          </a:solidFill>
                          <a:effectLst/>
                          <a:latin typeface="HGSｺﾞｼｯｸE" panose="020B0900000000000000" pitchFamily="50" charset="-128"/>
                          <a:ea typeface="HGSｺﾞｼｯｸE" panose="020B0900000000000000" pitchFamily="50" charset="-128"/>
                        </a:rPr>
                        <a:t>旧制度承認分の期間延長申出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smtClean="0">
                          <a:solidFill>
                            <a:srgbClr val="000000"/>
                          </a:solidFill>
                          <a:effectLst/>
                          <a:latin typeface="HGSｺﾞｼｯｸE" panose="020B0900000000000000" pitchFamily="50" charset="-128"/>
                          <a:ea typeface="HGSｺﾞｼｯｸE" panose="020B0900000000000000" pitchFamily="50" charset="-128"/>
                        </a:rPr>
                        <a:t>最短：</a:t>
                      </a:r>
                      <a:r>
                        <a:rPr lang="en-US" altLang="ja-JP" sz="1600" b="0" i="0" u="none" strike="noStrike" dirty="0" smtClean="0">
                          <a:solidFill>
                            <a:srgbClr val="000000"/>
                          </a:solidFill>
                          <a:effectLst/>
                          <a:latin typeface="HGSｺﾞｼｯｸE" panose="020B0900000000000000" pitchFamily="50" charset="-128"/>
                          <a:ea typeface="HGSｺﾞｼｯｸE" panose="020B0900000000000000" pitchFamily="50" charset="-128"/>
                        </a:rPr>
                        <a:t>29</a:t>
                      </a:r>
                      <a:r>
                        <a:rPr lang="ja-JP" altLang="en-US" sz="1600" b="0" i="0" u="none" strike="noStrike" dirty="0" smtClean="0">
                          <a:solidFill>
                            <a:srgbClr val="000000"/>
                          </a:solidFill>
                          <a:effectLst/>
                          <a:latin typeface="HGSｺﾞｼｯｸE" panose="020B0900000000000000" pitchFamily="50" charset="-128"/>
                          <a:ea typeface="HGSｺﾞｼｯｸE" panose="020B0900000000000000" pitchFamily="50" charset="-128"/>
                        </a:rPr>
                        <a:t>日　　</a:t>
                      </a:r>
                      <a:r>
                        <a:rPr lang="ja-JP" altLang="en-US" sz="1600" b="0" i="0" u="sng" strike="noStrike" dirty="0" smtClean="0">
                          <a:solidFill>
                            <a:srgbClr val="000000"/>
                          </a:solidFill>
                          <a:effectLst/>
                          <a:latin typeface="HGSｺﾞｼｯｸE" panose="020B0900000000000000" pitchFamily="50" charset="-128"/>
                          <a:ea typeface="HGSｺﾞｼｯｸE" panose="020B0900000000000000" pitchFamily="50" charset="-128"/>
                        </a:rPr>
                        <a:t>最長：</a:t>
                      </a:r>
                      <a:r>
                        <a:rPr lang="en-US" altLang="ja-JP" sz="1600" b="1" i="0" u="sng" strike="noStrike" dirty="0" smtClean="0">
                          <a:solidFill>
                            <a:srgbClr val="000000"/>
                          </a:solidFill>
                          <a:effectLst/>
                          <a:latin typeface="HGSｺﾞｼｯｸE" panose="020B0900000000000000" pitchFamily="50" charset="-128"/>
                          <a:ea typeface="HGSｺﾞｼｯｸE" panose="020B0900000000000000" pitchFamily="50" charset="-128"/>
                        </a:rPr>
                        <a:t>30</a:t>
                      </a:r>
                      <a:r>
                        <a:rPr lang="ja-JP" altLang="en-US" sz="1600" b="1" i="0" u="sng" strike="noStrike" dirty="0" smtClean="0">
                          <a:solidFill>
                            <a:srgbClr val="000000"/>
                          </a:solidFill>
                          <a:effectLst/>
                          <a:latin typeface="HGSｺﾞｼｯｸE" panose="020B0900000000000000" pitchFamily="50" charset="-128"/>
                          <a:ea typeface="HGSｺﾞｼｯｸE" panose="020B0900000000000000" pitchFamily="50" charset="-128"/>
                        </a:rPr>
                        <a:t>日</a:t>
                      </a:r>
                      <a:endParaRPr lang="ja-JP" altLang="en-US" sz="1600" b="1" i="0" u="sng" strike="noStrike" dirty="0">
                        <a:solidFill>
                          <a:srgbClr val="000000"/>
                        </a:solidFill>
                        <a:effectLst/>
                        <a:latin typeface="HGSｺﾞｼｯｸE" panose="020B0900000000000000" pitchFamily="50" charset="-128"/>
                        <a:ea typeface="HGSｺﾞｼｯｸE"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65641">
                <a:tc>
                  <a:txBody>
                    <a:bodyPr/>
                    <a:lstStyle/>
                    <a:p>
                      <a:pPr marL="0" lvl="0" indent="85725" algn="l" fontAlgn="ctr"/>
                      <a:r>
                        <a:rPr lang="en-US" sz="1400" b="0" i="0" u="none" strike="noStrike" dirty="0">
                          <a:solidFill>
                            <a:srgbClr val="000000"/>
                          </a:solidFill>
                          <a:effectLst/>
                          <a:latin typeface="HGSｺﾞｼｯｸE" panose="020B0900000000000000" pitchFamily="50" charset="-128"/>
                          <a:ea typeface="HGSｺﾞｼｯｸE" panose="020B0900000000000000" pitchFamily="50" charset="-128"/>
                        </a:rPr>
                        <a:t>d</a:t>
                      </a:r>
                      <a:r>
                        <a:rPr lang="en-US" sz="1400" b="0" i="0" u="none" strike="noStrike" dirty="0" smtClean="0">
                          <a:solidFill>
                            <a:srgbClr val="000000"/>
                          </a:solidFill>
                          <a:effectLst/>
                          <a:latin typeface="HGSｺﾞｼｯｸE" panose="020B0900000000000000" pitchFamily="50" charset="-128"/>
                          <a:ea typeface="HGSｺﾞｼｯｸE" panose="020B0900000000000000" pitchFamily="50" charset="-128"/>
                        </a:rPr>
                        <a:t>) </a:t>
                      </a:r>
                      <a:r>
                        <a:rPr lang="ja-JP" altLang="en-US" sz="1400" b="0" i="0" u="none" strike="noStrike" dirty="0" smtClean="0">
                          <a:solidFill>
                            <a:srgbClr val="000000"/>
                          </a:solidFill>
                          <a:effectLst/>
                          <a:latin typeface="HGSｺﾞｼｯｸE" panose="020B0900000000000000" pitchFamily="50" charset="-128"/>
                          <a:ea typeface="HGSｺﾞｼｯｸE" panose="020B0900000000000000" pitchFamily="50" charset="-128"/>
                        </a:rPr>
                        <a:t>公表前</a:t>
                      </a:r>
                      <a:r>
                        <a:rPr lang="ja-JP" altLang="en-US" sz="1400" b="0" i="0" u="none" strike="noStrike" dirty="0">
                          <a:solidFill>
                            <a:srgbClr val="000000"/>
                          </a:solidFill>
                          <a:effectLst/>
                          <a:latin typeface="HGSｺﾞｼｯｸE" panose="020B0900000000000000" pitchFamily="50" charset="-128"/>
                          <a:ea typeface="HGSｺﾞｼｯｸE" panose="020B0900000000000000" pitchFamily="50" charset="-128"/>
                        </a:rPr>
                        <a:t>申出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smtClean="0">
                          <a:solidFill>
                            <a:srgbClr val="000000"/>
                          </a:solidFill>
                          <a:effectLst/>
                          <a:latin typeface="HGSｺﾞｼｯｸE" panose="020B0900000000000000" pitchFamily="50" charset="-128"/>
                          <a:ea typeface="HGSｺﾞｼｯｸE" panose="020B0900000000000000" pitchFamily="50" charset="-128"/>
                        </a:rPr>
                        <a:t>5</a:t>
                      </a:r>
                      <a:r>
                        <a:rPr lang="ja-JP" altLang="en-US" sz="1600" b="0" i="0" u="none" strike="noStrike" dirty="0" smtClean="0">
                          <a:solidFill>
                            <a:srgbClr val="000000"/>
                          </a:solidFill>
                          <a:effectLst/>
                          <a:latin typeface="HGSｺﾞｼｯｸE" panose="020B0900000000000000" pitchFamily="50" charset="-128"/>
                          <a:ea typeface="HGSｺﾞｼｯｸE" panose="020B0900000000000000" pitchFamily="50" charset="-128"/>
                        </a:rPr>
                        <a:t>日</a:t>
                      </a:r>
                      <a:endParaRPr lang="ja-JP" altLang="en-US" sz="1600" b="0" i="0" u="none" strike="noStrike" dirty="0">
                        <a:solidFill>
                          <a:srgbClr val="000000"/>
                        </a:solidFill>
                        <a:effectLst/>
                        <a:latin typeface="HGSｺﾞｼｯｸE" panose="020B0900000000000000" pitchFamily="50" charset="-128"/>
                        <a:ea typeface="HGSｺﾞｼｯｸE"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graphicFrame>
        <p:nvGraphicFramePr>
          <p:cNvPr id="5" name="表 4"/>
          <p:cNvGraphicFramePr>
            <a:graphicFrameLocks noGrp="1"/>
          </p:cNvGraphicFramePr>
          <p:nvPr/>
        </p:nvGraphicFramePr>
        <p:xfrm>
          <a:off x="10946674" y="2024743"/>
          <a:ext cx="235132" cy="365760"/>
        </p:xfrm>
        <a:graphic>
          <a:graphicData uri="http://schemas.openxmlformats.org/drawingml/2006/table">
            <a:tbl>
              <a:tblPr/>
              <a:tblGrid>
                <a:gridCol w="235132">
                  <a:extLst>
                    <a:ext uri="{9D8B030D-6E8A-4147-A177-3AD203B41FA5}">
                      <a16:colId xmlns:a16="http://schemas.microsoft.com/office/drawing/2014/main" val="20000"/>
                    </a:ext>
                  </a:extLst>
                </a:gridCol>
              </a:tblGrid>
              <a:tr h="0">
                <a:tc>
                  <a:txBody>
                    <a:bodyPr/>
                    <a:lstStyle/>
                    <a:p>
                      <a:endParaRPr kumimoji="1" lang="ja-JP" alt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51189500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1431</TotalTime>
  <Words>1045</Words>
  <Application>Microsoft Office PowerPoint</Application>
  <PresentationFormat>画面に合わせる (4:3)</PresentationFormat>
  <Paragraphs>228</Paragraphs>
  <Slides>9</Slides>
  <Notes>9</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9</vt:i4>
      </vt:variant>
    </vt:vector>
  </HeadingPairs>
  <TitlesOfParts>
    <vt:vector size="17" baseType="lpstr">
      <vt:lpstr>HGSｺﾞｼｯｸE</vt:lpstr>
      <vt:lpstr>Meiryo UI</vt:lpstr>
      <vt:lpstr>ＭＳ Ｐゴシック</vt:lpstr>
      <vt:lpstr>メイリオ</vt:lpstr>
      <vt:lpstr>Arial</vt:lpstr>
      <vt:lpstr>Calibri</vt:lpstr>
      <vt:lpstr>Wingdings</vt:lpstr>
      <vt:lpstr>Office ​​テーマ</vt:lpstr>
      <vt:lpstr>2019年度大阪府がん登録 情報提供審議について   大阪府がん対策推進委員会 がん登録等部会</vt:lpstr>
      <vt:lpstr>2019年度　がん登録情報提供審議一覧</vt:lpstr>
      <vt:lpstr>　　　a)　研究者からの申出【新規】</vt:lpstr>
      <vt:lpstr>b-1)　行政からの申出（匿名化）【新規】</vt:lpstr>
      <vt:lpstr>b-2)　行政からの申出（非匿名化）【新規】</vt:lpstr>
      <vt:lpstr>PowerPoint プレゼンテーション</vt:lpstr>
      <vt:lpstr>c)　旧制度承認分の期間延長目的の申出</vt:lpstr>
      <vt:lpstr>d)　公表前審査申出　</vt:lpstr>
      <vt:lpstr>2019年度　がん登録情報提供審議期間一覧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2019年度　がん登録情報提供審議一覧</dc:title>
  <dc:creator>大阪府</dc:creator>
  <cp:lastModifiedBy>羽田野　結</cp:lastModifiedBy>
  <cp:revision>118</cp:revision>
  <cp:lastPrinted>2020-02-07T01:24:53Z</cp:lastPrinted>
  <dcterms:created xsi:type="dcterms:W3CDTF">2020-01-20T00:03:05Z</dcterms:created>
  <dcterms:modified xsi:type="dcterms:W3CDTF">2020-02-07T02:59:36Z</dcterms:modified>
</cp:coreProperties>
</file>