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handoutMasterIdLst>
    <p:handoutMasterId r:id="rId5"/>
  </p:handoutMasterIdLst>
  <p:sldIdLst>
    <p:sldId id="318" r:id="rId2"/>
    <p:sldId id="319" r:id="rId3"/>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渡部　翔子" initials="渡部　翔子" lastIdx="2" clrIdx="0">
    <p:extLst>
      <p:ext uri="{19B8F6BF-5375-455C-9EA6-DF929625EA0E}">
        <p15:presenceInfo xmlns:p15="http://schemas.microsoft.com/office/powerpoint/2012/main" userId="S-1-5-21-161959346-1900351369-444732941-16727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74" autoAdjust="0"/>
    <p:restoredTop sz="94434" autoAdjust="0"/>
  </p:normalViewPr>
  <p:slideViewPr>
    <p:cSldViewPr snapToGrid="0">
      <p:cViewPr varScale="1">
        <p:scale>
          <a:sx n="70" d="100"/>
          <a:sy n="70" d="100"/>
        </p:scale>
        <p:origin x="123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798459DA-61B3-46A2-907F-62352659CE64}" type="datetimeFigureOut">
              <a:rPr kumimoji="1" lang="ja-JP" altLang="en-US" smtClean="0"/>
              <a:t>2021/3/3</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D7FB7258-B7DF-4725-BB5D-3C1DA6027E62}" type="slidenum">
              <a:rPr kumimoji="1" lang="ja-JP" altLang="en-US" smtClean="0"/>
              <a:t>‹#›</a:t>
            </a:fld>
            <a:endParaRPr kumimoji="1" lang="ja-JP" altLang="en-US"/>
          </a:p>
        </p:txBody>
      </p:sp>
    </p:spTree>
    <p:extLst>
      <p:ext uri="{BB962C8B-B14F-4D97-AF65-F5344CB8AC3E}">
        <p14:creationId xmlns:p14="http://schemas.microsoft.com/office/powerpoint/2010/main" val="10479358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6360F3C-C380-464F-9C1B-9E98738E21E1}" type="datetimeFigureOut">
              <a:rPr kumimoji="1" lang="ja-JP" altLang="en-US" smtClean="0"/>
              <a:t>2021/3/3</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9D52CF0-AE93-452B-A6FB-0ECBE60B9F87}" type="slidenum">
              <a:rPr kumimoji="1" lang="ja-JP" altLang="en-US" smtClean="0"/>
              <a:t>‹#›</a:t>
            </a:fld>
            <a:endParaRPr kumimoji="1" lang="ja-JP" altLang="en-US"/>
          </a:p>
        </p:txBody>
      </p:sp>
    </p:spTree>
    <p:extLst>
      <p:ext uri="{BB962C8B-B14F-4D97-AF65-F5344CB8AC3E}">
        <p14:creationId xmlns:p14="http://schemas.microsoft.com/office/powerpoint/2010/main" val="402554462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58BDF85-462F-440D-BE39-92616831D7FD}" type="datetime1">
              <a:rPr kumimoji="1" lang="ja-JP" altLang="en-US" smtClean="0"/>
              <a:t>2021/3/3</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07074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32206A5-8742-4A78-94BC-10FF90AE4B21}" type="datetime1">
              <a:rPr kumimoji="1" lang="ja-JP" altLang="en-US" smtClean="0"/>
              <a:t>2021/3/3</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66013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995FC2-A4E5-492C-87F9-D84818E33392}" type="datetime1">
              <a:rPr kumimoji="1" lang="ja-JP" altLang="en-US" smtClean="0"/>
              <a:t>2021/3/3</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294935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F9E5B18-3C2B-45DB-A4E0-49E8887A33F3}" type="datetime1">
              <a:rPr kumimoji="1" lang="ja-JP" altLang="en-US" smtClean="0"/>
              <a:t>2021/3/3</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27200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F1BBA29-B81E-494A-9AE2-45571A334DFA}" type="datetime1">
              <a:rPr kumimoji="1" lang="ja-JP" altLang="en-US" smtClean="0"/>
              <a:t>2021/3/3</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255637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245364F-11E2-4963-ACED-175322A58FD8}" type="datetime1">
              <a:rPr kumimoji="1" lang="ja-JP" altLang="en-US" smtClean="0"/>
              <a:t>2021/3/3</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993027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9232A02-AF32-4214-9B1D-5720D21AA996}" type="datetime1">
              <a:rPr kumimoji="1" lang="ja-JP" altLang="en-US" smtClean="0"/>
              <a:t>2021/3/3</a:t>
            </a:fld>
            <a:endParaRPr kumimoji="1" lang="ja-JP" altLang="en-US"/>
          </a:p>
        </p:txBody>
      </p:sp>
      <p:sp>
        <p:nvSpPr>
          <p:cNvPr id="8" name="Footer Placeholder 7"/>
          <p:cNvSpPr>
            <a:spLocks noGrp="1"/>
          </p:cNvSpPr>
          <p:nvPr>
            <p:ph type="ftr" sz="quarter" idx="11"/>
          </p:nvPr>
        </p:nvSpPr>
        <p:spPr/>
        <p:txBody>
          <a:bodyPr/>
          <a:lstStyle/>
          <a:p>
            <a:r>
              <a:rPr kumimoji="1" lang="ja-JP" altLang="en-US"/>
              <a:t>がん検診部会</a:t>
            </a:r>
          </a:p>
        </p:txBody>
      </p:sp>
      <p:sp>
        <p:nvSpPr>
          <p:cNvPr id="9" name="Slide Number Placeholder 8"/>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933437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C9D659B-6EFF-4F1E-8D9E-6FDAF5306EC8}" type="datetime1">
              <a:rPr kumimoji="1" lang="ja-JP" altLang="en-US" smtClean="0"/>
              <a:t>2021/3/3</a:t>
            </a:fld>
            <a:endParaRPr kumimoji="1" lang="ja-JP" altLang="en-US"/>
          </a:p>
        </p:txBody>
      </p:sp>
      <p:sp>
        <p:nvSpPr>
          <p:cNvPr id="4" name="Footer Placeholder 3"/>
          <p:cNvSpPr>
            <a:spLocks noGrp="1"/>
          </p:cNvSpPr>
          <p:nvPr>
            <p:ph type="ftr" sz="quarter" idx="11"/>
          </p:nvPr>
        </p:nvSpPr>
        <p:spPr/>
        <p:txBody>
          <a:bodyPr/>
          <a:lstStyle/>
          <a:p>
            <a:r>
              <a:rPr kumimoji="1" lang="ja-JP" altLang="en-US"/>
              <a:t>がん検診部会</a:t>
            </a:r>
          </a:p>
        </p:txBody>
      </p:sp>
      <p:sp>
        <p:nvSpPr>
          <p:cNvPr id="5" name="Slide Number Placeholder 4"/>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6692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3F6FE6-2E1B-4CFA-A0DA-C49007DDA0E3}" type="datetime1">
              <a:rPr kumimoji="1" lang="ja-JP" altLang="en-US" smtClean="0"/>
              <a:t>2021/3/3</a:t>
            </a:fld>
            <a:endParaRPr kumimoji="1" lang="ja-JP" altLang="en-US"/>
          </a:p>
        </p:txBody>
      </p:sp>
      <p:sp>
        <p:nvSpPr>
          <p:cNvPr id="3" name="Footer Placeholder 2"/>
          <p:cNvSpPr>
            <a:spLocks noGrp="1"/>
          </p:cNvSpPr>
          <p:nvPr>
            <p:ph type="ftr" sz="quarter" idx="11"/>
          </p:nvPr>
        </p:nvSpPr>
        <p:spPr/>
        <p:txBody>
          <a:bodyPr/>
          <a:lstStyle/>
          <a:p>
            <a:r>
              <a:rPr kumimoji="1" lang="ja-JP" altLang="en-US"/>
              <a:t>がん検診部会</a:t>
            </a:r>
          </a:p>
        </p:txBody>
      </p:sp>
      <p:sp>
        <p:nvSpPr>
          <p:cNvPr id="4" name="Slide Number Placeholder 3"/>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5434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C2B69FF-7ADA-4BDF-853D-B1A78A34BC15}" type="datetime1">
              <a:rPr kumimoji="1" lang="ja-JP" altLang="en-US" smtClean="0"/>
              <a:t>2021/3/3</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187860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2F17878-E6D3-4FF0-B273-2464A54ADCD1}" type="datetime1">
              <a:rPr kumimoji="1" lang="ja-JP" altLang="en-US" smtClean="0"/>
              <a:t>2021/3/3</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4262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586B6-B4E0-41E7-97B6-2228EF336D67}" type="datetime1">
              <a:rPr kumimoji="1" lang="ja-JP" altLang="en-US" smtClean="0"/>
              <a:t>2021/3/3</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a:t>がん検診部会</a:t>
            </a:r>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2883052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概ね予定どおり</a:t>
            </a:r>
          </a:p>
        </p:txBody>
      </p:sp>
      <p:sp>
        <p:nvSpPr>
          <p:cNvPr id="8" name="正方形/長方形 7"/>
          <p:cNvSpPr/>
          <p:nvPr/>
        </p:nvSpPr>
        <p:spPr>
          <a:xfrm>
            <a:off x="318801" y="1045127"/>
            <a:ext cx="9259910" cy="558808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現在の状況</a:t>
            </a:r>
            <a:endParaRPr kumimoji="0" lang="ja-JP" altLang="ja-JP"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7.9</a:t>
            </a: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a:t>
            </a:r>
            <a:endParaRPr kumimoji="0" lang="ja-JP" altLang="ja-JP"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【平成</a:t>
            </a:r>
            <a:r>
              <a:rPr kumimoji="1" lang="en-US"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24</a:t>
            </a: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a:t>
            </a:r>
            <a:r>
              <a:rPr kumimoji="1" lang="en-US"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2012</a:t>
            </a: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）年】</a:t>
            </a:r>
            <a:endParaRPr kumimoji="0" lang="ja-JP" altLang="ja-JP"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15</a:t>
            </a: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件</a:t>
            </a:r>
            <a:endParaRPr kumimoji="0" lang="ja-JP" altLang="ja-JP"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【平成</a:t>
            </a:r>
            <a:r>
              <a:rPr kumimoji="1" lang="en-US"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28</a:t>
            </a: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a:t>
            </a:r>
            <a:r>
              <a:rPr kumimoji="1" lang="en-US"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2016</a:t>
            </a: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）年】</a:t>
            </a:r>
            <a:endParaRPr kumimoji="0" lang="ja-JP" altLang="ja-JP"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aphicFrame>
        <p:nvGraphicFramePr>
          <p:cNvPr id="19" name="表 18"/>
          <p:cNvGraphicFramePr>
            <a:graphicFrameLocks noGrp="1"/>
          </p:cNvGraphicFramePr>
          <p:nvPr>
            <p:extLst/>
          </p:nvPr>
        </p:nvGraphicFramePr>
        <p:xfrm>
          <a:off x="663360" y="2557803"/>
          <a:ext cx="8570793" cy="2194502"/>
        </p:xfrm>
        <a:graphic>
          <a:graphicData uri="http://schemas.openxmlformats.org/drawingml/2006/table">
            <a:tbl>
              <a:tblPr firstRow="1" firstCol="1" bandRow="1">
                <a:tableStyleId>{5C22544A-7EE6-4342-B048-85BDC9FD1C3A}</a:tableStyleId>
              </a:tblPr>
              <a:tblGrid>
                <a:gridCol w="244550">
                  <a:extLst>
                    <a:ext uri="{9D8B030D-6E8A-4147-A177-3AD203B41FA5}">
                      <a16:colId xmlns:a16="http://schemas.microsoft.com/office/drawing/2014/main" val="20000"/>
                    </a:ext>
                  </a:extLst>
                </a:gridCol>
                <a:gridCol w="3213329">
                  <a:extLst>
                    <a:ext uri="{9D8B030D-6E8A-4147-A177-3AD203B41FA5}">
                      <a16:colId xmlns:a16="http://schemas.microsoft.com/office/drawing/2014/main" val="20001"/>
                    </a:ext>
                  </a:extLst>
                </a:gridCol>
                <a:gridCol w="2627291">
                  <a:extLst>
                    <a:ext uri="{9D8B030D-6E8A-4147-A177-3AD203B41FA5}">
                      <a16:colId xmlns:a16="http://schemas.microsoft.com/office/drawing/2014/main" val="20002"/>
                    </a:ext>
                  </a:extLst>
                </a:gridCol>
                <a:gridCol w="2485623">
                  <a:extLst>
                    <a:ext uri="{9D8B030D-6E8A-4147-A177-3AD203B41FA5}">
                      <a16:colId xmlns:a16="http://schemas.microsoft.com/office/drawing/2014/main" val="1316396622"/>
                    </a:ext>
                  </a:extLst>
                </a:gridCol>
              </a:tblGrid>
              <a:tr h="533047">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sz="1400" b="1" dirty="0">
                          <a:effectLst/>
                          <a:latin typeface="+mn-ea"/>
                          <a:ea typeface="+mn-ea"/>
                        </a:rPr>
                        <a:t>の状況</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現在の状況</a:t>
                      </a:r>
                      <a:endParaRPr lang="ja-JP" alt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864244">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en-US" sz="1400" b="1" dirty="0">
                          <a:effectLst/>
                          <a:latin typeface="+mn-ea"/>
                          <a:ea typeface="+mn-ea"/>
                        </a:rPr>
                        <a:t>DCO</a:t>
                      </a:r>
                      <a:r>
                        <a:rPr lang="ja-JP" sz="1400" b="1" dirty="0">
                          <a:effectLst/>
                          <a:latin typeface="+mn-ea"/>
                          <a:ea typeface="+mn-ea"/>
                        </a:rPr>
                        <a:t>％</a:t>
                      </a:r>
                    </a:p>
                    <a:p>
                      <a:pPr algn="l" fontAlgn="auto">
                        <a:lnSpc>
                          <a:spcPts val="1600"/>
                        </a:lnSpc>
                        <a:spcAft>
                          <a:spcPts val="0"/>
                        </a:spcAft>
                      </a:pPr>
                      <a:r>
                        <a:rPr lang="ja-JP" sz="1400" b="1" kern="100" dirty="0">
                          <a:effectLst/>
                          <a:latin typeface="+mn-ea"/>
                          <a:ea typeface="+mn-ea"/>
                        </a:rPr>
                        <a:t>＜がん登録データの精度の維持＞</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【大阪府がん登録】</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7.9</a:t>
                      </a:r>
                      <a:r>
                        <a:rPr lang="ja-JP" sz="1400" b="1" dirty="0">
                          <a:effectLst/>
                          <a:latin typeface="+mn-ea"/>
                          <a:ea typeface="+mn-ea"/>
                        </a:rPr>
                        <a:t>％</a:t>
                      </a: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24</a:t>
                      </a:r>
                      <a:r>
                        <a:rPr lang="ja-JP" sz="1400" b="1" dirty="0">
                          <a:effectLst/>
                          <a:latin typeface="+mn-ea"/>
                          <a:ea typeface="+mn-ea"/>
                        </a:rPr>
                        <a:t>（</a:t>
                      </a:r>
                      <a:r>
                        <a:rPr lang="en-US" sz="1400" b="1" dirty="0">
                          <a:effectLst/>
                          <a:latin typeface="+mn-ea"/>
                          <a:ea typeface="+mn-ea"/>
                        </a:rPr>
                        <a:t>2012</a:t>
                      </a:r>
                      <a:r>
                        <a:rPr lang="ja-JP" sz="1400" b="1" dirty="0">
                          <a:effectLst/>
                          <a:latin typeface="+mn-ea"/>
                          <a:ea typeface="+mn-ea"/>
                        </a:rPr>
                        <a:t>）年】</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2.1</a:t>
                      </a:r>
                      <a:r>
                        <a:rPr lang="ja-JP" altLang="en-US" sz="1400" b="1" dirty="0">
                          <a:solidFill>
                            <a:schemeClr val="tx1"/>
                          </a:solidFill>
                          <a:effectLst/>
                          <a:latin typeface="+mn-ea"/>
                          <a:ea typeface="+mn-ea"/>
                          <a:cs typeface="HG丸ｺﾞｼｯｸM-PRO"/>
                        </a:rPr>
                        <a:t>％</a:t>
                      </a:r>
                      <a:endParaRPr lang="en-US" altLang="ja-JP" sz="1400" b="1" dirty="0">
                        <a:solidFill>
                          <a:schemeClr val="tx1"/>
                        </a:solidFill>
                        <a:effectLst/>
                        <a:latin typeface="+mn-ea"/>
                        <a:ea typeface="+mn-ea"/>
                        <a:cs typeface="HG丸ｺﾞｼｯｸM-PRO"/>
                      </a:endParaRPr>
                    </a:p>
                    <a:p>
                      <a:pPr algn="ctr" fontAlgn="auto">
                        <a:lnSpc>
                          <a:spcPts val="1600"/>
                        </a:lnSpc>
                        <a:spcAft>
                          <a:spcPts val="0"/>
                        </a:spcAft>
                      </a:pPr>
                      <a:r>
                        <a:rPr lang="en-US" altLang="ja-JP" sz="1400" b="1" dirty="0">
                          <a:solidFill>
                            <a:schemeClr val="tx1"/>
                          </a:solidFill>
                          <a:effectLst/>
                          <a:latin typeface="+mn-ea"/>
                          <a:ea typeface="+mn-ea"/>
                          <a:cs typeface="HG丸ｺﾞｼｯｸM-PRO"/>
                        </a:rPr>
                        <a:t>【</a:t>
                      </a:r>
                      <a:r>
                        <a:rPr lang="ja-JP" altLang="en-US" sz="1400" b="1" dirty="0">
                          <a:solidFill>
                            <a:schemeClr val="tx1"/>
                          </a:solidFill>
                          <a:effectLst/>
                          <a:latin typeface="+mn-ea"/>
                          <a:ea typeface="+mn-ea"/>
                          <a:cs typeface="HG丸ｺﾞｼｯｸM-PRO"/>
                        </a:rPr>
                        <a:t>平成</a:t>
                      </a:r>
                      <a:r>
                        <a:rPr lang="en-US" altLang="ja-JP" sz="1400" b="1" dirty="0">
                          <a:solidFill>
                            <a:schemeClr val="tx1"/>
                          </a:solidFill>
                          <a:effectLst/>
                          <a:latin typeface="+mn-ea"/>
                          <a:ea typeface="+mn-ea"/>
                          <a:cs typeface="HG丸ｺﾞｼｯｸM-PRO"/>
                        </a:rPr>
                        <a:t>29</a:t>
                      </a:r>
                      <a:r>
                        <a:rPr lang="ja-JP" altLang="en-US" sz="1400" b="1" dirty="0">
                          <a:solidFill>
                            <a:schemeClr val="tx1"/>
                          </a:solidFill>
                          <a:effectLst/>
                          <a:latin typeface="+mn-ea"/>
                          <a:ea typeface="+mn-ea"/>
                          <a:cs typeface="HG丸ｺﾞｼｯｸM-PRO"/>
                        </a:rPr>
                        <a:t>（</a:t>
                      </a:r>
                      <a:r>
                        <a:rPr lang="en-US" altLang="ja-JP" sz="1400" b="1" dirty="0">
                          <a:solidFill>
                            <a:schemeClr val="tx1"/>
                          </a:solidFill>
                          <a:effectLst/>
                          <a:latin typeface="+mn-ea"/>
                          <a:ea typeface="+mn-ea"/>
                          <a:cs typeface="HG丸ｺﾞｼｯｸM-PRO"/>
                        </a:rPr>
                        <a:t>2017</a:t>
                      </a:r>
                      <a:r>
                        <a:rPr lang="ja-JP" altLang="en-US" sz="1400" b="1" dirty="0">
                          <a:solidFill>
                            <a:schemeClr val="tx1"/>
                          </a:solidFill>
                          <a:effectLst/>
                          <a:latin typeface="+mn-ea"/>
                          <a:ea typeface="+mn-ea"/>
                          <a:cs typeface="HG丸ｺﾞｼｯｸM-PRO"/>
                        </a:rPr>
                        <a:t>）年</a:t>
                      </a:r>
                      <a:r>
                        <a:rPr lang="en-US" altLang="ja-JP" sz="1400" b="1" dirty="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97211">
                <a:tc>
                  <a:txBody>
                    <a:bodyPr/>
                    <a:lstStyle/>
                    <a:p>
                      <a:pPr algn="ctr" fontAlgn="auto">
                        <a:lnSpc>
                          <a:spcPts val="1600"/>
                        </a:lnSpc>
                        <a:spcAft>
                          <a:spcPts val="0"/>
                        </a:spcAft>
                      </a:pPr>
                      <a:r>
                        <a:rPr lang="en-US" sz="1400" b="1" dirty="0">
                          <a:effectLst/>
                          <a:latin typeface="+mn-ea"/>
                          <a:ea typeface="+mn-ea"/>
                        </a:rPr>
                        <a:t>2</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kern="100" dirty="0">
                          <a:effectLst/>
                          <a:latin typeface="+mn-ea"/>
                          <a:ea typeface="+mn-ea"/>
                        </a:rPr>
                        <a:t>がん登録データなどの情報提供件数</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【がん対策センター調べ】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15</a:t>
                      </a:r>
                      <a:r>
                        <a:rPr lang="ja-JP" sz="1400" b="1" dirty="0">
                          <a:effectLst/>
                          <a:latin typeface="+mn-ea"/>
                          <a:ea typeface="+mn-ea"/>
                        </a:rPr>
                        <a:t>件</a:t>
                      </a: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28</a:t>
                      </a:r>
                      <a:r>
                        <a:rPr lang="ja-JP" sz="1400" b="1" dirty="0">
                          <a:effectLst/>
                          <a:latin typeface="+mn-ea"/>
                          <a:ea typeface="+mn-ea"/>
                        </a:rPr>
                        <a:t>（</a:t>
                      </a:r>
                      <a:r>
                        <a:rPr lang="en-US" sz="1400" b="1" dirty="0">
                          <a:effectLst/>
                          <a:latin typeface="+mn-ea"/>
                          <a:ea typeface="+mn-ea"/>
                        </a:rPr>
                        <a:t>2016</a:t>
                      </a:r>
                      <a:r>
                        <a:rPr lang="ja-JP" sz="1400" b="1" dirty="0">
                          <a:effectLst/>
                          <a:latin typeface="+mn-ea"/>
                          <a:ea typeface="+mn-ea"/>
                        </a:rPr>
                        <a:t>）年】</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chemeClr val="tx1"/>
                          </a:solidFill>
                          <a:effectLst/>
                          <a:latin typeface="+mn-ea"/>
                          <a:ea typeface="+mn-ea"/>
                          <a:cs typeface="HG丸ｺﾞｼｯｸM-PRO"/>
                        </a:rPr>
                        <a:t>18</a:t>
                      </a:r>
                      <a:r>
                        <a:rPr lang="ja-JP" altLang="en-US" sz="1400" b="1" dirty="0" smtClean="0">
                          <a:solidFill>
                            <a:schemeClr val="tx1"/>
                          </a:solidFill>
                          <a:effectLst/>
                          <a:latin typeface="+mn-ea"/>
                          <a:ea typeface="+mn-ea"/>
                          <a:cs typeface="HG丸ｺﾞｼｯｸM-PRO"/>
                        </a:rPr>
                        <a:t>件</a:t>
                      </a:r>
                      <a:r>
                        <a:rPr lang="ja-JP" altLang="en-US" sz="1400" b="1" dirty="0">
                          <a:solidFill>
                            <a:schemeClr val="tx1"/>
                          </a:solidFill>
                          <a:effectLst/>
                          <a:latin typeface="+mn-ea"/>
                          <a:ea typeface="+mn-ea"/>
                          <a:cs typeface="HG丸ｺﾞｼｯｸM-PRO"/>
                        </a:rPr>
                        <a:t>（うち病院</a:t>
                      </a:r>
                      <a:r>
                        <a:rPr lang="en-US" altLang="ja-JP" sz="1400" b="1" dirty="0">
                          <a:solidFill>
                            <a:schemeClr val="tx1"/>
                          </a:solidFill>
                          <a:effectLst/>
                          <a:latin typeface="+mn-ea"/>
                          <a:ea typeface="+mn-ea"/>
                          <a:cs typeface="HG丸ｺﾞｼｯｸM-PRO"/>
                        </a:rPr>
                        <a:t>14</a:t>
                      </a:r>
                      <a:r>
                        <a:rPr lang="ja-JP" altLang="en-US" sz="1400" b="1" dirty="0">
                          <a:solidFill>
                            <a:schemeClr val="tx1"/>
                          </a:solidFill>
                          <a:effectLst/>
                          <a:latin typeface="+mn-ea"/>
                          <a:ea typeface="+mn-ea"/>
                          <a:cs typeface="HG丸ｺﾞｼｯｸM-PRO"/>
                        </a:rPr>
                        <a:t>件）</a:t>
                      </a:r>
                      <a:endParaRPr lang="en-US" altLang="ja-JP" sz="1400" b="1" dirty="0">
                        <a:solidFill>
                          <a:schemeClr val="tx1"/>
                        </a:solidFill>
                        <a:effectLst/>
                        <a:latin typeface="+mn-ea"/>
                        <a:ea typeface="+mn-ea"/>
                        <a:cs typeface="HG丸ｺﾞｼｯｸM-PRO"/>
                      </a:endParaRPr>
                    </a:p>
                    <a:p>
                      <a:pPr algn="ctr" fontAlgn="auto">
                        <a:lnSpc>
                          <a:spcPts val="1600"/>
                        </a:lnSpc>
                        <a:spcAft>
                          <a:spcPts val="0"/>
                        </a:spcAft>
                      </a:pPr>
                      <a:r>
                        <a:rPr lang="en-US" altLang="ja-JP" sz="1400" b="1" dirty="0">
                          <a:solidFill>
                            <a:schemeClr val="tx1"/>
                          </a:solidFill>
                          <a:effectLst/>
                          <a:latin typeface="+mn-ea"/>
                          <a:ea typeface="+mn-ea"/>
                          <a:cs typeface="HG丸ｺﾞｼｯｸM-PRO"/>
                        </a:rPr>
                        <a:t>【</a:t>
                      </a:r>
                      <a:r>
                        <a:rPr lang="ja-JP" altLang="en-US" sz="1400" b="1" dirty="0">
                          <a:solidFill>
                            <a:schemeClr val="tx1"/>
                          </a:solidFill>
                          <a:effectLst/>
                          <a:latin typeface="+mn-ea"/>
                          <a:ea typeface="+mn-ea"/>
                          <a:cs typeface="HG丸ｺﾞｼｯｸM-PRO"/>
                        </a:rPr>
                        <a:t>令和</a:t>
                      </a:r>
                      <a:r>
                        <a:rPr lang="en-US" altLang="ja-JP" sz="1400" b="1" dirty="0">
                          <a:solidFill>
                            <a:schemeClr val="tx1"/>
                          </a:solidFill>
                          <a:effectLst/>
                          <a:latin typeface="+mn-ea"/>
                          <a:ea typeface="+mn-ea"/>
                          <a:cs typeface="HG丸ｺﾞｼｯｸM-PRO"/>
                        </a:rPr>
                        <a:t>2</a:t>
                      </a:r>
                      <a:r>
                        <a:rPr lang="ja-JP" altLang="en-US" sz="1400" b="1" dirty="0">
                          <a:solidFill>
                            <a:schemeClr val="tx1"/>
                          </a:solidFill>
                          <a:effectLst/>
                          <a:latin typeface="+mn-ea"/>
                          <a:ea typeface="+mn-ea"/>
                          <a:cs typeface="HG丸ｺﾞｼｯｸM-PRO"/>
                        </a:rPr>
                        <a:t>（</a:t>
                      </a:r>
                      <a:r>
                        <a:rPr lang="en-US" altLang="ja-JP" sz="1400" b="1" dirty="0">
                          <a:solidFill>
                            <a:schemeClr val="tx1"/>
                          </a:solidFill>
                          <a:effectLst/>
                          <a:latin typeface="+mn-ea"/>
                          <a:ea typeface="+mn-ea"/>
                          <a:cs typeface="HG丸ｺﾞｼｯｸM-PRO"/>
                        </a:rPr>
                        <a:t>2020</a:t>
                      </a:r>
                      <a:r>
                        <a:rPr lang="ja-JP" altLang="en-US" sz="1400" b="1" dirty="0">
                          <a:solidFill>
                            <a:schemeClr val="tx1"/>
                          </a:solidFill>
                          <a:effectLst/>
                          <a:latin typeface="+mn-ea"/>
                          <a:ea typeface="+mn-ea"/>
                          <a:cs typeface="HG丸ｺﾞｼｯｸM-PRO"/>
                        </a:rPr>
                        <a:t>）年</a:t>
                      </a:r>
                      <a:r>
                        <a:rPr lang="en-US" altLang="ja-JP" sz="1400" b="1" dirty="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２　がん医療の充実</a:t>
            </a:r>
          </a:p>
        </p:txBody>
      </p:sp>
      <p:sp>
        <p:nvSpPr>
          <p:cNvPr id="15" name="正方形/長方形 14"/>
          <p:cNvSpPr/>
          <p:nvPr/>
        </p:nvSpPr>
        <p:spPr>
          <a:xfrm>
            <a:off x="134947" y="876468"/>
            <a:ext cx="4688603" cy="432000"/>
          </a:xfrm>
          <a:prstGeom prst="rect">
            <a:avLst/>
          </a:prstGeom>
          <a:solidFill>
            <a:srgbClr val="002060"/>
          </a:solidFill>
        </p:spPr>
        <p:txBody>
          <a:bodyPr wrap="square" anchor="ctr">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20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Calibri" panose="020F0502020204030204"/>
                <a:ea typeface="游ゴシック" panose="020B0400000000000000" pitchFamily="50" charset="-128"/>
                <a:cs typeface="+mn-cs"/>
              </a:rPr>
              <a:t>（４）がん登録の推進</a:t>
            </a:r>
            <a:r>
              <a:rPr kumimoji="1" lang="ja-JP" altLang="en-US" sz="20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計画Ｐ</a:t>
            </a:r>
            <a:r>
              <a:rPr kumimoji="1" lang="en-US" altLang="ja-JP" sz="20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52-53</a:t>
            </a:r>
          </a:p>
        </p:txBody>
      </p:sp>
      <p:sp>
        <p:nvSpPr>
          <p:cNvPr id="12" name="正方形/長方形 11"/>
          <p:cNvSpPr/>
          <p:nvPr/>
        </p:nvSpPr>
        <p:spPr>
          <a:xfrm>
            <a:off x="663360" y="2019812"/>
            <a:ext cx="8130963" cy="369332"/>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≪第３期大阪府がん対策推進計画におけるモニタリング指標≫</a:t>
            </a:r>
          </a:p>
        </p:txBody>
      </p:sp>
      <p:sp>
        <p:nvSpPr>
          <p:cNvPr id="2" name="テキスト ボックス 1"/>
          <p:cNvSpPr txBox="1"/>
          <p:nvPr/>
        </p:nvSpPr>
        <p:spPr>
          <a:xfrm>
            <a:off x="8161618" y="197273"/>
            <a:ext cx="1417093"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dirty="0" smtClean="0"/>
              <a:t>資料３－１</a:t>
            </a:r>
            <a:endParaRPr kumimoji="1" lang="ja-JP" altLang="en-US" dirty="0"/>
          </a:p>
        </p:txBody>
      </p:sp>
    </p:spTree>
    <p:extLst>
      <p:ext uri="{BB962C8B-B14F-4D97-AF65-F5344CB8AC3E}">
        <p14:creationId xmlns:p14="http://schemas.microsoft.com/office/powerpoint/2010/main" val="1072120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概ね予定どおり</a:t>
            </a:r>
          </a:p>
        </p:txBody>
      </p:sp>
      <p:graphicFrame>
        <p:nvGraphicFramePr>
          <p:cNvPr id="15" name="表 14"/>
          <p:cNvGraphicFramePr>
            <a:graphicFrameLocks noGrp="1"/>
          </p:cNvGraphicFramePr>
          <p:nvPr>
            <p:extLst/>
          </p:nvPr>
        </p:nvGraphicFramePr>
        <p:xfrm>
          <a:off x="489397" y="184958"/>
          <a:ext cx="8989454" cy="566296"/>
        </p:xfrm>
        <a:graphic>
          <a:graphicData uri="http://schemas.openxmlformats.org/drawingml/2006/table">
            <a:tbl>
              <a:tblPr firstRow="1" bandRow="1">
                <a:tableStyleId>{5C22544A-7EE6-4342-B048-85BDC9FD1C3A}</a:tableStyleId>
              </a:tblPr>
              <a:tblGrid>
                <a:gridCol w="1118803">
                  <a:extLst>
                    <a:ext uri="{9D8B030D-6E8A-4147-A177-3AD203B41FA5}">
                      <a16:colId xmlns:a16="http://schemas.microsoft.com/office/drawing/2014/main" val="3795206225"/>
                    </a:ext>
                  </a:extLst>
                </a:gridCol>
                <a:gridCol w="7870651">
                  <a:extLst>
                    <a:ext uri="{9D8B030D-6E8A-4147-A177-3AD203B41FA5}">
                      <a16:colId xmlns:a16="http://schemas.microsoft.com/office/drawing/2014/main" val="1328953327"/>
                    </a:ext>
                  </a:extLst>
                </a:gridCol>
              </a:tblGrid>
              <a:tr h="56629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400" b="1" dirty="0">
                          <a:solidFill>
                            <a:schemeClr val="tx1"/>
                          </a:solidFill>
                        </a:rPr>
                        <a:t>  ◆全国がん登録の実施に伴い、精度維持・向上や得られたデータの活用が求められている。</a:t>
                      </a:r>
                      <a:endParaRPr kumimoji="1" lang="en-US" altLang="ja-JP" sz="1400" b="1" dirty="0">
                        <a:solidFill>
                          <a:schemeClr val="tx1"/>
                        </a:solidFill>
                      </a:endParaRPr>
                    </a:p>
                  </a:txBody>
                  <a:tcPr marL="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2" name="スライド番号プレースホルダー 1"/>
          <p:cNvSpPr>
            <a:spLocks noGrp="1"/>
          </p:cNvSpPr>
          <p:nvPr>
            <p:ph type="sldNum" sz="quarter" idx="12"/>
          </p:nvPr>
        </p:nvSpPr>
        <p:spPr>
          <a:xfrm>
            <a:off x="6156102" y="6399352"/>
            <a:ext cx="3438659"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＜がん登録等部会＞</a:t>
            </a:r>
            <a:r>
              <a:rPr kumimoji="1" lang="ja-JP" altLang="en-US" sz="1400" b="1" i="0" u="none" strike="noStrike" kern="1200" cap="none" spc="0" normalizeH="0" baseline="0" noProof="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　</a:t>
            </a:r>
            <a:r>
              <a:rPr kumimoji="1" lang="ja-JP" altLang="en-US" sz="14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　　　　　</a:t>
            </a:r>
          </a:p>
        </p:txBody>
      </p:sp>
      <p:graphicFrame>
        <p:nvGraphicFramePr>
          <p:cNvPr id="7" name="表 6"/>
          <p:cNvGraphicFramePr>
            <a:graphicFrameLocks noGrp="1"/>
          </p:cNvGraphicFramePr>
          <p:nvPr>
            <p:extLst>
              <p:ext uri="{D42A27DB-BD31-4B8C-83A1-F6EECF244321}">
                <p14:modId xmlns:p14="http://schemas.microsoft.com/office/powerpoint/2010/main" val="1647688369"/>
              </p:ext>
            </p:extLst>
          </p:nvPr>
        </p:nvGraphicFramePr>
        <p:xfrm>
          <a:off x="515691" y="845885"/>
          <a:ext cx="8963160" cy="5359092"/>
        </p:xfrm>
        <a:graphic>
          <a:graphicData uri="http://schemas.openxmlformats.org/drawingml/2006/table">
            <a:tbl>
              <a:tblPr firstRow="1" bandRow="1">
                <a:tableStyleId>{5C22544A-7EE6-4342-B048-85BDC9FD1C3A}</a:tableStyleId>
              </a:tblPr>
              <a:tblGrid>
                <a:gridCol w="1128922">
                  <a:extLst>
                    <a:ext uri="{9D8B030D-6E8A-4147-A177-3AD203B41FA5}">
                      <a16:colId xmlns:a16="http://schemas.microsoft.com/office/drawing/2014/main" val="528851062"/>
                    </a:ext>
                  </a:extLst>
                </a:gridCol>
                <a:gridCol w="7834238">
                  <a:extLst>
                    <a:ext uri="{9D8B030D-6E8A-4147-A177-3AD203B41FA5}">
                      <a16:colId xmlns:a16="http://schemas.microsoft.com/office/drawing/2014/main" val="89849022"/>
                    </a:ext>
                  </a:extLst>
                </a:gridCol>
              </a:tblGrid>
              <a:tr h="2754565">
                <a:tc>
                  <a:txBody>
                    <a:bodyPr/>
                    <a:lstStyle/>
                    <a:p>
                      <a:r>
                        <a:rPr kumimoji="1" lang="ja-JP" altLang="en-US" sz="1600" dirty="0"/>
                        <a:t> 本年度の     </a:t>
                      </a:r>
                      <a:endParaRPr kumimoji="1" lang="en-US" altLang="ja-JP" sz="1600" dirty="0"/>
                    </a:p>
                    <a:p>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en-US" altLang="ja-JP" sz="1300" dirty="0">
                          <a:solidFill>
                            <a:schemeClr val="tx1"/>
                          </a:solidFill>
                          <a:latin typeface="+mn-ea"/>
                          <a:ea typeface="+mn-ea"/>
                        </a:rPr>
                        <a:t>《</a:t>
                      </a:r>
                      <a:r>
                        <a:rPr kumimoji="1" lang="ja-JP" altLang="en-US" sz="1300" u="sng" dirty="0">
                          <a:solidFill>
                            <a:schemeClr val="tx1"/>
                          </a:solidFill>
                          <a:latin typeface="+mn-ea"/>
                          <a:ea typeface="+mn-ea"/>
                        </a:rPr>
                        <a:t>がん登録の精度向上</a:t>
                      </a:r>
                      <a:r>
                        <a:rPr kumimoji="1" lang="en-US" altLang="ja-JP" sz="1300" dirty="0" smtClean="0">
                          <a:solidFill>
                            <a:schemeClr val="tx1"/>
                          </a:solidFill>
                          <a:latin typeface="+mn-ea"/>
                          <a:ea typeface="+mn-ea"/>
                        </a:rPr>
                        <a:t>》</a:t>
                      </a:r>
                    </a:p>
                    <a:p>
                      <a:pPr>
                        <a:lnSpc>
                          <a:spcPct val="100000"/>
                        </a:lnSpc>
                      </a:pPr>
                      <a:r>
                        <a:rPr kumimoji="1" lang="ja-JP" altLang="en-US" sz="1300" b="0" dirty="0" smtClean="0">
                          <a:solidFill>
                            <a:schemeClr val="tx1"/>
                          </a:solidFill>
                          <a:latin typeface="+mn-ea"/>
                          <a:ea typeface="+mn-ea"/>
                        </a:rPr>
                        <a:t>■新型コロナウィルス感染症拡大防止のため、全国</a:t>
                      </a:r>
                      <a:r>
                        <a:rPr kumimoji="1" lang="ja-JP" altLang="en-US" sz="1300" b="0" dirty="0">
                          <a:solidFill>
                            <a:schemeClr val="tx1"/>
                          </a:solidFill>
                          <a:latin typeface="+mn-ea"/>
                          <a:ea typeface="+mn-ea"/>
                        </a:rPr>
                        <a:t>がん登録実務者</a:t>
                      </a:r>
                      <a:r>
                        <a:rPr kumimoji="1" lang="ja-JP" altLang="en-US" sz="1300" b="0" dirty="0" smtClean="0">
                          <a:solidFill>
                            <a:schemeClr val="tx1"/>
                          </a:solidFill>
                          <a:latin typeface="+mn-ea"/>
                          <a:ea typeface="+mn-ea"/>
                        </a:rPr>
                        <a:t>研修会については、</a:t>
                      </a:r>
                      <a:endParaRPr kumimoji="1" lang="en-US" altLang="ja-JP" sz="1300" b="0" dirty="0" smtClean="0">
                        <a:solidFill>
                          <a:schemeClr val="tx1"/>
                        </a:solidFill>
                        <a:latin typeface="+mn-ea"/>
                        <a:ea typeface="+mn-ea"/>
                      </a:endParaRPr>
                    </a:p>
                    <a:p>
                      <a:pPr>
                        <a:lnSpc>
                          <a:spcPct val="100000"/>
                        </a:lnSpc>
                      </a:pPr>
                      <a:r>
                        <a:rPr kumimoji="1" lang="ja-JP" altLang="en-US" sz="1300" b="0" dirty="0" smtClean="0">
                          <a:solidFill>
                            <a:schemeClr val="tx1"/>
                          </a:solidFill>
                          <a:latin typeface="+mn-ea"/>
                          <a:ea typeface="+mn-ea"/>
                        </a:rPr>
                        <a:t>　開催を見送り資料配布を実施。</a:t>
                      </a:r>
                      <a:endParaRPr kumimoji="1" lang="en-US" altLang="ja-JP" sz="1300" b="0" dirty="0" smtClean="0">
                        <a:solidFill>
                          <a:schemeClr val="tx1"/>
                        </a:solidFill>
                        <a:latin typeface="+mn-ea"/>
                        <a:ea typeface="+mn-ea"/>
                      </a:endParaRPr>
                    </a:p>
                    <a:p>
                      <a:pPr>
                        <a:lnSpc>
                          <a:spcPct val="100000"/>
                        </a:lnSpc>
                      </a:pPr>
                      <a:r>
                        <a:rPr kumimoji="1" lang="ja-JP" altLang="en-US" sz="1300" b="0" dirty="0" smtClean="0">
                          <a:solidFill>
                            <a:schemeClr val="tx1"/>
                          </a:solidFill>
                          <a:latin typeface="+mn-ea"/>
                          <a:ea typeface="+mn-ea"/>
                        </a:rPr>
                        <a:t>■</a:t>
                      </a:r>
                      <a:r>
                        <a:rPr kumimoji="1" lang="ja-JP" altLang="en-US" sz="1300" b="0" dirty="0">
                          <a:solidFill>
                            <a:schemeClr val="tx1"/>
                          </a:solidFill>
                          <a:latin typeface="+mn-ea"/>
                          <a:ea typeface="+mn-ea"/>
                        </a:rPr>
                        <a:t>院内がん登録実務者研修会の</a:t>
                      </a:r>
                      <a:r>
                        <a:rPr kumimoji="1" lang="ja-JP" altLang="en-US" sz="1300" b="0" dirty="0" smtClean="0">
                          <a:solidFill>
                            <a:schemeClr val="tx1"/>
                          </a:solidFill>
                          <a:latin typeface="+mn-ea"/>
                          <a:ea typeface="+mn-ea"/>
                        </a:rPr>
                        <a:t>実施。（令和</a:t>
                      </a:r>
                      <a:r>
                        <a:rPr kumimoji="1" lang="en-US" altLang="ja-JP" sz="1300" b="0" dirty="0" smtClean="0">
                          <a:solidFill>
                            <a:schemeClr val="tx1"/>
                          </a:solidFill>
                          <a:latin typeface="+mn-ea"/>
                          <a:ea typeface="+mn-ea"/>
                        </a:rPr>
                        <a:t>2</a:t>
                      </a:r>
                      <a:r>
                        <a:rPr kumimoji="1" lang="ja-JP" altLang="en-US" sz="1300" b="0" dirty="0" smtClean="0">
                          <a:solidFill>
                            <a:schemeClr val="tx1"/>
                          </a:solidFill>
                          <a:latin typeface="+mn-ea"/>
                          <a:ea typeface="+mn-ea"/>
                        </a:rPr>
                        <a:t>年</a:t>
                      </a:r>
                      <a:r>
                        <a:rPr kumimoji="1" lang="en-US" altLang="ja-JP" sz="1300" b="0" dirty="0" smtClean="0">
                          <a:solidFill>
                            <a:schemeClr val="tx1"/>
                          </a:solidFill>
                          <a:latin typeface="+mn-ea"/>
                          <a:ea typeface="+mn-ea"/>
                        </a:rPr>
                        <a:t>12</a:t>
                      </a:r>
                      <a:r>
                        <a:rPr kumimoji="1" lang="ja-JP" altLang="en-US" sz="1300" b="0" dirty="0" smtClean="0">
                          <a:solidFill>
                            <a:schemeClr val="tx1"/>
                          </a:solidFill>
                          <a:latin typeface="+mn-ea"/>
                          <a:ea typeface="+mn-ea"/>
                        </a:rPr>
                        <a:t>月</a:t>
                      </a:r>
                      <a:r>
                        <a:rPr kumimoji="1" lang="en-US" altLang="ja-JP" sz="1300" b="0" dirty="0" smtClean="0">
                          <a:solidFill>
                            <a:schemeClr val="tx1"/>
                          </a:solidFill>
                          <a:latin typeface="+mn-ea"/>
                          <a:ea typeface="+mn-ea"/>
                        </a:rPr>
                        <a:t>10</a:t>
                      </a:r>
                      <a:r>
                        <a:rPr kumimoji="1" lang="ja-JP" altLang="en-US" sz="1300" b="0" dirty="0" smtClean="0">
                          <a:solidFill>
                            <a:schemeClr val="tx1"/>
                          </a:solidFill>
                          <a:latin typeface="+mn-ea"/>
                          <a:ea typeface="+mn-ea"/>
                        </a:rPr>
                        <a:t>日</a:t>
                      </a:r>
                      <a:r>
                        <a:rPr kumimoji="1" lang="en-US" altLang="ja-JP" sz="1300" b="0" dirty="0" smtClean="0">
                          <a:solidFill>
                            <a:schemeClr val="tx1"/>
                          </a:solidFill>
                          <a:latin typeface="+mn-ea"/>
                          <a:ea typeface="+mn-ea"/>
                        </a:rPr>
                        <a:t>Web</a:t>
                      </a:r>
                      <a:r>
                        <a:rPr kumimoji="1" lang="ja-JP" altLang="en-US" sz="1300" b="0" dirty="0" smtClean="0">
                          <a:solidFill>
                            <a:schemeClr val="tx1"/>
                          </a:solidFill>
                          <a:latin typeface="+mn-ea"/>
                          <a:ea typeface="+mn-ea"/>
                        </a:rPr>
                        <a:t>開催</a:t>
                      </a:r>
                      <a:r>
                        <a:rPr kumimoji="1" lang="en-US" altLang="ja-JP" sz="1300" b="0" dirty="0" smtClean="0">
                          <a:solidFill>
                            <a:schemeClr val="tx1"/>
                          </a:solidFill>
                          <a:latin typeface="+mn-ea"/>
                          <a:ea typeface="+mn-ea"/>
                        </a:rPr>
                        <a:t>60</a:t>
                      </a:r>
                      <a:r>
                        <a:rPr kumimoji="1" lang="ja-JP" altLang="en-US" sz="1300" b="0" dirty="0" smtClean="0">
                          <a:solidFill>
                            <a:schemeClr val="tx1"/>
                          </a:solidFill>
                          <a:latin typeface="+mn-ea"/>
                          <a:ea typeface="+mn-ea"/>
                        </a:rPr>
                        <a:t>施設</a:t>
                      </a:r>
                      <a:r>
                        <a:rPr kumimoji="1" lang="en-US" altLang="ja-JP" sz="1300" b="0" dirty="0" smtClean="0">
                          <a:solidFill>
                            <a:schemeClr val="tx1"/>
                          </a:solidFill>
                          <a:latin typeface="+mn-ea"/>
                          <a:ea typeface="+mn-ea"/>
                        </a:rPr>
                        <a:t>123</a:t>
                      </a:r>
                      <a:r>
                        <a:rPr kumimoji="1" lang="ja-JP" altLang="en-US" sz="1300" b="0" dirty="0" smtClean="0">
                          <a:solidFill>
                            <a:schemeClr val="tx1"/>
                          </a:solidFill>
                          <a:latin typeface="+mn-ea"/>
                          <a:ea typeface="+mn-ea"/>
                        </a:rPr>
                        <a:t>名参加）</a:t>
                      </a:r>
                      <a:endParaRPr kumimoji="1" lang="en-US" altLang="ja-JP" sz="1300" b="0" dirty="0">
                        <a:solidFill>
                          <a:schemeClr val="tx1"/>
                        </a:solidFill>
                        <a:latin typeface="+mn-ea"/>
                        <a:ea typeface="+mn-ea"/>
                      </a:endParaRPr>
                    </a:p>
                    <a:p>
                      <a:pPr>
                        <a:lnSpc>
                          <a:spcPct val="100000"/>
                        </a:lnSpc>
                      </a:pPr>
                      <a:r>
                        <a:rPr kumimoji="1" lang="en-US" altLang="ja-JP" sz="1300" dirty="0">
                          <a:solidFill>
                            <a:schemeClr val="tx1"/>
                          </a:solidFill>
                          <a:latin typeface="+mn-ea"/>
                          <a:ea typeface="+mn-ea"/>
                        </a:rPr>
                        <a:t>《</a:t>
                      </a:r>
                      <a:r>
                        <a:rPr kumimoji="1" lang="ja-JP" altLang="en-US" sz="1300" u="sng" dirty="0">
                          <a:solidFill>
                            <a:schemeClr val="tx1"/>
                          </a:solidFill>
                          <a:latin typeface="+mn-ea"/>
                          <a:ea typeface="+mn-ea"/>
                        </a:rPr>
                        <a:t>がん登録による情報の提供・活用</a:t>
                      </a:r>
                      <a:r>
                        <a:rPr kumimoji="1" lang="en-US" altLang="ja-JP" sz="1300" dirty="0">
                          <a:solidFill>
                            <a:schemeClr val="tx1"/>
                          </a:solidFill>
                          <a:latin typeface="+mn-ea"/>
                          <a:ea typeface="+mn-ea"/>
                        </a:rPr>
                        <a:t>》</a:t>
                      </a:r>
                      <a:endParaRPr kumimoji="1" lang="en-US" altLang="ja-JP" sz="1300" b="0" dirty="0">
                        <a:solidFill>
                          <a:schemeClr val="tx1"/>
                        </a:solidFill>
                        <a:latin typeface="+mn-ea"/>
                        <a:ea typeface="+mn-ea"/>
                      </a:endParaRPr>
                    </a:p>
                    <a:p>
                      <a:pPr marL="174625" indent="-174625">
                        <a:lnSpc>
                          <a:spcPct val="100000"/>
                        </a:lnSpc>
                      </a:pPr>
                      <a:r>
                        <a:rPr kumimoji="1" lang="ja-JP" altLang="en-US" sz="1300" b="0" dirty="0">
                          <a:solidFill>
                            <a:schemeClr val="tx1"/>
                          </a:solidFill>
                          <a:latin typeface="+mn-ea"/>
                          <a:ea typeface="+mn-ea"/>
                        </a:rPr>
                        <a:t>■平成</a:t>
                      </a:r>
                      <a:r>
                        <a:rPr kumimoji="1" lang="en-US" altLang="ja-JP" sz="1300" b="0" dirty="0">
                          <a:solidFill>
                            <a:schemeClr val="tx1"/>
                          </a:solidFill>
                          <a:latin typeface="+mn-ea"/>
                          <a:ea typeface="+mn-ea"/>
                        </a:rPr>
                        <a:t>31</a:t>
                      </a:r>
                      <a:r>
                        <a:rPr kumimoji="1" lang="ja-JP" altLang="en-US" sz="1300" b="0" dirty="0">
                          <a:solidFill>
                            <a:schemeClr val="tx1"/>
                          </a:solidFill>
                          <a:latin typeface="+mn-ea"/>
                          <a:ea typeface="+mn-ea"/>
                        </a:rPr>
                        <a:t>年</a:t>
                      </a:r>
                      <a:r>
                        <a:rPr kumimoji="1" lang="en-US" altLang="ja-JP" sz="1300" b="0" dirty="0">
                          <a:solidFill>
                            <a:schemeClr val="tx1"/>
                          </a:solidFill>
                          <a:latin typeface="+mn-ea"/>
                          <a:ea typeface="+mn-ea"/>
                        </a:rPr>
                        <a:t>1</a:t>
                      </a:r>
                      <a:r>
                        <a:rPr kumimoji="1" lang="ja-JP" altLang="en-US" sz="1300" b="0" dirty="0" smtClean="0">
                          <a:solidFill>
                            <a:schemeClr val="tx1"/>
                          </a:solidFill>
                          <a:latin typeface="+mn-ea"/>
                          <a:ea typeface="+mn-ea"/>
                        </a:rPr>
                        <a:t>月より</a:t>
                      </a:r>
                      <a:r>
                        <a:rPr kumimoji="1" lang="ja-JP" altLang="en-US" sz="1300" b="0" dirty="0">
                          <a:solidFill>
                            <a:schemeClr val="tx1"/>
                          </a:solidFill>
                          <a:latin typeface="+mn-ea"/>
                          <a:ea typeface="+mn-ea"/>
                        </a:rPr>
                        <a:t>全国がん登録情報の提供を開始。同年</a:t>
                      </a:r>
                      <a:r>
                        <a:rPr kumimoji="1" lang="en-US" altLang="ja-JP" sz="1300" b="0" dirty="0">
                          <a:solidFill>
                            <a:schemeClr val="tx1"/>
                          </a:solidFill>
                          <a:latin typeface="+mn-ea"/>
                          <a:ea typeface="+mn-ea"/>
                        </a:rPr>
                        <a:t>5</a:t>
                      </a:r>
                      <a:r>
                        <a:rPr kumimoji="1" lang="ja-JP" altLang="en-US" sz="1300" b="0" dirty="0">
                          <a:solidFill>
                            <a:schemeClr val="tx1"/>
                          </a:solidFill>
                          <a:latin typeface="+mn-ea"/>
                          <a:ea typeface="+mn-ea"/>
                        </a:rPr>
                        <a:t>月より、大阪府がん対策推進委員会がん登録等部会にて情報提供審議を開始し、今年度は</a:t>
                      </a:r>
                      <a:r>
                        <a:rPr kumimoji="1" lang="en-US" altLang="ja-JP" sz="1300" b="0" dirty="0">
                          <a:solidFill>
                            <a:schemeClr val="tx1"/>
                          </a:solidFill>
                          <a:latin typeface="+mn-ea"/>
                          <a:ea typeface="+mn-ea"/>
                        </a:rPr>
                        <a:t>12</a:t>
                      </a:r>
                      <a:r>
                        <a:rPr kumimoji="1" lang="ja-JP" altLang="en-US" sz="1300" b="0" dirty="0">
                          <a:solidFill>
                            <a:schemeClr val="tx1"/>
                          </a:solidFill>
                          <a:latin typeface="+mn-ea"/>
                          <a:ea typeface="+mn-ea"/>
                        </a:rPr>
                        <a:t>月末までに</a:t>
                      </a:r>
                      <a:r>
                        <a:rPr kumimoji="1" lang="en-US" altLang="ja-JP" sz="1300" b="0" dirty="0" smtClean="0">
                          <a:solidFill>
                            <a:schemeClr val="tx1"/>
                          </a:solidFill>
                          <a:latin typeface="+mn-ea"/>
                          <a:ea typeface="+mn-ea"/>
                        </a:rPr>
                        <a:t>18</a:t>
                      </a:r>
                      <a:r>
                        <a:rPr kumimoji="1" lang="ja-JP" altLang="en-US" sz="1300" b="0" dirty="0" smtClean="0">
                          <a:solidFill>
                            <a:schemeClr val="tx1"/>
                          </a:solidFill>
                          <a:latin typeface="+mn-ea"/>
                          <a:ea typeface="+mn-ea"/>
                        </a:rPr>
                        <a:t>件の</a:t>
                      </a:r>
                      <a:r>
                        <a:rPr kumimoji="1" lang="ja-JP" altLang="en-US" sz="1300" b="0" dirty="0">
                          <a:solidFill>
                            <a:schemeClr val="tx1"/>
                          </a:solidFill>
                          <a:latin typeface="+mn-ea"/>
                          <a:ea typeface="+mn-ea"/>
                        </a:rPr>
                        <a:t>情報提供を決定。（審議会を経ない病院への情報提供</a:t>
                      </a:r>
                      <a:r>
                        <a:rPr kumimoji="1" lang="ja-JP" altLang="en-US" sz="1300" b="0" dirty="0" smtClean="0">
                          <a:solidFill>
                            <a:schemeClr val="tx1"/>
                          </a:solidFill>
                          <a:latin typeface="+mn-ea"/>
                          <a:ea typeface="+mn-ea"/>
                        </a:rPr>
                        <a:t>は</a:t>
                      </a:r>
                      <a:r>
                        <a:rPr kumimoji="1" lang="en-US" altLang="ja-JP" sz="1300" b="0" dirty="0" smtClean="0">
                          <a:solidFill>
                            <a:schemeClr val="tx1"/>
                          </a:solidFill>
                          <a:latin typeface="+mn-ea"/>
                          <a:ea typeface="+mn-ea"/>
                        </a:rPr>
                        <a:t>14</a:t>
                      </a:r>
                      <a:r>
                        <a:rPr kumimoji="1" lang="ja-JP" altLang="en-US" sz="1300" b="0" dirty="0" smtClean="0">
                          <a:solidFill>
                            <a:schemeClr val="tx1"/>
                          </a:solidFill>
                          <a:latin typeface="+mn-ea"/>
                          <a:ea typeface="+mn-ea"/>
                        </a:rPr>
                        <a:t>件</a:t>
                      </a:r>
                      <a:r>
                        <a:rPr kumimoji="1" lang="ja-JP" altLang="en-US" sz="1300" b="0" dirty="0">
                          <a:solidFill>
                            <a:schemeClr val="tx1"/>
                          </a:solidFill>
                          <a:latin typeface="+mn-ea"/>
                          <a:ea typeface="+mn-ea"/>
                        </a:rPr>
                        <a:t>。）</a:t>
                      </a:r>
                      <a:endParaRPr kumimoji="1" lang="en-US" altLang="ja-JP" sz="1300" b="0" dirty="0">
                        <a:solidFill>
                          <a:schemeClr val="tx1"/>
                        </a:solidFill>
                        <a:latin typeface="+mn-ea"/>
                        <a:ea typeface="+mn-ea"/>
                      </a:endParaRPr>
                    </a:p>
                    <a:p>
                      <a:pPr marL="174625" indent="-174625">
                        <a:lnSpc>
                          <a:spcPct val="100000"/>
                        </a:lnSpc>
                      </a:pPr>
                      <a:r>
                        <a:rPr kumimoji="1" lang="ja-JP" altLang="en-US" sz="1300" b="0" dirty="0">
                          <a:solidFill>
                            <a:schemeClr val="tx1"/>
                          </a:solidFill>
                          <a:latin typeface="+mn-ea"/>
                          <a:ea typeface="+mn-ea"/>
                        </a:rPr>
                        <a:t>■がんの罹患、がん患者の医療、生存率についての成績を年報（大阪府におけるがん登録）として作成し、医療機関に配布。</a:t>
                      </a:r>
                      <a:endParaRPr kumimoji="1" lang="en-US" altLang="ja-JP" sz="1300" b="0" dirty="0">
                        <a:solidFill>
                          <a:schemeClr val="tx1"/>
                        </a:solidFill>
                        <a:latin typeface="+mn-ea"/>
                        <a:ea typeface="+mn-ea"/>
                      </a:endParaRPr>
                    </a:p>
                    <a:p>
                      <a:pPr marL="174625" indent="-174625">
                        <a:lnSpc>
                          <a:spcPct val="100000"/>
                        </a:lnSpc>
                      </a:pPr>
                      <a:r>
                        <a:rPr kumimoji="1" lang="ja-JP" altLang="en-US" sz="1300" b="0" dirty="0" smtClean="0">
                          <a:solidFill>
                            <a:schemeClr val="tx1"/>
                          </a:solidFill>
                          <a:latin typeface="+mn-ea"/>
                          <a:ea typeface="+mn-ea"/>
                        </a:rPr>
                        <a:t>■令和</a:t>
                      </a:r>
                      <a:r>
                        <a:rPr kumimoji="1" lang="en-US" altLang="ja-JP" sz="1300" b="0" dirty="0" smtClean="0">
                          <a:solidFill>
                            <a:schemeClr val="tx1"/>
                          </a:solidFill>
                          <a:latin typeface="+mn-ea"/>
                          <a:ea typeface="+mn-ea"/>
                        </a:rPr>
                        <a:t>3</a:t>
                      </a:r>
                      <a:r>
                        <a:rPr kumimoji="1" lang="ja-JP" altLang="en-US" sz="1300" b="0" dirty="0" smtClean="0">
                          <a:solidFill>
                            <a:schemeClr val="tx1"/>
                          </a:solidFill>
                          <a:latin typeface="+mn-ea"/>
                          <a:ea typeface="+mn-ea"/>
                        </a:rPr>
                        <a:t>年</a:t>
                      </a:r>
                      <a:r>
                        <a:rPr kumimoji="1" lang="en-US" altLang="ja-JP" sz="1300" b="0" dirty="0" smtClean="0">
                          <a:solidFill>
                            <a:schemeClr val="tx1"/>
                          </a:solidFill>
                          <a:latin typeface="+mn-ea"/>
                          <a:ea typeface="+mn-ea"/>
                        </a:rPr>
                        <a:t>2</a:t>
                      </a:r>
                      <a:r>
                        <a:rPr kumimoji="1" lang="ja-JP" altLang="en-US" sz="1300" b="0" dirty="0" smtClean="0">
                          <a:solidFill>
                            <a:schemeClr val="tx1"/>
                          </a:solidFill>
                          <a:latin typeface="+mn-ea"/>
                          <a:ea typeface="+mn-ea"/>
                        </a:rPr>
                        <a:t>月</a:t>
                      </a:r>
                      <a:r>
                        <a:rPr kumimoji="1" lang="en-US" altLang="ja-JP" sz="1300" b="0" dirty="0" smtClean="0">
                          <a:solidFill>
                            <a:schemeClr val="tx1"/>
                          </a:solidFill>
                          <a:latin typeface="+mn-ea"/>
                          <a:ea typeface="+mn-ea"/>
                        </a:rPr>
                        <a:t>17</a:t>
                      </a:r>
                      <a:r>
                        <a:rPr kumimoji="1" lang="ja-JP" altLang="en-US" sz="1300" b="0" dirty="0" smtClean="0">
                          <a:solidFill>
                            <a:schemeClr val="tx1"/>
                          </a:solidFill>
                          <a:latin typeface="+mn-ea"/>
                          <a:ea typeface="+mn-ea"/>
                        </a:rPr>
                        <a:t>日から大阪府</a:t>
                      </a:r>
                      <a:r>
                        <a:rPr kumimoji="1" lang="ja-JP" altLang="en-US" sz="1300" b="0" dirty="0">
                          <a:solidFill>
                            <a:schemeClr val="tx1"/>
                          </a:solidFill>
                          <a:latin typeface="+mn-ea"/>
                          <a:ea typeface="+mn-ea"/>
                        </a:rPr>
                        <a:t>がん登録病院連絡協</a:t>
                      </a:r>
                      <a:r>
                        <a:rPr kumimoji="1" lang="ja-JP" altLang="en-US" sz="1300" b="0" dirty="0" smtClean="0">
                          <a:solidFill>
                            <a:schemeClr val="tx1"/>
                          </a:solidFill>
                          <a:latin typeface="+mn-ea"/>
                          <a:ea typeface="+mn-ea"/>
                        </a:rPr>
                        <a:t>議会専用ＨＰにて</a:t>
                      </a:r>
                      <a:r>
                        <a:rPr kumimoji="1" lang="ja-JP" altLang="en-US" sz="1300" b="0" dirty="0">
                          <a:solidFill>
                            <a:schemeClr val="tx1"/>
                          </a:solidFill>
                          <a:latin typeface="+mn-ea"/>
                          <a:ea typeface="+mn-ea"/>
                        </a:rPr>
                        <a:t>、地域がん登録及び全国がん登録に</a:t>
                      </a:r>
                      <a:r>
                        <a:rPr kumimoji="1" lang="ja-JP" altLang="en-US" sz="1300" b="0" dirty="0" smtClean="0">
                          <a:solidFill>
                            <a:schemeClr val="tx1"/>
                          </a:solidFill>
                          <a:latin typeface="+mn-ea"/>
                          <a:ea typeface="+mn-ea"/>
                        </a:rPr>
                        <a:t>関する情報を共有。</a:t>
                      </a:r>
                      <a:endParaRPr kumimoji="1" lang="en-US" altLang="ja-JP" sz="1300" b="0" dirty="0">
                        <a:solidFill>
                          <a:schemeClr val="tx1"/>
                        </a:solidFill>
                        <a:latin typeface="+mn-ea"/>
                        <a:ea typeface="+mn-ea"/>
                      </a:endParaRPr>
                    </a:p>
                    <a:p>
                      <a:pPr>
                        <a:lnSpc>
                          <a:spcPct val="100000"/>
                        </a:lnSpc>
                      </a:pPr>
                      <a:r>
                        <a:rPr kumimoji="1" lang="ja-JP" altLang="en-US" sz="1300" b="0" dirty="0">
                          <a:solidFill>
                            <a:schemeClr val="tx1"/>
                          </a:solidFill>
                          <a:latin typeface="+mn-ea"/>
                          <a:ea typeface="+mn-ea"/>
                        </a:rPr>
                        <a:t>■拠点病院診療実績について、現況報告の最新情報を大阪国際がんセンター</a:t>
                      </a:r>
                      <a:r>
                        <a:rPr kumimoji="1" lang="en-US" altLang="ja-JP" sz="1300" b="0" dirty="0">
                          <a:solidFill>
                            <a:schemeClr val="tx1"/>
                          </a:solidFill>
                          <a:latin typeface="+mn-ea"/>
                          <a:ea typeface="+mn-ea"/>
                        </a:rPr>
                        <a:t>HP</a:t>
                      </a:r>
                      <a:r>
                        <a:rPr kumimoji="1" lang="ja-JP" altLang="en-US" sz="1300" b="0" dirty="0">
                          <a:solidFill>
                            <a:schemeClr val="tx1"/>
                          </a:solidFill>
                          <a:latin typeface="+mn-ea"/>
                          <a:ea typeface="+mn-ea"/>
                        </a:rPr>
                        <a:t>上にて公開。</a:t>
                      </a:r>
                      <a:endParaRPr kumimoji="1" lang="en-US" altLang="ja-JP" sz="13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20304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課題</a:t>
                      </a:r>
                      <a:r>
                        <a:rPr kumimoji="1" lang="en-US" altLang="ja-JP" sz="1300" b="1" dirty="0">
                          <a:solidFill>
                            <a:schemeClr val="tx1"/>
                          </a:solidFill>
                          <a:latin typeface="+mn-ea"/>
                          <a:ea typeface="+mn-ea"/>
                        </a:rPr>
                        <a:t>》</a:t>
                      </a:r>
                    </a:p>
                    <a:p>
                      <a:pPr>
                        <a:lnSpc>
                          <a:spcPts val="1500"/>
                        </a:lnSpc>
                      </a:pPr>
                      <a:r>
                        <a:rPr kumimoji="1" lang="ja-JP" altLang="en-US" sz="1300" b="0" dirty="0">
                          <a:solidFill>
                            <a:schemeClr val="tx1"/>
                          </a:solidFill>
                          <a:latin typeface="+mn-ea"/>
                          <a:ea typeface="+mn-ea"/>
                        </a:rPr>
                        <a:t>■拠点病院等のがん登録実務者のスキルアップ。</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■拠点病院等におけるがん登録データの更なる活用促進。</a:t>
                      </a:r>
                      <a:endParaRPr kumimoji="1" lang="en-US" altLang="ja-JP" sz="1300" b="0" dirty="0">
                        <a:solidFill>
                          <a:schemeClr val="tx1"/>
                        </a:solidFill>
                        <a:latin typeface="+mn-ea"/>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次年度の取組</a:t>
                      </a:r>
                      <a:r>
                        <a:rPr kumimoji="1" lang="en-US" altLang="ja-JP" sz="1300" b="1" dirty="0">
                          <a:solidFill>
                            <a:schemeClr val="tx1"/>
                          </a:solidFill>
                          <a:latin typeface="+mn-ea"/>
                          <a:ea typeface="+mn-ea"/>
                        </a:rPr>
                        <a:t>》</a:t>
                      </a:r>
                    </a:p>
                    <a:p>
                      <a:pPr>
                        <a:lnSpc>
                          <a:spcPts val="1500"/>
                        </a:lnSpc>
                      </a:pPr>
                      <a:r>
                        <a:rPr kumimoji="1" lang="ja-JP" altLang="en-US" sz="1300" b="1" dirty="0">
                          <a:solidFill>
                            <a:schemeClr val="tx1"/>
                          </a:solidFill>
                          <a:latin typeface="+mn-ea"/>
                          <a:ea typeface="+mn-ea"/>
                        </a:rPr>
                        <a:t>■</a:t>
                      </a:r>
                      <a:r>
                        <a:rPr kumimoji="1" lang="ja-JP" altLang="en-US" sz="1300" b="0" dirty="0">
                          <a:solidFill>
                            <a:schemeClr val="tx1"/>
                          </a:solidFill>
                          <a:latin typeface="+mn-ea"/>
                          <a:ea typeface="+mn-ea"/>
                        </a:rPr>
                        <a:t>全国がん登録実務者研修会</a:t>
                      </a:r>
                      <a:r>
                        <a:rPr kumimoji="1" lang="ja-JP" altLang="en-US" sz="1300" b="0" dirty="0" smtClean="0">
                          <a:solidFill>
                            <a:schemeClr val="tx1"/>
                          </a:solidFill>
                          <a:latin typeface="+mn-ea"/>
                          <a:ea typeface="+mn-ea"/>
                        </a:rPr>
                        <a:t>を</a:t>
                      </a:r>
                      <a:r>
                        <a:rPr kumimoji="1" lang="en-US" altLang="ja-JP" sz="1300" b="0" dirty="0" smtClean="0">
                          <a:solidFill>
                            <a:schemeClr val="tx1"/>
                          </a:solidFill>
                          <a:latin typeface="+mn-ea"/>
                          <a:ea typeface="+mn-ea"/>
                        </a:rPr>
                        <a:t>Web</a:t>
                      </a:r>
                      <a:r>
                        <a:rPr kumimoji="1" lang="ja-JP" altLang="en-US" sz="1300" b="0" dirty="0" smtClean="0">
                          <a:solidFill>
                            <a:schemeClr val="tx1"/>
                          </a:solidFill>
                          <a:latin typeface="+mn-ea"/>
                          <a:ea typeface="+mn-ea"/>
                        </a:rPr>
                        <a:t>で実施</a:t>
                      </a:r>
                      <a:r>
                        <a:rPr kumimoji="1" lang="ja-JP" altLang="en-US" sz="1300" b="0" dirty="0">
                          <a:solidFill>
                            <a:schemeClr val="tx1"/>
                          </a:solidFill>
                          <a:latin typeface="+mn-ea"/>
                          <a:ea typeface="+mn-ea"/>
                        </a:rPr>
                        <a:t>。</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■各圏域のがん診療ネットワーク協議会におけるがん登録を用いた分析の実施。</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■大阪府がん登録病院連絡協議会等の場を活用して各医療機関との連携を促進。</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■府内がん診療拠点病院等の診療実績を集約し公表。</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■大阪国際がんセンターと連携を図り円滑にがん登録情報を提供。</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■がん診療連携協議会がん登録・情報提供部会と連携しデータ解析・還元を実施。</a:t>
                      </a:r>
                      <a:endParaRPr kumimoji="1" lang="ja-JP" alt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48912">
                <a:tc>
                  <a:txBody>
                    <a:bodyPr/>
                    <a:lstStyle/>
                    <a:p>
                      <a:pPr marL="0" marR="0" lvl="0" indent="0" algn="l" defTabSz="914400" rtl="0" eaLnBrk="1" fontAlgn="auto" latinLnBrk="0" hangingPunct="1">
                        <a:lnSpc>
                          <a:spcPts val="1920"/>
                        </a:lnSpc>
                        <a:spcBef>
                          <a:spcPts val="0"/>
                        </a:spcBef>
                        <a:spcAft>
                          <a:spcPts val="0"/>
                        </a:spcAft>
                        <a:buClrTx/>
                        <a:buSzTx/>
                        <a:buFontTx/>
                        <a:buNone/>
                        <a:tabLst/>
                        <a:defRPr/>
                      </a:pPr>
                      <a:r>
                        <a:rPr kumimoji="1" lang="ja-JP" altLang="en-US" sz="1600" b="1" dirty="0">
                          <a:solidFill>
                            <a:schemeClr val="bg1"/>
                          </a:solidFill>
                        </a:rPr>
                        <a:t> 最終予算　　</a:t>
                      </a:r>
                      <a:endParaRPr kumimoji="1" lang="en-US" altLang="ja-JP" sz="1600" b="1" dirty="0">
                        <a:solidFill>
                          <a:schemeClr val="bg1"/>
                        </a:solidFill>
                      </a:endParaRPr>
                    </a:p>
                    <a:p>
                      <a:pPr marL="0" marR="0" lvl="0" indent="0" algn="l" defTabSz="914400" rtl="0" eaLnBrk="1" fontAlgn="auto" latinLnBrk="0" hangingPunct="1">
                        <a:lnSpc>
                          <a:spcPts val="1920"/>
                        </a:lnSpc>
                        <a:spcBef>
                          <a:spcPts val="0"/>
                        </a:spcBef>
                        <a:spcAft>
                          <a:spcPts val="0"/>
                        </a:spcAft>
                        <a:buClrTx/>
                        <a:buSzTx/>
                        <a:buFontTx/>
                        <a:buNone/>
                        <a:tabLst/>
                        <a:defRPr/>
                      </a:pPr>
                      <a:r>
                        <a:rPr kumimoji="1" lang="ja-JP" altLang="en-US" sz="1600" b="1" dirty="0">
                          <a:solidFill>
                            <a:schemeClr val="bg1"/>
                          </a:solidFill>
                        </a:rPr>
                        <a:t>　</a:t>
                      </a:r>
                      <a:r>
                        <a:rPr kumimoji="1" lang="ja-JP" altLang="en-US" sz="1600" b="1" baseline="0" dirty="0">
                          <a:solidFill>
                            <a:schemeClr val="bg1"/>
                          </a:solidFill>
                        </a:rPr>
                        <a:t> </a:t>
                      </a:r>
                      <a:r>
                        <a:rPr kumimoji="1" lang="ja-JP" altLang="en-US" sz="1600" b="1" dirty="0">
                          <a:solidFill>
                            <a:schemeClr val="bg1"/>
                          </a:solidFill>
                        </a:rPr>
                        <a:t> </a:t>
                      </a:r>
                      <a:r>
                        <a:rPr kumimoji="1" lang="en-US" altLang="ja-JP" sz="1600" b="1" dirty="0">
                          <a:solidFill>
                            <a:schemeClr val="bg1"/>
                          </a:solidFill>
                        </a:rPr>
                        <a:t>(</a:t>
                      </a:r>
                      <a:r>
                        <a:rPr kumimoji="1" lang="ja-JP" altLang="en-US" sz="1600" b="1" dirty="0">
                          <a:solidFill>
                            <a:schemeClr val="bg1"/>
                          </a:solidFill>
                        </a:rPr>
                        <a:t>案</a:t>
                      </a:r>
                      <a:r>
                        <a:rPr kumimoji="1" lang="en-US" altLang="ja-JP" sz="1600" b="1" dirty="0">
                          <a:solidFill>
                            <a:schemeClr val="bg1"/>
                          </a:solidFill>
                        </a:rPr>
                        <a:t>)</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600"/>
                        </a:lnSpc>
                      </a:pPr>
                      <a:r>
                        <a:rPr kumimoji="1" lang="ja-JP" altLang="en-US" sz="1300" dirty="0">
                          <a:solidFill>
                            <a:schemeClr val="tx1"/>
                          </a:solidFill>
                          <a:latin typeface="+mn-ea"/>
                          <a:ea typeface="+mn-ea"/>
                        </a:rPr>
                        <a:t>がん登録事務委託料（</a:t>
                      </a:r>
                      <a:r>
                        <a:rPr lang="en-US" altLang="ja-JP" sz="1300" dirty="0">
                          <a:solidFill>
                            <a:schemeClr val="tx1"/>
                          </a:solidFill>
                          <a:effectLst/>
                          <a:latin typeface="+mn-ea"/>
                          <a:ea typeface="+mn-ea"/>
                        </a:rPr>
                        <a:t>16,347</a:t>
                      </a:r>
                      <a:r>
                        <a:rPr kumimoji="1" lang="ja-JP" altLang="en-US" sz="1300" dirty="0">
                          <a:solidFill>
                            <a:schemeClr val="tx1"/>
                          </a:solidFill>
                          <a:latin typeface="+mn-ea"/>
                          <a:ea typeface="+mn-ea"/>
                        </a:rPr>
                        <a:t>千円</a:t>
                      </a:r>
                      <a:r>
                        <a:rPr kumimoji="1" lang="ja-JP" altLang="en-US" sz="1300" dirty="0" smtClean="0">
                          <a:solidFill>
                            <a:schemeClr val="tx1"/>
                          </a:solidFill>
                          <a:latin typeface="+mn-ea"/>
                          <a:ea typeface="+mn-ea"/>
                        </a:rPr>
                        <a:t>）</a:t>
                      </a:r>
                      <a:r>
                        <a:rPr kumimoji="1" lang="ja-JP" altLang="en-US" sz="1300" dirty="0" smtClean="0">
                          <a:solidFill>
                            <a:srgbClr val="FF0000"/>
                          </a:solidFill>
                          <a:latin typeface="+mn-ea"/>
                          <a:ea typeface="+mn-ea"/>
                        </a:rPr>
                        <a:t>、</a:t>
                      </a:r>
                      <a:r>
                        <a:rPr kumimoji="1" lang="ja-JP" altLang="en-US" sz="1300" dirty="0" smtClean="0">
                          <a:solidFill>
                            <a:schemeClr val="tx1"/>
                          </a:solidFill>
                          <a:latin typeface="+mn-ea"/>
                          <a:ea typeface="+mn-ea"/>
                        </a:rPr>
                        <a:t>がん</a:t>
                      </a:r>
                      <a:r>
                        <a:rPr kumimoji="1" lang="ja-JP" altLang="en-US" sz="1300" dirty="0">
                          <a:solidFill>
                            <a:schemeClr val="tx1"/>
                          </a:solidFill>
                          <a:latin typeface="+mn-ea"/>
                          <a:ea typeface="+mn-ea"/>
                        </a:rPr>
                        <a:t>登録報告書印刷費（</a:t>
                      </a:r>
                      <a:r>
                        <a:rPr lang="en-US" altLang="ja-JP" sz="1300" dirty="0">
                          <a:solidFill>
                            <a:schemeClr val="tx1"/>
                          </a:solidFill>
                          <a:effectLst/>
                          <a:latin typeface="+mn-ea"/>
                          <a:ea typeface="+mn-ea"/>
                        </a:rPr>
                        <a:t>164</a:t>
                      </a:r>
                      <a:r>
                        <a:rPr lang="ja-JP" altLang="en-US" sz="1300" dirty="0">
                          <a:solidFill>
                            <a:schemeClr val="tx1"/>
                          </a:solidFill>
                          <a:effectLst/>
                          <a:latin typeface="+mn-ea"/>
                          <a:ea typeface="+mn-ea"/>
                        </a:rPr>
                        <a:t>千円</a:t>
                      </a:r>
                      <a:r>
                        <a:rPr kumimoji="1" lang="ja-JP" altLang="en-US" sz="1300" dirty="0" smtClean="0">
                          <a:solidFill>
                            <a:schemeClr val="tx1"/>
                          </a:solidFill>
                          <a:latin typeface="+mn-ea"/>
                          <a:ea typeface="+mn-ea"/>
                        </a:rPr>
                        <a:t>）</a:t>
                      </a:r>
                      <a:r>
                        <a:rPr kumimoji="1" lang="ja-JP" altLang="en-US" sz="1300" dirty="0" smtClean="0">
                          <a:solidFill>
                            <a:srgbClr val="FF0000"/>
                          </a:solidFill>
                          <a:latin typeface="+mn-ea"/>
                          <a:ea typeface="+mn-ea"/>
                        </a:rPr>
                        <a:t>、</a:t>
                      </a:r>
                      <a:r>
                        <a:rPr kumimoji="1" lang="ja-JP" altLang="en-US" sz="1300" dirty="0" smtClean="0">
                          <a:solidFill>
                            <a:schemeClr val="tx1"/>
                          </a:solidFill>
                          <a:latin typeface="+mn-ea"/>
                          <a:ea typeface="+mn-ea"/>
                        </a:rPr>
                        <a:t>がん</a:t>
                      </a:r>
                      <a:r>
                        <a:rPr kumimoji="1" lang="ja-JP" altLang="en-US" sz="1300" dirty="0">
                          <a:solidFill>
                            <a:schemeClr val="tx1"/>
                          </a:solidFill>
                          <a:latin typeface="+mn-ea"/>
                          <a:ea typeface="+mn-ea"/>
                        </a:rPr>
                        <a:t>登録実務者研修等出席旅費（</a:t>
                      </a:r>
                      <a:r>
                        <a:rPr lang="en-US" altLang="ja-JP" sz="1300" dirty="0">
                          <a:solidFill>
                            <a:schemeClr val="tx1"/>
                          </a:solidFill>
                          <a:effectLst/>
                          <a:latin typeface="+mn-ea"/>
                          <a:ea typeface="+mn-ea"/>
                        </a:rPr>
                        <a:t>494</a:t>
                      </a:r>
                      <a:r>
                        <a:rPr lang="ja-JP" altLang="en-US" sz="1300" dirty="0">
                          <a:solidFill>
                            <a:schemeClr val="tx1"/>
                          </a:solidFill>
                          <a:effectLst/>
                          <a:latin typeface="+mn-ea"/>
                          <a:ea typeface="+mn-ea"/>
                        </a:rPr>
                        <a:t>千円</a:t>
                      </a:r>
                      <a:r>
                        <a:rPr kumimoji="1" lang="ja-JP" altLang="en-US" sz="1300" dirty="0">
                          <a:solidFill>
                            <a:schemeClr val="tx1"/>
                          </a:solidFill>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9" name="グループ化 8"/>
          <p:cNvGrpSpPr/>
          <p:nvPr/>
        </p:nvGrpSpPr>
        <p:grpSpPr>
          <a:xfrm>
            <a:off x="8352238" y="818088"/>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grpSp>
          <p:nvGrpSpPr>
            <p:cNvPr id="12" name="グループ化 11"/>
            <p:cNvGrpSpPr/>
            <p:nvPr/>
          </p:nvGrpSpPr>
          <p:grpSpPr>
            <a:xfrm>
              <a:off x="8222623" y="1257538"/>
              <a:ext cx="1058662" cy="720145"/>
              <a:chOff x="511927" y="2809411"/>
              <a:chExt cx="1110811" cy="770916"/>
            </a:xfrm>
          </p:grpSpPr>
          <p:sp>
            <p:nvSpPr>
              <p:cNvPr id="13" name="角丸四角形 12"/>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本年度評価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ts val="2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a:t>
                </a:r>
                <a:endParaRPr kumimoji="1" lang="en-US" altLang="ja-JP"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どおり</a:t>
                </a:r>
              </a:p>
            </p:txBody>
          </p:sp>
          <p:cxnSp>
            <p:nvCxnSpPr>
              <p:cNvPr id="14" name="直線コネクタ 13"/>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98536926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5533</TotalTime>
  <Words>604</Words>
  <Application>Microsoft Office PowerPoint</Application>
  <PresentationFormat>A4 210 x 297 mm</PresentationFormat>
  <Paragraphs>63</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HG丸ｺﾞｼｯｸM-PRO</vt: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takeshi nakatani</dc:creator>
  <cp:lastModifiedBy>渡部　翔子</cp:lastModifiedBy>
  <cp:revision>475</cp:revision>
  <cp:lastPrinted>2021-02-19T08:51:48Z</cp:lastPrinted>
  <dcterms:created xsi:type="dcterms:W3CDTF">2019-06-16T09:06:21Z</dcterms:created>
  <dcterms:modified xsi:type="dcterms:W3CDTF">2021-03-03T05:55:14Z</dcterms:modified>
</cp:coreProperties>
</file>