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61"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5"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ADAE053-D7ED-41A7-A63B-AD09E82D14D1}" type="datetimeFigureOut">
              <a:rPr kumimoji="1" lang="ja-JP" altLang="en-US" smtClean="0"/>
              <a:t>2021/2/25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865866DF-92A7-405D-A66A-A7746D6BDF20}" type="slidenum">
              <a:rPr kumimoji="1" lang="ja-JP" altLang="en-US" smtClean="0"/>
              <a:t>‹#›</a:t>
            </a:fld>
            <a:endParaRPr kumimoji="1" lang="ja-JP" altLang="en-US"/>
          </a:p>
        </p:txBody>
      </p:sp>
    </p:spTree>
    <p:extLst>
      <p:ext uri="{BB962C8B-B14F-4D97-AF65-F5344CB8AC3E}">
        <p14:creationId xmlns:p14="http://schemas.microsoft.com/office/powerpoint/2010/main" val="9497846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989FAD-6E5B-44C0-B13F-4FC8EBE09738}" type="slidenum">
              <a:rPr kumimoji="1" lang="ja-JP" altLang="en-US" smtClean="0"/>
              <a:t>1</a:t>
            </a:fld>
            <a:endParaRPr kumimoji="1" lang="ja-JP" altLang="en-US"/>
          </a:p>
        </p:txBody>
      </p:sp>
    </p:spTree>
    <p:extLst>
      <p:ext uri="{BB962C8B-B14F-4D97-AF65-F5344CB8AC3E}">
        <p14:creationId xmlns:p14="http://schemas.microsoft.com/office/powerpoint/2010/main" val="3761846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362393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2733739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1729647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28872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345112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1318175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1047408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2299176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172231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1172487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8ADEA54-74D8-4AC1-AD4C-259CBF77EE6D}" type="datetimeFigureOut">
              <a:rPr kumimoji="1" lang="ja-JP" altLang="en-US" smtClean="0"/>
              <a:t>2021/2/25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135493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ADEA54-74D8-4AC1-AD4C-259CBF77EE6D}" type="datetimeFigureOut">
              <a:rPr kumimoji="1" lang="ja-JP" altLang="en-US" smtClean="0"/>
              <a:t>2021/2/25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CADEE7-01B7-4BAC-9249-5B4CB099D9D3}" type="slidenum">
              <a:rPr kumimoji="1" lang="ja-JP" altLang="en-US" smtClean="0"/>
              <a:t>‹#›</a:t>
            </a:fld>
            <a:endParaRPr kumimoji="1" lang="ja-JP" altLang="en-US"/>
          </a:p>
        </p:txBody>
      </p:sp>
    </p:spTree>
    <p:extLst>
      <p:ext uri="{BB962C8B-B14F-4D97-AF65-F5344CB8AC3E}">
        <p14:creationId xmlns:p14="http://schemas.microsoft.com/office/powerpoint/2010/main" val="3665687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51844" y="75052"/>
            <a:ext cx="6488312" cy="435467"/>
          </a:xfr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a:normAutofit/>
          </a:bodyPr>
          <a:lstStyle/>
          <a:p>
            <a:r>
              <a:rPr lang="ja-JP" altLang="en-US" sz="2000" b="1" dirty="0" smtClean="0">
                <a:latin typeface="ＭＳ Ｐゴシック" panose="020B0600070205080204" pitchFamily="50" charset="-128"/>
                <a:ea typeface="ＭＳ Ｐゴシック" panose="020B0600070205080204" pitchFamily="50" charset="-128"/>
              </a:rPr>
              <a:t>令和２年度大阪府がん登録　情報提供審議について</a:t>
            </a:r>
            <a:endParaRPr lang="ja-JP" altLang="en-US" sz="2000" b="1" dirty="0">
              <a:latin typeface="ＭＳ Ｐゴシック" panose="020B0600070205080204" pitchFamily="50" charset="-128"/>
              <a:ea typeface="ＭＳ Ｐゴシック" panose="020B060007020508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169933868"/>
              </p:ext>
            </p:extLst>
          </p:nvPr>
        </p:nvGraphicFramePr>
        <p:xfrm>
          <a:off x="668581" y="1371063"/>
          <a:ext cx="10745717" cy="1126889"/>
        </p:xfrm>
        <a:graphic>
          <a:graphicData uri="http://schemas.openxmlformats.org/drawingml/2006/table">
            <a:tbl>
              <a:tblPr/>
              <a:tblGrid>
                <a:gridCol w="2632451">
                  <a:extLst>
                    <a:ext uri="{9D8B030D-6E8A-4147-A177-3AD203B41FA5}">
                      <a16:colId xmlns:a16="http://schemas.microsoft.com/office/drawing/2014/main" val="20000"/>
                    </a:ext>
                  </a:extLst>
                </a:gridCol>
                <a:gridCol w="1421346">
                  <a:extLst>
                    <a:ext uri="{9D8B030D-6E8A-4147-A177-3AD203B41FA5}">
                      <a16:colId xmlns:a16="http://schemas.microsoft.com/office/drawing/2014/main" val="20001"/>
                    </a:ext>
                  </a:extLst>
                </a:gridCol>
                <a:gridCol w="1233260">
                  <a:extLst>
                    <a:ext uri="{9D8B030D-6E8A-4147-A177-3AD203B41FA5}">
                      <a16:colId xmlns:a16="http://schemas.microsoft.com/office/drawing/2014/main" val="20002"/>
                    </a:ext>
                  </a:extLst>
                </a:gridCol>
                <a:gridCol w="1122320">
                  <a:extLst>
                    <a:ext uri="{9D8B030D-6E8A-4147-A177-3AD203B41FA5}">
                      <a16:colId xmlns:a16="http://schemas.microsoft.com/office/drawing/2014/main" val="20003"/>
                    </a:ext>
                  </a:extLst>
                </a:gridCol>
                <a:gridCol w="4336340">
                  <a:extLst>
                    <a:ext uri="{9D8B030D-6E8A-4147-A177-3AD203B41FA5}">
                      <a16:colId xmlns:a16="http://schemas.microsoft.com/office/drawing/2014/main" val="3820824432"/>
                    </a:ext>
                  </a:extLst>
                </a:gridCol>
              </a:tblGrid>
              <a:tr h="194120">
                <a:tc rowSpan="2">
                  <a:txBody>
                    <a:bodyPr/>
                    <a:lstStyle/>
                    <a:p>
                      <a:pPr algn="ctr" fontAlgn="ctr"/>
                      <a: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rPr>
                        <a:t>申出の種類</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rowSpan="2">
                  <a:txBody>
                    <a:bodyPr/>
                    <a:lstStyle/>
                    <a:p>
                      <a:pPr algn="ctr" fontAlgn="ctr"/>
                      <a: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rPr>
                        <a:t>件数</a:t>
                      </a:r>
                    </a:p>
                  </a:txBody>
                  <a:tcPr marL="9525" marR="9525" marT="9525" marB="0" anchor="ctr">
                    <a:lnL w="1270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gridSpan="2">
                  <a:txBody>
                    <a:bodyPr/>
                    <a:lstStyle/>
                    <a:p>
                      <a:pPr algn="ct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hMerge="1">
                  <a:txBody>
                    <a:bodyPr/>
                    <a:lstStyle/>
                    <a:p>
                      <a:endParaRPr kumimoji="1" lang="ja-JP" altLang="en-US"/>
                    </a:p>
                  </a:txBody>
                  <a:tcPr/>
                </a:tc>
                <a:tc rowSpan="2">
                  <a:txBody>
                    <a:bodyPr/>
                    <a:lstStyle/>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申出内容</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extLst>
                  <a:ext uri="{0D108BD9-81ED-4DB2-BD59-A6C34878D82A}">
                    <a16:rowId xmlns:a16="http://schemas.microsoft.com/office/drawing/2014/main" val="10000"/>
                  </a:ext>
                </a:extLst>
              </a:tr>
              <a:tr h="156459">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匿名化情報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非匿名化情報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vMerge="1">
                  <a:txBody>
                    <a:bodyPr/>
                    <a:lstStyle/>
                    <a:p>
                      <a:pPr algn="ctr" fontAlgn="ctr"/>
                      <a:endParaRPr lang="zh-TW" altLang="en-US" sz="1100" b="0" i="0" u="none" strike="noStrike" dirty="0">
                        <a:solidFill>
                          <a:srgbClr val="000000"/>
                        </a:solidFill>
                        <a:effectLst/>
                        <a:latin typeface="HGSｺﾞｼｯｸE" panose="020B0900000000000000" pitchFamily="50" charset="-128"/>
                        <a:ea typeface="HGSｺﾞｼｯｸE" panose="020B09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1"/>
                  </a:ext>
                </a:extLst>
              </a:tr>
              <a:tr h="377802">
                <a:tc>
                  <a:txBody>
                    <a:bodyPr/>
                    <a:lstStyle/>
                    <a:p>
                      <a:pPr marL="0" lvl="0" indent="85725" algn="l"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研究者</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等からの</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申出</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新規</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3</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件</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3</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件</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次頁</a:t>
                      </a:r>
                      <a:r>
                        <a:rPr lang="ja-JP" altLang="en-US" sz="1200" b="0" i="0" u="none" strike="noStrike" baseline="0"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dirty="0" smtClean="0">
                          <a:latin typeface="ＭＳ Ｐゴシック" panose="020B0600070205080204" pitchFamily="50" charset="-128"/>
                          <a:ea typeface="ＭＳ Ｐゴシック" panose="020B0600070205080204" pitchFamily="50" charset="-128"/>
                        </a:rPr>
                        <a:t>令和２</a:t>
                      </a:r>
                      <a:r>
                        <a:rPr lang="ja-JP" altLang="ja-JP" sz="1200" b="0" dirty="0" smtClean="0">
                          <a:latin typeface="ＭＳ Ｐゴシック" panose="020B0600070205080204" pitchFamily="50" charset="-128"/>
                          <a:ea typeface="ＭＳ Ｐゴシック" panose="020B0600070205080204" pitchFamily="50" charset="-128"/>
                        </a:rPr>
                        <a:t>年度</a:t>
                      </a:r>
                      <a:r>
                        <a:rPr lang="ja-JP" altLang="en-US" sz="1200" b="0" dirty="0" smtClean="0">
                          <a:latin typeface="ＭＳ Ｐゴシック" panose="020B0600070205080204" pitchFamily="50" charset="-128"/>
                          <a:ea typeface="ＭＳ Ｐゴシック" panose="020B0600070205080204" pitchFamily="50" charset="-128"/>
                        </a:rPr>
                        <a:t>　</a:t>
                      </a:r>
                      <a:r>
                        <a:rPr lang="ja-JP" altLang="ja-JP" sz="1200" b="0" dirty="0" smtClean="0">
                          <a:latin typeface="ＭＳ Ｐゴシック" panose="020B0600070205080204" pitchFamily="50" charset="-128"/>
                          <a:ea typeface="ＭＳ Ｐゴシック" panose="020B0600070205080204" pitchFamily="50" charset="-128"/>
                        </a:rPr>
                        <a:t>大阪府全国がん登録情報及び</a:t>
                      </a:r>
                      <a:endParaRPr lang="en-US" altLang="ja-JP" sz="1200" b="0" dirty="0" smtClean="0">
                        <a:latin typeface="ＭＳ Ｐゴシック" panose="020B0600070205080204" pitchFamily="50" charset="-128"/>
                        <a:ea typeface="ＭＳ Ｐゴシック" panose="020B0600070205080204" pitchFamily="50" charset="-128"/>
                      </a:endParaRPr>
                    </a:p>
                    <a:p>
                      <a:pPr algn="ctr" fontAlgn="ctr"/>
                      <a:r>
                        <a:rPr lang="ja-JP" altLang="ja-JP" sz="1200" b="0" dirty="0" smtClean="0">
                          <a:latin typeface="ＭＳ Ｐゴシック" panose="020B0600070205080204" pitchFamily="50" charset="-128"/>
                          <a:ea typeface="ＭＳ Ｐゴシック" panose="020B0600070205080204" pitchFamily="50" charset="-128"/>
                        </a:rPr>
                        <a:t>大阪府地域がん登録情報利用申</a:t>
                      </a:r>
                      <a:r>
                        <a:rPr lang="ja-JP" altLang="en-US" sz="1200" b="0" dirty="0" smtClean="0">
                          <a:latin typeface="ＭＳ Ｐゴシック" panose="020B0600070205080204" pitchFamily="50" charset="-128"/>
                          <a:ea typeface="ＭＳ Ｐゴシック" panose="020B0600070205080204" pitchFamily="50" charset="-128"/>
                        </a:rPr>
                        <a:t>出</a:t>
                      </a:r>
                      <a:r>
                        <a:rPr lang="ja-JP" altLang="ja-JP" sz="1200" b="0" dirty="0" smtClean="0">
                          <a:latin typeface="ＭＳ Ｐゴシック" panose="020B0600070205080204" pitchFamily="50" charset="-128"/>
                          <a:ea typeface="ＭＳ Ｐゴシック" panose="020B0600070205080204" pitchFamily="50" charset="-128"/>
                        </a:rPr>
                        <a:t>等一覧</a:t>
                      </a:r>
                      <a:r>
                        <a:rPr lang="ja-JP" altLang="en-US" sz="1200" b="0" dirty="0" smtClean="0">
                          <a:latin typeface="ＭＳ Ｐゴシック" panose="020B0600070205080204" pitchFamily="50" charset="-128"/>
                          <a:ea typeface="ＭＳ Ｐゴシック" panose="020B0600070205080204" pitchFamily="50" charset="-128"/>
                        </a:rPr>
                        <a:t>」のとおり</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7802">
                <a:tc>
                  <a:txBody>
                    <a:bodyPr/>
                    <a:lstStyle/>
                    <a:p>
                      <a:pPr marL="0" lvl="0" indent="85725" algn="l"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b)</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行政からの申出</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新規</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件</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件</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件</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119208"/>
                  </a:ext>
                </a:extLst>
              </a:tr>
            </a:tbl>
          </a:graphicData>
        </a:graphic>
      </p:graphicFrame>
      <p:sp>
        <p:nvSpPr>
          <p:cNvPr id="7" name="角丸四角形 6"/>
          <p:cNvSpPr/>
          <p:nvPr/>
        </p:nvSpPr>
        <p:spPr>
          <a:xfrm>
            <a:off x="412124" y="639175"/>
            <a:ext cx="11449317" cy="644315"/>
          </a:xfrm>
          <a:prstGeom prst="roundRect">
            <a:avLst/>
          </a:prstGeom>
        </p:spPr>
        <p:style>
          <a:lnRef idx="1">
            <a:schemeClr val="accent5"/>
          </a:lnRef>
          <a:fillRef idx="2">
            <a:schemeClr val="accent5"/>
          </a:fillRef>
          <a:effectRef idx="1">
            <a:schemeClr val="accent5"/>
          </a:effectRef>
          <a:fontRef idx="minor">
            <a:schemeClr val="dk1"/>
          </a:fontRef>
        </p:style>
        <p:txBody>
          <a:bodyPr lIns="91424" tIns="45712" rIns="91424" bIns="45712" spcCol="0" rtlCol="0" anchor="ctr"/>
          <a:lstStyle/>
          <a:p>
            <a:r>
              <a:rPr lang="ja-JP" altLang="en-US" sz="1600" b="1" dirty="0" smtClean="0"/>
              <a:t>①</a:t>
            </a:r>
            <a:r>
              <a:rPr kumimoji="1" lang="ja-JP" altLang="en-US" sz="1600" b="1" dirty="0" smtClean="0"/>
              <a:t>令和２年４月から</a:t>
            </a:r>
            <a:r>
              <a:rPr lang="ja-JP" altLang="en-US" sz="1600" b="1" dirty="0" smtClean="0"/>
              <a:t>令和２</a:t>
            </a:r>
            <a:r>
              <a:rPr kumimoji="1" lang="ja-JP" altLang="en-US" sz="1600" b="1" dirty="0" smtClean="0"/>
              <a:t>年</a:t>
            </a:r>
            <a:r>
              <a:rPr kumimoji="1" lang="en-US" altLang="ja-JP" sz="1600" b="1" dirty="0" smtClean="0"/>
              <a:t>12</a:t>
            </a:r>
            <a:r>
              <a:rPr kumimoji="1" lang="ja-JP" altLang="en-US" sz="1600" b="1" dirty="0" smtClean="0"/>
              <a:t>月末までに、</a:t>
            </a:r>
            <a:r>
              <a:rPr lang="ja-JP" altLang="en-US" sz="1600" b="1" dirty="0"/>
              <a:t>がん</a:t>
            </a:r>
            <a:r>
              <a:rPr lang="ja-JP" altLang="en-US" sz="1600" b="1" dirty="0" smtClean="0"/>
              <a:t>登録</a:t>
            </a:r>
            <a:r>
              <a:rPr lang="ja-JP" altLang="en-US" sz="1600" b="1" dirty="0"/>
              <a:t>等</a:t>
            </a:r>
            <a:r>
              <a:rPr lang="ja-JP" altLang="en-US" sz="1600" b="1" dirty="0" smtClean="0"/>
              <a:t>の推進に関する法律第</a:t>
            </a:r>
            <a:r>
              <a:rPr lang="en-US" altLang="ja-JP" sz="1600" b="1" dirty="0" smtClean="0"/>
              <a:t>21</a:t>
            </a:r>
            <a:r>
              <a:rPr lang="ja-JP" altLang="en-US" sz="1600" b="1" dirty="0" smtClean="0"/>
              <a:t>条及び大阪府がん対策推進条例に基づく、</a:t>
            </a:r>
            <a:r>
              <a:rPr lang="en-US" altLang="ja-JP" sz="1600" b="1" dirty="0" smtClean="0"/>
              <a:t/>
            </a:r>
            <a:br>
              <a:rPr lang="en-US" altLang="ja-JP" sz="1600" b="1" dirty="0" smtClean="0"/>
            </a:br>
            <a:r>
              <a:rPr lang="ja-JP" altLang="en-US" sz="1600" b="1" dirty="0" smtClean="0"/>
              <a:t>　</a:t>
            </a:r>
            <a:r>
              <a:rPr kumimoji="1" lang="ja-JP" altLang="en-US" sz="1600" b="1" dirty="0" smtClean="0"/>
              <a:t>がん登録情報利用申出</a:t>
            </a:r>
            <a:r>
              <a:rPr kumimoji="1" lang="en-US" altLang="ja-JP" sz="1600" b="1" dirty="0" smtClean="0"/>
              <a:t>4</a:t>
            </a:r>
            <a:r>
              <a:rPr kumimoji="1" lang="ja-JP" altLang="en-US" sz="1600" b="1" dirty="0" smtClean="0"/>
              <a:t>件</a:t>
            </a:r>
            <a:r>
              <a:rPr lang="ja-JP" altLang="en-US" sz="1600" b="1" dirty="0"/>
              <a:t>に</a:t>
            </a:r>
            <a:r>
              <a:rPr kumimoji="1" lang="ja-JP" altLang="en-US" sz="1600" b="1" dirty="0" smtClean="0"/>
              <a:t>対して</a:t>
            </a:r>
            <a:r>
              <a:rPr lang="ja-JP" altLang="en-US" sz="1600" b="1" dirty="0"/>
              <a:t>審議</a:t>
            </a:r>
            <a:r>
              <a:rPr kumimoji="1" lang="ja-JP" altLang="en-US" sz="1600" b="1" dirty="0" smtClean="0"/>
              <a:t>を行った。</a:t>
            </a:r>
            <a:endParaRPr kumimoji="1" lang="ja-JP" altLang="en-US" sz="1600" b="1" dirty="0"/>
          </a:p>
        </p:txBody>
      </p:sp>
      <p:sp>
        <p:nvSpPr>
          <p:cNvPr id="11" name="角丸四角形 10"/>
          <p:cNvSpPr/>
          <p:nvPr/>
        </p:nvSpPr>
        <p:spPr>
          <a:xfrm>
            <a:off x="6096000" y="2560572"/>
            <a:ext cx="5238746" cy="2619858"/>
          </a:xfrm>
          <a:prstGeom prst="roundRect">
            <a:avLst/>
          </a:prstGeom>
        </p:spPr>
        <p:style>
          <a:lnRef idx="1">
            <a:schemeClr val="accent2"/>
          </a:lnRef>
          <a:fillRef idx="2">
            <a:schemeClr val="accent2"/>
          </a:fillRef>
          <a:effectRef idx="1">
            <a:schemeClr val="accent2"/>
          </a:effectRef>
          <a:fontRef idx="minor">
            <a:schemeClr val="dk1"/>
          </a:fontRef>
        </p:style>
        <p:txBody>
          <a:bodyPr lIns="91424" tIns="45712" rIns="91424" bIns="45712" spcCol="0" rtlCol="0" anchor="t"/>
          <a:lstStyle/>
          <a:p>
            <a:r>
              <a:rPr lang="ja-JP" altLang="en-US" sz="1200" b="1" dirty="0">
                <a:latin typeface="ＭＳ Ｐゴシック" panose="020B0600070205080204" pitchFamily="50" charset="-128"/>
                <a:ea typeface="ＭＳ Ｐゴシック" panose="020B0600070205080204" pitchFamily="50" charset="-128"/>
              </a:rPr>
              <a:t>＜チェック</a:t>
            </a:r>
            <a:r>
              <a:rPr lang="ja-JP" altLang="en-US" sz="1200" b="1" dirty="0" smtClean="0">
                <a:latin typeface="ＭＳ Ｐゴシック" panose="020B0600070205080204" pitchFamily="50" charset="-128"/>
                <a:ea typeface="ＭＳ Ｐゴシック" panose="020B0600070205080204" pitchFamily="50" charset="-128"/>
              </a:rPr>
              <a:t>項目＞</a:t>
            </a:r>
            <a:endParaRPr lang="en-US" altLang="ja-JP" sz="1200" b="1" dirty="0" smtClean="0">
              <a:latin typeface="ＭＳ Ｐゴシック" panose="020B0600070205080204" pitchFamily="50" charset="-128"/>
              <a:ea typeface="ＭＳ Ｐゴシック" panose="020B0600070205080204" pitchFamily="50" charset="-128"/>
            </a:endParaRPr>
          </a:p>
          <a:p>
            <a:r>
              <a:rPr lang="en-US" altLang="ja-JP"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１）研究課題内容等</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（２）同意書</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厚生労働大臣の認定書</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（３</a:t>
            </a:r>
            <a:r>
              <a:rPr lang="ja-JP" altLang="en-US" sz="1200" dirty="0" smtClean="0">
                <a:latin typeface="ＭＳ Ｐゴシック" panose="020B0600070205080204" pitchFamily="50" charset="-128"/>
                <a:ea typeface="ＭＳ Ｐゴシック" panose="020B0600070205080204" pitchFamily="50" charset="-128"/>
              </a:rPr>
              <a:t>）利用者一覧</a:t>
            </a:r>
            <a:r>
              <a:rPr lang="ja-JP" altLang="en-US" sz="1200" dirty="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実績</a:t>
            </a:r>
            <a:r>
              <a:rPr lang="ja-JP" altLang="en-US" sz="1200" dirty="0">
                <a:latin typeface="ＭＳ Ｐゴシック" panose="020B0600070205080204" pitchFamily="50" charset="-128"/>
                <a:ea typeface="ＭＳ Ｐゴシック" panose="020B0600070205080204" pitchFamily="50" charset="-128"/>
              </a:rPr>
              <a:t>を示す論文</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報告書等</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（４</a:t>
            </a:r>
            <a:r>
              <a:rPr lang="ja-JP" altLang="en-US" sz="1200" dirty="0" smtClean="0">
                <a:latin typeface="ＭＳ Ｐゴシック" panose="020B0600070205080204" pitchFamily="50" charset="-128"/>
                <a:ea typeface="ＭＳ Ｐゴシック" panose="020B0600070205080204" pitchFamily="50" charset="-128"/>
              </a:rPr>
              <a:t>）診断年次</a:t>
            </a:r>
            <a:r>
              <a:rPr lang="ja-JP" altLang="en-US" sz="1200" dirty="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地域</a:t>
            </a:r>
            <a:r>
              <a:rPr lang="ja-JP" altLang="en-US" sz="1200" dirty="0">
                <a:latin typeface="ＭＳ Ｐゴシック" panose="020B0600070205080204" pitchFamily="50" charset="-128"/>
                <a:ea typeface="ＭＳ Ｐゴシック" panose="020B0600070205080204" pitchFamily="50" charset="-128"/>
              </a:rPr>
              <a:t>の</a:t>
            </a:r>
            <a:r>
              <a:rPr lang="ja-JP" altLang="en-US" sz="1200" dirty="0" smtClean="0">
                <a:latin typeface="ＭＳ Ｐゴシック" panose="020B0600070205080204" pitchFamily="50" charset="-128"/>
                <a:ea typeface="ＭＳ Ｐゴシック" panose="020B0600070205080204" pitchFamily="50" charset="-128"/>
              </a:rPr>
              <a:t>範囲</a:t>
            </a:r>
            <a:r>
              <a:rPr lang="ja-JP" altLang="en-US" sz="1200" dirty="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がん</a:t>
            </a:r>
            <a:r>
              <a:rPr lang="ja-JP" altLang="en-US" sz="1200" dirty="0">
                <a:latin typeface="ＭＳ Ｐゴシック" panose="020B0600070205080204" pitchFamily="50" charset="-128"/>
                <a:ea typeface="ＭＳ Ｐゴシック" panose="020B0600070205080204" pitchFamily="50" charset="-128"/>
              </a:rPr>
              <a:t>の種類（部位・組織）</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生存</a:t>
            </a:r>
            <a:r>
              <a:rPr lang="ja-JP" altLang="en-US" sz="1200" dirty="0">
                <a:latin typeface="ＭＳ Ｐゴシック" panose="020B0600070205080204" pitchFamily="50" charset="-128"/>
                <a:ea typeface="ＭＳ Ｐゴシック" panose="020B0600070205080204" pitchFamily="50" charset="-128"/>
              </a:rPr>
              <a:t>確認情報の</a:t>
            </a:r>
            <a:r>
              <a:rPr lang="ja-JP" altLang="en-US" sz="1200" dirty="0" smtClean="0">
                <a:latin typeface="ＭＳ Ｐゴシック" panose="020B0600070205080204" pitchFamily="50" charset="-128"/>
                <a:ea typeface="ＭＳ Ｐゴシック" panose="020B0600070205080204" pitchFamily="50" charset="-128"/>
              </a:rPr>
              <a:t>詳細</a:t>
            </a:r>
            <a:r>
              <a:rPr lang="ja-JP" altLang="en-US" sz="1200" dirty="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属性的範囲（性別・年齢）等</a:t>
            </a:r>
            <a:endParaRPr lang="en-US" altLang="ja-JP" sz="1200" dirty="0" smtClean="0">
              <a:latin typeface="ＭＳ Ｐゴシック" panose="020B0600070205080204" pitchFamily="50" charset="-128"/>
              <a:ea typeface="ＭＳ Ｐゴシック" panose="020B0600070205080204" pitchFamily="50" charset="-128"/>
            </a:endParaRPr>
          </a:p>
          <a:p>
            <a:r>
              <a:rPr lang="ja-JP" altLang="en-US" sz="1200" dirty="0" smtClean="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５</a:t>
            </a:r>
            <a:r>
              <a:rPr lang="ja-JP" altLang="en-US" sz="1200" dirty="0" smtClean="0">
                <a:latin typeface="ＭＳ Ｐゴシック" panose="020B0600070205080204" pitchFamily="50" charset="-128"/>
                <a:ea typeface="ＭＳ Ｐゴシック" panose="020B0600070205080204" pitchFamily="50" charset="-128"/>
              </a:rPr>
              <a:t>）  利用</a:t>
            </a:r>
            <a:r>
              <a:rPr lang="ja-JP" altLang="en-US" sz="1200" dirty="0">
                <a:latin typeface="ＭＳ Ｐゴシック" panose="020B0600070205080204" pitchFamily="50" charset="-128"/>
                <a:ea typeface="ＭＳ Ｐゴシック" panose="020B0600070205080204" pitchFamily="50" charset="-128"/>
              </a:rPr>
              <a:t>するがん登録情報の詳細</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調査</a:t>
            </a:r>
            <a:r>
              <a:rPr lang="ja-JP" altLang="en-US" sz="1200" dirty="0">
                <a:latin typeface="ＭＳ Ｐゴシック" panose="020B0600070205080204" pitchFamily="50" charset="-128"/>
                <a:ea typeface="ＭＳ Ｐゴシック" panose="020B0600070205080204" pitchFamily="50" charset="-128"/>
              </a:rPr>
              <a:t>研究方法の記載</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６）  利用</a:t>
            </a:r>
            <a:r>
              <a:rPr lang="ja-JP" altLang="en-US" sz="1200" dirty="0">
                <a:latin typeface="ＭＳ Ｐゴシック" panose="020B0600070205080204" pitchFamily="50" charset="-128"/>
                <a:ea typeface="ＭＳ Ｐゴシック" panose="020B0600070205080204" pitchFamily="50" charset="-128"/>
              </a:rPr>
              <a:t>終了日</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（７</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９</a:t>
            </a: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  情報</a:t>
            </a:r>
            <a:r>
              <a:rPr lang="ja-JP" altLang="en-US" sz="1200" dirty="0">
                <a:latin typeface="ＭＳ Ｐゴシック" panose="020B0600070205080204" pitchFamily="50" charset="-128"/>
                <a:ea typeface="ＭＳ Ｐゴシック" panose="020B0600070205080204" pitchFamily="50" charset="-128"/>
              </a:rPr>
              <a:t>の利用</a:t>
            </a:r>
            <a:r>
              <a:rPr lang="ja-JP" altLang="en-US" sz="1200" dirty="0" smtClean="0">
                <a:latin typeface="ＭＳ Ｐゴシック" panose="020B0600070205080204" pitchFamily="50" charset="-128"/>
                <a:ea typeface="ＭＳ Ｐゴシック" panose="020B0600070205080204" pitchFamily="50" charset="-128"/>
              </a:rPr>
              <a:t>場所、利用後の処置等安全</a:t>
            </a:r>
            <a:r>
              <a:rPr lang="ja-JP" altLang="en-US" sz="1200" dirty="0">
                <a:latin typeface="ＭＳ Ｐゴシック" panose="020B0600070205080204" pitchFamily="50" charset="-128"/>
                <a:ea typeface="ＭＳ Ｐゴシック" panose="020B0600070205080204" pitchFamily="50" charset="-128"/>
              </a:rPr>
              <a:t>管理措置</a:t>
            </a:r>
            <a:r>
              <a:rPr lang="ja-JP" altLang="en-US" sz="1200" dirty="0" smtClean="0">
                <a:latin typeface="ＭＳ Ｐゴシック" panose="020B0600070205080204" pitchFamily="50" charset="-128"/>
                <a:ea typeface="ＭＳ Ｐゴシック" panose="020B0600070205080204" pitchFamily="50" charset="-128"/>
              </a:rPr>
              <a:t>状況</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（８）公表方法・公表</a:t>
            </a:r>
            <a:r>
              <a:rPr lang="ja-JP" altLang="en-US" sz="1200" dirty="0" smtClean="0">
                <a:latin typeface="ＭＳ Ｐゴシック" panose="020B0600070205080204" pitchFamily="50" charset="-128"/>
                <a:ea typeface="ＭＳ Ｐゴシック" panose="020B0600070205080204" pitchFamily="50" charset="-128"/>
              </a:rPr>
              <a:t>時期</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12" name="角丸四角形 11"/>
          <p:cNvSpPr/>
          <p:nvPr/>
        </p:nvSpPr>
        <p:spPr>
          <a:xfrm>
            <a:off x="668581" y="2553594"/>
            <a:ext cx="4936091" cy="2601078"/>
          </a:xfrm>
          <a:prstGeom prst="roundRect">
            <a:avLst/>
          </a:prstGeom>
        </p:spPr>
        <p:style>
          <a:lnRef idx="2">
            <a:schemeClr val="accent2"/>
          </a:lnRef>
          <a:fillRef idx="1">
            <a:schemeClr val="lt1"/>
          </a:fillRef>
          <a:effectRef idx="0">
            <a:schemeClr val="accent2"/>
          </a:effectRef>
          <a:fontRef idx="minor">
            <a:schemeClr val="dk1"/>
          </a:fontRef>
        </p:style>
        <p:txBody>
          <a:bodyPr lIns="91424" tIns="45712" rIns="91424" bIns="45712" spcCol="0" rtlCol="0" anchor="t"/>
          <a:lstStyle/>
          <a:p>
            <a:r>
              <a:rPr lang="ja-JP" altLang="en-US" sz="1200" b="1" dirty="0">
                <a:latin typeface="ＭＳ Ｐゴシック" panose="020B0600070205080204" pitchFamily="50" charset="-128"/>
                <a:ea typeface="ＭＳ Ｐゴシック" panose="020B0600070205080204" pitchFamily="50" charset="-128"/>
              </a:rPr>
              <a:t>＜審査事項＞</a:t>
            </a:r>
            <a:r>
              <a:rPr lang="ja-JP" altLang="en-US" sz="1200" dirty="0">
                <a:latin typeface="ＭＳ Ｐゴシック" panose="020B0600070205080204" pitchFamily="50" charset="-128"/>
                <a:ea typeface="ＭＳ Ｐゴシック" panose="020B0600070205080204" pitchFamily="50" charset="-128"/>
              </a:rPr>
              <a:t>（審査</a:t>
            </a:r>
            <a:r>
              <a:rPr lang="ja-JP" altLang="en-US" sz="1200" dirty="0" smtClean="0">
                <a:latin typeface="ＭＳ Ｐゴシック" panose="020B0600070205080204" pitchFamily="50" charset="-128"/>
                <a:ea typeface="ＭＳ Ｐゴシック" panose="020B0600070205080204" pitchFamily="50" charset="-128"/>
              </a:rPr>
              <a:t>報告書様式５－２</a:t>
            </a:r>
            <a:r>
              <a:rPr lang="ja-JP" altLang="en-US" sz="1200" dirty="0">
                <a:latin typeface="ＭＳ Ｐゴシック" panose="020B0600070205080204" pitchFamily="50" charset="-128"/>
                <a:ea typeface="ＭＳ Ｐゴシック" panose="020B0600070205080204" pitchFamily="50" charset="-128"/>
              </a:rPr>
              <a:t>より</a:t>
            </a:r>
            <a:r>
              <a:rPr lang="ja-JP" altLang="en-US" sz="1200" dirty="0" smtClean="0">
                <a:latin typeface="ＭＳ Ｐゴシック" panose="020B0600070205080204" pitchFamily="50" charset="-128"/>
                <a:ea typeface="ＭＳ Ｐゴシック" panose="020B0600070205080204" pitchFamily="50" charset="-128"/>
              </a:rPr>
              <a:t>）</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（１）情報の利用目的及び必要性</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（２）がん登録情報を提供されることの同意の有無</a:t>
            </a:r>
            <a:r>
              <a:rPr lang="en-US" altLang="ja-JP" sz="1200" dirty="0">
                <a:latin typeface="ＭＳ Ｐゴシック" panose="020B0600070205080204" pitchFamily="50" charset="-128"/>
                <a:ea typeface="ＭＳ Ｐゴシック" panose="020B0600070205080204" pitchFamily="50" charset="-128"/>
              </a:rPr>
              <a:t>※</a:t>
            </a:r>
          </a:p>
          <a:p>
            <a:r>
              <a:rPr lang="ja-JP" altLang="en-US" sz="1200" dirty="0">
                <a:latin typeface="ＭＳ Ｐゴシック" panose="020B0600070205080204" pitchFamily="50" charset="-128"/>
                <a:ea typeface="ＭＳ Ｐゴシック" panose="020B0600070205080204" pitchFamily="50" charset="-128"/>
              </a:rPr>
              <a:t>（３）情報を利用する者の範囲の妥当性、利用</a:t>
            </a:r>
            <a:r>
              <a:rPr lang="ja-JP" altLang="en-US" sz="1200" dirty="0" smtClean="0">
                <a:latin typeface="ＭＳ Ｐゴシック" panose="020B0600070205080204" pitchFamily="50" charset="-128"/>
                <a:ea typeface="ＭＳ Ｐゴシック" panose="020B0600070205080204" pitchFamily="50" charset="-128"/>
              </a:rPr>
              <a:t>申出者の</a:t>
            </a:r>
            <a:r>
              <a:rPr lang="ja-JP" altLang="en-US" sz="1200" dirty="0">
                <a:latin typeface="ＭＳ Ｐゴシック" panose="020B0600070205080204" pitchFamily="50" charset="-128"/>
                <a:ea typeface="ＭＳ Ｐゴシック" panose="020B0600070205080204" pitchFamily="50" charset="-128"/>
              </a:rPr>
              <a:t>実績</a:t>
            </a:r>
            <a:r>
              <a:rPr lang="en-US" altLang="ja-JP" sz="1200" dirty="0">
                <a:latin typeface="ＭＳ Ｐゴシック" panose="020B0600070205080204" pitchFamily="50" charset="-128"/>
                <a:ea typeface="ＭＳ Ｐゴシック" panose="020B0600070205080204" pitchFamily="50" charset="-128"/>
              </a:rPr>
              <a:t>※</a:t>
            </a:r>
          </a:p>
          <a:p>
            <a:r>
              <a:rPr lang="ja-JP" altLang="en-US" sz="1200" dirty="0">
                <a:latin typeface="ＭＳ Ｐゴシック" panose="020B0600070205080204" pitchFamily="50" charset="-128"/>
                <a:ea typeface="ＭＳ Ｐゴシック" panose="020B0600070205080204" pitchFamily="50" charset="-128"/>
              </a:rPr>
              <a:t>（４）利用する情報の範囲の妥当性</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（５）調査研究方法の妥当性等</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（６）利用期間の妥当性</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（７）利用場所、利用する環境等における安全管理措</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置体制について</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（８）結果の公表方法及び公表時期の整合性</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（９）情報の利用後の処置についての安全管理措置</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体制</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（２）（３）については非匿名化情報の利用の場合のみ</a:t>
            </a:r>
          </a:p>
        </p:txBody>
      </p:sp>
      <p:sp>
        <p:nvSpPr>
          <p:cNvPr id="14" name="テキスト ボックス 21"/>
          <p:cNvSpPr txBox="1"/>
          <p:nvPr/>
        </p:nvSpPr>
        <p:spPr>
          <a:xfrm>
            <a:off x="10434228" y="220839"/>
            <a:ext cx="1107220" cy="28777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0" lang="ja-JP" altLang="en-US" sz="127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0" lang="ja-JP" altLang="en-US" sz="127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412123" y="5248950"/>
            <a:ext cx="11449317" cy="685098"/>
          </a:xfrm>
          <a:prstGeom prst="roundRect">
            <a:avLst/>
          </a:prstGeom>
        </p:spPr>
        <p:style>
          <a:lnRef idx="1">
            <a:schemeClr val="accent5"/>
          </a:lnRef>
          <a:fillRef idx="2">
            <a:schemeClr val="accent5"/>
          </a:fillRef>
          <a:effectRef idx="1">
            <a:schemeClr val="accent5"/>
          </a:effectRef>
          <a:fontRef idx="minor">
            <a:schemeClr val="dk1"/>
          </a:fontRef>
        </p:style>
        <p:txBody>
          <a:bodyPr lIns="91424" tIns="45712" rIns="91424" bIns="45712" spcCol="0" rtlCol="0" anchor="ctr"/>
          <a:lstStyle/>
          <a:p>
            <a:r>
              <a:rPr lang="ja-JP" altLang="en-US" sz="1600" b="1" dirty="0" smtClean="0"/>
              <a:t>②国立</a:t>
            </a:r>
            <a:r>
              <a:rPr lang="ja-JP" altLang="en-US" sz="1600" b="1" dirty="0"/>
              <a:t>がん研究センターが管理する全国がん登録システムに登録されている提供データのデータ定義が更新されたこと</a:t>
            </a:r>
            <a:r>
              <a:rPr lang="ja-JP" altLang="en-US" sz="1600" b="1" dirty="0" smtClean="0"/>
              <a:t>に</a:t>
            </a:r>
            <a:r>
              <a:rPr lang="en-US" altLang="ja-JP" sz="1600" b="1" dirty="0" smtClean="0"/>
              <a:t/>
            </a:r>
            <a:br>
              <a:rPr lang="en-US" altLang="ja-JP" sz="1600" b="1" dirty="0" smtClean="0"/>
            </a:br>
            <a:r>
              <a:rPr lang="ja-JP" altLang="en-US" sz="1600" b="1" dirty="0" smtClean="0"/>
              <a:t>　合わせ</a:t>
            </a:r>
            <a:r>
              <a:rPr lang="ja-JP" altLang="en-US" sz="1600" b="1" dirty="0"/>
              <a:t>、大阪府においても、大阪府がん登録における情報の提供等に関する事務処理要領を一部改正し、定義情報を更新。</a:t>
            </a:r>
            <a:endParaRPr kumimoji="1" lang="ja-JP" altLang="en-US" sz="1600" b="1" dirty="0"/>
          </a:p>
        </p:txBody>
      </p:sp>
      <p:sp>
        <p:nvSpPr>
          <p:cNvPr id="3" name="正方形/長方形 2"/>
          <p:cNvSpPr/>
          <p:nvPr/>
        </p:nvSpPr>
        <p:spPr>
          <a:xfrm>
            <a:off x="540913" y="6079843"/>
            <a:ext cx="11208102" cy="5847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600" dirty="0"/>
              <a:t>⇒事務処理要領更新前の定義項目で申請または承認されたもののうち、事務処理要領更新後に提供するデータについては</a:t>
            </a:r>
            <a:r>
              <a:rPr lang="ja-JP" altLang="en-US" sz="1600" dirty="0" smtClean="0"/>
              <a:t>、</a:t>
            </a:r>
            <a:r>
              <a:rPr lang="en-US" altLang="ja-JP" sz="1600" dirty="0" smtClean="0"/>
              <a:t/>
            </a:r>
            <a:br>
              <a:rPr lang="en-US" altLang="ja-JP" sz="1600" dirty="0" smtClean="0"/>
            </a:br>
            <a:r>
              <a:rPr lang="ja-JP" altLang="en-US" sz="1600" dirty="0" smtClean="0"/>
              <a:t>　申請者</a:t>
            </a:r>
            <a:r>
              <a:rPr lang="ja-JP" altLang="en-US" sz="1600" dirty="0"/>
              <a:t>に確認のうえ、事務処理要領更新後の定義項目に読み替えてデータを提供。</a:t>
            </a:r>
          </a:p>
        </p:txBody>
      </p:sp>
    </p:spTree>
    <p:extLst>
      <p:ext uri="{BB962C8B-B14F-4D97-AF65-F5344CB8AC3E}">
        <p14:creationId xmlns:p14="http://schemas.microsoft.com/office/powerpoint/2010/main" val="4074161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724" y="15280"/>
            <a:ext cx="9274110" cy="562622"/>
          </a:xfrm>
        </p:spPr>
        <p:txBody>
          <a:bodyPr>
            <a:noAutofit/>
          </a:bodyPr>
          <a:lstStyle/>
          <a:p>
            <a:r>
              <a:rPr lang="ja-JP" altLang="en-US" sz="1633" b="1" dirty="0" smtClean="0">
                <a:latin typeface="ＭＳ Ｐゴシック" panose="020B0600070205080204" pitchFamily="50" charset="-128"/>
                <a:ea typeface="ＭＳ Ｐゴシック" panose="020B0600070205080204" pitchFamily="50" charset="-128"/>
              </a:rPr>
              <a:t>令和２</a:t>
            </a:r>
            <a:r>
              <a:rPr lang="ja-JP" altLang="ja-JP" sz="1633" b="1" dirty="0" smtClean="0">
                <a:latin typeface="ＭＳ Ｐゴシック" panose="020B0600070205080204" pitchFamily="50" charset="-128"/>
                <a:ea typeface="ＭＳ Ｐゴシック" panose="020B0600070205080204" pitchFamily="50" charset="-128"/>
              </a:rPr>
              <a:t>年度</a:t>
            </a:r>
            <a:r>
              <a:rPr lang="ja-JP" altLang="en-US" sz="1633" b="1" dirty="0">
                <a:latin typeface="ＭＳ Ｐゴシック" panose="020B0600070205080204" pitchFamily="50" charset="-128"/>
                <a:ea typeface="ＭＳ Ｐゴシック" panose="020B0600070205080204" pitchFamily="50" charset="-128"/>
              </a:rPr>
              <a:t>　</a:t>
            </a:r>
            <a:r>
              <a:rPr lang="ja-JP" altLang="ja-JP" sz="1633" b="1" dirty="0">
                <a:latin typeface="ＭＳ Ｐゴシック" panose="020B0600070205080204" pitchFamily="50" charset="-128"/>
                <a:ea typeface="ＭＳ Ｐゴシック" panose="020B0600070205080204" pitchFamily="50" charset="-128"/>
              </a:rPr>
              <a:t>大阪府全国がん登録情報及び大阪府地域がん登録情報の利用申</a:t>
            </a:r>
            <a:r>
              <a:rPr lang="ja-JP" altLang="en-US" sz="1633" b="1" dirty="0">
                <a:latin typeface="ＭＳ Ｐゴシック" panose="020B0600070205080204" pitchFamily="50" charset="-128"/>
                <a:ea typeface="ＭＳ Ｐゴシック" panose="020B0600070205080204" pitchFamily="50" charset="-128"/>
              </a:rPr>
              <a:t>出</a:t>
            </a:r>
            <a:r>
              <a:rPr lang="ja-JP" altLang="ja-JP" sz="1633" b="1" dirty="0">
                <a:latin typeface="ＭＳ Ｐゴシック" panose="020B0600070205080204" pitchFamily="50" charset="-128"/>
                <a:ea typeface="ＭＳ Ｐゴシック" panose="020B0600070205080204" pitchFamily="50" charset="-128"/>
              </a:rPr>
              <a:t>等一覧</a:t>
            </a:r>
          </a:p>
        </p:txBody>
      </p:sp>
      <p:sp>
        <p:nvSpPr>
          <p:cNvPr id="7" name="タイトル 1"/>
          <p:cNvSpPr txBox="1">
            <a:spLocks/>
          </p:cNvSpPr>
          <p:nvPr/>
        </p:nvSpPr>
        <p:spPr>
          <a:xfrm>
            <a:off x="172076" y="652234"/>
            <a:ext cx="3328362" cy="293021"/>
          </a:xfrm>
          <a:prstGeom prst="rect">
            <a:avLst/>
          </a:prstGeom>
        </p:spPr>
        <p:txBody>
          <a:bodyPr vert="horz" lIns="94605" tIns="47302" rIns="94605" bIns="47302"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400" b="1" dirty="0">
                <a:latin typeface="ＭＳ Ｐゴシック" panose="020B0600070205080204" pitchFamily="50" charset="-128"/>
                <a:ea typeface="ＭＳ Ｐゴシック" panose="020B0600070205080204" pitchFamily="50" charset="-128"/>
              </a:rPr>
              <a:t>（１）がん登録情報提供</a:t>
            </a:r>
            <a:r>
              <a:rPr lang="ja-JP" altLang="en-US" sz="1400" b="1" dirty="0" smtClean="0">
                <a:latin typeface="ＭＳ Ｐゴシック" panose="020B0600070205080204" pitchFamily="50" charset="-128"/>
                <a:ea typeface="ＭＳ Ｐゴシック" panose="020B0600070205080204" pitchFamily="50" charset="-128"/>
              </a:rPr>
              <a:t>一覧（審議済み）</a:t>
            </a:r>
            <a:endParaRPr lang="ja-JP" altLang="en-US" sz="1400" b="1" dirty="0">
              <a:latin typeface="ＭＳ Ｐゴシック" panose="020B0600070205080204" pitchFamily="50" charset="-128"/>
              <a:ea typeface="ＭＳ Ｐゴシック" panose="020B060007020508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257981672"/>
              </p:ext>
            </p:extLst>
          </p:nvPr>
        </p:nvGraphicFramePr>
        <p:xfrm>
          <a:off x="378342" y="945256"/>
          <a:ext cx="11444845" cy="3936667"/>
        </p:xfrm>
        <a:graphic>
          <a:graphicData uri="http://schemas.openxmlformats.org/drawingml/2006/table">
            <a:tbl>
              <a:tblPr/>
              <a:tblGrid>
                <a:gridCol w="1336076">
                  <a:extLst>
                    <a:ext uri="{9D8B030D-6E8A-4147-A177-3AD203B41FA5}">
                      <a16:colId xmlns:a16="http://schemas.microsoft.com/office/drawing/2014/main" val="20000"/>
                    </a:ext>
                  </a:extLst>
                </a:gridCol>
                <a:gridCol w="1162562">
                  <a:extLst>
                    <a:ext uri="{9D8B030D-6E8A-4147-A177-3AD203B41FA5}">
                      <a16:colId xmlns:a16="http://schemas.microsoft.com/office/drawing/2014/main" val="20001"/>
                    </a:ext>
                  </a:extLst>
                </a:gridCol>
                <a:gridCol w="3223783">
                  <a:extLst>
                    <a:ext uri="{9D8B030D-6E8A-4147-A177-3AD203B41FA5}">
                      <a16:colId xmlns:a16="http://schemas.microsoft.com/office/drawing/2014/main" val="20005"/>
                    </a:ext>
                  </a:extLst>
                </a:gridCol>
                <a:gridCol w="5722424">
                  <a:extLst>
                    <a:ext uri="{9D8B030D-6E8A-4147-A177-3AD203B41FA5}">
                      <a16:colId xmlns:a16="http://schemas.microsoft.com/office/drawing/2014/main" val="20008"/>
                    </a:ext>
                  </a:extLst>
                </a:gridCol>
              </a:tblGrid>
              <a:tr h="266716">
                <a:tc>
                  <a:txBody>
                    <a:bodyPr/>
                    <a:lstStyle/>
                    <a:p>
                      <a:pPr algn="ctr" fontAlgn="ctr"/>
                      <a:r>
                        <a:rPr lang="ja-JP" altLang="en-US" sz="14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月</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通し番号</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申出者</a:t>
                      </a:r>
                    </a:p>
                  </a:txBody>
                  <a:tcPr marL="4231" marR="4231" marT="423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利用目的</a:t>
                      </a:r>
                    </a:p>
                  </a:txBody>
                  <a:tcPr marL="4231" marR="4231" marT="4231"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0000"/>
                  </a:ext>
                </a:extLst>
              </a:tr>
              <a:tr h="1067589">
                <a:tc>
                  <a:txBody>
                    <a:bodyPr/>
                    <a:lstStyle/>
                    <a:p>
                      <a:pPr algn="ctr" fontAlgn="ctr"/>
                      <a:r>
                        <a:rPr lang="en-US" altLang="ja-JP"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7</a:t>
                      </a:r>
                      <a:r>
                        <a:rPr lang="ja-JP" altLang="en-US"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月分</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①</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大阪国際がんセンター</a:t>
                      </a:r>
                    </a:p>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藤　重夫</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血液悪性疾患は軟磁性の希少疾患も多い疾患群であるが、これまで申出者のグループが大阪府がん登録データを用いて解析を行ってきた</a:t>
                      </a: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T</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細胞リンパ腫では発症頻度が増加いている傾向が示された。</a:t>
                      </a:r>
                      <a:endPar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ほかの血液疾患に関しても同様に増加している疾患がある可能性があり、そのような実態を明らかにする。</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65915">
                <a:tc rowSpan="3">
                  <a:txBody>
                    <a:bodyPr/>
                    <a:lstStyle/>
                    <a:p>
                      <a:pPr algn="ctr" fontAlgn="ctr"/>
                      <a:r>
                        <a:rPr lang="en-US" altLang="ja-JP"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10</a:t>
                      </a:r>
                      <a:r>
                        <a:rPr lang="ja-JP" altLang="en-US"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月分</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①</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大阪</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国際がんセンター</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竹中</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聡</a:t>
                      </a:r>
                    </a:p>
                  </a:txBody>
                  <a:tcPr marL="8639" marR="8639" marT="86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希少</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がんの代表的な疾患である肉腫はその希少さゆえに、その発生頻度や診療実態、予後について不明な点が多い</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大阪府</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がん登録データを用いて、肉腫の発生頻度や、診療実態、予後などについて調査し、肉腫診療の向上を向けた課題を抽出</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する。</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tcPr>
                </a:tc>
                <a:extLst>
                  <a:ext uri="{0D108BD9-81ED-4DB2-BD59-A6C34878D82A}">
                    <a16:rowId xmlns:a16="http://schemas.microsoft.com/office/drawing/2014/main" val="598469431"/>
                  </a:ext>
                </a:extLst>
              </a:tr>
              <a:tr h="695459">
                <a:tc vMerge="1">
                  <a:txBody>
                    <a:bodyPr/>
                    <a:lstStyle/>
                    <a:p>
                      <a:pPr algn="ctr" fontAlgn="ctr"/>
                      <a:endParaRPr lang="ja-JP" altLang="en-US" sz="900" b="0" i="0" u="none" strike="noStrike" dirty="0">
                        <a:solidFill>
                          <a:srgbClr val="000000"/>
                        </a:solidFill>
                        <a:effectLst/>
                        <a:latin typeface="HGPｺﾞｼｯｸE"/>
                      </a:endParaRP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②</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大阪</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国際がんセンター</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宮代</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勲</a:t>
                      </a:r>
                    </a:p>
                  </a:txBody>
                  <a:tcPr marL="8639" marR="8639" marT="86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大阪府のがん罹患数・率を集計し、集計表を公表することによって、府の今後のがん対策の企画立案のための資料及びこれまでのがん対策の評価資料とする。</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tcPr>
                </a:tc>
                <a:extLst>
                  <a:ext uri="{0D108BD9-81ED-4DB2-BD59-A6C34878D82A}">
                    <a16:rowId xmlns:a16="http://schemas.microsoft.com/office/drawing/2014/main" val="10005"/>
                  </a:ext>
                </a:extLst>
              </a:tr>
              <a:tr h="940988">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③</a:t>
                      </a:r>
                    </a:p>
                  </a:txBody>
                  <a:tcPr marL="4231" marR="4231" marT="42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国立</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研究開発法人国立がん研究センター</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松田</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智大</a:t>
                      </a:r>
                    </a:p>
                  </a:txBody>
                  <a:tcPr marL="8639" marR="8639" marT="86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がん</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の罹患・生存率を性別、年齢階級別、癌腫別で経時的及び</a:t>
                      </a:r>
                      <a:r>
                        <a:rPr lang="ja-JP" altLang="en-US" sz="1100" b="0" i="0" u="none" strike="noStrike" dirty="0" err="1">
                          <a:solidFill>
                            <a:srgbClr val="000000"/>
                          </a:solidFill>
                          <a:effectLst/>
                          <a:latin typeface="ＭＳ Ｐゴシック" panose="020B0600070205080204" pitchFamily="50" charset="-128"/>
                          <a:ea typeface="ＭＳ Ｐゴシック" panose="020B0600070205080204" pitchFamily="50" charset="-128"/>
                        </a:rPr>
                        <a:t>地理的にに分析</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することにより、がん罹患リスクの解明や、がん医療水準の向上及び均てん化に役立てる。</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13188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837</Words>
  <Application>Microsoft Office PowerPoint</Application>
  <PresentationFormat>ワイド画面</PresentationFormat>
  <Paragraphs>69</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游ゴシック</vt:lpstr>
      <vt:lpstr>游ゴシック Light</vt:lpstr>
      <vt:lpstr>Arial</vt:lpstr>
      <vt:lpstr>Office テーマ</vt:lpstr>
      <vt:lpstr>令和２年度大阪府がん登録　情報提供審議について</vt:lpstr>
      <vt:lpstr>令和２年度　大阪府全国がん登録情報及び大阪府地域がん登録情報の利用申出等一覧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2020年度大阪府がん登録 情報提供審議について   大阪府がん対策推進委員会 がん登録等部会</dc:title>
  <dc:creator>渡部　翔子</dc:creator>
  <cp:lastModifiedBy>渡部　翔子</cp:lastModifiedBy>
  <cp:revision>19</cp:revision>
  <cp:lastPrinted>2021-02-05T01:42:23Z</cp:lastPrinted>
  <dcterms:created xsi:type="dcterms:W3CDTF">2021-02-05T00:12:10Z</dcterms:created>
  <dcterms:modified xsi:type="dcterms:W3CDTF">2021-02-25T03:04:35Z</dcterms:modified>
</cp:coreProperties>
</file>