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90" r:id="rId2"/>
    <p:sldId id="314" r:id="rId3"/>
    <p:sldId id="316" r:id="rId4"/>
    <p:sldId id="315" r:id="rId5"/>
    <p:sldId id="262" r:id="rId6"/>
    <p:sldId id="261" r:id="rId7"/>
    <p:sldId id="340" r:id="rId8"/>
    <p:sldId id="341" r:id="rId9"/>
    <p:sldId id="337" r:id="rId10"/>
    <p:sldId id="342"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66" d="100"/>
          <a:sy n="66" d="100"/>
        </p:scale>
        <p:origin x="-118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CD3548E-236C-4FEA-9B87-79E6EB511805}" type="slidenum">
              <a:rPr kumimoji="1" lang="ja-JP" altLang="en-US" smtClean="0"/>
              <a:t>‹#›</a:t>
            </a:fld>
            <a:endParaRPr kumimoji="1" lang="ja-JP" altLang="en-US"/>
          </a:p>
        </p:txBody>
      </p:sp>
    </p:spTree>
    <p:extLst>
      <p:ext uri="{BB962C8B-B14F-4D97-AF65-F5344CB8AC3E}">
        <p14:creationId xmlns:p14="http://schemas.microsoft.com/office/powerpoint/2010/main" val="3675149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4FA1CEF-E554-4380-8252-45741A893D73}" type="datetimeFigureOut">
              <a:rPr kumimoji="1" lang="ja-JP" altLang="en-US" smtClean="0"/>
              <a:t>2015/12/14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EBCB0D74-D066-428A-9CBC-1010FFCB6688}" type="slidenum">
              <a:rPr kumimoji="1" lang="ja-JP" altLang="en-US" smtClean="0"/>
              <a:t>‹#›</a:t>
            </a:fld>
            <a:endParaRPr kumimoji="1" lang="ja-JP" altLang="en-US"/>
          </a:p>
        </p:txBody>
      </p:sp>
    </p:spTree>
    <p:extLst>
      <p:ext uri="{BB962C8B-B14F-4D97-AF65-F5344CB8AC3E}">
        <p14:creationId xmlns:p14="http://schemas.microsoft.com/office/powerpoint/2010/main" val="32374823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CB0D74-D066-428A-9CBC-1010FFCB6688}" type="slidenum">
              <a:rPr kumimoji="1" lang="ja-JP" altLang="en-US" smtClean="0"/>
              <a:t>2</a:t>
            </a:fld>
            <a:endParaRPr kumimoji="1" lang="ja-JP" altLang="en-US"/>
          </a:p>
        </p:txBody>
      </p:sp>
    </p:spTree>
    <p:extLst>
      <p:ext uri="{BB962C8B-B14F-4D97-AF65-F5344CB8AC3E}">
        <p14:creationId xmlns:p14="http://schemas.microsoft.com/office/powerpoint/2010/main" val="82088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全国がん登録は各医療機関の所在地の都道府県に届出をすることになっています。これまでの大阪府がん登録と異なり、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患者の住所地に関係なく、初回の診断・治療をした患者すべてを、府に届ける。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法や施行令で示された届出期限は府から国への提出締切日となっておりますので、病院等からの届出はもう少し早くお願いすることになります。</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項目はほぼ同じです。</a:t>
            </a:r>
            <a:endParaRPr kumimoji="1" lang="ja-JP" altLang="en-US" dirty="0"/>
          </a:p>
        </p:txBody>
      </p:sp>
      <p:sp>
        <p:nvSpPr>
          <p:cNvPr id="4" name="スライド番号プレースホルダー 3"/>
          <p:cNvSpPr>
            <a:spLocks noGrp="1"/>
          </p:cNvSpPr>
          <p:nvPr>
            <p:ph type="sldNum" sz="quarter" idx="10"/>
          </p:nvPr>
        </p:nvSpPr>
        <p:spPr/>
        <p:txBody>
          <a:bodyPr/>
          <a:lstStyle/>
          <a:p>
            <a:fld id="{EBCB0D74-D066-428A-9CBC-1010FFCB6688}" type="slidenum">
              <a:rPr kumimoji="1" lang="ja-JP" altLang="en-US" smtClean="0"/>
              <a:t>7</a:t>
            </a:fld>
            <a:endParaRPr kumimoji="1" lang="ja-JP" altLang="en-US"/>
          </a:p>
        </p:txBody>
      </p:sp>
    </p:spTree>
    <p:extLst>
      <p:ext uri="{BB962C8B-B14F-4D97-AF65-F5344CB8AC3E}">
        <p14:creationId xmlns:p14="http://schemas.microsoft.com/office/powerpoint/2010/main" val="91132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CB0D74-D066-428A-9CBC-1010FFCB6688}" type="slidenum">
              <a:rPr kumimoji="1" lang="ja-JP" altLang="en-US" smtClean="0"/>
              <a:t>8</a:t>
            </a:fld>
            <a:endParaRPr kumimoji="1" lang="ja-JP" altLang="en-US"/>
          </a:p>
        </p:txBody>
      </p:sp>
    </p:spTree>
    <p:extLst>
      <p:ext uri="{BB962C8B-B14F-4D97-AF65-F5344CB8AC3E}">
        <p14:creationId xmlns:p14="http://schemas.microsoft.com/office/powerpoint/2010/main" val="3387547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BCB0D74-D066-428A-9CBC-1010FFCB6688}" type="slidenum">
              <a:rPr kumimoji="1" lang="ja-JP" altLang="en-US" smtClean="0"/>
              <a:t>10</a:t>
            </a:fld>
            <a:endParaRPr kumimoji="1" lang="ja-JP" altLang="en-US"/>
          </a:p>
        </p:txBody>
      </p:sp>
    </p:spTree>
    <p:extLst>
      <p:ext uri="{BB962C8B-B14F-4D97-AF65-F5344CB8AC3E}">
        <p14:creationId xmlns:p14="http://schemas.microsoft.com/office/powerpoint/2010/main" val="1049370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B81CCDE-CDF5-4834-84D5-04B2B1B5402E}" type="datetime1">
              <a:rPr kumimoji="1" lang="ja-JP" altLang="en-US" smtClean="0"/>
              <a:t>2015/12/14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1163224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763EDAB-0A91-4B0C-98DD-0463187BF878}" type="datetime1">
              <a:rPr kumimoji="1" lang="ja-JP" altLang="en-US" smtClean="0"/>
              <a:t>2015/12/14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2861032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29A4A9-004C-4B99-8DBC-F5DA55785CF0}" type="datetime1">
              <a:rPr kumimoji="1" lang="ja-JP" altLang="en-US" smtClean="0"/>
              <a:t>2015/12/14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123260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0649F52-8B26-498A-91A8-B8962A5960A6}" type="datetime1">
              <a:rPr kumimoji="1" lang="ja-JP" altLang="en-US" smtClean="0"/>
              <a:t>2015/12/14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202159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AE96BA7-360F-4563-8DF2-F793844030DA}" type="datetime1">
              <a:rPr kumimoji="1" lang="ja-JP" altLang="en-US" smtClean="0"/>
              <a:t>2015/12/14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82639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6E18A25-E63E-426C-BF2C-158DF390FB4F}" type="datetime1">
              <a:rPr kumimoji="1" lang="ja-JP" altLang="en-US" smtClean="0"/>
              <a:t>2015/12/14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412158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B1BC9D6-9052-4C8E-B6AF-E953A6CF99C4}" type="datetime1">
              <a:rPr kumimoji="1" lang="ja-JP" altLang="en-US" smtClean="0"/>
              <a:t>2015/12/14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735569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FEAA514-B3BF-417D-921E-8920C3F759CB}" type="datetime1">
              <a:rPr kumimoji="1" lang="ja-JP" altLang="en-US" smtClean="0"/>
              <a:t>2015/12/14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3356659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8C76C84-6FA0-483B-A907-843EDA1C0D4B}" type="datetime1">
              <a:rPr kumimoji="1" lang="ja-JP" altLang="en-US" smtClean="0"/>
              <a:t>2015/12/14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115204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EC487B-77B6-4663-B9A1-F1F3B71BDDB6}" type="datetime1">
              <a:rPr kumimoji="1" lang="ja-JP" altLang="en-US" smtClean="0"/>
              <a:t>2015/12/14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106757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4A49A24-C9AA-4EC7-8FD5-09756195952F}" type="datetime1">
              <a:rPr kumimoji="1" lang="ja-JP" altLang="en-US" smtClean="0"/>
              <a:t>2015/12/14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330312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57269-DE9A-4AD4-A8F1-E16CD388A71C}" type="datetime1">
              <a:rPr kumimoji="1" lang="ja-JP" altLang="en-US" smtClean="0"/>
              <a:t>2015/12/14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02475C-42CF-4BD8-BCD7-8BAC18977351}" type="slidenum">
              <a:rPr kumimoji="1" lang="ja-JP" altLang="en-US" smtClean="0"/>
              <a:t>‹#›</a:t>
            </a:fld>
            <a:endParaRPr kumimoji="1" lang="ja-JP" altLang="en-US"/>
          </a:p>
        </p:txBody>
      </p:sp>
    </p:spTree>
    <p:extLst>
      <p:ext uri="{BB962C8B-B14F-4D97-AF65-F5344CB8AC3E}">
        <p14:creationId xmlns:p14="http://schemas.microsoft.com/office/powerpoint/2010/main" val="1011765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0317" y="620688"/>
            <a:ext cx="8229600" cy="634082"/>
          </a:xfrm>
          <a:solidFill>
            <a:schemeClr val="bg1"/>
          </a:solidFill>
          <a:ln w="38100">
            <a:solidFill>
              <a:schemeClr val="accent4">
                <a:lumMod val="75000"/>
              </a:schemeClr>
            </a:solidFill>
          </a:ln>
          <a:effectLst>
            <a:outerShdw blurRad="50800" dist="38100" dir="2700000" algn="tl" rotWithShape="0">
              <a:prstClr val="black">
                <a:alpha val="40000"/>
              </a:prstClr>
            </a:outerShdw>
          </a:effectLst>
        </p:spPr>
        <p:txBody>
          <a:bodyPr>
            <a:noAutofit/>
          </a:bodyPr>
          <a:lstStyle/>
          <a:p>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がん登録等の推進に関する法律の概要について</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395977" y="3501008"/>
            <a:ext cx="8229600" cy="1800200"/>
          </a:xfrm>
          <a:ln w="28575">
            <a:solidFill>
              <a:schemeClr val="accent6">
                <a:lumMod val="75000"/>
              </a:schemeClr>
            </a:solidFill>
          </a:ln>
        </p:spPr>
        <p:txBody>
          <a:bodyPr>
            <a:noAutofit/>
          </a:bodyPr>
          <a:lstStyle/>
          <a:p>
            <a:pPr marL="0" indent="0">
              <a:lnSpc>
                <a:spcPts val="2800"/>
              </a:lnSpc>
              <a:buNone/>
            </a:pP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○病院等が、がんの患者を診断した際に届出</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800"/>
              </a:lnSpc>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○都道府県を通じて情報を国に集約</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800"/>
              </a:lnSpc>
              <a:buNone/>
            </a:pP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○がんの罹患や診療について、詳細な情報を収集</a:t>
            </a:r>
            <a:endPar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800"/>
              </a:lnSpc>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○個人に関する情報を厳格に保護</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p:cNvSpPr>
          <p:nvPr/>
        </p:nvSpPr>
        <p:spPr>
          <a:xfrm>
            <a:off x="370317" y="1412776"/>
            <a:ext cx="8280920" cy="1944216"/>
          </a:xfrm>
          <a:prstGeom prst="rect">
            <a:avLst/>
          </a:prstGeom>
          <a:ln w="28575">
            <a:solidFill>
              <a:schemeClr val="accent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048000" indent="-3048000">
              <a:lnSpc>
                <a:spcPts val="2500"/>
              </a:lnSpc>
              <a:buFont typeface="Arial" panose="020B0604020202020204" pitchFamily="34" charse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平成２５年１２月  　「がん登録等の推進に関する法律」公布</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3048000" indent="-3048000">
              <a:lnSpc>
                <a:spcPts val="2500"/>
              </a:lnSpc>
              <a:buFont typeface="Arial" panose="020B0604020202020204" pitchFamily="34" charse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法附則第３条及び第８条のみ施行</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3048000" indent="-3048000">
              <a:lnSpc>
                <a:spcPts val="2500"/>
              </a:lnSpc>
              <a:buNone/>
            </a:pPr>
            <a:r>
              <a:rPr lang="ja-JP" altLang="en-US" sz="2400" smtClean="0">
                <a:latin typeface="Meiryo UI" panose="020B0604030504040204" pitchFamily="50" charset="-128"/>
                <a:ea typeface="Meiryo UI" panose="020B0604030504040204" pitchFamily="50" charset="-128"/>
                <a:cs typeface="Meiryo UI" panose="020B0604030504040204" pitchFamily="50" charset="-128"/>
              </a:rPr>
              <a:t>平成２７年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９月　　 施行令</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、施行規則</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公布</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3048000" indent="-3048000">
              <a:lnSpc>
                <a:spcPts val="2500"/>
              </a:lnSpc>
              <a:buNone/>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施行令附則第３条のみ施行</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500"/>
              </a:lnSpc>
              <a:buFont typeface="Arial" panose="020B0604020202020204" pitchFamily="34" charse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平成２８年   １月　　 施行</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1191213" y="5733256"/>
            <a:ext cx="6785248" cy="936104"/>
          </a:xfrm>
          <a:prstGeom prst="rect">
            <a:avLst/>
          </a:prstGeom>
          <a:solidFill>
            <a:schemeClr val="accent6">
              <a:lumMod val="40000"/>
              <a:lumOff val="60000"/>
            </a:schemeClr>
          </a:solidFill>
          <a:ln w="28575">
            <a:solidFill>
              <a:schemeClr val="accent6">
                <a:lumMod val="75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20000"/>
              </a:lnSpc>
              <a:buFont typeface="Arial" panose="020B0604020202020204" pitchFamily="34" charse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がんに係る調査研究に活用し、</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a:buFont typeface="Arial" panose="020B0604020202020204" pitchFamily="34" charset="0"/>
              <a:buNone/>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成果を国民に還元</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下矢印 7"/>
          <p:cNvSpPr/>
          <p:nvPr/>
        </p:nvSpPr>
        <p:spPr>
          <a:xfrm>
            <a:off x="3851920" y="5410453"/>
            <a:ext cx="1512168" cy="2152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7A02475C-42CF-4BD8-BCD7-8BAC18977351}" type="slidenum">
              <a:rPr kumimoji="1" lang="ja-JP" altLang="en-US" smtClean="0"/>
              <a:t>1</a:t>
            </a:fld>
            <a:endParaRPr kumimoji="1" lang="ja-JP" altLang="en-US" dirty="0"/>
          </a:p>
        </p:txBody>
      </p:sp>
      <p:sp>
        <p:nvSpPr>
          <p:cNvPr id="7" name="正方形/長方形 6"/>
          <p:cNvSpPr/>
          <p:nvPr/>
        </p:nvSpPr>
        <p:spPr>
          <a:xfrm>
            <a:off x="7164288" y="116632"/>
            <a:ext cx="1728192"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参考資料１</a:t>
            </a:r>
            <a:endParaRPr kumimoji="1" lang="ja-JP" altLang="en-US" dirty="0">
              <a:solidFill>
                <a:schemeClr val="tx1"/>
              </a:solidFill>
            </a:endParaRPr>
          </a:p>
        </p:txBody>
      </p:sp>
    </p:spTree>
    <p:extLst>
      <p:ext uri="{BB962C8B-B14F-4D97-AF65-F5344CB8AC3E}">
        <p14:creationId xmlns:p14="http://schemas.microsoft.com/office/powerpoint/2010/main" val="35170334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タイトル 1"/>
          <p:cNvSpPr>
            <a:spLocks noGrp="1"/>
          </p:cNvSpPr>
          <p:nvPr>
            <p:ph type="title"/>
          </p:nvPr>
        </p:nvSpPr>
        <p:spPr>
          <a:xfrm>
            <a:off x="395536" y="188640"/>
            <a:ext cx="8424936" cy="504056"/>
          </a:xfrm>
          <a:solidFill>
            <a:schemeClr val="bg1"/>
          </a:solidFill>
          <a:ln w="28575">
            <a:solidFill>
              <a:schemeClr val="accent4"/>
            </a:solidFill>
          </a:ln>
          <a:effectLst>
            <a:outerShdw blurRad="50800" dist="38100" dir="2700000" algn="tl" rotWithShape="0">
              <a:prstClr val="black">
                <a:alpha val="40000"/>
              </a:prstClr>
            </a:outerShdw>
          </a:effectLst>
        </p:spPr>
        <p:txBody>
          <a:bodyPr>
            <a:noAutofit/>
          </a:body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全国がん登録にかかるＱ＆Ａ（厚労省作成）</a:t>
            </a:r>
          </a:p>
        </p:txBody>
      </p:sp>
      <p:sp>
        <p:nvSpPr>
          <p:cNvPr id="37890" name="コンテンツ プレースホルダー 2"/>
          <p:cNvSpPr>
            <a:spLocks noGrp="1"/>
          </p:cNvSpPr>
          <p:nvPr>
            <p:ph idx="1"/>
          </p:nvPr>
        </p:nvSpPr>
        <p:spPr>
          <a:xfrm>
            <a:off x="395536" y="908720"/>
            <a:ext cx="8568952" cy="5472608"/>
          </a:xfrm>
        </p:spPr>
        <p:txBody>
          <a:bodyPr>
            <a:noAutofit/>
          </a:bodyPr>
          <a:lstStyle/>
          <a:p>
            <a:pPr marL="0" indent="0">
              <a:lnSpc>
                <a:spcPts val="1800"/>
              </a:lnSpc>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私は登録されたくないのですが・・・。</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60363" lvl="1" indent="-360363">
              <a:lnSpc>
                <a:spcPts val="1800"/>
              </a:lnSpc>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Ａ</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がん登録推進法によって病院等は届出が義務づけられています。届出については患者さん本人の同意は求められていません。本人の希望によって届出がされたりされなかったりすると日本で発生したがんを漏れなく数えることが出来なくなるためです。同様の理由で患者さん本人が登録の削除を希望されても応じることができません。（法第</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条）</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457200">
              <a:lnSpc>
                <a:spcPts val="1800"/>
              </a:lnSpc>
              <a:buNone/>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457200" lvl="1" indent="-457200">
              <a:lnSpc>
                <a:spcPts val="1800"/>
              </a:lnSpc>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Q2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登録</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についての個別の同意取得は？</a:t>
            </a:r>
          </a:p>
          <a:p>
            <a:pPr marL="269875" lvl="1" indent="-269875">
              <a:lnSpc>
                <a:spcPts val="1800"/>
              </a:lnSpc>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ありません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。がんの全数把握を目的として実施されるので、全診断症例が登録されます。重複登録を防ぐために個人情報が取得されますが、データベース内で厳格に保護されるのでご安心ください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60363" lvl="1" indent="-360363">
              <a:lnSpc>
                <a:spcPts val="1800"/>
              </a:lnSpc>
              <a:buNone/>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60363" lvl="1" indent="-360363">
              <a:lnSpc>
                <a:spcPts val="1800"/>
              </a:lnSpc>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従事者が情報漏洩したときには誰の責任ですか？ </a:t>
            </a:r>
          </a:p>
          <a:p>
            <a:pPr marL="360363" lvl="1" indent="-360363">
              <a:lnSpc>
                <a:spcPts val="1800"/>
              </a:lnSpc>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Ａ</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全国がん登録情報等の取扱業務に従事する者や、当該業務の委託を受けた者については、がん登録推進法上、秘密保持義務等が課せられており、仮に当該義務に違背した場合、これらの者は、同法に定める罰則の適用を受けま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がん登録事業を実施する厚生労働大臣や地方公共団体等についても、当該事業の実施主体として、適正に実施しなければならない責務を有しており、そのような観点から、責任を問われる可能性があるでしょう。</a:t>
            </a:r>
          </a:p>
          <a:p>
            <a:pPr marL="360363" lvl="1" indent="-360363">
              <a:lnSpc>
                <a:spcPts val="1800"/>
              </a:lnSpc>
              <a:buNone/>
            </a:pP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marL="360363" lvl="1" indent="-360363">
              <a:lnSpc>
                <a:spcPts val="1800"/>
              </a:lnSpc>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Ｑ</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全国がん登録の届出項目の具体的な内容は公開されますか？ </a:t>
            </a:r>
          </a:p>
          <a:p>
            <a:pPr marL="360363" lvl="1" indent="-360363">
              <a:lnSpc>
                <a:spcPts val="1800"/>
              </a:lnSpc>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Ａ</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4  26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項目の全国がん登録届出項目が公開されています。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がん</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登録等の推進に関する法律では、病院又は指定された診療所の管理者が原発性のがんについて、当該病院等における初回の診断が行われたとき、一定の期間内に、その診療の過程で得られた当該原発性のがんに関する情報を当該病院等の所在地の都道府県知事に届け出ることが義務づけられています。（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 </a:t>
            </a:r>
          </a:p>
          <a:p>
            <a:pPr marL="360363" lvl="1" indent="-360363">
              <a:lnSpc>
                <a:spcPts val="1800"/>
              </a:lnSpc>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届け出る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情報は、がん登録等の推進に関する法律第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項第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号から第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号および施行規則第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条から第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条から第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条にて定められています。</a:t>
            </a:r>
          </a:p>
          <a:p>
            <a:pPr marL="360363" lvl="1" indent="-360363">
              <a:lnSpc>
                <a:spcPts val="1800"/>
              </a:lnSpc>
              <a:buNone/>
            </a:pP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457200" lvl="1" indent="-457200">
              <a:lnSpc>
                <a:spcPts val="1800"/>
              </a:lnSpc>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A02475C-42CF-4BD8-BCD7-8BAC18977351}" type="slidenum">
              <a:rPr kumimoji="1" lang="ja-JP" altLang="en-US" smtClean="0"/>
              <a:t>10</a:t>
            </a:fld>
            <a:endParaRPr kumimoji="1" lang="ja-JP" altLang="en-US"/>
          </a:p>
        </p:txBody>
      </p:sp>
      <p:sp>
        <p:nvSpPr>
          <p:cNvPr id="3" name="テキスト ボックス 2"/>
          <p:cNvSpPr txBox="1"/>
          <p:nvPr/>
        </p:nvSpPr>
        <p:spPr>
          <a:xfrm>
            <a:off x="755576" y="6488668"/>
            <a:ext cx="7560840"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出典：厚労省作成全国がん登録届出マニュアル、国立がん研究センターホームページ</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20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23528"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a:spcBef>
                <a:spcPct val="0"/>
              </a:spcBef>
            </a:pPr>
            <a:r>
              <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がん登録推進法の概要　１</a:t>
            </a:r>
          </a:p>
        </p:txBody>
      </p:sp>
      <p:sp>
        <p:nvSpPr>
          <p:cNvPr id="2" name="正方形/長方形 1"/>
          <p:cNvSpPr/>
          <p:nvPr/>
        </p:nvSpPr>
        <p:spPr>
          <a:xfrm>
            <a:off x="179512" y="918938"/>
            <a:ext cx="8784976" cy="14086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ct val="0"/>
              </a:spcBef>
              <a:spcAft>
                <a:spcPct val="0"/>
              </a:spcAft>
            </a:pPr>
            <a:r>
              <a:rPr lang="ja-JP" altLang="en-US" dirty="0">
                <a:solidFill>
                  <a:prstClr val="black"/>
                </a:solidFill>
                <a:latin typeface="HG丸ｺﾞｼｯｸM-PRO" pitchFamily="50" charset="-128"/>
                <a:ea typeface="HG丸ｺﾞｼｯｸM-PRO" pitchFamily="50" charset="-128"/>
                <a:cs typeface="ＭＳ Ｐゴシック" pitchFamily="50" charset="-128"/>
              </a:rPr>
              <a:t>○「全国がん登録」</a:t>
            </a:r>
            <a:r>
              <a:rPr lang="ja-JP" altLang="en-US" dirty="0" smtClean="0">
                <a:solidFill>
                  <a:prstClr val="black"/>
                </a:solidFill>
                <a:latin typeface="HG丸ｺﾞｼｯｸM-PRO" pitchFamily="50" charset="-128"/>
                <a:ea typeface="HG丸ｺﾞｼｯｸM-PRO" pitchFamily="50" charset="-128"/>
                <a:cs typeface="ＭＳ Ｐゴシック" pitchFamily="50" charset="-128"/>
              </a:rPr>
              <a:t>：国が国内におけるがんの罹患、診療、転帰等に関する情報をデータベースに記録し、保存すること</a:t>
            </a:r>
          </a:p>
          <a:p>
            <a:pPr algn="just" fontAlgn="base">
              <a:spcBef>
                <a:spcPct val="0"/>
              </a:spcBef>
              <a:spcAft>
                <a:spcPct val="0"/>
              </a:spcAft>
            </a:pPr>
            <a:r>
              <a:rPr lang="ja-JP" altLang="en-US" dirty="0" smtClean="0">
                <a:solidFill>
                  <a:prstClr val="black"/>
                </a:solidFill>
                <a:latin typeface="HG丸ｺﾞｼｯｸM-PRO" pitchFamily="50" charset="-128"/>
                <a:ea typeface="HG丸ｺﾞｼｯｸM-PRO" pitchFamily="50" charset="-128"/>
                <a:cs typeface="ＭＳ Ｐゴシック" pitchFamily="50" charset="-128"/>
              </a:rPr>
              <a:t>○「院内がん登録」：病院において、がん医療の状況を適確に把握するため、当該病院において行われたがんの罹患、診療、転帰等に関する詳細な情報を記録し、保存すること</a:t>
            </a:r>
            <a:endParaRPr lang="ja-JP" altLang="en-US" dirty="0">
              <a:solidFill>
                <a:prstClr val="black"/>
              </a:solidFill>
              <a:latin typeface="HG丸ｺﾞｼｯｸM-PRO" pitchFamily="50" charset="-128"/>
              <a:ea typeface="HG丸ｺﾞｼｯｸM-PRO" pitchFamily="50" charset="-128"/>
              <a:cs typeface="ＭＳ Ｐゴシック" pitchFamily="50" charset="-128"/>
            </a:endParaRPr>
          </a:p>
        </p:txBody>
      </p:sp>
      <p:sp>
        <p:nvSpPr>
          <p:cNvPr id="6" name="Text Box 2"/>
          <p:cNvSpPr txBox="1">
            <a:spLocks noChangeArrowheads="1"/>
          </p:cNvSpPr>
          <p:nvPr/>
        </p:nvSpPr>
        <p:spPr bwMode="auto">
          <a:xfrm>
            <a:off x="179512" y="2708920"/>
            <a:ext cx="8784976" cy="3895490"/>
          </a:xfrm>
          <a:prstGeom prst="rect">
            <a:avLst/>
          </a:prstGeom>
          <a:solidFill>
            <a:srgbClr val="FFFFFF"/>
          </a:solidFill>
          <a:ln w="25400">
            <a:solidFill>
              <a:srgbClr val="F79646"/>
            </a:solidFill>
            <a:miter lim="800000"/>
            <a:headEnd/>
            <a:tailEnd/>
          </a:ln>
        </p:spPr>
        <p:txBody>
          <a:bodyPr vert="horz" wrap="square" lIns="91440" tIns="45720" rIns="91440" bIns="45720" numCol="1" anchor="t" anchorCtr="0" compatLnSpc="1">
            <a:prstTxWarp prst="textNoShape">
              <a:avLst/>
            </a:prstTxWarp>
            <a:spAutoFit/>
          </a:bodyPr>
          <a:lstStyle/>
          <a:p>
            <a:pPr algn="just" fontAlgn="base">
              <a:spcBef>
                <a:spcPct val="0"/>
              </a:spcBef>
              <a:spcAft>
                <a:spcPct val="0"/>
              </a:spcAft>
            </a:pPr>
            <a:endParaRPr lang="en-US" altLang="ja-JP"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１　全国</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がん</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登録：広範な情報収集により、罹患</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等の状況</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をできる</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a:solidFill>
                  <a:prstClr val="black"/>
                </a:solidFill>
                <a:latin typeface="HG丸ｺﾞｼｯｸM-PRO" pitchFamily="50" charset="-128"/>
                <a:ea typeface="HG丸ｺﾞｼｯｸM-PRO" pitchFamily="50" charset="-128"/>
                <a:cs typeface="ＭＳ Ｐゴシック" pitchFamily="50" charset="-128"/>
              </a:rPr>
              <a:t>　</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限り</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正確に</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把握する</a:t>
            </a:r>
            <a:endParaRPr lang="ja-JP" altLang="en-US" sz="2200" dirty="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２　院内</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がん</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登録：全国</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がん登録を通じて必要な</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情報を確実に得</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a:solidFill>
                  <a:prstClr val="black"/>
                </a:solidFill>
                <a:latin typeface="HG丸ｺﾞｼｯｸM-PRO" pitchFamily="50" charset="-128"/>
                <a:ea typeface="HG丸ｺﾞｼｯｸM-PRO" pitchFamily="50" charset="-128"/>
                <a:cs typeface="ＭＳ Ｐゴシック" pitchFamily="50" charset="-128"/>
              </a:rPr>
              <a:t>　</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させ</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、普及・充実を</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図る</a:t>
            </a:r>
            <a:endParaRPr lang="ja-JP" altLang="en-US" sz="2200" dirty="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３　がん</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対策の充実のため、がん</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の診療に</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関する詳細な情報の</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収集</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a:solidFill>
                  <a:prstClr val="black"/>
                </a:solidFill>
                <a:latin typeface="HG丸ｺﾞｼｯｸM-PRO" pitchFamily="50" charset="-128"/>
                <a:ea typeface="HG丸ｺﾞｼｯｸM-PRO" pitchFamily="50" charset="-128"/>
                <a:cs typeface="ＭＳ Ｐゴシック" pitchFamily="50" charset="-128"/>
              </a:rPr>
              <a:t>　</a:t>
            </a: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を図る</a:t>
            </a:r>
            <a:endParaRPr lang="en-US" altLang="ja-JP" sz="22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４　民間を含めがん</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に係る調査研究に活用、その成果を国民に還元</a:t>
            </a:r>
          </a:p>
          <a:p>
            <a:pPr algn="just" fontAlgn="base">
              <a:lnSpc>
                <a:spcPts val="3500"/>
              </a:lnSpc>
              <a:spcBef>
                <a:spcPct val="0"/>
              </a:spcBef>
              <a:spcAft>
                <a:spcPct val="0"/>
              </a:spcAft>
            </a:pPr>
            <a:r>
              <a:rPr lang="ja-JP" altLang="en-US" sz="2200" dirty="0" smtClean="0">
                <a:solidFill>
                  <a:prstClr val="black"/>
                </a:solidFill>
                <a:latin typeface="HG丸ｺﾞｼｯｸM-PRO" pitchFamily="50" charset="-128"/>
                <a:ea typeface="HG丸ｺﾞｼｯｸM-PRO" pitchFamily="50" charset="-128"/>
                <a:cs typeface="ＭＳ Ｐゴシック" pitchFamily="50" charset="-128"/>
              </a:rPr>
              <a:t>５　がん</a:t>
            </a:r>
            <a:r>
              <a:rPr lang="ja-JP" altLang="en-US" sz="2200" dirty="0">
                <a:solidFill>
                  <a:prstClr val="black"/>
                </a:solidFill>
                <a:latin typeface="HG丸ｺﾞｼｯｸM-PRO" pitchFamily="50" charset="-128"/>
                <a:ea typeface="HG丸ｺﾞｼｯｸM-PRO" pitchFamily="50" charset="-128"/>
                <a:cs typeface="ＭＳ Ｐゴシック" pitchFamily="50" charset="-128"/>
              </a:rPr>
              <a:t>登録等に係る個人に関する情報を厳格に保護</a:t>
            </a:r>
          </a:p>
        </p:txBody>
      </p:sp>
      <p:sp>
        <p:nvSpPr>
          <p:cNvPr id="7" name="AutoShape 3"/>
          <p:cNvSpPr>
            <a:spLocks noChangeArrowheads="1"/>
          </p:cNvSpPr>
          <p:nvPr/>
        </p:nvSpPr>
        <p:spPr bwMode="auto">
          <a:xfrm>
            <a:off x="352349" y="2384244"/>
            <a:ext cx="1778992" cy="493837"/>
          </a:xfrm>
          <a:prstGeom prst="roundRect">
            <a:avLst>
              <a:gd name="adj" fmla="val 16667"/>
            </a:avLst>
          </a:prstGeom>
          <a:solidFill>
            <a:schemeClr val="accent6">
              <a:lumMod val="20000"/>
              <a:lumOff val="80000"/>
            </a:schemeClr>
          </a:solidFill>
          <a:ln w="9525">
            <a:solidFill>
              <a:srgbClr val="F68C36"/>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基本理念</a:t>
            </a:r>
            <a:endParaRPr lang="ja-JP" altLang="en-US" sz="2400" b="1" dirty="0" smtClean="0">
              <a:solidFill>
                <a:prstClr val="black"/>
              </a:solidFill>
              <a:latin typeface="Arial" pitchFamily="34" charset="0"/>
              <a:cs typeface="ＭＳ Ｐゴシック" pitchFamily="50" charset="-128"/>
            </a:endParaRPr>
          </a:p>
        </p:txBody>
      </p:sp>
      <p:sp>
        <p:nvSpPr>
          <p:cNvPr id="3" name="スライド番号プレースホルダー 2"/>
          <p:cNvSpPr>
            <a:spLocks noGrp="1"/>
          </p:cNvSpPr>
          <p:nvPr>
            <p:ph type="sldNum" sz="quarter" idx="12"/>
          </p:nvPr>
        </p:nvSpPr>
        <p:spPr>
          <a:xfrm>
            <a:off x="6974904" y="6520259"/>
            <a:ext cx="2133600" cy="365125"/>
          </a:xfrm>
        </p:spPr>
        <p:txBody>
          <a:bodyPr/>
          <a:lstStyle/>
          <a:p>
            <a:fld id="{F3CC433A-21BA-4E32-B29D-9C6DCB6C1646}" type="slidenum">
              <a:rPr kumimoji="1" lang="ja-JP" altLang="en-US" smtClean="0"/>
              <a:t>2</a:t>
            </a:fld>
            <a:endParaRPr kumimoji="1" lang="ja-JP" altLang="en-US"/>
          </a:p>
        </p:txBody>
      </p:sp>
    </p:spTree>
    <p:extLst>
      <p:ext uri="{BB962C8B-B14F-4D97-AF65-F5344CB8AC3E}">
        <p14:creationId xmlns:p14="http://schemas.microsoft.com/office/powerpoint/2010/main" val="4094386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337763"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a:spcBef>
                <a:spcPct val="0"/>
              </a:spcBef>
            </a:pPr>
            <a:r>
              <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がん登録推進法の概要　２</a:t>
            </a:r>
          </a:p>
        </p:txBody>
      </p:sp>
      <p:pic>
        <p:nvPicPr>
          <p:cNvPr id="2066"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12" y="888545"/>
            <a:ext cx="8353425" cy="559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3</a:t>
            </a:fld>
            <a:endParaRPr kumimoji="1" lang="ja-JP" altLang="en-US"/>
          </a:p>
        </p:txBody>
      </p:sp>
    </p:spTree>
    <p:extLst>
      <p:ext uri="{BB962C8B-B14F-4D97-AF65-F5344CB8AC3E}">
        <p14:creationId xmlns:p14="http://schemas.microsoft.com/office/powerpoint/2010/main" val="6190496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3"/>
          <p:cNvSpPr txBox="1">
            <a:spLocks noChangeArrowheads="1"/>
          </p:cNvSpPr>
          <p:nvPr/>
        </p:nvSpPr>
        <p:spPr bwMode="auto">
          <a:xfrm>
            <a:off x="410707" y="2070131"/>
            <a:ext cx="8424936" cy="436246"/>
          </a:xfrm>
          <a:prstGeom prst="rect">
            <a:avLst/>
          </a:prstGeom>
          <a:solidFill>
            <a:srgbClr val="FFFFFF"/>
          </a:solidFill>
          <a:ln w="25400">
            <a:solidFill>
              <a:srgbClr val="92D050"/>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全国がん登録等の事務に従事する人材確保等のための必要な研修等</a:t>
            </a:r>
          </a:p>
        </p:txBody>
      </p:sp>
      <p:sp>
        <p:nvSpPr>
          <p:cNvPr id="3" name="Text Box 3"/>
          <p:cNvSpPr txBox="1">
            <a:spLocks noChangeArrowheads="1"/>
          </p:cNvSpPr>
          <p:nvPr/>
        </p:nvSpPr>
        <p:spPr bwMode="auto">
          <a:xfrm>
            <a:off x="395536" y="2923443"/>
            <a:ext cx="8424936" cy="2593789"/>
          </a:xfrm>
          <a:prstGeom prst="rect">
            <a:avLst/>
          </a:prstGeom>
          <a:solidFill>
            <a:srgbClr val="FFFFFF"/>
          </a:solidFill>
          <a:ln w="25400">
            <a:solidFill>
              <a:srgbClr val="C0504D"/>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en-US" altLang="ja-JP" sz="2000" dirty="0" smtClean="0">
                <a:solidFill>
                  <a:prstClr val="black"/>
                </a:solidFill>
                <a:latin typeface="HG丸ｺﾞｼｯｸM-PRO" pitchFamily="50" charset="-128"/>
                <a:ea typeface="HG丸ｺﾞｼｯｸM-PRO" pitchFamily="50" charset="-128"/>
                <a:cs typeface="ＭＳ Ｐゴシック" pitchFamily="50" charset="-128"/>
              </a:rPr>
              <a:t>○</a:t>
            </a: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国・都道府県等</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⇒がん対策の充実、医療機関への情報提供、統計等の公表、</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患者等への相談支援</a:t>
            </a: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○医療機関</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⇒患者等に対する適切な</a:t>
            </a:r>
            <a:r>
              <a:rPr lang="ja-JP" altLang="en-US" sz="2000" dirty="0">
                <a:solidFill>
                  <a:prstClr val="black"/>
                </a:solidFill>
                <a:latin typeface="HG丸ｺﾞｼｯｸM-PRO" pitchFamily="50" charset="-128"/>
                <a:ea typeface="HG丸ｺﾞｼｯｸM-PRO" pitchFamily="50" charset="-128"/>
                <a:cs typeface="ＭＳ Ｐゴシック" pitchFamily="50" charset="-128"/>
              </a:rPr>
              <a:t>情報提供</a:t>
            </a: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、がん医療の分析・評価等、</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がん医療の質の向上</a:t>
            </a: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○がん登録等の情報の提供を受けた研究者</a:t>
            </a:r>
            <a:endParaRPr lang="en-US" altLang="ja-JP" sz="2000" dirty="0" smtClean="0">
              <a:solidFill>
                <a:prstClr val="black"/>
              </a:solidFill>
              <a:latin typeface="HG丸ｺﾞｼｯｸM-PRO" pitchFamily="50" charset="-128"/>
              <a:ea typeface="HG丸ｺﾞｼｯｸM-PRO" pitchFamily="50" charset="-128"/>
              <a:cs typeface="ＭＳ Ｐゴシック" pitchFamily="50" charset="-128"/>
            </a:endParaRPr>
          </a:p>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　⇒がん医療の質の向上等に貢献</a:t>
            </a:r>
            <a:endParaRPr lang="ja-JP" altLang="en-US" sz="2000" dirty="0" smtClean="0">
              <a:solidFill>
                <a:prstClr val="black"/>
              </a:solidFill>
              <a:latin typeface="Arial" pitchFamily="34" charset="0"/>
              <a:cs typeface="ＭＳ Ｐゴシック" pitchFamily="50" charset="-128"/>
            </a:endParaRPr>
          </a:p>
        </p:txBody>
      </p:sp>
      <p:sp>
        <p:nvSpPr>
          <p:cNvPr id="4" name="AutoShape 4"/>
          <p:cNvSpPr>
            <a:spLocks noChangeArrowheads="1"/>
          </p:cNvSpPr>
          <p:nvPr/>
        </p:nvSpPr>
        <p:spPr bwMode="auto">
          <a:xfrm>
            <a:off x="343540" y="2506377"/>
            <a:ext cx="3765054" cy="417066"/>
          </a:xfrm>
          <a:prstGeom prst="roundRect">
            <a:avLst>
              <a:gd name="adj" fmla="val 16667"/>
            </a:avLst>
          </a:prstGeom>
          <a:solidFill>
            <a:schemeClr val="accent2">
              <a:lumMod val="20000"/>
              <a:lumOff val="80000"/>
            </a:schemeClr>
          </a:solidFill>
          <a:ln w="9525">
            <a:solidFill>
              <a:srgbClr val="BC4542"/>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がん登録等の情報の活用</a:t>
            </a:r>
            <a:endParaRPr lang="ja-JP" altLang="en-US" sz="2400" b="1" dirty="0" smtClean="0">
              <a:solidFill>
                <a:prstClr val="black"/>
              </a:solidFill>
              <a:latin typeface="Arial" pitchFamily="34" charset="0"/>
              <a:cs typeface="ＭＳ Ｐゴシック" pitchFamily="50" charset="-128"/>
            </a:endParaRPr>
          </a:p>
        </p:txBody>
      </p:sp>
      <p:sp>
        <p:nvSpPr>
          <p:cNvPr id="10" name="下矢印 9"/>
          <p:cNvSpPr/>
          <p:nvPr/>
        </p:nvSpPr>
        <p:spPr>
          <a:xfrm>
            <a:off x="4067944" y="5517232"/>
            <a:ext cx="1080120" cy="3604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Text Box 3"/>
          <p:cNvSpPr txBox="1">
            <a:spLocks noChangeArrowheads="1"/>
          </p:cNvSpPr>
          <p:nvPr/>
        </p:nvSpPr>
        <p:spPr bwMode="auto">
          <a:xfrm>
            <a:off x="395536" y="5877272"/>
            <a:ext cx="8424936" cy="792088"/>
          </a:xfrm>
          <a:prstGeom prst="rect">
            <a:avLst/>
          </a:prstGeom>
          <a:solidFill>
            <a:schemeClr val="bg1"/>
          </a:solidFill>
          <a:ln w="25400">
            <a:solidFill>
              <a:srgbClr val="C0504D"/>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ja-JP" altLang="en-US" sz="2400" b="1" dirty="0">
                <a:solidFill>
                  <a:srgbClr val="FF0000"/>
                </a:solidFill>
                <a:latin typeface="Arial" pitchFamily="34" charset="0"/>
                <a:cs typeface="ＭＳ Ｐゴシック" pitchFamily="50" charset="-128"/>
              </a:rPr>
              <a:t>国民への情報</a:t>
            </a:r>
            <a:r>
              <a:rPr lang="ja-JP" altLang="en-US" sz="2400" b="1" dirty="0" smtClean="0">
                <a:solidFill>
                  <a:srgbClr val="FF0000"/>
                </a:solidFill>
                <a:latin typeface="Arial" pitchFamily="34" charset="0"/>
                <a:cs typeface="ＭＳ Ｐゴシック" pitchFamily="50" charset="-128"/>
              </a:rPr>
              <a:t>提供を充実</a:t>
            </a:r>
            <a:r>
              <a:rPr lang="ja-JP" altLang="en-US" sz="2400" b="1" dirty="0">
                <a:solidFill>
                  <a:srgbClr val="FF0000"/>
                </a:solidFill>
                <a:latin typeface="Arial" pitchFamily="34" charset="0"/>
                <a:cs typeface="ＭＳ Ｐゴシック" pitchFamily="50" charset="-128"/>
              </a:rPr>
              <a:t>させ、がん</a:t>
            </a:r>
            <a:r>
              <a:rPr lang="ja-JP" altLang="en-US" sz="2400" b="1" dirty="0" smtClean="0">
                <a:solidFill>
                  <a:srgbClr val="FF0000"/>
                </a:solidFill>
                <a:latin typeface="Arial" pitchFamily="34" charset="0"/>
                <a:cs typeface="ＭＳ Ｐゴシック" pitchFamily="50" charset="-128"/>
              </a:rPr>
              <a:t>医療の質の向上等を図り、がん対策を科学的知見に基づき実施</a:t>
            </a:r>
            <a:endParaRPr lang="ja-JP" altLang="en-US" sz="2400" dirty="0" smtClean="0">
              <a:solidFill>
                <a:srgbClr val="FF0000"/>
              </a:solidFill>
              <a:latin typeface="Arial" pitchFamily="34" charset="0"/>
              <a:cs typeface="ＭＳ Ｐゴシック" pitchFamily="50" charset="-128"/>
            </a:endParaRPr>
          </a:p>
        </p:txBody>
      </p:sp>
      <p:sp>
        <p:nvSpPr>
          <p:cNvPr id="9" name="Text Box 3"/>
          <p:cNvSpPr txBox="1">
            <a:spLocks noChangeArrowheads="1"/>
          </p:cNvSpPr>
          <p:nvPr/>
        </p:nvSpPr>
        <p:spPr bwMode="auto">
          <a:xfrm>
            <a:off x="407411" y="1211368"/>
            <a:ext cx="8424936" cy="436246"/>
          </a:xfrm>
          <a:prstGeom prst="rect">
            <a:avLst/>
          </a:prstGeom>
          <a:solidFill>
            <a:srgbClr val="FFFFFF"/>
          </a:solidFill>
          <a:ln w="25400">
            <a:solidFill>
              <a:srgbClr val="129E1F"/>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ja-JP" altLang="en-US" sz="2000" dirty="0" smtClean="0">
                <a:solidFill>
                  <a:prstClr val="black"/>
                </a:solidFill>
                <a:latin typeface="HG丸ｺﾞｼｯｸM-PRO" pitchFamily="50" charset="-128"/>
                <a:ea typeface="HG丸ｺﾞｼｯｸM-PRO" pitchFamily="50" charset="-128"/>
                <a:cs typeface="ＭＳ Ｐゴシック" pitchFamily="50" charset="-128"/>
              </a:rPr>
              <a:t>院内がん登録の推進、国によるがん治療情報の収集等のための体制整備</a:t>
            </a:r>
          </a:p>
        </p:txBody>
      </p:sp>
      <p:sp>
        <p:nvSpPr>
          <p:cNvPr id="12" name="AutoShape 4"/>
          <p:cNvSpPr>
            <a:spLocks noChangeArrowheads="1"/>
          </p:cNvSpPr>
          <p:nvPr/>
        </p:nvSpPr>
        <p:spPr bwMode="auto">
          <a:xfrm>
            <a:off x="343540" y="793298"/>
            <a:ext cx="3543734" cy="417066"/>
          </a:xfrm>
          <a:prstGeom prst="roundRect">
            <a:avLst>
              <a:gd name="adj" fmla="val 16667"/>
            </a:avLst>
          </a:prstGeom>
          <a:solidFill>
            <a:srgbClr val="ACF6B3"/>
          </a:solidFill>
          <a:ln w="9525">
            <a:solidFill>
              <a:srgbClr val="129E1F"/>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just"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 院内がん登録等の推進</a:t>
            </a:r>
            <a:endParaRPr lang="ja-JP" altLang="en-US" sz="2400" b="1" dirty="0" smtClean="0">
              <a:solidFill>
                <a:prstClr val="black"/>
              </a:solidFill>
              <a:latin typeface="Arial" pitchFamily="34" charset="0"/>
              <a:cs typeface="ＭＳ Ｐゴシック" pitchFamily="50" charset="-128"/>
            </a:endParaRPr>
          </a:p>
        </p:txBody>
      </p:sp>
      <p:sp>
        <p:nvSpPr>
          <p:cNvPr id="13" name="タイトル 1"/>
          <p:cNvSpPr txBox="1">
            <a:spLocks/>
          </p:cNvSpPr>
          <p:nvPr/>
        </p:nvSpPr>
        <p:spPr>
          <a:xfrm>
            <a:off x="323528" y="188640"/>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a:spcBef>
                <a:spcPct val="0"/>
              </a:spcBef>
            </a:pPr>
            <a:r>
              <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がん登録推進法の概要　３</a:t>
            </a:r>
          </a:p>
        </p:txBody>
      </p:sp>
      <p:sp>
        <p:nvSpPr>
          <p:cNvPr id="15" name="AutoShape 4"/>
          <p:cNvSpPr>
            <a:spLocks noChangeArrowheads="1"/>
          </p:cNvSpPr>
          <p:nvPr/>
        </p:nvSpPr>
        <p:spPr bwMode="auto">
          <a:xfrm>
            <a:off x="353557" y="1658567"/>
            <a:ext cx="3543734" cy="417066"/>
          </a:xfrm>
          <a:prstGeom prst="roundRect">
            <a:avLst>
              <a:gd name="adj" fmla="val 16667"/>
            </a:avLst>
          </a:prstGeom>
          <a:solidFill>
            <a:srgbClr val="FFFF66"/>
          </a:solidFill>
          <a:ln w="9525">
            <a:solidFill>
              <a:srgbClr val="129E1F"/>
            </a:solidFill>
            <a:round/>
            <a:headEnd/>
            <a:tailEnd/>
          </a:ln>
          <a:effectLst>
            <a:outerShdw dist="20000" dir="5400000" rotWithShape="0">
              <a:srgbClr val="000000">
                <a:alpha val="37999"/>
              </a:srgbClr>
            </a:outerShdw>
          </a:effectLst>
        </p:spPr>
        <p:txBody>
          <a:bodyPr vert="horz" wrap="square" lIns="91440" tIns="45720" rIns="91440" bIns="45720" numCol="1" anchor="ctr" anchorCtr="0" compatLnSpc="1">
            <a:prstTxWarp prst="textNoShape">
              <a:avLst/>
            </a:prstTxWarp>
          </a:bodyPr>
          <a:lstStyle/>
          <a:p>
            <a:pPr algn="just" fontAlgn="base">
              <a:spcBef>
                <a:spcPct val="0"/>
              </a:spcBef>
              <a:spcAft>
                <a:spcPct val="0"/>
              </a:spcAft>
            </a:pPr>
            <a:r>
              <a:rPr lang="ja-JP" altLang="en-US" sz="2400" b="1" dirty="0" smtClean="0">
                <a:solidFill>
                  <a:prstClr val="black"/>
                </a:solidFill>
                <a:latin typeface="ＭＳ ゴシック" pitchFamily="49" charset="-128"/>
                <a:ea typeface="ＭＳ ゴシック" pitchFamily="49" charset="-128"/>
                <a:cs typeface="ＭＳ Ｐゴシック" pitchFamily="50" charset="-128"/>
              </a:rPr>
              <a:t> </a:t>
            </a:r>
            <a:r>
              <a:rPr lang="ja-JP" altLang="en-US" sz="2400" b="1" dirty="0">
                <a:solidFill>
                  <a:prstClr val="black"/>
                </a:solidFill>
                <a:latin typeface="ＭＳ ゴシック" pitchFamily="49" charset="-128"/>
                <a:ea typeface="ＭＳ ゴシック" pitchFamily="49" charset="-128"/>
                <a:cs typeface="ＭＳ Ｐゴシック" pitchFamily="50" charset="-128"/>
              </a:rPr>
              <a:t>人材の育成</a:t>
            </a:r>
            <a:endParaRPr lang="ja-JP" altLang="en-US" sz="2400" b="1" dirty="0" smtClean="0">
              <a:solidFill>
                <a:prstClr val="black"/>
              </a:solidFill>
              <a:latin typeface="Arial" pitchFamily="34" charset="0"/>
              <a:cs typeface="ＭＳ Ｐゴシック" pitchFamily="50" charset="-128"/>
            </a:endParaRPr>
          </a:p>
        </p:txBody>
      </p:sp>
      <p:sp>
        <p:nvSpPr>
          <p:cNvPr id="2" name="スライド番号プレースホルダー 1"/>
          <p:cNvSpPr>
            <a:spLocks noGrp="1"/>
          </p:cNvSpPr>
          <p:nvPr>
            <p:ph type="sldNum" sz="quarter" idx="12"/>
          </p:nvPr>
        </p:nvSpPr>
        <p:spPr>
          <a:xfrm>
            <a:off x="6974904" y="6448251"/>
            <a:ext cx="2133600" cy="365125"/>
          </a:xfrm>
        </p:spPr>
        <p:txBody>
          <a:bodyPr/>
          <a:lstStyle/>
          <a:p>
            <a:fld id="{F3CC433A-21BA-4E32-B29D-9C6DCB6C1646}" type="slidenum">
              <a:rPr kumimoji="1" lang="ja-JP" altLang="en-US" smtClean="0"/>
              <a:t>4</a:t>
            </a:fld>
            <a:endParaRPr kumimoji="1" lang="ja-JP" altLang="en-US"/>
          </a:p>
        </p:txBody>
      </p:sp>
    </p:spTree>
    <p:extLst>
      <p:ext uri="{BB962C8B-B14F-4D97-AF65-F5344CB8AC3E}">
        <p14:creationId xmlns:p14="http://schemas.microsoft.com/office/powerpoint/2010/main" val="1839632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画面の領域"/>
          <p:cNvPicPr>
            <a:picLocks noChangeAspect="1"/>
          </p:cNvPicPr>
          <p:nvPr/>
        </p:nvPicPr>
        <p:blipFill rotWithShape="1">
          <a:blip r:embed="rId2">
            <a:extLst>
              <a:ext uri="{28A0092B-C50C-407E-A947-70E740481C1C}">
                <a14:useLocalDpi xmlns:a14="http://schemas.microsoft.com/office/drawing/2010/main" val="0"/>
              </a:ext>
            </a:extLst>
          </a:blip>
          <a:srcRect t="16411"/>
          <a:stretch/>
        </p:blipFill>
        <p:spPr>
          <a:xfrm>
            <a:off x="107504" y="1094508"/>
            <a:ext cx="8927582" cy="5574851"/>
          </a:xfrm>
          <a:prstGeom prst="rect">
            <a:avLst/>
          </a:prstGeom>
        </p:spPr>
      </p:pic>
      <p:sp>
        <p:nvSpPr>
          <p:cNvPr id="3" name="スライド番号プレースホルダー 2"/>
          <p:cNvSpPr>
            <a:spLocks noGrp="1"/>
          </p:cNvSpPr>
          <p:nvPr>
            <p:ph type="sldNum" sz="quarter" idx="12"/>
          </p:nvPr>
        </p:nvSpPr>
        <p:spPr/>
        <p:txBody>
          <a:bodyPr/>
          <a:lstStyle/>
          <a:p>
            <a:fld id="{7A02475C-42CF-4BD8-BCD7-8BAC18977351}" type="slidenum">
              <a:rPr kumimoji="1" lang="ja-JP" altLang="en-US" smtClean="0"/>
              <a:t>5</a:t>
            </a:fld>
            <a:endParaRPr kumimoji="1" lang="ja-JP" altLang="en-US"/>
          </a:p>
        </p:txBody>
      </p:sp>
      <p:sp>
        <p:nvSpPr>
          <p:cNvPr id="4" name="タイトル 1"/>
          <p:cNvSpPr txBox="1">
            <a:spLocks/>
          </p:cNvSpPr>
          <p:nvPr/>
        </p:nvSpPr>
        <p:spPr>
          <a:xfrm>
            <a:off x="323528" y="260648"/>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　の　役　割</a:t>
            </a:r>
          </a:p>
        </p:txBody>
      </p:sp>
    </p:spTree>
    <p:extLst>
      <p:ext uri="{BB962C8B-B14F-4D97-AF65-F5344CB8AC3E}">
        <p14:creationId xmlns:p14="http://schemas.microsoft.com/office/powerpoint/2010/main" val="1205721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descr="画面の領域"/>
          <p:cNvPicPr>
            <a:picLocks noChangeAspect="1"/>
          </p:cNvPicPr>
          <p:nvPr/>
        </p:nvPicPr>
        <p:blipFill rotWithShape="1">
          <a:blip r:embed="rId2" cstate="print">
            <a:extLst>
              <a:ext uri="{28A0092B-C50C-407E-A947-70E740481C1C}">
                <a14:useLocalDpi xmlns:a14="http://schemas.microsoft.com/office/drawing/2010/main" val="0"/>
              </a:ext>
            </a:extLst>
          </a:blip>
          <a:srcRect t="15928" b="5061"/>
          <a:stretch/>
        </p:blipFill>
        <p:spPr>
          <a:xfrm>
            <a:off x="107503" y="1052944"/>
            <a:ext cx="8894861" cy="5223165"/>
          </a:xfrm>
          <a:prstGeom prst="rect">
            <a:avLst/>
          </a:prstGeom>
        </p:spPr>
      </p:pic>
      <p:sp>
        <p:nvSpPr>
          <p:cNvPr id="3" name="スライド番号プレースホルダー 2"/>
          <p:cNvSpPr>
            <a:spLocks noGrp="1"/>
          </p:cNvSpPr>
          <p:nvPr>
            <p:ph type="sldNum" sz="quarter" idx="12"/>
          </p:nvPr>
        </p:nvSpPr>
        <p:spPr/>
        <p:txBody>
          <a:bodyPr/>
          <a:lstStyle/>
          <a:p>
            <a:fld id="{7A02475C-42CF-4BD8-BCD7-8BAC18977351}" type="slidenum">
              <a:rPr kumimoji="1" lang="ja-JP" altLang="en-US" smtClean="0"/>
              <a:t>6</a:t>
            </a:fld>
            <a:endParaRPr kumimoji="1" lang="ja-JP" altLang="en-US"/>
          </a:p>
        </p:txBody>
      </p:sp>
      <p:sp>
        <p:nvSpPr>
          <p:cNvPr id="4" name="タイトル 1"/>
          <p:cNvSpPr txBox="1">
            <a:spLocks/>
          </p:cNvSpPr>
          <p:nvPr/>
        </p:nvSpPr>
        <p:spPr>
          <a:xfrm>
            <a:off x="323528" y="332656"/>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都道府県の</a:t>
            </a:r>
            <a:r>
              <a:rPr lang="ja-JP" altLang="en-US" sz="3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役割</a:t>
            </a:r>
            <a:endPar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01594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323528" y="260648"/>
            <a:ext cx="8512115" cy="576064"/>
          </a:xfrm>
          <a:prstGeom prst="rect">
            <a:avLst/>
          </a:prstGeom>
          <a:solidFill>
            <a:schemeClr val="bg1"/>
          </a:solidFill>
          <a:ln w="38100">
            <a:solidFill>
              <a:schemeClr val="accent4">
                <a:lumMod val="60000"/>
                <a:lumOff val="40000"/>
              </a:schemeClr>
            </a:solidFill>
          </a:ln>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a:spcBef>
                <a:spcPct val="0"/>
              </a:spcBef>
            </a:pPr>
            <a:r>
              <a:rPr lang="ja-JP" altLang="en-US" sz="3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医療機関の役割</a:t>
            </a:r>
          </a:p>
        </p:txBody>
      </p:sp>
      <p:sp>
        <p:nvSpPr>
          <p:cNvPr id="4" name="テキスト ボックス 3"/>
          <p:cNvSpPr txBox="1"/>
          <p:nvPr/>
        </p:nvSpPr>
        <p:spPr>
          <a:xfrm>
            <a:off x="251520" y="1167135"/>
            <a:ext cx="8664515"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400" dirty="0" smtClean="0"/>
              <a:t>　全国がん</a:t>
            </a:r>
            <a:r>
              <a:rPr lang="ja-JP" altLang="en-US" sz="2400" dirty="0"/>
              <a:t>登録への</a:t>
            </a:r>
            <a:r>
              <a:rPr lang="ja-JP" altLang="en-US" sz="2400" dirty="0" smtClean="0"/>
              <a:t>届出（第</a:t>
            </a:r>
            <a:r>
              <a:rPr lang="ja-JP" altLang="en-US" sz="2400" dirty="0"/>
              <a:t>６</a:t>
            </a:r>
            <a:r>
              <a:rPr lang="ja-JP" altLang="en-US" sz="2400" dirty="0" smtClean="0"/>
              <a:t>条）</a:t>
            </a:r>
            <a:endParaRPr lang="en-US" altLang="ja-JP" sz="2400" dirty="0" smtClean="0"/>
          </a:p>
          <a:p>
            <a:pPr latinLnBrk="1"/>
            <a:r>
              <a:rPr lang="ja-JP" altLang="en-US" sz="2400" dirty="0" smtClean="0"/>
              <a:t>　</a:t>
            </a:r>
            <a:r>
              <a:rPr lang="ja-JP" altLang="en-US" sz="2400" dirty="0"/>
              <a:t>　</a:t>
            </a:r>
            <a:r>
              <a:rPr lang="ja-JP" altLang="en-US" sz="2000" dirty="0" smtClean="0"/>
              <a:t>→所在地の都道府県へ届出</a:t>
            </a:r>
            <a:endParaRPr lang="en-US" altLang="ja-JP" sz="2000" dirty="0" smtClean="0"/>
          </a:p>
        </p:txBody>
      </p:sp>
      <p:sp>
        <p:nvSpPr>
          <p:cNvPr id="8" name="テキスト ボックス 7"/>
          <p:cNvSpPr txBox="1"/>
          <p:nvPr/>
        </p:nvSpPr>
        <p:spPr>
          <a:xfrm>
            <a:off x="251520" y="2178730"/>
            <a:ext cx="8664515"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ja-JP" b="1" u="sng" dirty="0" smtClean="0"/>
              <a:t>病院又は次項の規定により指定された診療所</a:t>
            </a:r>
            <a:r>
              <a:rPr lang="ja-JP" altLang="en-US" b="1" u="sng" dirty="0" smtClean="0"/>
              <a:t>（①）</a:t>
            </a:r>
            <a:r>
              <a:rPr lang="ja-JP" altLang="ja-JP" dirty="0" smtClean="0"/>
              <a:t>（以下この章において「病院等」という。）の管理者は、原発性のがんについて、当該病院等における初回の診断が行われたとき（転移又は再発の段階で当該病院等における初回の診断が行われた場合を含む。）は、</a:t>
            </a:r>
            <a:r>
              <a:rPr lang="ja-JP" altLang="ja-JP" b="1" u="sng" dirty="0" smtClean="0"/>
              <a:t>厚生労働省令で定める期間内に</a:t>
            </a:r>
            <a:r>
              <a:rPr lang="ja-JP" altLang="en-US" b="1" u="sng" dirty="0" smtClean="0"/>
              <a:t>（②）</a:t>
            </a:r>
            <a:r>
              <a:rPr lang="ja-JP" altLang="ja-JP" dirty="0" smtClean="0"/>
              <a:t>、その診療の過程で得られた当該原発性のがんに関する次に掲げる情報（以下「</a:t>
            </a:r>
            <a:r>
              <a:rPr lang="ja-JP" altLang="ja-JP" b="1" dirty="0" smtClean="0">
                <a:solidFill>
                  <a:schemeClr val="tx1"/>
                </a:solidFill>
              </a:rPr>
              <a:t>届出対象情報</a:t>
            </a:r>
            <a:r>
              <a:rPr lang="ja-JP" altLang="ja-JP" dirty="0" smtClean="0"/>
              <a:t>」という。）を</a:t>
            </a:r>
            <a:r>
              <a:rPr lang="ja-JP" altLang="ja-JP" b="1" u="sng" dirty="0" smtClean="0"/>
              <a:t>当該病院等の所在地の都道府県知事に届け出なければならない。</a:t>
            </a:r>
            <a:endParaRPr lang="en-US" altLang="ja-JP" b="1" u="sng" dirty="0" smtClean="0"/>
          </a:p>
        </p:txBody>
      </p:sp>
      <p:sp>
        <p:nvSpPr>
          <p:cNvPr id="10" name="下矢印 9"/>
          <p:cNvSpPr/>
          <p:nvPr/>
        </p:nvSpPr>
        <p:spPr>
          <a:xfrm>
            <a:off x="4187733" y="4081140"/>
            <a:ext cx="792088" cy="4999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51520" y="4653136"/>
            <a:ext cx="8664515" cy="1477328"/>
          </a:xfrm>
          <a:prstGeom prst="rect">
            <a:avLst/>
          </a:prstGeom>
          <a:ln>
            <a:prstDash val="sysDash"/>
          </a:ln>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dirty="0" smtClean="0"/>
              <a:t>①病院は全て、診療所は手上げして、都道府県知事に指定された診療所</a:t>
            </a:r>
            <a:endParaRPr lang="en-US" altLang="ja-JP" dirty="0" smtClean="0"/>
          </a:p>
          <a:p>
            <a:pPr latinLnBrk="1"/>
            <a:r>
              <a:rPr lang="ja-JP" altLang="en-US" dirty="0" smtClean="0"/>
              <a:t>②当該がんの自施設診断日として定める日の翌年末まで</a:t>
            </a:r>
            <a:endParaRPr lang="en-US" altLang="ja-JP" dirty="0" smtClean="0"/>
          </a:p>
          <a:p>
            <a:pPr latinLnBrk="1"/>
            <a:r>
              <a:rPr lang="ja-JP" altLang="en-US" dirty="0"/>
              <a:t>　</a:t>
            </a:r>
            <a:r>
              <a:rPr lang="ja-JP" altLang="en-US" dirty="0" smtClean="0"/>
              <a:t>　例）診断日が平成２８</a:t>
            </a:r>
            <a:r>
              <a:rPr lang="en-US" altLang="ja-JP" dirty="0" smtClean="0"/>
              <a:t>(</a:t>
            </a:r>
            <a:r>
              <a:rPr lang="ja-JP" altLang="en-US" dirty="0" smtClean="0"/>
              <a:t>２０１６</a:t>
            </a:r>
            <a:r>
              <a:rPr lang="en-US" altLang="ja-JP" dirty="0" smtClean="0"/>
              <a:t>)</a:t>
            </a:r>
            <a:r>
              <a:rPr lang="ja-JP" altLang="en-US" dirty="0" smtClean="0"/>
              <a:t>年１月１０日　　届出期限 平成２９</a:t>
            </a:r>
            <a:r>
              <a:rPr lang="en-US" altLang="ja-JP" dirty="0" smtClean="0"/>
              <a:t>(</a:t>
            </a:r>
            <a:r>
              <a:rPr lang="ja-JP" altLang="en-US" dirty="0" smtClean="0"/>
              <a:t>２０１７</a:t>
            </a:r>
            <a:r>
              <a:rPr lang="en-US" altLang="ja-JP" dirty="0" smtClean="0"/>
              <a:t>)</a:t>
            </a:r>
            <a:r>
              <a:rPr lang="ja-JP" altLang="en-US" dirty="0" smtClean="0"/>
              <a:t>年１２月３１日</a:t>
            </a:r>
            <a:endParaRPr lang="en-US" altLang="ja-JP" dirty="0" smtClean="0"/>
          </a:p>
          <a:p>
            <a:pPr latinLnBrk="1"/>
            <a:r>
              <a:rPr lang="ja-JP" altLang="en-US" dirty="0" smtClean="0"/>
              <a:t>　　　　　　　　　　 平成</a:t>
            </a:r>
            <a:r>
              <a:rPr lang="ja-JP" altLang="en-US" dirty="0"/>
              <a:t>２８</a:t>
            </a:r>
            <a:r>
              <a:rPr lang="en-US" altLang="ja-JP" dirty="0"/>
              <a:t>(</a:t>
            </a:r>
            <a:r>
              <a:rPr lang="ja-JP" altLang="en-US" dirty="0"/>
              <a:t>２０１６</a:t>
            </a:r>
            <a:r>
              <a:rPr lang="en-US" altLang="ja-JP" dirty="0"/>
              <a:t>)</a:t>
            </a:r>
            <a:r>
              <a:rPr lang="ja-JP" altLang="en-US" dirty="0" smtClean="0"/>
              <a:t>年１２月２８日　届出期限 平成</a:t>
            </a:r>
            <a:r>
              <a:rPr lang="ja-JP" altLang="en-US" dirty="0"/>
              <a:t>２９</a:t>
            </a:r>
            <a:r>
              <a:rPr lang="en-US" altLang="ja-JP" dirty="0"/>
              <a:t>(</a:t>
            </a:r>
            <a:r>
              <a:rPr lang="ja-JP" altLang="en-US" dirty="0"/>
              <a:t>２０１７</a:t>
            </a:r>
            <a:r>
              <a:rPr lang="en-US" altLang="ja-JP" dirty="0"/>
              <a:t>)</a:t>
            </a:r>
            <a:r>
              <a:rPr lang="ja-JP" altLang="en-US" dirty="0" smtClean="0"/>
              <a:t>年</a:t>
            </a:r>
            <a:r>
              <a:rPr lang="ja-JP" altLang="en-US" dirty="0"/>
              <a:t>１２月</a:t>
            </a:r>
            <a:r>
              <a:rPr lang="ja-JP" altLang="en-US" dirty="0" smtClean="0"/>
              <a:t>３１日</a:t>
            </a:r>
            <a:endParaRPr lang="en-US" altLang="ja-JP" dirty="0" smtClean="0"/>
          </a:p>
          <a:p>
            <a:pPr latinLnBrk="1"/>
            <a:r>
              <a:rPr lang="ja-JP" altLang="en-US" dirty="0"/>
              <a:t>　</a:t>
            </a:r>
            <a:r>
              <a:rPr lang="ja-JP" altLang="en-US" dirty="0" smtClean="0"/>
              <a:t>　　　　　　　　　　　　　　　　　　　　　　　　　　　　　　　　　　　　　　　　　　　　　　　　　　とする</a:t>
            </a:r>
            <a:endParaRPr lang="en-US" altLang="ja-JP" dirty="0" smtClean="0"/>
          </a:p>
        </p:txBody>
      </p:sp>
      <p:sp>
        <p:nvSpPr>
          <p:cNvPr id="11" name="テキスト ボックス 10"/>
          <p:cNvSpPr txBox="1"/>
          <p:nvPr/>
        </p:nvSpPr>
        <p:spPr>
          <a:xfrm>
            <a:off x="323528" y="6226279"/>
            <a:ext cx="8640960" cy="461665"/>
          </a:xfrm>
          <a:prstGeom prst="rect">
            <a:avLst/>
          </a:prstGeom>
          <a:solidFill>
            <a:srgbClr val="7030A0"/>
          </a:solidFill>
        </p:spPr>
        <p:txBody>
          <a:bodyPr wrap="square" rtlCol="0" anchor="ctr" anchorCtr="0">
            <a:spAutoFit/>
          </a:bodyPr>
          <a:lstStyle/>
          <a:p>
            <a:pPr algn="ctr"/>
            <a:r>
              <a:rPr lang="ja-JP" altLang="en-US" sz="2400" dirty="0" smtClean="0">
                <a:solidFill>
                  <a:schemeClr val="bg1"/>
                </a:solidFill>
                <a:latin typeface="+mj-ea"/>
                <a:ea typeface="+mj-ea"/>
              </a:rPr>
              <a:t>地域がん登録の標準登録票項目とほぼ同じ</a:t>
            </a:r>
            <a:endParaRPr lang="en-US" altLang="ja-JP" sz="2400" dirty="0">
              <a:solidFill>
                <a:schemeClr val="bg1"/>
              </a:solidFill>
              <a:latin typeface="+mj-ea"/>
              <a:ea typeface="+mj-ea"/>
            </a:endParaRPr>
          </a:p>
        </p:txBody>
      </p:sp>
      <p:sp>
        <p:nvSpPr>
          <p:cNvPr id="2" name="スライド番号プレースホルダー 1"/>
          <p:cNvSpPr>
            <a:spLocks noGrp="1"/>
          </p:cNvSpPr>
          <p:nvPr>
            <p:ph type="sldNum" sz="quarter" idx="12"/>
          </p:nvPr>
        </p:nvSpPr>
        <p:spPr>
          <a:xfrm>
            <a:off x="6902896" y="6448251"/>
            <a:ext cx="2133600" cy="365125"/>
          </a:xfrm>
        </p:spPr>
        <p:txBody>
          <a:bodyPr/>
          <a:lstStyle/>
          <a:p>
            <a:fld id="{F3CC433A-21BA-4E32-B29D-9C6DCB6C1646}" type="slidenum">
              <a:rPr kumimoji="1" lang="ja-JP" altLang="en-US" smtClean="0"/>
              <a:t>7</a:t>
            </a:fld>
            <a:endParaRPr kumimoji="1" lang="ja-JP" altLang="en-US"/>
          </a:p>
        </p:txBody>
      </p:sp>
    </p:spTree>
    <p:extLst>
      <p:ext uri="{BB962C8B-B14F-4D97-AF65-F5344CB8AC3E}">
        <p14:creationId xmlns:p14="http://schemas.microsoft.com/office/powerpoint/2010/main" val="1887837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323528" y="332656"/>
            <a:ext cx="8512115" cy="576064"/>
          </a:xfrm>
          <a:prstGeom prst="rect">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a:lnSpc>
                <a:spcPct val="110000"/>
              </a:lnSpc>
              <a:spcBef>
                <a:spcPct val="0"/>
              </a:spcBef>
            </a:pPr>
            <a:r>
              <a:rPr lang="ja-JP" altLang="en-US" sz="3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届出がなされなかった</a:t>
            </a:r>
            <a:r>
              <a:rPr lang="ja-JP" altLang="en-US"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場合（</a:t>
            </a:r>
            <a:r>
              <a:rPr lang="ja-JP" altLang="en-US" sz="3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法第７条</a:t>
            </a:r>
            <a:r>
              <a:rPr lang="ja-JP" altLang="en-US"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3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23528" y="1380832"/>
            <a:ext cx="8664515" cy="34163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atinLnBrk="1"/>
            <a:r>
              <a:rPr lang="ja-JP" altLang="en-US" sz="2400" dirty="0"/>
              <a:t>　</a:t>
            </a:r>
            <a:r>
              <a:rPr lang="ja-JP" altLang="ja-JP" sz="2400" b="1" u="sng" dirty="0" smtClean="0"/>
              <a:t>都道府県</a:t>
            </a:r>
            <a:r>
              <a:rPr lang="ja-JP" altLang="ja-JP" sz="2400" b="1" u="sng" dirty="0"/>
              <a:t>知事は、</a:t>
            </a:r>
            <a:r>
              <a:rPr lang="ja-JP" altLang="ja-JP" sz="2400" dirty="0"/>
              <a:t>病院の管理者が前条第一項の規定に違反した場合において、がんの罹患、診療、転帰等の状況を把握するため特に必要があると認めるときは、当該管理者に対し、期限を定めて</a:t>
            </a:r>
            <a:r>
              <a:rPr lang="ja-JP" altLang="ja-JP" sz="2400" b="1" u="sng" dirty="0"/>
              <a:t>当該違反に係る届出対象情報の届出をするよう勧告することができる</a:t>
            </a:r>
            <a:r>
              <a:rPr lang="ja-JP" altLang="ja-JP" sz="2400" b="1" u="sng" dirty="0" smtClean="0"/>
              <a:t>。</a:t>
            </a:r>
            <a:endParaRPr lang="en-US" altLang="ja-JP" sz="2400" b="1" u="sng" dirty="0" smtClean="0"/>
          </a:p>
          <a:p>
            <a:pPr latinLnBrk="1"/>
            <a:endParaRPr lang="ja-JP" altLang="ja-JP" sz="2400" b="1" u="sng" dirty="0"/>
          </a:p>
          <a:p>
            <a:pPr latinLnBrk="1"/>
            <a:r>
              <a:rPr lang="ja-JP" altLang="ja-JP" sz="2400" dirty="0"/>
              <a:t>２　</a:t>
            </a:r>
            <a:r>
              <a:rPr lang="ja-JP" altLang="ja-JP" sz="2400" b="1" u="sng" dirty="0"/>
              <a:t>都道府県知事は、</a:t>
            </a:r>
            <a:r>
              <a:rPr lang="ja-JP" altLang="ja-JP" sz="2400" dirty="0"/>
              <a:t>前項の規定による勧告を受けた病院の管理者が、同項の期限内にその勧告に従わなかったときは、その旨を</a:t>
            </a:r>
            <a:r>
              <a:rPr lang="ja-JP" altLang="ja-JP" sz="2400" b="1" u="sng" dirty="0"/>
              <a:t>公表することができる。</a:t>
            </a:r>
          </a:p>
        </p:txBody>
      </p:sp>
      <p:sp>
        <p:nvSpPr>
          <p:cNvPr id="2" name="スライド番号プレースホルダー 1"/>
          <p:cNvSpPr>
            <a:spLocks noGrp="1"/>
          </p:cNvSpPr>
          <p:nvPr>
            <p:ph type="sldNum" sz="quarter" idx="12"/>
          </p:nvPr>
        </p:nvSpPr>
        <p:spPr/>
        <p:txBody>
          <a:bodyPr/>
          <a:lstStyle/>
          <a:p>
            <a:fld id="{F3CC433A-21BA-4E32-B29D-9C6DCB6C1646}" type="slidenum">
              <a:rPr kumimoji="1" lang="ja-JP" altLang="en-US" smtClean="0"/>
              <a:t>8</a:t>
            </a:fld>
            <a:endParaRPr kumimoji="1" lang="ja-JP" altLang="en-US"/>
          </a:p>
        </p:txBody>
      </p:sp>
    </p:spTree>
    <p:extLst>
      <p:ext uri="{BB962C8B-B14F-4D97-AF65-F5344CB8AC3E}">
        <p14:creationId xmlns:p14="http://schemas.microsoft.com/office/powerpoint/2010/main" val="2779869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323528" y="260648"/>
            <a:ext cx="8512115" cy="576064"/>
          </a:xfrm>
          <a:prstGeom prst="rect">
            <a:avLst/>
          </a:prstGeom>
          <a:solidFill>
            <a:schemeClr val="bg1"/>
          </a:solidFill>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rmAutofit fontScale="90000" lnSpcReduction="10000"/>
          </a:bodyPr>
          <a:lstStyle/>
          <a:p>
            <a:pPr algn="ctr">
              <a:spcBef>
                <a:spcPct val="0"/>
              </a:spcBef>
            </a:pPr>
            <a:r>
              <a:rPr lang="ja-JP" altLang="en-US" sz="3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全国がん登録届出項目</a:t>
            </a:r>
            <a:r>
              <a:rPr lang="ja-JP" altLang="en-US" sz="3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一覧</a:t>
            </a:r>
            <a:endParaRPr lang="en-US" altLang="ja-JP" sz="3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23528" y="1196752"/>
            <a:ext cx="8512115" cy="5509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2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6902896" y="6448251"/>
            <a:ext cx="2133600" cy="365125"/>
          </a:xfrm>
        </p:spPr>
        <p:txBody>
          <a:bodyPr/>
          <a:lstStyle/>
          <a:p>
            <a:fld id="{F3CC433A-21BA-4E32-B29D-9C6DCB6C1646}" type="slidenum">
              <a:rPr kumimoji="1" lang="ja-JP" altLang="en-US" smtClean="0"/>
              <a:t>9</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667533916"/>
              </p:ext>
            </p:extLst>
          </p:nvPr>
        </p:nvGraphicFramePr>
        <p:xfrm>
          <a:off x="539552" y="1340768"/>
          <a:ext cx="8064896" cy="5191760"/>
        </p:xfrm>
        <a:graphic>
          <a:graphicData uri="http://schemas.openxmlformats.org/drawingml/2006/table">
            <a:tbl>
              <a:tblPr firstRow="1" bandRow="1">
                <a:tableStyleId>{5C22544A-7EE6-4342-B048-85BDC9FD1C3A}</a:tableStyleId>
              </a:tblPr>
              <a:tblGrid>
                <a:gridCol w="576064"/>
                <a:gridCol w="3008334"/>
                <a:gridCol w="597400"/>
                <a:gridCol w="3883098"/>
              </a:tblGrid>
              <a:tr h="370840">
                <a:tc>
                  <a:txBody>
                    <a:bodyPr/>
                    <a:lstStyle/>
                    <a:p>
                      <a:pPr algn="ct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No</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a:txBody>
                  <a:tcPr/>
                </a:tc>
              </a:tr>
              <a:tr h="370840">
                <a:tc>
                  <a:txBody>
                    <a:bodyPr/>
                    <a:lstStyle/>
                    <a:p>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病院等の名称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診断日</a:t>
                      </a:r>
                      <a:endParaRPr kumimoji="1" lang="ja-JP" altLang="en-US" sz="1800" dirty="0"/>
                    </a:p>
                  </a:txBody>
                  <a:tcPr/>
                </a:tc>
              </a:tr>
              <a:tr h="370840">
                <a:tc>
                  <a:txBody>
                    <a:bodyPr/>
                    <a:lstStyle/>
                    <a:p>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診療録番号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発見経緯 </a:t>
                      </a:r>
                      <a:endParaRPr kumimoji="1" lang="ja-JP" altLang="en-US" sz="1800" dirty="0"/>
                    </a:p>
                  </a:txBody>
                  <a:tcPr/>
                </a:tc>
              </a:tr>
              <a:tr h="370840">
                <a:tc>
                  <a:txBody>
                    <a:bodyPr/>
                    <a:lstStyle/>
                    <a:p>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カナ氏名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進展度・治療前</a:t>
                      </a:r>
                      <a:endParaRPr kumimoji="1" lang="ja-JP" altLang="en-US" sz="18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1800" dirty="0"/>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氏名</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進展度・術後病理学的</a:t>
                      </a:r>
                      <a:endParaRPr kumimoji="1" lang="ja-JP" altLang="en-US" sz="1800" dirty="0"/>
                    </a:p>
                  </a:txBody>
                  <a:tcPr/>
                </a:tc>
              </a:tr>
              <a:tr h="370840">
                <a:tc>
                  <a:txBody>
                    <a:bodyPr/>
                    <a:lstStyle/>
                    <a:p>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1800" dirty="0"/>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性別</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外科的治療の有無 </a:t>
                      </a:r>
                      <a:endParaRPr kumimoji="1" lang="ja-JP" altLang="en-US" sz="1800" dirty="0"/>
                    </a:p>
                  </a:txBody>
                  <a:tcPr/>
                </a:tc>
              </a:tr>
              <a:tr h="370840">
                <a:tc>
                  <a:txBody>
                    <a:bodyPr/>
                    <a:lstStyle/>
                    <a:p>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生年月日</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19</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鏡視下治療の有無 </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診断時住所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内視鏡的治療の有無</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側性</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外科的・鏡視下・内視鏡的治療の範囲 </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原発部位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放射線療法の有無 </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病理診断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化学療法の有無 </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診断施設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内分泌療法の有無</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治療施設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その他の治療の有無 </a:t>
                      </a:r>
                      <a:endParaRPr kumimoji="1" lang="ja-JP" altLang="en-US" sz="1800" dirty="0"/>
                    </a:p>
                  </a:txBody>
                  <a:tcPr/>
                </a:tc>
              </a:tr>
              <a:tr h="370840">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診断根拠 </a:t>
                      </a:r>
                      <a:endParaRPr kumimoji="1" lang="ja-JP" altLang="en-US" sz="1800" dirty="0"/>
                    </a:p>
                  </a:txBody>
                  <a:tcPr/>
                </a:tc>
                <a:tc>
                  <a:txBody>
                    <a:bodyPr/>
                    <a:lstStyle/>
                    <a:p>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死亡日</a:t>
                      </a:r>
                      <a:endParaRPr kumimoji="1" lang="ja-JP" altLang="en-US" sz="1800" dirty="0"/>
                    </a:p>
                  </a:txBody>
                  <a:tcPr/>
                </a:tc>
              </a:tr>
            </a:tbl>
          </a:graphicData>
        </a:graphic>
      </p:graphicFrame>
    </p:spTree>
    <p:extLst>
      <p:ext uri="{BB962C8B-B14F-4D97-AF65-F5344CB8AC3E}">
        <p14:creationId xmlns:p14="http://schemas.microsoft.com/office/powerpoint/2010/main" val="3838890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4943</TotalTime>
  <Words>701</Words>
  <Application>Microsoft Office PowerPoint</Application>
  <PresentationFormat>画面に合わせる (4:3)</PresentationFormat>
  <Paragraphs>161</Paragraphs>
  <Slides>10</Slides>
  <Notes>4</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がん登録等の推進に関する法律の概要について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全国がん登録にかかるＱ＆Ａ（厚労省作成）</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健志</dc:creator>
  <cp:lastModifiedBy>HOSTNAME</cp:lastModifiedBy>
  <cp:revision>155</cp:revision>
  <cp:lastPrinted>2015-12-07T10:34:06Z</cp:lastPrinted>
  <dcterms:created xsi:type="dcterms:W3CDTF">2015-09-18T16:32:11Z</dcterms:created>
  <dcterms:modified xsi:type="dcterms:W3CDTF">2015-12-14T06:58:39Z</dcterms:modified>
</cp:coreProperties>
</file>