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0">
  <p:sldMasterIdLst>
    <p:sldMasterId id="2147483648" r:id="rId1"/>
  </p:sldMasterIdLst>
  <p:notesMasterIdLst>
    <p:notesMasterId r:id="rId11"/>
  </p:notesMasterIdLst>
  <p:handoutMasterIdLst>
    <p:handoutMasterId r:id="rId12"/>
  </p:handoutMasterIdLst>
  <p:sldIdLst>
    <p:sldId id="424" r:id="rId2"/>
    <p:sldId id="433" r:id="rId3"/>
    <p:sldId id="422" r:id="rId4"/>
    <p:sldId id="421" r:id="rId5"/>
    <p:sldId id="425" r:id="rId6"/>
    <p:sldId id="434" r:id="rId7"/>
    <p:sldId id="430" r:id="rId8"/>
    <p:sldId id="431" r:id="rId9"/>
    <p:sldId id="432"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876" autoAdjust="0"/>
  </p:normalViewPr>
  <p:slideViewPr>
    <p:cSldViewPr>
      <p:cViewPr>
        <p:scale>
          <a:sx n="80" d="100"/>
          <a:sy n="80" d="100"/>
        </p:scale>
        <p:origin x="-1098" y="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D53EDD00-2EC9-4DA5-A147-7D39E794A484}" type="datetimeFigureOut">
              <a:rPr kumimoji="1" lang="ja-JP" altLang="en-US" smtClean="0"/>
              <a:t>2017/8/24</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2007EE0B-07C2-4594-88B5-849763CA2377}" type="slidenum">
              <a:rPr kumimoji="1" lang="ja-JP" altLang="en-US" smtClean="0"/>
              <a:t>‹#›</a:t>
            </a:fld>
            <a:endParaRPr kumimoji="1" lang="ja-JP" altLang="en-US"/>
          </a:p>
        </p:txBody>
      </p:sp>
    </p:spTree>
    <p:extLst>
      <p:ext uri="{BB962C8B-B14F-4D97-AF65-F5344CB8AC3E}">
        <p14:creationId xmlns:p14="http://schemas.microsoft.com/office/powerpoint/2010/main" val="396164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77144AA3-1F4A-4825-8866-A949E62AAC52}" type="datetimeFigureOut">
              <a:rPr kumimoji="1" lang="ja-JP" altLang="en-US" smtClean="0"/>
              <a:t>2017/8/24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3125E741-48D8-480C-881D-F55919E937F2}" type="slidenum">
              <a:rPr kumimoji="1" lang="ja-JP" altLang="en-US" smtClean="0"/>
              <a:t>‹#›</a:t>
            </a:fld>
            <a:endParaRPr kumimoji="1" lang="ja-JP" altLang="en-US"/>
          </a:p>
        </p:txBody>
      </p:sp>
    </p:spTree>
    <p:extLst>
      <p:ext uri="{BB962C8B-B14F-4D97-AF65-F5344CB8AC3E}">
        <p14:creationId xmlns:p14="http://schemas.microsoft.com/office/powerpoint/2010/main" val="2354124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25E741-48D8-480C-881D-F55919E937F2}" type="slidenum">
              <a:rPr kumimoji="1" lang="ja-JP" altLang="en-US" smtClean="0"/>
              <a:t>1</a:t>
            </a:fld>
            <a:endParaRPr kumimoji="1" lang="ja-JP" altLang="en-US"/>
          </a:p>
        </p:txBody>
      </p:sp>
    </p:spTree>
    <p:extLst>
      <p:ext uri="{BB962C8B-B14F-4D97-AF65-F5344CB8AC3E}">
        <p14:creationId xmlns:p14="http://schemas.microsoft.com/office/powerpoint/2010/main" val="2196958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25E741-48D8-480C-881D-F55919E937F2}" type="slidenum">
              <a:rPr kumimoji="1" lang="ja-JP" altLang="en-US" smtClean="0"/>
              <a:t>3</a:t>
            </a:fld>
            <a:endParaRPr kumimoji="1" lang="ja-JP" altLang="en-US"/>
          </a:p>
        </p:txBody>
      </p:sp>
    </p:spTree>
    <p:extLst>
      <p:ext uri="{BB962C8B-B14F-4D97-AF65-F5344CB8AC3E}">
        <p14:creationId xmlns:p14="http://schemas.microsoft.com/office/powerpoint/2010/main" val="197438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25E741-48D8-480C-881D-F55919E937F2}" type="slidenum">
              <a:rPr kumimoji="1" lang="ja-JP" altLang="en-US" smtClean="0"/>
              <a:t>4</a:t>
            </a:fld>
            <a:endParaRPr kumimoji="1" lang="ja-JP" altLang="en-US"/>
          </a:p>
        </p:txBody>
      </p:sp>
    </p:spTree>
    <p:extLst>
      <p:ext uri="{BB962C8B-B14F-4D97-AF65-F5344CB8AC3E}">
        <p14:creationId xmlns:p14="http://schemas.microsoft.com/office/powerpoint/2010/main" val="1411109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25E741-48D8-480C-881D-F55919E937F2}" type="slidenum">
              <a:rPr kumimoji="1" lang="ja-JP" altLang="en-US" smtClean="0"/>
              <a:t>5</a:t>
            </a:fld>
            <a:endParaRPr kumimoji="1" lang="ja-JP" altLang="en-US"/>
          </a:p>
        </p:txBody>
      </p:sp>
    </p:spTree>
    <p:extLst>
      <p:ext uri="{BB962C8B-B14F-4D97-AF65-F5344CB8AC3E}">
        <p14:creationId xmlns:p14="http://schemas.microsoft.com/office/powerpoint/2010/main" val="2261318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25E741-48D8-480C-881D-F55919E937F2}" type="slidenum">
              <a:rPr kumimoji="1" lang="ja-JP" altLang="en-US" smtClean="0"/>
              <a:t>6</a:t>
            </a:fld>
            <a:endParaRPr kumimoji="1" lang="ja-JP" altLang="en-US"/>
          </a:p>
        </p:txBody>
      </p:sp>
    </p:spTree>
    <p:extLst>
      <p:ext uri="{BB962C8B-B14F-4D97-AF65-F5344CB8AC3E}">
        <p14:creationId xmlns:p14="http://schemas.microsoft.com/office/powerpoint/2010/main" val="2236992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125E741-48D8-480C-881D-F55919E937F2}" type="slidenum">
              <a:rPr kumimoji="1" lang="ja-JP" altLang="en-US" smtClean="0"/>
              <a:t>7</a:t>
            </a:fld>
            <a:endParaRPr kumimoji="1" lang="ja-JP" altLang="en-US"/>
          </a:p>
        </p:txBody>
      </p:sp>
    </p:spTree>
    <p:extLst>
      <p:ext uri="{BB962C8B-B14F-4D97-AF65-F5344CB8AC3E}">
        <p14:creationId xmlns:p14="http://schemas.microsoft.com/office/powerpoint/2010/main" val="987462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25E741-48D8-480C-881D-F55919E937F2}" type="slidenum">
              <a:rPr kumimoji="1" lang="ja-JP" altLang="en-US" smtClean="0"/>
              <a:t>8</a:t>
            </a:fld>
            <a:endParaRPr kumimoji="1" lang="ja-JP" altLang="en-US"/>
          </a:p>
        </p:txBody>
      </p:sp>
    </p:spTree>
    <p:extLst>
      <p:ext uri="{BB962C8B-B14F-4D97-AF65-F5344CB8AC3E}">
        <p14:creationId xmlns:p14="http://schemas.microsoft.com/office/powerpoint/2010/main" val="3635924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25E741-48D8-480C-881D-F55919E937F2}" type="slidenum">
              <a:rPr kumimoji="1" lang="ja-JP" altLang="en-US" smtClean="0"/>
              <a:t>9</a:t>
            </a:fld>
            <a:endParaRPr kumimoji="1" lang="ja-JP" altLang="en-US"/>
          </a:p>
        </p:txBody>
      </p:sp>
    </p:spTree>
    <p:extLst>
      <p:ext uri="{BB962C8B-B14F-4D97-AF65-F5344CB8AC3E}">
        <p14:creationId xmlns:p14="http://schemas.microsoft.com/office/powerpoint/2010/main" val="2765511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3479885-AC9C-476B-8BF4-8BA5CC961DC5}" type="datetime1">
              <a:rPr kumimoji="1" lang="ja-JP" altLang="en-US" smtClean="0"/>
              <a:t>2017/8/24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3967123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5C6864-47C3-42D6-B6C2-F483299F66A3}" type="datetime1">
              <a:rPr kumimoji="1" lang="ja-JP" altLang="en-US" smtClean="0"/>
              <a:t>2017/8/24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2051618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752A228-FA9C-4BFE-8B5D-FBB2E9B1E0A2}" type="datetime1">
              <a:rPr kumimoji="1" lang="ja-JP" altLang="en-US" smtClean="0"/>
              <a:t>2017/8/24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1198034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BE677CE-1F61-4508-A601-780DF26D5B2B}" type="datetime1">
              <a:rPr kumimoji="1" lang="ja-JP" altLang="en-US" smtClean="0"/>
              <a:t>2017/8/24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424435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85535C2-D146-41C0-9E3F-DAF5EDBA3D11}" type="datetime1">
              <a:rPr kumimoji="1" lang="ja-JP" altLang="en-US" smtClean="0"/>
              <a:t>2017/8/24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124269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68107D8-9085-4CA1-BFA4-3F6CBFC8BC92}" type="datetime1">
              <a:rPr kumimoji="1" lang="ja-JP" altLang="en-US" smtClean="0"/>
              <a:t>2017/8/24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1515010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1CE6543-8C22-44AB-8DBA-75FFEFA6AE67}" type="datetime1">
              <a:rPr kumimoji="1" lang="ja-JP" altLang="en-US" smtClean="0"/>
              <a:t>2017/8/24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31259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7F080FD-3B0F-4BE9-B277-936F7631D2A7}" type="datetime1">
              <a:rPr kumimoji="1" lang="ja-JP" altLang="en-US" smtClean="0"/>
              <a:t>2017/8/24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2284072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64A2DB-8317-4C3E-9522-2E825325A4DD}" type="datetime1">
              <a:rPr kumimoji="1" lang="ja-JP" altLang="en-US" smtClean="0"/>
              <a:t>2017/8/24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1408700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86559A0-D012-4B19-B3FD-91750B4FFE40}" type="datetime1">
              <a:rPr kumimoji="1" lang="ja-JP" altLang="en-US" smtClean="0"/>
              <a:t>2017/8/24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4091963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F846BCB-8C4B-4FC0-9492-18AF7822EBED}" type="datetime1">
              <a:rPr kumimoji="1" lang="ja-JP" altLang="en-US" smtClean="0"/>
              <a:t>2017/8/24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3643263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D091BB-475B-4741-9643-32E89B7F5811}" type="datetime1">
              <a:rPr kumimoji="1" lang="ja-JP" altLang="en-US" smtClean="0"/>
              <a:t>2017/8/24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D2777-2752-4504-B376-FD08FFDF9158}" type="slidenum">
              <a:rPr kumimoji="1" lang="ja-JP" altLang="en-US" smtClean="0"/>
              <a:t>‹#›</a:t>
            </a:fld>
            <a:endParaRPr kumimoji="1" lang="ja-JP" altLang="en-US"/>
          </a:p>
        </p:txBody>
      </p:sp>
    </p:spTree>
    <p:extLst>
      <p:ext uri="{BB962C8B-B14F-4D97-AF65-F5344CB8AC3E}">
        <p14:creationId xmlns:p14="http://schemas.microsoft.com/office/powerpoint/2010/main" val="2277159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a:t>
            </a:r>
            <a:r>
              <a:rPr kumimoji="1" lang="en-US" altLang="ja-JP" dirty="0" smtClean="0"/>
              <a:t>3</a:t>
            </a:r>
            <a:r>
              <a:rPr kumimoji="1" lang="ja-JP" altLang="en-US" dirty="0" smtClean="0"/>
              <a:t>期大阪府がん対策推進計画</a:t>
            </a:r>
            <a:r>
              <a:rPr kumimoji="1" lang="en-US" altLang="ja-JP" dirty="0" smtClean="0"/>
              <a:t/>
            </a:r>
            <a:br>
              <a:rPr kumimoji="1" lang="en-US" altLang="ja-JP" dirty="0" smtClean="0"/>
            </a:br>
            <a:r>
              <a:rPr lang="ja-JP" altLang="en-US" dirty="0" smtClean="0"/>
              <a:t>がん登録</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分野別検討</a:t>
            </a:r>
            <a:endParaRPr kumimoji="1" lang="ja-JP" altLang="en-US" dirty="0"/>
          </a:p>
        </p:txBody>
      </p:sp>
      <p:sp>
        <p:nvSpPr>
          <p:cNvPr id="4" name="テキスト ボックス 3"/>
          <p:cNvSpPr txBox="1"/>
          <p:nvPr/>
        </p:nvSpPr>
        <p:spPr>
          <a:xfrm>
            <a:off x="8149699" y="187935"/>
            <a:ext cx="864096" cy="369332"/>
          </a:xfrm>
          <a:prstGeom prst="rect">
            <a:avLst/>
          </a:prstGeom>
          <a:noFill/>
          <a:ln>
            <a:solidFill>
              <a:schemeClr val="tx1"/>
            </a:solidFill>
          </a:ln>
        </p:spPr>
        <p:txBody>
          <a:bodyPr wrap="square" rtlCol="0">
            <a:spAutoFit/>
          </a:bodyPr>
          <a:lstStyle/>
          <a:p>
            <a:r>
              <a:rPr kumimoji="1" lang="ja-JP" altLang="en-US" dirty="0" smtClean="0"/>
              <a:t>資料２</a:t>
            </a:r>
            <a:endParaRPr kumimoji="1" lang="ja-JP" altLang="en-US" dirty="0"/>
          </a:p>
        </p:txBody>
      </p:sp>
      <p:sp>
        <p:nvSpPr>
          <p:cNvPr id="5" name="スライド番号プレースホルダー 4"/>
          <p:cNvSpPr>
            <a:spLocks noGrp="1"/>
          </p:cNvSpPr>
          <p:nvPr>
            <p:ph type="sldNum" sz="quarter" idx="12"/>
          </p:nvPr>
        </p:nvSpPr>
        <p:spPr/>
        <p:txBody>
          <a:bodyPr/>
          <a:lstStyle/>
          <a:p>
            <a:fld id="{102D2777-2752-4504-B376-FD08FFDF9158}" type="slidenum">
              <a:rPr kumimoji="1" lang="ja-JP" altLang="en-US" smtClean="0"/>
              <a:t>1</a:t>
            </a:fld>
            <a:endParaRPr kumimoji="1" lang="ja-JP" altLang="en-US"/>
          </a:p>
        </p:txBody>
      </p:sp>
    </p:spTree>
    <p:extLst>
      <p:ext uri="{BB962C8B-B14F-4D97-AF65-F5344CB8AC3E}">
        <p14:creationId xmlns:p14="http://schemas.microsoft.com/office/powerpoint/2010/main" val="1839603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2D2777-2752-4504-B376-FD08FFDF9158}" type="slidenum">
              <a:rPr kumimoji="1" lang="ja-JP" altLang="en-US" smtClean="0"/>
              <a:t>2</a:t>
            </a:fld>
            <a:endParaRPr kumimoji="1" lang="ja-JP" altLang="en-US"/>
          </a:p>
        </p:txBody>
      </p:sp>
    </p:spTree>
    <p:extLst>
      <p:ext uri="{BB962C8B-B14F-4D97-AF65-F5344CB8AC3E}">
        <p14:creationId xmlns:p14="http://schemas.microsoft.com/office/powerpoint/2010/main" val="1364367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17714" y="548680"/>
            <a:ext cx="8830378" cy="5976664"/>
          </a:xfrm>
          <a:prstGeom prst="rect">
            <a:avLst/>
          </a:prstGeom>
          <a:solidFill>
            <a:schemeClr val="accent6">
              <a:lumMod val="20000"/>
              <a:lumOff val="8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en-US" altLang="ja-JP" sz="600" dirty="0" smtClean="0">
              <a:solidFill>
                <a:schemeClr val="tx1"/>
              </a:solidFill>
              <a:latin typeface="HGS創英角ﾎﾟｯﾌﾟ体" pitchFamily="50" charset="-128"/>
              <a:ea typeface="HGS創英角ﾎﾟｯﾌﾟ体" pitchFamily="50" charset="-128"/>
            </a:endParaRPr>
          </a:p>
          <a:p>
            <a:endParaRPr kumimoji="1" lang="ja-JP" altLang="en-US" sz="1200" dirty="0">
              <a:solidFill>
                <a:schemeClr val="tx1"/>
              </a:solidFill>
            </a:endParaRPr>
          </a:p>
        </p:txBody>
      </p:sp>
      <p:sp>
        <p:nvSpPr>
          <p:cNvPr id="20" name="テキスト ボックス 19"/>
          <p:cNvSpPr txBox="1"/>
          <p:nvPr/>
        </p:nvSpPr>
        <p:spPr>
          <a:xfrm>
            <a:off x="175466" y="26359"/>
            <a:ext cx="6412757"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第３章　大阪府におけるがんの現状と課題　</a:t>
            </a:r>
            <a:endParaRPr kumimoji="1" lang="ja-JP" altLang="en-US" dirty="0">
              <a:latin typeface="HGP創英角ｺﾞｼｯｸUB" pitchFamily="50" charset="-128"/>
              <a:ea typeface="HGP創英角ｺﾞｼｯｸUB" pitchFamily="50" charset="-128"/>
            </a:endParaRPr>
          </a:p>
        </p:txBody>
      </p:sp>
      <p:cxnSp>
        <p:nvCxnSpPr>
          <p:cNvPr id="21" name="カギ線コネクタ 20"/>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10400" y="6470342"/>
            <a:ext cx="2133600" cy="365125"/>
          </a:xfrm>
        </p:spPr>
        <p:txBody>
          <a:bodyPr anchor="b" anchorCtr="0"/>
          <a:lstStyle/>
          <a:p>
            <a:fld id="{D2D8002D-B5B0-4BAC-B1F6-782DDCCE6D9C}" type="slidenum">
              <a:rPr kumimoji="1" lang="ja-JP" altLang="en-US" smtClean="0"/>
              <a:t>3</a:t>
            </a:fld>
            <a:endParaRPr kumimoji="1" lang="ja-JP" altLang="en-US" dirty="0"/>
          </a:p>
        </p:txBody>
      </p:sp>
      <p:sp>
        <p:nvSpPr>
          <p:cNvPr id="11" name="正方形/長方形 10"/>
          <p:cNvSpPr/>
          <p:nvPr/>
        </p:nvSpPr>
        <p:spPr>
          <a:xfrm>
            <a:off x="304800" y="638629"/>
            <a:ext cx="8667750" cy="545466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23850" indent="-323850">
              <a:spcAft>
                <a:spcPts val="0"/>
              </a:spcAft>
              <a:tabLst>
                <a:tab pos="727075" algn="l"/>
                <a:tab pos="533400" algn="l"/>
              </a:tabLst>
            </a:pPr>
            <a:r>
              <a:rPr lang="ja-JP" altLang="en-US" b="1" u="sng" dirty="0">
                <a:solidFill>
                  <a:schemeClr val="tx1"/>
                </a:solidFill>
                <a:latin typeface="+mn-ea"/>
                <a:cs typeface="Times New Roman"/>
              </a:rPr>
              <a:t>２</a:t>
            </a:r>
            <a:r>
              <a:rPr lang="ja-JP" altLang="en-US" b="1" u="sng" dirty="0">
                <a:solidFill>
                  <a:schemeClr val="tx1"/>
                </a:solidFill>
                <a:latin typeface="HG丸ｺﾞｼｯｸM-PRO" panose="020F0600000000000000" pitchFamily="50" charset="-128"/>
                <a:ea typeface="HG丸ｺﾞｼｯｸM-PRO" panose="020F0600000000000000" pitchFamily="50" charset="-128"/>
                <a:cs typeface="Times New Roman"/>
              </a:rPr>
              <a:t>　大阪府のがん対策の現状と</a:t>
            </a:r>
            <a:r>
              <a:rPr lang="ja-JP" altLang="en-US" b="1" u="sng" dirty="0" smtClean="0">
                <a:solidFill>
                  <a:schemeClr val="tx1"/>
                </a:solidFill>
                <a:latin typeface="HG丸ｺﾞｼｯｸM-PRO" panose="020F0600000000000000" pitchFamily="50" charset="-128"/>
                <a:ea typeface="HG丸ｺﾞｼｯｸM-PRO" panose="020F0600000000000000" pitchFamily="50" charset="-128"/>
                <a:cs typeface="Times New Roman"/>
              </a:rPr>
              <a:t>課題</a:t>
            </a:r>
            <a:endParaRPr lang="en-US" altLang="ja-JP" b="1" u="sng"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r>
              <a:rPr lang="en-US" altLang="ja-JP" b="1" dirty="0" smtClean="0">
                <a:solidFill>
                  <a:schemeClr val="tx1"/>
                </a:solidFill>
                <a:latin typeface="HG丸ｺﾞｼｯｸM-PRO" panose="020F0600000000000000" pitchFamily="50" charset="-128"/>
                <a:ea typeface="HG丸ｺﾞｼｯｸM-PRO" panose="020F0600000000000000" pitchFamily="50" charset="-128"/>
              </a:rPr>
              <a:t>(2)</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がん医療</a:t>
            </a:r>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pPr marL="342900" indent="-342900">
              <a:spcAft>
                <a:spcPts val="0"/>
              </a:spcAft>
              <a:buAutoNum type="arabicParenBoth"/>
              <a:tabLst>
                <a:tab pos="727075" algn="l"/>
                <a:tab pos="533400" algn="l"/>
              </a:tabLst>
            </a:pPr>
            <a:endParaRPr lang="en-US" altLang="ja-JP" b="1"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42900" indent="-342900">
              <a:spcAft>
                <a:spcPts val="0"/>
              </a:spcAft>
              <a:buAutoNum type="arabicParenBoth"/>
              <a:tabLst>
                <a:tab pos="727075" algn="l"/>
                <a:tab pos="533400" algn="l"/>
              </a:tabLst>
            </a:pPr>
            <a:endParaRPr lang="en-US" altLang="ja-JP" b="1"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42900" indent="-342900">
              <a:spcAft>
                <a:spcPts val="0"/>
              </a:spcAft>
              <a:buAutoNum type="arabicParenBoth"/>
              <a:tabLst>
                <a:tab pos="727075" algn="l"/>
                <a:tab pos="533400" algn="l"/>
              </a:tabLst>
            </a:pPr>
            <a:endParaRPr lang="en-US" altLang="ja-JP" b="1"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42900" indent="-342900">
              <a:spcAft>
                <a:spcPts val="0"/>
              </a:spcAft>
              <a:buAutoNum type="arabicParenBoth"/>
              <a:tabLst>
                <a:tab pos="727075" algn="l"/>
                <a:tab pos="533400" algn="l"/>
              </a:tabLst>
            </a:pPr>
            <a:endParaRPr lang="en-US" altLang="ja-JP" b="1"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42900" indent="-342900">
              <a:spcAft>
                <a:spcPts val="0"/>
              </a:spcAft>
              <a:buAutoNum type="arabicParenBoth"/>
              <a:tabLst>
                <a:tab pos="727075" algn="l"/>
                <a:tab pos="533400" algn="l"/>
              </a:tabLst>
            </a:pPr>
            <a:endParaRPr lang="en-US" altLang="ja-JP" b="1"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42900" indent="-342900">
              <a:spcAft>
                <a:spcPts val="0"/>
              </a:spcAft>
              <a:buAutoNum type="arabicParenBoth"/>
              <a:tabLst>
                <a:tab pos="727075" algn="l"/>
                <a:tab pos="533400" algn="l"/>
              </a:tabLst>
            </a:pPr>
            <a:endParaRPr lang="en-US" altLang="ja-JP" b="1"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42900" indent="-342900">
              <a:spcAft>
                <a:spcPts val="0"/>
              </a:spcAft>
              <a:buAutoNum type="arabicParenBoth"/>
              <a:tabLst>
                <a:tab pos="727075" algn="l"/>
                <a:tab pos="533400" algn="l"/>
              </a:tabLst>
            </a:pPr>
            <a:endParaRPr lang="en-US" altLang="ja-JP" b="1"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42900" indent="-342900">
              <a:spcAft>
                <a:spcPts val="0"/>
              </a:spcAft>
              <a:buAutoNum type="arabicParenBoth"/>
              <a:tabLst>
                <a:tab pos="727075" algn="l"/>
                <a:tab pos="533400" algn="l"/>
              </a:tabLst>
            </a:pPr>
            <a:endParaRPr lang="en-US" altLang="ja-JP" b="1"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42900" indent="-342900">
              <a:spcAft>
                <a:spcPts val="0"/>
              </a:spcAft>
              <a:buAutoNum type="arabicParenBoth"/>
              <a:tabLst>
                <a:tab pos="727075" algn="l"/>
                <a:tab pos="533400" algn="l"/>
              </a:tabLst>
            </a:pPr>
            <a:endParaRPr lang="en-US" altLang="ja-JP" b="1"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42900" indent="-342900">
              <a:spcAft>
                <a:spcPts val="0"/>
              </a:spcAft>
              <a:buAutoNum type="arabicParenBoth"/>
              <a:tabLst>
                <a:tab pos="727075" algn="l"/>
                <a:tab pos="533400" algn="l"/>
              </a:tabLst>
            </a:pPr>
            <a:endParaRPr lang="en-US" altLang="ja-JP" sz="1600" b="1"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tabLst>
                <a:tab pos="727075" algn="l"/>
                <a:tab pos="533400" algn="l"/>
              </a:tabLst>
            </a:pPr>
            <a:endParaRPr lang="en-US" altLang="ja-JP"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endParaRPr lang="en-US" altLang="ja-JP" sz="12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endParaRPr lang="ja-JP" altLang="en-US" sz="12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endParaRPr lang="ja-JP" altLang="en-US" sz="1200" dirty="0">
              <a:solidFill>
                <a:schemeClr val="tx1"/>
              </a:solidFill>
              <a:latin typeface="+mn-ea"/>
              <a:cs typeface="Times New Roman"/>
            </a:endParaRPr>
          </a:p>
          <a:p>
            <a:pPr marL="323850" indent="-323850">
              <a:spcAft>
                <a:spcPts val="0"/>
              </a:spcAft>
              <a:tabLst>
                <a:tab pos="727075" algn="l"/>
                <a:tab pos="533400" algn="l"/>
              </a:tabLst>
            </a:pPr>
            <a:endParaRPr lang="ja-JP" altLang="en-US" sz="1200" dirty="0">
              <a:solidFill>
                <a:schemeClr val="tx1"/>
              </a:solidFill>
              <a:latin typeface="+mn-ea"/>
              <a:cs typeface="Times New Roman"/>
            </a:endParaRPr>
          </a:p>
        </p:txBody>
      </p:sp>
      <p:sp>
        <p:nvSpPr>
          <p:cNvPr id="14" name="正方形/長方形 13"/>
          <p:cNvSpPr/>
          <p:nvPr/>
        </p:nvSpPr>
        <p:spPr>
          <a:xfrm>
            <a:off x="381001" y="2040276"/>
            <a:ext cx="8511480" cy="3764988"/>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52400" indent="-152400"/>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④がん登録</a:t>
            </a:r>
          </a:p>
          <a:p>
            <a:pPr marL="152400" indent="-152400"/>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ア　がん登録事業の推進</a:t>
            </a:r>
          </a:p>
          <a:p>
            <a:pPr marL="152400" indent="-152400"/>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登録とは、がんと診断・治療された患者の情報を集積し、がんの罹患数・罹患率、受療状況（検査・治療の内容、診断時の病巣の拡がり）生存率を計測し、がん罹患の将来予測やがん医療活動の評価、がんの原因究明などを行い、がん予防の推進とがん医療の向上に役立てるために行う</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取組み。</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府</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では、昭和３７年より、大阪府医師会、大阪府立成人病センター（現大阪国際がんセンター）の協力のもと、大阪府地域がん登録事業を実施</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してきた</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が、平成</a:t>
            </a:r>
            <a:r>
              <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28</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年１月に「がん登録等の推進に関する</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法律」</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が施行され、全国がん登録事業が開始</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している。</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登録精度の維持向上を図るため、実務担当者への研修が</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必要がある。</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イ　がん登録データの活用</a:t>
            </a:r>
          </a:p>
          <a:p>
            <a:pPr marL="152400" indent="-152400"/>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全国がん登録の情報の利活用については、平成３０年末を目途に開始される予定となっており、国が策定する、がん登録情報のデータ提供マニュアルを踏まえ、正確な情報に基づくがん対策の企画立案などに活用していく必要が</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ある。</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また、がん登録情報を基にした患者や家族</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への</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情報提供にあたっては、個人情報保護に十分に配慮しつつ行う必要が</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ある。</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8" name="正方形/長方形 7"/>
          <p:cNvSpPr/>
          <p:nvPr/>
        </p:nvSpPr>
        <p:spPr>
          <a:xfrm>
            <a:off x="361951" y="1340768"/>
            <a:ext cx="8530530" cy="468982"/>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52400" indent="-152400"/>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▽全国がん登録の実施に伴い精度維持・向上や、得られたデータの活用が求められている。</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Tree>
    <p:extLst>
      <p:ext uri="{BB962C8B-B14F-4D97-AF65-F5344CB8AC3E}">
        <p14:creationId xmlns:p14="http://schemas.microsoft.com/office/powerpoint/2010/main" val="3436360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170429" y="30308"/>
            <a:ext cx="5742384" cy="369332"/>
          </a:xfrm>
          <a:prstGeom prst="rect">
            <a:avLst/>
          </a:prstGeom>
        </p:spPr>
        <p:txBody>
          <a:bodyPr wrap="square">
            <a:spAutoFit/>
          </a:bodyPr>
          <a:lstStyle/>
          <a:p>
            <a:r>
              <a:rPr lang="ja-JP" altLang="en-US" dirty="0" smtClean="0">
                <a:latin typeface="HGP創英角ｺﾞｼｯｸUB" pitchFamily="50" charset="-128"/>
                <a:ea typeface="HGP創英角ｺﾞｼｯｸUB" pitchFamily="50" charset="-128"/>
              </a:rPr>
              <a:t>第５章</a:t>
            </a:r>
            <a:r>
              <a:rPr lang="ja-JP" altLang="en-US" dirty="0">
                <a:latin typeface="HGP創英角ｺﾞｼｯｸUB" pitchFamily="50" charset="-128"/>
                <a:ea typeface="HGP創英角ｺﾞｼｯｸUB" pitchFamily="50" charset="-128"/>
              </a:rPr>
              <a:t>　</a:t>
            </a:r>
            <a:r>
              <a:rPr lang="ja-JP" altLang="en-US" dirty="0" smtClean="0">
                <a:latin typeface="HGP創英角ｺﾞｼｯｸUB" pitchFamily="50" charset="-128"/>
                <a:ea typeface="HGP創英角ｺﾞｼｯｸUB" pitchFamily="50" charset="-128"/>
              </a:rPr>
              <a:t>個別の取組みと目標値</a:t>
            </a:r>
            <a:endParaRPr lang="ja-JP" altLang="en-US" dirty="0"/>
          </a:p>
        </p:txBody>
      </p:sp>
      <p:cxnSp>
        <p:nvCxnSpPr>
          <p:cNvPr id="29" name="カギ線コネクタ 28"/>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217714" y="476672"/>
            <a:ext cx="8813490" cy="5832648"/>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ja-JP" altLang="en-US"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84880" y="548680"/>
            <a:ext cx="8655920" cy="5544616"/>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lang="ja-JP" altLang="ja-JP" b="1" u="sng" dirty="0" smtClean="0">
                <a:solidFill>
                  <a:prstClr val="black"/>
                </a:solidFill>
                <a:latin typeface="HG丸ｺﾞｼｯｸM-PRO" panose="020F0600000000000000" pitchFamily="50" charset="-128"/>
                <a:ea typeface="HG丸ｺﾞｼｯｸM-PRO" panose="020F0600000000000000" pitchFamily="50" charset="-128"/>
              </a:rPr>
              <a:t>２</a:t>
            </a:r>
            <a:r>
              <a:rPr lang="ja-JP" altLang="ja-JP" b="1" u="sng" dirty="0">
                <a:solidFill>
                  <a:prstClr val="black"/>
                </a:solidFill>
                <a:latin typeface="HG丸ｺﾞｼｯｸM-PRO" panose="020F0600000000000000" pitchFamily="50" charset="-128"/>
                <a:ea typeface="HG丸ｺﾞｼｯｸM-PRO" panose="020F0600000000000000" pitchFamily="50" charset="-128"/>
              </a:rPr>
              <a:t>　がん医療の充実（府民誰もが適切な医療を受けられる体制整備）</a:t>
            </a:r>
            <a:endParaRPr lang="en-US" altLang="ja-JP" b="1" u="sng" dirty="0">
              <a:solidFill>
                <a:prstClr val="black"/>
              </a:solidFill>
              <a:latin typeface="HG丸ｺﾞｼｯｸM-PRO" panose="020F0600000000000000" pitchFamily="50" charset="-128"/>
              <a:ea typeface="HG丸ｺﾞｼｯｸM-PRO" panose="020F0600000000000000" pitchFamily="50" charset="-128"/>
            </a:endParaRPr>
          </a:p>
          <a:p>
            <a:pPr lvl="0"/>
            <a:r>
              <a:rPr lang="en-US" altLang="ja-JP" b="1" dirty="0" smtClean="0">
                <a:solidFill>
                  <a:prstClr val="black"/>
                </a:solidFill>
                <a:latin typeface="HG丸ｺﾞｼｯｸM-PRO" panose="020F0600000000000000" pitchFamily="50" charset="-128"/>
                <a:ea typeface="HG丸ｺﾞｼｯｸM-PRO" panose="020F0600000000000000" pitchFamily="50" charset="-128"/>
              </a:rPr>
              <a:t>(</a:t>
            </a:r>
            <a:r>
              <a:rPr lang="en-US" altLang="ja-JP" b="1" dirty="0">
                <a:solidFill>
                  <a:prstClr val="black"/>
                </a:solidFill>
                <a:latin typeface="HG丸ｺﾞｼｯｸM-PRO" panose="020F0600000000000000" pitchFamily="50" charset="-128"/>
                <a:ea typeface="HG丸ｺﾞｼｯｸM-PRO" panose="020F0600000000000000" pitchFamily="50" charset="-128"/>
              </a:rPr>
              <a:t>4) </a:t>
            </a:r>
            <a:r>
              <a:rPr lang="ja-JP" altLang="en-US" b="1" dirty="0">
                <a:solidFill>
                  <a:prstClr val="black"/>
                </a:solidFill>
                <a:latin typeface="HG丸ｺﾞｼｯｸM-PRO" panose="020F0600000000000000" pitchFamily="50" charset="-128"/>
                <a:ea typeface="HG丸ｺﾞｼｯｸM-PRO" panose="020F0600000000000000" pitchFamily="50" charset="-128"/>
              </a:rPr>
              <a:t>がん登録の</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推進</a:t>
            </a:r>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marL="323850" indent="-323850">
              <a:spcAft>
                <a:spcPts val="0"/>
              </a:spcAft>
              <a:tabLst>
                <a:tab pos="727075" algn="l"/>
                <a:tab pos="533400" algn="l"/>
              </a:tabLst>
            </a:pPr>
            <a:endPar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endParaRPr lang="ja-JP" altLang="en-US" sz="14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p:txBody>
      </p:sp>
      <p:graphicFrame>
        <p:nvGraphicFramePr>
          <p:cNvPr id="5" name="表 4"/>
          <p:cNvGraphicFramePr>
            <a:graphicFrameLocks noGrp="1"/>
          </p:cNvGraphicFramePr>
          <p:nvPr>
            <p:extLst>
              <p:ext uri="{D42A27DB-BD31-4B8C-83A1-F6EECF244321}">
                <p14:modId xmlns:p14="http://schemas.microsoft.com/office/powerpoint/2010/main" val="2929025260"/>
              </p:ext>
            </p:extLst>
          </p:nvPr>
        </p:nvGraphicFramePr>
        <p:xfrm>
          <a:off x="367672" y="1772816"/>
          <a:ext cx="8442499" cy="688081"/>
        </p:xfrm>
        <a:graphic>
          <a:graphicData uri="http://schemas.openxmlformats.org/drawingml/2006/table">
            <a:tbl>
              <a:tblPr firstRow="1" firstCol="1" bandRow="1"/>
              <a:tblGrid>
                <a:gridCol w="329377"/>
                <a:gridCol w="4009444"/>
                <a:gridCol w="1860727"/>
                <a:gridCol w="2242951"/>
              </a:tblGrid>
              <a:tr h="213674">
                <a:tc>
                  <a:txBody>
                    <a:bodyPr/>
                    <a:lstStyle/>
                    <a:p>
                      <a:pPr algn="ctr" fontAlgn="auto">
                        <a:spcAft>
                          <a:spcPts val="0"/>
                        </a:spcAft>
                      </a:pPr>
                      <a:r>
                        <a:rPr lang="en-US" sz="1400" b="1" dirty="0">
                          <a:solidFill>
                            <a:srgbClr val="FFFFFF"/>
                          </a:solidFill>
                          <a:effectLst/>
                          <a:latin typeface="HG丸ｺﾞｼｯｸM-PRO" panose="020F0600000000000000" pitchFamily="50" charset="-128"/>
                          <a:ea typeface="HG丸ｺﾞｼｯｸM-PRO" panose="020F0600000000000000" pitchFamily="50" charset="-128"/>
                          <a:cs typeface="ＭＳ Ｐゴシック"/>
                        </a:rPr>
                        <a:t> </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400" b="1" dirty="0">
                          <a:solidFill>
                            <a:srgbClr val="FFFFFF"/>
                          </a:solidFill>
                          <a:effectLst/>
                          <a:latin typeface="HG丸ｺﾞｼｯｸM-PRO" panose="020F0600000000000000" pitchFamily="50" charset="-128"/>
                          <a:ea typeface="HG丸ｺﾞｼｯｸM-PRO" panose="020F0600000000000000" pitchFamily="50" charset="-128"/>
                          <a:cs typeface="ＭＳ Ｐゴシック"/>
                        </a:rPr>
                        <a:t>評価</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400" b="1" dirty="0">
                          <a:solidFill>
                            <a:srgbClr val="FFFFFF"/>
                          </a:solidFill>
                          <a:effectLst/>
                          <a:latin typeface="HG丸ｺﾞｼｯｸM-PRO" panose="020F0600000000000000" pitchFamily="50" charset="-128"/>
                          <a:ea typeface="HG丸ｺﾞｼｯｸM-PRO" panose="020F0600000000000000" pitchFamily="50" charset="-128"/>
                          <a:cs typeface="ＭＳ Ｐゴシック"/>
                        </a:rPr>
                        <a:t>現在の状況</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400" b="1">
                          <a:solidFill>
                            <a:srgbClr val="FFFFFF"/>
                          </a:solidFill>
                          <a:effectLst/>
                          <a:latin typeface="HG丸ｺﾞｼｯｸM-PRO" panose="020F0600000000000000" pitchFamily="50" charset="-128"/>
                          <a:ea typeface="HG丸ｺﾞｼｯｸM-PRO" panose="020F0600000000000000" pitchFamily="50" charset="-128"/>
                          <a:cs typeface="ＭＳ Ｐゴシック"/>
                        </a:rPr>
                        <a:t>2023</a:t>
                      </a:r>
                      <a:r>
                        <a:rPr lang="ja-JP" sz="1400" b="1">
                          <a:solidFill>
                            <a:srgbClr val="FFFFFF"/>
                          </a:solidFill>
                          <a:effectLst/>
                          <a:latin typeface="HG丸ｺﾞｼｯｸM-PRO" panose="020F0600000000000000" pitchFamily="50" charset="-128"/>
                          <a:ea typeface="HG丸ｺﾞｼｯｸM-PRO" panose="020F0600000000000000" pitchFamily="50" charset="-128"/>
                          <a:cs typeface="ＭＳ Ｐゴシック"/>
                        </a:rPr>
                        <a:t>年度の目標</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213674">
                <a:tc>
                  <a:txBody>
                    <a:bodyPr/>
                    <a:lstStyle/>
                    <a:p>
                      <a:pPr algn="ctr" fontAlgn="auto">
                        <a:spcAft>
                          <a:spcPts val="0"/>
                        </a:spcAft>
                      </a:pPr>
                      <a:r>
                        <a:rPr lang="ja-JP" sz="1400" b="1"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１</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がん登録実務者研修会実施回数</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40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40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260733">
                <a:tc>
                  <a:txBody>
                    <a:bodyPr/>
                    <a:lstStyle/>
                    <a:p>
                      <a:pPr algn="ctr" fontAlgn="auto">
                        <a:spcAft>
                          <a:spcPts val="0"/>
                        </a:spcAft>
                      </a:pPr>
                      <a:r>
                        <a:rPr lang="ja-JP" sz="1400" b="1"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２</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ja-JP" sz="1400" kern="100" dirty="0">
                          <a:solidFill>
                            <a:srgbClr val="000000"/>
                          </a:solidFill>
                          <a:effectLst/>
                          <a:latin typeface="HG丸ｺﾞｼｯｸM-PRO" panose="020F0600000000000000" pitchFamily="50" charset="-128"/>
                          <a:ea typeface="HG丸ｺﾞｼｯｸM-PRO" panose="020F0600000000000000" pitchFamily="50" charset="-128"/>
                          <a:cs typeface="Times New Roman"/>
                        </a:rPr>
                        <a:t>がん登録データ提供件数</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endParaRPr lang="ja-JP" sz="1400" dirty="0">
                        <a:solidFill>
                          <a:srgbClr val="000000"/>
                        </a:solidFill>
                        <a:effectLst/>
                        <a:latin typeface="HG丸ｺﾞｼｯｸM-PRO" panose="020F0600000000000000" pitchFamily="50" charset="-128"/>
                        <a:ea typeface="HG丸ｺﾞｼｯｸM-PRO" panose="020F0600000000000000" pitchFamily="50" charset="-128"/>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15" name="正方形/長方形 14"/>
          <p:cNvSpPr/>
          <p:nvPr/>
        </p:nvSpPr>
        <p:spPr>
          <a:xfrm>
            <a:off x="377371" y="2636912"/>
            <a:ext cx="8447315" cy="3312368"/>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①がん登録の精度向上</a:t>
            </a: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○大阪国際がんセンターと協力して、がん登録の精度の維持向上を図るため、実務担当者の育成や</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スキ</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ルアップ</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を目的とした研修を継続的に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実施</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する</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②がん登録による情報の活用・提供</a:t>
            </a: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○大阪国際がんセンターや大阪府がん診療連携協議会がん登録・情報提供部会と連携し、医療機関</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、府</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民</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に対して、がん登録の意義等について周知に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○がん登録により集約された情報の活用について、個人情報保護に留意しながら、がん対策の企画</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や評</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価</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、がん検診の精度管理等に積極的に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活用する。</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○がん登録を通じて把握された、希少がん、難治性がんや小児・</a:t>
            </a:r>
            <a:r>
              <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AYA</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世代のがん等にかかる情報に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つい</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て</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、国から発出されるがん登録情報のデータ提供マニュアルを踏まえ、患者やその家族等に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必要な</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データ</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を提供できるよう、条件整備を</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進める。</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9" name="正方形/長方形 8"/>
          <p:cNvSpPr/>
          <p:nvPr/>
        </p:nvSpPr>
        <p:spPr>
          <a:xfrm>
            <a:off x="367672" y="1196752"/>
            <a:ext cx="8452800" cy="432048"/>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52400" indent="-152400"/>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▽全国がん登録の精度維持・向上や、得られたデータの活用を</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図る。</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 name="スライド番号プレースホルダー 1"/>
          <p:cNvSpPr>
            <a:spLocks noGrp="1"/>
          </p:cNvSpPr>
          <p:nvPr>
            <p:ph type="sldNum" sz="quarter" idx="12"/>
          </p:nvPr>
        </p:nvSpPr>
        <p:spPr/>
        <p:txBody>
          <a:bodyPr/>
          <a:lstStyle/>
          <a:p>
            <a:fld id="{102D2777-2752-4504-B376-FD08FFDF9158}" type="slidenum">
              <a:rPr kumimoji="1" lang="ja-JP" altLang="en-US" smtClean="0"/>
              <a:t>4</a:t>
            </a:fld>
            <a:endParaRPr kumimoji="1" lang="ja-JP" altLang="en-US"/>
          </a:p>
        </p:txBody>
      </p:sp>
    </p:spTree>
    <p:extLst>
      <p:ext uri="{BB962C8B-B14F-4D97-AF65-F5344CB8AC3E}">
        <p14:creationId xmlns:p14="http://schemas.microsoft.com/office/powerpoint/2010/main" val="59033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170429" y="30308"/>
            <a:ext cx="5742384" cy="369332"/>
          </a:xfrm>
          <a:prstGeom prst="rect">
            <a:avLst/>
          </a:prstGeom>
        </p:spPr>
        <p:txBody>
          <a:bodyPr wrap="square">
            <a:spAutoFit/>
          </a:bodyPr>
          <a:lstStyle/>
          <a:p>
            <a:r>
              <a:rPr lang="ja-JP" altLang="en-US" dirty="0" smtClean="0">
                <a:latin typeface="HGP創英角ｺﾞｼｯｸUB" pitchFamily="50" charset="-128"/>
                <a:ea typeface="HGP創英角ｺﾞｼｯｸUB" pitchFamily="50" charset="-128"/>
              </a:rPr>
              <a:t>第</a:t>
            </a:r>
            <a:r>
              <a:rPr lang="ja-JP" altLang="en-US" dirty="0">
                <a:latin typeface="HGP創英角ｺﾞｼｯｸUB" pitchFamily="50" charset="-128"/>
                <a:ea typeface="HGP創英角ｺﾞｼｯｸUB" pitchFamily="50" charset="-128"/>
              </a:rPr>
              <a:t>３</a:t>
            </a:r>
            <a:r>
              <a:rPr lang="ja-JP" altLang="en-US" dirty="0" smtClean="0">
                <a:latin typeface="HGP創英角ｺﾞｼｯｸUB" pitchFamily="50" charset="-128"/>
                <a:ea typeface="HGP創英角ｺﾞｼｯｸUB" pitchFamily="50" charset="-128"/>
              </a:rPr>
              <a:t>章</a:t>
            </a:r>
            <a:r>
              <a:rPr lang="ja-JP" altLang="en-US" dirty="0">
                <a:latin typeface="HGP創英角ｺﾞｼｯｸUB" pitchFamily="50" charset="-128"/>
                <a:ea typeface="HGP創英角ｺﾞｼｯｸUB" pitchFamily="50" charset="-128"/>
              </a:rPr>
              <a:t>　</a:t>
            </a:r>
            <a:r>
              <a:rPr lang="ja-JP" altLang="en-US" dirty="0" smtClean="0">
                <a:latin typeface="HGP創英角ｺﾞｼｯｸUB" pitchFamily="50" charset="-128"/>
                <a:ea typeface="HGP創英角ｺﾞｼｯｸUB" pitchFamily="50" charset="-128"/>
              </a:rPr>
              <a:t>個別の取組みと目標値</a:t>
            </a:r>
            <a:endParaRPr lang="ja-JP" altLang="en-US" dirty="0"/>
          </a:p>
        </p:txBody>
      </p:sp>
      <p:sp>
        <p:nvSpPr>
          <p:cNvPr id="2" name="スライド番号プレースホルダー 1"/>
          <p:cNvSpPr>
            <a:spLocks noGrp="1"/>
          </p:cNvSpPr>
          <p:nvPr>
            <p:ph type="sldNum" sz="quarter" idx="12"/>
          </p:nvPr>
        </p:nvSpPr>
        <p:spPr/>
        <p:txBody>
          <a:bodyPr/>
          <a:lstStyle/>
          <a:p>
            <a:fld id="{102D2777-2752-4504-B376-FD08FFDF9158}" type="slidenum">
              <a:rPr kumimoji="1" lang="ja-JP" altLang="en-US" smtClean="0"/>
              <a:t>5</a:t>
            </a:fld>
            <a:endParaRPr kumimoji="1" lang="ja-JP" altLang="en-US" dirty="0"/>
          </a:p>
        </p:txBody>
      </p:sp>
      <p:grpSp>
        <p:nvGrpSpPr>
          <p:cNvPr id="11" name="グループ化 10"/>
          <p:cNvGrpSpPr/>
          <p:nvPr/>
        </p:nvGrpSpPr>
        <p:grpSpPr>
          <a:xfrm>
            <a:off x="223006" y="463724"/>
            <a:ext cx="8813490" cy="2605236"/>
            <a:chOff x="217714" y="548680"/>
            <a:chExt cx="8813490" cy="2271231"/>
          </a:xfrm>
        </p:grpSpPr>
        <p:sp>
          <p:nvSpPr>
            <p:cNvPr id="13" name="正方形/長方形 12"/>
            <p:cNvSpPr/>
            <p:nvPr/>
          </p:nvSpPr>
          <p:spPr>
            <a:xfrm>
              <a:off x="217714" y="548680"/>
              <a:ext cx="8813490" cy="2271231"/>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ja-JP" altLang="en-US"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284880" y="620688"/>
              <a:ext cx="8655920" cy="204975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lang="ja-JP" altLang="en-US" b="1" u="sng" dirty="0">
                  <a:solidFill>
                    <a:prstClr val="black"/>
                  </a:solidFill>
                  <a:latin typeface="HG丸ｺﾞｼｯｸM-PRO" panose="020F0600000000000000" pitchFamily="50" charset="-128"/>
                  <a:ea typeface="HG丸ｺﾞｼｯｸM-PRO" panose="020F0600000000000000" pitchFamily="50" charset="-128"/>
                </a:rPr>
                <a:t>２　大阪府のがん対策の現状と課題</a:t>
              </a:r>
            </a:p>
            <a:p>
              <a:pPr lvl="0"/>
              <a:r>
                <a:rPr lang="en-US" altLang="ja-JP" b="1" dirty="0" smtClean="0">
                  <a:solidFill>
                    <a:prstClr val="black"/>
                  </a:solidFill>
                  <a:latin typeface="HG丸ｺﾞｼｯｸM-PRO" panose="020F0600000000000000" pitchFamily="50" charset="-128"/>
                  <a:ea typeface="HG丸ｺﾞｼｯｸM-PRO" panose="020F0600000000000000" pitchFamily="50" charset="-128"/>
                </a:rPr>
                <a:t>(3)</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患者支援の充実</a:t>
              </a:r>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marL="323850" indent="-323850">
                <a:spcAft>
                  <a:spcPts val="0"/>
                </a:spcAft>
                <a:tabLst>
                  <a:tab pos="727075" algn="l"/>
                  <a:tab pos="533400" algn="l"/>
                </a:tabLst>
              </a:pPr>
              <a:endPar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endParaRPr lang="ja-JP" altLang="en-US" sz="14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p:txBody>
        </p:sp>
        <p:sp>
          <p:nvSpPr>
            <p:cNvPr id="15" name="正方形/長方形 14"/>
            <p:cNvSpPr/>
            <p:nvPr/>
          </p:nvSpPr>
          <p:spPr>
            <a:xfrm>
              <a:off x="356161" y="1239218"/>
              <a:ext cx="8447315" cy="132494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③就労支援などのサバイバーシップ支援</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ア</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小児・</a:t>
              </a:r>
              <a:r>
                <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AYA</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世代における学習支援・長期へ</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の支援</a:t>
              </a:r>
              <a:endPar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大阪国際がんセンターホームページ「大阪がん情報提供コーナー」では、小児がんの診療実績や、</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療</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養</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環境などの情報提供を実施してきました。引き続き、</a:t>
              </a:r>
              <a:r>
                <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AYA</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世代の就学・就労・妊娠等の実態把握</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に</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、患者視点での教育・就労・生殖機能の温存等に関する情報・相談体制等の提供を充実させて</a:t>
              </a:r>
              <a:r>
                <a:rPr lang="ja-JP" altLang="en-US" sz="1400" b="1" dirty="0" err="1" smtClean="0">
                  <a:solidFill>
                    <a:srgbClr val="000000"/>
                  </a:solidFill>
                  <a:latin typeface="HG丸ｺﾞｼｯｸM-PRO" panose="020F0600000000000000" pitchFamily="50" charset="-128"/>
                  <a:ea typeface="HG丸ｺﾞｼｯｸM-PRO" panose="020F0600000000000000" pitchFamily="50" charset="-128"/>
                  <a:cs typeface="HG丸ｺﾞｼｯｸM-PRO"/>
                </a:rPr>
                <a:t>い</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err="1" smtClean="0">
                  <a:solidFill>
                    <a:srgbClr val="000000"/>
                  </a:solidFill>
                  <a:latin typeface="HG丸ｺﾞｼｯｸM-PRO" panose="020F0600000000000000" pitchFamily="50" charset="-128"/>
                  <a:ea typeface="HG丸ｺﾞｼｯｸM-PRO" panose="020F0600000000000000" pitchFamily="50" charset="-128"/>
                  <a:cs typeface="HG丸ｺﾞｼｯｸM-PRO"/>
                </a:rPr>
                <a:t>く</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必要があります。</a:t>
              </a:r>
            </a:p>
          </p:txBody>
        </p:sp>
      </p:grpSp>
      <p:cxnSp>
        <p:nvCxnSpPr>
          <p:cNvPr id="16" name="カギ線コネクタ 15"/>
          <p:cNvCxnSpPr/>
          <p:nvPr/>
        </p:nvCxnSpPr>
        <p:spPr>
          <a:xfrm flipV="1">
            <a:off x="251520" y="4462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9927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223006" y="692696"/>
            <a:ext cx="8813490" cy="2448272"/>
            <a:chOff x="217714" y="548680"/>
            <a:chExt cx="8813490" cy="2448272"/>
          </a:xfrm>
        </p:grpSpPr>
        <p:sp>
          <p:nvSpPr>
            <p:cNvPr id="6" name="正方形/長方形 5"/>
            <p:cNvSpPr/>
            <p:nvPr/>
          </p:nvSpPr>
          <p:spPr>
            <a:xfrm>
              <a:off x="217714" y="548680"/>
              <a:ext cx="8813490" cy="2448272"/>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ja-JP" altLang="en-US"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84880" y="620688"/>
              <a:ext cx="8655920" cy="2088232"/>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lang="ja-JP" altLang="en-US" b="1" u="sng" dirty="0" smtClean="0">
                  <a:solidFill>
                    <a:prstClr val="black"/>
                  </a:solidFill>
                  <a:latin typeface="HG丸ｺﾞｼｯｸM-PRO" panose="020F0600000000000000" pitchFamily="50" charset="-128"/>
                  <a:ea typeface="HG丸ｺﾞｼｯｸM-PRO" panose="020F0600000000000000" pitchFamily="50" charset="-128"/>
                </a:rPr>
                <a:t>３</a:t>
              </a:r>
              <a:r>
                <a:rPr lang="ja-JP" altLang="ja-JP" b="1" u="sng" dirty="0">
                  <a:solidFill>
                    <a:prstClr val="black"/>
                  </a:solidFill>
                  <a:latin typeface="HG丸ｺﾞｼｯｸM-PRO" panose="020F0600000000000000" pitchFamily="50" charset="-128"/>
                  <a:ea typeface="HG丸ｺﾞｼｯｸM-PRO" panose="020F0600000000000000" pitchFamily="50" charset="-128"/>
                </a:rPr>
                <a:t>　</a:t>
              </a:r>
              <a:r>
                <a:rPr lang="ja-JP" altLang="en-US" b="1" u="sng" dirty="0" smtClean="0">
                  <a:solidFill>
                    <a:prstClr val="black"/>
                  </a:solidFill>
                  <a:latin typeface="HG丸ｺﾞｼｯｸM-PRO" panose="020F0600000000000000" pitchFamily="50" charset="-128"/>
                  <a:ea typeface="HG丸ｺﾞｼｯｸM-PRO" panose="020F0600000000000000" pitchFamily="50" charset="-128"/>
                </a:rPr>
                <a:t>患者支援の</a:t>
              </a:r>
              <a:r>
                <a:rPr lang="ja-JP" altLang="ja-JP" b="1" u="sng" dirty="0" smtClean="0">
                  <a:solidFill>
                    <a:prstClr val="black"/>
                  </a:solidFill>
                  <a:latin typeface="HG丸ｺﾞｼｯｸM-PRO" panose="020F0600000000000000" pitchFamily="50" charset="-128"/>
                  <a:ea typeface="HG丸ｺﾞｼｯｸM-PRO" panose="020F0600000000000000" pitchFamily="50" charset="-128"/>
                </a:rPr>
                <a:t>充実</a:t>
              </a:r>
              <a:endParaRPr lang="en-US" altLang="ja-JP" b="1" u="sng" dirty="0">
                <a:solidFill>
                  <a:prstClr val="black"/>
                </a:solidFill>
                <a:latin typeface="HG丸ｺﾞｼｯｸM-PRO" panose="020F0600000000000000" pitchFamily="50" charset="-128"/>
                <a:ea typeface="HG丸ｺﾞｼｯｸM-PRO" panose="020F0600000000000000" pitchFamily="50" charset="-128"/>
              </a:endParaRPr>
            </a:p>
            <a:p>
              <a:pPr lvl="0"/>
              <a:r>
                <a:rPr lang="en-US" altLang="ja-JP" b="1" dirty="0" smtClean="0">
                  <a:solidFill>
                    <a:prstClr val="black"/>
                  </a:solidFill>
                  <a:latin typeface="HG丸ｺﾞｼｯｸM-PRO" panose="020F0600000000000000" pitchFamily="50" charset="-128"/>
                  <a:ea typeface="HG丸ｺﾞｼｯｸM-PRO" panose="020F0600000000000000" pitchFamily="50" charset="-128"/>
                </a:rPr>
                <a:t>(3)</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就労支援などサバイバーシップ支援</a:t>
              </a:r>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marL="323850" indent="-323850">
                <a:spcAft>
                  <a:spcPts val="0"/>
                </a:spcAft>
                <a:tabLst>
                  <a:tab pos="727075" algn="l"/>
                  <a:tab pos="533400" algn="l"/>
                </a:tabLst>
              </a:pPr>
              <a:endPar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endParaRPr lang="ja-JP" altLang="en-US" sz="14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p:txBody>
        </p:sp>
        <p:sp>
          <p:nvSpPr>
            <p:cNvPr id="10" name="正方形/長方形 9"/>
            <p:cNvSpPr/>
            <p:nvPr/>
          </p:nvSpPr>
          <p:spPr>
            <a:xfrm>
              <a:off x="356161" y="1336204"/>
              <a:ext cx="8447315" cy="940668"/>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①小児・</a:t>
              </a:r>
              <a:r>
                <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AYA</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世代への</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支援</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ア　情報</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提供</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がん登録の情報を通じて小児・</a:t>
              </a:r>
              <a:r>
                <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AYA</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世代の実態を把握するとともに、大阪国際がんセンターがん</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対策</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センターホームページ</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により情報提供に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grpSp>
      <p:sp>
        <p:nvSpPr>
          <p:cNvPr id="2" name="スライド番号プレースホルダー 1"/>
          <p:cNvSpPr>
            <a:spLocks noGrp="1"/>
          </p:cNvSpPr>
          <p:nvPr>
            <p:ph type="sldNum" sz="quarter" idx="12"/>
          </p:nvPr>
        </p:nvSpPr>
        <p:spPr/>
        <p:txBody>
          <a:bodyPr/>
          <a:lstStyle/>
          <a:p>
            <a:fld id="{102D2777-2752-4504-B376-FD08FFDF9158}" type="slidenum">
              <a:rPr kumimoji="1" lang="ja-JP" altLang="en-US" smtClean="0"/>
              <a:t>6</a:t>
            </a:fld>
            <a:endParaRPr kumimoji="1" lang="ja-JP" altLang="en-US"/>
          </a:p>
        </p:txBody>
      </p:sp>
      <p:grpSp>
        <p:nvGrpSpPr>
          <p:cNvPr id="4" name="グループ化 3"/>
          <p:cNvGrpSpPr/>
          <p:nvPr/>
        </p:nvGrpSpPr>
        <p:grpSpPr>
          <a:xfrm>
            <a:off x="201259" y="126557"/>
            <a:ext cx="8856984" cy="422123"/>
            <a:chOff x="201259" y="3573016"/>
            <a:chExt cx="8856984" cy="422123"/>
          </a:xfrm>
        </p:grpSpPr>
        <p:cxnSp>
          <p:nvCxnSpPr>
            <p:cNvPr id="29" name="カギ線コネクタ 28"/>
            <p:cNvCxnSpPr/>
            <p:nvPr/>
          </p:nvCxnSpPr>
          <p:spPr>
            <a:xfrm flipV="1">
              <a:off x="201259" y="3716080"/>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284880" y="3573016"/>
              <a:ext cx="5742384" cy="369332"/>
            </a:xfrm>
            <a:prstGeom prst="rect">
              <a:avLst/>
            </a:prstGeom>
          </p:spPr>
          <p:txBody>
            <a:bodyPr wrap="square">
              <a:spAutoFit/>
            </a:bodyPr>
            <a:lstStyle/>
            <a:p>
              <a:r>
                <a:rPr lang="ja-JP" altLang="en-US" dirty="0" smtClean="0">
                  <a:latin typeface="HGP創英角ｺﾞｼｯｸUB" pitchFamily="50" charset="-128"/>
                  <a:ea typeface="HGP創英角ｺﾞｼｯｸUB" pitchFamily="50" charset="-128"/>
                </a:rPr>
                <a:t>第５章</a:t>
              </a:r>
              <a:r>
                <a:rPr lang="ja-JP" altLang="en-US" dirty="0">
                  <a:latin typeface="HGP創英角ｺﾞｼｯｸUB" pitchFamily="50" charset="-128"/>
                  <a:ea typeface="HGP創英角ｺﾞｼｯｸUB" pitchFamily="50" charset="-128"/>
                </a:rPr>
                <a:t>　</a:t>
              </a:r>
              <a:r>
                <a:rPr lang="ja-JP" altLang="en-US" dirty="0" smtClean="0">
                  <a:latin typeface="HGP創英角ｺﾞｼｯｸUB" pitchFamily="50" charset="-128"/>
                  <a:ea typeface="HGP創英角ｺﾞｼｯｸUB" pitchFamily="50" charset="-128"/>
                </a:rPr>
                <a:t>個別の取組みと目標値</a:t>
              </a:r>
              <a:endParaRPr lang="ja-JP" altLang="en-US" dirty="0"/>
            </a:p>
          </p:txBody>
        </p:sp>
      </p:grpSp>
    </p:spTree>
    <p:extLst>
      <p:ext uri="{BB962C8B-B14F-4D97-AF65-F5344CB8AC3E}">
        <p14:creationId xmlns:p14="http://schemas.microsoft.com/office/powerpoint/2010/main" val="2722125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170429" y="30308"/>
            <a:ext cx="5742384" cy="369332"/>
          </a:xfrm>
          <a:prstGeom prst="rect">
            <a:avLst/>
          </a:prstGeom>
        </p:spPr>
        <p:txBody>
          <a:bodyPr wrap="square">
            <a:spAutoFit/>
          </a:bodyPr>
          <a:lstStyle/>
          <a:p>
            <a:r>
              <a:rPr lang="ja-JP" altLang="en-US" dirty="0" smtClean="0">
                <a:latin typeface="HGP創英角ｺﾞｼｯｸUB" pitchFamily="50" charset="-128"/>
                <a:ea typeface="HGP創英角ｺﾞｼｯｸUB" pitchFamily="50" charset="-128"/>
              </a:rPr>
              <a:t>第３章</a:t>
            </a:r>
            <a:r>
              <a:rPr lang="ja-JP" altLang="en-US" dirty="0">
                <a:latin typeface="HGP創英角ｺﾞｼｯｸUB" pitchFamily="50" charset="-128"/>
                <a:ea typeface="HGP創英角ｺﾞｼｯｸUB" pitchFamily="50" charset="-128"/>
              </a:rPr>
              <a:t>　</a:t>
            </a:r>
            <a:r>
              <a:rPr lang="ja-JP" altLang="en-US" dirty="0" smtClean="0">
                <a:latin typeface="HGP創英角ｺﾞｼｯｸUB" pitchFamily="50" charset="-128"/>
                <a:ea typeface="HGP創英角ｺﾞｼｯｸUB" pitchFamily="50" charset="-128"/>
              </a:rPr>
              <a:t>大阪府におけるがんの現状と課題</a:t>
            </a:r>
            <a:endParaRPr lang="ja-JP" altLang="en-US" dirty="0"/>
          </a:p>
        </p:txBody>
      </p:sp>
      <p:cxnSp>
        <p:nvCxnSpPr>
          <p:cNvPr id="29" name="カギ線コネクタ 28"/>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217714" y="548680"/>
            <a:ext cx="8813490" cy="5040560"/>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ja-JP" altLang="en-US"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84880" y="620688"/>
            <a:ext cx="8655920" cy="4536504"/>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lang="ja-JP" altLang="en-US" b="1" u="sng" dirty="0">
                <a:solidFill>
                  <a:prstClr val="black"/>
                </a:solidFill>
                <a:latin typeface="HG丸ｺﾞｼｯｸM-PRO" panose="020F0600000000000000" pitchFamily="50" charset="-128"/>
                <a:ea typeface="HG丸ｺﾞｼｯｸM-PRO" panose="020F0600000000000000" pitchFamily="50" charset="-128"/>
              </a:rPr>
              <a:t>２　大阪府のがん対策の現状と課題</a:t>
            </a:r>
          </a:p>
          <a:p>
            <a:pPr lvl="0"/>
            <a:r>
              <a:rPr lang="en-US" altLang="ja-JP" b="1" u="sng" dirty="0">
                <a:solidFill>
                  <a:prstClr val="black"/>
                </a:solidFill>
                <a:latin typeface="HG丸ｺﾞｼｯｸM-PRO" panose="020F0600000000000000" pitchFamily="50" charset="-128"/>
                <a:ea typeface="HG丸ｺﾞｼｯｸM-PRO" panose="020F0600000000000000" pitchFamily="50" charset="-128"/>
              </a:rPr>
              <a:t>(4) </a:t>
            </a:r>
            <a:r>
              <a:rPr lang="ja-JP" altLang="en-US" b="1" u="sng" dirty="0">
                <a:solidFill>
                  <a:prstClr val="black"/>
                </a:solidFill>
                <a:latin typeface="HG丸ｺﾞｼｯｸM-PRO" panose="020F0600000000000000" pitchFamily="50" charset="-128"/>
                <a:ea typeface="HG丸ｺﾞｼｯｸM-PRO" panose="020F0600000000000000" pitchFamily="50" charset="-128"/>
              </a:rPr>
              <a:t>がん対策を社会全体で進める環境づくり</a:t>
            </a: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marL="323850" indent="-323850">
              <a:spcAft>
                <a:spcPts val="0"/>
              </a:spcAft>
              <a:tabLst>
                <a:tab pos="727075" algn="l"/>
                <a:tab pos="533400" algn="l"/>
              </a:tabLst>
            </a:pPr>
            <a:endPar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endParaRPr lang="ja-JP" altLang="en-US" sz="14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p:txBody>
      </p:sp>
      <p:sp>
        <p:nvSpPr>
          <p:cNvPr id="15" name="正方形/長方形 14"/>
          <p:cNvSpPr/>
          <p:nvPr/>
        </p:nvSpPr>
        <p:spPr>
          <a:xfrm>
            <a:off x="389182" y="2499924"/>
            <a:ext cx="8447315" cy="222522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①社会全体での機運づくり</a:t>
            </a: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○平成</a:t>
            </a:r>
            <a:r>
              <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23</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年に施行した「大阪府がん対策推進条例」では、「府民をがんから守り、健康な生活を</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送る</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こと</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ができるよう努めるとともに、がんになっても社会での役割を果たすことができ、お互いに</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支え</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あい</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、安心して暮らしていける地域社会を実現すること」をめざすと明記</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してる。</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○また、これまで民間企業と連携協定を締結し、がん検診受診率向上のためのイベントの開催や</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啓発資</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材</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の配布等に取り組んで</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きた</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。がんになっても安心して暮らせる社会の実現を目指すには、</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行政だけ</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でなく</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、医療関係団体や医療保険者、患者会及び患者支援団体、企業、マスメディアなど、</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社会全体</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で</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、がん患者や家族への理解を深める普及啓発や支援体制の構築が</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必要。</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9" name="正方形/長方形 8"/>
          <p:cNvSpPr/>
          <p:nvPr/>
        </p:nvSpPr>
        <p:spPr>
          <a:xfrm>
            <a:off x="367672" y="1340768"/>
            <a:ext cx="8452800" cy="936104"/>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52400" indent="-152400"/>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▽がん対策を社会全体で推進するためには、企業、医療関係団体、がん患者会等、マスメディアなど</a:t>
            </a:r>
          </a:p>
          <a:p>
            <a:pPr marL="152400" indent="-152400"/>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様々な機関と連携した取組みが</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必要。</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▽大阪府がん対策基金の効果的な活用や、がん患者団体等との連携を図る必要が</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ある。</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 name="スライド番号プレースホルダー 1"/>
          <p:cNvSpPr>
            <a:spLocks noGrp="1"/>
          </p:cNvSpPr>
          <p:nvPr>
            <p:ph type="sldNum" sz="quarter" idx="12"/>
          </p:nvPr>
        </p:nvSpPr>
        <p:spPr/>
        <p:txBody>
          <a:bodyPr/>
          <a:lstStyle/>
          <a:p>
            <a:fld id="{102D2777-2752-4504-B376-FD08FFDF9158}" type="slidenum">
              <a:rPr kumimoji="1" lang="ja-JP" altLang="en-US" smtClean="0"/>
              <a:t>7</a:t>
            </a:fld>
            <a:endParaRPr kumimoji="1" lang="ja-JP" altLang="en-US"/>
          </a:p>
        </p:txBody>
      </p:sp>
    </p:spTree>
    <p:extLst>
      <p:ext uri="{BB962C8B-B14F-4D97-AF65-F5344CB8AC3E}">
        <p14:creationId xmlns:p14="http://schemas.microsoft.com/office/powerpoint/2010/main" val="2749081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170429" y="30308"/>
            <a:ext cx="5742384" cy="369332"/>
          </a:xfrm>
          <a:prstGeom prst="rect">
            <a:avLst/>
          </a:prstGeom>
        </p:spPr>
        <p:txBody>
          <a:bodyPr wrap="square">
            <a:spAutoFit/>
          </a:bodyPr>
          <a:lstStyle/>
          <a:p>
            <a:r>
              <a:rPr lang="ja-JP" altLang="en-US" dirty="0">
                <a:latin typeface="HGP創英角ｺﾞｼｯｸUB" pitchFamily="50" charset="-128"/>
                <a:ea typeface="HGP創英角ｺﾞｼｯｸUB" pitchFamily="50" charset="-128"/>
              </a:rPr>
              <a:t>第３章　大阪府におけるがんの現状と課題</a:t>
            </a:r>
            <a:endParaRPr lang="ja-JP" altLang="en-US" dirty="0"/>
          </a:p>
        </p:txBody>
      </p:sp>
      <p:cxnSp>
        <p:nvCxnSpPr>
          <p:cNvPr id="29" name="カギ線コネクタ 28"/>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217714" y="548680"/>
            <a:ext cx="8813490" cy="4824536"/>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ja-JP" altLang="en-US"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84880" y="620688"/>
            <a:ext cx="8655920" cy="4392488"/>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lang="ja-JP" altLang="en-US" b="1" u="sng" dirty="0">
                <a:solidFill>
                  <a:prstClr val="black"/>
                </a:solidFill>
                <a:latin typeface="HG丸ｺﾞｼｯｸM-PRO" panose="020F0600000000000000" pitchFamily="50" charset="-128"/>
                <a:ea typeface="HG丸ｺﾞｼｯｸM-PRO" panose="020F0600000000000000" pitchFamily="50" charset="-128"/>
              </a:rPr>
              <a:t>２　大阪府のがん対策の現状と課題</a:t>
            </a:r>
          </a:p>
          <a:p>
            <a:pPr lvl="0"/>
            <a:r>
              <a:rPr lang="en-US" altLang="ja-JP" b="1" u="sng" dirty="0">
                <a:solidFill>
                  <a:prstClr val="black"/>
                </a:solidFill>
                <a:latin typeface="HG丸ｺﾞｼｯｸM-PRO" panose="020F0600000000000000" pitchFamily="50" charset="-128"/>
                <a:ea typeface="HG丸ｺﾞｼｯｸM-PRO" panose="020F0600000000000000" pitchFamily="50" charset="-128"/>
              </a:rPr>
              <a:t>(4) </a:t>
            </a:r>
            <a:r>
              <a:rPr lang="ja-JP" altLang="en-US" b="1" u="sng" dirty="0">
                <a:solidFill>
                  <a:prstClr val="black"/>
                </a:solidFill>
                <a:latin typeface="HG丸ｺﾞｼｯｸM-PRO" panose="020F0600000000000000" pitchFamily="50" charset="-128"/>
                <a:ea typeface="HG丸ｺﾞｼｯｸM-PRO" panose="020F0600000000000000" pitchFamily="50" charset="-128"/>
              </a:rPr>
              <a:t>がん対策を社会全体で進める環境づくり</a:t>
            </a: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marL="323850" indent="-323850">
              <a:spcAft>
                <a:spcPts val="0"/>
              </a:spcAft>
              <a:tabLst>
                <a:tab pos="727075" algn="l"/>
                <a:tab pos="533400" algn="l"/>
              </a:tabLst>
            </a:pPr>
            <a:endPar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endParaRPr lang="ja-JP" altLang="en-US" sz="14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p:txBody>
      </p:sp>
      <p:sp>
        <p:nvSpPr>
          <p:cNvPr id="15" name="正方形/長方形 14"/>
          <p:cNvSpPr/>
          <p:nvPr/>
        </p:nvSpPr>
        <p:spPr>
          <a:xfrm>
            <a:off x="370504" y="1412776"/>
            <a:ext cx="8447315" cy="324036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②</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a:t>
            </a: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○大阪府がん対策基金は、がんの予防及び早期発見の推進その他がん対策の推進に資するため、</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平成</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25</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年度に大阪府がん対策基金条例を制定</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した</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a:t>
            </a:r>
          </a:p>
          <a:p>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○がん対策基金を活用し、がん検診の受診勧奨資材を作成し、民間企業と連携して、がん予防や</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早期発</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見</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の推進につながる普及啓発活動を行うとともに、がん患者や家族を支える患者会の活動を支援</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して</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きた</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が、社会全体においてがん対策を進める必要があるため、大阪府がん対策基金の運用を</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継続する</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こと</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必要。</a:t>
            </a:r>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endPar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③がん患者会等との連携</a:t>
            </a: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○平成</a:t>
            </a:r>
            <a:r>
              <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28</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年</a:t>
            </a:r>
            <a:r>
              <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12</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月に改正されたがん対策基本法には、「国及び地方公共団体は、民間団体が行うがん</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患</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者</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の支援に関する活動、がん患者の団体が行う情報交換等の活動等を支援するため、情報提供</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その他</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の</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必要な施策を講ずるよう努めること」と定められたこともあり、一層、がん患者の視点に立った</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施</a:t>
            </a:r>
            <a:endParaRPr lang="en-US" altLang="ja-JP"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策</a:t>
            </a:r>
            <a:r>
              <a:rPr lang="ja-JP" altLang="en-US" sz="14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を実施するため、患者会などとの継続的な情報交換、意見交換が</a:t>
            </a:r>
            <a:r>
              <a:rPr lang="ja-JP" altLang="en-US" sz="14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必要。</a:t>
            </a:r>
            <a:endParaRPr lang="en-US" altLang="ja-JP" sz="14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 name="スライド番号プレースホルダー 1"/>
          <p:cNvSpPr>
            <a:spLocks noGrp="1"/>
          </p:cNvSpPr>
          <p:nvPr>
            <p:ph type="sldNum" sz="quarter" idx="12"/>
          </p:nvPr>
        </p:nvSpPr>
        <p:spPr/>
        <p:txBody>
          <a:bodyPr/>
          <a:lstStyle/>
          <a:p>
            <a:fld id="{102D2777-2752-4504-B376-FD08FFDF9158}" type="slidenum">
              <a:rPr kumimoji="1" lang="ja-JP" altLang="en-US" smtClean="0"/>
              <a:t>8</a:t>
            </a:fld>
            <a:endParaRPr kumimoji="1" lang="ja-JP" altLang="en-US"/>
          </a:p>
        </p:txBody>
      </p:sp>
    </p:spTree>
    <p:extLst>
      <p:ext uri="{BB962C8B-B14F-4D97-AF65-F5344CB8AC3E}">
        <p14:creationId xmlns:p14="http://schemas.microsoft.com/office/powerpoint/2010/main" val="3883588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170429" y="30308"/>
            <a:ext cx="5742384" cy="369332"/>
          </a:xfrm>
          <a:prstGeom prst="rect">
            <a:avLst/>
          </a:prstGeom>
        </p:spPr>
        <p:txBody>
          <a:bodyPr wrap="square">
            <a:spAutoFit/>
          </a:bodyPr>
          <a:lstStyle/>
          <a:p>
            <a:r>
              <a:rPr lang="ja-JP" altLang="en-US" dirty="0">
                <a:latin typeface="HGP創英角ｺﾞｼｯｸUB" pitchFamily="50" charset="-128"/>
                <a:ea typeface="HGP創英角ｺﾞｼｯｸUB" pitchFamily="50" charset="-128"/>
              </a:rPr>
              <a:t>第５章　個別の取組と目標値</a:t>
            </a:r>
            <a:endParaRPr lang="ja-JP" altLang="en-US" dirty="0"/>
          </a:p>
        </p:txBody>
      </p:sp>
      <p:cxnSp>
        <p:nvCxnSpPr>
          <p:cNvPr id="29" name="カギ線コネクタ 28"/>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217714" y="457200"/>
            <a:ext cx="8813490" cy="6362700"/>
          </a:xfrm>
          <a:prstGeom prst="rect">
            <a:avLst/>
          </a:prstGeom>
          <a:solidFill>
            <a:schemeClr val="accent6">
              <a:lumMod val="40000"/>
              <a:lumOff val="60000"/>
              <a:alpha val="50000"/>
            </a:schemeClr>
          </a:solidFill>
          <a:ln w="50800" cmpd="dbl">
            <a:solidFill>
              <a:schemeClr val="tx2"/>
            </a:solidFill>
          </a:ln>
        </p:spPr>
        <p:style>
          <a:lnRef idx="2">
            <a:schemeClr val="accent6"/>
          </a:lnRef>
          <a:fillRef idx="1">
            <a:schemeClr val="lt1"/>
          </a:fillRef>
          <a:effectRef idx="0">
            <a:schemeClr val="accent6"/>
          </a:effectRef>
          <a:fontRef idx="minor">
            <a:schemeClr val="dk1"/>
          </a:fontRef>
        </p:style>
        <p:txBody>
          <a:bodyPr rtlCol="0" anchor="t" anchorCtr="0"/>
          <a:lstStyle/>
          <a:p>
            <a:endParaRPr lang="ja-JP" altLang="en-US" b="1" dirty="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lang="en-US" altLang="ja-JP" b="1" dirty="0" smtClean="0">
              <a:latin typeface="HG丸ｺﾞｼｯｸM-PRO" panose="020F0600000000000000" pitchFamily="50" charset="-128"/>
              <a:ea typeface="HG丸ｺﾞｼｯｸM-PRO" panose="020F0600000000000000" pitchFamily="50" charset="-128"/>
            </a:endParaRPr>
          </a:p>
          <a:p>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84880" y="548680"/>
            <a:ext cx="8655920" cy="615315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lang="ja-JP" altLang="en-US" b="1" u="sng" dirty="0">
                <a:solidFill>
                  <a:prstClr val="black"/>
                </a:solidFill>
                <a:latin typeface="HG丸ｺﾞｼｯｸM-PRO" panose="020F0600000000000000" pitchFamily="50" charset="-128"/>
                <a:ea typeface="HG丸ｺﾞｼｯｸM-PRO" panose="020F0600000000000000" pitchFamily="50" charset="-128"/>
              </a:rPr>
              <a:t>４　がん対策を社会全体で進める</a:t>
            </a:r>
            <a:r>
              <a:rPr lang="ja-JP" altLang="en-US" b="1" u="sng" dirty="0" smtClean="0">
                <a:solidFill>
                  <a:prstClr val="black"/>
                </a:solidFill>
                <a:latin typeface="HG丸ｺﾞｼｯｸM-PRO" panose="020F0600000000000000" pitchFamily="50" charset="-128"/>
                <a:ea typeface="HG丸ｺﾞｼｯｸM-PRO" panose="020F0600000000000000" pitchFamily="50" charset="-128"/>
              </a:rPr>
              <a:t>環境づくり</a:t>
            </a:r>
            <a:endParaRPr lang="en-US" altLang="ja-JP" b="1" u="sng"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ja-JP" altLang="en-US" b="1" u="sng"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u="sng"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u="sng"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u="sng"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u="sng" dirty="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b="1" u="sng" dirty="0" smtClean="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b="1" u="sng" dirty="0" smtClean="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sz="1400" b="1" u="sng" dirty="0" smtClean="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sz="1400" b="1" u="sng" dirty="0" smtClean="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r>
              <a:rPr lang="ja-JP" altLang="en-US" sz="1200" b="1" u="sng" dirty="0" smtClean="0">
                <a:solidFill>
                  <a:prstClr val="black"/>
                </a:solidFill>
                <a:latin typeface="HG丸ｺﾞｼｯｸM-PRO" panose="020F0600000000000000" pitchFamily="50" charset="-128"/>
                <a:ea typeface="HG丸ｺﾞｼｯｸM-PRO" panose="020F0600000000000000" pitchFamily="50" charset="-128"/>
              </a:rPr>
              <a:t>社会全体での機運づくり</a:t>
            </a:r>
            <a:endParaRPr lang="en-US" altLang="ja-JP" sz="1200" b="1" u="sng" dirty="0" smtClean="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sz="1400" b="1" u="sng" dirty="0" smtClean="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sz="1400" b="1" u="sng" dirty="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sz="1400" b="1" u="sng" dirty="0" smtClean="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r>
              <a:rPr lang="ja-JP" altLang="en-US" sz="1200" b="1" u="sng" dirty="0" smtClean="0">
                <a:solidFill>
                  <a:prstClr val="black"/>
                </a:solidFill>
                <a:latin typeface="HG丸ｺﾞｼｯｸM-PRO" panose="020F0600000000000000" pitchFamily="50" charset="-128"/>
                <a:ea typeface="HG丸ｺﾞｼｯｸM-PRO" panose="020F0600000000000000" pitchFamily="50" charset="-128"/>
              </a:rPr>
              <a:t>大阪府</a:t>
            </a:r>
            <a:r>
              <a:rPr lang="ja-JP" altLang="en-US" sz="1200" b="1" u="sng" dirty="0">
                <a:solidFill>
                  <a:prstClr val="black"/>
                </a:solidFill>
                <a:latin typeface="HG丸ｺﾞｼｯｸM-PRO" panose="020F0600000000000000" pitchFamily="50" charset="-128"/>
                <a:ea typeface="HG丸ｺﾞｼｯｸM-PRO" panose="020F0600000000000000" pitchFamily="50" charset="-128"/>
              </a:rPr>
              <a:t>がん対策</a:t>
            </a:r>
            <a:r>
              <a:rPr lang="ja-JP" altLang="en-US" sz="1200" b="1" u="sng" dirty="0" smtClean="0">
                <a:solidFill>
                  <a:prstClr val="black"/>
                </a:solidFill>
                <a:latin typeface="HG丸ｺﾞｼｯｸM-PRO" panose="020F0600000000000000" pitchFamily="50" charset="-128"/>
                <a:ea typeface="HG丸ｺﾞｼｯｸM-PRO" panose="020F0600000000000000" pitchFamily="50" charset="-128"/>
              </a:rPr>
              <a:t>基金</a:t>
            </a:r>
            <a:endParaRPr lang="en-US" altLang="ja-JP" sz="1200" b="1" u="sng" dirty="0" smtClean="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sz="1400" b="1" u="sng" dirty="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sz="1400" b="1" u="sng" dirty="0" smtClean="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sz="1400" b="1" u="sng" dirty="0" smtClean="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sz="1400" b="1" u="sng" dirty="0">
              <a:solidFill>
                <a:prstClr val="black"/>
              </a:solidFill>
              <a:latin typeface="HG丸ｺﾞｼｯｸM-PRO" panose="020F0600000000000000" pitchFamily="50" charset="-128"/>
              <a:ea typeface="HG丸ｺﾞｼｯｸM-PRO" panose="020F0600000000000000" pitchFamily="50" charset="-128"/>
            </a:endParaRPr>
          </a:p>
          <a:p>
            <a:pPr marL="342900" lvl="0" indent="-342900">
              <a:buAutoNum type="arabicParenBoth"/>
            </a:pPr>
            <a:endParaRPr lang="en-US" altLang="ja-JP" sz="1400" b="1" u="sng"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200" b="1" u="sng" dirty="0">
              <a:solidFill>
                <a:prstClr val="black"/>
              </a:solidFill>
              <a:latin typeface="HG丸ｺﾞｼｯｸM-PRO" panose="020F0600000000000000" pitchFamily="50" charset="-128"/>
              <a:ea typeface="HG丸ｺﾞｼｯｸM-PRO" panose="020F0600000000000000" pitchFamily="50" charset="-128"/>
            </a:endParaRPr>
          </a:p>
          <a:p>
            <a:pPr lvl="0"/>
            <a:r>
              <a:rPr lang="en-US" altLang="ja-JP" sz="1200" b="1" u="sng"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b="1" u="sng" dirty="0" smtClean="0">
                <a:solidFill>
                  <a:prstClr val="black"/>
                </a:solidFill>
                <a:latin typeface="HG丸ｺﾞｼｯｸM-PRO" panose="020F0600000000000000" pitchFamily="50" charset="-128"/>
                <a:ea typeface="HG丸ｺﾞｼｯｸM-PRO" panose="020F0600000000000000" pitchFamily="50" charset="-128"/>
              </a:rPr>
              <a:t>３</a:t>
            </a:r>
            <a:r>
              <a:rPr lang="en-US" altLang="ja-JP" sz="1200" b="1" u="sng"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b="1" u="sng" dirty="0" smtClean="0">
                <a:solidFill>
                  <a:prstClr val="black"/>
                </a:solidFill>
                <a:latin typeface="HG丸ｺﾞｼｯｸM-PRO" panose="020F0600000000000000" pitchFamily="50" charset="-128"/>
                <a:ea typeface="HG丸ｺﾞｼｯｸM-PRO" panose="020F0600000000000000" pitchFamily="50" charset="-128"/>
              </a:rPr>
              <a:t>がん</a:t>
            </a:r>
            <a:r>
              <a:rPr lang="ja-JP" altLang="en-US" sz="1200" b="1" u="sng" dirty="0">
                <a:solidFill>
                  <a:prstClr val="black"/>
                </a:solidFill>
                <a:latin typeface="HG丸ｺﾞｼｯｸM-PRO" panose="020F0600000000000000" pitchFamily="50" charset="-128"/>
                <a:ea typeface="HG丸ｺﾞｼｯｸM-PRO" panose="020F0600000000000000" pitchFamily="50" charset="-128"/>
              </a:rPr>
              <a:t>患者会等との連携促進</a:t>
            </a:r>
          </a:p>
          <a:p>
            <a:pPr marL="342900" lvl="0" indent="-342900">
              <a:buAutoNum type="arabicParenBoth"/>
            </a:pPr>
            <a:endParaRPr lang="ja-JP" altLang="en-US" b="1" u="sng"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ja-JP" altLang="en-US"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smtClean="0">
              <a:solidFill>
                <a:schemeClr val="tx1"/>
              </a:solidFill>
              <a:latin typeface="HG丸ｺﾞｼｯｸM-PRO" panose="020F0600000000000000" pitchFamily="50" charset="-128"/>
              <a:ea typeface="HG丸ｺﾞｼｯｸM-PRO" panose="020F0600000000000000" pitchFamily="50" charset="-128"/>
            </a:endParaRPr>
          </a:p>
          <a:p>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endParaRPr lang="ja-JP" altLang="en-US" b="1" dirty="0">
              <a:solidFill>
                <a:schemeClr val="tx1"/>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marL="323850" indent="-323850">
              <a:spcAft>
                <a:spcPts val="0"/>
              </a:spcAft>
              <a:tabLst>
                <a:tab pos="727075" algn="l"/>
                <a:tab pos="533400" algn="l"/>
              </a:tabLst>
            </a:pPr>
            <a:endPar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endParaRPr lang="ja-JP" altLang="en-US" sz="14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a:p>
            <a:pPr marL="323850" indent="-323850">
              <a:spcAft>
                <a:spcPts val="0"/>
              </a:spcAft>
              <a:tabLst>
                <a:tab pos="727075" algn="l"/>
                <a:tab pos="533400" algn="l"/>
              </a:tabLst>
            </a:pPr>
            <a:r>
              <a:rPr lang="ja-JP" altLang="en-US" sz="1400" dirty="0">
                <a:solidFill>
                  <a:schemeClr val="tx1"/>
                </a:solidFill>
                <a:latin typeface="HG丸ｺﾞｼｯｸM-PRO" panose="020F0600000000000000" pitchFamily="50" charset="-128"/>
                <a:ea typeface="HG丸ｺﾞｼｯｸM-PRO" panose="020F0600000000000000" pitchFamily="50" charset="-128"/>
                <a:cs typeface="Times New Roman"/>
              </a:rPr>
              <a:t>　</a:t>
            </a:r>
          </a:p>
        </p:txBody>
      </p:sp>
      <p:sp>
        <p:nvSpPr>
          <p:cNvPr id="15" name="正方形/長方形 14"/>
          <p:cNvSpPr/>
          <p:nvPr/>
        </p:nvSpPr>
        <p:spPr>
          <a:xfrm>
            <a:off x="400801" y="3478109"/>
            <a:ext cx="8447315" cy="454947"/>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○がん患者や家族を含めた府民、医療保険者、医療関係者、企業、マスメディアなど、様々な主体と</a:t>
            </a:r>
            <a:r>
              <a:rPr lang="ja-JP" altLang="en-US" sz="1200" b="1" dirty="0" err="1" smtClean="0">
                <a:solidFill>
                  <a:srgbClr val="000000"/>
                </a:solidFill>
                <a:latin typeface="HG丸ｺﾞｼｯｸM-PRO" panose="020F0600000000000000" pitchFamily="50" charset="-128"/>
                <a:ea typeface="HG丸ｺﾞｼｯｸM-PRO" panose="020F0600000000000000" pitchFamily="50" charset="-128"/>
                <a:cs typeface="HG丸ｺﾞｼｯｸM-PRO"/>
              </a:rPr>
              <a:t>連し</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、世界禁煙</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デー </a:t>
            </a:r>
            <a:endParaRPr lang="en-US" altLang="ja-JP"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en-US" altLang="ja-JP"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en-US" altLang="ja-JP"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に</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合わせたイベントやがん予防・がん検診に関するイベント等を通じた府民</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全体で</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がん対策を進める機運を</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醸成する。</a:t>
            </a:r>
            <a:endPar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9" name="正方形/長方形 8"/>
          <p:cNvSpPr/>
          <p:nvPr/>
        </p:nvSpPr>
        <p:spPr>
          <a:xfrm>
            <a:off x="367672" y="886997"/>
            <a:ext cx="8452800" cy="1076672"/>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52400" indent="-152400"/>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がん患者や家族を含めた府民、医療保険者、医療関係者、企業、マスメディアなど、様々な主体と連携した取り組みを</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lnSpc>
                <a:spcPts val="800"/>
              </a:lnSpc>
            </a:pPr>
            <a:endPar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大阪府がん対策基金の効果的な活用に</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取組む。</a:t>
            </a:r>
            <a:endPar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lnSpc>
                <a:spcPts val="800"/>
              </a:lnSpc>
            </a:pPr>
            <a:endParaRPr lang="en-US" altLang="ja-JP"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marL="152400" indent="-152400"/>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がん患者会等との連携促進に</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る</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8" name="正方形/長方形 7"/>
          <p:cNvSpPr/>
          <p:nvPr/>
        </p:nvSpPr>
        <p:spPr>
          <a:xfrm>
            <a:off x="398018" y="4293096"/>
            <a:ext cx="8447315" cy="1080120"/>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○大阪府がん対策基金は、平成</a:t>
            </a:r>
            <a:r>
              <a:rPr lang="en-US" altLang="ja-JP"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30</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年５月末以降も恒久的な運用ができるように</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検討する。</a:t>
            </a:r>
            <a:endParaRPr lang="en-US" altLang="ja-JP"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800"/>
              </a:lnSpc>
            </a:pPr>
            <a:endPar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○大阪府がん対策基金を活用し、がん患者が相互に支え合う患者会の活動の充実につながる取組みを</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進める。</a:t>
            </a:r>
            <a:endPar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800"/>
              </a:lnSpc>
            </a:pPr>
            <a:endParaRPr lang="en-US" altLang="ja-JP"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大阪府がん対策基金を活用した普及啓発活動について、民間団体、企業など、公民連携により</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a:t>
            </a:r>
            <a:endParaRPr lang="en-US" altLang="ja-JP"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en-US" altLang="ja-JP"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en-US" altLang="ja-JP"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   </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効果的</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な事業展開を</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図る。</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併せて、広く府民から寄附への協力を得られるように</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努める。</a:t>
            </a:r>
            <a:endPar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10" name="正方形/長方形 9"/>
          <p:cNvSpPr/>
          <p:nvPr/>
        </p:nvSpPr>
        <p:spPr>
          <a:xfrm>
            <a:off x="398019" y="5733256"/>
            <a:ext cx="8447315" cy="936104"/>
          </a:xfrm>
          <a:prstGeom prst="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○大阪がん患者団体協議会を中心に、がん患者をはじめとする関係者と大阪府におけるがん</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対策</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の</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現状</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や方向性について、継続的に意見交換に</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努める。</a:t>
            </a:r>
            <a:endParaRPr lang="en-US" altLang="ja-JP"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pPr>
              <a:lnSpc>
                <a:spcPts val="800"/>
              </a:lnSpc>
            </a:pPr>
            <a:endPar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a:p>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○がん患者会や患者サロンなどの情報を定期的に更新し、療養情報冊子やホームページで公表すると</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ともに</a:t>
            </a:r>
            <a:r>
              <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rPr>
              <a:t>、がん診療拠点病院の相談支援センター等で情報提供を</a:t>
            </a:r>
            <a:r>
              <a:rPr lang="ja-JP" altLang="en-US" sz="1200" b="1" dirty="0" smtClean="0">
                <a:solidFill>
                  <a:srgbClr val="000000"/>
                </a:solidFill>
                <a:latin typeface="HG丸ｺﾞｼｯｸM-PRO" panose="020F0600000000000000" pitchFamily="50" charset="-128"/>
                <a:ea typeface="HG丸ｺﾞｼｯｸM-PRO" panose="020F0600000000000000" pitchFamily="50" charset="-128"/>
                <a:cs typeface="HG丸ｺﾞｼｯｸM-PRO"/>
              </a:rPr>
              <a:t>行う。</a:t>
            </a:r>
            <a:endParaRPr lang="ja-JP" altLang="en-US" sz="1200" b="1" dirty="0">
              <a:solidFill>
                <a:srgbClr val="000000"/>
              </a:solidFill>
              <a:latin typeface="HG丸ｺﾞｼｯｸM-PRO" panose="020F0600000000000000" pitchFamily="50" charset="-128"/>
              <a:ea typeface="HG丸ｺﾞｼｯｸM-PRO" panose="020F0600000000000000" pitchFamily="50" charset="-128"/>
              <a:cs typeface="HG丸ｺﾞｼｯｸM-PRO"/>
            </a:endParaRPr>
          </a:p>
        </p:txBody>
      </p:sp>
      <p:sp>
        <p:nvSpPr>
          <p:cNvPr id="2" name="スライド番号プレースホルダー 1"/>
          <p:cNvSpPr>
            <a:spLocks noGrp="1"/>
          </p:cNvSpPr>
          <p:nvPr>
            <p:ph type="sldNum" sz="quarter" idx="12"/>
          </p:nvPr>
        </p:nvSpPr>
        <p:spPr/>
        <p:txBody>
          <a:bodyPr/>
          <a:lstStyle/>
          <a:p>
            <a:fld id="{102D2777-2752-4504-B376-FD08FFDF9158}" type="slidenum">
              <a:rPr kumimoji="1" lang="ja-JP" altLang="en-US" smtClean="0"/>
              <a:t>9</a:t>
            </a:fld>
            <a:endParaRPr kumimoji="1" lang="ja-JP" altLang="en-US"/>
          </a:p>
        </p:txBody>
      </p:sp>
      <p:graphicFrame>
        <p:nvGraphicFramePr>
          <p:cNvPr id="11" name="表 10"/>
          <p:cNvGraphicFramePr>
            <a:graphicFrameLocks noGrp="1"/>
          </p:cNvGraphicFramePr>
          <p:nvPr>
            <p:extLst>
              <p:ext uri="{D42A27DB-BD31-4B8C-83A1-F6EECF244321}">
                <p14:modId xmlns:p14="http://schemas.microsoft.com/office/powerpoint/2010/main" val="1116098212"/>
              </p:ext>
            </p:extLst>
          </p:nvPr>
        </p:nvGraphicFramePr>
        <p:xfrm>
          <a:off x="400801" y="2027286"/>
          <a:ext cx="8447314" cy="495548"/>
        </p:xfrm>
        <a:graphic>
          <a:graphicData uri="http://schemas.openxmlformats.org/drawingml/2006/table">
            <a:tbl>
              <a:tblPr firstRow="1" firstCol="1" bandRow="1"/>
              <a:tblGrid>
                <a:gridCol w="370046"/>
                <a:gridCol w="4108198"/>
                <a:gridCol w="1780671"/>
                <a:gridCol w="2188399"/>
              </a:tblGrid>
              <a:tr h="230701">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項目</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dirty="0">
                          <a:solidFill>
                            <a:srgbClr val="FFFFFF"/>
                          </a:solidFill>
                          <a:effectLst/>
                          <a:latin typeface="HG丸ｺﾞｼｯｸM-PRO"/>
                          <a:cs typeface="ＭＳ Ｐゴシック"/>
                        </a:rPr>
                        <a:t>現在の状況</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264847">
                <a:tc>
                  <a:txBody>
                    <a:bodyPr/>
                    <a:lstStyle/>
                    <a:p>
                      <a:pPr algn="ctr" fontAlgn="auto">
                        <a:spcAft>
                          <a:spcPts val="0"/>
                        </a:spcAft>
                      </a:pPr>
                      <a:r>
                        <a:rPr lang="ja-JP" sz="1000" b="1" dirty="0">
                          <a:solidFill>
                            <a:srgbClr val="000000"/>
                          </a:solidFill>
                          <a:effectLst/>
                          <a:latin typeface="HG丸ｺﾞｼｯｸM-PRO"/>
                          <a:cs typeface="ＭＳ Ｐゴシック"/>
                        </a:rPr>
                        <a:t>１</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100" kern="100" dirty="0">
                          <a:solidFill>
                            <a:srgbClr val="000000"/>
                          </a:solidFill>
                          <a:effectLst/>
                          <a:latin typeface="HG丸ｺﾞｼｯｸM-PRO"/>
                          <a:cs typeface="Times New Roman"/>
                        </a:rPr>
                        <a:t>公民連携によるがんに関するイベントの開催件数</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fontAlgn="auto">
                        <a:spcAft>
                          <a:spcPts val="0"/>
                        </a:spcAft>
                      </a:pPr>
                      <a:r>
                        <a:rPr lang="en-US" sz="1000" dirty="0">
                          <a:solidFill>
                            <a:srgbClr val="000000"/>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4220286971"/>
              </p:ext>
            </p:extLst>
          </p:nvPr>
        </p:nvGraphicFramePr>
        <p:xfrm>
          <a:off x="400801" y="2564904"/>
          <a:ext cx="8419671" cy="529850"/>
        </p:xfrm>
        <a:graphic>
          <a:graphicData uri="http://schemas.openxmlformats.org/drawingml/2006/table">
            <a:tbl>
              <a:tblPr firstRow="1" firstCol="1" bandRow="1"/>
              <a:tblGrid>
                <a:gridCol w="452687"/>
                <a:gridCol w="4008602"/>
                <a:gridCol w="1898610"/>
                <a:gridCol w="2059772"/>
              </a:tblGrid>
              <a:tr h="130492">
                <a:tc>
                  <a:txBody>
                    <a:bodyPr/>
                    <a:lstStyle/>
                    <a:p>
                      <a:pPr algn="ctr" fontAlgn="auto">
                        <a:spcAft>
                          <a:spcPts val="0"/>
                        </a:spcAft>
                      </a:pPr>
                      <a:r>
                        <a:rPr lang="en-US" sz="1000" b="1" dirty="0">
                          <a:solidFill>
                            <a:srgbClr val="FFFFFF"/>
                          </a:solidFill>
                          <a:effectLst/>
                          <a:latin typeface="HG丸ｺﾞｼｯｸM-PRO"/>
                          <a:cs typeface="ＭＳ Ｐゴシック"/>
                        </a:rPr>
                        <a:t> </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項目</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ja-JP" sz="1000" b="1">
                          <a:solidFill>
                            <a:srgbClr val="FFFFFF"/>
                          </a:solidFill>
                          <a:effectLst/>
                          <a:latin typeface="HG丸ｺﾞｼｯｸM-PRO"/>
                          <a:cs typeface="ＭＳ Ｐゴシック"/>
                        </a:rPr>
                        <a:t>現在の状況</a:t>
                      </a:r>
                      <a:endParaRPr lang="ja-JP" sz="12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c>
                  <a:txBody>
                    <a:bodyPr/>
                    <a:lstStyle/>
                    <a:p>
                      <a:pPr algn="ctr" fontAlgn="auto">
                        <a:spcAft>
                          <a:spcPts val="0"/>
                        </a:spcAft>
                      </a:pPr>
                      <a:r>
                        <a:rPr lang="en-US" sz="1000" b="1" dirty="0">
                          <a:solidFill>
                            <a:srgbClr val="FFFFFF"/>
                          </a:solidFill>
                          <a:effectLst/>
                          <a:latin typeface="HG丸ｺﾞｼｯｸM-PRO"/>
                          <a:cs typeface="ＭＳ Ｐゴシック"/>
                        </a:rPr>
                        <a:t>2023</a:t>
                      </a:r>
                      <a:r>
                        <a:rPr lang="ja-JP" sz="1000" b="1" dirty="0">
                          <a:solidFill>
                            <a:srgbClr val="FFFFFF"/>
                          </a:solidFill>
                          <a:effectLst/>
                          <a:latin typeface="HG丸ｺﾞｼｯｸM-PRO"/>
                          <a:cs typeface="ＭＳ Ｐゴシック"/>
                        </a:rPr>
                        <a:t>年度の目標</a:t>
                      </a:r>
                      <a:endParaRPr lang="ja-JP" sz="12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84806"/>
                    </a:solidFill>
                  </a:tcPr>
                </a:tc>
              </a:tr>
              <a:tr h="163754">
                <a:tc>
                  <a:txBody>
                    <a:bodyPr/>
                    <a:lstStyle/>
                    <a:p>
                      <a:pPr algn="ctr" fontAlgn="auto">
                        <a:spcAft>
                          <a:spcPts val="0"/>
                        </a:spcAft>
                      </a:pPr>
                      <a:r>
                        <a:rPr lang="ja-JP" sz="1000" b="1" dirty="0">
                          <a:solidFill>
                            <a:srgbClr val="000000"/>
                          </a:solidFill>
                          <a:effectLst/>
                          <a:latin typeface="HG丸ｺﾞｼｯｸM-PRO"/>
                          <a:cs typeface="ＭＳ Ｐゴシック"/>
                        </a:rPr>
                        <a:t>１</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FFFF66"/>
                    </a:solidFill>
                  </a:tcPr>
                </a:tc>
                <a:tc>
                  <a:txBody>
                    <a:bodyPr/>
                    <a:lstStyle/>
                    <a:p>
                      <a:pPr algn="l" fontAlgn="auto">
                        <a:spcAft>
                          <a:spcPts val="0"/>
                        </a:spcAft>
                      </a:pPr>
                      <a:r>
                        <a:rPr lang="ja-JP" sz="1100" kern="100" dirty="0">
                          <a:solidFill>
                            <a:srgbClr val="000000"/>
                          </a:solidFill>
                          <a:effectLst/>
                          <a:latin typeface="HG丸ｺﾞｼｯｸM-PRO"/>
                          <a:cs typeface="Times New Roman"/>
                        </a:rPr>
                        <a:t>企画提案公募事業累積採択件数</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100">
                          <a:solidFill>
                            <a:srgbClr val="000000"/>
                          </a:solidFill>
                          <a:effectLst/>
                          <a:latin typeface="HG丸ｺﾞｼｯｸM-PRO"/>
                          <a:cs typeface="ＭＳ Ｐゴシック"/>
                        </a:rPr>
                        <a:t> </a:t>
                      </a:r>
                      <a:endParaRPr lang="ja-JP" sz="16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c>
                  <a:txBody>
                    <a:bodyPr/>
                    <a:lstStyle/>
                    <a:p>
                      <a:pPr algn="l" fontAlgn="auto">
                        <a:spcAft>
                          <a:spcPts val="0"/>
                        </a:spcAft>
                      </a:pPr>
                      <a:r>
                        <a:rPr lang="en-US" sz="1100">
                          <a:solidFill>
                            <a:srgbClr val="000000"/>
                          </a:solidFill>
                          <a:effectLst/>
                          <a:latin typeface="HG丸ｺﾞｼｯｸM-PRO"/>
                          <a:cs typeface="ＭＳ Ｐゴシック"/>
                        </a:rPr>
                        <a:t> </a:t>
                      </a:r>
                      <a:endParaRPr lang="ja-JP" sz="160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chemeClr val="bg1"/>
                    </a:solidFill>
                  </a:tcPr>
                </a:tc>
              </a:tr>
              <a:tr h="209810">
                <a:tc>
                  <a:txBody>
                    <a:bodyPr/>
                    <a:lstStyle/>
                    <a:p>
                      <a:pPr algn="ctr" fontAlgn="auto">
                        <a:spcAft>
                          <a:spcPts val="0"/>
                        </a:spcAft>
                      </a:pPr>
                      <a:r>
                        <a:rPr lang="ja-JP" sz="1000" b="1" dirty="0">
                          <a:solidFill>
                            <a:srgbClr val="000000"/>
                          </a:solidFill>
                          <a:effectLst/>
                          <a:latin typeface="HG丸ｺﾞｼｯｸM-PRO"/>
                          <a:cs typeface="ＭＳ Ｐゴシック"/>
                        </a:rPr>
                        <a:t>２</a:t>
                      </a:r>
                      <a:endParaRPr lang="ja-JP" sz="1200" dirty="0">
                        <a:solidFill>
                          <a:srgbClr val="000000"/>
                        </a:solidFill>
                        <a:effectLst/>
                        <a:latin typeface="HG丸ｺﾞｼｯｸM-PRO"/>
                        <a:cs typeface="HG丸ｺﾞｼｯｸM-PRO"/>
                      </a:endParaRPr>
                    </a:p>
                  </a:txBody>
                  <a:tcPr marL="62865" marR="6286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rgbClr val="FFFF66"/>
                    </a:solidFill>
                  </a:tcPr>
                </a:tc>
                <a:tc>
                  <a:txBody>
                    <a:bodyPr/>
                    <a:lstStyle/>
                    <a:p>
                      <a:pPr algn="l" fontAlgn="auto">
                        <a:spcAft>
                          <a:spcPts val="0"/>
                        </a:spcAft>
                      </a:pPr>
                      <a:r>
                        <a:rPr lang="ja-JP" sz="1100" kern="100" dirty="0">
                          <a:solidFill>
                            <a:srgbClr val="000000"/>
                          </a:solidFill>
                          <a:effectLst/>
                          <a:latin typeface="HG丸ｺﾞｼｯｸM-PRO"/>
                          <a:cs typeface="Times New Roman"/>
                        </a:rPr>
                        <a:t>大阪府がん対策基金寄附総額</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100" dirty="0">
                          <a:solidFill>
                            <a:srgbClr val="000000"/>
                          </a:solidFill>
                          <a:effectLst/>
                          <a:latin typeface="HG丸ｺﾞｼｯｸM-PRO"/>
                          <a:cs typeface="ＭＳ Ｐゴシック"/>
                        </a:rPr>
                        <a:t> </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fontAlgn="auto">
                        <a:lnSpc>
                          <a:spcPts val="1100"/>
                        </a:lnSpc>
                        <a:spcAft>
                          <a:spcPts val="0"/>
                        </a:spcAft>
                      </a:pPr>
                      <a:r>
                        <a:rPr lang="en-US" sz="1100" dirty="0">
                          <a:solidFill>
                            <a:srgbClr val="000000"/>
                          </a:solidFill>
                          <a:effectLst/>
                          <a:latin typeface="HG丸ｺﾞｼｯｸM-PRO"/>
                          <a:cs typeface="ＭＳ Ｐゴシック"/>
                        </a:rPr>
                        <a:t> </a:t>
                      </a:r>
                      <a:endParaRPr lang="ja-JP" sz="1600" dirty="0">
                        <a:solidFill>
                          <a:srgbClr val="000000"/>
                        </a:solidFill>
                        <a:effectLst/>
                        <a:latin typeface="HG丸ｺﾞｼｯｸM-PRO"/>
                        <a:cs typeface="HG丸ｺﾞｼｯｸM-PRO"/>
                      </a:endParaRPr>
                    </a:p>
                  </a:txBody>
                  <a:tcPr marL="62865" marR="6286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28892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4028</TotalTime>
  <Words>578</Words>
  <Application>Microsoft Office PowerPoint</Application>
  <PresentationFormat>画面に合わせる (4:3)</PresentationFormat>
  <Paragraphs>389</Paragraphs>
  <Slides>9</Slides>
  <Notes>8</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第3期大阪府がん対策推進計画 がん登録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第三期大阪府がん対策推進計画 （たたき台）</dc:title>
  <dc:creator>HOSTNAME</dc:creator>
  <cp:lastModifiedBy>HOSTNAME</cp:lastModifiedBy>
  <cp:revision>297</cp:revision>
  <cp:lastPrinted>2017-07-31T05:27:36Z</cp:lastPrinted>
  <dcterms:created xsi:type="dcterms:W3CDTF">2017-05-09T02:31:53Z</dcterms:created>
  <dcterms:modified xsi:type="dcterms:W3CDTF">2017-08-24T09:20:18Z</dcterms:modified>
</cp:coreProperties>
</file>