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25" r:id="rId2"/>
    <p:sldId id="326"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 id="2" name="川﨑　康平" initials="川﨑　康平" lastIdx="1" clrIdx="1">
    <p:extLst>
      <p:ext uri="{19B8F6BF-5375-455C-9EA6-DF929625EA0E}">
        <p15:presenceInfo xmlns:p15="http://schemas.microsoft.com/office/powerpoint/2012/main" userId="S-1-5-21-161959346-1900351369-444732941-188889" providerId="AD"/>
      </p:ext>
    </p:extLst>
  </p:cmAuthor>
  <p:cmAuthor id="3" name="中村　愛" initials="中村　愛" lastIdx="3" clrIdx="2">
    <p:extLst>
      <p:ext uri="{19B8F6BF-5375-455C-9EA6-DF929625EA0E}">
        <p15:presenceInfo xmlns:p15="http://schemas.microsoft.com/office/powerpoint/2012/main" userId="S-1-5-21-161959346-1900351369-444732941-189633" providerId="AD"/>
      </p:ext>
    </p:extLst>
  </p:cmAuthor>
  <p:cmAuthor id="4" name="有馬　久未" initials="有馬　久未" lastIdx="1" clrIdx="3">
    <p:extLst>
      <p:ext uri="{19B8F6BF-5375-455C-9EA6-DF929625EA0E}">
        <p15:presenceInfo xmlns:p15="http://schemas.microsoft.com/office/powerpoint/2012/main" userId="S-1-5-21-161959346-1900351369-444732941-455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70" d="100"/>
          <a:sy n="70" d="100"/>
        </p:scale>
        <p:origin x="11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2023/1/31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2023/1/31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2023/1/31</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2023/1/31</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2023/1/31</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2023/1/31</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2023/1/31</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2023/1/31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18801" y="1045127"/>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ext uri="{D42A27DB-BD31-4B8C-83A1-F6EECF244321}">
                <p14:modId xmlns:p14="http://schemas.microsoft.com/office/powerpoint/2010/main" val="1968292266"/>
              </p:ext>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r>
                        <a:rPr lang="ja-JP" sz="1400" b="1" dirty="0">
                          <a:effectLst/>
                          <a:latin typeface="+mn-ea"/>
                          <a:ea typeface="+mn-ea"/>
                        </a:rPr>
                        <a:t>％</a:t>
                      </a: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2.0</a:t>
                      </a:r>
                      <a:r>
                        <a:rPr lang="ja-JP" altLang="en-US" sz="1400" b="1" dirty="0" smtClean="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30</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2018</a:t>
                      </a:r>
                      <a:r>
                        <a:rPr lang="ja-JP" altLang="en-US" sz="1400" b="1" dirty="0" smtClean="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algn="ctr" defTabSz="914400" rtl="0" eaLnBrk="1" fontAlgn="auto" latinLnBrk="0" hangingPunct="1">
                        <a:lnSpc>
                          <a:spcPts val="1600"/>
                        </a:lnSpc>
                        <a:spcAft>
                          <a:spcPts val="0"/>
                        </a:spcAft>
                      </a:pPr>
                      <a:r>
                        <a:rPr kumimoji="1" lang="en-US" altLang="ja-JP" sz="1400" b="1" kern="1200" dirty="0" smtClean="0">
                          <a:solidFill>
                            <a:schemeClr val="dk1"/>
                          </a:solidFill>
                          <a:effectLst/>
                          <a:latin typeface="+mn-ea"/>
                          <a:ea typeface="+mn-ea"/>
                          <a:cs typeface="+mn-cs"/>
                        </a:rPr>
                        <a:t>23</a:t>
                      </a:r>
                      <a:r>
                        <a:rPr kumimoji="1" lang="ja-JP" altLang="en-US" sz="1400" b="1" kern="1200" dirty="0" smtClean="0">
                          <a:solidFill>
                            <a:schemeClr val="dk1"/>
                          </a:solidFill>
                          <a:effectLst/>
                          <a:latin typeface="+mn-ea"/>
                          <a:ea typeface="+mn-ea"/>
                          <a:cs typeface="+mn-cs"/>
                        </a:rPr>
                        <a:t>件</a:t>
                      </a:r>
                      <a:r>
                        <a:rPr kumimoji="1" lang="ja-JP" altLang="en-US" sz="1400" b="1" kern="1200" dirty="0">
                          <a:solidFill>
                            <a:schemeClr val="dk1"/>
                          </a:solidFill>
                          <a:effectLst/>
                          <a:latin typeface="+mn-ea"/>
                          <a:ea typeface="+mn-ea"/>
                          <a:cs typeface="+mn-cs"/>
                        </a:rPr>
                        <a:t>（うち</a:t>
                      </a:r>
                      <a:r>
                        <a:rPr kumimoji="1" lang="ja-JP" altLang="en-US" sz="1400" b="1" kern="1200" dirty="0" smtClean="0">
                          <a:solidFill>
                            <a:schemeClr val="dk1"/>
                          </a:solidFill>
                          <a:effectLst/>
                          <a:latin typeface="+mn-ea"/>
                          <a:ea typeface="+mn-ea"/>
                          <a:cs typeface="+mn-cs"/>
                        </a:rPr>
                        <a:t>病院</a:t>
                      </a:r>
                      <a:r>
                        <a:rPr kumimoji="1" lang="en-US" altLang="ja-JP" sz="1400" b="1" kern="1200" dirty="0" smtClean="0">
                          <a:solidFill>
                            <a:schemeClr val="dk1"/>
                          </a:solidFill>
                          <a:effectLst/>
                          <a:latin typeface="+mn-ea"/>
                          <a:ea typeface="+mn-ea"/>
                          <a:cs typeface="+mn-cs"/>
                        </a:rPr>
                        <a:t>16</a:t>
                      </a:r>
                      <a:r>
                        <a:rPr kumimoji="1" lang="ja-JP" altLang="en-US" sz="1400" b="1" kern="1200" dirty="0" smtClean="0">
                          <a:solidFill>
                            <a:schemeClr val="dk1"/>
                          </a:solidFill>
                          <a:effectLst/>
                          <a:latin typeface="+mn-ea"/>
                          <a:ea typeface="+mn-ea"/>
                          <a:cs typeface="+mn-cs"/>
                        </a:rPr>
                        <a:t>件</a:t>
                      </a:r>
                      <a:r>
                        <a:rPr kumimoji="1" lang="ja-JP" altLang="en-US" sz="1400" b="1" kern="1200" dirty="0">
                          <a:solidFill>
                            <a:schemeClr val="dk1"/>
                          </a:solidFill>
                          <a:effectLst/>
                          <a:latin typeface="+mn-ea"/>
                          <a:ea typeface="+mn-ea"/>
                          <a:cs typeface="+mn-cs"/>
                        </a:rPr>
                        <a:t>）</a:t>
                      </a:r>
                      <a:endParaRPr kumimoji="1" lang="en-US" altLang="ja-JP" sz="1400" b="1" kern="1200" dirty="0">
                        <a:solidFill>
                          <a:schemeClr val="dk1"/>
                        </a:solidFill>
                        <a:effectLst/>
                        <a:latin typeface="+mn-ea"/>
                        <a:ea typeface="+mn-ea"/>
                        <a:cs typeface="+mn-cs"/>
                      </a:endParaRPr>
                    </a:p>
                    <a:p>
                      <a:pPr marL="0" algn="ctr" defTabSz="914400" rtl="0" eaLnBrk="1" fontAlgn="auto" latinLnBrk="0" hangingPunct="1">
                        <a:lnSpc>
                          <a:spcPts val="1600"/>
                        </a:lnSpc>
                        <a:spcAft>
                          <a:spcPts val="0"/>
                        </a:spcAft>
                      </a:pPr>
                      <a:r>
                        <a:rPr kumimoji="1" lang="en-US" altLang="ja-JP" sz="1400" b="1" kern="1200" dirty="0">
                          <a:solidFill>
                            <a:schemeClr val="dk1"/>
                          </a:solidFill>
                          <a:effectLst/>
                          <a:latin typeface="+mn-ea"/>
                          <a:ea typeface="+mn-ea"/>
                          <a:cs typeface="+mn-cs"/>
                        </a:rPr>
                        <a:t>【</a:t>
                      </a:r>
                      <a:r>
                        <a:rPr kumimoji="1" lang="ja-JP" altLang="en-US" sz="1400" b="1" kern="1200" dirty="0" smtClean="0">
                          <a:solidFill>
                            <a:schemeClr val="dk1"/>
                          </a:solidFill>
                          <a:effectLst/>
                          <a:latin typeface="+mn-ea"/>
                          <a:ea typeface="+mn-ea"/>
                          <a:cs typeface="+mn-cs"/>
                        </a:rPr>
                        <a:t>令和</a:t>
                      </a:r>
                      <a:r>
                        <a:rPr kumimoji="1" lang="en-US" altLang="ja-JP" sz="1400" b="1" kern="1200" dirty="0" smtClean="0">
                          <a:solidFill>
                            <a:schemeClr val="dk1"/>
                          </a:solidFill>
                          <a:effectLst/>
                          <a:latin typeface="+mn-ea"/>
                          <a:ea typeface="+mn-ea"/>
                          <a:cs typeface="+mn-cs"/>
                        </a:rPr>
                        <a:t>4</a:t>
                      </a:r>
                      <a:r>
                        <a:rPr kumimoji="1" lang="ja-JP" altLang="en-US" sz="1400" b="1" kern="1200" dirty="0" smtClean="0">
                          <a:solidFill>
                            <a:schemeClr val="dk1"/>
                          </a:solidFill>
                          <a:effectLst/>
                          <a:latin typeface="+mn-ea"/>
                          <a:ea typeface="+mn-ea"/>
                          <a:cs typeface="+mn-cs"/>
                        </a:rPr>
                        <a:t>（</a:t>
                      </a:r>
                      <a:r>
                        <a:rPr kumimoji="1" lang="en-US" altLang="ja-JP" sz="1400" b="1" kern="1200" dirty="0" smtClean="0">
                          <a:solidFill>
                            <a:schemeClr val="dk1"/>
                          </a:solidFill>
                          <a:effectLst/>
                          <a:latin typeface="+mn-ea"/>
                          <a:ea typeface="+mn-ea"/>
                          <a:cs typeface="+mn-cs"/>
                        </a:rPr>
                        <a:t>2022</a:t>
                      </a:r>
                      <a:r>
                        <a:rPr kumimoji="1" lang="ja-JP" altLang="en-US" sz="1400" b="1" kern="1200" dirty="0" smtClean="0">
                          <a:solidFill>
                            <a:schemeClr val="dk1"/>
                          </a:solidFill>
                          <a:effectLst/>
                          <a:latin typeface="+mn-ea"/>
                          <a:ea typeface="+mn-ea"/>
                          <a:cs typeface="+mn-cs"/>
                        </a:rPr>
                        <a:t>）年</a:t>
                      </a:r>
                      <a:r>
                        <a:rPr kumimoji="1" lang="en-US" altLang="ja-JP" sz="1400" b="1" kern="1200" dirty="0" smtClean="0">
                          <a:solidFill>
                            <a:schemeClr val="dk1"/>
                          </a:solidFill>
                          <a:effectLst/>
                          <a:latin typeface="+mn-ea"/>
                          <a:ea typeface="+mn-ea"/>
                          <a:cs typeface="+mn-cs"/>
                        </a:rPr>
                        <a:t>12</a:t>
                      </a:r>
                      <a:r>
                        <a:rPr kumimoji="1" lang="ja-JP" altLang="en-US" sz="1400" b="1" kern="1200" dirty="0" smtClean="0">
                          <a:solidFill>
                            <a:schemeClr val="dk1"/>
                          </a:solidFill>
                          <a:effectLst/>
                          <a:latin typeface="+mn-ea"/>
                          <a:ea typeface="+mn-ea"/>
                          <a:cs typeface="+mn-cs"/>
                        </a:rPr>
                        <a:t>月</a:t>
                      </a:r>
                      <a:r>
                        <a:rPr kumimoji="1" lang="en-US" altLang="ja-JP" sz="1400" b="1" kern="1200" dirty="0" smtClean="0">
                          <a:solidFill>
                            <a:schemeClr val="dk1"/>
                          </a:solidFill>
                          <a:effectLst/>
                          <a:latin typeface="+mn-ea"/>
                          <a:ea typeface="+mn-ea"/>
                          <a:cs typeface="+mn-cs"/>
                        </a:rPr>
                        <a:t>】</a:t>
                      </a:r>
                      <a:endParaRPr kumimoji="1" lang="ja-JP" sz="1400" b="1" kern="1200" dirty="0">
                        <a:solidFill>
                          <a:schemeClr val="dk1"/>
                        </a:solidFill>
                        <a:effectLst/>
                        <a:latin typeface="+mn-ea"/>
                        <a:ea typeface="+mn-ea"/>
                        <a:cs typeface="+mn-cs"/>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がん医療の充実</a:t>
            </a:r>
          </a:p>
        </p:txBody>
      </p:sp>
      <p:sp>
        <p:nvSpPr>
          <p:cNvPr id="15" name="正方形/長方形 14"/>
          <p:cNvSpPr/>
          <p:nvPr/>
        </p:nvSpPr>
        <p:spPr>
          <a:xfrm>
            <a:off x="134947" y="914823"/>
            <a:ext cx="4688603" cy="35529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（４）がん登録の推進</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計画</a:t>
            </a:r>
            <a:r>
              <a:rPr kumimoji="1" lang="ja-JP" altLang="en-US"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Ｐ</a:t>
            </a:r>
            <a:r>
              <a:rPr kumimoji="1" lang="en-US" altLang="ja-JP"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52-53</a:t>
            </a:r>
            <a:endPar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正方形/長方形 11"/>
          <p:cNvSpPr/>
          <p:nvPr/>
        </p:nvSpPr>
        <p:spPr>
          <a:xfrm>
            <a:off x="663360" y="2019812"/>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9" name="テキスト ボックス 15"/>
          <p:cNvSpPr txBox="1"/>
          <p:nvPr/>
        </p:nvSpPr>
        <p:spPr>
          <a:xfrm>
            <a:off x="8623772" y="208612"/>
            <a:ext cx="1220761"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0" lang="ja-JP" altLang="en-US" sz="14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endParaRPr kumimoji="0" lang="ja-JP" altLang="en-US" sz="14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3850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489397" y="184958"/>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2" y="6399352"/>
            <a:ext cx="34386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＜がん登録等部会</a:t>
            </a:r>
            <a:r>
              <a:rPr kumimoji="1" lang="ja-JP" altLang="en-US"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en-US" altLang="ja-JP" sz="1400" b="1" i="0" u="none" strike="noStrike" kern="1200" cap="none" spc="0" normalizeH="0" baseline="0" noProof="0" dirty="0" smtClean="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7</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7" name="表 6"/>
          <p:cNvGraphicFramePr>
            <a:graphicFrameLocks noGrp="1"/>
          </p:cNvGraphicFramePr>
          <p:nvPr>
            <p:extLst>
              <p:ext uri="{D42A27DB-BD31-4B8C-83A1-F6EECF244321}">
                <p14:modId xmlns:p14="http://schemas.microsoft.com/office/powerpoint/2010/main" val="2342092294"/>
              </p:ext>
            </p:extLst>
          </p:nvPr>
        </p:nvGraphicFramePr>
        <p:xfrm>
          <a:off x="515691" y="845885"/>
          <a:ext cx="8963160" cy="5469647"/>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7545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smtClean="0">
                          <a:solidFill>
                            <a:schemeClr val="tx1"/>
                          </a:solidFill>
                          <a:latin typeface="+mn-ea"/>
                          <a:ea typeface="+mn-ea"/>
                        </a:rPr>
                        <a:t>》</a:t>
                      </a:r>
                    </a:p>
                    <a:p>
                      <a:pPr>
                        <a:lnSpc>
                          <a:spcPct val="100000"/>
                        </a:lnSpc>
                      </a:pPr>
                      <a:r>
                        <a:rPr kumimoji="1" lang="ja-JP" altLang="en-US" sz="1300" b="0" dirty="0" smtClean="0">
                          <a:solidFill>
                            <a:schemeClr val="tx1"/>
                          </a:solidFill>
                          <a:latin typeface="+mn-ea"/>
                          <a:ea typeface="+mn-ea"/>
                        </a:rPr>
                        <a:t>■全国</a:t>
                      </a:r>
                      <a:r>
                        <a:rPr kumimoji="1" lang="ja-JP" altLang="en-US" sz="1300" b="0" dirty="0">
                          <a:solidFill>
                            <a:schemeClr val="tx1"/>
                          </a:solidFill>
                          <a:latin typeface="+mn-ea"/>
                          <a:ea typeface="+mn-ea"/>
                        </a:rPr>
                        <a:t>がん登録実務者</a:t>
                      </a:r>
                      <a:r>
                        <a:rPr kumimoji="1" lang="ja-JP" altLang="en-US" sz="1300" b="0" dirty="0" smtClean="0">
                          <a:solidFill>
                            <a:schemeClr val="tx1"/>
                          </a:solidFill>
                          <a:latin typeface="+mn-ea"/>
                          <a:ea typeface="+mn-ea"/>
                        </a:rPr>
                        <a:t>研修会の実施。（令和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20</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93</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162</a:t>
                      </a:r>
                      <a:r>
                        <a:rPr kumimoji="1" lang="ja-JP" altLang="en-US" sz="1300" b="0" dirty="0" smtClean="0">
                          <a:solidFill>
                            <a:schemeClr val="tx1"/>
                          </a:solidFill>
                          <a:latin typeface="+mn-ea"/>
                          <a:ea typeface="+mn-ea"/>
                        </a:rPr>
                        <a:t>名参加）　</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院内がん登録実務者研修会の</a:t>
                      </a:r>
                      <a:r>
                        <a:rPr kumimoji="1" lang="ja-JP" altLang="en-US" sz="1300" b="0" dirty="0" smtClean="0">
                          <a:solidFill>
                            <a:schemeClr val="tx1"/>
                          </a:solidFill>
                          <a:latin typeface="+mn-ea"/>
                          <a:ea typeface="+mn-ea"/>
                        </a:rPr>
                        <a:t>実施。（令和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31</a:t>
                      </a:r>
                      <a:r>
                        <a:rPr kumimoji="1" lang="ja-JP" altLang="en-US" sz="1300" b="0" dirty="0" smtClean="0">
                          <a:solidFill>
                            <a:schemeClr val="tx1"/>
                          </a:solidFill>
                          <a:latin typeface="+mn-ea"/>
                          <a:ea typeface="+mn-ea"/>
                        </a:rPr>
                        <a:t>日現地開催</a:t>
                      </a:r>
                      <a:r>
                        <a:rPr kumimoji="1" lang="en-US" altLang="ja-JP" sz="1300" b="0" dirty="0" smtClean="0">
                          <a:solidFill>
                            <a:schemeClr val="tx1"/>
                          </a:solidFill>
                          <a:latin typeface="+mn-ea"/>
                          <a:ea typeface="+mn-ea"/>
                        </a:rPr>
                        <a:t>57</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57</a:t>
                      </a:r>
                      <a:r>
                        <a:rPr kumimoji="1" lang="ja-JP" altLang="en-US" sz="1300" b="0" dirty="0" smtClean="0">
                          <a:solidFill>
                            <a:schemeClr val="tx1"/>
                          </a:solidFill>
                          <a:latin typeface="+mn-ea"/>
                          <a:ea typeface="+mn-ea"/>
                        </a:rPr>
                        <a:t>名参加、</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10</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14</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67</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156</a:t>
                      </a:r>
                      <a:r>
                        <a:rPr kumimoji="1" lang="ja-JP" altLang="en-US" sz="1300" b="0" dirty="0" smtClean="0">
                          <a:solidFill>
                            <a:schemeClr val="tx1"/>
                          </a:solidFill>
                          <a:latin typeface="+mn-ea"/>
                          <a:ea typeface="+mn-ea"/>
                        </a:rPr>
                        <a:t>名参加、</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令和</a:t>
                      </a:r>
                      <a:r>
                        <a:rPr kumimoji="1" lang="en-US" altLang="ja-JP" sz="1300" b="0" dirty="0" smtClean="0">
                          <a:solidFill>
                            <a:schemeClr val="tx1"/>
                          </a:solidFill>
                          <a:latin typeface="+mn-ea"/>
                          <a:ea typeface="+mn-ea"/>
                        </a:rPr>
                        <a:t>5</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21</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開催予定）</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がん登録による情報の提供・活用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smtClean="0">
                          <a:solidFill>
                            <a:schemeClr val="tx1"/>
                          </a:solidFill>
                          <a:latin typeface="+mn-ea"/>
                          <a:ea typeface="+mn-ea"/>
                        </a:rPr>
                        <a:t>月より</a:t>
                      </a:r>
                      <a:r>
                        <a:rPr kumimoji="1" lang="ja-JP" altLang="en-US" sz="1300" b="0" dirty="0">
                          <a:solidFill>
                            <a:schemeClr val="tx1"/>
                          </a:solidFill>
                          <a:latin typeface="+mn-ea"/>
                          <a:ea typeface="+mn-ea"/>
                        </a:rPr>
                        <a:t>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月より、大阪府がん対策推進委員会がん登録等部会にて情報提供審議を開始し、今年度は</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月末まで</a:t>
                      </a:r>
                      <a:r>
                        <a:rPr kumimoji="1" lang="ja-JP" altLang="en-US" sz="1300" b="0" dirty="0" smtClean="0">
                          <a:solidFill>
                            <a:schemeClr val="tx1"/>
                          </a:solidFill>
                          <a:latin typeface="+mn-ea"/>
                          <a:ea typeface="+mn-ea"/>
                        </a:rPr>
                        <a:t>に</a:t>
                      </a:r>
                      <a:r>
                        <a:rPr kumimoji="1" lang="en-US" altLang="ja-JP" sz="1300" b="0" dirty="0" smtClean="0">
                          <a:solidFill>
                            <a:schemeClr val="tx1"/>
                          </a:solidFill>
                          <a:latin typeface="+mn-ea"/>
                          <a:ea typeface="+mn-ea"/>
                        </a:rPr>
                        <a:t>23</a:t>
                      </a:r>
                      <a:r>
                        <a:rPr kumimoji="1" lang="ja-JP" altLang="en-US" sz="1300" b="0" dirty="0" smtClean="0">
                          <a:solidFill>
                            <a:schemeClr val="tx1"/>
                          </a:solidFill>
                          <a:latin typeface="+mn-ea"/>
                          <a:ea typeface="+mn-ea"/>
                        </a:rPr>
                        <a:t>件の</a:t>
                      </a:r>
                      <a:r>
                        <a:rPr kumimoji="1" lang="ja-JP" altLang="en-US" sz="1300" b="0" dirty="0">
                          <a:solidFill>
                            <a:schemeClr val="tx1"/>
                          </a:solidFill>
                          <a:latin typeface="+mn-ea"/>
                          <a:ea typeface="+mn-ea"/>
                        </a:rPr>
                        <a:t>情報提供を決定。（審議会を経ない病院への情報提供</a:t>
                      </a:r>
                      <a:r>
                        <a:rPr kumimoji="1" lang="ja-JP" altLang="en-US" sz="1300" b="0" dirty="0" smtClean="0">
                          <a:solidFill>
                            <a:schemeClr val="tx1"/>
                          </a:solidFill>
                          <a:latin typeface="+mn-ea"/>
                          <a:ea typeface="+mn-ea"/>
                        </a:rPr>
                        <a:t>は</a:t>
                      </a:r>
                      <a:r>
                        <a:rPr kumimoji="1" lang="en-US" altLang="ja-JP" sz="1300" b="0" dirty="0" smtClean="0">
                          <a:solidFill>
                            <a:schemeClr val="tx1"/>
                          </a:solidFill>
                          <a:latin typeface="+mn-ea"/>
                          <a:ea typeface="+mn-ea"/>
                        </a:rPr>
                        <a:t>16</a:t>
                      </a:r>
                      <a:r>
                        <a:rPr kumimoji="1" lang="ja-JP" altLang="en-US" sz="1300" b="0" dirty="0" smtClean="0">
                          <a:solidFill>
                            <a:schemeClr val="tx1"/>
                          </a:solidFill>
                          <a:latin typeface="+mn-ea"/>
                          <a:ea typeface="+mn-ea"/>
                        </a:rPr>
                        <a:t>件</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■がんの罹患、がん患者の医療、生存率についての成績を年報（大阪府におけるがん登録）として作成し、医療機関に配布。</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smtClean="0">
                          <a:solidFill>
                            <a:schemeClr val="tx1"/>
                          </a:solidFill>
                          <a:latin typeface="+mn-ea"/>
                          <a:ea typeface="+mn-ea"/>
                        </a:rPr>
                        <a:t>■令和</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17</a:t>
                      </a:r>
                      <a:r>
                        <a:rPr kumimoji="1" lang="ja-JP" altLang="en-US" sz="1300" b="0" dirty="0" smtClean="0">
                          <a:solidFill>
                            <a:schemeClr val="tx1"/>
                          </a:solidFill>
                          <a:latin typeface="+mn-ea"/>
                          <a:ea typeface="+mn-ea"/>
                        </a:rPr>
                        <a:t>日から大阪府</a:t>
                      </a:r>
                      <a:r>
                        <a:rPr kumimoji="1" lang="ja-JP" altLang="en-US" sz="1300" b="0" dirty="0">
                          <a:solidFill>
                            <a:schemeClr val="tx1"/>
                          </a:solidFill>
                          <a:latin typeface="+mn-ea"/>
                          <a:ea typeface="+mn-ea"/>
                        </a:rPr>
                        <a:t>がん登録病院連絡協</a:t>
                      </a:r>
                      <a:r>
                        <a:rPr kumimoji="1" lang="ja-JP" altLang="en-US" sz="1300" b="0" dirty="0" smtClean="0">
                          <a:solidFill>
                            <a:schemeClr val="tx1"/>
                          </a:solidFill>
                          <a:latin typeface="+mn-ea"/>
                          <a:ea typeface="+mn-ea"/>
                        </a:rPr>
                        <a:t>議会専用ＨＰにて</a:t>
                      </a:r>
                      <a:r>
                        <a:rPr kumimoji="1" lang="ja-JP" altLang="en-US" sz="1300" b="0" dirty="0">
                          <a:solidFill>
                            <a:schemeClr val="tx1"/>
                          </a:solidFill>
                          <a:latin typeface="+mn-ea"/>
                          <a:ea typeface="+mn-ea"/>
                        </a:rPr>
                        <a:t>、地域がん登録及び全国がん登録に</a:t>
                      </a:r>
                      <a:r>
                        <a:rPr kumimoji="1" lang="ja-JP" altLang="en-US" sz="1300" b="0" dirty="0" smtClean="0">
                          <a:solidFill>
                            <a:schemeClr val="tx1"/>
                          </a:solidFill>
                          <a:latin typeface="+mn-ea"/>
                          <a:ea typeface="+mn-ea"/>
                        </a:rPr>
                        <a:t>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■拠点病院診療実績について、現況報告の最新情報を大阪国際がんセンター</a:t>
                      </a:r>
                      <a:r>
                        <a:rPr kumimoji="1" lang="en-US" altLang="ja-JP" sz="1300" b="0" dirty="0">
                          <a:solidFill>
                            <a:schemeClr val="tx1"/>
                          </a:solidFill>
                          <a:latin typeface="+mn-ea"/>
                          <a:ea typeface="+mn-ea"/>
                        </a:rPr>
                        <a:t>HP</a:t>
                      </a:r>
                      <a:r>
                        <a:rPr kumimoji="1" lang="ja-JP" altLang="en-US" sz="1300" b="0" dirty="0">
                          <a:solidFill>
                            <a:schemeClr val="tx1"/>
                          </a:solidFill>
                          <a:latin typeface="+mn-ea"/>
                          <a:ea typeface="+mn-ea"/>
                        </a:rPr>
                        <a:t>上にて公開。</a:t>
                      </a:r>
                      <a:endParaRPr kumimoji="1" lang="en-US" altLang="ja-JP"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■拠点病院等のがん登録実務者のスキルアップ。</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■拠点病院等におけるがん登録データの更なる活用促進。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a:t>
                      </a:r>
                      <a:r>
                        <a:rPr kumimoji="1" lang="ja-JP" altLang="en-US" sz="1300" b="0" dirty="0" smtClean="0">
                          <a:solidFill>
                            <a:schemeClr val="tx1"/>
                          </a:solidFill>
                          <a:latin typeface="+mn-ea"/>
                          <a:ea typeface="+mn-ea"/>
                        </a:rPr>
                        <a:t>を実施</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smtClean="0">
                          <a:solidFill>
                            <a:schemeClr val="tx1"/>
                          </a:solidFill>
                          <a:effectLst/>
                          <a:latin typeface="+mn-ea"/>
                          <a:ea typeface="+mn-ea"/>
                        </a:rPr>
                        <a:t>15,954</a:t>
                      </a:r>
                      <a:r>
                        <a:rPr kumimoji="1" lang="ja-JP" altLang="en-US" sz="1300" dirty="0" smtClean="0">
                          <a:solidFill>
                            <a:schemeClr val="tx1"/>
                          </a:solidFill>
                          <a:latin typeface="+mn-ea"/>
                          <a:ea typeface="+mn-ea"/>
                        </a:rPr>
                        <a:t>千円）、がん</a:t>
                      </a:r>
                      <a:r>
                        <a:rPr kumimoji="1" lang="ja-JP" altLang="en-US" sz="1300" dirty="0">
                          <a:solidFill>
                            <a:schemeClr val="tx1"/>
                          </a:solidFill>
                          <a:latin typeface="+mn-ea"/>
                          <a:ea typeface="+mn-ea"/>
                        </a:rPr>
                        <a:t>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smtClean="0">
                          <a:solidFill>
                            <a:schemeClr val="tx1"/>
                          </a:solidFill>
                          <a:latin typeface="+mn-ea"/>
                          <a:ea typeface="+mn-ea"/>
                        </a:rPr>
                        <a:t>）、がん</a:t>
                      </a:r>
                      <a:r>
                        <a:rPr kumimoji="1" lang="ja-JP" altLang="en-US" sz="1300" dirty="0">
                          <a:solidFill>
                            <a:schemeClr val="tx1"/>
                          </a:solidFill>
                          <a:latin typeface="+mn-ea"/>
                          <a:ea typeface="+mn-ea"/>
                        </a:rPr>
                        <a:t>登録実務者研修等出席旅費</a:t>
                      </a:r>
                      <a:r>
                        <a:rPr kumimoji="1" lang="ja-JP" altLang="en-US" sz="1300" dirty="0" smtClean="0">
                          <a:solidFill>
                            <a:schemeClr val="tx1"/>
                          </a:solidFill>
                          <a:latin typeface="+mn-ea"/>
                          <a:ea typeface="+mn-ea"/>
                        </a:rPr>
                        <a:t>（</a:t>
                      </a:r>
                      <a:r>
                        <a:rPr kumimoji="1" lang="en-US" altLang="ja-JP" sz="1300" dirty="0" smtClean="0">
                          <a:solidFill>
                            <a:schemeClr val="tx1"/>
                          </a:solidFill>
                          <a:effectLst/>
                          <a:latin typeface="+mn-ea"/>
                          <a:ea typeface="+mn-ea"/>
                        </a:rPr>
                        <a:t>183</a:t>
                      </a:r>
                      <a:r>
                        <a:rPr lang="ja-JP" altLang="en-US" sz="1300" dirty="0" smtClean="0">
                          <a:solidFill>
                            <a:schemeClr val="tx1"/>
                          </a:solidFill>
                          <a:effectLst/>
                          <a:latin typeface="+mn-ea"/>
                          <a:ea typeface="+mn-ea"/>
                        </a:rPr>
                        <a:t>千円</a:t>
                      </a:r>
                      <a:r>
                        <a:rPr kumimoji="1" lang="ja-JP" altLang="en-US" sz="130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2238" y="8180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85073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7138</TotalTime>
  <Words>664</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有馬　久未</cp:lastModifiedBy>
  <cp:revision>656</cp:revision>
  <cp:lastPrinted>2022-12-09T06:39:37Z</cp:lastPrinted>
  <dcterms:created xsi:type="dcterms:W3CDTF">2019-06-16T09:06:21Z</dcterms:created>
  <dcterms:modified xsi:type="dcterms:W3CDTF">2023-01-31T08:50:41Z</dcterms:modified>
</cp:coreProperties>
</file>