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325" r:id="rId2"/>
    <p:sldId id="326"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渡部　翔子" initials="渡部　翔子" lastIdx="2" clrIdx="0">
    <p:extLst>
      <p:ext uri="{19B8F6BF-5375-455C-9EA6-DF929625EA0E}">
        <p15:presenceInfo xmlns:p15="http://schemas.microsoft.com/office/powerpoint/2012/main" userId="S-1-5-21-161959346-1900351369-444732941-167272" providerId="AD"/>
      </p:ext>
    </p:extLst>
  </p:cmAuthor>
  <p:cmAuthor id="2" name="川﨑　康平" initials="川﨑　康平" lastIdx="1" clrIdx="1">
    <p:extLst>
      <p:ext uri="{19B8F6BF-5375-455C-9EA6-DF929625EA0E}">
        <p15:presenceInfo xmlns:p15="http://schemas.microsoft.com/office/powerpoint/2012/main" userId="S-1-5-21-161959346-1900351369-444732941-188889" providerId="AD"/>
      </p:ext>
    </p:extLst>
  </p:cmAuthor>
  <p:cmAuthor id="3" name="中村　愛" initials="中村　愛" lastIdx="3" clrIdx="2">
    <p:extLst>
      <p:ext uri="{19B8F6BF-5375-455C-9EA6-DF929625EA0E}">
        <p15:presenceInfo xmlns:p15="http://schemas.microsoft.com/office/powerpoint/2012/main" userId="S-1-5-21-161959346-1900351369-444732941-189633" providerId="AD"/>
      </p:ext>
    </p:extLst>
  </p:cmAuthor>
  <p:cmAuthor id="4" name="有馬　久未" initials="有馬　久未" lastIdx="1" clrIdx="3">
    <p:extLst>
      <p:ext uri="{19B8F6BF-5375-455C-9EA6-DF929625EA0E}">
        <p15:presenceInfo xmlns:p15="http://schemas.microsoft.com/office/powerpoint/2012/main" userId="S-1-5-21-161959346-1900351369-444732941-455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434" autoAdjust="0"/>
  </p:normalViewPr>
  <p:slideViewPr>
    <p:cSldViewPr snapToGrid="0">
      <p:cViewPr varScale="1">
        <p:scale>
          <a:sx n="70" d="100"/>
          <a:sy n="70" d="100"/>
        </p:scale>
        <p:origin x="11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2023/1/31</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2023/1/31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2023/1/31</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2023/1/31</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2023/1/31</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2023/1/31</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2023/1/31</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2023/1/31</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2023/1/31</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2023/1/31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318801" y="1045127"/>
            <a:ext cx="9259910" cy="55880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現在の状況</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7.9</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【平成</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24</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2012</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）年】</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15</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件</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【平成</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28</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2016</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）年】</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9" name="表 18"/>
          <p:cNvGraphicFramePr>
            <a:graphicFrameLocks noGrp="1"/>
          </p:cNvGraphicFramePr>
          <p:nvPr>
            <p:extLst>
              <p:ext uri="{D42A27DB-BD31-4B8C-83A1-F6EECF244321}">
                <p14:modId xmlns:p14="http://schemas.microsoft.com/office/powerpoint/2010/main" val="1968292266"/>
              </p:ext>
            </p:extLst>
          </p:nvPr>
        </p:nvGraphicFramePr>
        <p:xfrm>
          <a:off x="663360" y="2557803"/>
          <a:ext cx="8570793" cy="2194502"/>
        </p:xfrm>
        <a:graphic>
          <a:graphicData uri="http://schemas.openxmlformats.org/drawingml/2006/table">
            <a:tbl>
              <a:tblPr firstRow="1" firstCol="1" bandRow="1">
                <a:tableStyleId>{5C22544A-7EE6-4342-B048-85BDC9FD1C3A}</a:tableStyleId>
              </a:tblPr>
              <a:tblGrid>
                <a:gridCol w="244550">
                  <a:extLst>
                    <a:ext uri="{9D8B030D-6E8A-4147-A177-3AD203B41FA5}">
                      <a16:colId xmlns:a16="http://schemas.microsoft.com/office/drawing/2014/main" val="20000"/>
                    </a:ext>
                  </a:extLst>
                </a:gridCol>
                <a:gridCol w="3213329">
                  <a:extLst>
                    <a:ext uri="{9D8B030D-6E8A-4147-A177-3AD203B41FA5}">
                      <a16:colId xmlns:a16="http://schemas.microsoft.com/office/drawing/2014/main" val="20001"/>
                    </a:ext>
                  </a:extLst>
                </a:gridCol>
                <a:gridCol w="2627291">
                  <a:extLst>
                    <a:ext uri="{9D8B030D-6E8A-4147-A177-3AD203B41FA5}">
                      <a16:colId xmlns:a16="http://schemas.microsoft.com/office/drawing/2014/main" val="20002"/>
                    </a:ext>
                  </a:extLst>
                </a:gridCol>
                <a:gridCol w="2485623">
                  <a:extLst>
                    <a:ext uri="{9D8B030D-6E8A-4147-A177-3AD203B41FA5}">
                      <a16:colId xmlns:a16="http://schemas.microsoft.com/office/drawing/2014/main" val="1316396622"/>
                    </a:ext>
                  </a:extLst>
                </a:gridCol>
              </a:tblGrid>
              <a:tr h="533047">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6424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en-US" sz="1400" b="1" dirty="0">
                          <a:effectLst/>
                          <a:latin typeface="+mn-ea"/>
                          <a:ea typeface="+mn-ea"/>
                        </a:rPr>
                        <a:t>DCO</a:t>
                      </a:r>
                      <a:r>
                        <a:rPr lang="ja-JP" sz="1400" b="1" dirty="0">
                          <a:effectLst/>
                          <a:latin typeface="+mn-ea"/>
                          <a:ea typeface="+mn-ea"/>
                        </a:rPr>
                        <a:t>％</a:t>
                      </a:r>
                    </a:p>
                    <a:p>
                      <a:pPr algn="l" fontAlgn="auto">
                        <a:lnSpc>
                          <a:spcPts val="1600"/>
                        </a:lnSpc>
                        <a:spcAft>
                          <a:spcPts val="0"/>
                        </a:spcAft>
                      </a:pPr>
                      <a:r>
                        <a:rPr lang="ja-JP" sz="1400" b="1" kern="100" dirty="0">
                          <a:effectLst/>
                          <a:latin typeface="+mn-ea"/>
                          <a:ea typeface="+mn-ea"/>
                        </a:rPr>
                        <a:t>＜がん登録データの精度の維持＞</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7.9</a:t>
                      </a:r>
                      <a:r>
                        <a:rPr lang="ja-JP" sz="1400" b="1" dirty="0">
                          <a:effectLst/>
                          <a:latin typeface="+mn-ea"/>
                          <a:ea typeface="+mn-ea"/>
                        </a:rPr>
                        <a:t>％</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24</a:t>
                      </a:r>
                      <a:r>
                        <a:rPr lang="ja-JP" sz="1400" b="1" dirty="0">
                          <a:effectLst/>
                          <a:latin typeface="+mn-ea"/>
                          <a:ea typeface="+mn-ea"/>
                        </a:rPr>
                        <a:t>（</a:t>
                      </a:r>
                      <a:r>
                        <a:rPr lang="en-US" sz="1400" b="1" dirty="0">
                          <a:effectLst/>
                          <a:latin typeface="+mn-ea"/>
                          <a:ea typeface="+mn-ea"/>
                        </a:rPr>
                        <a:t>2012</a:t>
                      </a:r>
                      <a:r>
                        <a:rPr lang="ja-JP" sz="14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2.0</a:t>
                      </a:r>
                      <a:r>
                        <a:rPr lang="ja-JP" altLang="en-US" sz="1400" b="1" dirty="0" smtClean="0">
                          <a:solidFill>
                            <a:schemeClr val="tx1"/>
                          </a:solidFill>
                          <a:effectLst/>
                          <a:latin typeface="+mn-ea"/>
                          <a:ea typeface="+mn-ea"/>
                          <a:cs typeface="HG丸ｺﾞｼｯｸM-PRO"/>
                        </a:rPr>
                        <a:t>％</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smtClean="0">
                          <a:solidFill>
                            <a:schemeClr val="tx1"/>
                          </a:solidFill>
                          <a:effectLst/>
                          <a:latin typeface="+mn-ea"/>
                          <a:ea typeface="+mn-ea"/>
                          <a:cs typeface="HG丸ｺﾞｼｯｸM-PRO"/>
                        </a:rPr>
                        <a:t>平成</a:t>
                      </a:r>
                      <a:r>
                        <a:rPr lang="en-US" altLang="ja-JP" sz="1400" b="1" dirty="0" smtClean="0">
                          <a:solidFill>
                            <a:schemeClr val="tx1"/>
                          </a:solidFill>
                          <a:effectLst/>
                          <a:latin typeface="+mn-ea"/>
                          <a:ea typeface="+mn-ea"/>
                          <a:cs typeface="HG丸ｺﾞｼｯｸM-PRO"/>
                        </a:rPr>
                        <a:t>30</a:t>
                      </a:r>
                      <a:r>
                        <a:rPr lang="ja-JP" altLang="en-US" sz="1400" b="1" dirty="0" smtClean="0">
                          <a:solidFill>
                            <a:schemeClr val="tx1"/>
                          </a:solidFill>
                          <a:effectLst/>
                          <a:latin typeface="+mn-ea"/>
                          <a:ea typeface="+mn-ea"/>
                          <a:cs typeface="HG丸ｺﾞｼｯｸM-PRO"/>
                        </a:rPr>
                        <a:t>（</a:t>
                      </a:r>
                      <a:r>
                        <a:rPr lang="en-US" altLang="ja-JP" sz="1400" b="1" dirty="0" smtClean="0">
                          <a:solidFill>
                            <a:schemeClr val="tx1"/>
                          </a:solidFill>
                          <a:effectLst/>
                          <a:latin typeface="+mn-ea"/>
                          <a:ea typeface="+mn-ea"/>
                          <a:cs typeface="HG丸ｺﾞｼｯｸM-PRO"/>
                        </a:rPr>
                        <a:t>2018</a:t>
                      </a:r>
                      <a:r>
                        <a:rPr lang="ja-JP" altLang="en-US" sz="1400" b="1" dirty="0" smtClean="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年</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97211">
                <a:tc>
                  <a:txBody>
                    <a:bodyPr/>
                    <a:lstStyle/>
                    <a:p>
                      <a:pPr algn="ctr" fontAlgn="auto">
                        <a:lnSpc>
                          <a:spcPts val="1600"/>
                        </a:lnSpc>
                        <a:spcAft>
                          <a:spcPts val="0"/>
                        </a:spcAft>
                      </a:pPr>
                      <a:r>
                        <a:rPr lang="en-US" sz="1400" b="1" dirty="0">
                          <a:effectLst/>
                          <a:latin typeface="+mn-ea"/>
                          <a:ea typeface="+mn-ea"/>
                        </a:rPr>
                        <a:t>2</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がん登録データなどの情報提供件数</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【がん対策センター調べ】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auto">
                        <a:lnSpc>
                          <a:spcPts val="1600"/>
                        </a:lnSpc>
                        <a:spcAft>
                          <a:spcPts val="0"/>
                        </a:spcAft>
                      </a:pPr>
                      <a:r>
                        <a:rPr lang="en-US" sz="1400" b="1" dirty="0">
                          <a:effectLst/>
                          <a:latin typeface="+mn-ea"/>
                          <a:ea typeface="+mn-ea"/>
                        </a:rPr>
                        <a:t>15</a:t>
                      </a:r>
                      <a:r>
                        <a:rPr lang="ja-JP" sz="1400" b="1" dirty="0">
                          <a:effectLst/>
                          <a:latin typeface="+mn-ea"/>
                          <a:ea typeface="+mn-ea"/>
                        </a:rPr>
                        <a:t>件</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fontAlgn="auto" latinLnBrk="0" hangingPunct="1">
                        <a:lnSpc>
                          <a:spcPts val="1600"/>
                        </a:lnSpc>
                        <a:spcAft>
                          <a:spcPts val="0"/>
                        </a:spcAft>
                      </a:pPr>
                      <a:r>
                        <a:rPr kumimoji="1" lang="en-US" altLang="ja-JP" sz="1400" b="1" kern="1200" dirty="0" smtClean="0">
                          <a:solidFill>
                            <a:schemeClr val="dk1"/>
                          </a:solidFill>
                          <a:effectLst/>
                          <a:latin typeface="+mn-ea"/>
                          <a:ea typeface="+mn-ea"/>
                          <a:cs typeface="+mn-cs"/>
                        </a:rPr>
                        <a:t>23</a:t>
                      </a:r>
                      <a:r>
                        <a:rPr kumimoji="1" lang="ja-JP" altLang="en-US" sz="1400" b="1" kern="1200" dirty="0" smtClean="0">
                          <a:solidFill>
                            <a:schemeClr val="dk1"/>
                          </a:solidFill>
                          <a:effectLst/>
                          <a:latin typeface="+mn-ea"/>
                          <a:ea typeface="+mn-ea"/>
                          <a:cs typeface="+mn-cs"/>
                        </a:rPr>
                        <a:t>件</a:t>
                      </a:r>
                      <a:r>
                        <a:rPr kumimoji="1" lang="ja-JP" altLang="en-US" sz="1400" b="1" kern="1200" dirty="0">
                          <a:solidFill>
                            <a:schemeClr val="dk1"/>
                          </a:solidFill>
                          <a:effectLst/>
                          <a:latin typeface="+mn-ea"/>
                          <a:ea typeface="+mn-ea"/>
                          <a:cs typeface="+mn-cs"/>
                        </a:rPr>
                        <a:t>（うち</a:t>
                      </a:r>
                      <a:r>
                        <a:rPr kumimoji="1" lang="ja-JP" altLang="en-US" sz="1400" b="1" kern="1200" dirty="0" smtClean="0">
                          <a:solidFill>
                            <a:schemeClr val="dk1"/>
                          </a:solidFill>
                          <a:effectLst/>
                          <a:latin typeface="+mn-ea"/>
                          <a:ea typeface="+mn-ea"/>
                          <a:cs typeface="+mn-cs"/>
                        </a:rPr>
                        <a:t>病院</a:t>
                      </a:r>
                      <a:r>
                        <a:rPr kumimoji="1" lang="en-US" altLang="ja-JP" sz="1400" b="1" kern="1200" dirty="0" smtClean="0">
                          <a:solidFill>
                            <a:schemeClr val="dk1"/>
                          </a:solidFill>
                          <a:effectLst/>
                          <a:latin typeface="+mn-ea"/>
                          <a:ea typeface="+mn-ea"/>
                          <a:cs typeface="+mn-cs"/>
                        </a:rPr>
                        <a:t>16</a:t>
                      </a:r>
                      <a:r>
                        <a:rPr kumimoji="1" lang="ja-JP" altLang="en-US" sz="1400" b="1" kern="1200" dirty="0" smtClean="0">
                          <a:solidFill>
                            <a:schemeClr val="dk1"/>
                          </a:solidFill>
                          <a:effectLst/>
                          <a:latin typeface="+mn-ea"/>
                          <a:ea typeface="+mn-ea"/>
                          <a:cs typeface="+mn-cs"/>
                        </a:rPr>
                        <a:t>件</a:t>
                      </a:r>
                      <a:r>
                        <a:rPr kumimoji="1" lang="ja-JP" altLang="en-US" sz="1400" b="1" kern="1200" dirty="0">
                          <a:solidFill>
                            <a:schemeClr val="dk1"/>
                          </a:solidFill>
                          <a:effectLst/>
                          <a:latin typeface="+mn-ea"/>
                          <a:ea typeface="+mn-ea"/>
                          <a:cs typeface="+mn-cs"/>
                        </a:rPr>
                        <a:t>）</a:t>
                      </a:r>
                      <a:endParaRPr kumimoji="1" lang="en-US" altLang="ja-JP" sz="1400" b="1" kern="1200" dirty="0">
                        <a:solidFill>
                          <a:schemeClr val="dk1"/>
                        </a:solidFill>
                        <a:effectLst/>
                        <a:latin typeface="+mn-ea"/>
                        <a:ea typeface="+mn-ea"/>
                        <a:cs typeface="+mn-cs"/>
                      </a:endParaRPr>
                    </a:p>
                    <a:p>
                      <a:pPr marL="0" algn="ctr" defTabSz="914400" rtl="0" eaLnBrk="1" fontAlgn="auto" latinLnBrk="0" hangingPunct="1">
                        <a:lnSpc>
                          <a:spcPts val="1600"/>
                        </a:lnSpc>
                        <a:spcAft>
                          <a:spcPts val="0"/>
                        </a:spcAft>
                      </a:pPr>
                      <a:r>
                        <a:rPr kumimoji="1" lang="en-US" altLang="ja-JP" sz="1400" b="1" kern="1200" dirty="0">
                          <a:solidFill>
                            <a:schemeClr val="dk1"/>
                          </a:solidFill>
                          <a:effectLst/>
                          <a:latin typeface="+mn-ea"/>
                          <a:ea typeface="+mn-ea"/>
                          <a:cs typeface="+mn-cs"/>
                        </a:rPr>
                        <a:t>【</a:t>
                      </a:r>
                      <a:r>
                        <a:rPr kumimoji="1" lang="ja-JP" altLang="en-US" sz="1400" b="1" kern="1200" dirty="0" smtClean="0">
                          <a:solidFill>
                            <a:schemeClr val="dk1"/>
                          </a:solidFill>
                          <a:effectLst/>
                          <a:latin typeface="+mn-ea"/>
                          <a:ea typeface="+mn-ea"/>
                          <a:cs typeface="+mn-cs"/>
                        </a:rPr>
                        <a:t>令和</a:t>
                      </a:r>
                      <a:r>
                        <a:rPr kumimoji="1" lang="en-US" altLang="ja-JP" sz="1400" b="1" kern="1200" dirty="0" smtClean="0">
                          <a:solidFill>
                            <a:schemeClr val="dk1"/>
                          </a:solidFill>
                          <a:effectLst/>
                          <a:latin typeface="+mn-ea"/>
                          <a:ea typeface="+mn-ea"/>
                          <a:cs typeface="+mn-cs"/>
                        </a:rPr>
                        <a:t>4</a:t>
                      </a:r>
                      <a:r>
                        <a:rPr kumimoji="1" lang="ja-JP" altLang="en-US" sz="1400" b="1" kern="1200" dirty="0" smtClean="0">
                          <a:solidFill>
                            <a:schemeClr val="dk1"/>
                          </a:solidFill>
                          <a:effectLst/>
                          <a:latin typeface="+mn-ea"/>
                          <a:ea typeface="+mn-ea"/>
                          <a:cs typeface="+mn-cs"/>
                        </a:rPr>
                        <a:t>（</a:t>
                      </a:r>
                      <a:r>
                        <a:rPr kumimoji="1" lang="en-US" altLang="ja-JP" sz="1400" b="1" kern="1200" dirty="0" smtClean="0">
                          <a:solidFill>
                            <a:schemeClr val="dk1"/>
                          </a:solidFill>
                          <a:effectLst/>
                          <a:latin typeface="+mn-ea"/>
                          <a:ea typeface="+mn-ea"/>
                          <a:cs typeface="+mn-cs"/>
                        </a:rPr>
                        <a:t>2022</a:t>
                      </a:r>
                      <a:r>
                        <a:rPr kumimoji="1" lang="ja-JP" altLang="en-US" sz="1400" b="1" kern="1200" dirty="0" smtClean="0">
                          <a:solidFill>
                            <a:schemeClr val="dk1"/>
                          </a:solidFill>
                          <a:effectLst/>
                          <a:latin typeface="+mn-ea"/>
                          <a:ea typeface="+mn-ea"/>
                          <a:cs typeface="+mn-cs"/>
                        </a:rPr>
                        <a:t>）年</a:t>
                      </a:r>
                      <a:r>
                        <a:rPr kumimoji="1" lang="en-US" altLang="ja-JP" sz="1400" b="1" kern="1200" dirty="0" smtClean="0">
                          <a:solidFill>
                            <a:schemeClr val="dk1"/>
                          </a:solidFill>
                          <a:effectLst/>
                          <a:latin typeface="+mn-ea"/>
                          <a:ea typeface="+mn-ea"/>
                          <a:cs typeface="+mn-cs"/>
                        </a:rPr>
                        <a:t>12</a:t>
                      </a:r>
                      <a:r>
                        <a:rPr kumimoji="1" lang="ja-JP" altLang="en-US" sz="1400" b="1" kern="1200" dirty="0" smtClean="0">
                          <a:solidFill>
                            <a:schemeClr val="dk1"/>
                          </a:solidFill>
                          <a:effectLst/>
                          <a:latin typeface="+mn-ea"/>
                          <a:ea typeface="+mn-ea"/>
                          <a:cs typeface="+mn-cs"/>
                        </a:rPr>
                        <a:t>月</a:t>
                      </a:r>
                      <a:r>
                        <a:rPr kumimoji="1" lang="en-US" altLang="ja-JP" sz="1400" b="1" kern="1200" dirty="0" smtClean="0">
                          <a:solidFill>
                            <a:schemeClr val="dk1"/>
                          </a:solidFill>
                          <a:effectLst/>
                          <a:latin typeface="+mn-ea"/>
                          <a:ea typeface="+mn-ea"/>
                          <a:cs typeface="+mn-cs"/>
                        </a:rPr>
                        <a:t>】</a:t>
                      </a:r>
                      <a:endParaRPr kumimoji="1" lang="ja-JP" sz="1400" b="1" kern="1200" dirty="0">
                        <a:solidFill>
                          <a:schemeClr val="dk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2"/>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　がん医療の充実</a:t>
            </a:r>
          </a:p>
        </p:txBody>
      </p:sp>
      <p:sp>
        <p:nvSpPr>
          <p:cNvPr id="15" name="正方形/長方形 14"/>
          <p:cNvSpPr/>
          <p:nvPr/>
        </p:nvSpPr>
        <p:spPr>
          <a:xfrm>
            <a:off x="134947" y="914823"/>
            <a:ext cx="4688603" cy="35529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（４）がん登録の推進</a:t>
            </a: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計画</a:t>
            </a:r>
            <a:r>
              <a:rPr kumimoji="1" lang="ja-JP" altLang="en-US" sz="2000" b="1"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Ｐ</a:t>
            </a:r>
            <a:r>
              <a:rPr kumimoji="1" lang="en-US" altLang="ja-JP" sz="2000" b="1"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52-53</a:t>
            </a:r>
            <a:endParaRPr kumimoji="1" lang="en-US" altLang="ja-JP"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2" name="正方形/長方形 11"/>
          <p:cNvSpPr/>
          <p:nvPr/>
        </p:nvSpPr>
        <p:spPr>
          <a:xfrm>
            <a:off x="663360" y="2019812"/>
            <a:ext cx="8130963"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≪第３期大阪府がん対策推進計画におけるモニタリング指標≫</a:t>
            </a:r>
          </a:p>
        </p:txBody>
      </p:sp>
      <p:sp>
        <p:nvSpPr>
          <p:cNvPr id="9" name="テキスト ボックス 15"/>
          <p:cNvSpPr txBox="1"/>
          <p:nvPr/>
        </p:nvSpPr>
        <p:spPr>
          <a:xfrm>
            <a:off x="8623772" y="208612"/>
            <a:ext cx="1220761"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r>
              <a:rPr kumimoji="0" lang="ja-JP" altLang="en-US" sz="14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資料</a:t>
            </a:r>
            <a:r>
              <a:rPr lang="en-US" altLang="ja-JP"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endParaRPr kumimoji="0"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838507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extLst/>
          </p:nvPr>
        </p:nvGraphicFramePr>
        <p:xfrm>
          <a:off x="489397" y="184958"/>
          <a:ext cx="8989454" cy="566296"/>
        </p:xfrm>
        <a:graphic>
          <a:graphicData uri="http://schemas.openxmlformats.org/drawingml/2006/table">
            <a:tbl>
              <a:tblPr firstRow="1" bandRow="1">
                <a:tableStyleId>{5C22544A-7EE6-4342-B048-85BDC9FD1C3A}</a:tableStyleId>
              </a:tblPr>
              <a:tblGrid>
                <a:gridCol w="1118803">
                  <a:extLst>
                    <a:ext uri="{9D8B030D-6E8A-4147-A177-3AD203B41FA5}">
                      <a16:colId xmlns:a16="http://schemas.microsoft.com/office/drawing/2014/main" val="3795206225"/>
                    </a:ext>
                  </a:extLst>
                </a:gridCol>
                <a:gridCol w="7870651">
                  <a:extLst>
                    <a:ext uri="{9D8B030D-6E8A-4147-A177-3AD203B41FA5}">
                      <a16:colId xmlns:a16="http://schemas.microsoft.com/office/drawing/2014/main" val="1328953327"/>
                    </a:ext>
                  </a:extLst>
                </a:gridCol>
              </a:tblGrid>
              <a:tr h="5662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1" dirty="0">
                          <a:solidFill>
                            <a:schemeClr val="tx1"/>
                          </a:solidFill>
                        </a:rPr>
                        <a:t>  ◆全国がん登録の実施に伴い、精度維持・向上や得られたデータの活用が求められている。</a:t>
                      </a:r>
                      <a:endParaRPr kumimoji="1" lang="en-US" altLang="ja-JP" sz="1400" b="1" dirty="0">
                        <a:solidFill>
                          <a:schemeClr val="tx1"/>
                        </a:solidFill>
                      </a:endParaRPr>
                    </a:p>
                  </a:txBody>
                  <a:tcPr marL="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6156102" y="6399352"/>
            <a:ext cx="3438659"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＜がん登録等部会</a:t>
            </a:r>
            <a:r>
              <a:rPr kumimoji="1" lang="ja-JP" altLang="en-US" sz="1400" b="1" i="0" u="none" strike="noStrike" kern="1200" cap="none" spc="0" normalizeH="0" baseline="0" noProof="0" dirty="0" smtClean="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r>
              <a:rPr kumimoji="1" lang="en-US" altLang="ja-JP" sz="1400" b="1" i="0" u="none" strike="noStrike" kern="1200" cap="none" spc="0" normalizeH="0" baseline="0" noProof="0" dirty="0" smtClean="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7</a:t>
            </a: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p>
        </p:txBody>
      </p:sp>
      <p:graphicFrame>
        <p:nvGraphicFramePr>
          <p:cNvPr id="7" name="表 6"/>
          <p:cNvGraphicFramePr>
            <a:graphicFrameLocks noGrp="1"/>
          </p:cNvGraphicFramePr>
          <p:nvPr>
            <p:extLst>
              <p:ext uri="{D42A27DB-BD31-4B8C-83A1-F6EECF244321}">
                <p14:modId xmlns:p14="http://schemas.microsoft.com/office/powerpoint/2010/main" val="2342092294"/>
              </p:ext>
            </p:extLst>
          </p:nvPr>
        </p:nvGraphicFramePr>
        <p:xfrm>
          <a:off x="515691" y="845885"/>
          <a:ext cx="8963160" cy="5469647"/>
        </p:xfrm>
        <a:graphic>
          <a:graphicData uri="http://schemas.openxmlformats.org/drawingml/2006/table">
            <a:tbl>
              <a:tblPr firstRow="1" bandRow="1">
                <a:tableStyleId>{5C22544A-7EE6-4342-B048-85BDC9FD1C3A}</a:tableStyleId>
              </a:tblPr>
              <a:tblGrid>
                <a:gridCol w="1128922">
                  <a:extLst>
                    <a:ext uri="{9D8B030D-6E8A-4147-A177-3AD203B41FA5}">
                      <a16:colId xmlns:a16="http://schemas.microsoft.com/office/drawing/2014/main" val="528851062"/>
                    </a:ext>
                  </a:extLst>
                </a:gridCol>
                <a:gridCol w="7834238">
                  <a:extLst>
                    <a:ext uri="{9D8B030D-6E8A-4147-A177-3AD203B41FA5}">
                      <a16:colId xmlns:a16="http://schemas.microsoft.com/office/drawing/2014/main" val="89849022"/>
                    </a:ext>
                  </a:extLst>
                </a:gridCol>
              </a:tblGrid>
              <a:tr h="2754565">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en-US" altLang="ja-JP" sz="1300" dirty="0">
                          <a:solidFill>
                            <a:schemeClr val="tx1"/>
                          </a:solidFill>
                          <a:latin typeface="+mn-ea"/>
                          <a:ea typeface="+mn-ea"/>
                        </a:rPr>
                        <a:t>《</a:t>
                      </a:r>
                      <a:r>
                        <a:rPr kumimoji="1" lang="ja-JP" altLang="en-US" sz="1300" u="sng" dirty="0">
                          <a:solidFill>
                            <a:schemeClr val="tx1"/>
                          </a:solidFill>
                          <a:latin typeface="+mn-ea"/>
                          <a:ea typeface="+mn-ea"/>
                        </a:rPr>
                        <a:t>がん登録の精度向上</a:t>
                      </a:r>
                      <a:r>
                        <a:rPr kumimoji="1" lang="en-US" altLang="ja-JP" sz="1300" dirty="0" smtClean="0">
                          <a:solidFill>
                            <a:schemeClr val="tx1"/>
                          </a:solidFill>
                          <a:latin typeface="+mn-ea"/>
                          <a:ea typeface="+mn-ea"/>
                        </a:rPr>
                        <a:t>》</a:t>
                      </a:r>
                    </a:p>
                    <a:p>
                      <a:pPr>
                        <a:lnSpc>
                          <a:spcPct val="100000"/>
                        </a:lnSpc>
                      </a:pPr>
                      <a:r>
                        <a:rPr kumimoji="1" lang="ja-JP" altLang="en-US" sz="1300" b="0" dirty="0" smtClean="0">
                          <a:solidFill>
                            <a:schemeClr val="tx1"/>
                          </a:solidFill>
                          <a:latin typeface="+mn-ea"/>
                          <a:ea typeface="+mn-ea"/>
                        </a:rPr>
                        <a:t>■全国</a:t>
                      </a:r>
                      <a:r>
                        <a:rPr kumimoji="1" lang="ja-JP" altLang="en-US" sz="1300" b="0" dirty="0">
                          <a:solidFill>
                            <a:schemeClr val="tx1"/>
                          </a:solidFill>
                          <a:latin typeface="+mn-ea"/>
                          <a:ea typeface="+mn-ea"/>
                        </a:rPr>
                        <a:t>がん登録実務者</a:t>
                      </a:r>
                      <a:r>
                        <a:rPr kumimoji="1" lang="ja-JP" altLang="en-US" sz="1300" b="0" dirty="0" smtClean="0">
                          <a:solidFill>
                            <a:schemeClr val="tx1"/>
                          </a:solidFill>
                          <a:latin typeface="+mn-ea"/>
                          <a:ea typeface="+mn-ea"/>
                        </a:rPr>
                        <a:t>研修会の実施。（令和</a:t>
                      </a:r>
                      <a:r>
                        <a:rPr kumimoji="1" lang="en-US" altLang="ja-JP" sz="1300" b="0" dirty="0" smtClean="0">
                          <a:solidFill>
                            <a:schemeClr val="tx1"/>
                          </a:solidFill>
                          <a:latin typeface="+mn-ea"/>
                          <a:ea typeface="+mn-ea"/>
                        </a:rPr>
                        <a:t>4</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5</a:t>
                      </a:r>
                      <a:r>
                        <a:rPr kumimoji="1" lang="ja-JP" altLang="en-US" sz="1300" b="0" dirty="0" smtClean="0">
                          <a:solidFill>
                            <a:schemeClr val="tx1"/>
                          </a:solidFill>
                          <a:latin typeface="+mn-ea"/>
                          <a:ea typeface="+mn-ea"/>
                        </a:rPr>
                        <a:t>月</a:t>
                      </a:r>
                      <a:r>
                        <a:rPr kumimoji="1" lang="en-US" altLang="ja-JP" sz="1300" b="0" dirty="0" smtClean="0">
                          <a:solidFill>
                            <a:schemeClr val="tx1"/>
                          </a:solidFill>
                          <a:latin typeface="+mn-ea"/>
                          <a:ea typeface="+mn-ea"/>
                        </a:rPr>
                        <a:t>20</a:t>
                      </a:r>
                      <a:r>
                        <a:rPr kumimoji="1" lang="ja-JP" altLang="en-US" sz="1300" b="0" dirty="0" smtClean="0">
                          <a:solidFill>
                            <a:schemeClr val="tx1"/>
                          </a:solidFill>
                          <a:latin typeface="+mn-ea"/>
                          <a:ea typeface="+mn-ea"/>
                        </a:rPr>
                        <a:t>日</a:t>
                      </a:r>
                      <a:r>
                        <a:rPr kumimoji="1" lang="en-US" altLang="ja-JP" sz="1300" b="0" dirty="0" smtClean="0">
                          <a:solidFill>
                            <a:schemeClr val="tx1"/>
                          </a:solidFill>
                          <a:latin typeface="+mn-ea"/>
                          <a:ea typeface="+mn-ea"/>
                        </a:rPr>
                        <a:t>Web</a:t>
                      </a:r>
                      <a:r>
                        <a:rPr kumimoji="1" lang="ja-JP" altLang="en-US" sz="1300" b="0" dirty="0" smtClean="0">
                          <a:solidFill>
                            <a:schemeClr val="tx1"/>
                          </a:solidFill>
                          <a:latin typeface="+mn-ea"/>
                          <a:ea typeface="+mn-ea"/>
                        </a:rPr>
                        <a:t>開催</a:t>
                      </a:r>
                      <a:r>
                        <a:rPr kumimoji="1" lang="en-US" altLang="ja-JP" sz="1300" b="0" dirty="0" smtClean="0">
                          <a:solidFill>
                            <a:schemeClr val="tx1"/>
                          </a:solidFill>
                          <a:latin typeface="+mn-ea"/>
                          <a:ea typeface="+mn-ea"/>
                        </a:rPr>
                        <a:t>93</a:t>
                      </a:r>
                      <a:r>
                        <a:rPr kumimoji="1" lang="ja-JP" altLang="en-US" sz="1300" b="0" dirty="0" smtClean="0">
                          <a:solidFill>
                            <a:schemeClr val="tx1"/>
                          </a:solidFill>
                          <a:latin typeface="+mn-ea"/>
                          <a:ea typeface="+mn-ea"/>
                        </a:rPr>
                        <a:t>施設</a:t>
                      </a:r>
                      <a:r>
                        <a:rPr kumimoji="1" lang="en-US" altLang="ja-JP" sz="1300" b="0" dirty="0" smtClean="0">
                          <a:solidFill>
                            <a:schemeClr val="tx1"/>
                          </a:solidFill>
                          <a:latin typeface="+mn-ea"/>
                          <a:ea typeface="+mn-ea"/>
                        </a:rPr>
                        <a:t>162</a:t>
                      </a:r>
                      <a:r>
                        <a:rPr kumimoji="1" lang="ja-JP" altLang="en-US" sz="1300" b="0" dirty="0" smtClean="0">
                          <a:solidFill>
                            <a:schemeClr val="tx1"/>
                          </a:solidFill>
                          <a:latin typeface="+mn-ea"/>
                          <a:ea typeface="+mn-ea"/>
                        </a:rPr>
                        <a:t>名参加）　</a:t>
                      </a:r>
                      <a:endParaRPr kumimoji="1" lang="en-US" altLang="ja-JP" sz="1300" b="0" dirty="0" smtClean="0">
                        <a:solidFill>
                          <a:schemeClr val="tx1"/>
                        </a:solidFill>
                        <a:latin typeface="+mn-ea"/>
                        <a:ea typeface="+mn-ea"/>
                      </a:endParaRPr>
                    </a:p>
                    <a:p>
                      <a:pPr>
                        <a:lnSpc>
                          <a:spcPct val="100000"/>
                        </a:lnSpc>
                      </a:pPr>
                      <a:r>
                        <a:rPr kumimoji="1" lang="ja-JP" altLang="en-US" sz="1300" b="0" dirty="0" smtClean="0">
                          <a:solidFill>
                            <a:schemeClr val="tx1"/>
                          </a:solidFill>
                          <a:latin typeface="+mn-ea"/>
                          <a:ea typeface="+mn-ea"/>
                        </a:rPr>
                        <a:t>■</a:t>
                      </a:r>
                      <a:r>
                        <a:rPr kumimoji="1" lang="ja-JP" altLang="en-US" sz="1300" b="0" dirty="0">
                          <a:solidFill>
                            <a:schemeClr val="tx1"/>
                          </a:solidFill>
                          <a:latin typeface="+mn-ea"/>
                          <a:ea typeface="+mn-ea"/>
                        </a:rPr>
                        <a:t>院内がん登録実務者研修会の</a:t>
                      </a:r>
                      <a:r>
                        <a:rPr kumimoji="1" lang="ja-JP" altLang="en-US" sz="1300" b="0" dirty="0" smtClean="0">
                          <a:solidFill>
                            <a:schemeClr val="tx1"/>
                          </a:solidFill>
                          <a:latin typeface="+mn-ea"/>
                          <a:ea typeface="+mn-ea"/>
                        </a:rPr>
                        <a:t>実施。（令和</a:t>
                      </a:r>
                      <a:r>
                        <a:rPr kumimoji="1" lang="en-US" altLang="ja-JP" sz="1300" b="0" dirty="0" smtClean="0">
                          <a:solidFill>
                            <a:schemeClr val="tx1"/>
                          </a:solidFill>
                          <a:latin typeface="+mn-ea"/>
                          <a:ea typeface="+mn-ea"/>
                        </a:rPr>
                        <a:t>4</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5</a:t>
                      </a:r>
                      <a:r>
                        <a:rPr kumimoji="1" lang="ja-JP" altLang="en-US" sz="1300" b="0" dirty="0" smtClean="0">
                          <a:solidFill>
                            <a:schemeClr val="tx1"/>
                          </a:solidFill>
                          <a:latin typeface="+mn-ea"/>
                          <a:ea typeface="+mn-ea"/>
                        </a:rPr>
                        <a:t>月</a:t>
                      </a:r>
                      <a:r>
                        <a:rPr kumimoji="1" lang="en-US" altLang="ja-JP" sz="1300" b="0" dirty="0" smtClean="0">
                          <a:solidFill>
                            <a:schemeClr val="tx1"/>
                          </a:solidFill>
                          <a:latin typeface="+mn-ea"/>
                          <a:ea typeface="+mn-ea"/>
                        </a:rPr>
                        <a:t>31</a:t>
                      </a:r>
                      <a:r>
                        <a:rPr kumimoji="1" lang="ja-JP" altLang="en-US" sz="1300" b="0" dirty="0" smtClean="0">
                          <a:solidFill>
                            <a:schemeClr val="tx1"/>
                          </a:solidFill>
                          <a:latin typeface="+mn-ea"/>
                          <a:ea typeface="+mn-ea"/>
                        </a:rPr>
                        <a:t>日現地開催</a:t>
                      </a:r>
                      <a:r>
                        <a:rPr kumimoji="1" lang="en-US" altLang="ja-JP" sz="1300" b="0" dirty="0" smtClean="0">
                          <a:solidFill>
                            <a:schemeClr val="tx1"/>
                          </a:solidFill>
                          <a:latin typeface="+mn-ea"/>
                          <a:ea typeface="+mn-ea"/>
                        </a:rPr>
                        <a:t>57</a:t>
                      </a:r>
                      <a:r>
                        <a:rPr kumimoji="1" lang="ja-JP" altLang="en-US" sz="1300" b="0" dirty="0" smtClean="0">
                          <a:solidFill>
                            <a:schemeClr val="tx1"/>
                          </a:solidFill>
                          <a:latin typeface="+mn-ea"/>
                          <a:ea typeface="+mn-ea"/>
                        </a:rPr>
                        <a:t>施設</a:t>
                      </a:r>
                      <a:r>
                        <a:rPr kumimoji="1" lang="en-US" altLang="ja-JP" sz="1300" b="0" dirty="0" smtClean="0">
                          <a:solidFill>
                            <a:schemeClr val="tx1"/>
                          </a:solidFill>
                          <a:latin typeface="+mn-ea"/>
                          <a:ea typeface="+mn-ea"/>
                        </a:rPr>
                        <a:t>57</a:t>
                      </a:r>
                      <a:r>
                        <a:rPr kumimoji="1" lang="ja-JP" altLang="en-US" sz="1300" b="0" dirty="0" smtClean="0">
                          <a:solidFill>
                            <a:schemeClr val="tx1"/>
                          </a:solidFill>
                          <a:latin typeface="+mn-ea"/>
                          <a:ea typeface="+mn-ea"/>
                        </a:rPr>
                        <a:t>名参加、</a:t>
                      </a:r>
                      <a:endParaRPr kumimoji="1" lang="en-US" altLang="ja-JP" sz="1300" b="0" dirty="0" smtClean="0">
                        <a:solidFill>
                          <a:schemeClr val="tx1"/>
                        </a:solidFill>
                        <a:latin typeface="+mn-ea"/>
                        <a:ea typeface="+mn-ea"/>
                      </a:endParaRPr>
                    </a:p>
                    <a:p>
                      <a:pPr>
                        <a:lnSpc>
                          <a:spcPct val="100000"/>
                        </a:lnSpc>
                      </a:pPr>
                      <a:r>
                        <a:rPr kumimoji="1" lang="ja-JP" altLang="en-US" sz="1300" b="0" dirty="0" smtClean="0">
                          <a:solidFill>
                            <a:schemeClr val="tx1"/>
                          </a:solidFill>
                          <a:latin typeface="+mn-ea"/>
                          <a:ea typeface="+mn-ea"/>
                        </a:rPr>
                        <a:t>　　　　　　　　　　　　　　　　　　令和</a:t>
                      </a:r>
                      <a:r>
                        <a:rPr kumimoji="1" lang="en-US" altLang="ja-JP" sz="1300" b="0" dirty="0" smtClean="0">
                          <a:solidFill>
                            <a:schemeClr val="tx1"/>
                          </a:solidFill>
                          <a:latin typeface="+mn-ea"/>
                          <a:ea typeface="+mn-ea"/>
                        </a:rPr>
                        <a:t>4</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10</a:t>
                      </a:r>
                      <a:r>
                        <a:rPr kumimoji="1" lang="ja-JP" altLang="en-US" sz="1300" b="0" dirty="0" smtClean="0">
                          <a:solidFill>
                            <a:schemeClr val="tx1"/>
                          </a:solidFill>
                          <a:latin typeface="+mn-ea"/>
                          <a:ea typeface="+mn-ea"/>
                        </a:rPr>
                        <a:t>月</a:t>
                      </a:r>
                      <a:r>
                        <a:rPr kumimoji="1" lang="en-US" altLang="ja-JP" sz="1300" b="0" dirty="0" smtClean="0">
                          <a:solidFill>
                            <a:schemeClr val="tx1"/>
                          </a:solidFill>
                          <a:latin typeface="+mn-ea"/>
                          <a:ea typeface="+mn-ea"/>
                        </a:rPr>
                        <a:t>14</a:t>
                      </a:r>
                      <a:r>
                        <a:rPr kumimoji="1" lang="ja-JP" altLang="en-US" sz="1300" b="0" dirty="0" smtClean="0">
                          <a:solidFill>
                            <a:schemeClr val="tx1"/>
                          </a:solidFill>
                          <a:latin typeface="+mn-ea"/>
                          <a:ea typeface="+mn-ea"/>
                        </a:rPr>
                        <a:t>日</a:t>
                      </a:r>
                      <a:r>
                        <a:rPr kumimoji="1" lang="en-US" altLang="ja-JP" sz="1300" b="0" dirty="0" smtClean="0">
                          <a:solidFill>
                            <a:schemeClr val="tx1"/>
                          </a:solidFill>
                          <a:latin typeface="+mn-ea"/>
                          <a:ea typeface="+mn-ea"/>
                        </a:rPr>
                        <a:t>Web</a:t>
                      </a:r>
                      <a:r>
                        <a:rPr kumimoji="1" lang="ja-JP" altLang="en-US" sz="1300" b="0" dirty="0" smtClean="0">
                          <a:solidFill>
                            <a:schemeClr val="tx1"/>
                          </a:solidFill>
                          <a:latin typeface="+mn-ea"/>
                          <a:ea typeface="+mn-ea"/>
                        </a:rPr>
                        <a:t>開催</a:t>
                      </a:r>
                      <a:r>
                        <a:rPr kumimoji="1" lang="en-US" altLang="ja-JP" sz="1300" b="0" dirty="0" smtClean="0">
                          <a:solidFill>
                            <a:schemeClr val="tx1"/>
                          </a:solidFill>
                          <a:latin typeface="+mn-ea"/>
                          <a:ea typeface="+mn-ea"/>
                        </a:rPr>
                        <a:t>67</a:t>
                      </a:r>
                      <a:r>
                        <a:rPr kumimoji="1" lang="ja-JP" altLang="en-US" sz="1300" b="0" dirty="0" smtClean="0">
                          <a:solidFill>
                            <a:schemeClr val="tx1"/>
                          </a:solidFill>
                          <a:latin typeface="+mn-ea"/>
                          <a:ea typeface="+mn-ea"/>
                        </a:rPr>
                        <a:t>施設</a:t>
                      </a:r>
                      <a:r>
                        <a:rPr kumimoji="1" lang="en-US" altLang="ja-JP" sz="1300" b="0" dirty="0" smtClean="0">
                          <a:solidFill>
                            <a:schemeClr val="tx1"/>
                          </a:solidFill>
                          <a:latin typeface="+mn-ea"/>
                          <a:ea typeface="+mn-ea"/>
                        </a:rPr>
                        <a:t>156</a:t>
                      </a:r>
                      <a:r>
                        <a:rPr kumimoji="1" lang="ja-JP" altLang="en-US" sz="1300" b="0" dirty="0" smtClean="0">
                          <a:solidFill>
                            <a:schemeClr val="tx1"/>
                          </a:solidFill>
                          <a:latin typeface="+mn-ea"/>
                          <a:ea typeface="+mn-ea"/>
                        </a:rPr>
                        <a:t>名参加、</a:t>
                      </a:r>
                      <a:endParaRPr kumimoji="1" lang="en-US" altLang="ja-JP" sz="1300" b="0" dirty="0" smtClean="0">
                        <a:solidFill>
                          <a:schemeClr val="tx1"/>
                        </a:solidFill>
                        <a:latin typeface="+mn-ea"/>
                        <a:ea typeface="+mn-ea"/>
                      </a:endParaRPr>
                    </a:p>
                    <a:p>
                      <a:pPr>
                        <a:lnSpc>
                          <a:spcPct val="100000"/>
                        </a:lnSpc>
                      </a:pPr>
                      <a:r>
                        <a:rPr kumimoji="1" lang="ja-JP" altLang="en-US" sz="1300" b="0" dirty="0" smtClean="0">
                          <a:solidFill>
                            <a:schemeClr val="tx1"/>
                          </a:solidFill>
                          <a:latin typeface="+mn-ea"/>
                          <a:ea typeface="+mn-ea"/>
                        </a:rPr>
                        <a:t>　　　　　　　　　　　　　　　　　　令和</a:t>
                      </a:r>
                      <a:r>
                        <a:rPr kumimoji="1" lang="en-US" altLang="ja-JP" sz="1300" b="0" dirty="0" smtClean="0">
                          <a:solidFill>
                            <a:schemeClr val="tx1"/>
                          </a:solidFill>
                          <a:latin typeface="+mn-ea"/>
                          <a:ea typeface="+mn-ea"/>
                        </a:rPr>
                        <a:t>5</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2</a:t>
                      </a:r>
                      <a:r>
                        <a:rPr kumimoji="1" lang="ja-JP" altLang="en-US" sz="1300" b="0" dirty="0" smtClean="0">
                          <a:solidFill>
                            <a:schemeClr val="tx1"/>
                          </a:solidFill>
                          <a:latin typeface="+mn-ea"/>
                          <a:ea typeface="+mn-ea"/>
                        </a:rPr>
                        <a:t>月</a:t>
                      </a:r>
                      <a:r>
                        <a:rPr kumimoji="1" lang="en-US" altLang="ja-JP" sz="1300" b="0" dirty="0" smtClean="0">
                          <a:solidFill>
                            <a:schemeClr val="tx1"/>
                          </a:solidFill>
                          <a:latin typeface="+mn-ea"/>
                          <a:ea typeface="+mn-ea"/>
                        </a:rPr>
                        <a:t>21</a:t>
                      </a:r>
                      <a:r>
                        <a:rPr kumimoji="1" lang="ja-JP" altLang="en-US" sz="1300" b="0" dirty="0" smtClean="0">
                          <a:solidFill>
                            <a:schemeClr val="tx1"/>
                          </a:solidFill>
                          <a:latin typeface="+mn-ea"/>
                          <a:ea typeface="+mn-ea"/>
                        </a:rPr>
                        <a:t>日</a:t>
                      </a:r>
                      <a:r>
                        <a:rPr kumimoji="1" lang="en-US" altLang="ja-JP" sz="1300" b="0" dirty="0" smtClean="0">
                          <a:solidFill>
                            <a:schemeClr val="tx1"/>
                          </a:solidFill>
                          <a:latin typeface="+mn-ea"/>
                          <a:ea typeface="+mn-ea"/>
                        </a:rPr>
                        <a:t>Web</a:t>
                      </a:r>
                      <a:r>
                        <a:rPr kumimoji="1" lang="ja-JP" altLang="en-US" sz="1300" b="0" dirty="0" smtClean="0">
                          <a:solidFill>
                            <a:schemeClr val="tx1"/>
                          </a:solidFill>
                          <a:latin typeface="+mn-ea"/>
                          <a:ea typeface="+mn-ea"/>
                        </a:rPr>
                        <a:t>開催予定）</a:t>
                      </a:r>
                      <a:endParaRPr kumimoji="1" lang="en-US" altLang="ja-JP" sz="1300" b="0" dirty="0">
                        <a:solidFill>
                          <a:schemeClr val="tx1"/>
                        </a:solidFill>
                        <a:latin typeface="+mn-ea"/>
                        <a:ea typeface="+mn-ea"/>
                      </a:endParaRPr>
                    </a:p>
                    <a:p>
                      <a:pPr>
                        <a:lnSpc>
                          <a:spcPct val="100000"/>
                        </a:lnSpc>
                      </a:pPr>
                      <a:r>
                        <a:rPr kumimoji="1" lang="en-US" altLang="ja-JP" sz="1300" dirty="0">
                          <a:solidFill>
                            <a:schemeClr val="tx1"/>
                          </a:solidFill>
                          <a:latin typeface="+mn-ea"/>
                          <a:ea typeface="+mn-ea"/>
                        </a:rPr>
                        <a:t>《</a:t>
                      </a:r>
                      <a:r>
                        <a:rPr kumimoji="1" lang="ja-JP" altLang="en-US" sz="1300" u="sng" dirty="0">
                          <a:solidFill>
                            <a:schemeClr val="tx1"/>
                          </a:solidFill>
                          <a:latin typeface="+mn-ea"/>
                          <a:ea typeface="+mn-ea"/>
                        </a:rPr>
                        <a:t>がん登録による情報の提供・活用</a:t>
                      </a:r>
                      <a:r>
                        <a:rPr kumimoji="1" lang="en-US" altLang="ja-JP" sz="1300" dirty="0">
                          <a:solidFill>
                            <a:schemeClr val="tx1"/>
                          </a:solidFill>
                          <a:latin typeface="+mn-ea"/>
                          <a:ea typeface="+mn-ea"/>
                        </a:rPr>
                        <a:t>》</a:t>
                      </a:r>
                      <a:endParaRPr kumimoji="1" lang="en-US" altLang="ja-JP" sz="1300" b="0" dirty="0">
                        <a:solidFill>
                          <a:schemeClr val="tx1"/>
                        </a:solidFill>
                        <a:latin typeface="+mn-ea"/>
                        <a:ea typeface="+mn-ea"/>
                      </a:endParaRPr>
                    </a:p>
                    <a:p>
                      <a:pPr marL="174625" indent="-174625">
                        <a:lnSpc>
                          <a:spcPct val="100000"/>
                        </a:lnSpc>
                      </a:pPr>
                      <a:r>
                        <a:rPr kumimoji="1" lang="ja-JP" altLang="en-US" sz="1300" b="0" dirty="0">
                          <a:solidFill>
                            <a:schemeClr val="tx1"/>
                          </a:solidFill>
                          <a:latin typeface="+mn-ea"/>
                          <a:ea typeface="+mn-ea"/>
                        </a:rPr>
                        <a:t>■平成</a:t>
                      </a:r>
                      <a:r>
                        <a:rPr kumimoji="1" lang="en-US" altLang="ja-JP" sz="1300" b="0" dirty="0">
                          <a:solidFill>
                            <a:schemeClr val="tx1"/>
                          </a:solidFill>
                          <a:latin typeface="+mn-ea"/>
                          <a:ea typeface="+mn-ea"/>
                        </a:rPr>
                        <a:t>31</a:t>
                      </a:r>
                      <a:r>
                        <a:rPr kumimoji="1" lang="ja-JP" altLang="en-US" sz="1300" b="0" dirty="0">
                          <a:solidFill>
                            <a:schemeClr val="tx1"/>
                          </a:solidFill>
                          <a:latin typeface="+mn-ea"/>
                          <a:ea typeface="+mn-ea"/>
                        </a:rPr>
                        <a:t>年</a:t>
                      </a:r>
                      <a:r>
                        <a:rPr kumimoji="1" lang="en-US" altLang="ja-JP" sz="1300" b="0" dirty="0">
                          <a:solidFill>
                            <a:schemeClr val="tx1"/>
                          </a:solidFill>
                          <a:latin typeface="+mn-ea"/>
                          <a:ea typeface="+mn-ea"/>
                        </a:rPr>
                        <a:t>1</a:t>
                      </a:r>
                      <a:r>
                        <a:rPr kumimoji="1" lang="ja-JP" altLang="en-US" sz="1300" b="0" dirty="0" smtClean="0">
                          <a:solidFill>
                            <a:schemeClr val="tx1"/>
                          </a:solidFill>
                          <a:latin typeface="+mn-ea"/>
                          <a:ea typeface="+mn-ea"/>
                        </a:rPr>
                        <a:t>月より</a:t>
                      </a:r>
                      <a:r>
                        <a:rPr kumimoji="1" lang="ja-JP" altLang="en-US" sz="1300" b="0" dirty="0">
                          <a:solidFill>
                            <a:schemeClr val="tx1"/>
                          </a:solidFill>
                          <a:latin typeface="+mn-ea"/>
                          <a:ea typeface="+mn-ea"/>
                        </a:rPr>
                        <a:t>全国がん登録情報の提供を開始。同年</a:t>
                      </a:r>
                      <a:r>
                        <a:rPr kumimoji="1" lang="en-US" altLang="ja-JP" sz="1300" b="0" dirty="0">
                          <a:solidFill>
                            <a:schemeClr val="tx1"/>
                          </a:solidFill>
                          <a:latin typeface="+mn-ea"/>
                          <a:ea typeface="+mn-ea"/>
                        </a:rPr>
                        <a:t>5</a:t>
                      </a:r>
                      <a:r>
                        <a:rPr kumimoji="1" lang="ja-JP" altLang="en-US" sz="1300" b="0" dirty="0">
                          <a:solidFill>
                            <a:schemeClr val="tx1"/>
                          </a:solidFill>
                          <a:latin typeface="+mn-ea"/>
                          <a:ea typeface="+mn-ea"/>
                        </a:rPr>
                        <a:t>月より、大阪府がん対策推進委員会がん登録等部会にて情報提供審議を開始し、今年度は</a:t>
                      </a:r>
                      <a:r>
                        <a:rPr kumimoji="1" lang="en-US" altLang="ja-JP" sz="1300" b="0" dirty="0">
                          <a:solidFill>
                            <a:schemeClr val="tx1"/>
                          </a:solidFill>
                          <a:latin typeface="+mn-ea"/>
                          <a:ea typeface="+mn-ea"/>
                        </a:rPr>
                        <a:t>12</a:t>
                      </a:r>
                      <a:r>
                        <a:rPr kumimoji="1" lang="ja-JP" altLang="en-US" sz="1300" b="0" dirty="0">
                          <a:solidFill>
                            <a:schemeClr val="tx1"/>
                          </a:solidFill>
                          <a:latin typeface="+mn-ea"/>
                          <a:ea typeface="+mn-ea"/>
                        </a:rPr>
                        <a:t>月末まで</a:t>
                      </a:r>
                      <a:r>
                        <a:rPr kumimoji="1" lang="ja-JP" altLang="en-US" sz="1300" b="0" dirty="0" smtClean="0">
                          <a:solidFill>
                            <a:schemeClr val="tx1"/>
                          </a:solidFill>
                          <a:latin typeface="+mn-ea"/>
                          <a:ea typeface="+mn-ea"/>
                        </a:rPr>
                        <a:t>に</a:t>
                      </a:r>
                      <a:r>
                        <a:rPr kumimoji="1" lang="en-US" altLang="ja-JP" sz="1300" b="0" dirty="0" smtClean="0">
                          <a:solidFill>
                            <a:schemeClr val="tx1"/>
                          </a:solidFill>
                          <a:latin typeface="+mn-ea"/>
                          <a:ea typeface="+mn-ea"/>
                        </a:rPr>
                        <a:t>23</a:t>
                      </a:r>
                      <a:r>
                        <a:rPr kumimoji="1" lang="ja-JP" altLang="en-US" sz="1300" b="0" dirty="0" smtClean="0">
                          <a:solidFill>
                            <a:schemeClr val="tx1"/>
                          </a:solidFill>
                          <a:latin typeface="+mn-ea"/>
                          <a:ea typeface="+mn-ea"/>
                        </a:rPr>
                        <a:t>件の</a:t>
                      </a:r>
                      <a:r>
                        <a:rPr kumimoji="1" lang="ja-JP" altLang="en-US" sz="1300" b="0" dirty="0">
                          <a:solidFill>
                            <a:schemeClr val="tx1"/>
                          </a:solidFill>
                          <a:latin typeface="+mn-ea"/>
                          <a:ea typeface="+mn-ea"/>
                        </a:rPr>
                        <a:t>情報提供を決定。（審議会を経ない病院への情報提供</a:t>
                      </a:r>
                      <a:r>
                        <a:rPr kumimoji="1" lang="ja-JP" altLang="en-US" sz="1300" b="0" dirty="0" smtClean="0">
                          <a:solidFill>
                            <a:schemeClr val="tx1"/>
                          </a:solidFill>
                          <a:latin typeface="+mn-ea"/>
                          <a:ea typeface="+mn-ea"/>
                        </a:rPr>
                        <a:t>は</a:t>
                      </a:r>
                      <a:r>
                        <a:rPr kumimoji="1" lang="en-US" altLang="ja-JP" sz="1300" b="0" dirty="0" smtClean="0">
                          <a:solidFill>
                            <a:schemeClr val="tx1"/>
                          </a:solidFill>
                          <a:latin typeface="+mn-ea"/>
                          <a:ea typeface="+mn-ea"/>
                        </a:rPr>
                        <a:t>16</a:t>
                      </a:r>
                      <a:r>
                        <a:rPr kumimoji="1" lang="ja-JP" altLang="en-US" sz="1300" b="0" dirty="0" smtClean="0">
                          <a:solidFill>
                            <a:schemeClr val="tx1"/>
                          </a:solidFill>
                          <a:latin typeface="+mn-ea"/>
                          <a:ea typeface="+mn-ea"/>
                        </a:rPr>
                        <a:t>件</a:t>
                      </a:r>
                      <a:r>
                        <a:rPr kumimoji="1" lang="ja-JP" altLang="en-US" sz="1300" b="0" dirty="0">
                          <a:solidFill>
                            <a:schemeClr val="tx1"/>
                          </a:solidFill>
                          <a:latin typeface="+mn-ea"/>
                          <a:ea typeface="+mn-ea"/>
                        </a:rPr>
                        <a:t>。）</a:t>
                      </a:r>
                      <a:endParaRPr kumimoji="1" lang="en-US" altLang="ja-JP" sz="1300" b="0" dirty="0">
                        <a:solidFill>
                          <a:schemeClr val="tx1"/>
                        </a:solidFill>
                        <a:latin typeface="+mn-ea"/>
                        <a:ea typeface="+mn-ea"/>
                      </a:endParaRPr>
                    </a:p>
                    <a:p>
                      <a:pPr marL="174625" indent="-174625">
                        <a:lnSpc>
                          <a:spcPct val="100000"/>
                        </a:lnSpc>
                      </a:pPr>
                      <a:r>
                        <a:rPr kumimoji="1" lang="ja-JP" altLang="en-US" sz="1300" b="0" dirty="0">
                          <a:solidFill>
                            <a:schemeClr val="tx1"/>
                          </a:solidFill>
                          <a:latin typeface="+mn-ea"/>
                          <a:ea typeface="+mn-ea"/>
                        </a:rPr>
                        <a:t>■がんの罹患、がん患者の医療、生存率についての成績を年報（大阪府におけるがん登録）として作成し、医療機関に配布。</a:t>
                      </a:r>
                      <a:endParaRPr kumimoji="1" lang="en-US" altLang="ja-JP" sz="1300" b="0" dirty="0">
                        <a:solidFill>
                          <a:schemeClr val="tx1"/>
                        </a:solidFill>
                        <a:latin typeface="+mn-ea"/>
                        <a:ea typeface="+mn-ea"/>
                      </a:endParaRPr>
                    </a:p>
                    <a:p>
                      <a:pPr marL="174625" indent="-174625">
                        <a:lnSpc>
                          <a:spcPct val="100000"/>
                        </a:lnSpc>
                      </a:pPr>
                      <a:r>
                        <a:rPr kumimoji="1" lang="ja-JP" altLang="en-US" sz="1300" b="0" dirty="0" smtClean="0">
                          <a:solidFill>
                            <a:schemeClr val="tx1"/>
                          </a:solidFill>
                          <a:latin typeface="+mn-ea"/>
                          <a:ea typeface="+mn-ea"/>
                        </a:rPr>
                        <a:t>■令和</a:t>
                      </a:r>
                      <a:r>
                        <a:rPr kumimoji="1" lang="en-US" altLang="ja-JP" sz="1300" b="0" dirty="0" smtClean="0">
                          <a:solidFill>
                            <a:schemeClr val="tx1"/>
                          </a:solidFill>
                          <a:latin typeface="+mn-ea"/>
                          <a:ea typeface="+mn-ea"/>
                        </a:rPr>
                        <a:t>4</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2</a:t>
                      </a:r>
                      <a:r>
                        <a:rPr kumimoji="1" lang="ja-JP" altLang="en-US" sz="1300" b="0" dirty="0" smtClean="0">
                          <a:solidFill>
                            <a:schemeClr val="tx1"/>
                          </a:solidFill>
                          <a:latin typeface="+mn-ea"/>
                          <a:ea typeface="+mn-ea"/>
                        </a:rPr>
                        <a:t>月</a:t>
                      </a:r>
                      <a:r>
                        <a:rPr kumimoji="1" lang="en-US" altLang="ja-JP" sz="1300" b="0" dirty="0" smtClean="0">
                          <a:solidFill>
                            <a:schemeClr val="tx1"/>
                          </a:solidFill>
                          <a:latin typeface="+mn-ea"/>
                          <a:ea typeface="+mn-ea"/>
                        </a:rPr>
                        <a:t>17</a:t>
                      </a:r>
                      <a:r>
                        <a:rPr kumimoji="1" lang="ja-JP" altLang="en-US" sz="1300" b="0" dirty="0" smtClean="0">
                          <a:solidFill>
                            <a:schemeClr val="tx1"/>
                          </a:solidFill>
                          <a:latin typeface="+mn-ea"/>
                          <a:ea typeface="+mn-ea"/>
                        </a:rPr>
                        <a:t>日から大阪府</a:t>
                      </a:r>
                      <a:r>
                        <a:rPr kumimoji="1" lang="ja-JP" altLang="en-US" sz="1300" b="0" dirty="0">
                          <a:solidFill>
                            <a:schemeClr val="tx1"/>
                          </a:solidFill>
                          <a:latin typeface="+mn-ea"/>
                          <a:ea typeface="+mn-ea"/>
                        </a:rPr>
                        <a:t>がん登録病院連絡協</a:t>
                      </a:r>
                      <a:r>
                        <a:rPr kumimoji="1" lang="ja-JP" altLang="en-US" sz="1300" b="0" dirty="0" smtClean="0">
                          <a:solidFill>
                            <a:schemeClr val="tx1"/>
                          </a:solidFill>
                          <a:latin typeface="+mn-ea"/>
                          <a:ea typeface="+mn-ea"/>
                        </a:rPr>
                        <a:t>議会専用ＨＰにて</a:t>
                      </a:r>
                      <a:r>
                        <a:rPr kumimoji="1" lang="ja-JP" altLang="en-US" sz="1300" b="0" dirty="0">
                          <a:solidFill>
                            <a:schemeClr val="tx1"/>
                          </a:solidFill>
                          <a:latin typeface="+mn-ea"/>
                          <a:ea typeface="+mn-ea"/>
                        </a:rPr>
                        <a:t>、地域がん登録及び全国がん登録に</a:t>
                      </a:r>
                      <a:r>
                        <a:rPr kumimoji="1" lang="ja-JP" altLang="en-US" sz="1300" b="0" dirty="0" smtClean="0">
                          <a:solidFill>
                            <a:schemeClr val="tx1"/>
                          </a:solidFill>
                          <a:latin typeface="+mn-ea"/>
                          <a:ea typeface="+mn-ea"/>
                        </a:rPr>
                        <a:t>関する情報を共有。</a:t>
                      </a:r>
                      <a:endParaRPr kumimoji="1" lang="en-US" altLang="ja-JP" sz="1300" b="0" dirty="0">
                        <a:solidFill>
                          <a:schemeClr val="tx1"/>
                        </a:solidFill>
                        <a:latin typeface="+mn-ea"/>
                        <a:ea typeface="+mn-ea"/>
                      </a:endParaRPr>
                    </a:p>
                    <a:p>
                      <a:pPr>
                        <a:lnSpc>
                          <a:spcPct val="100000"/>
                        </a:lnSpc>
                      </a:pPr>
                      <a:r>
                        <a:rPr kumimoji="1" lang="ja-JP" altLang="en-US" sz="1300" b="0" dirty="0">
                          <a:solidFill>
                            <a:schemeClr val="tx1"/>
                          </a:solidFill>
                          <a:latin typeface="+mn-ea"/>
                          <a:ea typeface="+mn-ea"/>
                        </a:rPr>
                        <a:t>■拠点病院診療実績について、現況報告の最新情報を大阪国際がんセンター</a:t>
                      </a:r>
                      <a:r>
                        <a:rPr kumimoji="1" lang="en-US" altLang="ja-JP" sz="1300" b="0" dirty="0">
                          <a:solidFill>
                            <a:schemeClr val="tx1"/>
                          </a:solidFill>
                          <a:latin typeface="+mn-ea"/>
                          <a:ea typeface="+mn-ea"/>
                        </a:rPr>
                        <a:t>HP</a:t>
                      </a:r>
                      <a:r>
                        <a:rPr kumimoji="1" lang="ja-JP" altLang="en-US" sz="1300" b="0" dirty="0">
                          <a:solidFill>
                            <a:schemeClr val="tx1"/>
                          </a:solidFill>
                          <a:latin typeface="+mn-ea"/>
                          <a:ea typeface="+mn-ea"/>
                        </a:rPr>
                        <a:t>上にて公開。</a:t>
                      </a:r>
                      <a:endParaRPr kumimoji="1" lang="en-US" altLang="ja-JP" sz="13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0304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a:lnSpc>
                          <a:spcPts val="1500"/>
                        </a:lnSpc>
                      </a:pPr>
                      <a:r>
                        <a:rPr kumimoji="1" lang="ja-JP" altLang="en-US" sz="1300" b="0" dirty="0">
                          <a:solidFill>
                            <a:schemeClr val="tx1"/>
                          </a:solidFill>
                          <a:latin typeface="+mn-ea"/>
                          <a:ea typeface="+mn-ea"/>
                        </a:rPr>
                        <a:t>■拠点病院等のがん登録実務者のスキルアップ。</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■拠点病院等におけるがん登録データの更なる活用促進。</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a:lnSpc>
                          <a:spcPts val="1500"/>
                        </a:lnSpc>
                      </a:pPr>
                      <a:r>
                        <a:rPr kumimoji="1" lang="ja-JP" altLang="en-US" sz="1300" b="1" dirty="0">
                          <a:solidFill>
                            <a:schemeClr val="tx1"/>
                          </a:solidFill>
                          <a:latin typeface="+mn-ea"/>
                          <a:ea typeface="+mn-ea"/>
                        </a:rPr>
                        <a:t>■</a:t>
                      </a:r>
                      <a:r>
                        <a:rPr kumimoji="1" lang="ja-JP" altLang="en-US" sz="1300" b="0" dirty="0">
                          <a:solidFill>
                            <a:schemeClr val="tx1"/>
                          </a:solidFill>
                          <a:latin typeface="+mn-ea"/>
                          <a:ea typeface="+mn-ea"/>
                        </a:rPr>
                        <a:t>全国がん登録実務者研修会</a:t>
                      </a:r>
                      <a:r>
                        <a:rPr kumimoji="1" lang="ja-JP" altLang="en-US" sz="1300" b="0" dirty="0" smtClean="0">
                          <a:solidFill>
                            <a:schemeClr val="tx1"/>
                          </a:solidFill>
                          <a:latin typeface="+mn-ea"/>
                          <a:ea typeface="+mn-ea"/>
                        </a:rPr>
                        <a:t>を実施</a:t>
                      </a:r>
                      <a:r>
                        <a:rPr kumimoji="1" lang="ja-JP" altLang="en-US" sz="1300" b="0" dirty="0">
                          <a:solidFill>
                            <a:schemeClr val="tx1"/>
                          </a:solidFill>
                          <a:latin typeface="+mn-ea"/>
                          <a:ea typeface="+mn-ea"/>
                        </a:rPr>
                        <a:t>。</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■各圏域のがん診療ネットワーク協議会におけるがん登録を用いた分析の実施。</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■大阪府がん登録病院連絡協議会等の場を活用して各医療機関との連携を促進。</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■府内がん診療拠点病院等の診療実績を集約し公表。</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■大阪国際がんセンターと連携を図り円滑にがん登録情報を提供。</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■がん診療連携協議会がん登録・情報提供部会と連携しデータ解析・還元を実施。</a:t>
                      </a:r>
                      <a:endParaRPr kumimoji="1"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48912">
                <a:tc>
                  <a:txBody>
                    <a:bodyPr/>
                    <a:lstStyle/>
                    <a:p>
                      <a:pPr marL="0" marR="0" lvl="0" indent="0" algn="l" defTabSz="914400" rtl="0" eaLnBrk="1" fontAlgn="auto" latinLnBrk="0" hangingPunct="1">
                        <a:lnSpc>
                          <a:spcPts val="192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ts val="192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ja-JP" altLang="en-US" sz="1300" dirty="0">
                          <a:solidFill>
                            <a:schemeClr val="tx1"/>
                          </a:solidFill>
                          <a:latin typeface="+mn-ea"/>
                          <a:ea typeface="+mn-ea"/>
                        </a:rPr>
                        <a:t>がん登録事務委託料（</a:t>
                      </a:r>
                      <a:r>
                        <a:rPr lang="en-US" altLang="ja-JP" sz="1300" dirty="0" smtClean="0">
                          <a:solidFill>
                            <a:schemeClr val="tx1"/>
                          </a:solidFill>
                          <a:effectLst/>
                          <a:latin typeface="+mn-ea"/>
                          <a:ea typeface="+mn-ea"/>
                        </a:rPr>
                        <a:t>15,954</a:t>
                      </a:r>
                      <a:r>
                        <a:rPr kumimoji="1" lang="ja-JP" altLang="en-US" sz="1300" dirty="0" smtClean="0">
                          <a:solidFill>
                            <a:schemeClr val="tx1"/>
                          </a:solidFill>
                          <a:latin typeface="+mn-ea"/>
                          <a:ea typeface="+mn-ea"/>
                        </a:rPr>
                        <a:t>千円）、がん</a:t>
                      </a:r>
                      <a:r>
                        <a:rPr kumimoji="1" lang="ja-JP" altLang="en-US" sz="1300" dirty="0">
                          <a:solidFill>
                            <a:schemeClr val="tx1"/>
                          </a:solidFill>
                          <a:latin typeface="+mn-ea"/>
                          <a:ea typeface="+mn-ea"/>
                        </a:rPr>
                        <a:t>登録報告書印刷費（</a:t>
                      </a:r>
                      <a:r>
                        <a:rPr lang="en-US" altLang="ja-JP" sz="1300" dirty="0">
                          <a:solidFill>
                            <a:schemeClr val="tx1"/>
                          </a:solidFill>
                          <a:effectLst/>
                          <a:latin typeface="+mn-ea"/>
                          <a:ea typeface="+mn-ea"/>
                        </a:rPr>
                        <a:t>164</a:t>
                      </a:r>
                      <a:r>
                        <a:rPr lang="ja-JP" altLang="en-US" sz="1300" dirty="0">
                          <a:solidFill>
                            <a:schemeClr val="tx1"/>
                          </a:solidFill>
                          <a:effectLst/>
                          <a:latin typeface="+mn-ea"/>
                          <a:ea typeface="+mn-ea"/>
                        </a:rPr>
                        <a:t>千円</a:t>
                      </a:r>
                      <a:r>
                        <a:rPr kumimoji="1" lang="ja-JP" altLang="en-US" sz="1300" dirty="0" smtClean="0">
                          <a:solidFill>
                            <a:schemeClr val="tx1"/>
                          </a:solidFill>
                          <a:latin typeface="+mn-ea"/>
                          <a:ea typeface="+mn-ea"/>
                        </a:rPr>
                        <a:t>）、がん</a:t>
                      </a:r>
                      <a:r>
                        <a:rPr kumimoji="1" lang="ja-JP" altLang="en-US" sz="1300" dirty="0">
                          <a:solidFill>
                            <a:schemeClr val="tx1"/>
                          </a:solidFill>
                          <a:latin typeface="+mn-ea"/>
                          <a:ea typeface="+mn-ea"/>
                        </a:rPr>
                        <a:t>登録実務者研修等出席旅費</a:t>
                      </a:r>
                      <a:r>
                        <a:rPr kumimoji="1" lang="ja-JP" altLang="en-US" sz="1300" dirty="0" smtClean="0">
                          <a:solidFill>
                            <a:schemeClr val="tx1"/>
                          </a:solidFill>
                          <a:latin typeface="+mn-ea"/>
                          <a:ea typeface="+mn-ea"/>
                        </a:rPr>
                        <a:t>（</a:t>
                      </a:r>
                      <a:r>
                        <a:rPr kumimoji="1" lang="en-US" altLang="ja-JP" sz="1300" dirty="0" smtClean="0">
                          <a:solidFill>
                            <a:schemeClr val="tx1"/>
                          </a:solidFill>
                          <a:effectLst/>
                          <a:latin typeface="+mn-ea"/>
                          <a:ea typeface="+mn-ea"/>
                        </a:rPr>
                        <a:t>183</a:t>
                      </a:r>
                      <a:r>
                        <a:rPr lang="ja-JP" altLang="en-US" sz="1300" dirty="0" smtClean="0">
                          <a:solidFill>
                            <a:schemeClr val="tx1"/>
                          </a:solidFill>
                          <a:effectLst/>
                          <a:latin typeface="+mn-ea"/>
                          <a:ea typeface="+mn-ea"/>
                        </a:rPr>
                        <a:t>千円</a:t>
                      </a:r>
                      <a:r>
                        <a:rPr kumimoji="1" lang="ja-JP" altLang="en-US" sz="1300" dirty="0">
                          <a:solidFill>
                            <a:schemeClr val="tx1"/>
                          </a:solidFill>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352238" y="818088"/>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本年度評価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285073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7138</TotalTime>
  <Words>664</Words>
  <Application>Microsoft Office PowerPoint</Application>
  <PresentationFormat>A4 210 x 297 mm</PresentationFormat>
  <Paragraphs>64</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有馬　久未</cp:lastModifiedBy>
  <cp:revision>656</cp:revision>
  <cp:lastPrinted>2022-12-09T06:39:37Z</cp:lastPrinted>
  <dcterms:created xsi:type="dcterms:W3CDTF">2019-06-16T09:06:21Z</dcterms:created>
  <dcterms:modified xsi:type="dcterms:W3CDTF">2023-01-31T08:50:41Z</dcterms:modified>
</cp:coreProperties>
</file>