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506" r:id="rId2"/>
    <p:sldId id="505" r:id="rId3"/>
    <p:sldId id="344" r:id="rId4"/>
    <p:sldId id="342"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渡部　翔子" initials="渡部　翔子" lastIdx="2" clrIdx="0">
    <p:extLst>
      <p:ext uri="{19B8F6BF-5375-455C-9EA6-DF929625EA0E}">
        <p15:presenceInfo xmlns:p15="http://schemas.microsoft.com/office/powerpoint/2012/main" userId="S-1-5-21-161959346-1900351369-444732941-167272" providerId="AD"/>
      </p:ext>
    </p:extLst>
  </p:cmAuthor>
  <p:cmAuthor id="2" name="川﨑　康平" initials="川﨑　康平" lastIdx="1" clrIdx="1">
    <p:extLst>
      <p:ext uri="{19B8F6BF-5375-455C-9EA6-DF929625EA0E}">
        <p15:presenceInfo xmlns:p15="http://schemas.microsoft.com/office/powerpoint/2012/main" userId="S-1-5-21-161959346-1900351369-444732941-188889" providerId="AD"/>
      </p:ext>
    </p:extLst>
  </p:cmAuthor>
  <p:cmAuthor id="3" name="中村　愛" initials="中村　愛" lastIdx="3" clrIdx="2">
    <p:extLst>
      <p:ext uri="{19B8F6BF-5375-455C-9EA6-DF929625EA0E}">
        <p15:presenceInfo xmlns:p15="http://schemas.microsoft.com/office/powerpoint/2012/main" userId="S-1-5-21-161959346-1900351369-444732941-189633" providerId="AD"/>
      </p:ext>
    </p:extLst>
  </p:cmAuthor>
  <p:cmAuthor id="4" name="有馬　久未" initials="有馬　久未" lastIdx="1" clrIdx="3">
    <p:extLst>
      <p:ext uri="{19B8F6BF-5375-455C-9EA6-DF929625EA0E}">
        <p15:presenceInfo xmlns:p15="http://schemas.microsoft.com/office/powerpoint/2012/main" userId="S-1-5-21-161959346-1900351369-444732941-45513" providerId="AD"/>
      </p:ext>
    </p:extLst>
  </p:cmAuthor>
  <p:cmAuthor id="5" name="川﨑　康平" initials="川﨑　康平 [2]" lastIdx="2" clrIdx="4">
    <p:extLst>
      <p:ext uri="{19B8F6BF-5375-455C-9EA6-DF929625EA0E}">
        <p15:presenceInfo xmlns:p15="http://schemas.microsoft.com/office/powerpoint/2012/main" userId="S::KawasakiKoh@lan.pref.osaka.jp::5c4b5118-d28b-470f-8596-65d037747a4f" providerId="AD"/>
      </p:ext>
    </p:extLst>
  </p:cmAuthor>
  <p:cmAuthor id="6" name="山田　茉仁珠" initials="山田　茉仁珠" lastIdx="2" clrIdx="5">
    <p:extLst>
      <p:ext uri="{19B8F6BF-5375-455C-9EA6-DF929625EA0E}">
        <p15:presenceInfo xmlns:p15="http://schemas.microsoft.com/office/powerpoint/2012/main" userId="S::YamadaMani@lan.pref.osaka.jp::f7dd6316-98a7-4ca5-b260-4933edf029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BF5"/>
    <a:srgbClr val="CFD5EA"/>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434" autoAdjust="0"/>
  </p:normalViewPr>
  <p:slideViewPr>
    <p:cSldViewPr snapToGrid="0">
      <p:cViewPr varScale="1">
        <p:scale>
          <a:sx n="76" d="100"/>
          <a:sy n="76" d="100"/>
        </p:scale>
        <p:origin x="898" y="43"/>
      </p:cViewPr>
      <p:guideLst/>
    </p:cSldViewPr>
  </p:slideViewPr>
  <p:notesTextViewPr>
    <p:cViewPr>
      <p:scale>
        <a:sx n="1" d="1"/>
        <a:sy n="1" d="1"/>
      </p:scale>
      <p:origin x="0" y="0"/>
    </p:cViewPr>
  </p:notesTextViewPr>
  <p:sorterViewPr>
    <p:cViewPr>
      <p:scale>
        <a:sx n="100" d="100"/>
        <a:sy n="100" d="100"/>
      </p:scale>
      <p:origin x="0" y="-517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2025/3/10</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2025/3/10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defTabSz="984140" rtl="0">
              <a:defRPr/>
            </a:pPr>
            <a:fld id="{CBB393B3-4669-40DF-99F0-A9064760E014}" type="slidenum">
              <a:rPr kumimoji="1" lang="ja-JP" altLang="en-US" kern="1200">
                <a:solidFill>
                  <a:prstClr val="black"/>
                </a:solidFill>
                <a:latin typeface="Calibri"/>
                <a:ea typeface="ＭＳ Ｐゴシック" panose="020B0600070205080204" pitchFamily="50" charset="-128"/>
                <a:cs typeface="+mn-cs"/>
              </a:rPr>
              <a:pPr defTabSz="984140" rtl="0">
                <a:defRPr/>
              </a:pPr>
              <a:t>2</a:t>
            </a:fld>
            <a:endParaRPr kumimoji="1" lang="ja-JP" altLang="en-US" kern="1200">
              <a:solidFill>
                <a:prstClr val="black"/>
              </a:solidFill>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847888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2025/3/10</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2025/3/10</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2025/3/10</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2025/3/10</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2025/3/10</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2025/3/10</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2025/3/10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7AEAB07-30A5-492B-AFC6-5A2B737F707B}"/>
              </a:ext>
            </a:extLst>
          </p:cNvPr>
          <p:cNvSpPr txBox="1"/>
          <p:nvPr/>
        </p:nvSpPr>
        <p:spPr>
          <a:xfrm>
            <a:off x="1053193" y="2179865"/>
            <a:ext cx="8066314" cy="1323439"/>
          </a:xfrm>
          <a:prstGeom prst="rect">
            <a:avLst/>
          </a:prstGeom>
          <a:noFill/>
        </p:spPr>
        <p:txBody>
          <a:bodyPr wrap="square" rtlCol="0">
            <a:spAutoFit/>
          </a:bodyPr>
          <a:lstStyle/>
          <a:p>
            <a:pPr algn="ctr"/>
            <a:r>
              <a:rPr kumimoji="1" lang="ja-JP" altLang="en-US" sz="4000" dirty="0">
                <a:latin typeface="Meiryo UI" panose="020B0604030504040204" pitchFamily="50" charset="-128"/>
                <a:ea typeface="Meiryo UI" panose="020B0604030504040204" pitchFamily="50" charset="-128"/>
              </a:rPr>
              <a:t>第４期大阪府がん対策推進計画</a:t>
            </a:r>
            <a:endParaRPr kumimoji="1" lang="en-US" altLang="ja-JP" sz="4000" dirty="0">
              <a:latin typeface="Meiryo UI" panose="020B0604030504040204" pitchFamily="50" charset="-128"/>
              <a:ea typeface="Meiryo UI" panose="020B0604030504040204" pitchFamily="50" charset="-128"/>
            </a:endParaRPr>
          </a:p>
          <a:p>
            <a:pPr algn="ctr"/>
            <a:r>
              <a:rPr kumimoji="1" lang="ja-JP" altLang="en-US" sz="4000" dirty="0">
                <a:latin typeface="Meiryo UI" panose="020B0604030504040204" pitchFamily="50" charset="-128"/>
                <a:ea typeface="Meiryo UI" panose="020B0604030504040204" pitchFamily="50" charset="-128"/>
              </a:rPr>
              <a:t>ＰＤＣＡ</a:t>
            </a:r>
            <a:r>
              <a:rPr kumimoji="1" lang="ja-JP" altLang="en-US" sz="4000">
                <a:latin typeface="Meiryo UI" panose="020B0604030504040204" pitchFamily="50" charset="-128"/>
                <a:ea typeface="Meiryo UI" panose="020B0604030504040204" pitchFamily="50" charset="-128"/>
              </a:rPr>
              <a:t>進捗管理に</a:t>
            </a:r>
            <a:r>
              <a:rPr kumimoji="1" lang="ja-JP" altLang="en-US" sz="4000" dirty="0">
                <a:latin typeface="Meiryo UI" panose="020B0604030504040204" pitchFamily="50" charset="-128"/>
                <a:ea typeface="Meiryo UI" panose="020B0604030504040204" pitchFamily="50" charset="-128"/>
              </a:rPr>
              <a:t>ついて</a:t>
            </a:r>
            <a:endParaRPr kumimoji="1" lang="en-US" altLang="ja-JP" sz="40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BE2802AC-CEF8-46D6-9E00-28CF24E27E6A}"/>
              </a:ext>
            </a:extLst>
          </p:cNvPr>
          <p:cNvSpPr txBox="1"/>
          <p:nvPr/>
        </p:nvSpPr>
        <p:spPr>
          <a:xfrm>
            <a:off x="8351614" y="263143"/>
            <a:ext cx="1220761"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資料１</a:t>
            </a:r>
          </a:p>
        </p:txBody>
      </p:sp>
      <p:sp>
        <p:nvSpPr>
          <p:cNvPr id="5" name="スライド番号プレースホルダー 1">
            <a:extLst>
              <a:ext uri="{FF2B5EF4-FFF2-40B4-BE49-F238E27FC236}">
                <a16:creationId xmlns:a16="http://schemas.microsoft.com/office/drawing/2014/main" id="{CC62C6CD-BBBF-4BCD-8F34-2EA0CB892DF1}"/>
              </a:ext>
            </a:extLst>
          </p:cNvPr>
          <p:cNvSpPr txBox="1">
            <a:spLocks/>
          </p:cNvSpPr>
          <p:nvPr/>
        </p:nvSpPr>
        <p:spPr>
          <a:xfrm>
            <a:off x="7031519" y="6490607"/>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r>
              <a:rPr kumimoji="1" lang="ja-JP" altLang="en-US" sz="1600" b="1" dirty="0">
                <a:solidFill>
                  <a:prstClr val="black">
                    <a:tint val="75000"/>
                  </a:prstClr>
                </a:solidFill>
                <a:latin typeface="游ゴシック" panose="020B0400000000000000" pitchFamily="50" charset="-128"/>
                <a:ea typeface="游ゴシック" panose="020B0400000000000000" pitchFamily="50" charset="-128"/>
              </a:rPr>
              <a:t>１</a:t>
            </a:r>
            <a:endPar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45FD8E9F-0B09-425B-9635-55213B93F78E}"/>
              </a:ext>
            </a:extLst>
          </p:cNvPr>
          <p:cNvSpPr txBox="1"/>
          <p:nvPr/>
        </p:nvSpPr>
        <p:spPr>
          <a:xfrm>
            <a:off x="2332824" y="4009146"/>
            <a:ext cx="5654010" cy="1238013"/>
          </a:xfrm>
          <a:prstGeom prst="rect">
            <a:avLst/>
          </a:prstGeom>
          <a:noFill/>
          <a:ln>
            <a:noFill/>
          </a:ln>
        </p:spPr>
        <p:txBody>
          <a:bodyPr wrap="square" lIns="144000" tIns="144000" rtlCol="0">
            <a:spAutoFit/>
          </a:bodyPr>
          <a:lstStyle/>
          <a:p>
            <a:pPr algn="ctr"/>
            <a:r>
              <a:rPr lang="ja-JP" altLang="en-US" sz="2500" dirty="0">
                <a:latin typeface="Meiryo UI" panose="020B0604030504040204" pitchFamily="50" charset="-128"/>
                <a:ea typeface="Meiryo UI" panose="020B0604030504040204" pitchFamily="50" charset="-128"/>
              </a:rPr>
              <a:t>令和６年度大阪府がん対策推進委員会</a:t>
            </a:r>
            <a:endParaRPr lang="en-US" altLang="ja-JP" sz="2500" dirty="0">
              <a:latin typeface="Meiryo UI" panose="020B0604030504040204" pitchFamily="50" charset="-128"/>
              <a:ea typeface="Meiryo UI" panose="020B0604030504040204" pitchFamily="50" charset="-128"/>
            </a:endParaRPr>
          </a:p>
          <a:p>
            <a:pPr algn="ctr"/>
            <a:r>
              <a:rPr lang="ja-JP" altLang="en-US" sz="2500" dirty="0">
                <a:latin typeface="Meiryo UI" panose="020B0604030504040204" pitchFamily="50" charset="-128"/>
                <a:ea typeface="Meiryo UI" panose="020B0604030504040204" pitchFamily="50" charset="-128"/>
              </a:rPr>
              <a:t>第４回がん登録等部会</a:t>
            </a:r>
            <a:endParaRPr lang="en-US" altLang="ja-JP" sz="2500"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42117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175489" y="3242929"/>
            <a:ext cx="9500153" cy="2282619"/>
          </a:xfrm>
          <a:prstGeom prst="roundRect">
            <a:avLst>
              <a:gd name="adj" fmla="val 96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50219"/>
            <a:endParaRPr kumimoji="1" lang="ja-JP" altLang="en-US" sz="2056">
              <a:solidFill>
                <a:prstClr val="white"/>
              </a:solidFill>
              <a:latin typeface="Calibri"/>
              <a:ea typeface="Meiryo UI"/>
            </a:endParaRPr>
          </a:p>
        </p:txBody>
      </p:sp>
      <p:sp>
        <p:nvSpPr>
          <p:cNvPr id="24" name="角丸四角形 23"/>
          <p:cNvSpPr/>
          <p:nvPr/>
        </p:nvSpPr>
        <p:spPr>
          <a:xfrm>
            <a:off x="142331" y="1080337"/>
            <a:ext cx="9500153" cy="19719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50219"/>
            <a:endParaRPr kumimoji="1" lang="ja-JP" altLang="en-US">
              <a:solidFill>
                <a:prstClr val="white"/>
              </a:solidFill>
              <a:latin typeface="Calibri"/>
              <a:ea typeface="Meiryo UI"/>
            </a:endParaRPr>
          </a:p>
        </p:txBody>
      </p:sp>
      <p:sp>
        <p:nvSpPr>
          <p:cNvPr id="6" name="テキスト ボックス 2"/>
          <p:cNvSpPr txBox="1">
            <a:spLocks noChangeArrowheads="1"/>
          </p:cNvSpPr>
          <p:nvPr/>
        </p:nvSpPr>
        <p:spPr bwMode="auto">
          <a:xfrm>
            <a:off x="282013" y="394050"/>
            <a:ext cx="9500153" cy="397815"/>
          </a:xfrm>
          <a:prstGeom prst="rect">
            <a:avLst/>
          </a:prstGeom>
          <a:solidFill>
            <a:schemeClr val="accent1"/>
          </a:solidFill>
          <a:ln>
            <a:solidFill>
              <a:schemeClr val="accent1"/>
            </a:solidFill>
            <a:headEnd/>
            <a:tailEnd/>
          </a:ln>
        </p:spPr>
        <p:style>
          <a:lnRef idx="2">
            <a:schemeClr val="accent1"/>
          </a:lnRef>
          <a:fillRef idx="1">
            <a:schemeClr val="lt1"/>
          </a:fillRef>
          <a:effectRef idx="0">
            <a:schemeClr val="accent1"/>
          </a:effectRef>
          <a:fontRef idx="minor">
            <a:schemeClr val="dk1"/>
          </a:fontRef>
        </p:style>
        <p:txBody>
          <a:bodyPr rot="0" vert="horz" wrap="square" lIns="89509" tIns="44754" rIns="89509" bIns="44754" anchor="t" anchorCtr="0">
            <a:noAutofit/>
          </a:bodyPr>
          <a:lstStyle/>
          <a:p>
            <a:pPr algn="ctr" defTabSz="1050219">
              <a:spcBef>
                <a:spcPts val="1762"/>
              </a:spcBef>
            </a:pPr>
            <a:r>
              <a:rPr kumimoji="1" lang="ja-JP" altLang="ja-JP" sz="1400" b="1"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がんになっても適切な医療を受けられ、安心して暮らせる社会の構築</a:t>
            </a:r>
            <a:endParaRPr kumimoji="1" lang="ja-JP" altLang="ja-JP" sz="14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p:txBody>
      </p:sp>
      <p:sp>
        <p:nvSpPr>
          <p:cNvPr id="7" name="下矢印 6"/>
          <p:cNvSpPr/>
          <p:nvPr/>
        </p:nvSpPr>
        <p:spPr>
          <a:xfrm rot="10800000">
            <a:off x="2070484" y="748746"/>
            <a:ext cx="5511964" cy="275361"/>
          </a:xfrm>
          <a:prstGeom prst="downArrow">
            <a:avLst/>
          </a:prstGeom>
          <a:ln/>
        </p:spPr>
        <p:style>
          <a:lnRef idx="2">
            <a:schemeClr val="dk1"/>
          </a:lnRef>
          <a:fillRef idx="1">
            <a:schemeClr val="lt1"/>
          </a:fillRef>
          <a:effectRef idx="0">
            <a:schemeClr val="dk1"/>
          </a:effectRef>
          <a:fontRef idx="minor">
            <a:schemeClr val="dk1"/>
          </a:fontRef>
        </p:style>
        <p:txBody>
          <a:bodyPr rot="0" spcFirstLastPara="0" vert="horz" wrap="square" lIns="89509" tIns="44754" rIns="89509" bIns="44754" numCol="1" spcCol="0" rtlCol="0" fromWordArt="0" anchor="ctr" anchorCtr="0" forceAA="0" compatLnSpc="1">
            <a:prstTxWarp prst="textNoShape">
              <a:avLst/>
            </a:prstTxWarp>
            <a:noAutofit/>
          </a:bodyPr>
          <a:lstStyle/>
          <a:p>
            <a:pPr defTabSz="1050219"/>
            <a:endParaRPr kumimoji="1" lang="ja-JP" altLang="en-US">
              <a:solidFill>
                <a:prstClr val="black"/>
              </a:solidFill>
              <a:latin typeface="Calibri"/>
              <a:ea typeface="Meiryo UI"/>
            </a:endParaRPr>
          </a:p>
        </p:txBody>
      </p:sp>
      <p:sp>
        <p:nvSpPr>
          <p:cNvPr id="8" name="正方形/長方形 7"/>
          <p:cNvSpPr/>
          <p:nvPr/>
        </p:nvSpPr>
        <p:spPr>
          <a:xfrm>
            <a:off x="175489" y="1100069"/>
            <a:ext cx="1389251" cy="343117"/>
          </a:xfrm>
          <a:prstGeom prst="rect">
            <a:avLst/>
          </a:prstGeom>
          <a:noFill/>
          <a:ln w="25400" cap="flat" cmpd="sng" algn="ctr">
            <a:noFill/>
            <a:prstDash val="solid"/>
          </a:ln>
          <a:effectLst/>
        </p:spPr>
        <p:txBody>
          <a:bodyPr rot="0" spcFirstLastPara="0" vert="horz" wrap="square" lIns="89509" tIns="44754" rIns="89509" bIns="44754" numCol="1" spcCol="0" rtlCol="0" fromWordArt="0" anchor="ctr" anchorCtr="0" forceAA="0" compatLnSpc="1">
            <a:prstTxWarp prst="textNoShape">
              <a:avLst/>
            </a:prstTxWarp>
            <a:noAutofit/>
          </a:bodyPr>
          <a:lstStyle/>
          <a:p>
            <a:pPr algn="ctr" defTabSz="1050219"/>
            <a:r>
              <a:rPr kumimoji="1" lang="ja-JP" altLang="en-US" sz="1200" b="1" dirty="0">
                <a:solidFill>
                  <a:srgbClr val="000000"/>
                </a:solidFill>
                <a:latin typeface="HG丸ｺﾞｼｯｸM-PRO"/>
                <a:ea typeface="Meiryo UI"/>
                <a:cs typeface="HG丸ｺﾞｼｯｸM-PRO"/>
              </a:rPr>
              <a:t>＜全体目標＞</a:t>
            </a:r>
            <a:endParaRPr kumimoji="1" lang="ja-JP" altLang="en-US" sz="1200" dirty="0">
              <a:solidFill>
                <a:srgbClr val="000000"/>
              </a:solidFill>
              <a:latin typeface="HG丸ｺﾞｼｯｸM-PRO"/>
              <a:ea typeface="Meiryo UI"/>
              <a:cs typeface="HG丸ｺﾞｼｯｸM-PRO"/>
            </a:endParaRPr>
          </a:p>
        </p:txBody>
      </p:sp>
      <p:sp>
        <p:nvSpPr>
          <p:cNvPr id="13" name="テキスト ボックス 2"/>
          <p:cNvSpPr txBox="1">
            <a:spLocks noChangeArrowheads="1"/>
          </p:cNvSpPr>
          <p:nvPr/>
        </p:nvSpPr>
        <p:spPr bwMode="auto">
          <a:xfrm>
            <a:off x="2816143" y="1166654"/>
            <a:ext cx="3715594" cy="35358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89509" tIns="44754" rIns="89509" bIns="44754" anchor="t" anchorCtr="0">
            <a:noAutofit/>
          </a:bodyPr>
          <a:lstStyle/>
          <a:p>
            <a:pPr algn="ctr" defTabSz="1050219">
              <a:lnSpc>
                <a:spcPts val="1468"/>
              </a:lnSpc>
            </a:pPr>
            <a:r>
              <a:rPr kumimoji="1" lang="ja-JP" altLang="en-US" sz="1100" b="1" dirty="0">
                <a:solidFill>
                  <a:srgbClr val="000000"/>
                </a:solidFill>
                <a:latin typeface="HG丸ｺﾞｼｯｸM-PRO"/>
                <a:ea typeface="Meiryo UI"/>
                <a:cs typeface="HG丸ｺﾞｼｯｸM-PRO"/>
              </a:rPr>
              <a:t>がん死亡率の減少</a:t>
            </a:r>
            <a:endParaRPr kumimoji="1" lang="ja-JP" altLang="en-US" sz="1100" dirty="0">
              <a:solidFill>
                <a:srgbClr val="000000"/>
              </a:solidFill>
              <a:latin typeface="HG丸ｺﾞｼｯｸM-PRO"/>
              <a:ea typeface="Meiryo UI"/>
              <a:cs typeface="HG丸ｺﾞｼｯｸM-PRO"/>
            </a:endParaRPr>
          </a:p>
        </p:txBody>
      </p:sp>
      <p:sp>
        <p:nvSpPr>
          <p:cNvPr id="14" name="テキスト ボックス 2"/>
          <p:cNvSpPr txBox="1">
            <a:spLocks noChangeArrowheads="1"/>
          </p:cNvSpPr>
          <p:nvPr/>
        </p:nvSpPr>
        <p:spPr bwMode="auto">
          <a:xfrm>
            <a:off x="766028" y="1574662"/>
            <a:ext cx="2486510" cy="31552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89509" tIns="44754" rIns="89509" bIns="44754" anchor="t" anchorCtr="0">
            <a:noAutofit/>
          </a:bodyPr>
          <a:lstStyle/>
          <a:p>
            <a:pPr algn="ctr" defTabSz="1050219">
              <a:lnSpc>
                <a:spcPts val="1468"/>
              </a:lnSpc>
            </a:pPr>
            <a:r>
              <a:rPr kumimoji="1" lang="ja-JP" altLang="en-US" sz="1100" b="1" dirty="0">
                <a:solidFill>
                  <a:srgbClr val="000000"/>
                </a:solidFill>
                <a:latin typeface="HG丸ｺﾞｼｯｸM-PRO"/>
                <a:ea typeface="Meiryo UI"/>
                <a:cs typeface="HG丸ｺﾞｼｯｸM-PRO"/>
              </a:rPr>
              <a:t>がんり患率の減少</a:t>
            </a:r>
            <a:endParaRPr kumimoji="1" lang="ja-JP" altLang="en-US" sz="1100" dirty="0">
              <a:solidFill>
                <a:srgbClr val="000000"/>
              </a:solidFill>
              <a:latin typeface="HG丸ｺﾞｼｯｸM-PRO"/>
              <a:ea typeface="Meiryo UI"/>
              <a:cs typeface="HG丸ｺﾞｼｯｸM-PRO"/>
            </a:endParaRPr>
          </a:p>
        </p:txBody>
      </p:sp>
      <p:sp>
        <p:nvSpPr>
          <p:cNvPr id="15" name="テキスト ボックス 2"/>
          <p:cNvSpPr txBox="1">
            <a:spLocks noChangeArrowheads="1"/>
          </p:cNvSpPr>
          <p:nvPr/>
        </p:nvSpPr>
        <p:spPr bwMode="auto">
          <a:xfrm>
            <a:off x="6362745" y="1596648"/>
            <a:ext cx="3123484" cy="33721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89509" tIns="44754" rIns="89509" bIns="44754" anchor="ctr" anchorCtr="0">
            <a:noAutofit/>
          </a:bodyPr>
          <a:lstStyle/>
          <a:p>
            <a:pPr algn="ctr" defTabSz="1050219">
              <a:lnSpc>
                <a:spcPts val="1468"/>
              </a:lnSpc>
            </a:pPr>
            <a:r>
              <a:rPr kumimoji="1" lang="ja-JP" altLang="en-US" sz="1100" b="1" dirty="0">
                <a:solidFill>
                  <a:srgbClr val="000000"/>
                </a:solidFill>
                <a:latin typeface="HG丸ｺﾞｼｯｸM-PRO"/>
                <a:ea typeface="Meiryo UI"/>
                <a:cs typeface="HG丸ｺﾞｼｯｸM-PRO"/>
              </a:rPr>
              <a:t>がん患者・家族の生活の質の維持</a:t>
            </a:r>
            <a:endParaRPr kumimoji="1" lang="ja-JP" altLang="en-US" sz="1100" dirty="0">
              <a:solidFill>
                <a:srgbClr val="000000"/>
              </a:solidFill>
              <a:latin typeface="HG丸ｺﾞｼｯｸM-PRO"/>
              <a:ea typeface="Meiryo UI"/>
              <a:cs typeface="HG丸ｺﾞｼｯｸM-PRO"/>
            </a:endParaRPr>
          </a:p>
        </p:txBody>
      </p:sp>
      <p:sp>
        <p:nvSpPr>
          <p:cNvPr id="16" name="下矢印 15"/>
          <p:cNvSpPr/>
          <p:nvPr/>
        </p:nvSpPr>
        <p:spPr>
          <a:xfrm rot="10800000">
            <a:off x="1961831" y="3108725"/>
            <a:ext cx="5911849" cy="378061"/>
          </a:xfrm>
          <a:prstGeom prst="downArrow">
            <a:avLst/>
          </a:prstGeom>
          <a:ln/>
        </p:spPr>
        <p:style>
          <a:lnRef idx="2">
            <a:schemeClr val="dk1"/>
          </a:lnRef>
          <a:fillRef idx="1">
            <a:schemeClr val="lt1"/>
          </a:fillRef>
          <a:effectRef idx="0">
            <a:schemeClr val="dk1"/>
          </a:effectRef>
          <a:fontRef idx="minor">
            <a:schemeClr val="dk1"/>
          </a:fontRef>
        </p:style>
        <p:txBody>
          <a:bodyPr rot="0" spcFirstLastPara="0" vert="horz" wrap="square" lIns="89509" tIns="44754" rIns="89509" bIns="44754" numCol="1" spcCol="0" rtlCol="0" fromWordArt="0" anchor="ctr" anchorCtr="0" forceAA="0" compatLnSpc="1">
            <a:prstTxWarp prst="textNoShape">
              <a:avLst/>
            </a:prstTxWarp>
            <a:noAutofit/>
          </a:bodyPr>
          <a:lstStyle/>
          <a:p>
            <a:pPr defTabSz="1050219"/>
            <a:endParaRPr kumimoji="1" lang="ja-JP" altLang="en-US" sz="2056">
              <a:solidFill>
                <a:prstClr val="black"/>
              </a:solidFill>
              <a:latin typeface="Calibri"/>
              <a:ea typeface="Meiryo UI"/>
            </a:endParaRPr>
          </a:p>
        </p:txBody>
      </p:sp>
      <p:sp>
        <p:nvSpPr>
          <p:cNvPr id="17" name="正方形/長方形 16"/>
          <p:cNvSpPr/>
          <p:nvPr/>
        </p:nvSpPr>
        <p:spPr>
          <a:xfrm>
            <a:off x="282013" y="3288025"/>
            <a:ext cx="2183924" cy="343117"/>
          </a:xfrm>
          <a:prstGeom prst="rect">
            <a:avLst/>
          </a:prstGeom>
          <a:noFill/>
          <a:ln w="25400" cap="flat" cmpd="sng" algn="ctr">
            <a:noFill/>
            <a:prstDash val="solid"/>
          </a:ln>
          <a:effectLst/>
        </p:spPr>
        <p:txBody>
          <a:bodyPr rot="0" spcFirstLastPara="0" vert="horz" wrap="square" lIns="89509" tIns="44754" rIns="89509" bIns="44754" numCol="1" spcCol="0" rtlCol="0" fromWordArt="0" anchor="ctr" anchorCtr="0" forceAA="0" compatLnSpc="1">
            <a:prstTxWarp prst="textNoShape">
              <a:avLst/>
            </a:prstTxWarp>
            <a:noAutofit/>
          </a:bodyPr>
          <a:lstStyle/>
          <a:p>
            <a:pPr algn="ctr" defTabSz="1050219"/>
            <a:r>
              <a:rPr kumimoji="1" lang="ja-JP" altLang="en-US" sz="1400" b="1" dirty="0">
                <a:solidFill>
                  <a:srgbClr val="000000"/>
                </a:solidFill>
                <a:latin typeface="HG丸ｺﾞｼｯｸM-PRO"/>
                <a:ea typeface="Meiryo UI"/>
                <a:cs typeface="HG丸ｺﾞｼｯｸM-PRO"/>
              </a:rPr>
              <a:t>＜基本的な取組み＞</a:t>
            </a:r>
            <a:endParaRPr kumimoji="1" lang="ja-JP" altLang="en-US" sz="1400" dirty="0">
              <a:solidFill>
                <a:srgbClr val="000000"/>
              </a:solidFill>
              <a:latin typeface="HG丸ｺﾞｼｯｸM-PRO"/>
              <a:ea typeface="Meiryo UI"/>
              <a:cs typeface="HG丸ｺﾞｼｯｸM-PRO"/>
            </a:endParaRPr>
          </a:p>
        </p:txBody>
      </p:sp>
      <p:sp>
        <p:nvSpPr>
          <p:cNvPr id="18" name="テキスト ボックス 2"/>
          <p:cNvSpPr txBox="1">
            <a:spLocks noChangeArrowheads="1"/>
          </p:cNvSpPr>
          <p:nvPr/>
        </p:nvSpPr>
        <p:spPr bwMode="auto">
          <a:xfrm>
            <a:off x="250690" y="3649782"/>
            <a:ext cx="2565453" cy="1329938"/>
          </a:xfrm>
          <a:prstGeom prst="rect">
            <a:avLst/>
          </a:prstGeom>
          <a:solidFill>
            <a:schemeClr val="accent5">
              <a:lumMod val="20000"/>
              <a:lumOff val="80000"/>
            </a:schemeClr>
          </a:solidFill>
          <a:ln>
            <a:solidFill>
              <a:schemeClr val="accent5">
                <a:lumMod val="40000"/>
                <a:lumOff val="60000"/>
              </a:schemeClr>
            </a:solidFill>
            <a:headEnd/>
            <a:tailEnd/>
          </a:ln>
        </p:spPr>
        <p:style>
          <a:lnRef idx="2">
            <a:schemeClr val="accent1"/>
          </a:lnRef>
          <a:fillRef idx="1">
            <a:schemeClr val="lt1"/>
          </a:fillRef>
          <a:effectRef idx="0">
            <a:schemeClr val="accent1"/>
          </a:effectRef>
          <a:fontRef idx="minor">
            <a:schemeClr val="dk1"/>
          </a:fontRef>
        </p:style>
        <p:txBody>
          <a:bodyPr rot="0" vert="horz" wrap="square" lIns="89509" tIns="44754" rIns="89509" bIns="44754" anchor="t" anchorCtr="0">
            <a:noAutofit/>
          </a:bodyPr>
          <a:lstStyle/>
          <a:p>
            <a:pPr algn="just" defTabSz="1050219">
              <a:lnSpc>
                <a:spcPts val="1958"/>
              </a:lnSpc>
            </a:pPr>
            <a:r>
              <a:rPr kumimoji="1" lang="en-US" sz="1100" b="1" dirty="0">
                <a:solidFill>
                  <a:srgbClr val="000000"/>
                </a:solidFill>
                <a:latin typeface="HG丸ｺﾞｼｯｸM-PRO"/>
                <a:ea typeface="Meiryo UI"/>
                <a:cs typeface="HG丸ｺﾞｼｯｸM-PRO"/>
              </a:rPr>
              <a:t>(1)</a:t>
            </a:r>
            <a:r>
              <a:rPr kumimoji="1" lang="ja-JP" altLang="en-US" sz="1100" b="1" dirty="0">
                <a:solidFill>
                  <a:srgbClr val="000000"/>
                </a:solidFill>
                <a:latin typeface="HG丸ｺﾞｼｯｸM-PRO"/>
                <a:ea typeface="Meiryo UI"/>
                <a:cs typeface="HG丸ｺﾞｼｯｸM-PRO"/>
              </a:rPr>
              <a:t>がんの予防・早期発見</a:t>
            </a:r>
            <a:endParaRPr kumimoji="1" lang="ja-JP" altLang="en-US" sz="1100" dirty="0">
              <a:solidFill>
                <a:srgbClr val="000000"/>
              </a:solidFill>
              <a:latin typeface="HG丸ｺﾞｼｯｸM-PRO"/>
              <a:ea typeface="Meiryo UI"/>
              <a:cs typeface="HG丸ｺﾞｼｯｸM-PRO"/>
            </a:endParaRPr>
          </a:p>
          <a:p>
            <a:pPr algn="just" defTabSz="1050219">
              <a:lnSpc>
                <a:spcPts val="1468"/>
              </a:lnSpc>
            </a:pPr>
            <a:r>
              <a:rPr kumimoji="1" lang="ja-JP" altLang="en-US" sz="1100" dirty="0">
                <a:solidFill>
                  <a:srgbClr val="000000"/>
                </a:solidFill>
                <a:latin typeface="HG丸ｺﾞｼｯｸM-PRO"/>
                <a:ea typeface="Meiryo UI"/>
                <a:cs typeface="HG丸ｺﾞｼｯｸM-PRO"/>
              </a:rPr>
              <a:t>○がんの予防</a:t>
            </a:r>
          </a:p>
          <a:p>
            <a:pPr algn="just" defTabSz="1050219">
              <a:lnSpc>
                <a:spcPts val="1468"/>
              </a:lnSpc>
            </a:pPr>
            <a:r>
              <a:rPr kumimoji="1" lang="ja-JP" altLang="en-US" sz="1100" dirty="0">
                <a:solidFill>
                  <a:srgbClr val="000000"/>
                </a:solidFill>
                <a:latin typeface="HG丸ｺﾞｼｯｸM-PRO"/>
                <a:ea typeface="Meiryo UI"/>
                <a:cs typeface="HG丸ｺﾞｼｯｸM-PRO"/>
              </a:rPr>
              <a:t>（たばこ対策等）</a:t>
            </a:r>
          </a:p>
          <a:p>
            <a:pPr algn="just" defTabSz="1050219">
              <a:lnSpc>
                <a:spcPts val="1468"/>
              </a:lnSpc>
            </a:pPr>
            <a:r>
              <a:rPr kumimoji="1" lang="ja-JP" altLang="en-US" sz="1100" dirty="0">
                <a:solidFill>
                  <a:srgbClr val="000000"/>
                </a:solidFill>
                <a:latin typeface="HG丸ｺﾞｼｯｸM-PRO"/>
                <a:ea typeface="Meiryo UI"/>
                <a:cs typeface="HG丸ｺﾞｼｯｸM-PRO"/>
              </a:rPr>
              <a:t>○肝炎肝がん対策の推進</a:t>
            </a:r>
          </a:p>
          <a:p>
            <a:pPr algn="just" defTabSz="1050219">
              <a:lnSpc>
                <a:spcPts val="1468"/>
              </a:lnSpc>
            </a:pPr>
            <a:r>
              <a:rPr kumimoji="1" lang="ja-JP" altLang="en-US" sz="1100" dirty="0">
                <a:solidFill>
                  <a:srgbClr val="000000"/>
                </a:solidFill>
                <a:latin typeface="HG丸ｺﾞｼｯｸM-PRO"/>
                <a:ea typeface="Meiryo UI"/>
                <a:cs typeface="HG丸ｺﾞｼｯｸM-PRO"/>
              </a:rPr>
              <a:t>○がん検診によるがんの早期発見</a:t>
            </a:r>
          </a:p>
          <a:p>
            <a:pPr algn="just" defTabSz="1050219">
              <a:lnSpc>
                <a:spcPts val="1468"/>
              </a:lnSpc>
            </a:pPr>
            <a:endParaRPr kumimoji="1" lang="ja-JP" altLang="en-US" sz="1100" dirty="0">
              <a:solidFill>
                <a:srgbClr val="000000"/>
              </a:solidFill>
              <a:latin typeface="HG丸ｺﾞｼｯｸM-PRO"/>
              <a:ea typeface="Meiryo UI"/>
              <a:cs typeface="HG丸ｺﾞｼｯｸM-PRO"/>
            </a:endParaRPr>
          </a:p>
        </p:txBody>
      </p:sp>
      <p:sp>
        <p:nvSpPr>
          <p:cNvPr id="19" name="テキスト ボックス 2"/>
          <p:cNvSpPr txBox="1">
            <a:spLocks noChangeArrowheads="1"/>
          </p:cNvSpPr>
          <p:nvPr/>
        </p:nvSpPr>
        <p:spPr bwMode="auto">
          <a:xfrm>
            <a:off x="3049846" y="3640463"/>
            <a:ext cx="3312899" cy="1339257"/>
          </a:xfrm>
          <a:prstGeom prst="rect">
            <a:avLst/>
          </a:prstGeom>
          <a:solidFill>
            <a:schemeClr val="accent5">
              <a:lumMod val="20000"/>
              <a:lumOff val="80000"/>
            </a:schemeClr>
          </a:solidFill>
          <a:ln w="9525">
            <a:solidFill>
              <a:schemeClr val="accent5">
                <a:lumMod val="40000"/>
                <a:lumOff val="60000"/>
              </a:schemeClr>
            </a:solidFill>
            <a:miter lim="800000"/>
            <a:headEnd/>
            <a:tailEnd/>
          </a:ln>
        </p:spPr>
        <p:txBody>
          <a:bodyPr rot="0" vert="horz" wrap="square" lIns="89509" tIns="44754" rIns="89509" bIns="44754" anchor="t" anchorCtr="0">
            <a:noAutofit/>
          </a:bodyPr>
          <a:lstStyle/>
          <a:p>
            <a:pPr algn="just" defTabSz="1050219">
              <a:lnSpc>
                <a:spcPts val="1958"/>
              </a:lnSpc>
            </a:pPr>
            <a:r>
              <a:rPr kumimoji="1" lang="en-US" sz="1100" b="1" dirty="0">
                <a:solidFill>
                  <a:srgbClr val="000000"/>
                </a:solidFill>
                <a:latin typeface="HG丸ｺﾞｼｯｸM-PRO"/>
                <a:ea typeface="Meiryo UI"/>
                <a:cs typeface="HG丸ｺﾞｼｯｸM-PRO"/>
              </a:rPr>
              <a:t>(2)</a:t>
            </a:r>
            <a:r>
              <a:rPr kumimoji="1" lang="ja-JP" altLang="en-US" sz="1100" b="1" dirty="0">
                <a:solidFill>
                  <a:srgbClr val="000000"/>
                </a:solidFill>
                <a:latin typeface="HG丸ｺﾞｼｯｸM-PRO"/>
                <a:ea typeface="Meiryo UI"/>
                <a:cs typeface="HG丸ｺﾞｼｯｸM-PRO"/>
              </a:rPr>
              <a:t>がん医療の充実</a:t>
            </a:r>
            <a:endParaRPr kumimoji="1" lang="ja-JP" altLang="en-US" sz="1100" dirty="0">
              <a:solidFill>
                <a:srgbClr val="000000"/>
              </a:solidFill>
              <a:latin typeface="HG丸ｺﾞｼｯｸM-PRO"/>
              <a:ea typeface="Meiryo UI"/>
              <a:cs typeface="HG丸ｺﾞｼｯｸM-PRO"/>
            </a:endParaRPr>
          </a:p>
          <a:p>
            <a:pPr algn="just" defTabSz="1050219">
              <a:lnSpc>
                <a:spcPts val="1566"/>
              </a:lnSpc>
            </a:pPr>
            <a:r>
              <a:rPr kumimoji="1" lang="ja-JP" altLang="en-US" sz="1100" dirty="0">
                <a:solidFill>
                  <a:srgbClr val="000000"/>
                </a:solidFill>
                <a:latin typeface="HG丸ｺﾞｼｯｸM-PRO"/>
                <a:ea typeface="Meiryo UI"/>
                <a:cs typeface="HG丸ｺﾞｼｯｸM-PRO"/>
              </a:rPr>
              <a:t>○医療提供体制の充実</a:t>
            </a:r>
          </a:p>
          <a:p>
            <a:pPr algn="just" defTabSz="1050219">
              <a:lnSpc>
                <a:spcPts val="1566"/>
              </a:lnSpc>
            </a:pPr>
            <a:r>
              <a:rPr kumimoji="1" lang="ja-JP" altLang="en-US" sz="1100" dirty="0">
                <a:solidFill>
                  <a:srgbClr val="000000"/>
                </a:solidFill>
                <a:latin typeface="HG丸ｺﾞｼｯｸM-PRO"/>
                <a:ea typeface="Meiryo UI"/>
                <a:cs typeface="HG丸ｺﾞｼｯｸM-PRO"/>
              </a:rPr>
              <a:t>○小児・ＡＹＡ世代のがん・高齢者のがん・希少がん等 </a:t>
            </a:r>
            <a:endParaRPr kumimoji="1" lang="en-US" altLang="ja-JP" sz="1100" dirty="0">
              <a:solidFill>
                <a:srgbClr val="000000"/>
              </a:solidFill>
              <a:latin typeface="HG丸ｺﾞｼｯｸM-PRO"/>
              <a:ea typeface="Meiryo UI"/>
              <a:cs typeface="HG丸ｺﾞｼｯｸM-PRO"/>
            </a:endParaRPr>
          </a:p>
          <a:p>
            <a:pPr algn="just" defTabSz="1050219">
              <a:lnSpc>
                <a:spcPts val="1566"/>
              </a:lnSpc>
            </a:pPr>
            <a:r>
              <a:rPr kumimoji="1" lang="en-US" altLang="ja-JP" sz="1100" dirty="0">
                <a:solidFill>
                  <a:srgbClr val="000000"/>
                </a:solidFill>
                <a:latin typeface="HG丸ｺﾞｼｯｸM-PRO"/>
                <a:ea typeface="Meiryo UI"/>
                <a:cs typeface="HG丸ｺﾞｼｯｸM-PRO"/>
              </a:rPr>
              <a:t>    </a:t>
            </a:r>
            <a:r>
              <a:rPr kumimoji="1" lang="ja-JP" altLang="en-US" sz="1100" dirty="0">
                <a:solidFill>
                  <a:srgbClr val="000000"/>
                </a:solidFill>
                <a:latin typeface="HG丸ｺﾞｼｯｸM-PRO"/>
                <a:ea typeface="Meiryo UI"/>
                <a:cs typeface="HG丸ｺﾞｼｯｸM-PRO"/>
              </a:rPr>
              <a:t>の対策</a:t>
            </a:r>
          </a:p>
          <a:p>
            <a:pPr algn="just" defTabSz="1050219">
              <a:lnSpc>
                <a:spcPts val="1566"/>
              </a:lnSpc>
            </a:pPr>
            <a:r>
              <a:rPr kumimoji="1" lang="ja-JP" altLang="en-US" sz="1100" dirty="0">
                <a:solidFill>
                  <a:srgbClr val="000000"/>
                </a:solidFill>
                <a:latin typeface="HG丸ｺﾞｼｯｸM-PRO"/>
                <a:ea typeface="Meiryo UI"/>
                <a:cs typeface="HG丸ｺﾞｼｯｸM-PRO"/>
              </a:rPr>
              <a:t>○高度・専門的な医療の活用</a:t>
            </a:r>
          </a:p>
          <a:p>
            <a:pPr algn="just" defTabSz="1050219">
              <a:lnSpc>
                <a:spcPts val="1566"/>
              </a:lnSpc>
            </a:pPr>
            <a:r>
              <a:rPr kumimoji="1" lang="ja-JP" altLang="en-US" sz="1100" dirty="0">
                <a:solidFill>
                  <a:srgbClr val="000000"/>
                </a:solidFill>
                <a:latin typeface="HG丸ｺﾞｼｯｸM-PRO"/>
                <a:ea typeface="Meiryo UI"/>
                <a:cs typeface="HG丸ｺﾞｼｯｸM-PRO"/>
              </a:rPr>
              <a:t>○緩和ケアの推進</a:t>
            </a:r>
          </a:p>
          <a:p>
            <a:pPr algn="just" defTabSz="1050219">
              <a:lnSpc>
                <a:spcPts val="1566"/>
              </a:lnSpc>
            </a:pPr>
            <a:endParaRPr kumimoji="1" lang="ja-JP" altLang="en-US" sz="1100" dirty="0">
              <a:solidFill>
                <a:srgbClr val="000000"/>
              </a:solidFill>
              <a:latin typeface="HG丸ｺﾞｼｯｸM-PRO"/>
              <a:ea typeface="Meiryo UI"/>
              <a:cs typeface="HG丸ｺﾞｼｯｸM-PRO"/>
            </a:endParaRPr>
          </a:p>
        </p:txBody>
      </p:sp>
      <p:sp>
        <p:nvSpPr>
          <p:cNvPr id="20" name="テキスト ボックス 2"/>
          <p:cNvSpPr txBox="1">
            <a:spLocks noChangeArrowheads="1"/>
          </p:cNvSpPr>
          <p:nvPr/>
        </p:nvSpPr>
        <p:spPr bwMode="auto">
          <a:xfrm>
            <a:off x="6531738" y="3640461"/>
            <a:ext cx="3038139" cy="1339258"/>
          </a:xfrm>
          <a:prstGeom prst="rect">
            <a:avLst/>
          </a:prstGeom>
          <a:solidFill>
            <a:schemeClr val="accent5">
              <a:lumMod val="20000"/>
              <a:lumOff val="80000"/>
            </a:schemeClr>
          </a:solidFill>
          <a:ln w="9525">
            <a:solidFill>
              <a:schemeClr val="accent5">
                <a:lumMod val="40000"/>
                <a:lumOff val="60000"/>
              </a:schemeClr>
            </a:solidFill>
            <a:miter lim="800000"/>
            <a:headEnd/>
            <a:tailEnd/>
          </a:ln>
        </p:spPr>
        <p:txBody>
          <a:bodyPr rot="0" vert="horz" wrap="square" lIns="89509" tIns="44754" rIns="89509" bIns="44754" anchor="t" anchorCtr="0">
            <a:noAutofit/>
          </a:bodyPr>
          <a:lstStyle/>
          <a:p>
            <a:pPr algn="just" defTabSz="1050219">
              <a:lnSpc>
                <a:spcPts val="1958"/>
              </a:lnSpc>
            </a:pPr>
            <a:r>
              <a:rPr kumimoji="1" lang="en-US" sz="1100" b="1" dirty="0">
                <a:solidFill>
                  <a:srgbClr val="000000"/>
                </a:solidFill>
                <a:latin typeface="HG丸ｺﾞｼｯｸM-PRO"/>
                <a:ea typeface="Meiryo UI"/>
                <a:cs typeface="HG丸ｺﾞｼｯｸM-PRO"/>
              </a:rPr>
              <a:t>(3)</a:t>
            </a:r>
            <a:r>
              <a:rPr kumimoji="1" lang="ja-JP" altLang="en-US" sz="1100" b="1" dirty="0">
                <a:solidFill>
                  <a:srgbClr val="000000"/>
                </a:solidFill>
                <a:latin typeface="HG丸ｺﾞｼｯｸM-PRO"/>
                <a:ea typeface="Meiryo UI"/>
                <a:cs typeface="HG丸ｺﾞｼｯｸM-PRO"/>
              </a:rPr>
              <a:t>患者支援の充実</a:t>
            </a:r>
            <a:endParaRPr kumimoji="1" lang="ja-JP" altLang="en-US" sz="1100" dirty="0">
              <a:solidFill>
                <a:srgbClr val="000000"/>
              </a:solidFill>
              <a:latin typeface="HG丸ｺﾞｼｯｸM-PRO"/>
              <a:ea typeface="Meiryo UI"/>
              <a:cs typeface="HG丸ｺﾞｼｯｸM-PRO"/>
            </a:endParaRPr>
          </a:p>
          <a:p>
            <a:pPr marL="109401" indent="-109401" algn="just" defTabSz="1050219">
              <a:lnSpc>
                <a:spcPts val="1566"/>
              </a:lnSpc>
            </a:pPr>
            <a:r>
              <a:rPr kumimoji="1" lang="ja-JP" altLang="en-US" sz="1100" dirty="0">
                <a:solidFill>
                  <a:srgbClr val="000000"/>
                </a:solidFill>
                <a:latin typeface="HG丸ｺﾞｼｯｸM-PRO"/>
                <a:ea typeface="Meiryo UI"/>
                <a:cs typeface="HG丸ｺﾞｼｯｸM-PRO"/>
              </a:rPr>
              <a:t>○がん患者の相談支援</a:t>
            </a:r>
          </a:p>
          <a:p>
            <a:pPr marL="109401" indent="-109401" algn="just" defTabSz="1050219">
              <a:lnSpc>
                <a:spcPts val="1566"/>
              </a:lnSpc>
            </a:pPr>
            <a:r>
              <a:rPr kumimoji="1" lang="ja-JP" altLang="en-US" sz="1100" dirty="0">
                <a:solidFill>
                  <a:srgbClr val="000000"/>
                </a:solidFill>
                <a:latin typeface="HG丸ｺﾞｼｯｸM-PRO"/>
                <a:ea typeface="Meiryo UI"/>
                <a:cs typeface="HG丸ｺﾞｼｯｸM-PRO"/>
              </a:rPr>
              <a:t>○がん患者への情報提供</a:t>
            </a:r>
          </a:p>
          <a:p>
            <a:pPr marL="109401" indent="-109401" algn="just" defTabSz="1050219">
              <a:lnSpc>
                <a:spcPts val="1566"/>
              </a:lnSpc>
            </a:pPr>
            <a:r>
              <a:rPr kumimoji="1" lang="ja-JP" altLang="en-US" sz="1100" dirty="0">
                <a:solidFill>
                  <a:srgbClr val="000000"/>
                </a:solidFill>
                <a:latin typeface="HG丸ｺﾞｼｯｸM-PRO"/>
                <a:ea typeface="Meiryo UI"/>
                <a:cs typeface="HG丸ｺﾞｼｯｸM-PRO"/>
              </a:rPr>
              <a:t>○がん患者等の社会的な課題への対応</a:t>
            </a:r>
          </a:p>
        </p:txBody>
      </p:sp>
      <p:sp>
        <p:nvSpPr>
          <p:cNvPr id="26" name="台形 25">
            <a:extLst>
              <a:ext uri="{FF2B5EF4-FFF2-40B4-BE49-F238E27FC236}">
                <a16:creationId xmlns:a16="http://schemas.microsoft.com/office/drawing/2014/main" id="{F408A35C-B828-44DA-9A9D-10A2D78C407E}"/>
              </a:ext>
            </a:extLst>
          </p:cNvPr>
          <p:cNvSpPr/>
          <p:nvPr/>
        </p:nvSpPr>
        <p:spPr>
          <a:xfrm>
            <a:off x="794255" y="5558387"/>
            <a:ext cx="8247002" cy="830318"/>
          </a:xfrm>
          <a:prstGeom prst="trapezoi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9509" tIns="44754" rIns="89509" bIns="44754" numCol="1" spcCol="0" rtlCol="0" fromWordArt="0" anchor="ctr" anchorCtr="0" forceAA="0" compatLnSpc="1">
            <a:prstTxWarp prst="textNoShape">
              <a:avLst/>
            </a:prstTxWarp>
            <a:noAutofit/>
          </a:bodyPr>
          <a:lstStyle/>
          <a:p>
            <a:pPr defTabSz="1050219"/>
            <a:endParaRPr kumimoji="1" lang="ja-JP" altLang="en-US" sz="2056">
              <a:solidFill>
                <a:prstClr val="white"/>
              </a:solidFill>
              <a:latin typeface="Calibri"/>
              <a:ea typeface="Meiryo UI"/>
            </a:endParaRPr>
          </a:p>
        </p:txBody>
      </p:sp>
      <p:sp>
        <p:nvSpPr>
          <p:cNvPr id="27" name="テキスト ボックス 2">
            <a:extLst>
              <a:ext uri="{FF2B5EF4-FFF2-40B4-BE49-F238E27FC236}">
                <a16:creationId xmlns:a16="http://schemas.microsoft.com/office/drawing/2014/main" id="{A8016BBA-ED19-4E5F-9940-C98FB5281F42}"/>
              </a:ext>
            </a:extLst>
          </p:cNvPr>
          <p:cNvSpPr txBox="1">
            <a:spLocks noChangeArrowheads="1"/>
          </p:cNvSpPr>
          <p:nvPr/>
        </p:nvSpPr>
        <p:spPr bwMode="auto">
          <a:xfrm>
            <a:off x="1420587" y="5570652"/>
            <a:ext cx="6253842" cy="830318"/>
          </a:xfrm>
          <a:prstGeom prst="rect">
            <a:avLst/>
          </a:prstGeom>
          <a:noFill/>
          <a:ln w="9525">
            <a:noFill/>
            <a:miter lim="800000"/>
            <a:headEnd/>
            <a:tailEnd/>
          </a:ln>
        </p:spPr>
        <p:txBody>
          <a:bodyPr rot="0" vert="horz" wrap="square" lIns="89509" tIns="44754" rIns="89509" bIns="44754" anchor="t" anchorCtr="0">
            <a:noAutofit/>
          </a:bodyPr>
          <a:lstStyle/>
          <a:p>
            <a:pPr indent="131157" algn="just" defTabSz="1050219">
              <a:lnSpc>
                <a:spcPts val="1566"/>
              </a:lnSpc>
            </a:pPr>
            <a:r>
              <a:rPr kumimoji="1" lang="en-US" sz="1100" b="1" dirty="0">
                <a:solidFill>
                  <a:srgbClr val="000000"/>
                </a:solidFill>
                <a:latin typeface="HG丸ｺﾞｼｯｸM-PRO" panose="020F0600000000000000" pitchFamily="50" charset="-128"/>
                <a:ea typeface="ＭＳ Ｐゴシック" panose="020B0600070205080204" pitchFamily="50" charset="-128"/>
                <a:cs typeface="HG丸ｺﾞｼｯｸM-PRO" panose="020F0600000000000000" pitchFamily="50" charset="-128"/>
              </a:rPr>
              <a:t>(</a:t>
            </a:r>
            <a:r>
              <a:rPr kumimoji="1" lang="ja-JP" altLang="en-US" sz="11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５</a:t>
            </a:r>
            <a:r>
              <a:rPr kumimoji="1" lang="en-US" sz="11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a:t>
            </a:r>
            <a:r>
              <a:rPr kumimoji="1" lang="ja-JP" altLang="en-US" sz="11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がん対策を社会全体で進める環境づくり</a:t>
            </a:r>
            <a:endParaRPr kumimoji="1" lang="ja-JP" altLang="en-US" sz="14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indent="372958" algn="just" defTabSz="1050219">
              <a:lnSpc>
                <a:spcPts val="1566"/>
              </a:lnSpc>
            </a:pPr>
            <a:r>
              <a:rPr kumimoji="1" lang="ja-JP" altLang="en-US" sz="1100"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○社会全体での機運づくり○大阪府がん対策基</a:t>
            </a:r>
            <a:r>
              <a:rPr kumimoji="1" lang="ja-JP" altLang="en-US" sz="1100" dirty="0">
                <a:solidFill>
                  <a:srgbClr val="000000"/>
                </a:solidFill>
                <a:latin typeface="HG丸ｺﾞｼｯｸM-PRO" panose="020F0600000000000000" pitchFamily="50" charset="-128"/>
                <a:ea typeface="ＭＳ 明朝" panose="02020609040205080304" pitchFamily="17" charset="-128"/>
                <a:cs typeface="HG丸ｺﾞｼｯｸM-PRO" panose="020F0600000000000000" pitchFamily="50" charset="-128"/>
              </a:rPr>
              <a:t>金　</a:t>
            </a:r>
            <a:endParaRPr kumimoji="1" lang="ja-JP" altLang="en-US" sz="16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indent="372958" algn="just" defTabSz="1050219">
              <a:lnSpc>
                <a:spcPts val="1566"/>
              </a:lnSpc>
            </a:pPr>
            <a:r>
              <a:rPr kumimoji="1" lang="ja-JP" altLang="en-US" sz="1100"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○がん患者会等との連携促進○がん教育、がんに関する知識の普及啓発</a:t>
            </a:r>
            <a:endParaRPr kumimoji="1" lang="ja-JP" altLang="en-US" sz="105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8" name="テキスト ボックス 2">
            <a:extLst>
              <a:ext uri="{FF2B5EF4-FFF2-40B4-BE49-F238E27FC236}">
                <a16:creationId xmlns:a16="http://schemas.microsoft.com/office/drawing/2014/main" id="{8C21076A-04C4-47CC-909D-8FCF928D5599}"/>
              </a:ext>
            </a:extLst>
          </p:cNvPr>
          <p:cNvSpPr txBox="1">
            <a:spLocks noChangeArrowheads="1"/>
          </p:cNvSpPr>
          <p:nvPr/>
        </p:nvSpPr>
        <p:spPr bwMode="auto">
          <a:xfrm>
            <a:off x="390019" y="5076268"/>
            <a:ext cx="8975909" cy="323185"/>
          </a:xfrm>
          <a:prstGeom prst="rect">
            <a:avLst/>
          </a:prstGeom>
          <a:solidFill>
            <a:srgbClr val="FFFFFF"/>
          </a:solidFill>
          <a:ln w="9525">
            <a:noFill/>
            <a:miter lim="800000"/>
            <a:headEnd/>
            <a:tailEnd/>
          </a:ln>
        </p:spPr>
        <p:txBody>
          <a:bodyPr rot="0" vert="horz" wrap="square" lIns="89509" tIns="44754" rIns="89509" bIns="44754" anchor="t" anchorCtr="0">
            <a:noAutofit/>
          </a:bodyPr>
          <a:lstStyle/>
          <a:p>
            <a:pPr algn="ctr" defTabSz="1050219"/>
            <a:r>
              <a:rPr kumimoji="1" lang="en-US" sz="1100" b="1" dirty="0">
                <a:solidFill>
                  <a:srgbClr val="000000"/>
                </a:solidFill>
                <a:latin typeface="HG丸ｺﾞｼｯｸM-PRO" panose="020F0600000000000000" pitchFamily="50" charset="-128"/>
                <a:ea typeface="ＭＳ 明朝" panose="02020609040205080304" pitchFamily="17" charset="-128"/>
                <a:cs typeface="HG丸ｺﾞｼｯｸM-PRO" panose="020F0600000000000000" pitchFamily="50" charset="-128"/>
              </a:rPr>
              <a:t>(</a:t>
            </a:r>
            <a:r>
              <a:rPr kumimoji="1" lang="ja-JP" altLang="en-US" sz="11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４</a:t>
            </a:r>
            <a:r>
              <a:rPr kumimoji="1" lang="en-US" sz="1100" b="1" dirty="0">
                <a:solidFill>
                  <a:srgbClr val="000000"/>
                </a:solidFill>
                <a:latin typeface="HG丸ｺﾞｼｯｸM-PRO" panose="020F0600000000000000" pitchFamily="50" charset="-128"/>
                <a:ea typeface="ＭＳ 明朝" panose="02020609040205080304" pitchFamily="17" charset="-128"/>
                <a:cs typeface="HG丸ｺﾞｼｯｸM-PRO" panose="020F0600000000000000" pitchFamily="50" charset="-128"/>
              </a:rPr>
              <a:t>)</a:t>
            </a:r>
            <a:r>
              <a:rPr kumimoji="1" lang="ja-JP" altLang="en-US" sz="11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データの基盤整備・活用　</a:t>
            </a:r>
            <a:r>
              <a:rPr kumimoji="1" lang="ja-JP" altLang="en-US" sz="8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　 </a:t>
            </a:r>
            <a:r>
              <a:rPr kumimoji="1" lang="ja-JP" altLang="en-US" sz="1100"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○がん登録の精度向上　　○がん登録等のデータ利活用</a:t>
            </a:r>
            <a:endParaRPr kumimoji="1" lang="ja-JP" altLang="en-US" sz="105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9" name="テキスト ボックス 2">
            <a:extLst>
              <a:ext uri="{FF2B5EF4-FFF2-40B4-BE49-F238E27FC236}">
                <a16:creationId xmlns:a16="http://schemas.microsoft.com/office/drawing/2014/main" id="{4EAADE0E-5A1C-4B2E-98FB-83AC233AB616}"/>
              </a:ext>
            </a:extLst>
          </p:cNvPr>
          <p:cNvSpPr txBox="1">
            <a:spLocks noChangeArrowheads="1"/>
          </p:cNvSpPr>
          <p:nvPr/>
        </p:nvSpPr>
        <p:spPr bwMode="auto">
          <a:xfrm>
            <a:off x="3543256" y="1583122"/>
            <a:ext cx="2486510" cy="31552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89509" tIns="44754" rIns="89509" bIns="44754" anchor="t" anchorCtr="0">
            <a:noAutofit/>
          </a:bodyPr>
          <a:lstStyle/>
          <a:p>
            <a:pPr algn="ctr" defTabSz="1050219">
              <a:lnSpc>
                <a:spcPts val="1468"/>
              </a:lnSpc>
            </a:pPr>
            <a:r>
              <a:rPr kumimoji="1" lang="ja-JP" altLang="en-US" sz="1100" b="1" dirty="0">
                <a:solidFill>
                  <a:srgbClr val="000000"/>
                </a:solidFill>
                <a:latin typeface="HG丸ｺﾞｼｯｸM-PRO"/>
                <a:ea typeface="Meiryo UI"/>
                <a:cs typeface="HG丸ｺﾞｼｯｸM-PRO"/>
              </a:rPr>
              <a:t>がん生存率の向上</a:t>
            </a:r>
            <a:endParaRPr kumimoji="1" lang="ja-JP" altLang="en-US" sz="1100" dirty="0">
              <a:solidFill>
                <a:srgbClr val="000000"/>
              </a:solidFill>
              <a:latin typeface="HG丸ｺﾞｼｯｸM-PRO"/>
              <a:ea typeface="Meiryo UI"/>
              <a:cs typeface="HG丸ｺﾞｼｯｸM-PRO"/>
            </a:endParaRPr>
          </a:p>
        </p:txBody>
      </p:sp>
      <p:sp>
        <p:nvSpPr>
          <p:cNvPr id="30" name="タイトル 1">
            <a:extLst>
              <a:ext uri="{FF2B5EF4-FFF2-40B4-BE49-F238E27FC236}">
                <a16:creationId xmlns:a16="http://schemas.microsoft.com/office/drawing/2014/main" id="{817AF19F-1AE1-48A4-A683-B10085A399D1}"/>
              </a:ext>
            </a:extLst>
          </p:cNvPr>
          <p:cNvSpPr txBox="1">
            <a:spLocks/>
          </p:cNvSpPr>
          <p:nvPr/>
        </p:nvSpPr>
        <p:spPr>
          <a:xfrm>
            <a:off x="973924" y="160655"/>
            <a:ext cx="7808101" cy="246221"/>
          </a:xfrm>
          <a:prstGeom prst="rect">
            <a:avLst/>
          </a:prstGeom>
        </p:spPr>
        <p:txBody>
          <a:bodyPr wrap="square" lIns="0" tIns="0" rIns="0" bIns="0">
            <a:spAutoFit/>
          </a:bodyPr>
          <a:lstStyle>
            <a:lvl1pPr>
              <a:defRPr sz="3200" b="1" i="0">
                <a:solidFill>
                  <a:schemeClr val="tx1"/>
                </a:solidFill>
                <a:latin typeface="Meiryo"/>
                <a:ea typeface="+mj-ea"/>
                <a:cs typeface="Meiryo"/>
              </a:defRPr>
            </a:lvl1pPr>
          </a:lstStyle>
          <a:p>
            <a:pPr algn="ctr"/>
            <a:r>
              <a:rPr kumimoji="1" lang="ja-JP" altLang="en-US" sz="1600" dirty="0">
                <a:latin typeface="メイリオ" panose="020B0604030504040204" pitchFamily="50" charset="-128"/>
                <a:ea typeface="メイリオ" panose="020B0604030504040204" pitchFamily="50" charset="-128"/>
              </a:rPr>
              <a:t>大阪府の取り組み（第４期大阪府がん対策推進計画）</a:t>
            </a:r>
          </a:p>
        </p:txBody>
      </p:sp>
      <p:sp>
        <p:nvSpPr>
          <p:cNvPr id="2" name="テキスト ボックス 1">
            <a:extLst>
              <a:ext uri="{FF2B5EF4-FFF2-40B4-BE49-F238E27FC236}">
                <a16:creationId xmlns:a16="http://schemas.microsoft.com/office/drawing/2014/main" id="{6EB19D64-F04A-4C34-9C9A-1707044955B0}"/>
              </a:ext>
            </a:extLst>
          </p:cNvPr>
          <p:cNvSpPr txBox="1"/>
          <p:nvPr/>
        </p:nvSpPr>
        <p:spPr>
          <a:xfrm>
            <a:off x="432707" y="6490607"/>
            <a:ext cx="8787518" cy="276999"/>
          </a:xfrm>
          <a:prstGeom prst="rect">
            <a:avLst/>
          </a:prstGeom>
          <a:noFill/>
        </p:spPr>
        <p:txBody>
          <a:bodyPr vert="horz" wrap="square" rtlCol="0">
            <a:spAutoFit/>
          </a:bodyPr>
          <a:lstStyle/>
          <a:p>
            <a:pPr algn="ctr"/>
            <a:r>
              <a:rPr kumimoji="1" lang="ja-JP" altLang="en-US" sz="1200" b="1" dirty="0">
                <a:latin typeface="Meiryo UI" panose="020B0604030504040204" pitchFamily="50" charset="-128"/>
                <a:ea typeface="Meiryo UI" panose="020B0604030504040204" pitchFamily="50" charset="-128"/>
              </a:rPr>
              <a:t>令和</a:t>
            </a:r>
            <a:r>
              <a:rPr kumimoji="1" lang="en-US" altLang="ja-JP" sz="1200" b="1" dirty="0">
                <a:latin typeface="Meiryo UI" panose="020B0604030504040204" pitchFamily="50" charset="-128"/>
                <a:ea typeface="Meiryo UI" panose="020B0604030504040204" pitchFamily="50" charset="-128"/>
              </a:rPr>
              <a:t>6</a:t>
            </a:r>
            <a:r>
              <a:rPr kumimoji="1" lang="ja-JP" altLang="en-US" sz="1200" b="1" dirty="0">
                <a:latin typeface="Meiryo UI" panose="020B0604030504040204" pitchFamily="50" charset="-128"/>
                <a:ea typeface="Meiryo UI" panose="020B0604030504040204" pitchFamily="50" charset="-128"/>
              </a:rPr>
              <a:t>年度における基本的な取組みは、概ね予定どおり実施している</a:t>
            </a:r>
          </a:p>
        </p:txBody>
      </p:sp>
      <p:sp>
        <p:nvSpPr>
          <p:cNvPr id="23" name="スライド番号プレースホルダー 1">
            <a:extLst>
              <a:ext uri="{FF2B5EF4-FFF2-40B4-BE49-F238E27FC236}">
                <a16:creationId xmlns:a16="http://schemas.microsoft.com/office/drawing/2014/main" id="{2982D0B6-80CC-4EF6-83D1-08DA9BD7ED9D}"/>
              </a:ext>
            </a:extLst>
          </p:cNvPr>
          <p:cNvSpPr txBox="1">
            <a:spLocks/>
          </p:cNvSpPr>
          <p:nvPr/>
        </p:nvSpPr>
        <p:spPr>
          <a:xfrm>
            <a:off x="7031519" y="6490607"/>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r>
              <a:rPr kumimoji="1" lang="en-US" altLang="ja-JP"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2</a:t>
            </a:r>
            <a:endPar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sp>
        <p:nvSpPr>
          <p:cNvPr id="5" name="正方形/長方形 4"/>
          <p:cNvSpPr/>
          <p:nvPr/>
        </p:nvSpPr>
        <p:spPr>
          <a:xfrm>
            <a:off x="250690" y="406437"/>
            <a:ext cx="1354007" cy="343117"/>
          </a:xfrm>
          <a:prstGeom prst="rect">
            <a:avLst/>
          </a:prstGeom>
          <a:noFill/>
          <a:ln w="25400" cap="flat" cmpd="sng" algn="ctr">
            <a:noFill/>
            <a:prstDash val="solid"/>
          </a:ln>
          <a:effectLst/>
        </p:spPr>
        <p:txBody>
          <a:bodyPr rot="0" spcFirstLastPara="0" vert="horz" wrap="square" lIns="89509" tIns="44754" rIns="89509" bIns="44754" numCol="1" spcCol="0" rtlCol="0" fromWordArt="0" anchor="ctr" anchorCtr="0" forceAA="0" compatLnSpc="1">
            <a:prstTxWarp prst="textNoShape">
              <a:avLst/>
            </a:prstTxWarp>
            <a:noAutofit/>
          </a:bodyPr>
          <a:lstStyle/>
          <a:p>
            <a:pPr algn="ctr" defTabSz="1050219"/>
            <a:r>
              <a:rPr kumimoji="1" lang="ja-JP" altLang="en-US" sz="1200" b="1" dirty="0">
                <a:solidFill>
                  <a:srgbClr val="000000"/>
                </a:solidFill>
                <a:latin typeface="HG丸ｺﾞｼｯｸM-PRO"/>
                <a:ea typeface="Meiryo UI"/>
                <a:cs typeface="HG丸ｺﾞｼｯｸM-PRO"/>
              </a:rPr>
              <a:t>＜基本理念＞</a:t>
            </a:r>
            <a:endParaRPr kumimoji="1" lang="ja-JP" altLang="en-US" sz="1200" dirty="0">
              <a:solidFill>
                <a:srgbClr val="000000"/>
              </a:solidFill>
              <a:latin typeface="HG丸ｺﾞｼｯｸM-PRO"/>
              <a:ea typeface="Meiryo UI"/>
              <a:cs typeface="HG丸ｺﾞｼｯｸM-PRO"/>
            </a:endParaRPr>
          </a:p>
        </p:txBody>
      </p:sp>
      <p:graphicFrame>
        <p:nvGraphicFramePr>
          <p:cNvPr id="32" name="表 31">
            <a:extLst>
              <a:ext uri="{FF2B5EF4-FFF2-40B4-BE49-F238E27FC236}">
                <a16:creationId xmlns:a16="http://schemas.microsoft.com/office/drawing/2014/main" id="{DEE9ADA8-6193-4A44-A635-7DF088CED9C1}"/>
              </a:ext>
            </a:extLst>
          </p:cNvPr>
          <p:cNvGraphicFramePr>
            <a:graphicFrameLocks noGrp="1"/>
          </p:cNvGraphicFramePr>
          <p:nvPr>
            <p:extLst>
              <p:ext uri="{D42A27DB-BD31-4B8C-83A1-F6EECF244321}">
                <p14:modId xmlns:p14="http://schemas.microsoft.com/office/powerpoint/2010/main" val="4168279199"/>
              </p:ext>
            </p:extLst>
          </p:nvPr>
        </p:nvGraphicFramePr>
        <p:xfrm>
          <a:off x="282013" y="2002972"/>
          <a:ext cx="9235538" cy="907057"/>
        </p:xfrm>
        <a:graphic>
          <a:graphicData uri="http://schemas.openxmlformats.org/drawingml/2006/table">
            <a:tbl>
              <a:tblPr firstRow="1" firstCol="1" bandRow="1"/>
              <a:tblGrid>
                <a:gridCol w="308528">
                  <a:extLst>
                    <a:ext uri="{9D8B030D-6E8A-4147-A177-3AD203B41FA5}">
                      <a16:colId xmlns:a16="http://schemas.microsoft.com/office/drawing/2014/main" val="2528693173"/>
                    </a:ext>
                  </a:extLst>
                </a:gridCol>
                <a:gridCol w="3386108">
                  <a:extLst>
                    <a:ext uri="{9D8B030D-6E8A-4147-A177-3AD203B41FA5}">
                      <a16:colId xmlns:a16="http://schemas.microsoft.com/office/drawing/2014/main" val="3611256714"/>
                    </a:ext>
                  </a:extLst>
                </a:gridCol>
                <a:gridCol w="2260865">
                  <a:extLst>
                    <a:ext uri="{9D8B030D-6E8A-4147-A177-3AD203B41FA5}">
                      <a16:colId xmlns:a16="http://schemas.microsoft.com/office/drawing/2014/main" val="1625580375"/>
                    </a:ext>
                  </a:extLst>
                </a:gridCol>
                <a:gridCol w="2212522">
                  <a:extLst>
                    <a:ext uri="{9D8B030D-6E8A-4147-A177-3AD203B41FA5}">
                      <a16:colId xmlns:a16="http://schemas.microsoft.com/office/drawing/2014/main" val="368113662"/>
                    </a:ext>
                  </a:extLst>
                </a:gridCol>
                <a:gridCol w="1067515">
                  <a:extLst>
                    <a:ext uri="{9D8B030D-6E8A-4147-A177-3AD203B41FA5}">
                      <a16:colId xmlns:a16="http://schemas.microsoft.com/office/drawing/2014/main" val="1447783951"/>
                    </a:ext>
                  </a:extLst>
                </a:gridCol>
              </a:tblGrid>
              <a:tr h="164110">
                <a:tc>
                  <a:txBody>
                    <a:bodyPr/>
                    <a:lstStyle/>
                    <a:p>
                      <a:pPr algn="l"/>
                      <a:endParaRPr lang="ja-JP" sz="1000">
                        <a:effectLst/>
                        <a:latin typeface="Times New Roman" panose="02020603050405020304" pitchFamily="18" charset="0"/>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algn="ctr">
                        <a:lnSpc>
                          <a:spcPts val="1600"/>
                        </a:lnSpc>
                      </a:pPr>
                      <a:r>
                        <a:rPr lang="ja-JP" sz="10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【全体目標】</a:t>
                      </a:r>
                      <a:endParaRPr lang="ja-JP" sz="100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000" b="1" dirty="0">
                          <a:solidFill>
                            <a:srgbClr val="000000"/>
                          </a:solidFill>
                          <a:effectLst/>
                          <a:latin typeface="ＭＳ ゴシック" panose="020B0609070205080204" pitchFamily="49" charset="-128"/>
                          <a:ea typeface="ＭＳ ゴシック" panose="020B0609070205080204" pitchFamily="49" charset="-128"/>
                          <a:cs typeface="HG丸ｺﾞｼｯｸM-PRO"/>
                        </a:rPr>
                        <a:t>策定時の値</a:t>
                      </a:r>
                      <a:endParaRPr lang="ja-JP" altLang="ja-JP" sz="1000" b="1" dirty="0">
                        <a:solidFill>
                          <a:srgbClr val="000000"/>
                        </a:solidFill>
                        <a:effectLst/>
                        <a:latin typeface="ＭＳ ゴシック" panose="020B0609070205080204" pitchFamily="49" charset="-128"/>
                        <a:ea typeface="ＭＳ ゴシック" panose="020B0609070205080204" pitchFamily="49"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000" b="1" dirty="0">
                          <a:solidFill>
                            <a:srgbClr val="000000"/>
                          </a:solidFill>
                          <a:effectLst/>
                          <a:latin typeface="ＭＳ ゴシック" panose="020B0609070205080204" pitchFamily="49" charset="-128"/>
                          <a:ea typeface="ＭＳ ゴシック" panose="020B0609070205080204" pitchFamily="49" charset="-128"/>
                          <a:cs typeface="HG丸ｺﾞｼｯｸM-PRO"/>
                        </a:rPr>
                        <a:t>現状値</a:t>
                      </a:r>
                      <a:endParaRPr lang="ja-JP" altLang="ja-JP" sz="1000" b="1" dirty="0">
                        <a:solidFill>
                          <a:srgbClr val="000000"/>
                        </a:solidFill>
                        <a:effectLst/>
                        <a:latin typeface="ＭＳ ゴシック" panose="020B0609070205080204" pitchFamily="49" charset="-128"/>
                        <a:ea typeface="ＭＳ ゴシック" panose="020B0609070205080204" pitchFamily="49"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algn="ctr">
                        <a:lnSpc>
                          <a:spcPts val="1600"/>
                        </a:lnSpc>
                      </a:pPr>
                      <a:r>
                        <a:rPr lang="en-US" sz="1000" b="1" dirty="0">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2029</a:t>
                      </a:r>
                      <a:r>
                        <a:rPr lang="ja-JP" sz="1000" b="1" dirty="0">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年度目標</a:t>
                      </a:r>
                      <a:r>
                        <a:rPr lang="ja-JP" altLang="en-US" sz="1000" b="1" dirty="0">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値</a:t>
                      </a:r>
                      <a:endParaRPr lang="ja-JP" sz="100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62904705"/>
                  </a:ext>
                </a:extLst>
              </a:tr>
              <a:tr h="386215">
                <a:tc>
                  <a:txBody>
                    <a:bodyPr/>
                    <a:lstStyle/>
                    <a:p>
                      <a:pPr algn="ctr">
                        <a:lnSpc>
                          <a:spcPts val="1600"/>
                        </a:lnSpc>
                      </a:pPr>
                      <a:r>
                        <a:rPr lang="en-US" sz="1000" b="1" dirty="0">
                          <a:solidFill>
                            <a:srgbClr val="000000"/>
                          </a:solidFill>
                          <a:effectLst/>
                          <a:latin typeface="ＭＳ ゴシック" panose="020B0609070205080204" pitchFamily="49" charset="-128"/>
                          <a:ea typeface="HG丸ｺﾞｼｯｸM-PRO" panose="020F0600000000000000" pitchFamily="50" charset="-128"/>
                          <a:cs typeface="ＭＳ Ｐゴシック" panose="020B0600070205080204" pitchFamily="50" charset="-128"/>
                        </a:rPr>
                        <a:t>1</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algn="l">
                        <a:lnSpc>
                          <a:spcPts val="1300"/>
                        </a:lnSpc>
                      </a:pPr>
                      <a:r>
                        <a:rPr lang="ja-JP"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大阪府のがん年齢調整死亡率（</a:t>
                      </a:r>
                      <a:r>
                        <a:rPr lang="en-US"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75</a:t>
                      </a:r>
                      <a:r>
                        <a:rPr lang="ja-JP"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歳未満）</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l">
                        <a:lnSpc>
                          <a:spcPts val="1300"/>
                        </a:lnSpc>
                      </a:pPr>
                      <a:r>
                        <a:rPr lang="ja-JP" sz="7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【人口動態統計を用いて大阪国際がんセンター がん対策センター作成】</a:t>
                      </a:r>
                      <a:endParaRPr lang="ja-JP" sz="1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lnSpc>
                          <a:spcPts val="1400"/>
                        </a:lnSpc>
                      </a:pPr>
                      <a:r>
                        <a:rPr lang="en-US"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132.2</a:t>
                      </a:r>
                      <a:r>
                        <a:rPr lang="ja-JP"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ctr">
                        <a:lnSpc>
                          <a:spcPts val="1400"/>
                        </a:lnSpc>
                      </a:pP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＜人口</a:t>
                      </a:r>
                      <a:r>
                        <a:rPr lang="en-US"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10</a:t>
                      </a: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万対＞【令和３（</a:t>
                      </a:r>
                      <a:r>
                        <a:rPr lang="en-US"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2021</a:t>
                      </a: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）年】</a:t>
                      </a:r>
                      <a:endParaRPr 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lnSpc>
                          <a:spcPts val="1400"/>
                        </a:lnSpc>
                      </a:pP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127.5</a:t>
                      </a:r>
                      <a:r>
                        <a:rPr lang="ja-JP" altLang="en-US"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人</a:t>
                      </a:r>
                      <a:endPar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ctr">
                        <a:lnSpc>
                          <a:spcPts val="1400"/>
                        </a:lnSpc>
                      </a:pP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＜人口</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10</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万対＞【令和</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4</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2023</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）年</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endPar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lnSpc>
                          <a:spcPts val="1600"/>
                        </a:lnSpc>
                      </a:pPr>
                      <a:r>
                        <a:rPr lang="ja-JP"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減少</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60052135"/>
                  </a:ext>
                </a:extLst>
              </a:tr>
              <a:tr h="347042">
                <a:tc>
                  <a:txBody>
                    <a:bodyPr/>
                    <a:lstStyle/>
                    <a:p>
                      <a:pPr algn="ctr">
                        <a:lnSpc>
                          <a:spcPts val="1600"/>
                        </a:lnSpc>
                      </a:pPr>
                      <a:r>
                        <a:rPr lang="en-US" sz="1000" b="1">
                          <a:solidFill>
                            <a:srgbClr val="000000"/>
                          </a:solidFill>
                          <a:effectLst/>
                          <a:latin typeface="ＭＳ ゴシック" panose="020B0609070205080204" pitchFamily="49" charset="-128"/>
                          <a:ea typeface="HG丸ｺﾞｼｯｸM-PRO" panose="020F0600000000000000" pitchFamily="50" charset="-128"/>
                          <a:cs typeface="ＭＳ Ｐゴシック" panose="020B0600070205080204" pitchFamily="50" charset="-128"/>
                        </a:rPr>
                        <a:t>2</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a:lnSpc>
                          <a:spcPts val="1300"/>
                        </a:lnSpc>
                      </a:pPr>
                      <a:r>
                        <a:rPr lang="ja-JP"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大阪府のがん年齢調整り患率</a:t>
                      </a:r>
                      <a:r>
                        <a:rPr lang="ja-JP" altLang="en-US"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75</a:t>
                      </a:r>
                      <a:r>
                        <a:rPr lang="ja-JP"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歳未満、進行がん</a:t>
                      </a:r>
                      <a:r>
                        <a:rPr lang="en-US" altLang="ja-JP"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l">
                        <a:lnSpc>
                          <a:spcPts val="1300"/>
                        </a:lnSpc>
                      </a:pPr>
                      <a:r>
                        <a:rPr lang="ja-JP" sz="7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【大阪府がん登録データを用いて大阪国際がんセンター がん対策センター作成】</a:t>
                      </a:r>
                      <a:endParaRPr lang="ja-JP" sz="1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400"/>
                        </a:lnSpc>
                      </a:pPr>
                      <a:r>
                        <a:rPr lang="en-US"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268.4</a:t>
                      </a:r>
                      <a:r>
                        <a:rPr lang="ja-JP"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a:t>
                      </a:r>
                      <a:br>
                        <a:rPr lang="en-US" sz="8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b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＜人口</a:t>
                      </a:r>
                      <a:r>
                        <a:rPr lang="en-US"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10</a:t>
                      </a: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万対＞【令和元（</a:t>
                      </a:r>
                      <a:r>
                        <a:rPr lang="en-US"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2019</a:t>
                      </a: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）年】</a:t>
                      </a:r>
                      <a:endParaRPr lang="ja-JP" sz="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400"/>
                        </a:lnSpc>
                      </a:pP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251.9</a:t>
                      </a:r>
                      <a:r>
                        <a:rPr lang="ja-JP" altLang="en-US"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人</a:t>
                      </a:r>
                      <a:endPar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ctr">
                        <a:lnSpc>
                          <a:spcPts val="1400"/>
                        </a:lnSpc>
                      </a:pP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＜人口</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10</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万対＞【令和</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2020</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）年</a:t>
                      </a:r>
                      <a:r>
                        <a:rPr lang="en-US" altLang="ja-JP" sz="90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endPar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600"/>
                        </a:lnSpc>
                      </a:pPr>
                      <a:r>
                        <a:rPr lang="ja-JP"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減少</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87556663"/>
                  </a:ext>
                </a:extLst>
              </a:tr>
            </a:tbl>
          </a:graphicData>
        </a:graphic>
      </p:graphicFrame>
    </p:spTree>
    <p:extLst>
      <p:ext uri="{BB962C8B-B14F-4D97-AF65-F5344CB8AC3E}">
        <p14:creationId xmlns:p14="http://schemas.microsoft.com/office/powerpoint/2010/main" val="1684845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54437" y="914823"/>
            <a:ext cx="9259910" cy="55880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現在の状況</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7.9</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【平成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24</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2012</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）年】</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15</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件</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【平成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28</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2016</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）年】</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9" name="表 18"/>
          <p:cNvGraphicFramePr>
            <a:graphicFrameLocks noGrp="1"/>
          </p:cNvGraphicFramePr>
          <p:nvPr>
            <p:extLst>
              <p:ext uri="{D42A27DB-BD31-4B8C-83A1-F6EECF244321}">
                <p14:modId xmlns:p14="http://schemas.microsoft.com/office/powerpoint/2010/main" val="2328011991"/>
              </p:ext>
            </p:extLst>
          </p:nvPr>
        </p:nvGraphicFramePr>
        <p:xfrm>
          <a:off x="667603" y="2153763"/>
          <a:ext cx="8570793" cy="2194502"/>
        </p:xfrm>
        <a:graphic>
          <a:graphicData uri="http://schemas.openxmlformats.org/drawingml/2006/table">
            <a:tbl>
              <a:tblPr firstRow="1" firstCol="1" bandRow="1">
                <a:tableStyleId>{5C22544A-7EE6-4342-B048-85BDC9FD1C3A}</a:tableStyleId>
              </a:tblPr>
              <a:tblGrid>
                <a:gridCol w="244550">
                  <a:extLst>
                    <a:ext uri="{9D8B030D-6E8A-4147-A177-3AD203B41FA5}">
                      <a16:colId xmlns:a16="http://schemas.microsoft.com/office/drawing/2014/main" val="20000"/>
                    </a:ext>
                  </a:extLst>
                </a:gridCol>
                <a:gridCol w="3213329">
                  <a:extLst>
                    <a:ext uri="{9D8B030D-6E8A-4147-A177-3AD203B41FA5}">
                      <a16:colId xmlns:a16="http://schemas.microsoft.com/office/drawing/2014/main" val="20001"/>
                    </a:ext>
                  </a:extLst>
                </a:gridCol>
                <a:gridCol w="2627291">
                  <a:extLst>
                    <a:ext uri="{9D8B030D-6E8A-4147-A177-3AD203B41FA5}">
                      <a16:colId xmlns:a16="http://schemas.microsoft.com/office/drawing/2014/main" val="20002"/>
                    </a:ext>
                  </a:extLst>
                </a:gridCol>
                <a:gridCol w="2485623">
                  <a:extLst>
                    <a:ext uri="{9D8B030D-6E8A-4147-A177-3AD203B41FA5}">
                      <a16:colId xmlns:a16="http://schemas.microsoft.com/office/drawing/2014/main" val="1316396622"/>
                    </a:ext>
                  </a:extLst>
                </a:gridCol>
              </a:tblGrid>
              <a:tr h="53304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a:t>
                      </a:r>
                      <a:r>
                        <a:rPr lang="ja-JP" altLang="en-US" sz="1400" b="1" dirty="0">
                          <a:effectLst/>
                          <a:latin typeface="+mn-ea"/>
                          <a:ea typeface="+mn-ea"/>
                        </a:rPr>
                        <a:t>値</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現状</a:t>
                      </a:r>
                      <a:r>
                        <a:rPr lang="ja-JP" altLang="en-US" sz="1400" b="1" dirty="0">
                          <a:effectLst/>
                          <a:latin typeface="+mn-ea"/>
                          <a:ea typeface="+mn-ea"/>
                        </a:rPr>
                        <a:t>値</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6424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en-US" sz="1400" b="1" dirty="0">
                          <a:effectLst/>
                          <a:latin typeface="+mn-ea"/>
                          <a:ea typeface="+mn-ea"/>
                        </a:rPr>
                        <a:t>DCO</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＜がん登録データの精度の維持＞</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effectLst/>
                          <a:latin typeface="+mn-ea"/>
                          <a:ea typeface="+mn-ea"/>
                        </a:rPr>
                        <a:t>1</a:t>
                      </a:r>
                      <a:r>
                        <a:rPr lang="en-US" sz="1400" b="1" dirty="0">
                          <a:effectLst/>
                          <a:latin typeface="+mn-ea"/>
                          <a:ea typeface="+mn-ea"/>
                        </a:rPr>
                        <a:t>.</a:t>
                      </a:r>
                      <a:r>
                        <a:rPr lang="en-US" altLang="ja-JP" sz="1400" b="1" dirty="0">
                          <a:effectLst/>
                          <a:latin typeface="+mn-ea"/>
                          <a:ea typeface="+mn-ea"/>
                        </a:rPr>
                        <a:t>9</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a:t>
                      </a:r>
                      <a:r>
                        <a:rPr lang="ja-JP" altLang="en-US" sz="1400" b="1" dirty="0">
                          <a:effectLst/>
                          <a:latin typeface="+mn-ea"/>
                          <a:ea typeface="+mn-ea"/>
                        </a:rPr>
                        <a:t>令和元年</a:t>
                      </a:r>
                      <a:r>
                        <a:rPr lang="ja-JP" sz="1400" b="1" dirty="0">
                          <a:effectLst/>
                          <a:latin typeface="+mn-ea"/>
                          <a:ea typeface="+mn-ea"/>
                        </a:rPr>
                        <a:t>（</a:t>
                      </a:r>
                      <a:r>
                        <a:rPr lang="en-US" sz="1400" b="1" dirty="0">
                          <a:effectLst/>
                          <a:latin typeface="+mn-ea"/>
                          <a:ea typeface="+mn-ea"/>
                        </a:rPr>
                        <a:t>201</a:t>
                      </a:r>
                      <a:r>
                        <a:rPr lang="en-US" altLang="ja-JP" sz="1400" b="1" dirty="0">
                          <a:effectLst/>
                          <a:latin typeface="+mn-ea"/>
                          <a:ea typeface="+mn-ea"/>
                        </a:rPr>
                        <a:t>9</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ja-JP" altLang="en-US" sz="1400" b="1" dirty="0">
                          <a:solidFill>
                            <a:schemeClr val="tx1"/>
                          </a:solidFill>
                          <a:effectLst/>
                          <a:latin typeface="+mn-ea"/>
                          <a:ea typeface="+mn-ea"/>
                          <a:cs typeface="HG丸ｺﾞｼｯｸM-PRO"/>
                        </a:rPr>
                        <a:t>年報第</a:t>
                      </a:r>
                      <a:r>
                        <a:rPr lang="en-US" altLang="ja-JP" sz="1400" b="1" dirty="0">
                          <a:solidFill>
                            <a:schemeClr val="tx1"/>
                          </a:solidFill>
                          <a:effectLst/>
                          <a:latin typeface="+mn-ea"/>
                          <a:ea typeface="+mn-ea"/>
                          <a:cs typeface="HG丸ｺﾞｼｯｸM-PRO"/>
                        </a:rPr>
                        <a:t>88</a:t>
                      </a:r>
                      <a:r>
                        <a:rPr lang="ja-JP" altLang="en-US" sz="1400" b="1" dirty="0">
                          <a:solidFill>
                            <a:schemeClr val="tx1"/>
                          </a:solidFill>
                          <a:effectLst/>
                          <a:latin typeface="+mn-ea"/>
                          <a:ea typeface="+mn-ea"/>
                          <a:cs typeface="HG丸ｺﾞｼｯｸM-PRO"/>
                        </a:rPr>
                        <a:t>報（令和６年度末</a:t>
                      </a:r>
                      <a:endParaRPr lang="en-US" altLang="ja-JP" sz="1400" b="1" dirty="0">
                        <a:solidFill>
                          <a:schemeClr val="tx1"/>
                        </a:solidFill>
                        <a:effectLst/>
                        <a:latin typeface="+mn-ea"/>
                        <a:ea typeface="+mn-ea"/>
                        <a:cs typeface="HG丸ｺﾞｼｯｸM-PRO"/>
                      </a:endParaRPr>
                    </a:p>
                    <a:p>
                      <a:pPr algn="ctr" fontAlgn="auto">
                        <a:lnSpc>
                          <a:spcPts val="1400"/>
                        </a:lnSpc>
                        <a:spcAft>
                          <a:spcPts val="0"/>
                        </a:spcAft>
                      </a:pPr>
                      <a:r>
                        <a:rPr lang="ja-JP" altLang="en-US" sz="1400" b="1" dirty="0">
                          <a:solidFill>
                            <a:schemeClr val="tx1"/>
                          </a:solidFill>
                          <a:effectLst/>
                          <a:latin typeface="+mn-ea"/>
                          <a:ea typeface="+mn-ea"/>
                          <a:cs typeface="HG丸ｺﾞｼｯｸM-PRO"/>
                        </a:rPr>
                        <a:t>作成予定）にて算出</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7211">
                <a:tc>
                  <a:txBody>
                    <a:bodyPr/>
                    <a:lstStyle/>
                    <a:p>
                      <a:pPr algn="ctr" fontAlgn="auto">
                        <a:lnSpc>
                          <a:spcPts val="1600"/>
                        </a:lnSpc>
                        <a:spcAft>
                          <a:spcPts val="0"/>
                        </a:spcAft>
                      </a:pPr>
                      <a:r>
                        <a:rPr lang="en-US" altLang="ja-JP"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がん登録データなどの情報提供件数</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【がん対策センター調べ】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effectLst/>
                          <a:latin typeface="+mn-ea"/>
                          <a:ea typeface="+mn-ea"/>
                        </a:rPr>
                        <a:t> 28</a:t>
                      </a:r>
                      <a:r>
                        <a:rPr lang="ja-JP" sz="1400" b="1" dirty="0">
                          <a:effectLst/>
                          <a:latin typeface="+mn-ea"/>
                          <a:ea typeface="+mn-ea"/>
                        </a:rPr>
                        <a:t>件</a:t>
                      </a:r>
                    </a:p>
                    <a:p>
                      <a:pPr algn="ctr" fontAlgn="auto">
                        <a:lnSpc>
                          <a:spcPts val="1600"/>
                        </a:lnSpc>
                        <a:spcAft>
                          <a:spcPts val="0"/>
                        </a:spcAft>
                      </a:pPr>
                      <a:r>
                        <a:rPr lang="ja-JP" sz="1400" b="1" dirty="0">
                          <a:effectLst/>
                          <a:latin typeface="+mn-ea"/>
                          <a:ea typeface="+mn-ea"/>
                        </a:rPr>
                        <a:t>【</a:t>
                      </a:r>
                      <a:r>
                        <a:rPr lang="ja-JP" altLang="en-US" sz="1400" b="1" dirty="0">
                          <a:effectLst/>
                          <a:latin typeface="+mn-ea"/>
                          <a:ea typeface="+mn-ea"/>
                        </a:rPr>
                        <a:t>令和４年（</a:t>
                      </a:r>
                      <a:r>
                        <a:rPr lang="en-US" sz="1400" b="1" dirty="0">
                          <a:effectLst/>
                          <a:latin typeface="+mn-ea"/>
                          <a:ea typeface="+mn-ea"/>
                        </a:rPr>
                        <a:t>20</a:t>
                      </a:r>
                      <a:r>
                        <a:rPr lang="en-US" altLang="ja-JP" sz="1400" b="1" dirty="0">
                          <a:effectLst/>
                          <a:latin typeface="+mn-ea"/>
                          <a:ea typeface="+mn-ea"/>
                        </a:rPr>
                        <a:t>22</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14</a:t>
                      </a:r>
                      <a:r>
                        <a:rPr lang="ja-JP" altLang="en-US" sz="1400" b="1" dirty="0">
                          <a:solidFill>
                            <a:schemeClr val="tx1"/>
                          </a:solidFill>
                          <a:effectLst/>
                          <a:latin typeface="+mn-ea"/>
                          <a:ea typeface="+mn-ea"/>
                          <a:cs typeface="HG丸ｺﾞｼｯｸM-PRO"/>
                        </a:rPr>
                        <a:t>件</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 ６（</a:t>
                      </a:r>
                      <a:r>
                        <a:rPr lang="en-US" altLang="ja-JP" sz="1400" b="1" dirty="0">
                          <a:solidFill>
                            <a:schemeClr val="tx1"/>
                          </a:solidFill>
                          <a:effectLst/>
                          <a:latin typeface="+mn-ea"/>
                          <a:ea typeface="+mn-ea"/>
                          <a:cs typeface="HG丸ｺﾞｼｯｸM-PRO"/>
                        </a:rPr>
                        <a:t>2024</a:t>
                      </a:r>
                      <a:r>
                        <a:rPr lang="ja-JP" altLang="en-US" sz="1400" b="1" dirty="0">
                          <a:solidFill>
                            <a:schemeClr val="tx1"/>
                          </a:solidFill>
                          <a:effectLst/>
                          <a:latin typeface="+mn-ea"/>
                          <a:ea typeface="+mn-ea"/>
                          <a:cs typeface="HG丸ｺﾞｼｯｸM-PRO"/>
                        </a:rPr>
                        <a:t>）年</a:t>
                      </a:r>
                      <a:r>
                        <a:rPr lang="en-US" altLang="ja-JP" sz="1400" b="1" dirty="0">
                          <a:solidFill>
                            <a:schemeClr val="tx1"/>
                          </a:solidFill>
                          <a:effectLst/>
                          <a:latin typeface="+mn-ea"/>
                          <a:ea typeface="+mn-ea"/>
                          <a:cs typeface="HG丸ｺﾞｼｯｸM-PRO"/>
                        </a:rPr>
                        <a:t>】</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10002"/>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dirty="0">
                <a:solidFill>
                  <a:prstClr val="black"/>
                </a:solidFill>
                <a:latin typeface="Meiryo UI" panose="020B0604030504040204" pitchFamily="50" charset="-128"/>
                <a:ea typeface="Meiryo UI" panose="020B0604030504040204" pitchFamily="50" charset="-128"/>
              </a:rPr>
              <a:t>４　データの基盤整備・活用</a:t>
            </a:r>
            <a:endPar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正方形/長方形 14"/>
          <p:cNvSpPr/>
          <p:nvPr/>
        </p:nvSpPr>
        <p:spPr>
          <a:xfrm>
            <a:off x="61469" y="844683"/>
            <a:ext cx="8837603" cy="597599"/>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w="0"/>
                <a:solidFill>
                  <a:prstClr val="white"/>
                </a:solidFill>
                <a:uLnTx/>
                <a:uFillTx/>
                <a:latin typeface="Calibri" panose="020F0502020204030204"/>
                <a:ea typeface="游ゴシック" panose="020B0400000000000000" pitchFamily="50" charset="-128"/>
                <a:cs typeface="+mn-cs"/>
              </a:rPr>
              <a:t>（</a:t>
            </a:r>
            <a:r>
              <a:rPr kumimoji="1" lang="ja-JP" altLang="en-US" sz="1600" b="1" dirty="0">
                <a:ln w="0"/>
                <a:solidFill>
                  <a:prstClr val="white"/>
                </a:solidFill>
                <a:latin typeface="Calibri" panose="020F0502020204030204"/>
                <a:ea typeface="游ゴシック" panose="020B0400000000000000" pitchFamily="50" charset="-128"/>
              </a:rPr>
              <a:t>１</a:t>
            </a:r>
            <a:r>
              <a:rPr kumimoji="1" lang="ja-JP" altLang="en-US" sz="1600" b="1" i="0" u="none" strike="noStrike" kern="1200" cap="none" spc="0" normalizeH="0" baseline="0" noProof="0" dirty="0">
                <a:ln w="0"/>
                <a:solidFill>
                  <a:prstClr val="white"/>
                </a:solidFill>
                <a:uLnTx/>
                <a:uFillTx/>
                <a:latin typeface="Calibri" panose="020F0502020204030204"/>
                <a:ea typeface="游ゴシック" panose="020B0400000000000000" pitchFamily="50" charset="-128"/>
                <a:cs typeface="+mn-cs"/>
              </a:rPr>
              <a:t>）がん登録の精度向上　</a:t>
            </a:r>
            <a:r>
              <a:rPr kumimoji="1" lang="ja-JP" altLang="en-US" sz="1600" b="1" i="0" u="none" strike="noStrike" kern="1200" cap="none" spc="0" normalizeH="0" baseline="0" noProof="0" dirty="0">
                <a:ln>
                  <a:noFill/>
                </a:ln>
                <a:solidFill>
                  <a:prstClr val="white"/>
                </a:solidFill>
                <a:uLnTx/>
                <a:uFillTx/>
                <a:latin typeface="Calibri" panose="020F0502020204030204"/>
                <a:ea typeface="游ゴシック" panose="020B0400000000000000" pitchFamily="50" charset="-128"/>
                <a:cs typeface="+mn-cs"/>
              </a:rPr>
              <a:t>計画Ｐ</a:t>
            </a:r>
            <a:r>
              <a:rPr kumimoji="1" lang="en-US" altLang="ja-JP" sz="1600" b="1" dirty="0">
                <a:solidFill>
                  <a:prstClr val="white"/>
                </a:solidFill>
                <a:latin typeface="Calibri" panose="020F0502020204030204"/>
                <a:ea typeface="游ゴシック" panose="020B0400000000000000" pitchFamily="50" charset="-128"/>
              </a:rPr>
              <a:t>79</a:t>
            </a:r>
            <a:endParaRPr kumimoji="1" lang="en-US" altLang="ja-JP" sz="1600" b="1" i="0" u="none" strike="noStrike" kern="1200" cap="none" spc="0" normalizeH="0" baseline="0" noProof="0" dirty="0">
              <a:ln>
                <a:noFill/>
              </a:ln>
              <a:solidFill>
                <a:prstClr val="white"/>
              </a:solidFill>
              <a:uLnTx/>
              <a:uFillTx/>
              <a:latin typeface="Calibri" panose="020F0502020204030204"/>
              <a:ea typeface="游ゴシック" panose="020B0400000000000000" pitchFamily="50" charset="-128"/>
            </a:endParaRP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600" b="1" dirty="0">
                <a:solidFill>
                  <a:prstClr val="white"/>
                </a:solidFill>
                <a:latin typeface="Calibri" panose="020F0502020204030204"/>
                <a:ea typeface="游ゴシック" panose="020B0400000000000000" pitchFamily="50" charset="-128"/>
              </a:rPr>
              <a:t>（２）がん登録等のデータの利活用　</a:t>
            </a:r>
            <a:r>
              <a:rPr kumimoji="1" lang="ja-JP" altLang="en-US" sz="16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計画Ｐ</a:t>
            </a:r>
            <a:r>
              <a:rPr kumimoji="1" lang="en-US" altLang="ja-JP" sz="16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79-</a:t>
            </a:r>
            <a:r>
              <a:rPr kumimoji="1" lang="en-US" altLang="ja-JP" sz="1600" b="1" dirty="0">
                <a:solidFill>
                  <a:prstClr val="white"/>
                </a:solidFill>
                <a:latin typeface="Calibri" panose="020F0502020204030204"/>
                <a:ea typeface="游ゴシック" panose="020B0400000000000000" pitchFamily="50" charset="-128"/>
              </a:rPr>
              <a:t>80</a:t>
            </a:r>
          </a:p>
        </p:txBody>
      </p:sp>
      <p:sp>
        <p:nvSpPr>
          <p:cNvPr id="12" name="正方形/長方形 11"/>
          <p:cNvSpPr/>
          <p:nvPr/>
        </p:nvSpPr>
        <p:spPr>
          <a:xfrm>
            <a:off x="581717" y="1636040"/>
            <a:ext cx="8130963"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≪第４期大阪府がん対策推進計画におけるモニタリング指標≫</a:t>
            </a:r>
          </a:p>
        </p:txBody>
      </p:sp>
      <p:sp>
        <p:nvSpPr>
          <p:cNvPr id="13" name="スライド番号プレースホルダー 1">
            <a:extLst>
              <a:ext uri="{FF2B5EF4-FFF2-40B4-BE49-F238E27FC236}">
                <a16:creationId xmlns:a16="http://schemas.microsoft.com/office/drawing/2014/main" id="{739BBBC3-D502-453F-87AC-777C8F1EB4F9}"/>
              </a:ext>
            </a:extLst>
          </p:cNvPr>
          <p:cNvSpPr>
            <a:spLocks noGrp="1"/>
          </p:cNvSpPr>
          <p:nvPr>
            <p:ph type="sldNum" sz="quarter" idx="12"/>
          </p:nvPr>
        </p:nvSpPr>
        <p:spPr>
          <a:xfrm>
            <a:off x="5172490" y="6492875"/>
            <a:ext cx="4598563" cy="365125"/>
          </a:xfrm>
        </p:spPr>
        <p:txBody>
          <a:bodyPr/>
          <a:lstStyle/>
          <a:p>
            <a:pPr lvl="0">
              <a:defRPr/>
            </a:pPr>
            <a:r>
              <a:rPr kumimoji="1" lang="ja-JP" altLang="en-US" sz="1600" b="1">
                <a:latin typeface="+mn-ea"/>
              </a:rPr>
              <a:t>３ </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spTree>
    <p:extLst>
      <p:ext uri="{BB962C8B-B14F-4D97-AF65-F5344CB8AC3E}">
        <p14:creationId xmlns:p14="http://schemas.microsoft.com/office/powerpoint/2010/main" val="1857209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extLst>
              <p:ext uri="{D42A27DB-BD31-4B8C-83A1-F6EECF244321}">
                <p14:modId xmlns:p14="http://schemas.microsoft.com/office/powerpoint/2010/main" val="3586762231"/>
              </p:ext>
            </p:extLst>
          </p:nvPr>
        </p:nvGraphicFramePr>
        <p:xfrm>
          <a:off x="314958" y="411396"/>
          <a:ext cx="9119622" cy="838899"/>
        </p:xfrm>
        <a:graphic>
          <a:graphicData uri="http://schemas.openxmlformats.org/drawingml/2006/table">
            <a:tbl>
              <a:tblPr firstRow="1" bandRow="1">
                <a:tableStyleId>{5C22544A-7EE6-4342-B048-85BDC9FD1C3A}</a:tableStyleId>
              </a:tblPr>
              <a:tblGrid>
                <a:gridCol w="1257300">
                  <a:extLst>
                    <a:ext uri="{9D8B030D-6E8A-4147-A177-3AD203B41FA5}">
                      <a16:colId xmlns:a16="http://schemas.microsoft.com/office/drawing/2014/main" val="3795206225"/>
                    </a:ext>
                  </a:extLst>
                </a:gridCol>
                <a:gridCol w="7862322">
                  <a:extLst>
                    <a:ext uri="{9D8B030D-6E8A-4147-A177-3AD203B41FA5}">
                      <a16:colId xmlns:a16="http://schemas.microsoft.com/office/drawing/2014/main" val="1328953327"/>
                    </a:ext>
                  </a:extLst>
                </a:gridCol>
              </a:tblGrid>
              <a:tr h="532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1" dirty="0">
                          <a:solidFill>
                            <a:schemeClr val="tx1"/>
                          </a:solidFill>
                        </a:rPr>
                        <a:t>  ◆全国がん登録の実施に伴い、精度維持・向上や得られたデータの活用が求められている。</a:t>
                      </a:r>
                      <a:endParaRPr kumimoji="1" lang="en-US" altLang="ja-JP" sz="1400" b="1" dirty="0">
                        <a:solidFill>
                          <a:schemeClr val="tx1"/>
                        </a:solidFill>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1" dirty="0">
                          <a:solidFill>
                            <a:schemeClr val="tx1"/>
                          </a:solidFill>
                        </a:rPr>
                        <a:t>  ◆悉皆性のある全国がん登録データの活用とともに、即時性において優位性のある院内がん登録　</a:t>
                      </a:r>
                      <a:endParaRPr kumimoji="1" lang="en-US" altLang="ja-JP" sz="1400" b="1" dirty="0">
                        <a:solidFill>
                          <a:schemeClr val="tx1"/>
                        </a:solidFill>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1" dirty="0">
                          <a:solidFill>
                            <a:schemeClr val="tx1"/>
                          </a:solidFill>
                        </a:rPr>
                        <a:t>　  データの活用が求められている。</a:t>
                      </a:r>
                      <a:endParaRPr kumimoji="1" lang="en-US" altLang="ja-JP" sz="1400" b="1" dirty="0">
                        <a:solidFill>
                          <a:schemeClr val="tx1"/>
                        </a:solidFill>
                      </a:endParaRPr>
                    </a:p>
                  </a:txBody>
                  <a:tcPr marL="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864175618"/>
              </p:ext>
            </p:extLst>
          </p:nvPr>
        </p:nvGraphicFramePr>
        <p:xfrm>
          <a:off x="314958" y="1462361"/>
          <a:ext cx="9075351" cy="5102543"/>
        </p:xfrm>
        <a:graphic>
          <a:graphicData uri="http://schemas.openxmlformats.org/drawingml/2006/table">
            <a:tbl>
              <a:tblPr firstRow="1" bandRow="1">
                <a:tableStyleId>{5C22544A-7EE6-4342-B048-85BDC9FD1C3A}</a:tableStyleId>
              </a:tblPr>
              <a:tblGrid>
                <a:gridCol w="1250373">
                  <a:extLst>
                    <a:ext uri="{9D8B030D-6E8A-4147-A177-3AD203B41FA5}">
                      <a16:colId xmlns:a16="http://schemas.microsoft.com/office/drawing/2014/main" val="528851062"/>
                    </a:ext>
                  </a:extLst>
                </a:gridCol>
                <a:gridCol w="7824978">
                  <a:extLst>
                    <a:ext uri="{9D8B030D-6E8A-4147-A177-3AD203B41FA5}">
                      <a16:colId xmlns:a16="http://schemas.microsoft.com/office/drawing/2014/main" val="89849022"/>
                    </a:ext>
                  </a:extLst>
                </a:gridCol>
              </a:tblGrid>
              <a:tr h="2403419">
                <a:tc>
                  <a:txBody>
                    <a:bodyPr/>
                    <a:lstStyle/>
                    <a:p>
                      <a:r>
                        <a:rPr kumimoji="1" lang="ja-JP" altLang="en-US" sz="1400" dirty="0"/>
                        <a:t>本年度の取組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en-US" altLang="ja-JP" sz="1300" dirty="0">
                          <a:solidFill>
                            <a:schemeClr val="tx1"/>
                          </a:solidFill>
                          <a:latin typeface="+mn-ea"/>
                          <a:ea typeface="+mn-ea"/>
                        </a:rPr>
                        <a:t>《</a:t>
                      </a:r>
                      <a:r>
                        <a:rPr kumimoji="1" lang="ja-JP" altLang="en-US" sz="1300" u="sng" dirty="0">
                          <a:solidFill>
                            <a:schemeClr val="tx1"/>
                          </a:solidFill>
                          <a:latin typeface="+mn-ea"/>
                          <a:ea typeface="+mn-ea"/>
                        </a:rPr>
                        <a:t>がん登録の精度向上</a:t>
                      </a:r>
                      <a:r>
                        <a:rPr kumimoji="1" lang="en-US" altLang="ja-JP" sz="1300" dirty="0">
                          <a:solidFill>
                            <a:schemeClr val="tx1"/>
                          </a:solidFill>
                          <a:latin typeface="+mn-ea"/>
                          <a:ea typeface="+mn-ea"/>
                        </a:rPr>
                        <a:t>》</a:t>
                      </a:r>
                    </a:p>
                    <a:p>
                      <a:pPr>
                        <a:lnSpc>
                          <a:spcPct val="100000"/>
                        </a:lnSpc>
                      </a:pPr>
                      <a:r>
                        <a:rPr kumimoji="1" lang="ja-JP" altLang="en-US" sz="1300" b="0" dirty="0">
                          <a:solidFill>
                            <a:schemeClr val="tx1"/>
                          </a:solidFill>
                          <a:latin typeface="+mn-ea"/>
                          <a:ea typeface="+mn-ea"/>
                        </a:rPr>
                        <a:t>■全国がん登録実務者研修会の実施。</a:t>
                      </a:r>
                      <a:r>
                        <a:rPr kumimoji="1" lang="en-US" altLang="ja-JP" sz="1300" b="0" dirty="0">
                          <a:solidFill>
                            <a:schemeClr val="tx1"/>
                          </a:solidFill>
                          <a:latin typeface="+mn-ea"/>
                          <a:ea typeface="+mn-ea"/>
                        </a:rPr>
                        <a:t>【</a:t>
                      </a:r>
                      <a:r>
                        <a:rPr kumimoji="1" lang="ja-JP" altLang="en-US" sz="1300" b="0" dirty="0">
                          <a:solidFill>
                            <a:schemeClr val="tx1"/>
                          </a:solidFill>
                          <a:latin typeface="+mn-ea"/>
                          <a:ea typeface="+mn-ea"/>
                        </a:rPr>
                        <a:t>令和６年５月</a:t>
                      </a:r>
                      <a:r>
                        <a:rPr kumimoji="1" lang="en-US" altLang="ja-JP" sz="1300" b="0" dirty="0">
                          <a:solidFill>
                            <a:schemeClr val="tx1"/>
                          </a:solidFill>
                          <a:latin typeface="+mn-ea"/>
                          <a:ea typeface="+mn-ea"/>
                        </a:rPr>
                        <a:t>31</a:t>
                      </a:r>
                      <a:r>
                        <a:rPr kumimoji="1" lang="ja-JP" altLang="en-US" sz="1300" b="0" dirty="0">
                          <a:solidFill>
                            <a:schemeClr val="tx1"/>
                          </a:solidFill>
                          <a:latin typeface="+mn-ea"/>
                          <a:ea typeface="+mn-ea"/>
                        </a:rPr>
                        <a:t>日現地開催</a:t>
                      </a:r>
                      <a:r>
                        <a:rPr kumimoji="1" lang="en-US" altLang="ja-JP" sz="1300" b="0" dirty="0">
                          <a:solidFill>
                            <a:schemeClr val="tx1"/>
                          </a:solidFill>
                          <a:latin typeface="+mn-ea"/>
                          <a:ea typeface="+mn-ea"/>
                        </a:rPr>
                        <a:t>69</a:t>
                      </a:r>
                      <a:r>
                        <a:rPr kumimoji="1" lang="ja-JP" altLang="en-US" sz="1300" b="0" dirty="0">
                          <a:solidFill>
                            <a:schemeClr val="tx1"/>
                          </a:solidFill>
                          <a:latin typeface="+mn-ea"/>
                          <a:ea typeface="+mn-ea"/>
                        </a:rPr>
                        <a:t>施設</a:t>
                      </a:r>
                      <a:r>
                        <a:rPr kumimoji="1" lang="en-US" altLang="ja-JP" sz="1300" b="0" dirty="0">
                          <a:solidFill>
                            <a:schemeClr val="tx1"/>
                          </a:solidFill>
                          <a:latin typeface="+mn-ea"/>
                          <a:ea typeface="+mn-ea"/>
                        </a:rPr>
                        <a:t>83</a:t>
                      </a:r>
                      <a:r>
                        <a:rPr kumimoji="1" lang="ja-JP" altLang="en-US" sz="1300" b="0" dirty="0">
                          <a:solidFill>
                            <a:schemeClr val="tx1"/>
                          </a:solidFill>
                          <a:latin typeface="+mn-ea"/>
                          <a:ea typeface="+mn-ea"/>
                        </a:rPr>
                        <a:t>名参加　</a:t>
                      </a:r>
                      <a:r>
                        <a:rPr kumimoji="1" lang="en-US" altLang="ja-JP" sz="1300" b="0" dirty="0">
                          <a:solidFill>
                            <a:schemeClr val="tx1"/>
                          </a:solidFill>
                          <a:latin typeface="+mn-ea"/>
                          <a:ea typeface="+mn-ea"/>
                        </a:rPr>
                        <a:t>】</a:t>
                      </a:r>
                      <a:r>
                        <a:rPr kumimoji="1" lang="ja-JP" altLang="en-US" sz="1300" b="0" dirty="0">
                          <a:solidFill>
                            <a:schemeClr val="tx1"/>
                          </a:solidFill>
                          <a:latin typeface="+mn-ea"/>
                          <a:ea typeface="+mn-ea"/>
                        </a:rPr>
                        <a:t>　</a:t>
                      </a:r>
                      <a:endParaRPr kumimoji="1" lang="en-US" altLang="ja-JP" sz="1300" b="0" dirty="0">
                        <a:solidFill>
                          <a:schemeClr val="tx1"/>
                        </a:solidFill>
                        <a:latin typeface="+mn-ea"/>
                        <a:ea typeface="+mn-ea"/>
                      </a:endParaRPr>
                    </a:p>
                    <a:p>
                      <a:pPr>
                        <a:lnSpc>
                          <a:spcPct val="100000"/>
                        </a:lnSpc>
                      </a:pPr>
                      <a:r>
                        <a:rPr kumimoji="1" lang="ja-JP" altLang="en-US" sz="1300" b="0" dirty="0">
                          <a:solidFill>
                            <a:schemeClr val="tx1"/>
                          </a:solidFill>
                          <a:latin typeface="+mn-ea"/>
                          <a:ea typeface="+mn-ea"/>
                        </a:rPr>
                        <a:t>■院内がん登録実務者研修会の実施。</a:t>
                      </a:r>
                      <a:r>
                        <a:rPr kumimoji="1" lang="en-US" altLang="ja-JP" sz="1300" b="0" dirty="0">
                          <a:solidFill>
                            <a:schemeClr val="tx1"/>
                          </a:solidFill>
                          <a:latin typeface="+mn-ea"/>
                          <a:ea typeface="+mn-ea"/>
                        </a:rPr>
                        <a:t>【</a:t>
                      </a:r>
                      <a:r>
                        <a:rPr kumimoji="1" lang="ja-JP" altLang="en-US" sz="1300" b="0" dirty="0">
                          <a:solidFill>
                            <a:schemeClr val="tx1"/>
                          </a:solidFill>
                          <a:latin typeface="+mn-ea"/>
                          <a:ea typeface="+mn-ea"/>
                        </a:rPr>
                        <a:t>令和６年５月</a:t>
                      </a:r>
                      <a:r>
                        <a:rPr kumimoji="1" lang="en-US" altLang="ja-JP" sz="1300" b="0" dirty="0">
                          <a:solidFill>
                            <a:schemeClr val="tx1"/>
                          </a:solidFill>
                          <a:latin typeface="+mn-ea"/>
                          <a:ea typeface="+mn-ea"/>
                        </a:rPr>
                        <a:t>17</a:t>
                      </a:r>
                      <a:r>
                        <a:rPr kumimoji="1" lang="ja-JP" altLang="en-US" sz="1300" b="0" dirty="0">
                          <a:solidFill>
                            <a:schemeClr val="tx1"/>
                          </a:solidFill>
                          <a:latin typeface="+mn-ea"/>
                          <a:ea typeface="+mn-ea"/>
                        </a:rPr>
                        <a:t>日現地開催</a:t>
                      </a:r>
                      <a:r>
                        <a:rPr kumimoji="1" lang="en-US" altLang="ja-JP" sz="1300" b="0" dirty="0">
                          <a:solidFill>
                            <a:schemeClr val="tx1"/>
                          </a:solidFill>
                          <a:latin typeface="+mn-ea"/>
                          <a:ea typeface="+mn-ea"/>
                        </a:rPr>
                        <a:t>68</a:t>
                      </a:r>
                      <a:r>
                        <a:rPr kumimoji="1" lang="ja-JP" altLang="en-US" sz="1300" b="0" dirty="0">
                          <a:solidFill>
                            <a:schemeClr val="tx1"/>
                          </a:solidFill>
                          <a:latin typeface="+mn-ea"/>
                          <a:ea typeface="+mn-ea"/>
                        </a:rPr>
                        <a:t>施設</a:t>
                      </a:r>
                      <a:r>
                        <a:rPr kumimoji="1" lang="en-US" altLang="ja-JP" sz="1300" b="0" dirty="0">
                          <a:solidFill>
                            <a:schemeClr val="tx1"/>
                          </a:solidFill>
                          <a:latin typeface="+mn-ea"/>
                          <a:ea typeface="+mn-ea"/>
                        </a:rPr>
                        <a:t>120</a:t>
                      </a:r>
                      <a:r>
                        <a:rPr kumimoji="1" lang="ja-JP" altLang="en-US" sz="1300" b="0" dirty="0">
                          <a:solidFill>
                            <a:schemeClr val="tx1"/>
                          </a:solidFill>
                          <a:latin typeface="+mn-ea"/>
                          <a:ea typeface="+mn-ea"/>
                        </a:rPr>
                        <a:t>名参加、　　　　　　　　　　　　　　　　　　</a:t>
                      </a:r>
                      <a:endParaRPr kumimoji="1" lang="en-US" altLang="ja-JP" sz="1300" b="0" dirty="0">
                        <a:solidFill>
                          <a:schemeClr val="tx1"/>
                        </a:solidFill>
                        <a:latin typeface="+mn-ea"/>
                        <a:ea typeface="+mn-ea"/>
                      </a:endParaRPr>
                    </a:p>
                    <a:p>
                      <a:pPr>
                        <a:lnSpc>
                          <a:spcPct val="100000"/>
                        </a:lnSpc>
                      </a:pPr>
                      <a:r>
                        <a:rPr kumimoji="1" lang="ja-JP" altLang="en-US" sz="1300" b="0" dirty="0">
                          <a:solidFill>
                            <a:schemeClr val="tx1"/>
                          </a:solidFill>
                          <a:latin typeface="+mn-ea"/>
                          <a:ea typeface="+mn-ea"/>
                        </a:rPr>
                        <a:t>　　　　　　　　　　　　　　　　　　令和６年</a:t>
                      </a:r>
                      <a:r>
                        <a:rPr kumimoji="1" lang="en-US" altLang="ja-JP" sz="1300" b="0" dirty="0">
                          <a:solidFill>
                            <a:schemeClr val="tx1"/>
                          </a:solidFill>
                          <a:latin typeface="+mn-ea"/>
                          <a:ea typeface="+mn-ea"/>
                        </a:rPr>
                        <a:t>10</a:t>
                      </a:r>
                      <a:r>
                        <a:rPr kumimoji="1" lang="ja-JP" altLang="en-US" sz="1300" b="0" dirty="0">
                          <a:solidFill>
                            <a:schemeClr val="tx1"/>
                          </a:solidFill>
                          <a:latin typeface="+mn-ea"/>
                          <a:ea typeface="+mn-ea"/>
                        </a:rPr>
                        <a:t>月</a:t>
                      </a:r>
                      <a:r>
                        <a:rPr kumimoji="1" lang="en-US" altLang="ja-JP" sz="1300" b="0" dirty="0">
                          <a:solidFill>
                            <a:schemeClr val="tx1"/>
                          </a:solidFill>
                          <a:latin typeface="+mn-ea"/>
                          <a:ea typeface="+mn-ea"/>
                        </a:rPr>
                        <a:t>18</a:t>
                      </a:r>
                      <a:r>
                        <a:rPr kumimoji="1" lang="ja-JP" altLang="en-US" sz="1300" b="0" dirty="0">
                          <a:solidFill>
                            <a:schemeClr val="tx1"/>
                          </a:solidFill>
                          <a:latin typeface="+mn-ea"/>
                          <a:ea typeface="+mn-ea"/>
                        </a:rPr>
                        <a:t>日現地開催</a:t>
                      </a:r>
                      <a:r>
                        <a:rPr kumimoji="1" lang="en-US" altLang="ja-JP" sz="1300" b="0" dirty="0">
                          <a:solidFill>
                            <a:schemeClr val="tx1"/>
                          </a:solidFill>
                          <a:latin typeface="+mn-ea"/>
                          <a:ea typeface="+mn-ea"/>
                        </a:rPr>
                        <a:t>57</a:t>
                      </a:r>
                      <a:r>
                        <a:rPr kumimoji="1" lang="ja-JP" altLang="en-US" sz="1300" b="0" dirty="0">
                          <a:solidFill>
                            <a:schemeClr val="tx1"/>
                          </a:solidFill>
                          <a:latin typeface="+mn-ea"/>
                          <a:ea typeface="+mn-ea"/>
                        </a:rPr>
                        <a:t>施設</a:t>
                      </a:r>
                      <a:r>
                        <a:rPr kumimoji="1" lang="en-US" altLang="ja-JP" sz="1300" b="0" dirty="0">
                          <a:solidFill>
                            <a:schemeClr val="tx1"/>
                          </a:solidFill>
                          <a:latin typeface="+mn-ea"/>
                          <a:ea typeface="+mn-ea"/>
                        </a:rPr>
                        <a:t>90</a:t>
                      </a:r>
                      <a:r>
                        <a:rPr kumimoji="1" lang="ja-JP" altLang="en-US" sz="1300" b="0" dirty="0">
                          <a:solidFill>
                            <a:schemeClr val="tx1"/>
                          </a:solidFill>
                          <a:latin typeface="+mn-ea"/>
                          <a:ea typeface="+mn-ea"/>
                        </a:rPr>
                        <a:t>名参加　</a:t>
                      </a:r>
                      <a:r>
                        <a:rPr kumimoji="1" lang="en-US" altLang="ja-JP" sz="1300" b="0" dirty="0">
                          <a:solidFill>
                            <a:schemeClr val="tx1"/>
                          </a:solidFill>
                          <a:latin typeface="+mn-ea"/>
                          <a:ea typeface="+mn-ea"/>
                        </a:rPr>
                        <a:t>】</a:t>
                      </a:r>
                      <a:r>
                        <a:rPr kumimoji="1" lang="ja-JP" altLang="en-US" sz="1300" b="0" dirty="0">
                          <a:solidFill>
                            <a:schemeClr val="tx1"/>
                          </a:solidFill>
                          <a:latin typeface="+mn-ea"/>
                          <a:ea typeface="+mn-ea"/>
                        </a:rPr>
                        <a:t>　　　　　　　　　　　　</a:t>
                      </a:r>
                      <a:endParaRPr kumimoji="1" lang="en-US" altLang="ja-JP" sz="1300" b="0" dirty="0">
                        <a:solidFill>
                          <a:schemeClr val="tx1"/>
                        </a:solidFill>
                        <a:latin typeface="+mn-ea"/>
                        <a:ea typeface="+mn-ea"/>
                      </a:endParaRPr>
                    </a:p>
                    <a:p>
                      <a:pPr>
                        <a:lnSpc>
                          <a:spcPct val="100000"/>
                        </a:lnSpc>
                      </a:pPr>
                      <a:r>
                        <a:rPr kumimoji="1" lang="en-US" altLang="ja-JP" sz="1300" dirty="0">
                          <a:solidFill>
                            <a:schemeClr val="tx1"/>
                          </a:solidFill>
                          <a:latin typeface="+mn-ea"/>
                          <a:ea typeface="+mn-ea"/>
                        </a:rPr>
                        <a:t>《</a:t>
                      </a:r>
                      <a:r>
                        <a:rPr kumimoji="1" lang="ja-JP" altLang="en-US" sz="1300" u="sng" dirty="0">
                          <a:solidFill>
                            <a:schemeClr val="tx1"/>
                          </a:solidFill>
                          <a:latin typeface="+mn-ea"/>
                          <a:ea typeface="+mn-ea"/>
                        </a:rPr>
                        <a:t>がん登録等のデータの利活用</a:t>
                      </a:r>
                      <a:r>
                        <a:rPr kumimoji="1" lang="en-US" altLang="ja-JP" sz="1300" dirty="0">
                          <a:solidFill>
                            <a:schemeClr val="tx1"/>
                          </a:solidFill>
                          <a:latin typeface="+mn-ea"/>
                          <a:ea typeface="+mn-ea"/>
                        </a:rPr>
                        <a:t>》</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a:solidFill>
                            <a:schemeClr val="tx1"/>
                          </a:solidFill>
                          <a:latin typeface="+mn-ea"/>
                          <a:ea typeface="+mn-ea"/>
                        </a:rPr>
                        <a:t>■平成</a:t>
                      </a:r>
                      <a:r>
                        <a:rPr kumimoji="1" lang="en-US" altLang="ja-JP" sz="1300" b="0" dirty="0">
                          <a:solidFill>
                            <a:schemeClr val="tx1"/>
                          </a:solidFill>
                          <a:latin typeface="+mn-ea"/>
                          <a:ea typeface="+mn-ea"/>
                        </a:rPr>
                        <a:t>31</a:t>
                      </a:r>
                      <a:r>
                        <a:rPr kumimoji="1" lang="ja-JP" altLang="en-US" sz="1300" b="0" dirty="0">
                          <a:solidFill>
                            <a:schemeClr val="tx1"/>
                          </a:solidFill>
                          <a:latin typeface="+mn-ea"/>
                          <a:ea typeface="+mn-ea"/>
                        </a:rPr>
                        <a:t>年</a:t>
                      </a:r>
                      <a:r>
                        <a:rPr kumimoji="1" lang="en-US" altLang="ja-JP" sz="1300" b="0" dirty="0">
                          <a:solidFill>
                            <a:schemeClr val="tx1"/>
                          </a:solidFill>
                          <a:latin typeface="+mn-ea"/>
                          <a:ea typeface="+mn-ea"/>
                        </a:rPr>
                        <a:t>1</a:t>
                      </a:r>
                      <a:r>
                        <a:rPr kumimoji="1" lang="ja-JP" altLang="en-US" sz="1300" b="0" dirty="0">
                          <a:solidFill>
                            <a:schemeClr val="tx1"/>
                          </a:solidFill>
                          <a:latin typeface="+mn-ea"/>
                          <a:ea typeface="+mn-ea"/>
                        </a:rPr>
                        <a:t>月より全国がん登録情報の提供を開始。同年</a:t>
                      </a:r>
                      <a:r>
                        <a:rPr kumimoji="1" lang="en-US" altLang="ja-JP" sz="1300" b="0" dirty="0">
                          <a:solidFill>
                            <a:schemeClr val="tx1"/>
                          </a:solidFill>
                          <a:latin typeface="+mn-ea"/>
                          <a:ea typeface="+mn-ea"/>
                        </a:rPr>
                        <a:t>5</a:t>
                      </a:r>
                      <a:r>
                        <a:rPr kumimoji="1" lang="ja-JP" altLang="en-US" sz="1300" b="0" dirty="0">
                          <a:solidFill>
                            <a:schemeClr val="tx1"/>
                          </a:solidFill>
                          <a:latin typeface="+mn-ea"/>
                          <a:ea typeface="+mn-ea"/>
                        </a:rPr>
                        <a:t>月より、大阪府がん対策推進委員会がん登録等部会にて情報提供審議を開始し、令和６年は</a:t>
                      </a:r>
                      <a:r>
                        <a:rPr kumimoji="1" lang="en-US" altLang="ja-JP" sz="1300" b="0" dirty="0">
                          <a:solidFill>
                            <a:schemeClr val="tx1"/>
                          </a:solidFill>
                          <a:latin typeface="+mn-ea"/>
                          <a:ea typeface="+mn-ea"/>
                        </a:rPr>
                        <a:t>14</a:t>
                      </a:r>
                      <a:r>
                        <a:rPr kumimoji="1" lang="ja-JP" altLang="en-US" sz="1300" b="0" dirty="0">
                          <a:solidFill>
                            <a:schemeClr val="tx1"/>
                          </a:solidFill>
                          <a:latin typeface="+mn-ea"/>
                          <a:ea typeface="+mn-ea"/>
                        </a:rPr>
                        <a:t>件の情報提供を決定。（審議会を経ない病院への情報提供は</a:t>
                      </a:r>
                      <a:r>
                        <a:rPr kumimoji="1" lang="en-US" altLang="ja-JP" sz="1300" b="0" dirty="0">
                          <a:solidFill>
                            <a:schemeClr val="tx1"/>
                          </a:solidFill>
                          <a:latin typeface="+mn-ea"/>
                          <a:ea typeface="+mn-ea"/>
                        </a:rPr>
                        <a:t>9</a:t>
                      </a:r>
                      <a:r>
                        <a:rPr kumimoji="1" lang="ja-JP" altLang="en-US" sz="1300" b="0" dirty="0">
                          <a:solidFill>
                            <a:schemeClr val="tx1"/>
                          </a:solidFill>
                          <a:latin typeface="+mn-ea"/>
                          <a:ea typeface="+mn-ea"/>
                        </a:rPr>
                        <a:t>件。）</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a:solidFill>
                            <a:schemeClr val="tx1"/>
                          </a:solidFill>
                          <a:latin typeface="+mn-ea"/>
                          <a:ea typeface="+mn-ea"/>
                        </a:rPr>
                        <a:t>■大阪がん情報ウェブサイトにて、地域がん登録及び全国がん登録に関する情報を共有。</a:t>
                      </a:r>
                      <a:endParaRPr kumimoji="1" lang="en-US" altLang="ja-JP" sz="1300" b="0" dirty="0">
                        <a:solidFill>
                          <a:schemeClr val="tx1"/>
                        </a:solidFill>
                        <a:latin typeface="+mn-ea"/>
                        <a:ea typeface="+mn-ea"/>
                      </a:endParaRPr>
                    </a:p>
                    <a:p>
                      <a:pPr>
                        <a:lnSpc>
                          <a:spcPct val="100000"/>
                        </a:lnSpc>
                      </a:pPr>
                      <a:r>
                        <a:rPr kumimoji="1" lang="ja-JP" altLang="en-US" sz="1300" b="0" dirty="0">
                          <a:solidFill>
                            <a:schemeClr val="tx1"/>
                          </a:solidFill>
                          <a:latin typeface="+mn-ea"/>
                          <a:ea typeface="+mn-ea"/>
                        </a:rPr>
                        <a:t>■拠点病院診療実績について、現況報告の最新情報を大阪がん情報ウェブサイト上にて公開。</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がんの罹患、がん患者の医療、生存率についての成績を年報（大阪府におけるがん登録）として作成</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dirty="0">
                          <a:solidFill>
                            <a:schemeClr val="tx1"/>
                          </a:solidFill>
                          <a:latin typeface="+mn-ea"/>
                          <a:ea typeface="+mn-ea"/>
                        </a:rPr>
                        <a:t>　し、医療機関に配布予定。</a:t>
                      </a:r>
                      <a:endParaRPr kumimoji="1" lang="en-US" altLang="ja-JP" sz="13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4845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課題等</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300" dirty="0">
                          <a:solidFill>
                            <a:schemeClr val="tx1"/>
                          </a:solidFill>
                        </a:rPr>
                        <a:t>■拠点病院等のがん登録実務者のスキルアップ。</a:t>
                      </a:r>
                    </a:p>
                    <a:p>
                      <a:pPr>
                        <a:lnSpc>
                          <a:spcPts val="1500"/>
                        </a:lnSpc>
                      </a:pPr>
                      <a:r>
                        <a:rPr kumimoji="1" lang="ja-JP" altLang="en-US" sz="1300" dirty="0">
                          <a:solidFill>
                            <a:schemeClr val="tx1"/>
                          </a:solidFill>
                        </a:rPr>
                        <a:t>■拠点病院等におけるがん登録データの更なる活用促進。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99471187"/>
                  </a:ext>
                </a:extLst>
              </a:tr>
              <a:tr h="1583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次年度の主な取組み</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がんの罹患、がん患者の医療、生存率についての成績を年報（大阪府におけるがん登録）として作成</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dirty="0">
                          <a:solidFill>
                            <a:schemeClr val="tx1"/>
                          </a:solidFill>
                          <a:latin typeface="+mn-ea"/>
                          <a:ea typeface="+mn-ea"/>
                        </a:rPr>
                        <a:t>　し、医療機関に配布。</a:t>
                      </a:r>
                      <a:endParaRPr kumimoji="1" lang="en-US" altLang="ja-JP" sz="1300" b="0" dirty="0">
                        <a:solidFill>
                          <a:schemeClr val="tx1"/>
                        </a:solidFill>
                        <a:latin typeface="+mn-ea"/>
                        <a:ea typeface="+mn-ea"/>
                      </a:endParaRPr>
                    </a:p>
                    <a:p>
                      <a:pPr>
                        <a:lnSpc>
                          <a:spcPts val="1500"/>
                        </a:lnSpc>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全国がん登録実務者研修会を実施。</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■各圏域のがん診療ネットワーク協議会におけるがん登録を用いた分析の実施。</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■大阪府がん登録病院連絡協議会等の場を活用して各医療機関との連携を促進。</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■府内がん診療拠点病院等の診療実績を集約し公表。</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■大阪国際がんセンターと連携を図り円滑にがん登録情報を提供。</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■がん登録を活用したモニタリング事業の推進。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489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a:t>
                      </a:r>
                      <a:r>
                        <a:rPr kumimoji="1" lang="ja-JP" altLang="en-US"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（案</a:t>
                      </a:r>
                      <a:r>
                        <a:rPr kumimoji="1" lang="en-US" altLang="ja-JP"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ja-JP" altLang="en-US" sz="1400" b="1"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ja-JP" altLang="en-US" sz="1300" dirty="0">
                          <a:solidFill>
                            <a:schemeClr val="tx1"/>
                          </a:solidFill>
                          <a:latin typeface="+mn-ea"/>
                          <a:ea typeface="+mn-ea"/>
                        </a:rPr>
                        <a:t>がん登録事務委託料（</a:t>
                      </a:r>
                      <a:r>
                        <a:rPr lang="en-US" altLang="ja-JP" sz="1300" dirty="0">
                          <a:solidFill>
                            <a:schemeClr val="tx1"/>
                          </a:solidFill>
                          <a:effectLst/>
                          <a:latin typeface="+mn-ea"/>
                          <a:ea typeface="+mn-ea"/>
                        </a:rPr>
                        <a:t>15,954</a:t>
                      </a:r>
                      <a:r>
                        <a:rPr kumimoji="1" lang="ja-JP" altLang="en-US" sz="1300" dirty="0">
                          <a:solidFill>
                            <a:schemeClr val="tx1"/>
                          </a:solidFill>
                          <a:latin typeface="+mn-ea"/>
                          <a:ea typeface="+mn-ea"/>
                        </a:rPr>
                        <a:t>千円）、がん登録報告書印刷費（</a:t>
                      </a:r>
                      <a:r>
                        <a:rPr lang="en-US" altLang="ja-JP" sz="1300" dirty="0">
                          <a:solidFill>
                            <a:schemeClr val="tx1"/>
                          </a:solidFill>
                          <a:effectLst/>
                          <a:latin typeface="+mn-ea"/>
                          <a:ea typeface="+mn-ea"/>
                        </a:rPr>
                        <a:t>164</a:t>
                      </a:r>
                      <a:r>
                        <a:rPr lang="ja-JP" altLang="en-US" sz="1300" dirty="0">
                          <a:solidFill>
                            <a:schemeClr val="tx1"/>
                          </a:solidFill>
                          <a:effectLst/>
                          <a:latin typeface="+mn-ea"/>
                          <a:ea typeface="+mn-ea"/>
                        </a:rPr>
                        <a:t>千円</a:t>
                      </a:r>
                      <a:r>
                        <a:rPr kumimoji="1" lang="ja-JP" altLang="en-US" sz="1300" dirty="0">
                          <a:solidFill>
                            <a:schemeClr val="tx1"/>
                          </a:solidFill>
                          <a:latin typeface="+mn-ea"/>
                          <a:ea typeface="+mn-ea"/>
                        </a:rPr>
                        <a:t>）</a:t>
                      </a:r>
                      <a:r>
                        <a:rPr kumimoji="1" lang="ja-JP" altLang="en-US" sz="1300" strike="noStrike" dirty="0">
                          <a:solidFill>
                            <a:schemeClr val="tx1"/>
                          </a:solidFill>
                          <a:latin typeface="+mn-ea"/>
                          <a:ea typeface="+mn-ea"/>
                        </a:rPr>
                        <a:t>、がん登録実務者研修等出席旅費（</a:t>
                      </a:r>
                      <a:r>
                        <a:rPr kumimoji="1" lang="en-US" altLang="ja-JP" sz="1300" strike="noStrike" dirty="0">
                          <a:solidFill>
                            <a:schemeClr val="tx1"/>
                          </a:solidFill>
                          <a:effectLst/>
                          <a:latin typeface="+mn-ea"/>
                          <a:ea typeface="+mn-ea"/>
                        </a:rPr>
                        <a:t>183</a:t>
                      </a:r>
                      <a:r>
                        <a:rPr lang="ja-JP" altLang="en-US" sz="1300" strike="noStrike" dirty="0">
                          <a:solidFill>
                            <a:schemeClr val="tx1"/>
                          </a:solidFill>
                          <a:effectLst/>
                          <a:latin typeface="+mn-ea"/>
                          <a:ea typeface="+mn-ea"/>
                        </a:rPr>
                        <a:t>千円</a:t>
                      </a:r>
                      <a:r>
                        <a:rPr kumimoji="1" lang="ja-JP" altLang="en-US" sz="1300" strike="noStrike" dirty="0">
                          <a:solidFill>
                            <a:schemeClr val="tx1"/>
                          </a:solidFill>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6" name="スライド番号プレースホルダー 1">
            <a:extLst>
              <a:ext uri="{FF2B5EF4-FFF2-40B4-BE49-F238E27FC236}">
                <a16:creationId xmlns:a16="http://schemas.microsoft.com/office/drawing/2014/main" id="{2DA6F391-8241-4998-AEBC-94DC2B3E9F33}"/>
              </a:ext>
            </a:extLst>
          </p:cNvPr>
          <p:cNvSpPr>
            <a:spLocks noGrp="1"/>
          </p:cNvSpPr>
          <p:nvPr>
            <p:ph type="sldNum" sz="quarter" idx="12"/>
          </p:nvPr>
        </p:nvSpPr>
        <p:spPr>
          <a:xfrm>
            <a:off x="9217479" y="6350007"/>
            <a:ext cx="541999" cy="365125"/>
          </a:xfrm>
        </p:spPr>
        <p:txBody>
          <a:bodyPr/>
          <a:lstStyle/>
          <a:p>
            <a:pPr lvl="0">
              <a:defRPr/>
            </a:pPr>
            <a:r>
              <a:rPr kumimoji="1" lang="ja-JP" altLang="en-US" sz="1600" b="1" dirty="0">
                <a:latin typeface="+mn-ea"/>
              </a:rPr>
              <a:t>４ </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spTree>
    <p:extLst>
      <p:ext uri="{BB962C8B-B14F-4D97-AF65-F5344CB8AC3E}">
        <p14:creationId xmlns:p14="http://schemas.microsoft.com/office/powerpoint/2010/main" val="34247282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11372</TotalTime>
  <Words>1063</Words>
  <Application>Microsoft Office PowerPoint</Application>
  <PresentationFormat>A4 210 x 297 mm</PresentationFormat>
  <Paragraphs>118</Paragraphs>
  <Slides>4</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4</vt:i4>
      </vt:variant>
    </vt:vector>
  </HeadingPairs>
  <TitlesOfParts>
    <vt:vector size="15" baseType="lpstr">
      <vt:lpstr>HG丸ｺﾞｼｯｸM-PRO</vt:lpstr>
      <vt:lpstr>Meiryo UI</vt:lpstr>
      <vt:lpstr>ＭＳ Ｐゴシック</vt:lpstr>
      <vt:lpstr>ＭＳ ゴシック</vt:lpstr>
      <vt:lpstr>メイリオ</vt:lpstr>
      <vt:lpstr>游ゴシック</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藤原　遼祐</cp:lastModifiedBy>
  <cp:revision>991</cp:revision>
  <cp:lastPrinted>2025-02-05T00:07:43Z</cp:lastPrinted>
  <dcterms:created xsi:type="dcterms:W3CDTF">2019-06-16T09:06:21Z</dcterms:created>
  <dcterms:modified xsi:type="dcterms:W3CDTF">2025-03-10T01:47:50Z</dcterms:modified>
</cp:coreProperties>
</file>