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12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201C-5DC1-4566-BDBB-7D2A338FAFA4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7E07-E514-489E-BFFD-E77F91627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940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201C-5DC1-4566-BDBB-7D2A338FAFA4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7E07-E514-489E-BFFD-E77F91627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002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201C-5DC1-4566-BDBB-7D2A338FAFA4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7E07-E514-489E-BFFD-E77F91627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02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201C-5DC1-4566-BDBB-7D2A338FAFA4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7E07-E514-489E-BFFD-E77F91627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62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201C-5DC1-4566-BDBB-7D2A338FAFA4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7E07-E514-489E-BFFD-E77F91627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296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201C-5DC1-4566-BDBB-7D2A338FAFA4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7E07-E514-489E-BFFD-E77F91627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782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201C-5DC1-4566-BDBB-7D2A338FAFA4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7E07-E514-489E-BFFD-E77F91627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64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201C-5DC1-4566-BDBB-7D2A338FAFA4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7E07-E514-489E-BFFD-E77F91627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893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201C-5DC1-4566-BDBB-7D2A338FAFA4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7E07-E514-489E-BFFD-E77F91627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086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201C-5DC1-4566-BDBB-7D2A338FAFA4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7E07-E514-489E-BFFD-E77F91627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908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2201C-5DC1-4566-BDBB-7D2A338FAFA4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E7E07-E514-489E-BFFD-E77F91627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26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2201C-5DC1-4566-BDBB-7D2A338FAFA4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E7E07-E514-489E-BFFD-E77F91627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2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-27384"/>
            <a:ext cx="7772400" cy="864096"/>
          </a:xfrm>
        </p:spPr>
        <p:txBody>
          <a:bodyPr/>
          <a:lstStyle/>
          <a:p>
            <a:r>
              <a:rPr kumimoji="1" lang="ja-JP" altLang="en-US" sz="3600" dirty="0" smtClean="0"/>
              <a:t>たばこ対策の目標値について</a:t>
            </a:r>
            <a:endParaRPr kumimoji="1" lang="ja-JP" altLang="en-US" sz="36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229268"/>
              </p:ext>
            </p:extLst>
          </p:nvPr>
        </p:nvGraphicFramePr>
        <p:xfrm>
          <a:off x="179515" y="764704"/>
          <a:ext cx="8784973" cy="5284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962"/>
                <a:gridCol w="2462347"/>
                <a:gridCol w="1512168"/>
                <a:gridCol w="1944216"/>
                <a:gridCol w="2520280"/>
              </a:tblGrid>
              <a:tr h="720081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00" dirty="0">
                          <a:effectLst/>
                        </a:rPr>
                        <a:t>　</a:t>
                      </a:r>
                      <a:endParaRPr lang="ja-JP" sz="12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数値目標</a:t>
                      </a:r>
                      <a:endParaRPr lang="ja-JP" sz="18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800">
                          <a:effectLst/>
                        </a:rPr>
                        <a:t>現在の状況</a:t>
                      </a:r>
                      <a:endParaRPr lang="ja-JP" sz="180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2023</a:t>
                      </a:r>
                      <a:r>
                        <a:rPr lang="ja-JP" sz="1800" dirty="0" smtClean="0">
                          <a:effectLst/>
                        </a:rPr>
                        <a:t>年度</a:t>
                      </a:r>
                      <a:endParaRPr lang="en-US" altLang="ja-JP" sz="1800" dirty="0" smtClean="0">
                        <a:effectLst/>
                      </a:endParaRPr>
                    </a:p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dirty="0" smtClean="0">
                          <a:effectLst/>
                        </a:rPr>
                        <a:t>目標</a:t>
                      </a:r>
                      <a:r>
                        <a:rPr lang="ja-JP" altLang="en-US" sz="1800" dirty="0" smtClean="0">
                          <a:effectLst/>
                        </a:rPr>
                        <a:t>値</a:t>
                      </a:r>
                      <a:endParaRPr lang="ja-JP" sz="18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dirty="0" smtClean="0">
                          <a:solidFill>
                            <a:schemeClr val="bg1"/>
                          </a:solidFill>
                          <a:effectLst/>
                          <a:latin typeface="HG丸ｺﾞｼｯｸM-PRO"/>
                          <a:cs typeface="HG丸ｺﾞｼｯｸM-PRO"/>
                        </a:rPr>
                        <a:t>目標値の考え方</a:t>
                      </a:r>
                      <a:endParaRPr lang="ja-JP" sz="1800" dirty="0">
                        <a:solidFill>
                          <a:schemeClr val="bg1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</a:tr>
              <a:tr h="972458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ja-JP" sz="18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dirty="0">
                          <a:effectLst/>
                        </a:rPr>
                        <a:t>成人の</a:t>
                      </a:r>
                      <a:r>
                        <a:rPr lang="ja-JP" sz="1800" dirty="0" smtClean="0">
                          <a:effectLst/>
                        </a:rPr>
                        <a:t>喫煙率</a:t>
                      </a:r>
                      <a:endParaRPr lang="en-US" altLang="ja-JP" sz="1800" dirty="0" smtClean="0">
                        <a:effectLst/>
                      </a:endParaRPr>
                    </a:p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dirty="0" smtClean="0">
                          <a:effectLst/>
                        </a:rPr>
                        <a:t>（</a:t>
                      </a:r>
                      <a:r>
                        <a:rPr lang="ja-JP" sz="1800" dirty="0">
                          <a:effectLst/>
                        </a:rPr>
                        <a:t>男性</a:t>
                      </a:r>
                      <a:r>
                        <a:rPr lang="en-US" sz="1800" dirty="0">
                          <a:effectLst/>
                        </a:rPr>
                        <a:t>/</a:t>
                      </a:r>
                      <a:r>
                        <a:rPr lang="ja-JP" sz="1800" dirty="0">
                          <a:effectLst/>
                        </a:rPr>
                        <a:t>女性）の減少</a:t>
                      </a:r>
                    </a:p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400" dirty="0">
                          <a:effectLst/>
                        </a:rPr>
                        <a:t>【国民生活基礎調査】</a:t>
                      </a:r>
                      <a:endParaRPr lang="ja-JP" sz="14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30.4%</a:t>
                      </a:r>
                      <a:r>
                        <a:rPr lang="ja-JP" sz="1800" dirty="0">
                          <a:effectLst/>
                        </a:rPr>
                        <a:t>／</a:t>
                      </a:r>
                      <a:r>
                        <a:rPr lang="en-US" sz="1800" dirty="0">
                          <a:effectLst/>
                        </a:rPr>
                        <a:t>10.7%</a:t>
                      </a:r>
                      <a:endParaRPr lang="ja-JP" sz="18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dirty="0" smtClean="0">
                          <a:effectLst/>
                        </a:rPr>
                        <a:t>（</a:t>
                      </a:r>
                      <a:r>
                        <a:rPr lang="en-US" altLang="ja-JP" sz="1600" dirty="0" smtClean="0">
                          <a:effectLst/>
                        </a:rPr>
                        <a:t>20%</a:t>
                      </a:r>
                      <a:r>
                        <a:rPr lang="ja-JP" altLang="en-US" sz="1600" dirty="0" smtClean="0">
                          <a:effectLst/>
                        </a:rPr>
                        <a:t>／</a:t>
                      </a:r>
                      <a:r>
                        <a:rPr lang="en-US" altLang="ja-JP" sz="1600" dirty="0" smtClean="0">
                          <a:effectLst/>
                        </a:rPr>
                        <a:t>5%</a:t>
                      </a:r>
                      <a:r>
                        <a:rPr lang="ja-JP" altLang="en-US" sz="1600" dirty="0" smtClean="0">
                          <a:effectLst/>
                        </a:rPr>
                        <a:t>）</a:t>
                      </a:r>
                      <a:r>
                        <a:rPr lang="en-US" altLang="ja-JP" sz="1000" dirty="0" smtClean="0">
                          <a:effectLst/>
                        </a:rPr>
                        <a:t>※</a:t>
                      </a:r>
                      <a:r>
                        <a:rPr lang="ja-JP" altLang="en-US" sz="1000" dirty="0" smtClean="0">
                          <a:effectLst/>
                        </a:rPr>
                        <a:t>１</a:t>
                      </a:r>
                      <a:endParaRPr lang="en-US" sz="1000" dirty="0" smtClean="0">
                        <a:effectLst/>
                      </a:endParaRPr>
                    </a:p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15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r>
                        <a:rPr lang="ja-JP" sz="1800" dirty="0">
                          <a:effectLst/>
                        </a:rPr>
                        <a:t>／</a:t>
                      </a:r>
                      <a:r>
                        <a:rPr lang="en-US" sz="1800" dirty="0">
                          <a:effectLst/>
                        </a:rPr>
                        <a:t>5%</a:t>
                      </a:r>
                      <a:endParaRPr lang="ja-JP" sz="18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u="sng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  <a:cs typeface="HG丸ｺﾞｼｯｸM-PRO"/>
                        </a:rPr>
                        <a:t>現状から半減</a:t>
                      </a:r>
                      <a:endParaRPr lang="en-US" altLang="ja-JP" sz="1800" u="sng" dirty="0" smtClean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ja-JP" sz="1800" dirty="0" smtClean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  <a:cs typeface="HG丸ｺﾞｼｯｸM-PRO"/>
                        </a:rPr>
                        <a:t>第２次健康増進計画（第２期がん対策推進計画）はＨ１９年の喫煙率の半減を目標値と設定しており、それらと同様に設定</a:t>
                      </a:r>
                      <a:endParaRPr lang="en-US" altLang="ja-JP" sz="1400" dirty="0" smtClean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8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</a:tr>
              <a:tr h="914999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ja-JP" sz="18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dirty="0">
                          <a:effectLst/>
                        </a:rPr>
                        <a:t>敷地内禁煙の</a:t>
                      </a:r>
                      <a:r>
                        <a:rPr lang="ja-JP" sz="1800" dirty="0" smtClean="0">
                          <a:effectLst/>
                        </a:rPr>
                        <a:t>割合</a:t>
                      </a:r>
                      <a:endParaRPr lang="en-US" altLang="ja-JP" sz="1800" dirty="0" smtClean="0">
                        <a:effectLst/>
                      </a:endParaRPr>
                    </a:p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dirty="0" smtClean="0">
                          <a:effectLst/>
                        </a:rPr>
                        <a:t>（私立</a:t>
                      </a:r>
                      <a:r>
                        <a:rPr lang="ja-JP" altLang="en-US" sz="1800" dirty="0" smtClean="0">
                          <a:effectLst/>
                        </a:rPr>
                        <a:t>小・中・高等</a:t>
                      </a:r>
                      <a:r>
                        <a:rPr lang="ja-JP" sz="1800" dirty="0" smtClean="0">
                          <a:effectLst/>
                        </a:rPr>
                        <a:t>学校</a:t>
                      </a:r>
                      <a:r>
                        <a:rPr lang="ja-JP" sz="1800" dirty="0">
                          <a:effectLst/>
                        </a:rPr>
                        <a:t>）</a:t>
                      </a:r>
                    </a:p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400" dirty="0">
                          <a:effectLst/>
                        </a:rPr>
                        <a:t>【大阪府調べ】</a:t>
                      </a:r>
                      <a:endParaRPr lang="ja-JP" sz="14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51.9%</a:t>
                      </a:r>
                      <a:endParaRPr lang="ja-JP" sz="18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dirty="0" smtClean="0">
                          <a:effectLst/>
                        </a:rPr>
                        <a:t>（全面禁煙</a:t>
                      </a:r>
                      <a:r>
                        <a:rPr lang="en-US" altLang="ja-JP" sz="1600" dirty="0" smtClean="0">
                          <a:effectLst/>
                        </a:rPr>
                        <a:t>100%</a:t>
                      </a:r>
                      <a:r>
                        <a:rPr lang="ja-JP" altLang="en-US" sz="1600" dirty="0" smtClean="0">
                          <a:effectLst/>
                        </a:rPr>
                        <a:t>）</a:t>
                      </a:r>
                      <a:r>
                        <a:rPr lang="en-US" altLang="ja-JP" sz="1000" dirty="0" smtClean="0">
                          <a:effectLst/>
                        </a:rPr>
                        <a:t>※</a:t>
                      </a:r>
                      <a:r>
                        <a:rPr lang="ja-JP" altLang="en-US" sz="1000" dirty="0" smtClean="0">
                          <a:effectLst/>
                        </a:rPr>
                        <a:t>１</a:t>
                      </a:r>
                      <a:endParaRPr lang="en-US" sz="1000" dirty="0" smtClean="0">
                        <a:effectLst/>
                      </a:endParaRPr>
                    </a:p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100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ja-JP" sz="18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 rowSpan="2"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u="sng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  <a:cs typeface="HG丸ｺﾞｼｯｸM-PRO"/>
                        </a:rPr>
                        <a:t>国の受動喫煙防止対策</a:t>
                      </a:r>
                      <a:endParaRPr lang="en-US" altLang="ja-JP" sz="1800" u="sng" dirty="0" smtClean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u="sng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  <a:cs typeface="HG丸ｺﾞｼｯｸM-PRO"/>
                        </a:rPr>
                        <a:t>（厚生労働省案）より</a:t>
                      </a:r>
                      <a:endParaRPr lang="ja-JP" sz="1800" u="sng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</a:tr>
              <a:tr h="1008112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ja-JP" sz="18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dirty="0">
                          <a:effectLst/>
                        </a:rPr>
                        <a:t>建物内禁煙の</a:t>
                      </a:r>
                      <a:r>
                        <a:rPr lang="ja-JP" sz="1800" dirty="0" smtClean="0">
                          <a:effectLst/>
                        </a:rPr>
                        <a:t>割合</a:t>
                      </a:r>
                      <a:endParaRPr lang="en-US" altLang="ja-JP" sz="1800" dirty="0" smtClean="0">
                        <a:effectLst/>
                      </a:endParaRPr>
                    </a:p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dirty="0" smtClean="0">
                          <a:effectLst/>
                        </a:rPr>
                        <a:t>（</a:t>
                      </a:r>
                      <a:r>
                        <a:rPr lang="ja-JP" sz="1800" dirty="0">
                          <a:effectLst/>
                        </a:rPr>
                        <a:t>官公庁</a:t>
                      </a:r>
                      <a:r>
                        <a:rPr lang="en-US" sz="1800" dirty="0">
                          <a:effectLst/>
                        </a:rPr>
                        <a:t>/</a:t>
                      </a:r>
                      <a:r>
                        <a:rPr lang="ja-JP" sz="1800" dirty="0">
                          <a:effectLst/>
                        </a:rPr>
                        <a:t>大学）</a:t>
                      </a:r>
                    </a:p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400" dirty="0">
                          <a:effectLst/>
                        </a:rPr>
                        <a:t>【大阪府調べ】</a:t>
                      </a:r>
                      <a:endParaRPr lang="ja-JP" sz="14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91.9%</a:t>
                      </a:r>
                      <a:r>
                        <a:rPr lang="ja-JP" sz="1800" dirty="0">
                          <a:effectLst/>
                        </a:rPr>
                        <a:t>／</a:t>
                      </a:r>
                      <a:r>
                        <a:rPr lang="en-US" sz="1800" dirty="0">
                          <a:effectLst/>
                        </a:rPr>
                        <a:t>83.0%</a:t>
                      </a:r>
                      <a:endParaRPr lang="ja-JP" sz="18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>
                          <a:effectLst/>
                        </a:rPr>
                        <a:t>（</a:t>
                      </a:r>
                      <a:r>
                        <a:rPr lang="ja-JP" altLang="en-US" sz="1600" dirty="0" smtClean="0">
                          <a:effectLst/>
                        </a:rPr>
                        <a:t>全面禁煙</a:t>
                      </a:r>
                      <a:r>
                        <a:rPr lang="en-US" altLang="ja-JP" sz="1600" dirty="0" smtClean="0">
                          <a:effectLst/>
                        </a:rPr>
                        <a:t>100%</a:t>
                      </a:r>
                      <a:r>
                        <a:rPr lang="ja-JP" altLang="en-US" sz="1800" dirty="0" smtClean="0">
                          <a:effectLst/>
                        </a:rPr>
                        <a:t>）</a:t>
                      </a:r>
                      <a:r>
                        <a:rPr lang="en-US" altLang="ja-JP" sz="1050" dirty="0" smtClean="0">
                          <a:effectLst/>
                        </a:rPr>
                        <a:t>※</a:t>
                      </a:r>
                      <a:r>
                        <a:rPr lang="ja-JP" altLang="en-US" sz="1050" dirty="0" smtClean="0">
                          <a:effectLst/>
                        </a:rPr>
                        <a:t>１</a:t>
                      </a:r>
                      <a:endParaRPr lang="en-US" sz="1800" dirty="0" smtClean="0">
                        <a:effectLst/>
                      </a:endParaRPr>
                    </a:p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100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ja-JP" sz="18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 vMerge="1">
                  <a:txBody>
                    <a:bodyPr/>
                    <a:lstStyle/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ja-JP" sz="18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</a:tr>
              <a:tr h="972458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ja-JP" sz="18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dirty="0">
                          <a:effectLst/>
                        </a:rPr>
                        <a:t>受動喫煙の機会</a:t>
                      </a:r>
                      <a:r>
                        <a:rPr lang="ja-JP" sz="1800" dirty="0" smtClean="0">
                          <a:effectLst/>
                        </a:rPr>
                        <a:t>を</a:t>
                      </a:r>
                      <a:endParaRPr lang="en-US" altLang="ja-JP" sz="1800" dirty="0" smtClean="0">
                        <a:effectLst/>
                      </a:endParaRPr>
                    </a:p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dirty="0" smtClean="0">
                          <a:effectLst/>
                        </a:rPr>
                        <a:t>有する</a:t>
                      </a:r>
                      <a:r>
                        <a:rPr lang="ja-JP" sz="1800" dirty="0">
                          <a:effectLst/>
                        </a:rPr>
                        <a:t>者の</a:t>
                      </a:r>
                      <a:r>
                        <a:rPr lang="ja-JP" sz="1800" dirty="0" smtClean="0">
                          <a:effectLst/>
                        </a:rPr>
                        <a:t>割合</a:t>
                      </a:r>
                      <a:endParaRPr lang="en-US" altLang="ja-JP" sz="1800" dirty="0" smtClean="0">
                        <a:effectLst/>
                      </a:endParaRPr>
                    </a:p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800" dirty="0" smtClean="0">
                          <a:effectLst/>
                        </a:rPr>
                        <a:t>（職場</a:t>
                      </a:r>
                      <a:r>
                        <a:rPr lang="ja-JP" sz="1800" dirty="0">
                          <a:effectLst/>
                        </a:rPr>
                        <a:t>／飲食店</a:t>
                      </a:r>
                      <a:r>
                        <a:rPr lang="ja-JP" sz="1800" dirty="0" smtClean="0">
                          <a:effectLst/>
                        </a:rPr>
                        <a:t>）</a:t>
                      </a:r>
                      <a:endParaRPr lang="en-US" altLang="ja-JP" sz="1800" dirty="0" smtClean="0">
                        <a:effectLst/>
                      </a:endParaRPr>
                    </a:p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400" dirty="0" smtClean="0">
                          <a:effectLst/>
                        </a:rPr>
                        <a:t>【</a:t>
                      </a:r>
                      <a:r>
                        <a:rPr lang="ja-JP" sz="1400" dirty="0">
                          <a:effectLst/>
                        </a:rPr>
                        <a:t>大阪府調べ】</a:t>
                      </a:r>
                      <a:endParaRPr lang="ja-JP" sz="14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34.6%</a:t>
                      </a:r>
                      <a:r>
                        <a:rPr lang="ja-JP" sz="1800">
                          <a:effectLst/>
                        </a:rPr>
                        <a:t>／</a:t>
                      </a:r>
                      <a:r>
                        <a:rPr lang="en-US" sz="1800">
                          <a:effectLst/>
                        </a:rPr>
                        <a:t>54.4%</a:t>
                      </a:r>
                      <a:endParaRPr lang="ja-JP" sz="180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>
                          <a:effectLst/>
                        </a:rPr>
                        <a:t>（</a:t>
                      </a:r>
                      <a:r>
                        <a:rPr lang="ja-JP" altLang="en-US" sz="1600" dirty="0" smtClean="0">
                          <a:effectLst/>
                        </a:rPr>
                        <a:t>－</a:t>
                      </a:r>
                      <a:r>
                        <a:rPr lang="ja-JP" altLang="en-US" sz="1800" dirty="0" smtClean="0">
                          <a:effectLst/>
                        </a:rPr>
                        <a:t>）</a:t>
                      </a:r>
                      <a:r>
                        <a:rPr lang="en-US" altLang="ja-JP" sz="1050" dirty="0" smtClean="0">
                          <a:effectLst/>
                        </a:rPr>
                        <a:t>※</a:t>
                      </a:r>
                      <a:r>
                        <a:rPr lang="ja-JP" altLang="en-US" sz="1050" dirty="0" smtClean="0">
                          <a:effectLst/>
                        </a:rPr>
                        <a:t>１</a:t>
                      </a:r>
                      <a:endParaRPr lang="en-US" altLang="ja-JP" sz="1050" dirty="0" smtClean="0">
                        <a:effectLst/>
                      </a:endParaRPr>
                    </a:p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0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r>
                        <a:rPr lang="ja-JP" sz="1800" dirty="0">
                          <a:effectLst/>
                        </a:rPr>
                        <a:t>／</a:t>
                      </a:r>
                      <a:r>
                        <a:rPr lang="en-US" sz="1800" dirty="0">
                          <a:effectLst/>
                        </a:rPr>
                        <a:t>15%</a:t>
                      </a:r>
                      <a:endParaRPr lang="ja-JP" sz="1800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u="sng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  <a:cs typeface="HG丸ｺﾞｼｯｸM-PRO"/>
                        </a:rPr>
                        <a:t>健康日本</a:t>
                      </a:r>
                      <a:r>
                        <a:rPr lang="en-US" altLang="ja-JP" sz="1800" u="sng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  <a:cs typeface="HG丸ｺﾞｼｯｸM-PRO"/>
                        </a:rPr>
                        <a:t>21</a:t>
                      </a:r>
                    </a:p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800" u="sng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  <a:cs typeface="HG丸ｺﾞｼｯｸM-PRO"/>
                        </a:rPr>
                        <a:t>の目標より</a:t>
                      </a:r>
                      <a:endParaRPr lang="ja-JP" sz="1800" u="sng" dirty="0">
                        <a:solidFill>
                          <a:srgbClr val="000000"/>
                        </a:solidFill>
                        <a:effectLst/>
                        <a:latin typeface="HG丸ｺﾞｼｯｸM-PRO"/>
                        <a:cs typeface="HG丸ｺﾞｼｯｸM-PRO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79512" y="6084004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１　（）内数値は第２次健康増進計画（第２期がん対策推進計画）の目標値</a:t>
            </a:r>
            <a:endParaRPr kumimoji="1"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２　国のがん計画は、受動喫煙対策に係る法案を踏まえて別途閣議決定する予定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 rot="5400000">
            <a:off x="8138425" y="5771289"/>
            <a:ext cx="1387928" cy="408214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2000" b="1" dirty="0">
                <a:latin typeface="+mj-ea"/>
                <a:ea typeface="+mj-ea"/>
              </a:rPr>
              <a:t>資料</a:t>
            </a:r>
            <a:r>
              <a:rPr kumimoji="1" lang="en-US" altLang="ja-JP" sz="2000" b="1" dirty="0">
                <a:latin typeface="+mj-ea"/>
                <a:ea typeface="+mj-ea"/>
              </a:rPr>
              <a:t>5</a:t>
            </a:r>
            <a:r>
              <a:rPr kumimoji="1" lang="ja-JP" altLang="en-US" sz="2000" b="1" dirty="0" smtClean="0">
                <a:latin typeface="+mj-ea"/>
                <a:ea typeface="+mj-ea"/>
              </a:rPr>
              <a:t>－</a:t>
            </a:r>
            <a:r>
              <a:rPr lang="en-US" altLang="ja-JP" sz="2000" b="1" dirty="0">
                <a:latin typeface="+mj-ea"/>
                <a:ea typeface="+mj-ea"/>
              </a:rPr>
              <a:t>3</a:t>
            </a:r>
            <a:endParaRPr kumimoji="1" lang="ja-JP" altLang="en-US" sz="20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54299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202</Words>
  <Application>Microsoft Office PowerPoint</Application>
  <PresentationFormat>画面に合わせる (4:3)</PresentationFormat>
  <Paragraphs>47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たばこ対策の目標値について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14</cp:revision>
  <cp:lastPrinted>2017-11-14T08:00:27Z</cp:lastPrinted>
  <dcterms:created xsi:type="dcterms:W3CDTF">2017-11-13T03:14:28Z</dcterms:created>
  <dcterms:modified xsi:type="dcterms:W3CDTF">2017-11-14T08:04:31Z</dcterms:modified>
</cp:coreProperties>
</file>