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04" r:id="rId2"/>
    <p:sldId id="303" r:id="rId3"/>
    <p:sldId id="305" r:id="rId4"/>
    <p:sldId id="306" r:id="rId5"/>
    <p:sldId id="307" r:id="rId6"/>
    <p:sldId id="308"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434" autoAdjust="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2020/2/25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2020/2/25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2020/2/25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2020/2/25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2020/2/25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2020/2/25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2020/2/25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2020/2/25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2020/2/25</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がん検診部会</a:t>
            </a:r>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2020/2/25</a:t>
            </a:fld>
            <a:endParaRPr kumimoji="1" lang="ja-JP" altLang="en-US"/>
          </a:p>
        </p:txBody>
      </p:sp>
      <p:sp>
        <p:nvSpPr>
          <p:cNvPr id="4" name="Footer Placeholder 3"/>
          <p:cNvSpPr>
            <a:spLocks noGrp="1"/>
          </p:cNvSpPr>
          <p:nvPr>
            <p:ph type="ftr" sz="quarter" idx="11"/>
          </p:nvPr>
        </p:nvSpPr>
        <p:spPr/>
        <p:txBody>
          <a:bodyPr/>
          <a:lstStyle/>
          <a:p>
            <a:r>
              <a:rPr kumimoji="1" lang="ja-JP" altLang="en-US" smtClean="0"/>
              <a:t>がん検診部会</a:t>
            </a:r>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2020/2/25</a:t>
            </a:fld>
            <a:endParaRPr kumimoji="1" lang="ja-JP" altLang="en-US"/>
          </a:p>
        </p:txBody>
      </p:sp>
      <p:sp>
        <p:nvSpPr>
          <p:cNvPr id="3" name="Footer Placeholder 2"/>
          <p:cNvSpPr>
            <a:spLocks noGrp="1"/>
          </p:cNvSpPr>
          <p:nvPr>
            <p:ph type="ftr" sz="quarter" idx="11"/>
          </p:nvPr>
        </p:nvSpPr>
        <p:spPr/>
        <p:txBody>
          <a:bodyPr/>
          <a:lstStyle/>
          <a:p>
            <a:r>
              <a:rPr kumimoji="1" lang="ja-JP" altLang="en-US" smtClean="0"/>
              <a:t>がん検診部会</a:t>
            </a:r>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2020/2/25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2020/2/25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2020/2/25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がん検診部会</a:t>
            </a:r>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a:t>
            </a:r>
            <a:r>
              <a:rPr kumimoji="1" lang="ja-JP" altLang="en-US" sz="2800" b="1" dirty="0" smtClean="0">
                <a:solidFill>
                  <a:schemeClr val="tx1"/>
                </a:solidFill>
                <a:latin typeface="Meiryo UI" panose="020B0604030504040204" pitchFamily="50" charset="-128"/>
                <a:ea typeface="Meiryo UI" panose="020B0604030504040204" pitchFamily="50" charset="-128"/>
              </a:rPr>
              <a:t>　がんの予防･早期発見</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b="1">
                <a:solidFill>
                  <a:schemeClr val="bg1"/>
                </a:solidFill>
              </a:rPr>
              <a:t>計画Ｐ</a:t>
            </a:r>
            <a:r>
              <a:rPr kumimoji="1" lang="en-US" altLang="ja-JP" b="1">
                <a:solidFill>
                  <a:schemeClr val="bg1"/>
                </a:solidFill>
              </a:rPr>
              <a:t>59</a:t>
            </a:r>
            <a:endParaRPr kumimoji="1" lang="en-US" altLang="ja-JP" b="1" dirty="0">
              <a:solidFill>
                <a:schemeClr val="bg1"/>
              </a:solidFill>
            </a:endParaRPr>
          </a:p>
        </p:txBody>
      </p:sp>
      <p:graphicFrame>
        <p:nvGraphicFramePr>
          <p:cNvPr id="19" name="表 18"/>
          <p:cNvGraphicFramePr>
            <a:graphicFrameLocks noGrp="1"/>
          </p:cNvGraphicFramePr>
          <p:nvPr>
            <p:extLst>
              <p:ext uri="{D42A27DB-BD31-4B8C-83A1-F6EECF244321}">
                <p14:modId xmlns:p14="http://schemas.microsoft.com/office/powerpoint/2010/main" val="1498150142"/>
              </p:ext>
            </p:extLst>
          </p:nvPr>
        </p:nvGraphicFramePr>
        <p:xfrm>
          <a:off x="691603" y="1924792"/>
          <a:ext cx="8534283" cy="4137542"/>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722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400" b="1" dirty="0" smtClean="0">
                          <a:solidFill>
                            <a:schemeClr val="tx1"/>
                          </a:solidFill>
                          <a:effectLst/>
                          <a:latin typeface="+mn-ea"/>
                          <a:ea typeface="+mn-ea"/>
                        </a:rPr>
                        <a:t> 令和</a:t>
                      </a:r>
                      <a:r>
                        <a:rPr lang="en-US" altLang="ja-JP" sz="1400" b="1" dirty="0" smtClean="0">
                          <a:solidFill>
                            <a:schemeClr val="tx1"/>
                          </a:solidFill>
                          <a:effectLst/>
                          <a:latin typeface="+mn-ea"/>
                          <a:ea typeface="+mn-ea"/>
                        </a:rPr>
                        <a:t>2</a:t>
                      </a:r>
                      <a:r>
                        <a:rPr lang="ja-JP" altLang="en-US" sz="1400" b="1" dirty="0" smtClean="0">
                          <a:solidFill>
                            <a:schemeClr val="tx1"/>
                          </a:solidFill>
                          <a:effectLst/>
                          <a:latin typeface="+mn-ea"/>
                          <a:ea typeface="+mn-ea"/>
                        </a:rPr>
                        <a:t>年</a:t>
                      </a:r>
                      <a:r>
                        <a:rPr lang="en-US" altLang="ja-JP" sz="1400" b="1" dirty="0" smtClean="0">
                          <a:solidFill>
                            <a:schemeClr val="tx1"/>
                          </a:solidFill>
                          <a:effectLst/>
                          <a:latin typeface="+mn-ea"/>
                          <a:ea typeface="+mn-ea"/>
                        </a:rPr>
                        <a:t>(2020)</a:t>
                      </a:r>
                      <a:r>
                        <a:rPr lang="ja-JP" altLang="en-US" sz="1400" b="1" dirty="0" smtClean="0">
                          <a:solidFill>
                            <a:schemeClr val="tx1"/>
                          </a:solidFill>
                          <a:effectLst/>
                          <a:latin typeface="+mn-ea"/>
                          <a:ea typeface="+mn-ea"/>
                        </a:rPr>
                        <a:t>年度に   </a:t>
                      </a:r>
                      <a:endParaRPr lang="en-US" altLang="ja-JP" sz="1400" b="1" dirty="0" smtClean="0">
                        <a:solidFill>
                          <a:schemeClr val="tx1"/>
                        </a:solidFill>
                        <a:effectLst/>
                        <a:latin typeface="+mn-ea"/>
                        <a:ea typeface="+mn-ea"/>
                      </a:endParaRPr>
                    </a:p>
                    <a:p>
                      <a:pPr algn="l" fontAlgn="auto">
                        <a:lnSpc>
                          <a:spcPts val="1600"/>
                        </a:lnSpc>
                        <a:spcAft>
                          <a:spcPts val="0"/>
                        </a:spcAft>
                      </a:pPr>
                      <a:r>
                        <a:rPr lang="en-US" altLang="ja-JP" sz="1400" b="1" dirty="0" smtClean="0">
                          <a:solidFill>
                            <a:schemeClr val="tx1"/>
                          </a:solidFill>
                          <a:effectLst/>
                          <a:latin typeface="+mn-ea"/>
                          <a:ea typeface="+mn-ea"/>
                        </a:rPr>
                        <a:t> </a:t>
                      </a:r>
                      <a:r>
                        <a:rPr lang="ja-JP" altLang="en-US" sz="1400" b="1" dirty="0" smtClean="0">
                          <a:solidFill>
                            <a:schemeClr val="tx1"/>
                          </a:solidFill>
                          <a:effectLst/>
                          <a:latin typeface="+mn-ea"/>
                          <a:ea typeface="+mn-ea"/>
                        </a:rPr>
                        <a:t>確認</a:t>
                      </a:r>
                      <a:r>
                        <a:rPr lang="en-US"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３年に１度の調 </a:t>
                      </a:r>
                      <a:endParaRPr lang="en-US" altLang="ja-JP" sz="1400" b="1" dirty="0" smtClean="0">
                        <a:solidFill>
                          <a:schemeClr val="tx1"/>
                        </a:solidFill>
                        <a:effectLst/>
                        <a:latin typeface="+mn-ea"/>
                        <a:ea typeface="+mn-ea"/>
                      </a:endParaRPr>
                    </a:p>
                    <a:p>
                      <a:pPr algn="l" fontAlgn="auto">
                        <a:lnSpc>
                          <a:spcPts val="1600"/>
                        </a:lnSpc>
                        <a:spcAft>
                          <a:spcPts val="0"/>
                        </a:spcAft>
                      </a:pPr>
                      <a:r>
                        <a:rPr lang="en-US" altLang="ja-JP" sz="1400" b="1" dirty="0" smtClean="0">
                          <a:solidFill>
                            <a:schemeClr val="tx1"/>
                          </a:solidFill>
                          <a:effectLst/>
                          <a:latin typeface="+mn-ea"/>
                          <a:ea typeface="+mn-ea"/>
                        </a:rPr>
                        <a:t> </a:t>
                      </a:r>
                      <a:r>
                        <a:rPr lang="ja-JP" altLang="en-US" sz="1400" b="1" dirty="0" smtClean="0">
                          <a:solidFill>
                            <a:schemeClr val="tx1"/>
                          </a:solidFill>
                          <a:effectLst/>
                          <a:latin typeface="+mn-ea"/>
                          <a:ea typeface="+mn-ea"/>
                        </a:rPr>
                        <a:t>査実施のため</a:t>
                      </a:r>
                      <a:r>
                        <a:rPr lang="en-US" altLang="ja-JP" sz="1400" b="1" dirty="0" smtClean="0">
                          <a:solidFill>
                            <a:schemeClr val="tx1"/>
                          </a:solidFill>
                          <a:effectLst/>
                          <a:latin typeface="+mn-ea"/>
                          <a:ea typeface="+mn-ea"/>
                        </a:rPr>
                        <a:t>)</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36589">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sz="1400" b="1" kern="100" dirty="0" smtClean="0">
                          <a:solidFill>
                            <a:schemeClr val="tx1"/>
                          </a:solidFill>
                          <a:effectLst/>
                          <a:latin typeface="+mn-ea"/>
                          <a:ea typeface="+mn-ea"/>
                        </a:rPr>
                        <a:t>敷地内禁煙</a:t>
                      </a:r>
                      <a:r>
                        <a:rPr lang="ja-JP" sz="1400" b="1" kern="100" dirty="0">
                          <a:solidFill>
                            <a:schemeClr val="tx1"/>
                          </a:solidFill>
                          <a:effectLst/>
                          <a:latin typeface="+mn-ea"/>
                          <a:ea typeface="+mn-ea"/>
                        </a:rPr>
                        <a:t>の</a:t>
                      </a:r>
                      <a:r>
                        <a:rPr lang="ja-JP" sz="1400" b="1" kern="100" dirty="0" smtClean="0">
                          <a:solidFill>
                            <a:schemeClr val="tx1"/>
                          </a:solidFill>
                          <a:effectLst/>
                          <a:latin typeface="+mn-ea"/>
                          <a:ea typeface="+mn-ea"/>
                        </a:rPr>
                        <a:t>割合</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endParaRPr>
                    </a:p>
                    <a:p>
                      <a:pPr>
                        <a:spcAft>
                          <a:spcPts val="0"/>
                        </a:spcAft>
                      </a:pPr>
                      <a:r>
                        <a:rPr lang="ja-JP" sz="1400" b="1" kern="100" dirty="0">
                          <a:solidFill>
                            <a:schemeClr val="tx1"/>
                          </a:solidFill>
                          <a:effectLst/>
                          <a:latin typeface="+mn-ea"/>
                          <a:ea typeface="+mn-ea"/>
                        </a:rPr>
                        <a:t>（病院</a:t>
                      </a:r>
                      <a:r>
                        <a:rPr lang="en-US" sz="1400" b="1" kern="100" dirty="0">
                          <a:solidFill>
                            <a:schemeClr val="tx1"/>
                          </a:solidFill>
                          <a:effectLst/>
                          <a:latin typeface="+mn-ea"/>
                          <a:ea typeface="+mn-ea"/>
                        </a:rPr>
                        <a:t>/</a:t>
                      </a:r>
                      <a:r>
                        <a:rPr lang="ja-JP" sz="1400" b="1" kern="100" dirty="0">
                          <a:solidFill>
                            <a:schemeClr val="tx1"/>
                          </a:solidFill>
                          <a:effectLst/>
                          <a:latin typeface="+mn-ea"/>
                          <a:ea typeface="+mn-ea"/>
                        </a:rPr>
                        <a:t>私立小中高等学校）</a:t>
                      </a:r>
                    </a:p>
                    <a:p>
                      <a:pPr>
                        <a:spcAft>
                          <a:spcPts val="0"/>
                        </a:spcAft>
                      </a:pPr>
                      <a:r>
                        <a:rPr lang="ja-JP" sz="1400" b="1" kern="100" dirty="0">
                          <a:solidFill>
                            <a:schemeClr val="tx1"/>
                          </a:solidFill>
                          <a:effectLst/>
                          <a:latin typeface="+mn-ea"/>
                          <a:ea typeface="+mn-ea"/>
                        </a:rPr>
                        <a:t>【大阪府調べ】</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r>
                        <a:rPr lang="en-US" sz="1400" b="1" kern="100" dirty="0">
                          <a:solidFill>
                            <a:schemeClr val="tx1"/>
                          </a:solidFill>
                          <a:effectLst/>
                          <a:latin typeface="+mn-ea"/>
                          <a:ea typeface="+mn-ea"/>
                        </a:rPr>
                        <a:t>%</a:t>
                      </a:r>
                      <a:endParaRPr lang="ja-JP" sz="1400" b="1" kern="100"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80.1%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平成</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30</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2018</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p>
                      <a:pPr algn="l">
                        <a:spcAft>
                          <a:spcPts val="0"/>
                        </a:spcAft>
                      </a:pPr>
                      <a:r>
                        <a:rPr lang="ja-JP" altLang="en-US" sz="1350" b="1" kern="100" dirty="0" smtClean="0">
                          <a:solidFill>
                            <a:schemeClr val="tx1"/>
                          </a:solidFill>
                          <a:effectLst/>
                          <a:latin typeface="+mn-ea"/>
                          <a:ea typeface="+mn-ea"/>
                        </a:rPr>
                        <a:t>私立学校は調査･集計中</a:t>
                      </a:r>
                      <a:endParaRPr lang="ja-JP" sz="135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963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strike="noStrike" dirty="0" smtClean="0">
                          <a:solidFill>
                            <a:schemeClr val="tx1"/>
                          </a:solidFill>
                          <a:effectLst/>
                          <a:latin typeface="+mn-ea"/>
                          <a:ea typeface="+mn-ea"/>
                        </a:rPr>
                        <a:t>建物内</a:t>
                      </a:r>
                      <a:r>
                        <a:rPr lang="ja-JP" sz="1400" b="1" dirty="0" smtClean="0">
                          <a:solidFill>
                            <a:schemeClr val="tx1"/>
                          </a:solidFill>
                          <a:effectLst/>
                          <a:latin typeface="+mn-ea"/>
                          <a:ea typeface="+mn-ea"/>
                        </a:rPr>
                        <a:t>禁煙</a:t>
                      </a:r>
                      <a:r>
                        <a:rPr lang="ja-JP" sz="1400" b="1" dirty="0">
                          <a:solidFill>
                            <a:schemeClr val="tx1"/>
                          </a:solidFill>
                          <a:effectLst/>
                          <a:latin typeface="+mn-ea"/>
                          <a:ea typeface="+mn-ea"/>
                        </a:rPr>
                        <a:t>の</a:t>
                      </a:r>
                      <a:r>
                        <a:rPr lang="ja-JP" sz="1400" b="1" dirty="0" smtClean="0">
                          <a:solidFill>
                            <a:schemeClr val="tx1"/>
                          </a:solidFill>
                          <a:effectLst/>
                          <a:latin typeface="+mn-ea"/>
                          <a:ea typeface="+mn-ea"/>
                        </a:rPr>
                        <a:t>割合</a:t>
                      </a:r>
                      <a:r>
                        <a:rPr lang="en-US" altLang="ja-JP" sz="1400" b="1" dirty="0" smtClean="0">
                          <a:solidFill>
                            <a:schemeClr val="tx1"/>
                          </a:solidFill>
                          <a:effectLst/>
                          <a:latin typeface="+mn-ea"/>
                          <a:ea typeface="+mn-ea"/>
                        </a:rPr>
                        <a:t/>
                      </a:r>
                      <a:br>
                        <a:rPr lang="en-US" altLang="ja-JP" sz="1400" b="1" dirty="0" smtClean="0">
                          <a:solidFill>
                            <a:schemeClr val="tx1"/>
                          </a:solidFill>
                          <a:effectLst/>
                          <a:latin typeface="+mn-ea"/>
                          <a:ea typeface="+mn-ea"/>
                        </a:rPr>
                      </a:br>
                      <a:r>
                        <a:rPr lang="ja-JP" sz="1400" b="1" dirty="0" smtClean="0">
                          <a:solidFill>
                            <a:schemeClr val="tx1"/>
                          </a:solidFill>
                          <a:effectLst/>
                          <a:latin typeface="+mn-ea"/>
                          <a:ea typeface="+mn-ea"/>
                        </a:rPr>
                        <a:t>（</a:t>
                      </a:r>
                      <a:r>
                        <a:rPr lang="ja-JP" altLang="en-US" sz="1400" b="1" strike="noStrike" dirty="0" smtClean="0">
                          <a:solidFill>
                            <a:schemeClr val="tx1"/>
                          </a:solidFill>
                          <a:effectLst/>
                          <a:latin typeface="+mn-ea"/>
                          <a:ea typeface="+mn-ea"/>
                        </a:rPr>
                        <a:t>官公庁</a:t>
                      </a:r>
                      <a:r>
                        <a:rPr lang="en-US" sz="1400" b="1" dirty="0" smtClean="0">
                          <a:solidFill>
                            <a:schemeClr val="tx1"/>
                          </a:solidFill>
                          <a:effectLst/>
                          <a:latin typeface="+mn-ea"/>
                          <a:ea typeface="+mn-ea"/>
                        </a:rPr>
                        <a:t>/</a:t>
                      </a:r>
                      <a:r>
                        <a:rPr lang="ja-JP" sz="1400" b="1" dirty="0">
                          <a:solidFill>
                            <a:schemeClr val="tx1"/>
                          </a:solidFill>
                          <a:effectLst/>
                          <a:latin typeface="+mn-ea"/>
                          <a:ea typeface="+mn-ea"/>
                        </a:rPr>
                        <a:t>大学）</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smtClean="0">
                          <a:solidFill>
                            <a:schemeClr val="tx1"/>
                          </a:solidFill>
                          <a:effectLst/>
                          <a:latin typeface="+mn-ea"/>
                          <a:ea typeface="+mn-ea"/>
                        </a:rPr>
                        <a:t>官公庁　</a:t>
                      </a:r>
                      <a:r>
                        <a:rPr lang="en-US" altLang="ja-JP" sz="1400" b="1" strike="noStrike" dirty="0" smtClean="0">
                          <a:solidFill>
                            <a:schemeClr val="tx1"/>
                          </a:solidFill>
                          <a:effectLst/>
                          <a:latin typeface="+mn-ea"/>
                          <a:ea typeface="+mn-ea"/>
                        </a:rPr>
                        <a:t>91.9%</a:t>
                      </a:r>
                    </a:p>
                    <a:p>
                      <a:pPr algn="ctr" fontAlgn="auto">
                        <a:lnSpc>
                          <a:spcPts val="1600"/>
                        </a:lnSpc>
                        <a:spcAft>
                          <a:spcPts val="0"/>
                        </a:spcAft>
                      </a:pPr>
                      <a:r>
                        <a:rPr lang="ja-JP" altLang="en-US" sz="1400" b="1" strike="noStrike" dirty="0" smtClean="0">
                          <a:solidFill>
                            <a:schemeClr val="tx1"/>
                          </a:solidFill>
                          <a:effectLst/>
                          <a:latin typeface="+mn-ea"/>
                          <a:ea typeface="+mn-ea"/>
                        </a:rPr>
                        <a:t>大学　　</a:t>
                      </a:r>
                      <a:r>
                        <a:rPr lang="en-US" altLang="ja-JP" sz="1400" b="1" strike="noStrike" dirty="0" smtClean="0">
                          <a:solidFill>
                            <a:schemeClr val="tx1"/>
                          </a:solidFill>
                          <a:effectLst/>
                          <a:latin typeface="+mn-ea"/>
                          <a:ea typeface="+mn-ea"/>
                        </a:rPr>
                        <a:t>83.0%</a:t>
                      </a:r>
                      <a:endParaRPr lang="ja-JP" altLang="ja-JP" sz="1400" b="1" strike="noStrike" dirty="0" smtClean="0">
                        <a:solidFill>
                          <a:schemeClr val="tx1"/>
                        </a:solidFill>
                        <a:effectLst/>
                        <a:latin typeface="+mn-ea"/>
                        <a:ea typeface="+mn-ea"/>
                      </a:endParaRPr>
                    </a:p>
                    <a:p>
                      <a:pPr algn="ctr" fontAlgn="auto">
                        <a:lnSpc>
                          <a:spcPts val="1600"/>
                        </a:lnSpc>
                        <a:spcAft>
                          <a:spcPts val="0"/>
                        </a:spcAft>
                      </a:pPr>
                      <a:r>
                        <a:rPr lang="ja-JP" sz="1200" b="1" dirty="0" smtClean="0">
                          <a:solidFill>
                            <a:schemeClr val="tx1"/>
                          </a:solidFill>
                          <a:effectLst/>
                          <a:latin typeface="+mn-ea"/>
                          <a:ea typeface="+mn-ea"/>
                        </a:rPr>
                        <a:t>【</a:t>
                      </a: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rPr>
                        <a:t>官公庁　</a:t>
                      </a:r>
                      <a:r>
                        <a:rPr lang="en-US" altLang="ja-JP" sz="1400" b="1" dirty="0" smtClean="0">
                          <a:solidFill>
                            <a:schemeClr val="tx1"/>
                          </a:solidFill>
                          <a:effectLst/>
                          <a:latin typeface="+mn-ea"/>
                          <a:ea typeface="+mn-ea"/>
                        </a:rPr>
                        <a:t>99.3</a:t>
                      </a:r>
                      <a:r>
                        <a:rPr lang="en-US" sz="1400" b="1" dirty="0" smtClean="0">
                          <a:solidFill>
                            <a:schemeClr val="tx1"/>
                          </a:solidFill>
                          <a:effectLst/>
                          <a:latin typeface="+mn-ea"/>
                          <a:ea typeface="+mn-ea"/>
                        </a:rPr>
                        <a:t>%</a:t>
                      </a:r>
                      <a:endParaRPr kumimoji="1" lang="ja-JP" altLang="en-US" sz="14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令和元（</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p>
                      <a:pPr algn="l" fontAlgn="auto">
                        <a:lnSpc>
                          <a:spcPts val="1600"/>
                        </a:lnSpc>
                        <a:spcAft>
                          <a:spcPts val="0"/>
                        </a:spcAft>
                      </a:pPr>
                      <a:r>
                        <a:rPr lang="ja-JP" altLang="en-US" sz="1400" b="1" baseline="0" dirty="0" smtClean="0">
                          <a:solidFill>
                            <a:schemeClr val="tx1"/>
                          </a:solidFill>
                          <a:effectLst/>
                          <a:latin typeface="+mn-ea"/>
                          <a:ea typeface="+mn-ea"/>
                        </a:rPr>
                        <a:t>  </a:t>
                      </a:r>
                      <a:r>
                        <a:rPr lang="ja-JP" altLang="en-US" sz="1400" b="1" dirty="0" smtClean="0">
                          <a:solidFill>
                            <a:schemeClr val="tx1"/>
                          </a:solidFill>
                          <a:effectLst/>
                          <a:latin typeface="+mn-ea"/>
                          <a:ea typeface="+mn-ea"/>
                        </a:rPr>
                        <a:t>大学は調査・集計中</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1594">
                <a:tc>
                  <a:txBody>
                    <a:bodyPr/>
                    <a:lstStyle/>
                    <a:p>
                      <a:pPr algn="ctr" fontAlgn="auto">
                        <a:lnSpc>
                          <a:spcPts val="1600"/>
                        </a:lnSpc>
                        <a:spcAft>
                          <a:spcPts val="0"/>
                        </a:spcAft>
                      </a:pPr>
                      <a:r>
                        <a:rPr lang="en-US" sz="1400" dirty="0">
                          <a:effectLst/>
                          <a:latin typeface="+mn-ea"/>
                          <a:ea typeface="+mn-ea"/>
                        </a:rPr>
                        <a:t>4</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37.1</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smtClean="0">
                          <a:solidFill>
                            <a:schemeClr val="tx1"/>
                          </a:solidFill>
                          <a:effectLst/>
                          <a:latin typeface="+mn-ea"/>
                          <a:ea typeface="+mn-ea"/>
                        </a:rPr>
                        <a:t>46</a:t>
                      </a:r>
                      <a:r>
                        <a:rPr lang="en-US" sz="1400" b="1" smtClean="0">
                          <a:solidFill>
                            <a:schemeClr val="tx1"/>
                          </a:solidFill>
                          <a:effectLst/>
                          <a:latin typeface="+mn-ea"/>
                          <a:ea typeface="+mn-ea"/>
                        </a:rPr>
                        <a:t>.</a:t>
                      </a:r>
                      <a:r>
                        <a:rPr lang="en-US" altLang="ja-JP" sz="1400" b="1" smtClean="0">
                          <a:solidFill>
                            <a:schemeClr val="tx1"/>
                          </a:solidFill>
                          <a:effectLst/>
                          <a:latin typeface="+mn-ea"/>
                          <a:ea typeface="+mn-ea"/>
                        </a:rPr>
                        <a:t>2</a:t>
                      </a:r>
                      <a:r>
                        <a:rPr lang="en-US" sz="1400" b="1"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smtClean="0">
                          <a:solidFill>
                            <a:schemeClr val="tx1"/>
                          </a:solidFill>
                          <a:effectLst/>
                          <a:latin typeface="+mn-ea"/>
                          <a:ea typeface="+mn-ea"/>
                        </a:rPr>
                        <a:t>2</a:t>
                      </a:r>
                      <a:r>
                        <a:rPr lang="en-US" altLang="ja-JP" sz="1200" b="1" dirty="0" smtClean="0">
                          <a:solidFill>
                            <a:schemeClr val="tx1"/>
                          </a:solidFill>
                          <a:effectLst/>
                          <a:latin typeface="+mn-ea"/>
                          <a:ea typeface="+mn-ea"/>
                        </a:rPr>
                        <a:t>8</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6</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a:t>
            </a:r>
            <a:r>
              <a:rPr kumimoji="1" lang="ja-JP" altLang="en-US" sz="2000" b="1" dirty="0" smtClean="0">
                <a:solidFill>
                  <a:schemeClr val="bg1"/>
                </a:solidFill>
              </a:rPr>
              <a:t>がんの１次予防　計画Ｐ</a:t>
            </a:r>
            <a:r>
              <a:rPr kumimoji="1" lang="en-US" altLang="ja-JP" sz="2000" b="1" dirty="0" smtClean="0">
                <a:solidFill>
                  <a:schemeClr val="bg1"/>
                </a:solidFill>
              </a:rPr>
              <a:t>44-46</a:t>
            </a:r>
            <a:endParaRPr kumimoji="1" lang="en-US" altLang="ja-JP" sz="2000" b="1" dirty="0">
              <a:solidFill>
                <a:schemeClr val="bg1"/>
              </a:solidFill>
            </a:endParaRPr>
          </a:p>
        </p:txBody>
      </p:sp>
      <p:sp>
        <p:nvSpPr>
          <p:cNvPr id="9" name="正方形/長方形 8"/>
          <p:cNvSpPr/>
          <p:nvPr/>
        </p:nvSpPr>
        <p:spPr>
          <a:xfrm>
            <a:off x="691603" y="1494518"/>
            <a:ext cx="6112702" cy="369332"/>
          </a:xfrm>
          <a:prstGeom prst="rect">
            <a:avLst/>
          </a:prstGeom>
        </p:spPr>
        <p:txBody>
          <a:bodyPr wrap="square">
            <a:spAutoFit/>
          </a:bodyPr>
          <a:lstStyle/>
          <a:p>
            <a:r>
              <a:rPr lang="ja-JP" altLang="en-US" b="1" dirty="0"/>
              <a:t>≪第３期大阪府がん対策推進計画における個別目標≫</a:t>
            </a:r>
          </a:p>
        </p:txBody>
      </p:sp>
      <p:sp>
        <p:nvSpPr>
          <p:cNvPr id="12" name="正方形/長方形 11"/>
          <p:cNvSpPr/>
          <p:nvPr/>
        </p:nvSpPr>
        <p:spPr>
          <a:xfrm>
            <a:off x="686980" y="6116906"/>
            <a:ext cx="8538905" cy="276999"/>
          </a:xfrm>
          <a:prstGeom prst="rect">
            <a:avLst/>
          </a:prstGeom>
        </p:spPr>
        <p:txBody>
          <a:bodyPr wrap="square">
            <a:spAutoFit/>
          </a:bodyPr>
          <a:lstStyle/>
          <a:p>
            <a:pPr indent="-457200"/>
            <a:r>
              <a:rPr lang="en-US" altLang="ja-JP" sz="1200" dirty="0" smtClean="0"/>
              <a:t>※</a:t>
            </a:r>
            <a:r>
              <a:rPr lang="ja-JP" altLang="en-US" sz="1200" dirty="0" smtClean="0"/>
              <a:t>　敷地内に喫煙場所がない状態をいう。</a:t>
            </a:r>
            <a:endParaRPr lang="en-US" altLang="ja-JP" sz="1200" dirty="0" smtClean="0"/>
          </a:p>
        </p:txBody>
      </p:sp>
      <p:sp>
        <p:nvSpPr>
          <p:cNvPr id="13" name="テキスト ボックス 12"/>
          <p:cNvSpPr txBox="1"/>
          <p:nvPr/>
        </p:nvSpPr>
        <p:spPr>
          <a:xfrm>
            <a:off x="8416928" y="228050"/>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sz="1400"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資料４</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54333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44698" y="218966"/>
            <a:ext cx="9311425" cy="6439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747121523"/>
              </p:ext>
            </p:extLst>
          </p:nvPr>
        </p:nvGraphicFramePr>
        <p:xfrm>
          <a:off x="525440" y="370792"/>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400800" y="6376876"/>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400" b="1" dirty="0" smtClean="0">
                <a:latin typeface="+mn-ea"/>
              </a:rPr>
              <a:t>＜がん検診部会＞</a:t>
            </a:r>
            <a:r>
              <a:rPr kumimoji="1" lang="ja-JP" altLang="en-US" sz="1600" b="1" dirty="0" smtClean="0">
                <a:latin typeface="+mn-ea"/>
              </a:rPr>
              <a:t>　１</a:t>
            </a:r>
            <a:endParaRPr kumimoji="1" lang="ja-JP" altLang="en-US" sz="1600" b="1"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1692054207"/>
              </p:ext>
            </p:extLst>
          </p:nvPr>
        </p:nvGraphicFramePr>
        <p:xfrm>
          <a:off x="525439" y="1138231"/>
          <a:ext cx="8814337" cy="521381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54512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smtClean="0">
                          <a:solidFill>
                            <a:schemeClr val="tx1"/>
                          </a:solidFill>
                        </a:rPr>
                        <a:t>《</a:t>
                      </a:r>
                      <a:r>
                        <a:rPr kumimoji="1" lang="ja-JP" altLang="en-US" sz="1300" u="sng" dirty="0" smtClean="0">
                          <a:solidFill>
                            <a:schemeClr val="tx1"/>
                          </a:solidFill>
                        </a:rPr>
                        <a:t>たばこ対策</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■改正健康増進法、大阪府受動喫煙防止条例及び子どもの受動喫煙防止条例について、リーフレット配布やポスター掲示により周知。</a:t>
                      </a:r>
                      <a:endParaRPr kumimoji="1" lang="en-US" altLang="ja-JP" sz="1300" b="0" dirty="0" smtClean="0">
                        <a:solidFill>
                          <a:schemeClr val="tx1"/>
                        </a:solidFill>
                      </a:endParaRPr>
                    </a:p>
                    <a:p>
                      <a:pPr marL="174625" indent="-174625"/>
                      <a:r>
                        <a:rPr kumimoji="1" lang="ja-JP" altLang="en-US" sz="1300" b="0" dirty="0" smtClean="0">
                          <a:solidFill>
                            <a:schemeClr val="tx1"/>
                          </a:solidFill>
                        </a:rPr>
                        <a:t>■大阪府受動喫煙防止対策相談ダイヤルの設置や事業者向けの説明会を開催。</a:t>
                      </a:r>
                      <a:endParaRPr kumimoji="1" lang="en-US" altLang="ja-JP" sz="1300" b="0" dirty="0" smtClean="0">
                        <a:solidFill>
                          <a:schemeClr val="tx1"/>
                        </a:solidFill>
                      </a:endParaRPr>
                    </a:p>
                    <a:p>
                      <a:pPr marL="174625" indent="-174625"/>
                      <a:r>
                        <a:rPr kumimoji="1" lang="ja-JP" altLang="en-US" sz="1300" b="0" dirty="0" smtClean="0">
                          <a:solidFill>
                            <a:schemeClr val="tx1"/>
                          </a:solidFill>
                        </a:rPr>
                        <a:t>■府所管施設、市町村所管施設、学校、病院等の受動喫煙防止対策実施状況を調査。</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喫煙以外の生活習慣の改善</a:t>
                      </a:r>
                      <a:r>
                        <a:rPr kumimoji="1" lang="en-US" altLang="ja-JP" sz="1300" dirty="0" smtClean="0">
                          <a:solidFill>
                            <a:schemeClr val="tx1"/>
                          </a:solidFill>
                        </a:rPr>
                        <a:t>》</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■府民の健康づくりをオール大阪で推進する</a:t>
                      </a:r>
                      <a:r>
                        <a:rPr kumimoji="1" lang="en-US" altLang="ja-JP" sz="1300" b="0" dirty="0" smtClean="0">
                          <a:solidFill>
                            <a:schemeClr val="tx1"/>
                          </a:solidFill>
                        </a:rPr>
                        <a:t>『</a:t>
                      </a:r>
                      <a:r>
                        <a:rPr kumimoji="1" lang="ja-JP" altLang="en-US" sz="1300" b="0" dirty="0" smtClean="0">
                          <a:solidFill>
                            <a:schemeClr val="tx1"/>
                          </a:solidFill>
                        </a:rPr>
                        <a:t>健活</a:t>
                      </a:r>
                      <a:r>
                        <a:rPr kumimoji="1" lang="en-US" altLang="ja-JP" sz="1300" b="0" dirty="0" smtClean="0">
                          <a:solidFill>
                            <a:schemeClr val="tx1"/>
                          </a:solidFill>
                        </a:rPr>
                        <a:t>10』</a:t>
                      </a:r>
                      <a:r>
                        <a:rPr kumimoji="1" lang="ja-JP" altLang="en-US" sz="1300" b="0" dirty="0" smtClean="0">
                          <a:solidFill>
                            <a:schemeClr val="tx1"/>
                          </a:solidFill>
                        </a:rPr>
                        <a:t>の普及啓発を、企業や保健医療団体、市町村等と連携して展開。</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■大学生や働く女性を対象に、食事、運動などをテーマとした啓発セミナーを開催（健康キャンパス・プロジェクト、女性のための健活セミナー）。</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がんに関する知識の普及啓発</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■中学生向けのがん教育の実施及び、がん教育を担当する教員に対する研修を実施。また、学校へ派遣する外部講師リストを作成し、市町村教育委員会へ配布。</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15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■改正健康増進法及び大阪府受動喫煙防止条例の周知と実効性の担保。</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■健康に関心の薄い若い世代等に対して、取組みへの参加を促す集客手法の工夫が必要。</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■がん教育未実施の市町村に対し、さらなる働きかけが必要。</a:t>
                      </a:r>
                      <a:endParaRPr kumimoji="1" lang="en-US" altLang="ja-JP" sz="13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■望まない受動喫煙の防止のため、引き続き周知啓発と実態把握調査を実施。</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■多様な主体との連携・協働に向け、府民会議の活動を強化しオール大阪で健康づくりを推進。</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■がん教育、健活セミナーなど、Ｒ１に実施した事業は基本的に継続実施。</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1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solidFill>
                            <a:schemeClr val="tx1"/>
                          </a:solidFill>
                        </a:rPr>
                        <a:t>たばこ対策事業（</a:t>
                      </a:r>
                      <a:r>
                        <a:rPr kumimoji="1" lang="en-US" altLang="ja-JP" sz="1300" dirty="0" smtClean="0">
                          <a:solidFill>
                            <a:schemeClr val="tx1"/>
                          </a:solidFill>
                        </a:rPr>
                        <a:t>47,643</a:t>
                      </a:r>
                      <a:r>
                        <a:rPr kumimoji="1" lang="ja-JP" altLang="en-US" sz="1300" dirty="0" smtClean="0">
                          <a:solidFill>
                            <a:schemeClr val="tx1"/>
                          </a:solidFill>
                        </a:rPr>
                        <a:t>千円）、府民の健康づくり気運醸成事業（</a:t>
                      </a:r>
                      <a:r>
                        <a:rPr kumimoji="1" lang="en-US" altLang="ja-JP" sz="1300" dirty="0" smtClean="0">
                          <a:solidFill>
                            <a:schemeClr val="tx1"/>
                          </a:solidFill>
                        </a:rPr>
                        <a:t>4,971</a:t>
                      </a:r>
                      <a:r>
                        <a:rPr kumimoji="1" lang="ja-JP" altLang="en-US" sz="1300" dirty="0" smtClean="0">
                          <a:solidFill>
                            <a:schemeClr val="tx1"/>
                          </a:solidFill>
                        </a:rPr>
                        <a:t>千円）、健康キャンパス・プロジェクト事業（</a:t>
                      </a:r>
                      <a:r>
                        <a:rPr kumimoji="1" lang="en-US" altLang="ja-JP" sz="1300" dirty="0" smtClean="0">
                          <a:solidFill>
                            <a:schemeClr val="tx1"/>
                          </a:solidFill>
                        </a:rPr>
                        <a:t>2,878</a:t>
                      </a:r>
                      <a:r>
                        <a:rPr kumimoji="1" lang="ja-JP" altLang="en-US" sz="1300" dirty="0" smtClean="0">
                          <a:solidFill>
                            <a:schemeClr val="tx1"/>
                          </a:solidFill>
                        </a:rPr>
                        <a:t>千円）、健活セミナー事業（</a:t>
                      </a:r>
                      <a:r>
                        <a:rPr kumimoji="1" lang="en-US" altLang="ja-JP" sz="1300" dirty="0" smtClean="0">
                          <a:solidFill>
                            <a:schemeClr val="tx1"/>
                          </a:solidFill>
                        </a:rPr>
                        <a:t>2,330</a:t>
                      </a:r>
                      <a:r>
                        <a:rPr kumimoji="1" lang="ja-JP" altLang="en-US" sz="1300" dirty="0" smtClean="0">
                          <a:solidFill>
                            <a:schemeClr val="tx1"/>
                          </a:solidFill>
                        </a:rPr>
                        <a:t>千円）、がんの予防につながる学習活動の充実支援事業（</a:t>
                      </a:r>
                      <a:r>
                        <a:rPr kumimoji="1" lang="en-US" altLang="ja-JP" sz="1300" dirty="0" smtClean="0">
                          <a:solidFill>
                            <a:schemeClr val="tx1"/>
                          </a:solidFill>
                        </a:rPr>
                        <a:t>410</a:t>
                      </a:r>
                      <a:r>
                        <a:rPr kumimoji="1" lang="ja-JP" altLang="en-US" sz="1300" dirty="0" smtClean="0">
                          <a:solidFill>
                            <a:schemeClr val="tx1"/>
                          </a:solidFill>
                        </a:rPr>
                        <a:t>千円）</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77546" y="107123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327742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04481" y="1401277"/>
            <a:ext cx="6112702" cy="369332"/>
          </a:xfrm>
          <a:prstGeom prst="rect">
            <a:avLst/>
          </a:prstGeom>
        </p:spPr>
        <p:txBody>
          <a:bodyPr wrap="square">
            <a:spAutoFit/>
          </a:bodyPr>
          <a:lstStyle/>
          <a:p>
            <a:r>
              <a:rPr lang="ja-JP" altLang="en-US" b="1" dirty="0"/>
              <a:t>≪第３期大阪府がん対策推進計画における個別目標≫</a:t>
            </a:r>
          </a:p>
        </p:txBody>
      </p:sp>
      <p:graphicFrame>
        <p:nvGraphicFramePr>
          <p:cNvPr id="17" name="表 16"/>
          <p:cNvGraphicFramePr>
            <a:graphicFrameLocks noGrp="1"/>
          </p:cNvGraphicFramePr>
          <p:nvPr>
            <p:extLst/>
          </p:nvPr>
        </p:nvGraphicFramePr>
        <p:xfrm>
          <a:off x="750794" y="1779631"/>
          <a:ext cx="8554573"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569275">
                  <a:extLst>
                    <a:ext uri="{9D8B030D-6E8A-4147-A177-3AD203B41FA5}">
                      <a16:colId xmlns:a16="http://schemas.microsoft.com/office/drawing/2014/main" val="2204503950"/>
                    </a:ext>
                  </a:extLst>
                </a:gridCol>
                <a:gridCol w="1569275">
                  <a:extLst>
                    <a:ext uri="{9D8B030D-6E8A-4147-A177-3AD203B41FA5}">
                      <a16:colId xmlns:a16="http://schemas.microsoft.com/office/drawing/2014/main" val="2000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の状況</a:t>
                      </a:r>
                      <a:endParaRPr lang="en-US" altLang="ja-JP" sz="1400" b="1" dirty="0" smtClean="0">
                        <a:effectLst/>
                        <a:latin typeface="+mn-ea"/>
                        <a:ea typeface="+mn-ea"/>
                      </a:endParaRPr>
                    </a:p>
                    <a:p>
                      <a:pPr algn="ctr" fontAlgn="auto">
                        <a:lnSpc>
                          <a:spcPts val="1600"/>
                        </a:lnSpc>
                        <a:spcAft>
                          <a:spcPts val="0"/>
                        </a:spcAft>
                      </a:pPr>
                      <a:r>
                        <a:rPr lang="en-US" altLang="ja-JP" sz="1100" b="1" dirty="0" smtClean="0">
                          <a:effectLst/>
                          <a:latin typeface="+mn-ea"/>
                          <a:ea typeface="+mn-ea"/>
                        </a:rPr>
                        <a:t>【</a:t>
                      </a:r>
                      <a:r>
                        <a:rPr lang="ja-JP" altLang="en-US" sz="1100" b="1" dirty="0" smtClean="0">
                          <a:effectLst/>
                          <a:latin typeface="+mn-ea"/>
                          <a:ea typeface="+mn-ea"/>
                        </a:rPr>
                        <a:t>平成</a:t>
                      </a:r>
                      <a:r>
                        <a:rPr lang="en-US" altLang="ja-JP" sz="1100" b="1" dirty="0" smtClean="0">
                          <a:effectLst/>
                          <a:latin typeface="+mn-ea"/>
                          <a:ea typeface="+mn-ea"/>
                        </a:rPr>
                        <a:t>28(2016)</a:t>
                      </a:r>
                      <a:r>
                        <a:rPr lang="ja-JP" altLang="en-US" sz="1100" b="1" dirty="0" smtClean="0">
                          <a:effectLst/>
                          <a:latin typeface="+mn-ea"/>
                          <a:ea typeface="+mn-ea"/>
                        </a:rPr>
                        <a:t>年</a:t>
                      </a:r>
                      <a:r>
                        <a:rPr lang="en-US" altLang="ja-JP" sz="1100" b="1" dirty="0" smtClean="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en-US" altLang="ja-JP" sz="1400" b="1" dirty="0" smtClean="0">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a:t>
                      </a:r>
                      <a:r>
                        <a:rPr lang="ja-JP" sz="1400" b="1" kern="100" dirty="0" smtClean="0">
                          <a:effectLst/>
                          <a:latin typeface="+mn-ea"/>
                          <a:ea typeface="+mn-ea"/>
                        </a:rPr>
                        <a:t>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令和</a:t>
                      </a:r>
                      <a:r>
                        <a:rPr lang="en-US" altLang="ja-JP" sz="1200" b="1" dirty="0" smtClean="0">
                          <a:solidFill>
                            <a:schemeClr val="tx1"/>
                          </a:solidFill>
                          <a:effectLst/>
                          <a:latin typeface="+mn-ea"/>
                          <a:ea typeface="+mn-ea"/>
                          <a:cs typeface="HG丸ｺﾞｼｯｸM-PRO"/>
                        </a:rPr>
                        <a:t>2</a:t>
                      </a:r>
                      <a:r>
                        <a:rPr lang="ja-JP" altLang="en-US" sz="1200" b="1" dirty="0" smtClean="0">
                          <a:solidFill>
                            <a:schemeClr val="tx1"/>
                          </a:solidFill>
                          <a:effectLst/>
                          <a:latin typeface="+mn-ea"/>
                          <a:ea typeface="+mn-ea"/>
                          <a:cs typeface="HG丸ｺﾞｼｯｸM-PRO"/>
                        </a:rPr>
                        <a:t>年</a:t>
                      </a:r>
                      <a:r>
                        <a:rPr lang="en-US" altLang="ja-JP" sz="1200" b="1" dirty="0" smtClean="0">
                          <a:solidFill>
                            <a:schemeClr val="tx1"/>
                          </a:solidFill>
                          <a:effectLst/>
                          <a:latin typeface="+mn-ea"/>
                          <a:ea typeface="+mn-ea"/>
                          <a:cs typeface="HG丸ｺﾞｼｯｸM-PRO"/>
                        </a:rPr>
                        <a:t>(2020)</a:t>
                      </a:r>
                      <a:r>
                        <a:rPr lang="ja-JP" altLang="en-US" sz="1200" b="1" dirty="0" smtClean="0">
                          <a:solidFill>
                            <a:schemeClr val="tx1"/>
                          </a:solidFill>
                          <a:effectLst/>
                          <a:latin typeface="+mn-ea"/>
                          <a:ea typeface="+mn-ea"/>
                          <a:cs typeface="HG丸ｺﾞｼｯｸM-PRO"/>
                        </a:rPr>
                        <a:t>年度に確認</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３年に１度の調査実施のため</a:t>
                      </a:r>
                      <a:r>
                        <a:rPr lang="en-US" altLang="ja-JP"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smtClean="0">
                          <a:solidFill>
                            <a:schemeClr val="lt1"/>
                          </a:solidFill>
                          <a:effectLst/>
                          <a:latin typeface="+mn-ea"/>
                          <a:ea typeface="+mn-ea"/>
                          <a:cs typeface="+mn-cs"/>
                        </a:rPr>
                        <a:t>計画策定時</a:t>
                      </a:r>
                      <a:r>
                        <a:rPr kumimoji="1" lang="ja-JP" sz="1400" b="1" kern="1200" dirty="0" smtClean="0">
                          <a:solidFill>
                            <a:schemeClr val="lt1"/>
                          </a:solidFill>
                          <a:effectLst/>
                          <a:latin typeface="+mn-ea"/>
                          <a:ea typeface="+mn-ea"/>
                          <a:cs typeface="+mn-cs"/>
                        </a:rPr>
                        <a:t>の状況</a:t>
                      </a:r>
                      <a:endParaRPr kumimoji="1" lang="en-US" altLang="ja-JP" sz="1400" b="1" kern="1200" dirty="0" smtClean="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smtClean="0">
                          <a:solidFill>
                            <a:schemeClr val="lt1"/>
                          </a:solidFill>
                          <a:effectLst/>
                          <a:latin typeface="+mn-ea"/>
                          <a:ea typeface="+mn-ea"/>
                          <a:cs typeface="+mn-cs"/>
                        </a:rPr>
                        <a:t>【</a:t>
                      </a:r>
                      <a:r>
                        <a:rPr kumimoji="1" lang="ja-JP" altLang="en-US" sz="1100" b="1" kern="1200" dirty="0" smtClean="0">
                          <a:solidFill>
                            <a:schemeClr val="lt1"/>
                          </a:solidFill>
                          <a:effectLst/>
                          <a:latin typeface="+mn-ea"/>
                          <a:ea typeface="+mn-ea"/>
                          <a:cs typeface="+mn-cs"/>
                        </a:rPr>
                        <a:t>平成</a:t>
                      </a:r>
                      <a:r>
                        <a:rPr kumimoji="1" lang="en-US" altLang="ja-JP" sz="1100" b="1" kern="1200" dirty="0" smtClean="0">
                          <a:solidFill>
                            <a:schemeClr val="lt1"/>
                          </a:solidFill>
                          <a:effectLst/>
                          <a:latin typeface="+mn-ea"/>
                          <a:ea typeface="+mn-ea"/>
                          <a:cs typeface="+mn-cs"/>
                        </a:rPr>
                        <a:t>26(2014)</a:t>
                      </a:r>
                      <a:r>
                        <a:rPr kumimoji="1" lang="ja-JP" altLang="en-US" sz="1100" b="1" kern="1200" dirty="0" smtClean="0">
                          <a:solidFill>
                            <a:schemeClr val="lt1"/>
                          </a:solidFill>
                          <a:effectLst/>
                          <a:latin typeface="+mn-ea"/>
                          <a:ea typeface="+mn-ea"/>
                          <a:cs typeface="+mn-cs"/>
                        </a:rPr>
                        <a:t>年度</a:t>
                      </a:r>
                      <a:r>
                        <a:rPr kumimoji="1" lang="en-US" altLang="ja-JP" sz="1100" b="1" kern="1200" dirty="0" smtClean="0">
                          <a:solidFill>
                            <a:schemeClr val="lt1"/>
                          </a:solidFill>
                          <a:effectLst/>
                          <a:latin typeface="+mn-ea"/>
                          <a:ea typeface="+mn-ea"/>
                          <a:cs typeface="+mn-cs"/>
                        </a:rPr>
                        <a:t>】</a:t>
                      </a:r>
                      <a:endParaRPr kumimoji="1" lang="en-US" altLang="ja-JP" sz="14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200" b="1" kern="1200" dirty="0" smtClean="0">
                          <a:solidFill>
                            <a:schemeClr val="bg1"/>
                          </a:solidFill>
                          <a:effectLst/>
                          <a:latin typeface="+mn-ea"/>
                          <a:ea typeface="+mn-ea"/>
                          <a:cs typeface="+mn-cs"/>
                        </a:rPr>
                        <a:t>現在の状況</a:t>
                      </a:r>
                      <a:endParaRPr kumimoji="1" lang="en-US" altLang="ja-JP" sz="1200" b="1" kern="1200" dirty="0" smtClean="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50" b="1" kern="1200" dirty="0" smtClean="0">
                          <a:solidFill>
                            <a:schemeClr val="bg1"/>
                          </a:solidFill>
                          <a:effectLst/>
                          <a:latin typeface="+mn-ea"/>
                          <a:ea typeface="+mn-ea"/>
                          <a:cs typeface="+mn-cs"/>
                        </a:rPr>
                        <a:t>※</a:t>
                      </a:r>
                      <a:r>
                        <a:rPr kumimoji="1" lang="ja-JP" altLang="en-US" sz="1050" b="1" kern="1200" dirty="0" smtClean="0">
                          <a:solidFill>
                            <a:schemeClr val="bg1"/>
                          </a:solidFill>
                          <a:effectLst/>
                          <a:latin typeface="+mn-ea"/>
                          <a:ea typeface="+mn-ea"/>
                          <a:cs typeface="+mn-cs"/>
                        </a:rPr>
                        <a:t>平成</a:t>
                      </a:r>
                      <a:r>
                        <a:rPr kumimoji="1" lang="en-US" altLang="ja-JP" sz="1050" b="1" kern="1200" dirty="0" smtClean="0">
                          <a:solidFill>
                            <a:schemeClr val="bg1"/>
                          </a:solidFill>
                          <a:effectLst/>
                          <a:latin typeface="+mn-ea"/>
                          <a:ea typeface="+mn-ea"/>
                          <a:cs typeface="+mn-cs"/>
                        </a:rPr>
                        <a:t>27(2015)</a:t>
                      </a:r>
                      <a:r>
                        <a:rPr kumimoji="1" lang="ja-JP" altLang="en-US" sz="1050" b="1" kern="1200" dirty="0" smtClean="0">
                          <a:solidFill>
                            <a:schemeClr val="bg1"/>
                          </a:solidFill>
                          <a:effectLst/>
                          <a:latin typeface="+mn-ea"/>
                          <a:ea typeface="+mn-ea"/>
                          <a:cs typeface="+mn-cs"/>
                        </a:rPr>
                        <a:t>年度</a:t>
                      </a:r>
                      <a:endParaRPr kumimoji="1" lang="en-US" altLang="ja-JP" sz="1200" b="1" kern="1200" dirty="0" smtClean="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a:t>
                      </a:r>
                      <a:r>
                        <a:rPr lang="ja-JP" sz="1400" b="1" kern="100" dirty="0" smtClean="0">
                          <a:effectLst/>
                          <a:latin typeface="+mn-ea"/>
                          <a:ea typeface="+mn-ea"/>
                        </a:rPr>
                        <a:t>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85.1</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72.9</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88.5</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94.2</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82.8</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a:t>
            </a:r>
            <a:r>
              <a:rPr kumimoji="1" lang="ja-JP" altLang="en-US" sz="2800" b="1" dirty="0" smtClean="0">
                <a:solidFill>
                  <a:schemeClr val="tx1"/>
                </a:solidFill>
                <a:latin typeface="Meiryo UI" panose="020B0604030504040204" pitchFamily="50" charset="-128"/>
                <a:ea typeface="Meiryo UI" panose="020B0604030504040204" pitchFamily="50" charset="-128"/>
              </a:rPr>
              <a:t>　がんの予防･早期発見</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a:t>
            </a:r>
            <a:r>
              <a:rPr kumimoji="1" lang="ja-JP" altLang="en-US" sz="2000" b="1" dirty="0">
                <a:solidFill>
                  <a:schemeClr val="bg1"/>
                </a:solidFill>
              </a:rPr>
              <a:t>がん検診によるがんの早期発見（２次予防）</a:t>
            </a:r>
            <a:r>
              <a:rPr kumimoji="1" lang="ja-JP" altLang="en-US" b="1" dirty="0">
                <a:solidFill>
                  <a:schemeClr val="bg1"/>
                </a:solidFill>
              </a:rPr>
              <a:t>計画</a:t>
            </a:r>
            <a:r>
              <a:rPr kumimoji="1" lang="ja-JP" altLang="en-US" b="1" dirty="0" smtClean="0">
                <a:solidFill>
                  <a:schemeClr val="bg1"/>
                </a:solidFill>
              </a:rPr>
              <a:t>Ｐ</a:t>
            </a:r>
            <a:r>
              <a:rPr kumimoji="1" lang="en-US" altLang="ja-JP" b="1" dirty="0" smtClean="0">
                <a:solidFill>
                  <a:schemeClr val="bg1"/>
                </a:solidFill>
              </a:rPr>
              <a:t>46-47</a:t>
            </a:r>
            <a:endParaRPr kumimoji="1" lang="en-US" altLang="ja-JP" b="1" dirty="0">
              <a:solidFill>
                <a:schemeClr val="bg1"/>
              </a:solidFill>
            </a:endParaRPr>
          </a:p>
        </p:txBody>
      </p:sp>
    </p:spTree>
    <p:extLst>
      <p:ext uri="{BB962C8B-B14F-4D97-AF65-F5344CB8AC3E}">
        <p14:creationId xmlns:p14="http://schemas.microsoft.com/office/powerpoint/2010/main" val="1105360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1972" y="195853"/>
            <a:ext cx="9324304" cy="64367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40913" y="331022"/>
          <a:ext cx="8822027" cy="8534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82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大阪府のがん検診受診率は年々向上しているが、依然として全国最低レベルにあり、受診率向上に向けた取組みが必要。また、早期発見につながるよう精密検査受診率の向上など、検診精度の維持向上が必要。</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smtClean="0">
                <a:latin typeface="+mn-ea"/>
              </a:rPr>
              <a:t>　</a:t>
            </a:r>
            <a:r>
              <a:rPr kumimoji="1" lang="ja-JP" altLang="en-US" sz="1400" b="1" dirty="0" smtClean="0">
                <a:latin typeface="+mn-ea"/>
              </a:rPr>
              <a:t>＜</a:t>
            </a:r>
            <a:r>
              <a:rPr kumimoji="1" lang="ja-JP" altLang="en-US" sz="1400" b="1" dirty="0">
                <a:latin typeface="+mn-ea"/>
              </a:rPr>
              <a:t>がん</a:t>
            </a:r>
            <a:r>
              <a:rPr kumimoji="1" lang="ja-JP" altLang="en-US" sz="1400" b="1" dirty="0" smtClean="0">
                <a:latin typeface="+mn-ea"/>
              </a:rPr>
              <a:t>検診部会＞</a:t>
            </a:r>
            <a:r>
              <a:rPr kumimoji="1" lang="ja-JP" altLang="en-US" sz="1600" b="1" dirty="0" smtClean="0">
                <a:latin typeface="+mn-ea"/>
              </a:rPr>
              <a:t>　２</a:t>
            </a:r>
            <a:endParaRPr kumimoji="1" lang="ja-JP" altLang="en-US" sz="1600" b="1" dirty="0">
              <a:latin typeface="+mn-ea"/>
            </a:endParaRPr>
          </a:p>
        </p:txBody>
      </p:sp>
      <p:graphicFrame>
        <p:nvGraphicFramePr>
          <p:cNvPr id="9" name="表 8"/>
          <p:cNvGraphicFramePr>
            <a:graphicFrameLocks noGrp="1"/>
          </p:cNvGraphicFramePr>
          <p:nvPr>
            <p:extLst/>
          </p:nvPr>
        </p:nvGraphicFramePr>
        <p:xfrm>
          <a:off x="525439" y="1287888"/>
          <a:ext cx="8814337" cy="4875007"/>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328235">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smtClean="0">
                          <a:solidFill>
                            <a:schemeClr val="tx1"/>
                          </a:solidFill>
                        </a:rPr>
                        <a:t>《</a:t>
                      </a:r>
                      <a:r>
                        <a:rPr kumimoji="1" lang="ja-JP" altLang="en-US" sz="1300" u="sng" dirty="0" smtClean="0">
                          <a:solidFill>
                            <a:schemeClr val="tx1"/>
                          </a:solidFill>
                        </a:rPr>
                        <a:t>市町村におけるがん検診受診率の向上</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■平成</a:t>
                      </a:r>
                      <a:r>
                        <a:rPr kumimoji="1" lang="en-US" altLang="ja-JP" sz="1300" b="0" dirty="0" smtClean="0">
                          <a:solidFill>
                            <a:schemeClr val="tx1"/>
                          </a:solidFill>
                        </a:rPr>
                        <a:t>24</a:t>
                      </a:r>
                      <a:r>
                        <a:rPr kumimoji="1" lang="ja-JP" altLang="en-US" sz="1300" b="0" dirty="0" smtClean="0">
                          <a:solidFill>
                            <a:schemeClr val="tx1"/>
                          </a:solidFill>
                        </a:rPr>
                        <a:t>年に設置した精度管理センターを通じて、市町村向けに研修会を開催する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ほか、啓発資材作成・提供や個別受診勧奨実施に向けた助言等による支援を実施。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■市町村と連携して受診率向上に資する事業を総合的に実施し、その効果検証を行</a:t>
                      </a:r>
                      <a:endParaRPr kumimoji="1" lang="en-US" altLang="ja-JP" sz="1300" b="0" dirty="0" smtClean="0">
                        <a:solidFill>
                          <a:schemeClr val="tx1"/>
                        </a:solidFill>
                      </a:endParaRPr>
                    </a:p>
                    <a:p>
                      <a:pPr marL="174625" indent="-174625"/>
                      <a:r>
                        <a:rPr kumimoji="1" lang="ja-JP" altLang="en-US" sz="1300" b="0" dirty="0" smtClean="0">
                          <a:solidFill>
                            <a:schemeClr val="tx1"/>
                          </a:solidFill>
                        </a:rPr>
                        <a:t>　</a:t>
                      </a:r>
                      <a:r>
                        <a:rPr kumimoji="1" lang="ja-JP" altLang="en-US" sz="1300" b="0" dirty="0" err="1" smtClean="0">
                          <a:solidFill>
                            <a:schemeClr val="tx1"/>
                          </a:solidFill>
                        </a:rPr>
                        <a:t>う</a:t>
                      </a:r>
                      <a:r>
                        <a:rPr kumimoji="1" lang="ja-JP" altLang="en-US" sz="1300" b="0" dirty="0" smtClean="0">
                          <a:solidFill>
                            <a:schemeClr val="tx1"/>
                          </a:solidFill>
                        </a:rPr>
                        <a:t>ことにより有効な受診率向上策を検討。</a:t>
                      </a:r>
                      <a:r>
                        <a:rPr kumimoji="1" lang="en-US" altLang="ja-JP" sz="1300" b="0" dirty="0" smtClean="0">
                          <a:solidFill>
                            <a:schemeClr val="tx1"/>
                          </a:solidFill>
                        </a:rPr>
                        <a:t>【</a:t>
                      </a:r>
                      <a:r>
                        <a:rPr kumimoji="1" lang="ja-JP" altLang="en-US" sz="1300" b="0" dirty="0" smtClean="0">
                          <a:solidFill>
                            <a:schemeClr val="tx1"/>
                          </a:solidFill>
                        </a:rPr>
                        <a:t>資料１</a:t>
                      </a:r>
                      <a:r>
                        <a:rPr kumimoji="1" lang="en-US" altLang="ja-JP" sz="1300" b="0" dirty="0" smtClean="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がん検診の精度管理の充実</a:t>
                      </a:r>
                      <a:r>
                        <a:rPr kumimoji="1" lang="en-US" altLang="ja-JP" sz="1300" dirty="0" smtClean="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■市町村における検診の精度向上を目的として、検診結果等のデータを収集・分析し提供。</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■精検受診率が許容値を下回る市町村及び目標値を上回る市町村へそれぞれ通知文を発出。</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■市町村に対し、国の指針に基づくがん検診の実施に向けた助言・情報提供を実施。</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職域におけるがん検診の推進</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■がん検診受診推進員を活用したがん検診の普及。（連携企業７社　</a:t>
                      </a:r>
                      <a:r>
                        <a:rPr kumimoji="1" lang="en-US" altLang="ja-JP" sz="1300" b="0" dirty="0" smtClean="0">
                          <a:solidFill>
                            <a:schemeClr val="tx1"/>
                          </a:solidFill>
                        </a:rPr>
                        <a:t>4,412</a:t>
                      </a:r>
                      <a:r>
                        <a:rPr kumimoji="1" lang="ja-JP" altLang="en-US" sz="1300" b="0" dirty="0" smtClean="0">
                          <a:solidFill>
                            <a:schemeClr val="tx1"/>
                          </a:solidFill>
                        </a:rPr>
                        <a:t>人）</a:t>
                      </a:r>
                      <a:endParaRPr kumimoji="1" lang="en-US" altLang="ja-JP" sz="1300" b="0" dirty="0" smtClean="0">
                        <a:solidFill>
                          <a:schemeClr val="tx1"/>
                        </a:solidFill>
                      </a:endParaRPr>
                    </a:p>
                    <a:p>
                      <a:pPr marL="174625" indent="-174625"/>
                      <a:r>
                        <a:rPr kumimoji="1" lang="ja-JP" altLang="en-US" sz="1300" b="0" dirty="0" smtClean="0">
                          <a:solidFill>
                            <a:schemeClr val="tx1"/>
                          </a:solidFill>
                        </a:rPr>
                        <a:t>■商工労働部と連携し、「がんと就業シンポジウム」等を開催して、事業者向けの啓発を実施。</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0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■受診率は向上し、都道府県順位も向上しているものの、依然として全国と比して低位。</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■職域におけるがん検診は、受診率や実施方法等の実態が明らかになっていない。</a:t>
                      </a:r>
                      <a:endParaRPr kumimoji="1" lang="en-US" altLang="ja-JP" sz="13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■引き続き、精度管理センターを通じた市町村支援を実施するとともに、実施したモデル事業の横展開を図る。</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■職域におけるがん検診について、精度管理されたがん検診の普及および受診率の向上のため、検診機関を対象とした実態調査や国マニュアルの普及を実施。</a:t>
                      </a:r>
                      <a:r>
                        <a:rPr kumimoji="1" lang="en-US" altLang="ja-JP" sz="1300" b="0" dirty="0" smtClean="0">
                          <a:solidFill>
                            <a:schemeClr val="tx1"/>
                          </a:solidFill>
                          <a:latin typeface="+mn-ea"/>
                          <a:ea typeface="+mn-ea"/>
                        </a:rPr>
                        <a:t>【</a:t>
                      </a:r>
                      <a:r>
                        <a:rPr kumimoji="1" lang="ja-JP" altLang="en-US" sz="1300" b="0" dirty="0" smtClean="0">
                          <a:solidFill>
                            <a:schemeClr val="tx1"/>
                          </a:solidFill>
                          <a:latin typeface="+mn-ea"/>
                          <a:ea typeface="+mn-ea"/>
                        </a:rPr>
                        <a:t>資料２</a:t>
                      </a:r>
                      <a:r>
                        <a:rPr kumimoji="1" lang="en-US" altLang="ja-JP" sz="1300" b="0" dirty="0" smtClean="0">
                          <a:solidFill>
                            <a:schemeClr val="tx1"/>
                          </a:solidFill>
                          <a:latin typeface="+mn-ea"/>
                          <a:ea typeface="+mn-ea"/>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7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t>1,704</a:t>
                      </a:r>
                      <a:r>
                        <a:rPr kumimoji="1" lang="ja-JP" altLang="en-US" sz="1300" dirty="0" smtClean="0"/>
                        <a:t>千円）、がん検診精度管理委託事業（</a:t>
                      </a:r>
                      <a:r>
                        <a:rPr kumimoji="1" lang="en-US" altLang="ja-JP" sz="1300" dirty="0" smtClean="0"/>
                        <a:t>57,933</a:t>
                      </a:r>
                      <a:r>
                        <a:rPr kumimoji="1" lang="ja-JP" altLang="en-US" sz="1300" dirty="0" smtClean="0"/>
                        <a:t>千円）、組織型検診体制推進事業（</a:t>
                      </a:r>
                      <a:r>
                        <a:rPr kumimoji="1" lang="en-US" altLang="ja-JP" sz="1300" dirty="0" smtClean="0"/>
                        <a:t>12,484</a:t>
                      </a:r>
                      <a:r>
                        <a:rPr kumimoji="1" lang="ja-JP" altLang="en-US" sz="1300" dirty="0" smtClean="0"/>
                        <a:t>千円）がん検診受診率向上事業（</a:t>
                      </a:r>
                      <a:r>
                        <a:rPr kumimoji="1" lang="en-US" altLang="ja-JP" sz="1300" dirty="0" smtClean="0"/>
                        <a:t>12,314</a:t>
                      </a:r>
                      <a:r>
                        <a:rPr kumimoji="1" lang="ja-JP" altLang="en-US" sz="1300" dirty="0" smtClean="0"/>
                        <a:t>千円）、乳がん検診受診率向上モデル事業（</a:t>
                      </a:r>
                      <a:r>
                        <a:rPr kumimoji="1" lang="en-US" altLang="ja-JP" sz="1300" dirty="0" smtClean="0"/>
                        <a:t>2,362</a:t>
                      </a:r>
                      <a:r>
                        <a:rPr kumimoji="1" lang="ja-JP" altLang="en-US" sz="1300" dirty="0" smtClean="0"/>
                        <a:t>千円）</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06081" y="121724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52084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a:t>
                      </a:r>
                      <a:r>
                        <a:rPr lang="ja-JP" sz="1400" b="1" dirty="0" smtClean="0">
                          <a:effectLst/>
                          <a:latin typeface="+mn-ea"/>
                          <a:ea typeface="+mn-ea"/>
                        </a:rPr>
                        <a:t>提案</a:t>
                      </a:r>
                      <a:r>
                        <a:rPr lang="ja-JP" altLang="en-US" sz="1400" b="1" dirty="0" smtClean="0">
                          <a:effectLst/>
                          <a:latin typeface="+mn-ea"/>
                          <a:ea typeface="+mn-ea"/>
                        </a:rPr>
                        <a:t>型</a:t>
                      </a:r>
                      <a:r>
                        <a:rPr lang="en-US" altLang="ja-JP" sz="1400" b="1" dirty="0" smtClean="0">
                          <a:effectLst/>
                          <a:latin typeface="+mn-ea"/>
                          <a:ea typeface="+mn-ea"/>
                        </a:rPr>
                        <a:t/>
                      </a:r>
                      <a:br>
                        <a:rPr lang="en-US" altLang="ja-JP" sz="1400" b="1" dirty="0" smtClean="0">
                          <a:effectLst/>
                          <a:latin typeface="+mn-ea"/>
                          <a:ea typeface="+mn-ea"/>
                        </a:rPr>
                      </a:br>
                      <a:r>
                        <a:rPr lang="ja-JP" sz="1400" b="1" dirty="0" smtClean="0">
                          <a:effectLst/>
                          <a:latin typeface="+mn-ea"/>
                          <a:ea typeface="+mn-ea"/>
                        </a:rPr>
                        <a:t>公募事業</a:t>
                      </a:r>
                      <a:r>
                        <a:rPr lang="ja-JP" sz="1400" b="1" dirty="0">
                          <a:effectLst/>
                          <a:latin typeface="+mn-ea"/>
                          <a:ea typeface="+mn-ea"/>
                        </a:rPr>
                        <a:t>累積採択</a:t>
                      </a:r>
                      <a:r>
                        <a:rPr lang="ja-JP" sz="1400" b="1" dirty="0" smtClean="0">
                          <a:effectLst/>
                          <a:latin typeface="+mn-ea"/>
                          <a:ea typeface="+mn-ea"/>
                        </a:rPr>
                        <a:t>延べ件数</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a:t>
                      </a: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25</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2013</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年度：４件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26</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2014</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年度：７件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27</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2015</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28</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2016</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2017</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marL="0" indent="1519238" algn="ctr" fontAlgn="auto">
                        <a:lnSpc>
                          <a:spcPts val="1600"/>
                        </a:lnSpc>
                        <a:spcAft>
                          <a:spcPts val="0"/>
                        </a:spcAft>
                      </a:pPr>
                      <a:r>
                        <a:rPr lang="ja-JP" altLang="en-US" sz="1400" b="1" dirty="0" smtClean="0">
                          <a:solidFill>
                            <a:schemeClr val="tx1"/>
                          </a:solidFill>
                          <a:effectLst/>
                          <a:latin typeface="+mn-ea"/>
                          <a:ea typeface="+mn-ea"/>
                        </a:rPr>
                        <a:t>延べ</a:t>
                      </a:r>
                      <a:r>
                        <a:rPr lang="en-US" sz="1400" b="1" dirty="0" smtClean="0">
                          <a:solidFill>
                            <a:schemeClr val="tx1"/>
                          </a:solidFill>
                          <a:effectLst/>
                          <a:latin typeface="+mn-ea"/>
                          <a:ea typeface="+mn-ea"/>
                        </a:rPr>
                        <a:t>45</a:t>
                      </a:r>
                      <a:r>
                        <a:rPr 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30</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2018</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11</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令和元</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2019</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年度：６件</a:t>
                      </a:r>
                      <a:endParaRPr lang="en-US" altLang="ja-JP" sz="1400" b="1" dirty="0" smtClean="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62</a:t>
                      </a:r>
                      <a:r>
                        <a:rPr lang="ja-JP" alt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a:t>
                      </a:r>
                      <a:r>
                        <a:rPr lang="ja-JP" sz="1400" b="1" dirty="0" smtClean="0">
                          <a:effectLst/>
                          <a:latin typeface="+mn-ea"/>
                          <a:ea typeface="+mn-ea"/>
                        </a:rPr>
                        <a:t>年</a:t>
                      </a:r>
                      <a:r>
                        <a:rPr lang="en-US" sz="1400" b="1" dirty="0" smtClean="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4,412</a:t>
                      </a:r>
                      <a:r>
                        <a:rPr lang="ja-JP" altLang="en-US" sz="1400" b="1" dirty="0" smtClean="0">
                          <a:solidFill>
                            <a:schemeClr val="tx1"/>
                          </a:solidFill>
                          <a:effectLst/>
                          <a:latin typeface="+mn-ea"/>
                          <a:ea typeface="+mn-ea"/>
                          <a:cs typeface="HG丸ｺﾞｼｯｸM-PRO"/>
                        </a:rPr>
                        <a:t>人</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31</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3</a:t>
                      </a:r>
                      <a:r>
                        <a:rPr lang="ja-JP" altLang="en-US" sz="1400" b="1" dirty="0" smtClean="0">
                          <a:solidFill>
                            <a:schemeClr val="tx1"/>
                          </a:solidFill>
                          <a:effectLst/>
                          <a:latin typeface="+mn-ea"/>
                          <a:ea typeface="+mn-ea"/>
                          <a:cs typeface="HG丸ｺﾞｼｯｸM-PRO"/>
                        </a:rPr>
                        <a:t>月</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a:t>
                      </a:r>
                      <a:r>
                        <a:rPr lang="ja-JP" sz="1400" b="1" dirty="0" smtClean="0">
                          <a:effectLst/>
                          <a:latin typeface="+mn-ea"/>
                          <a:ea typeface="+mn-ea"/>
                        </a:rPr>
                        <a:t>患者</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サロン</a:t>
                      </a:r>
                      <a:r>
                        <a:rPr lang="ja-JP" sz="1400" b="1" dirty="0">
                          <a:effectLst/>
                          <a:latin typeface="+mn-ea"/>
                          <a:ea typeface="+mn-ea"/>
                        </a:rPr>
                        <a:t>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smtClean="0">
                          <a:effectLst/>
                          <a:latin typeface="+mn-ea"/>
                          <a:ea typeface="+mn-ea"/>
                        </a:rPr>
                        <a:t>患者</a:t>
                      </a:r>
                      <a:r>
                        <a:rPr lang="ja-JP" sz="1400" b="1" dirty="0">
                          <a:effectLst/>
                          <a:latin typeface="+mn-ea"/>
                          <a:ea typeface="+mn-ea"/>
                        </a:rPr>
                        <a:t>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患者会及び患者支援団体：</a:t>
                      </a:r>
                      <a:r>
                        <a:rPr lang="en-US" altLang="ja-JP" sz="1400" b="1" dirty="0" smtClean="0">
                          <a:effectLst/>
                          <a:latin typeface="+mn-ea"/>
                          <a:ea typeface="+mn-ea"/>
                        </a:rPr>
                        <a:t>38</a:t>
                      </a:r>
                      <a:r>
                        <a:rPr lang="ja-JP" altLang="ja-JP" sz="1400" b="1" dirty="0" smtClean="0">
                          <a:effectLst/>
                          <a:latin typeface="+mn-ea"/>
                          <a:ea typeface="+mn-ea"/>
                        </a:rPr>
                        <a:t>団体</a:t>
                      </a:r>
                      <a:endParaRPr lang="en-US" altLang="ja-JP" sz="1400" b="1" dirty="0" smtClean="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患者サロン：</a:t>
                      </a:r>
                      <a:r>
                        <a:rPr lang="en-US" altLang="ja-JP" sz="1400" b="1" dirty="0" smtClean="0">
                          <a:solidFill>
                            <a:srgbClr val="000000"/>
                          </a:solidFill>
                          <a:effectLst/>
                          <a:latin typeface="+mn-ea"/>
                          <a:ea typeface="+mn-ea"/>
                          <a:cs typeface="HG丸ｺﾞｼｯｸM-PRO"/>
                        </a:rPr>
                        <a:t>55</a:t>
                      </a:r>
                      <a:r>
                        <a:rPr lang="ja-JP" altLang="en-US" sz="1400" b="1" dirty="0" smtClean="0">
                          <a:solidFill>
                            <a:srgbClr val="000000"/>
                          </a:solidFill>
                          <a:effectLst/>
                          <a:latin typeface="+mn-ea"/>
                          <a:ea typeface="+mn-ea"/>
                          <a:cs typeface="HG丸ｺﾞｼｯｸM-PRO"/>
                        </a:rPr>
                        <a:t>病院</a:t>
                      </a:r>
                      <a:endParaRPr lang="en-US" altLang="ja-JP" sz="1400" b="1" dirty="0" smtClean="0">
                        <a:solidFill>
                          <a:srgbClr val="000000"/>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a:t>
                      </a:r>
                      <a:r>
                        <a:rPr lang="ja-JP" altLang="en-US" sz="1400" b="1" dirty="0" smtClean="0">
                          <a:effectLst/>
                          <a:latin typeface="+mn-ea"/>
                          <a:ea typeface="+mn-ea"/>
                        </a:rPr>
                        <a:t>令和元</a:t>
                      </a:r>
                      <a:r>
                        <a:rPr lang="ja-JP" altLang="ja-JP" sz="1400" b="1" dirty="0" smtClean="0">
                          <a:effectLst/>
                          <a:latin typeface="+mn-ea"/>
                          <a:ea typeface="+mn-ea"/>
                        </a:rPr>
                        <a:t>（</a:t>
                      </a:r>
                      <a:r>
                        <a:rPr lang="en-US" altLang="ja-JP" sz="1400" b="1" dirty="0" smtClean="0">
                          <a:effectLst/>
                          <a:latin typeface="+mn-ea"/>
                          <a:ea typeface="+mn-ea"/>
                        </a:rPr>
                        <a:t>2019</a:t>
                      </a:r>
                      <a:r>
                        <a:rPr lang="ja-JP" altLang="ja-JP" sz="1400" b="1" dirty="0" smtClean="0">
                          <a:effectLst/>
                          <a:latin typeface="+mn-ea"/>
                          <a:ea typeface="+mn-ea"/>
                        </a:rPr>
                        <a:t>）年</a:t>
                      </a:r>
                      <a:r>
                        <a:rPr lang="en-US" altLang="ja-JP" sz="1400" b="1" dirty="0" smtClean="0">
                          <a:effectLst/>
                          <a:latin typeface="+mn-ea"/>
                          <a:ea typeface="+mn-ea"/>
                        </a:rPr>
                        <a:t>7</a:t>
                      </a:r>
                      <a:r>
                        <a:rPr lang="ja-JP" altLang="ja-JP" sz="1400" b="1" dirty="0" smtClean="0">
                          <a:effectLst/>
                          <a:latin typeface="+mn-ea"/>
                          <a:ea typeface="+mn-ea"/>
                        </a:rPr>
                        <a:t>月】</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a:t>
            </a:r>
            <a:r>
              <a:rPr kumimoji="1" lang="ja-JP" altLang="en-US" b="1" dirty="0" smtClean="0">
                <a:ln w="0"/>
                <a:solidFill>
                  <a:schemeClr val="bg1"/>
                </a:solidFill>
                <a:effectLst>
                  <a:outerShdw blurRad="38100" dist="19050" dir="2700000" algn="tl" rotWithShape="0">
                    <a:schemeClr val="dk1">
                      <a:alpha val="40000"/>
                    </a:schemeClr>
                  </a:outerShdw>
                </a:effectLst>
              </a:rPr>
              <a:t>）</a:t>
            </a:r>
            <a:r>
              <a:rPr kumimoji="1" lang="ja-JP" altLang="en-US" b="1" dirty="0">
                <a:ln w="0"/>
                <a:solidFill>
                  <a:schemeClr val="bg1"/>
                </a:solidFill>
                <a:effectLst>
                  <a:outerShdw blurRad="38100" dist="19050" dir="2700000" algn="tl" rotWithShape="0">
                    <a:schemeClr val="dk1">
                      <a:alpha val="40000"/>
                    </a:schemeClr>
                  </a:outerShdw>
                </a:effectLst>
              </a:rPr>
              <a:t>社会全体での機運づくり</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59</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a:t>
            </a:r>
            <a:r>
              <a:rPr kumimoji="1" lang="ja-JP" altLang="en-US" b="1" dirty="0">
                <a:ln w="0"/>
                <a:solidFill>
                  <a:schemeClr val="bg1"/>
                </a:solidFill>
                <a:effectLst>
                  <a:outerShdw blurRad="38100" dist="19050" dir="2700000" algn="tl" rotWithShape="0">
                    <a:schemeClr val="dk1">
                      <a:alpha val="40000"/>
                    </a:schemeClr>
                  </a:outerShdw>
                </a:effectLst>
              </a:rPr>
              <a:t>大阪府がん対策</a:t>
            </a:r>
            <a:r>
              <a:rPr kumimoji="1" lang="ja-JP" altLang="en-US" b="1" dirty="0" smtClean="0">
                <a:ln w="0"/>
                <a:solidFill>
                  <a:schemeClr val="bg1"/>
                </a:solidFill>
                <a:effectLst>
                  <a:outerShdw blurRad="38100" dist="19050" dir="2700000" algn="tl" rotWithShape="0">
                    <a:schemeClr val="dk1">
                      <a:alpha val="40000"/>
                    </a:schemeClr>
                  </a:outerShdw>
                </a:effectLst>
              </a:rPr>
              <a:t>基金　　　　</a:t>
            </a:r>
            <a:r>
              <a:rPr kumimoji="1" lang="ja-JP" altLang="en-US" b="1" dirty="0" smtClean="0">
                <a:solidFill>
                  <a:schemeClr val="bg1"/>
                </a:solidFill>
              </a:rPr>
              <a:t>計画Ｐ</a:t>
            </a:r>
            <a:r>
              <a:rPr kumimoji="1" lang="en-US" altLang="ja-JP" b="1" dirty="0" smtClean="0">
                <a:solidFill>
                  <a:schemeClr val="bg1"/>
                </a:solidFill>
              </a:rPr>
              <a:t>59</a:t>
            </a:r>
            <a:endParaRPr kumimoji="1" lang="en-US" altLang="ja-JP" b="1" dirty="0" smtClean="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a:t>
            </a:r>
            <a:r>
              <a:rPr kumimoji="1" lang="ja-JP" altLang="en-US" b="1" dirty="0">
                <a:ln w="0"/>
                <a:solidFill>
                  <a:schemeClr val="bg1"/>
                </a:solidFill>
                <a:effectLst>
                  <a:outerShdw blurRad="38100" dist="19050" dir="2700000" algn="tl" rotWithShape="0">
                    <a:schemeClr val="dk1">
                      <a:alpha val="40000"/>
                    </a:schemeClr>
                  </a:outerShdw>
                </a:effectLst>
              </a:rPr>
              <a:t>がん患者会等との連携</a:t>
            </a:r>
            <a:r>
              <a:rPr kumimoji="1" lang="ja-JP" altLang="en-US" b="1" dirty="0" smtClean="0">
                <a:ln w="0"/>
                <a:solidFill>
                  <a:schemeClr val="bg1"/>
                </a:solidFill>
                <a:effectLst>
                  <a:outerShdw blurRad="38100" dist="19050" dir="2700000" algn="tl" rotWithShape="0">
                    <a:schemeClr val="dk1">
                      <a:alpha val="40000"/>
                    </a:schemeClr>
                  </a:outerShdw>
                </a:effectLst>
              </a:rPr>
              <a:t>推進　</a:t>
            </a:r>
            <a:r>
              <a:rPr kumimoji="1" lang="ja-JP" altLang="en-US" b="1" dirty="0" smtClean="0">
                <a:solidFill>
                  <a:schemeClr val="bg1"/>
                </a:solidFill>
              </a:rPr>
              <a:t>計画Ｐ</a:t>
            </a:r>
            <a:r>
              <a:rPr kumimoji="1" lang="en-US" altLang="ja-JP" b="1" dirty="0" smtClean="0">
                <a:solidFill>
                  <a:schemeClr val="bg1"/>
                </a:solidFill>
              </a:rPr>
              <a:t>60</a:t>
            </a:r>
            <a:endParaRPr kumimoji="1" lang="en-US" altLang="ja-JP" b="1" dirty="0">
              <a:solidFill>
                <a:schemeClr val="bg1"/>
              </a:solidFill>
            </a:endParaRP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Tree>
    <p:extLst>
      <p:ext uri="{BB962C8B-B14F-4D97-AF65-F5344CB8AC3E}">
        <p14:creationId xmlns:p14="http://schemas.microsoft.com/office/powerpoint/2010/main" val="4103850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99244" y="270690"/>
            <a:ext cx="9195517" cy="6411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n w="0"/>
                <a:solidFill>
                  <a:schemeClr val="bg1"/>
                </a:solidFill>
                <a:effectLst>
                  <a:outerShdw blurRad="38100" dist="19050" dir="2700000" algn="tl" rotWithShape="0">
                    <a:schemeClr val="dk1">
                      <a:alpha val="40000"/>
                    </a:schemeClr>
                  </a:outerShdw>
                </a:effectLst>
              </a:rPr>
              <a:t>（３）</a:t>
            </a:r>
            <a:endParaRPr kumimoji="1" lang="ja-JP" altLang="en-US"/>
          </a:p>
        </p:txBody>
      </p:sp>
      <p:graphicFrame>
        <p:nvGraphicFramePr>
          <p:cNvPr id="16" name="表 15"/>
          <p:cNvGraphicFramePr>
            <a:graphicFrameLocks noGrp="1"/>
          </p:cNvGraphicFramePr>
          <p:nvPr>
            <p:extLst/>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smtClean="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smtClean="0">
                        <a:solidFill>
                          <a:schemeClr val="tx1"/>
                        </a:solidFill>
                      </a:endParaRPr>
                    </a:p>
                    <a:p>
                      <a:pPr>
                        <a:lnSpc>
                          <a:spcPts val="1900"/>
                        </a:lnSpc>
                      </a:pPr>
                      <a:r>
                        <a:rPr kumimoji="1" lang="ja-JP" altLang="en-US" sz="1400" b="1" dirty="0" smtClean="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smtClean="0">
                <a:latin typeface="+mn-ea"/>
              </a:rPr>
              <a:t>＜がん検診部会</a:t>
            </a:r>
            <a:r>
              <a:rPr kumimoji="1" lang="en-US" altLang="ja-JP" sz="1400" b="1" dirty="0" smtClean="0">
                <a:latin typeface="+mn-ea"/>
              </a:rPr>
              <a:t>/</a:t>
            </a:r>
            <a:r>
              <a:rPr kumimoji="1" lang="ja-JP" altLang="en-US" sz="1400" b="1" dirty="0" smtClean="0">
                <a:latin typeface="+mn-ea"/>
              </a:rPr>
              <a:t>がん</a:t>
            </a:r>
            <a:r>
              <a:rPr kumimoji="1" lang="ja-JP" altLang="en-US" sz="1400" b="1" dirty="0">
                <a:latin typeface="+mn-ea"/>
              </a:rPr>
              <a:t>診療連携検討</a:t>
            </a:r>
            <a:r>
              <a:rPr kumimoji="1" lang="ja-JP" altLang="en-US" sz="1400" b="1" dirty="0" smtClean="0">
                <a:latin typeface="+mn-ea"/>
              </a:rPr>
              <a:t>部会</a:t>
            </a:r>
            <a:r>
              <a:rPr kumimoji="1" lang="en-US" altLang="ja-JP" sz="1400" b="1" dirty="0" smtClean="0">
                <a:latin typeface="+mn-ea"/>
              </a:rPr>
              <a:t>/</a:t>
            </a:r>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en-US" altLang="ja-JP" sz="1400" b="1" dirty="0" smtClean="0">
                <a:latin typeface="+mn-ea"/>
              </a:rPr>
              <a:t>/</a:t>
            </a:r>
            <a:r>
              <a:rPr kumimoji="1" lang="ja-JP" altLang="en-US" sz="1400" b="1" dirty="0" smtClean="0">
                <a:latin typeface="+mn-ea"/>
              </a:rPr>
              <a:t>肝炎肝がん対策部会＞</a:t>
            </a:r>
            <a:r>
              <a:rPr kumimoji="1" lang="ja-JP" altLang="en-US" sz="1600" b="1" dirty="0" smtClean="0">
                <a:latin typeface="+mn-ea"/>
              </a:rPr>
              <a:t>　</a:t>
            </a:r>
            <a:r>
              <a:rPr kumimoji="1" lang="ja-JP" altLang="en-US" sz="1600" b="1" dirty="0">
                <a:latin typeface="+mn-ea"/>
              </a:rPr>
              <a:t>３</a:t>
            </a:r>
          </a:p>
        </p:txBody>
      </p:sp>
      <p:graphicFrame>
        <p:nvGraphicFramePr>
          <p:cNvPr id="9" name="表 8"/>
          <p:cNvGraphicFramePr>
            <a:graphicFrameLocks noGrp="1"/>
          </p:cNvGraphicFramePr>
          <p:nvPr>
            <p:extLst/>
          </p:nvPr>
        </p:nvGraphicFramePr>
        <p:xfrm>
          <a:off x="592429" y="1526948"/>
          <a:ext cx="8847786" cy="487891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14450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smtClean="0">
                          <a:solidFill>
                            <a:schemeClr val="tx1"/>
                          </a:solidFill>
                        </a:rPr>
                        <a:t>《</a:t>
                      </a:r>
                      <a:r>
                        <a:rPr kumimoji="1" lang="ja-JP" altLang="en-US" sz="1300" u="sng" dirty="0" smtClean="0">
                          <a:solidFill>
                            <a:schemeClr val="tx1"/>
                          </a:solidFill>
                        </a:rPr>
                        <a:t>社会全体でがん対策を進める機運醸成</a:t>
                      </a:r>
                      <a:r>
                        <a:rPr kumimoji="1" lang="en-US" altLang="ja-JP" sz="1300" dirty="0" smtClean="0">
                          <a:solidFill>
                            <a:schemeClr val="tx1"/>
                          </a:solidFill>
                        </a:rPr>
                        <a:t>》</a:t>
                      </a:r>
                    </a:p>
                    <a:p>
                      <a:pPr marL="174625" indent="-174625"/>
                      <a:r>
                        <a:rPr kumimoji="1" lang="ja-JP" altLang="en-US" sz="1300" b="0" dirty="0" smtClean="0">
                          <a:solidFill>
                            <a:schemeClr val="tx1"/>
                          </a:solidFill>
                        </a:rPr>
                        <a:t>■マスメディアやがん診療連携協議会と連携したキャンサーフォーラムや、市民祭り</a:t>
                      </a:r>
                      <a:endParaRPr kumimoji="1" lang="en-US" altLang="ja-JP" sz="1300" b="0" dirty="0" smtClean="0">
                        <a:solidFill>
                          <a:schemeClr val="tx1"/>
                        </a:solidFill>
                      </a:endParaRPr>
                    </a:p>
                    <a:p>
                      <a:pPr marL="174625" indent="-174625"/>
                      <a:r>
                        <a:rPr kumimoji="1" lang="ja-JP" altLang="en-US" sz="1300" b="0" dirty="0" smtClean="0">
                          <a:solidFill>
                            <a:schemeClr val="tx1"/>
                          </a:solidFill>
                        </a:rPr>
                        <a:t>　でのチラシ配布等による啓発を実施。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■連携企業（住友生命保険相互会社等）のがん検診受診推進員による啓発を実施。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大阪府がん対策基金</a:t>
                      </a:r>
                      <a:r>
                        <a:rPr kumimoji="1" lang="en-US" altLang="ja-JP" sz="1300" dirty="0" smtClean="0">
                          <a:solidFill>
                            <a:schemeClr val="tx1"/>
                          </a:solidFill>
                        </a:rPr>
                        <a:t>》</a:t>
                      </a:r>
                    </a:p>
                    <a:p>
                      <a:pPr marL="174625" indent="-174625"/>
                      <a:r>
                        <a:rPr kumimoji="1" lang="ja-JP" altLang="en-US" sz="1300" b="0" dirty="0" smtClean="0">
                          <a:solidFill>
                            <a:schemeClr val="tx1"/>
                          </a:solidFill>
                        </a:rPr>
                        <a:t>■令和元年度寄附額</a:t>
                      </a:r>
                      <a:r>
                        <a:rPr kumimoji="1" lang="en-US" altLang="ja-JP" sz="1300" b="0" dirty="0" smtClean="0">
                          <a:solidFill>
                            <a:schemeClr val="tx1"/>
                          </a:solidFill>
                        </a:rPr>
                        <a:t>5,721</a:t>
                      </a:r>
                      <a:r>
                        <a:rPr kumimoji="1" lang="ja-JP" altLang="en-US" sz="1300" b="0" dirty="0" smtClean="0">
                          <a:solidFill>
                            <a:schemeClr val="tx1"/>
                          </a:solidFill>
                        </a:rPr>
                        <a:t>千円（</a:t>
                      </a:r>
                      <a:r>
                        <a:rPr kumimoji="1" lang="en-US" altLang="ja-JP" sz="1300" b="0" dirty="0" smtClean="0">
                          <a:solidFill>
                            <a:schemeClr val="tx1"/>
                          </a:solidFill>
                        </a:rPr>
                        <a:t>R1.12</a:t>
                      </a:r>
                      <a:r>
                        <a:rPr kumimoji="1" lang="ja-JP" altLang="en-US" sz="1300" b="0" dirty="0" smtClean="0">
                          <a:solidFill>
                            <a:schemeClr val="tx1"/>
                          </a:solidFill>
                        </a:rPr>
                        <a:t>末時点）寄附総額</a:t>
                      </a:r>
                      <a:r>
                        <a:rPr kumimoji="1" lang="en-US" altLang="ja-JP" sz="1300" b="0" dirty="0" smtClean="0">
                          <a:solidFill>
                            <a:schemeClr val="tx1"/>
                          </a:solidFill>
                        </a:rPr>
                        <a:t>51,873</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R1.12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■寄附金を活用し、がん検診の普及啓発資材の作成、がん教育や企画提案型公募事業等を実施。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■健活おおさか推進府民会議等においてリーフレットを配布する等、基金への寄附をＰＲ。</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がん患者会等との連携推進</a:t>
                      </a:r>
                      <a:r>
                        <a:rPr kumimoji="1" lang="en-US" altLang="ja-JP" sz="1300" dirty="0" smtClean="0">
                          <a:solidFill>
                            <a:schemeClr val="tx1"/>
                          </a:solidFill>
                        </a:rPr>
                        <a:t>》</a:t>
                      </a:r>
                    </a:p>
                    <a:p>
                      <a:r>
                        <a:rPr kumimoji="1" lang="ja-JP" altLang="en-US" sz="1300" b="0" dirty="0" smtClean="0">
                          <a:solidFill>
                            <a:schemeClr val="tx1"/>
                          </a:solidFill>
                        </a:rPr>
                        <a:t>■患者会や患者サロンの情報について、地域の療養情報冊子及び別冊、ホームページを改訂し、</a:t>
                      </a:r>
                      <a:endParaRPr kumimoji="1" lang="en-US" altLang="ja-JP" sz="1300" b="0" dirty="0" smtClean="0">
                        <a:solidFill>
                          <a:schemeClr val="tx1"/>
                        </a:solidFill>
                      </a:endParaRPr>
                    </a:p>
                    <a:p>
                      <a:r>
                        <a:rPr kumimoji="1" lang="ja-JP" altLang="en-US" sz="1300" b="0" dirty="0" smtClean="0">
                          <a:solidFill>
                            <a:schemeClr val="tx1"/>
                          </a:solidFill>
                        </a:rPr>
                        <a:t>　府内の拠点病院等へ配布。</a:t>
                      </a:r>
                      <a:endParaRPr kumimoji="1" lang="en-US" altLang="ja-JP" sz="1300" b="0" dirty="0" smtClean="0">
                        <a:solidFill>
                          <a:schemeClr val="tx1"/>
                        </a:solidFill>
                      </a:endParaRPr>
                    </a:p>
                    <a:p>
                      <a:r>
                        <a:rPr kumimoji="1" lang="ja-JP" altLang="en-US" sz="1300" b="0" dirty="0" smtClean="0">
                          <a:solidFill>
                            <a:schemeClr val="tx1"/>
                          </a:solidFill>
                        </a:rPr>
                        <a:t>■がん対策基金等を活用して患者会や患者サロンの活動を支援。</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r>
                        <a:rPr kumimoji="1" lang="ja-JP" altLang="en-US" sz="1300" b="0" dirty="0" smtClean="0">
                          <a:solidFill>
                            <a:schemeClr val="tx1"/>
                          </a:solidFill>
                          <a:latin typeface="+mn-ea"/>
                          <a:ea typeface="+mn-ea"/>
                        </a:rPr>
                        <a:t>■患者サロンの運営に係る病院の負担軽減</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■引き続き、がん対策基金の寄附の拡大に努めるとともに、寄附等を活用して患者会や</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　患者サロンの活動を支援。</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■がん患者会等の情報について、療養情報冊子や</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の改訂、拠点病院への配布をする。</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■大阪がん患者団体協議会及び関係者との継続的な意見交換を行い、がん対策の推進に努める。</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solidFill>
                            <a:schemeClr val="tx1"/>
                          </a:solidFill>
                        </a:rPr>
                        <a:t>1,504</a:t>
                      </a:r>
                      <a:r>
                        <a:rPr kumimoji="1" lang="ja-JP" altLang="en-US" sz="1300" dirty="0" smtClean="0">
                          <a:solidFill>
                            <a:schemeClr val="tx1"/>
                          </a:solidFill>
                        </a:rPr>
                        <a:t>千円</a:t>
                      </a:r>
                      <a:r>
                        <a:rPr kumimoji="1" lang="ja-JP" altLang="en-US" sz="1300" dirty="0" smtClean="0"/>
                        <a:t>）、企画提案公募によるがん対策貢献事業（</a:t>
                      </a:r>
                      <a:r>
                        <a:rPr kumimoji="1" lang="en-US" altLang="ja-JP" sz="1300" dirty="0" smtClean="0"/>
                        <a:t>1,400</a:t>
                      </a:r>
                      <a:r>
                        <a:rPr kumimoji="1" lang="ja-JP" altLang="en-US" sz="1300" dirty="0" smtClean="0"/>
                        <a:t>千円）、がんの予防につながる学習活動の充実支援事業（</a:t>
                      </a:r>
                      <a:r>
                        <a:rPr kumimoji="1" lang="en-US" altLang="ja-JP" sz="1300" dirty="0" smtClean="0"/>
                        <a:t>410</a:t>
                      </a:r>
                      <a:r>
                        <a:rPr kumimoji="1" lang="ja-JP" altLang="en-US" sz="1300" dirty="0" smtClean="0"/>
                        <a:t>千円）、緩和医療についての正しい知識の普及事業（</a:t>
                      </a:r>
                      <a:r>
                        <a:rPr kumimoji="1" lang="en-US" altLang="ja-JP" sz="1300" dirty="0" smtClean="0"/>
                        <a:t>4,457</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09646" y="1462553"/>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06970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4539</TotalTime>
  <Words>1535</Words>
  <Application>Microsoft Office PowerPoint</Application>
  <PresentationFormat>A4 210 x 297 mm</PresentationFormat>
  <Paragraphs>260</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木村　優水</cp:lastModifiedBy>
  <cp:revision>375</cp:revision>
  <cp:lastPrinted>2020-01-28T01:35:02Z</cp:lastPrinted>
  <dcterms:created xsi:type="dcterms:W3CDTF">2019-06-16T09:06:21Z</dcterms:created>
  <dcterms:modified xsi:type="dcterms:W3CDTF">2020-02-25T09:01:44Z</dcterms:modified>
</cp:coreProperties>
</file>