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34" r:id="rId2"/>
    <p:sldId id="335" r:id="rId3"/>
    <p:sldId id="336" r:id="rId4"/>
    <p:sldId id="337" r:id="rId5"/>
    <p:sldId id="319" r:id="rId6"/>
    <p:sldId id="320"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 id="2" name="川﨑　康平" initials="川﨑　康平" lastIdx="1" clrIdx="1">
    <p:extLst>
      <p:ext uri="{19B8F6BF-5375-455C-9EA6-DF929625EA0E}">
        <p15:presenceInfo xmlns:p15="http://schemas.microsoft.com/office/powerpoint/2012/main" userId="S-1-5-21-161959346-1900351369-444732941-188889" providerId="AD"/>
      </p:ext>
    </p:extLst>
  </p:cmAuthor>
  <p:cmAuthor id="3" name="中村　愛" initials="中村　愛" lastIdx="3" clrIdx="2">
    <p:extLst>
      <p:ext uri="{19B8F6BF-5375-455C-9EA6-DF929625EA0E}">
        <p15:presenceInfo xmlns:p15="http://schemas.microsoft.com/office/powerpoint/2012/main" userId="S-1-5-21-161959346-1900351369-444732941-189633" providerId="AD"/>
      </p:ext>
    </p:extLst>
  </p:cmAuthor>
  <p:cmAuthor id="4" name="有馬　久未" initials="有馬　久未" lastIdx="1" clrIdx="3">
    <p:extLst>
      <p:ext uri="{19B8F6BF-5375-455C-9EA6-DF929625EA0E}">
        <p15:presenceInfo xmlns:p15="http://schemas.microsoft.com/office/powerpoint/2012/main" userId="S-1-5-21-161959346-1900351369-444732941-45513" providerId="AD"/>
      </p:ext>
    </p:extLst>
  </p:cmAuthor>
  <p:cmAuthor id="5" name="川﨑　康平" initials="川﨑　康平 [2]" lastIdx="2" clrIdx="4">
    <p:extLst>
      <p:ext uri="{19B8F6BF-5375-455C-9EA6-DF929625EA0E}">
        <p15:presenceInfo xmlns:p15="http://schemas.microsoft.com/office/powerpoint/2012/main" userId="S::KawasakiKoh@lan.pref.osaka.jp::5c4b5118-d28b-470f-8596-65d037747a4f" providerId="AD"/>
      </p:ext>
    </p:extLst>
  </p:cmAuthor>
  <p:cmAuthor id="6" name="山田　茉仁珠" initials="山田　茉仁珠" lastIdx="2" clrIdx="5">
    <p:extLst>
      <p:ext uri="{19B8F6BF-5375-455C-9EA6-DF929625EA0E}">
        <p15:presenceInfo xmlns:p15="http://schemas.microsoft.com/office/powerpoint/2012/main" userId="S::YamadaMani@lan.pref.osaka.jp::f7dd6316-98a7-4ca5-b260-4933edf029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FD5EA"/>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napToGrid="0">
      <p:cViewPr varScale="1">
        <p:scale>
          <a:sx n="90" d="100"/>
          <a:sy n="90" d="100"/>
        </p:scale>
        <p:origin x="93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2024/2/29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2024/2/29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2024/2/29</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2024/2/29</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2024/2/29</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2024/2/29</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2024/2/29</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2024/2/29</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2024/2/29</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2024/2/29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268309" y="921231"/>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59</a:t>
            </a:r>
            <a:endPar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787335338"/>
              </p:ext>
            </p:extLst>
          </p:nvPr>
        </p:nvGraphicFramePr>
        <p:xfrm>
          <a:off x="691603" y="1924791"/>
          <a:ext cx="8534283" cy="4284939"/>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791312">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kern="100" dirty="0">
                          <a:effectLst/>
                          <a:latin typeface="+mn-ea"/>
                          <a:ea typeface="+mn-ea"/>
                        </a:rPr>
                        <a:t>個別目標</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a:effectLst/>
                          <a:latin typeface="+mn-ea"/>
                          <a:ea typeface="+mn-ea"/>
                        </a:rPr>
                        <a:t>計画策定時</a:t>
                      </a:r>
                      <a:r>
                        <a:rPr lang="ja-JP" sz="1400" dirty="0">
                          <a:effectLst/>
                          <a:latin typeface="+mn-ea"/>
                          <a:ea typeface="+mn-ea"/>
                        </a:rPr>
                        <a:t>の状況</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a:solidFill>
                            <a:schemeClr val="bg1"/>
                          </a:solidFill>
                          <a:effectLst/>
                          <a:latin typeface="+mn-ea"/>
                          <a:ea typeface="+mn-ea"/>
                          <a:cs typeface="HG丸ｺﾞｼｯｸM-PRO"/>
                        </a:rPr>
                        <a:t>現在の状況</a:t>
                      </a:r>
                      <a:endParaRPr lang="ja-JP" sz="14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dirty="0">
                          <a:effectLst/>
                          <a:latin typeface="+mn-ea"/>
                          <a:ea typeface="+mn-ea"/>
                        </a:rPr>
                        <a:t>2023</a:t>
                      </a:r>
                      <a:r>
                        <a:rPr lang="ja-JP" sz="1400" dirty="0">
                          <a:effectLst/>
                          <a:latin typeface="+mn-ea"/>
                          <a:ea typeface="+mn-ea"/>
                        </a:rPr>
                        <a:t>年度</a:t>
                      </a:r>
                      <a:endParaRPr lang="en-US" altLang="ja-JP" sz="1400" dirty="0">
                        <a:effectLst/>
                        <a:latin typeface="+mn-ea"/>
                        <a:ea typeface="+mn-ea"/>
                      </a:endParaRPr>
                    </a:p>
                    <a:p>
                      <a:pPr algn="ctr" fontAlgn="auto">
                        <a:lnSpc>
                          <a:spcPts val="1600"/>
                        </a:lnSpc>
                        <a:spcAft>
                          <a:spcPts val="0"/>
                        </a:spcAft>
                      </a:pPr>
                      <a:r>
                        <a:rPr lang="ja-JP" sz="1400" dirty="0">
                          <a:effectLst/>
                          <a:latin typeface="+mn-ea"/>
                          <a:ea typeface="+mn-ea"/>
                        </a:rPr>
                        <a:t>の目標</a:t>
                      </a:r>
                      <a:endParaRPr lang="ja-JP" sz="14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7358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成人の喫煙率（男性</a:t>
                      </a:r>
                      <a:r>
                        <a:rPr lang="en-US" sz="1400" b="1" dirty="0">
                          <a:solidFill>
                            <a:schemeClr val="tx1"/>
                          </a:solidFill>
                          <a:effectLst/>
                          <a:latin typeface="+mn-ea"/>
                          <a:ea typeface="+mn-ea"/>
                        </a:rPr>
                        <a:t>/</a:t>
                      </a:r>
                      <a:r>
                        <a:rPr lang="ja-JP" sz="1400" b="1" dirty="0">
                          <a:solidFill>
                            <a:schemeClr val="tx1"/>
                          </a:solidFill>
                          <a:effectLst/>
                          <a:latin typeface="+mn-ea"/>
                          <a:ea typeface="+mn-ea"/>
                        </a:rPr>
                        <a:t>女性）の減少</a:t>
                      </a:r>
                    </a:p>
                    <a:p>
                      <a:pPr algn="l" fontAlgn="auto">
                        <a:lnSpc>
                          <a:spcPts val="1600"/>
                        </a:lnSpc>
                        <a:spcAft>
                          <a:spcPts val="0"/>
                        </a:spcAft>
                      </a:pPr>
                      <a:r>
                        <a:rPr lang="ja-JP" sz="1400" b="1" dirty="0">
                          <a:solidFill>
                            <a:schemeClr val="tx1"/>
                          </a:solidFill>
                          <a:effectLst/>
                          <a:latin typeface="+mn-ea"/>
                          <a:ea typeface="+mn-ea"/>
                        </a:rPr>
                        <a:t>【国民生活基礎調査】</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auto" latinLnBrk="0" hangingPunct="1">
                        <a:lnSpc>
                          <a:spcPts val="1600"/>
                        </a:lnSpc>
                        <a:spcAft>
                          <a:spcPts val="0"/>
                        </a:spcAft>
                      </a:pPr>
                      <a:r>
                        <a:rPr kumimoji="1" lang="en-US" sz="1400" b="1" kern="1200" dirty="0">
                          <a:solidFill>
                            <a:schemeClr val="tx1"/>
                          </a:solidFill>
                          <a:effectLst/>
                          <a:latin typeface="+mn-ea"/>
                          <a:ea typeface="+mn-ea"/>
                          <a:cs typeface="+mn-cs"/>
                        </a:rPr>
                        <a:t>30.4</a:t>
                      </a:r>
                      <a:r>
                        <a:rPr kumimoji="1" lang="ja-JP" altLang="en-US" sz="1400" b="1" kern="1200" dirty="0">
                          <a:solidFill>
                            <a:schemeClr val="tx1"/>
                          </a:solidFill>
                          <a:effectLst/>
                          <a:latin typeface="+mn-ea"/>
                          <a:ea typeface="+mn-ea"/>
                          <a:cs typeface="+mn-cs"/>
                        </a:rPr>
                        <a:t>％／</a:t>
                      </a:r>
                      <a:r>
                        <a:rPr kumimoji="1" lang="en-US" sz="1400" b="1" kern="1200" dirty="0">
                          <a:solidFill>
                            <a:schemeClr val="tx1"/>
                          </a:solidFill>
                          <a:effectLst/>
                          <a:latin typeface="+mn-ea"/>
                          <a:ea typeface="+mn-ea"/>
                          <a:cs typeface="+mn-cs"/>
                        </a:rPr>
                        <a:t>10.7</a:t>
                      </a:r>
                      <a:r>
                        <a:rPr kumimoji="1" lang="ja-JP" altLang="en-US" sz="1400" b="1" kern="1200" dirty="0">
                          <a:solidFill>
                            <a:schemeClr val="tx1"/>
                          </a:solidFill>
                          <a:effectLst/>
                          <a:latin typeface="+mn-ea"/>
                          <a:ea typeface="+mn-ea"/>
                          <a:cs typeface="+mn-cs"/>
                        </a:rPr>
                        <a:t>％</a:t>
                      </a:r>
                    </a:p>
                    <a:p>
                      <a:pPr marL="0" algn="ctr" defTabSz="914400" rtl="0" eaLnBrk="1" fontAlgn="auto" latinLnBrk="0" hangingPunct="1">
                        <a:lnSpc>
                          <a:spcPts val="1600"/>
                        </a:lnSpc>
                        <a:spcAft>
                          <a:spcPts val="0"/>
                        </a:spcAft>
                      </a:pPr>
                      <a:r>
                        <a:rPr kumimoji="1" lang="en-US" altLang="ja-JP" sz="1200" b="1" kern="1200" dirty="0">
                          <a:solidFill>
                            <a:schemeClr val="tx1"/>
                          </a:solidFill>
                          <a:effectLst/>
                          <a:latin typeface="+mn-ea"/>
                          <a:ea typeface="+mn-ea"/>
                          <a:cs typeface="+mn-cs"/>
                        </a:rPr>
                        <a:t>【</a:t>
                      </a:r>
                      <a:r>
                        <a:rPr kumimoji="1" lang="ja-JP" altLang="en-US" sz="1200" b="1" kern="1200" dirty="0">
                          <a:solidFill>
                            <a:schemeClr val="tx1"/>
                          </a:solidFill>
                          <a:effectLst/>
                          <a:latin typeface="+mn-ea"/>
                          <a:ea typeface="+mn-ea"/>
                          <a:cs typeface="+mn-cs"/>
                        </a:rPr>
                        <a:t>平成</a:t>
                      </a:r>
                      <a:r>
                        <a:rPr kumimoji="1" lang="en-US" sz="1200" b="1" kern="1200" dirty="0">
                          <a:solidFill>
                            <a:schemeClr val="tx1"/>
                          </a:solidFill>
                          <a:effectLst/>
                          <a:latin typeface="+mn-ea"/>
                          <a:ea typeface="+mn-ea"/>
                          <a:cs typeface="+mn-cs"/>
                        </a:rPr>
                        <a:t>28</a:t>
                      </a:r>
                      <a:r>
                        <a:rPr kumimoji="1" lang="ja-JP" altLang="en-US" sz="1200" b="1" kern="1200" dirty="0">
                          <a:solidFill>
                            <a:schemeClr val="tx1"/>
                          </a:solidFill>
                          <a:effectLst/>
                          <a:latin typeface="+mn-ea"/>
                          <a:ea typeface="+mn-ea"/>
                          <a:cs typeface="+mn-cs"/>
                        </a:rPr>
                        <a:t>（</a:t>
                      </a:r>
                      <a:r>
                        <a:rPr kumimoji="1" lang="en-US" sz="1200" b="1" kern="1200" dirty="0">
                          <a:solidFill>
                            <a:schemeClr val="tx1"/>
                          </a:solidFill>
                          <a:effectLst/>
                          <a:latin typeface="+mn-ea"/>
                          <a:ea typeface="+mn-ea"/>
                          <a:cs typeface="+mn-cs"/>
                        </a:rPr>
                        <a:t>2016</a:t>
                      </a:r>
                      <a:r>
                        <a:rPr kumimoji="1" lang="ja-JP" altLang="en-US" sz="1200" b="1" kern="1200" dirty="0">
                          <a:solidFill>
                            <a:schemeClr val="tx1"/>
                          </a:solidFill>
                          <a:effectLst/>
                          <a:latin typeface="+mn-ea"/>
                          <a:ea typeface="+mn-ea"/>
                          <a:cs typeface="+mn-cs"/>
                        </a:rPr>
                        <a:t>）年</a:t>
                      </a:r>
                      <a:r>
                        <a:rPr kumimoji="1" lang="en-US" altLang="ja-JP" sz="1200" b="1" kern="1200" dirty="0">
                          <a:solidFill>
                            <a:schemeClr val="tx1"/>
                          </a:solidFill>
                          <a:effectLst/>
                          <a:latin typeface="+mn-ea"/>
                          <a:ea typeface="+mn-ea"/>
                          <a:cs typeface="+mn-cs"/>
                        </a:rPr>
                        <a:t>】</a:t>
                      </a:r>
                      <a:endParaRPr kumimoji="1" lang="ja-JP" altLang="en-US" sz="12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auto" latinLnBrk="0" hangingPunct="1">
                        <a:lnSpc>
                          <a:spcPts val="1600"/>
                        </a:lnSpc>
                        <a:spcAft>
                          <a:spcPts val="0"/>
                        </a:spcAft>
                      </a:pPr>
                      <a:r>
                        <a:rPr lang="ja-JP" altLang="en-US" sz="1400" b="1" dirty="0">
                          <a:solidFill>
                            <a:schemeClr val="tx1"/>
                          </a:solidFill>
                          <a:effectLst/>
                          <a:latin typeface="+mn-ea"/>
                          <a:ea typeface="+mn-ea"/>
                        </a:rPr>
                        <a:t> </a:t>
                      </a:r>
                      <a:r>
                        <a:rPr kumimoji="1" lang="en-US" altLang="ja-JP" sz="1400" b="1" kern="1200" dirty="0">
                          <a:solidFill>
                            <a:schemeClr val="tx1"/>
                          </a:solidFill>
                          <a:effectLst/>
                          <a:latin typeface="+mn-ea"/>
                          <a:ea typeface="+mn-ea"/>
                          <a:cs typeface="+mn-cs"/>
                        </a:rPr>
                        <a:t>24.3%</a:t>
                      </a:r>
                      <a:r>
                        <a:rPr kumimoji="1" lang="ja-JP" altLang="en-US" sz="1400" b="1" kern="1200" dirty="0">
                          <a:solidFill>
                            <a:schemeClr val="tx1"/>
                          </a:solidFill>
                          <a:effectLst/>
                          <a:latin typeface="+mn-ea"/>
                          <a:ea typeface="+mn-ea"/>
                          <a:cs typeface="+mn-cs"/>
                        </a:rPr>
                        <a:t>／</a:t>
                      </a:r>
                      <a:r>
                        <a:rPr kumimoji="1" lang="en-US" altLang="ja-JP" sz="1400" b="1" kern="1200" dirty="0">
                          <a:solidFill>
                            <a:schemeClr val="tx1"/>
                          </a:solidFill>
                          <a:effectLst/>
                          <a:latin typeface="+mn-ea"/>
                          <a:ea typeface="+mn-ea"/>
                          <a:cs typeface="+mn-cs"/>
                        </a:rPr>
                        <a:t>8.6%</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kern="1200" noProof="0" dirty="0">
                          <a:solidFill>
                            <a:schemeClr val="tx1"/>
                          </a:solidFill>
                          <a:effectLst/>
                          <a:latin typeface="+mn-ea"/>
                          <a:ea typeface="+mn-ea"/>
                          <a:cs typeface="+mn-cs"/>
                        </a:rPr>
                        <a:t>【</a:t>
                      </a:r>
                      <a:r>
                        <a:rPr kumimoji="1" lang="ja-JP" altLang="en-US" sz="1200" b="1" kern="1200" noProof="0" dirty="0">
                          <a:solidFill>
                            <a:schemeClr val="tx1"/>
                          </a:solidFill>
                          <a:effectLst/>
                          <a:latin typeface="+mn-ea"/>
                          <a:ea typeface="+mn-ea"/>
                          <a:cs typeface="+mn-cs"/>
                        </a:rPr>
                        <a:t>令和４（</a:t>
                      </a:r>
                      <a:r>
                        <a:rPr kumimoji="1" lang="en-US" altLang="ja-JP" sz="1200" b="1" kern="1200" noProof="0" dirty="0">
                          <a:solidFill>
                            <a:schemeClr val="tx1"/>
                          </a:solidFill>
                          <a:effectLst/>
                          <a:latin typeface="+mn-ea"/>
                          <a:ea typeface="+mn-ea"/>
                          <a:cs typeface="+mn-cs"/>
                        </a:rPr>
                        <a:t>2022</a:t>
                      </a:r>
                      <a:r>
                        <a:rPr kumimoji="1" lang="ja-JP" altLang="en-US" sz="1200" b="1" kern="1200" noProof="0" dirty="0">
                          <a:solidFill>
                            <a:schemeClr val="tx1"/>
                          </a:solidFill>
                          <a:effectLst/>
                          <a:latin typeface="+mn-ea"/>
                          <a:ea typeface="+mn-ea"/>
                          <a:cs typeface="+mn-cs"/>
                        </a:rPr>
                        <a:t>）年</a:t>
                      </a:r>
                      <a:r>
                        <a:rPr kumimoji="1" lang="en-US" altLang="ja-JP" sz="1200" b="1" kern="1200" noProof="0" dirty="0">
                          <a:solidFill>
                            <a:schemeClr val="tx1"/>
                          </a:solidFill>
                          <a:effectLst/>
                          <a:latin typeface="+mn-ea"/>
                          <a:ea typeface="+mn-ea"/>
                          <a:cs typeface="+mn-cs"/>
                        </a:rPr>
                        <a:t>】</a:t>
                      </a:r>
                      <a:endParaRPr kumimoji="1" lang="ja-JP" altLang="en-US" sz="1200" b="1" kern="1200" noProof="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15%</a:t>
                      </a:r>
                      <a:r>
                        <a:rPr lang="ja-JP" sz="1400" b="1" dirty="0">
                          <a:solidFill>
                            <a:schemeClr val="tx1"/>
                          </a:solidFill>
                          <a:effectLst/>
                          <a:latin typeface="+mn-ea"/>
                          <a:ea typeface="+mn-ea"/>
                        </a:rPr>
                        <a:t>／</a:t>
                      </a:r>
                      <a:r>
                        <a:rPr lang="en-US" sz="1400" b="1" dirty="0">
                          <a:solidFill>
                            <a:schemeClr val="tx1"/>
                          </a:solidFill>
                          <a:effectLst/>
                          <a:latin typeface="+mn-ea"/>
                          <a:ea typeface="+mn-ea"/>
                        </a:rPr>
                        <a:t>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75651">
                <a:tc>
                  <a:txBody>
                    <a:bodyPr/>
                    <a:lstStyle/>
                    <a:p>
                      <a:pPr algn="ctr" fontAlgn="auto">
                        <a:lnSpc>
                          <a:spcPts val="1600"/>
                        </a:lnSpc>
                        <a:spcAft>
                          <a:spcPts val="0"/>
                        </a:spcAft>
                      </a:pPr>
                      <a:r>
                        <a:rPr lang="en-US" sz="1400" dirty="0">
                          <a:effectLst/>
                          <a:latin typeface="+mn-ea"/>
                          <a:ea typeface="+mn-ea"/>
                        </a:rPr>
                        <a:t>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spcAft>
                          <a:spcPts val="0"/>
                        </a:spcAft>
                      </a:pPr>
                      <a:r>
                        <a:rPr lang="ja-JP" altLang="en-US" sz="1400" b="1" kern="100" dirty="0">
                          <a:solidFill>
                            <a:schemeClr val="tx1"/>
                          </a:solidFill>
                          <a:effectLst/>
                          <a:latin typeface="+mn-ea"/>
                          <a:ea typeface="+mn-ea"/>
                        </a:rPr>
                        <a:t>敷地内全面禁煙の割合（病院</a:t>
                      </a:r>
                      <a:r>
                        <a:rPr lang="en-US" altLang="ja-JP" sz="1400" b="1" kern="100" dirty="0">
                          <a:solidFill>
                            <a:schemeClr val="tx1"/>
                          </a:solidFill>
                          <a:effectLst/>
                          <a:latin typeface="+mn-ea"/>
                          <a:ea typeface="+mn-ea"/>
                        </a:rPr>
                        <a:t>/</a:t>
                      </a:r>
                      <a:r>
                        <a:rPr lang="ja-JP" altLang="en-US" sz="1400" b="1" kern="100" dirty="0">
                          <a:solidFill>
                            <a:schemeClr val="tx1"/>
                          </a:solidFill>
                          <a:effectLst/>
                          <a:latin typeface="+mn-ea"/>
                          <a:ea typeface="+mn-ea"/>
                        </a:rPr>
                        <a:t>私立小中高等学校</a:t>
                      </a:r>
                      <a:r>
                        <a:rPr lang="en-US" altLang="ja-JP" sz="1400" b="1" kern="100" dirty="0">
                          <a:solidFill>
                            <a:schemeClr val="tx1"/>
                          </a:solidFill>
                          <a:effectLst/>
                          <a:latin typeface="+mn-ea"/>
                          <a:ea typeface="+mn-ea"/>
                        </a:rPr>
                        <a:t>/</a:t>
                      </a:r>
                      <a:r>
                        <a:rPr lang="ja-JP" altLang="en-US" sz="1400" b="1" kern="100" dirty="0">
                          <a:solidFill>
                            <a:schemeClr val="tx1"/>
                          </a:solidFill>
                          <a:effectLst/>
                          <a:latin typeface="+mn-ea"/>
                          <a:ea typeface="+mn-ea"/>
                        </a:rPr>
                        <a:t>官公庁</a:t>
                      </a:r>
                      <a:r>
                        <a:rPr lang="en-US" altLang="ja-JP" sz="1400" b="1" kern="100" dirty="0">
                          <a:solidFill>
                            <a:schemeClr val="tx1"/>
                          </a:solidFill>
                          <a:effectLst/>
                          <a:latin typeface="+mn-ea"/>
                          <a:ea typeface="+mn-ea"/>
                        </a:rPr>
                        <a:t>/</a:t>
                      </a:r>
                      <a:r>
                        <a:rPr lang="ja-JP" altLang="en-US" sz="1400" b="1" kern="100" dirty="0">
                          <a:solidFill>
                            <a:schemeClr val="tx1"/>
                          </a:solidFill>
                          <a:effectLst/>
                          <a:latin typeface="+mn-ea"/>
                          <a:ea typeface="+mn-ea"/>
                        </a:rPr>
                        <a:t>大学）</a:t>
                      </a:r>
                      <a:endParaRPr lang="en-US" altLang="ja-JP" sz="1400" b="1" kern="100" dirty="0">
                        <a:solidFill>
                          <a:schemeClr val="tx1"/>
                        </a:solidFill>
                        <a:effectLst/>
                        <a:latin typeface="+mn-ea"/>
                        <a:ea typeface="+mn-ea"/>
                      </a:endParaRPr>
                    </a:p>
                    <a:p>
                      <a:pPr>
                        <a:spcAft>
                          <a:spcPts val="0"/>
                        </a:spcAft>
                      </a:pPr>
                      <a:r>
                        <a:rPr lang="en-US" altLang="ja-JP" sz="1400" b="1" kern="100" dirty="0">
                          <a:solidFill>
                            <a:schemeClr val="tx1"/>
                          </a:solidFill>
                          <a:effectLst/>
                          <a:latin typeface="+mn-ea"/>
                          <a:ea typeface="+mn-ea"/>
                        </a:rPr>
                        <a:t>【</a:t>
                      </a:r>
                      <a:r>
                        <a:rPr lang="ja-JP" altLang="en-US" sz="1400" b="1" kern="100" dirty="0">
                          <a:solidFill>
                            <a:schemeClr val="tx1"/>
                          </a:solidFill>
                          <a:effectLst/>
                          <a:latin typeface="+mn-ea"/>
                          <a:ea typeface="+mn-ea"/>
                        </a:rPr>
                        <a:t>大阪府調べ</a:t>
                      </a:r>
                      <a:r>
                        <a:rPr lang="en-US" altLang="ja-JP" sz="1400" b="1" kern="100" dirty="0">
                          <a:solidFill>
                            <a:schemeClr val="tx1"/>
                          </a:solidFill>
                          <a:effectLst/>
                          <a:latin typeface="+mn-ea"/>
                          <a:ea typeface="+mn-ea"/>
                        </a:rPr>
                        <a:t>】</a:t>
                      </a:r>
                      <a:endParaRPr lang="ja-JP" sz="1400" b="1" kern="100" dirty="0">
                        <a:solidFill>
                          <a:schemeClr val="tx1"/>
                        </a:solidFill>
                        <a:effectLst/>
                        <a:latin typeface="+mn-ea"/>
                        <a:ea typeface="+mn-ea"/>
                        <a:cs typeface="Courier New"/>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a:solidFill>
                            <a:schemeClr val="tx1"/>
                          </a:solidFill>
                          <a:effectLst/>
                          <a:latin typeface="+mn-ea"/>
                          <a:ea typeface="+mn-ea"/>
                        </a:rPr>
                        <a:t>病院　 　  </a:t>
                      </a:r>
                      <a:r>
                        <a:rPr lang="en-US" sz="1400" b="1" kern="100" dirty="0">
                          <a:solidFill>
                            <a:schemeClr val="tx1"/>
                          </a:solidFill>
                          <a:effectLst/>
                          <a:latin typeface="+mn-ea"/>
                          <a:ea typeface="+mn-ea"/>
                        </a:rPr>
                        <a:t>73.5%</a:t>
                      </a:r>
                    </a:p>
                    <a:p>
                      <a:pPr marL="0" algn="ctr" defTabSz="914400" rtl="0" eaLnBrk="1" latinLnBrk="0" hangingPunct="1">
                        <a:spcAft>
                          <a:spcPts val="0"/>
                        </a:spcAft>
                      </a:pPr>
                      <a:r>
                        <a:rPr kumimoji="1" lang="ja-JP" altLang="en-US" sz="1400" b="1" kern="100" dirty="0">
                          <a:solidFill>
                            <a:schemeClr val="tx1"/>
                          </a:solidFill>
                          <a:effectLst/>
                          <a:latin typeface="+mn-ea"/>
                          <a:ea typeface="+mn-ea"/>
                          <a:cs typeface="+mn-cs"/>
                        </a:rPr>
                        <a:t>私立学校　</a:t>
                      </a:r>
                      <a:r>
                        <a:rPr kumimoji="1" lang="en-US" sz="1400" b="1" kern="100" dirty="0">
                          <a:solidFill>
                            <a:schemeClr val="tx1"/>
                          </a:solidFill>
                          <a:effectLst/>
                          <a:latin typeface="+mn-ea"/>
                          <a:ea typeface="+mn-ea"/>
                          <a:cs typeface="+mn-cs"/>
                        </a:rPr>
                        <a:t>51.9%</a:t>
                      </a:r>
                    </a:p>
                    <a:p>
                      <a:pPr marL="0" algn="ctr" defTabSz="914400" rtl="0" eaLnBrk="1" latinLnBrk="0" hangingPunct="1">
                        <a:spcAft>
                          <a:spcPts val="0"/>
                        </a:spcAft>
                      </a:pPr>
                      <a:r>
                        <a:rPr lang="ja-JP" altLang="en-US" sz="1400" b="1" kern="100" dirty="0">
                          <a:solidFill>
                            <a:schemeClr val="tx1"/>
                          </a:solidFill>
                          <a:effectLst/>
                          <a:latin typeface="+mn-ea"/>
                          <a:ea typeface="+mn-ea"/>
                        </a:rPr>
                        <a:t>官公庁</a:t>
                      </a:r>
                      <a:r>
                        <a:rPr kumimoji="1" lang="ja-JP" altLang="en-US" sz="1400" b="1" kern="100" dirty="0">
                          <a:solidFill>
                            <a:schemeClr val="tx1"/>
                          </a:solidFill>
                          <a:effectLst/>
                          <a:latin typeface="+mn-ea"/>
                          <a:ea typeface="+mn-ea"/>
                          <a:cs typeface="+mn-cs"/>
                        </a:rPr>
                        <a:t>　 　</a:t>
                      </a:r>
                      <a:r>
                        <a:rPr kumimoji="1" lang="en-US" altLang="zh-CN" sz="1400" b="1" kern="100" dirty="0">
                          <a:solidFill>
                            <a:schemeClr val="tx1"/>
                          </a:solidFill>
                          <a:effectLst/>
                          <a:latin typeface="+mn-ea"/>
                          <a:ea typeface="+mn-ea"/>
                          <a:cs typeface="+mn-cs"/>
                        </a:rPr>
                        <a:t>14.0</a:t>
                      </a:r>
                      <a:r>
                        <a:rPr kumimoji="1" lang="en-US" altLang="ja-JP" sz="1400" b="1" kern="100" dirty="0">
                          <a:solidFill>
                            <a:schemeClr val="tx1"/>
                          </a:solidFill>
                          <a:effectLst/>
                          <a:latin typeface="+mn-ea"/>
                          <a:ea typeface="+mn-ea"/>
                          <a:cs typeface="+mn-cs"/>
                        </a:rPr>
                        <a:t>%</a:t>
                      </a:r>
                      <a:endParaRPr kumimoji="1" lang="en-US" altLang="zh-CN" sz="1400" b="1" kern="100" dirty="0">
                        <a:solidFill>
                          <a:schemeClr val="tx1"/>
                        </a:solidFill>
                        <a:effectLst/>
                        <a:latin typeface="+mn-ea"/>
                        <a:ea typeface="+mn-ea"/>
                        <a:cs typeface="+mn-cs"/>
                      </a:endParaRPr>
                    </a:p>
                    <a:p>
                      <a:pPr marL="0" algn="ctr" defTabSz="914400" rtl="0" eaLnBrk="1" latinLnBrk="0" hangingPunct="1">
                        <a:spcAft>
                          <a:spcPts val="0"/>
                        </a:spcAft>
                      </a:pPr>
                      <a:r>
                        <a:rPr lang="ja-JP" altLang="en-US" sz="1400" b="1" kern="100" dirty="0">
                          <a:solidFill>
                            <a:schemeClr val="tx1"/>
                          </a:solidFill>
                          <a:effectLst/>
                          <a:latin typeface="+mn-ea"/>
                          <a:ea typeface="+mn-ea"/>
                        </a:rPr>
                        <a:t>大学</a:t>
                      </a:r>
                      <a:r>
                        <a:rPr kumimoji="1" lang="zh-CN" altLang="en-US" sz="1400" b="1" kern="100" dirty="0">
                          <a:solidFill>
                            <a:schemeClr val="tx1"/>
                          </a:solidFill>
                          <a:effectLst/>
                          <a:latin typeface="+mn-ea"/>
                          <a:ea typeface="+mn-ea"/>
                          <a:cs typeface="+mn-cs"/>
                        </a:rPr>
                        <a:t>　</a:t>
                      </a:r>
                      <a:r>
                        <a:rPr kumimoji="1" lang="ja-JP" altLang="en-US" sz="1400" b="1" kern="100" dirty="0">
                          <a:solidFill>
                            <a:schemeClr val="tx1"/>
                          </a:solidFill>
                          <a:effectLst/>
                          <a:latin typeface="+mn-ea"/>
                          <a:ea typeface="+mn-ea"/>
                          <a:cs typeface="+mn-cs"/>
                        </a:rPr>
                        <a:t>　 　</a:t>
                      </a:r>
                      <a:r>
                        <a:rPr kumimoji="1" lang="en-US" altLang="zh-CN" sz="1400" b="1" kern="100" dirty="0">
                          <a:solidFill>
                            <a:schemeClr val="tx1"/>
                          </a:solidFill>
                          <a:effectLst/>
                          <a:latin typeface="+mn-ea"/>
                          <a:ea typeface="+mn-ea"/>
                          <a:cs typeface="+mn-cs"/>
                        </a:rPr>
                        <a:t>28.6</a:t>
                      </a:r>
                      <a:r>
                        <a:rPr kumimoji="1" lang="en-US" altLang="ja-JP" sz="1400" b="1" kern="100" dirty="0">
                          <a:solidFill>
                            <a:schemeClr val="tx1"/>
                          </a:solidFill>
                          <a:effectLst/>
                          <a:latin typeface="+mn-ea"/>
                          <a:ea typeface="+mn-ea"/>
                          <a:cs typeface="+mn-cs"/>
                        </a:rPr>
                        <a:t>%</a:t>
                      </a:r>
                      <a:endParaRPr kumimoji="1" lang="en-US" altLang="zh-CN" sz="1400" b="1" kern="100" dirty="0">
                        <a:solidFill>
                          <a:schemeClr val="tx1"/>
                        </a:solidFill>
                        <a:effectLst/>
                        <a:latin typeface="+mn-ea"/>
                        <a:ea typeface="+mn-ea"/>
                        <a:cs typeface="+mn-cs"/>
                      </a:endParaRPr>
                    </a:p>
                    <a:p>
                      <a:pPr marL="0" algn="ctr" defTabSz="914400" rtl="0" eaLnBrk="1" latinLnBrk="0" hangingPunct="1">
                        <a:spcAft>
                          <a:spcPts val="0"/>
                        </a:spcAft>
                      </a:pPr>
                      <a:r>
                        <a:rPr kumimoji="1" lang="en-US" altLang="zh-CN" sz="1200" b="1" kern="100" dirty="0">
                          <a:solidFill>
                            <a:schemeClr val="tx1"/>
                          </a:solidFill>
                          <a:effectLst/>
                          <a:latin typeface="游ゴシック" panose="020B0400000000000000" pitchFamily="50" charset="-128"/>
                          <a:ea typeface="游ゴシック" panose="020B0400000000000000" pitchFamily="50" charset="-128"/>
                          <a:cs typeface="+mn-cs"/>
                        </a:rPr>
                        <a:t>【</a:t>
                      </a:r>
                      <a:r>
                        <a:rPr kumimoji="1" lang="zh-CN" altLang="en-US" sz="1200" b="1" kern="100" dirty="0">
                          <a:solidFill>
                            <a:schemeClr val="tx1"/>
                          </a:solidFill>
                          <a:effectLst/>
                          <a:latin typeface="游ゴシック" panose="020B0400000000000000" pitchFamily="50" charset="-128"/>
                          <a:ea typeface="游ゴシック" panose="020B0400000000000000" pitchFamily="50" charset="-128"/>
                          <a:cs typeface="+mn-cs"/>
                        </a:rPr>
                        <a:t>平成</a:t>
                      </a:r>
                      <a:r>
                        <a:rPr kumimoji="1" lang="en-US" altLang="zh-CN" sz="1200" b="1" kern="100" dirty="0">
                          <a:solidFill>
                            <a:schemeClr val="tx1"/>
                          </a:solidFill>
                          <a:effectLst/>
                          <a:latin typeface="游ゴシック" panose="020B0400000000000000" pitchFamily="50" charset="-128"/>
                          <a:ea typeface="游ゴシック" panose="020B0400000000000000" pitchFamily="50" charset="-128"/>
                          <a:cs typeface="+mn-cs"/>
                        </a:rPr>
                        <a:t>28</a:t>
                      </a:r>
                      <a:r>
                        <a:rPr kumimoji="1" lang="zh-CN" altLang="en-US" sz="1200" b="1" kern="100" dirty="0">
                          <a:solidFill>
                            <a:schemeClr val="tx1"/>
                          </a:solidFill>
                          <a:effectLst/>
                          <a:latin typeface="游ゴシック" panose="020B0400000000000000" pitchFamily="50" charset="-128"/>
                          <a:ea typeface="游ゴシック" panose="020B0400000000000000" pitchFamily="50" charset="-128"/>
                          <a:cs typeface="+mn-cs"/>
                        </a:rPr>
                        <a:t>（</a:t>
                      </a:r>
                      <a:r>
                        <a:rPr kumimoji="1" lang="en-US" altLang="zh-CN" sz="1200" b="1" kern="100" dirty="0">
                          <a:solidFill>
                            <a:schemeClr val="tx1"/>
                          </a:solidFill>
                          <a:effectLst/>
                          <a:latin typeface="游ゴシック" panose="020B0400000000000000" pitchFamily="50" charset="-128"/>
                          <a:ea typeface="游ゴシック" panose="020B0400000000000000" pitchFamily="50" charset="-128"/>
                          <a:cs typeface="+mn-cs"/>
                        </a:rPr>
                        <a:t>2016</a:t>
                      </a:r>
                      <a:r>
                        <a:rPr kumimoji="1" lang="zh-CN" altLang="en-US" sz="1200" b="1" kern="100" dirty="0">
                          <a:solidFill>
                            <a:schemeClr val="tx1"/>
                          </a:solidFill>
                          <a:effectLst/>
                          <a:latin typeface="游ゴシック" panose="020B0400000000000000" pitchFamily="50" charset="-128"/>
                          <a:ea typeface="游ゴシック" panose="020B0400000000000000" pitchFamily="50" charset="-128"/>
                          <a:cs typeface="+mn-cs"/>
                        </a:rPr>
                        <a:t>）年度</a:t>
                      </a:r>
                      <a:r>
                        <a:rPr kumimoji="1" lang="en-US" altLang="zh-CN" sz="1200" b="1" kern="100" dirty="0">
                          <a:solidFill>
                            <a:schemeClr val="tx1"/>
                          </a:solidFill>
                          <a:effectLst/>
                          <a:latin typeface="游ゴシック" panose="020B0400000000000000" pitchFamily="50" charset="-128"/>
                          <a:ea typeface="游ゴシック" panose="020B0400000000000000" pitchFamily="50" charset="-128"/>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a:solidFill>
                            <a:schemeClr val="tx1"/>
                          </a:solidFill>
                          <a:effectLst/>
                          <a:latin typeface="+mn-ea"/>
                          <a:ea typeface="+mn-ea"/>
                        </a:rPr>
                        <a:t>病院　　 </a:t>
                      </a:r>
                      <a:r>
                        <a:rPr lang="en-US" altLang="ja-JP" sz="1400" b="1" kern="100" dirty="0">
                          <a:solidFill>
                            <a:schemeClr val="tx1"/>
                          </a:solidFill>
                          <a:effectLst/>
                          <a:latin typeface="+mn-ea"/>
                          <a:ea typeface="+mn-ea"/>
                        </a:rPr>
                        <a:t>97</a:t>
                      </a:r>
                      <a:r>
                        <a:rPr lang="en-US" altLang="ja-JP" sz="1400" b="1" dirty="0">
                          <a:solidFill>
                            <a:schemeClr val="tx1"/>
                          </a:solidFill>
                          <a:effectLst/>
                          <a:latin typeface="+mn-ea"/>
                          <a:ea typeface="+mn-ea"/>
                        </a:rPr>
                        <a:t>.4%</a:t>
                      </a:r>
                    </a:p>
                    <a:p>
                      <a:pPr algn="ctr">
                        <a:spcAft>
                          <a:spcPts val="0"/>
                        </a:spcAft>
                      </a:pPr>
                      <a:r>
                        <a:rPr lang="ja-JP" altLang="en-US" sz="1400" b="1" kern="100" dirty="0">
                          <a:solidFill>
                            <a:schemeClr val="tx1"/>
                          </a:solidFill>
                          <a:effectLst/>
                          <a:latin typeface="+mn-ea"/>
                          <a:ea typeface="+mn-ea"/>
                        </a:rPr>
                        <a:t>私立学校 </a:t>
                      </a:r>
                      <a:r>
                        <a:rPr lang="en-US" altLang="ja-JP" sz="1400" b="1" kern="100" dirty="0">
                          <a:solidFill>
                            <a:schemeClr val="tx1"/>
                          </a:solidFill>
                          <a:effectLst/>
                          <a:latin typeface="+mn-ea"/>
                          <a:ea typeface="+mn-ea"/>
                        </a:rPr>
                        <a:t>90.9%</a:t>
                      </a:r>
                      <a:endParaRPr kumimoji="1" lang="en-US" altLang="ja-JP" sz="1400" b="1" i="0" u="none" strike="noStrike" kern="100" cap="none" spc="0" normalizeH="0" baseline="0" dirty="0">
                        <a:ln>
                          <a:noFill/>
                        </a:ln>
                        <a:solidFill>
                          <a:schemeClr val="tx1"/>
                        </a:solidFill>
                        <a:effectLst/>
                        <a:uLnTx/>
                        <a:uFillTx/>
                        <a:latin typeface="+mn-ea"/>
                        <a:ea typeface="+mn-ea"/>
                        <a:cs typeface="+mn-cs"/>
                      </a:endParaRPr>
                    </a:p>
                    <a:p>
                      <a:pPr algn="ctr">
                        <a:spcAft>
                          <a:spcPts val="0"/>
                        </a:spcAft>
                      </a:pPr>
                      <a:r>
                        <a:rPr lang="ja-JP" altLang="en-US" sz="1400" b="1" kern="100" dirty="0">
                          <a:solidFill>
                            <a:schemeClr val="tx1"/>
                          </a:solidFill>
                          <a:effectLst/>
                          <a:latin typeface="+mn-ea"/>
                          <a:ea typeface="+mn-ea"/>
                        </a:rPr>
                        <a:t>官公庁</a:t>
                      </a:r>
                      <a:r>
                        <a:rPr kumimoji="1" lang="ja-JP" altLang="en-US" sz="1400" b="1" kern="100" noProof="0" dirty="0">
                          <a:solidFill>
                            <a:schemeClr val="tx1"/>
                          </a:solidFill>
                          <a:effectLst/>
                          <a:latin typeface="+mn-ea"/>
                          <a:ea typeface="+mn-ea"/>
                          <a:cs typeface="+mn-cs"/>
                        </a:rPr>
                        <a:t>　</a:t>
                      </a:r>
                      <a:r>
                        <a:rPr kumimoji="1" lang="zh-CN" altLang="en-US" sz="1400" b="1" kern="100" noProof="0" dirty="0">
                          <a:solidFill>
                            <a:schemeClr val="tx1"/>
                          </a:solidFill>
                          <a:effectLst/>
                          <a:latin typeface="+mn-ea"/>
                          <a:ea typeface="+mn-ea"/>
                          <a:cs typeface="+mn-cs"/>
                        </a:rPr>
                        <a:t> </a:t>
                      </a:r>
                      <a:r>
                        <a:rPr kumimoji="1" lang="en-US" altLang="zh-CN" sz="1400" b="1" kern="100" noProof="0" dirty="0">
                          <a:solidFill>
                            <a:schemeClr val="tx1"/>
                          </a:solidFill>
                          <a:effectLst/>
                          <a:latin typeface="+mn-ea"/>
                          <a:ea typeface="+mn-ea"/>
                          <a:cs typeface="+mn-cs"/>
                        </a:rPr>
                        <a:t>82.3</a:t>
                      </a:r>
                      <a:r>
                        <a:rPr kumimoji="1" lang="en-US" altLang="ja-JP" sz="1400" b="1" kern="100" dirty="0">
                          <a:solidFill>
                            <a:schemeClr val="tx1"/>
                          </a:solidFill>
                          <a:effectLst/>
                          <a:latin typeface="+mn-ea"/>
                          <a:ea typeface="+mn-ea"/>
                          <a:cs typeface="+mn-cs"/>
                        </a:rPr>
                        <a:t>%</a:t>
                      </a:r>
                      <a:endParaRPr kumimoji="1" lang="en-US" altLang="zh-CN" sz="1400" b="1" kern="100" noProof="0" dirty="0">
                        <a:solidFill>
                          <a:schemeClr val="tx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kern="100" dirty="0">
                          <a:solidFill>
                            <a:schemeClr val="tx1"/>
                          </a:solidFill>
                          <a:effectLst/>
                          <a:latin typeface="+mn-ea"/>
                          <a:ea typeface="+mn-ea"/>
                        </a:rPr>
                        <a:t>大学</a:t>
                      </a:r>
                      <a:r>
                        <a:rPr kumimoji="1" lang="zh-CN" altLang="en-US" sz="1400" b="1" kern="100" noProof="0" dirty="0">
                          <a:solidFill>
                            <a:schemeClr val="tx1"/>
                          </a:solidFill>
                          <a:effectLst/>
                          <a:latin typeface="+mn-ea"/>
                          <a:ea typeface="+mn-ea"/>
                          <a:cs typeface="+mn-cs"/>
                        </a:rPr>
                        <a:t>　</a:t>
                      </a:r>
                      <a:r>
                        <a:rPr kumimoji="1" lang="ja-JP" altLang="en-US" sz="1400" b="1" kern="100" noProof="0" dirty="0">
                          <a:solidFill>
                            <a:schemeClr val="tx1"/>
                          </a:solidFill>
                          <a:effectLst/>
                          <a:latin typeface="+mn-ea"/>
                          <a:ea typeface="+mn-ea"/>
                          <a:cs typeface="+mn-cs"/>
                        </a:rPr>
                        <a:t>　</a:t>
                      </a:r>
                      <a:r>
                        <a:rPr kumimoji="1" lang="zh-CN" altLang="en-US" sz="1400" b="1" kern="100" noProof="0" dirty="0">
                          <a:solidFill>
                            <a:schemeClr val="tx1"/>
                          </a:solidFill>
                          <a:effectLst/>
                          <a:latin typeface="+mn-ea"/>
                          <a:ea typeface="+mn-ea"/>
                          <a:cs typeface="+mn-cs"/>
                        </a:rPr>
                        <a:t> </a:t>
                      </a:r>
                      <a:r>
                        <a:rPr kumimoji="1" lang="en-US" altLang="zh-CN" sz="1400" b="1" kern="100" noProof="0" dirty="0">
                          <a:solidFill>
                            <a:schemeClr val="tx1"/>
                          </a:solidFill>
                          <a:effectLst/>
                          <a:latin typeface="+mn-ea"/>
                          <a:ea typeface="+mn-ea"/>
                          <a:cs typeface="+mn-cs"/>
                        </a:rPr>
                        <a:t>68.2</a:t>
                      </a:r>
                      <a:r>
                        <a:rPr kumimoji="1" lang="en-US" altLang="ja-JP" sz="1400" b="1" kern="100" dirty="0">
                          <a:solidFill>
                            <a:schemeClr val="tx1"/>
                          </a:solidFill>
                          <a:effectLst/>
                          <a:latin typeface="+mn-ea"/>
                          <a:ea typeface="+mn-ea"/>
                          <a:cs typeface="+mn-cs"/>
                        </a:rPr>
                        <a:t>%</a:t>
                      </a:r>
                      <a:endParaRPr kumimoji="1" lang="en-US" altLang="zh-CN" sz="1400" b="1" kern="100" noProof="0" dirty="0">
                        <a:solidFill>
                          <a:schemeClr val="tx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zh-CN" sz="1200" b="1" i="0" u="none" strike="noStrike" kern="1200" cap="none" spc="0" normalizeH="0" baseline="0" noProof="0" dirty="0">
                          <a:ln>
                            <a:noFill/>
                          </a:ln>
                          <a:solidFill>
                            <a:schemeClr val="tx1"/>
                          </a:solidFill>
                          <a:effectLst/>
                          <a:uLnTx/>
                          <a:uFillTx/>
                          <a:latin typeface="+mn-ea"/>
                          <a:ea typeface="+mn-ea"/>
                          <a:cs typeface="+mn-cs"/>
                        </a:rPr>
                        <a:t>【</a:t>
                      </a:r>
                      <a:r>
                        <a:rPr kumimoji="1" lang="ja-JP" altLang="en-US" sz="1200" b="1" i="0" u="none" strike="noStrike" kern="1200" cap="none" spc="0" normalizeH="0" baseline="0" noProof="0" dirty="0">
                          <a:ln>
                            <a:noFill/>
                          </a:ln>
                          <a:solidFill>
                            <a:schemeClr val="tx1"/>
                          </a:solidFill>
                          <a:effectLst/>
                          <a:uLnTx/>
                          <a:uFillTx/>
                          <a:latin typeface="+mn-ea"/>
                          <a:ea typeface="+mn-ea"/>
                          <a:cs typeface="+mn-cs"/>
                        </a:rPr>
                        <a:t>令和５（</a:t>
                      </a:r>
                      <a:r>
                        <a:rPr kumimoji="1" lang="en-US" altLang="ja-JP" sz="1200" b="1" i="0" u="none" strike="noStrike" kern="1200" cap="none" spc="0" normalizeH="0" baseline="0" noProof="0" dirty="0">
                          <a:ln>
                            <a:noFill/>
                          </a:ln>
                          <a:solidFill>
                            <a:schemeClr val="tx1"/>
                          </a:solidFill>
                          <a:effectLst/>
                          <a:uLnTx/>
                          <a:uFillTx/>
                          <a:latin typeface="+mn-ea"/>
                          <a:ea typeface="+mn-ea"/>
                          <a:cs typeface="+mn-cs"/>
                        </a:rPr>
                        <a:t>2023</a:t>
                      </a:r>
                      <a:r>
                        <a:rPr kumimoji="1" lang="ja-JP" altLang="en-US" sz="1200" b="1" i="0" u="none" strike="noStrike" kern="1200" cap="none" spc="0" normalizeH="0" baseline="0" noProof="0" dirty="0">
                          <a:ln>
                            <a:noFill/>
                          </a:ln>
                          <a:solidFill>
                            <a:schemeClr val="tx1"/>
                          </a:solidFill>
                          <a:effectLst/>
                          <a:uLnTx/>
                          <a:uFillTx/>
                          <a:latin typeface="+mn-ea"/>
                          <a:ea typeface="+mn-ea"/>
                          <a:cs typeface="+mn-cs"/>
                        </a:rPr>
                        <a:t>）年度</a:t>
                      </a:r>
                      <a:r>
                        <a:rPr kumimoji="1" lang="en-US" altLang="zh-CN" sz="1200" b="1" i="0" u="none" strike="noStrike" kern="1200" cap="none" spc="0" normalizeH="0" baseline="0" noProof="0" dirty="0">
                          <a:ln>
                            <a:noFill/>
                          </a:ln>
                          <a:solidFill>
                            <a:schemeClr val="tx1"/>
                          </a:solidFill>
                          <a:effectLst/>
                          <a:uLnTx/>
                          <a:uFillTx/>
                          <a:latin typeface="+mn-ea"/>
                          <a:ea typeface="+mn-ea"/>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44392">
                <a:tc>
                  <a:txBody>
                    <a:bodyPr/>
                    <a:lstStyle/>
                    <a:p>
                      <a:pPr algn="ctr" fontAlgn="auto">
                        <a:lnSpc>
                          <a:spcPts val="1600"/>
                        </a:lnSpc>
                        <a:spcAft>
                          <a:spcPts val="0"/>
                        </a:spcAft>
                      </a:pPr>
                      <a:r>
                        <a:rPr lang="en-US" sz="1400" dirty="0">
                          <a:effectLst/>
                          <a:latin typeface="+mn-ea"/>
                          <a:ea typeface="+mn-ea"/>
                        </a:rPr>
                        <a:t>3</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受動喫煙の機会を有する者の割合　　　　　　　　（職場／飲食店）</a:t>
                      </a:r>
                      <a:endParaRPr lang="en-US" altLang="ja-JP" sz="1400" b="1"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altLang="en-US" sz="1400" b="1" dirty="0">
                          <a:solidFill>
                            <a:schemeClr val="tx1"/>
                          </a:solidFill>
                          <a:effectLst/>
                          <a:latin typeface="+mn-ea"/>
                          <a:ea typeface="+mn-ea"/>
                        </a:rPr>
                        <a:t>国民健康・栄養調査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auto" latinLnBrk="0" hangingPunct="1">
                        <a:lnSpc>
                          <a:spcPts val="1600"/>
                        </a:lnSpc>
                        <a:spcAft>
                          <a:spcPts val="0"/>
                        </a:spcAft>
                      </a:pPr>
                      <a:r>
                        <a:rPr kumimoji="1" lang="en-US" sz="1400" b="1" kern="1200" dirty="0">
                          <a:solidFill>
                            <a:schemeClr val="tx1"/>
                          </a:solidFill>
                          <a:effectLst/>
                          <a:latin typeface="+mn-ea"/>
                          <a:ea typeface="+mn-ea"/>
                          <a:cs typeface="+mn-cs"/>
                        </a:rPr>
                        <a:t>34.6%</a:t>
                      </a:r>
                      <a:r>
                        <a:rPr kumimoji="1" lang="ja-JP" altLang="en-US" sz="1400" b="1" kern="1200" dirty="0">
                          <a:solidFill>
                            <a:schemeClr val="tx1"/>
                          </a:solidFill>
                          <a:effectLst/>
                          <a:latin typeface="+mn-ea"/>
                          <a:ea typeface="+mn-ea"/>
                          <a:cs typeface="+mn-cs"/>
                        </a:rPr>
                        <a:t>／</a:t>
                      </a:r>
                      <a:r>
                        <a:rPr kumimoji="1" lang="en-US" sz="1400" b="1" kern="1200" dirty="0">
                          <a:solidFill>
                            <a:schemeClr val="tx1"/>
                          </a:solidFill>
                          <a:effectLst/>
                          <a:latin typeface="+mn-ea"/>
                          <a:ea typeface="+mn-ea"/>
                          <a:cs typeface="+mn-cs"/>
                        </a:rPr>
                        <a:t>54.4%</a:t>
                      </a:r>
                      <a:endParaRPr kumimoji="1" lang="ja-JP" altLang="en-US" sz="1400" b="1" kern="1200" dirty="0">
                        <a:solidFill>
                          <a:schemeClr val="tx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200" b="1" kern="1200" dirty="0">
                          <a:solidFill>
                            <a:schemeClr val="tx1"/>
                          </a:solidFill>
                          <a:effectLst/>
                          <a:latin typeface="+mn-ea"/>
                          <a:ea typeface="+mn-ea"/>
                          <a:cs typeface="+mn-cs"/>
                        </a:rPr>
                        <a:t>【</a:t>
                      </a:r>
                      <a:r>
                        <a:rPr kumimoji="1" lang="ja-JP" altLang="en-US" sz="1200" b="1" kern="1200" dirty="0">
                          <a:solidFill>
                            <a:schemeClr val="tx1"/>
                          </a:solidFill>
                          <a:effectLst/>
                          <a:latin typeface="+mn-ea"/>
                          <a:ea typeface="+mn-ea"/>
                          <a:cs typeface="+mn-cs"/>
                        </a:rPr>
                        <a:t>平成</a:t>
                      </a:r>
                      <a:r>
                        <a:rPr kumimoji="1" lang="en-US" sz="1200" b="1" kern="1200" dirty="0">
                          <a:solidFill>
                            <a:schemeClr val="tx1"/>
                          </a:solidFill>
                          <a:effectLst/>
                          <a:latin typeface="+mn-ea"/>
                          <a:ea typeface="+mn-ea"/>
                          <a:cs typeface="+mn-cs"/>
                        </a:rPr>
                        <a:t>25</a:t>
                      </a:r>
                      <a:r>
                        <a:rPr kumimoji="1" lang="ja-JP" altLang="en-US" sz="1200" b="1" kern="1200" dirty="0">
                          <a:solidFill>
                            <a:schemeClr val="tx1"/>
                          </a:solidFill>
                          <a:effectLst/>
                          <a:latin typeface="+mn-ea"/>
                          <a:ea typeface="+mn-ea"/>
                          <a:cs typeface="+mn-cs"/>
                        </a:rPr>
                        <a:t>（</a:t>
                      </a:r>
                      <a:r>
                        <a:rPr kumimoji="1" lang="en-US" sz="1200" b="1" kern="1200" dirty="0">
                          <a:solidFill>
                            <a:schemeClr val="tx1"/>
                          </a:solidFill>
                          <a:effectLst/>
                          <a:latin typeface="+mn-ea"/>
                          <a:ea typeface="+mn-ea"/>
                          <a:cs typeface="+mn-cs"/>
                        </a:rPr>
                        <a:t>2013</a:t>
                      </a:r>
                      <a:r>
                        <a:rPr kumimoji="1" lang="ja-JP" altLang="en-US" sz="1200" b="1" kern="1200" dirty="0">
                          <a:solidFill>
                            <a:schemeClr val="tx1"/>
                          </a:solidFill>
                          <a:effectLst/>
                          <a:latin typeface="+mn-ea"/>
                          <a:ea typeface="+mn-ea"/>
                          <a:cs typeface="+mn-cs"/>
                        </a:rPr>
                        <a:t>）年</a:t>
                      </a:r>
                      <a:r>
                        <a:rPr kumimoji="1" lang="en-US" altLang="ja-JP" sz="1200" b="1" kern="1200" dirty="0">
                          <a:solidFill>
                            <a:schemeClr val="tx1"/>
                          </a:solidFill>
                          <a:effectLst/>
                          <a:latin typeface="+mn-ea"/>
                          <a:ea typeface="+mn-ea"/>
                          <a:cs typeface="+mn-cs"/>
                        </a:rPr>
                        <a:t>】</a:t>
                      </a:r>
                      <a:endParaRPr kumimoji="1" lang="ja-JP" altLang="en-US" sz="12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26.4</a:t>
                      </a:r>
                      <a:r>
                        <a:rPr lang="en-US" sz="1400" b="1" dirty="0">
                          <a:solidFill>
                            <a:schemeClr val="tx1"/>
                          </a:solidFill>
                          <a:effectLst/>
                          <a:latin typeface="+mn-ea"/>
                          <a:ea typeface="+mn-ea"/>
                        </a:rPr>
                        <a:t>%</a:t>
                      </a:r>
                      <a:r>
                        <a:rPr lang="ja-JP" sz="1400" b="1" dirty="0">
                          <a:solidFill>
                            <a:schemeClr val="tx1"/>
                          </a:solidFill>
                          <a:effectLst/>
                          <a:latin typeface="+mn-ea"/>
                          <a:ea typeface="+mn-ea"/>
                        </a:rPr>
                        <a:t>／</a:t>
                      </a:r>
                      <a:r>
                        <a:rPr lang="en-US" altLang="ja-JP" sz="1400" b="1" dirty="0">
                          <a:solidFill>
                            <a:schemeClr val="tx1"/>
                          </a:solidFill>
                          <a:effectLst/>
                          <a:latin typeface="+mn-ea"/>
                          <a:ea typeface="+mn-ea"/>
                        </a:rPr>
                        <a:t>42.6</a:t>
                      </a:r>
                      <a:r>
                        <a:rPr lang="en-US" sz="1400" b="1" dirty="0">
                          <a:solidFill>
                            <a:schemeClr val="tx1"/>
                          </a:solidFill>
                          <a:effectLst/>
                          <a:latin typeface="+mn-ea"/>
                          <a:ea typeface="+mn-ea"/>
                        </a:rPr>
                        <a:t>%</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altLang="ja-JP" sz="1200" b="1" dirty="0">
                          <a:solidFill>
                            <a:schemeClr val="tx1"/>
                          </a:solidFill>
                          <a:effectLst/>
                          <a:latin typeface="+mn-ea"/>
                          <a:ea typeface="+mn-ea"/>
                        </a:rPr>
                        <a:t>30</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8</a:t>
                      </a:r>
                      <a:r>
                        <a:rPr 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p>
                      <a:pPr algn="ctr" fontAlgn="auto">
                        <a:lnSpc>
                          <a:spcPts val="1600"/>
                        </a:lnSpc>
                        <a:spcAft>
                          <a:spcPts val="0"/>
                        </a:spcAft>
                      </a:pP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12.1</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20.0</a:t>
                      </a:r>
                      <a:r>
                        <a:rPr lang="ja-JP" altLang="en-US" sz="1200" b="1" dirty="0">
                          <a:solidFill>
                            <a:schemeClr val="tx1"/>
                          </a:solidFill>
                          <a:effectLst/>
                          <a:latin typeface="+mn-ea"/>
                          <a:ea typeface="+mn-ea"/>
                        </a:rPr>
                        <a:t>％」</a:t>
                      </a:r>
                      <a:r>
                        <a:rPr lang="en-US" altLang="ja-JP" sz="1200" b="1" dirty="0">
                          <a:solidFill>
                            <a:schemeClr val="tx1"/>
                          </a:solidFill>
                          <a:effectLst/>
                          <a:latin typeface="+mn-ea"/>
                          <a:ea typeface="+mn-ea"/>
                        </a:rPr>
                        <a:t>※</a:t>
                      </a:r>
                    </a:p>
                    <a:p>
                      <a:pPr algn="ctr" fontAlgn="auto">
                        <a:lnSpc>
                          <a:spcPts val="1600"/>
                        </a:lnSpc>
                        <a:spcAft>
                          <a:spcPts val="0"/>
                        </a:spcAft>
                      </a:pP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令和４（</a:t>
                      </a:r>
                      <a:r>
                        <a:rPr lang="en-US" altLang="ja-JP" sz="1200" b="1" dirty="0">
                          <a:solidFill>
                            <a:schemeClr val="tx1"/>
                          </a:solidFill>
                          <a:effectLst/>
                          <a:latin typeface="+mn-ea"/>
                          <a:ea typeface="+mn-ea"/>
                        </a:rPr>
                        <a:t>2022</a:t>
                      </a:r>
                      <a:r>
                        <a:rPr lang="ja-JP" altLang="en-US" sz="1200" b="1" dirty="0">
                          <a:solidFill>
                            <a:schemeClr val="tx1"/>
                          </a:solidFill>
                          <a:effectLst/>
                          <a:latin typeface="+mn-ea"/>
                          <a:ea typeface="+mn-ea"/>
                        </a:rPr>
                        <a:t>）年度</a:t>
                      </a:r>
                      <a:r>
                        <a:rPr lang="en-US" altLang="ja-JP" sz="1200" b="1" dirty="0">
                          <a:solidFill>
                            <a:schemeClr val="tx1"/>
                          </a:solidFill>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0%</a:t>
                      </a:r>
                      <a:r>
                        <a:rPr lang="ja-JP" sz="1400" b="1" dirty="0">
                          <a:solidFill>
                            <a:schemeClr val="tx1"/>
                          </a:solidFill>
                          <a:effectLst/>
                          <a:latin typeface="+mn-ea"/>
                          <a:ea typeface="+mn-ea"/>
                        </a:rPr>
                        <a:t>／</a:t>
                      </a:r>
                      <a:r>
                        <a:rPr lang="en-US" sz="1400" b="1" dirty="0">
                          <a:solidFill>
                            <a:schemeClr val="tx1"/>
                          </a:solidFill>
                          <a:effectLst/>
                          <a:latin typeface="+mn-ea"/>
                          <a:ea typeface="+mn-ea"/>
                        </a:rPr>
                        <a:t>15%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129324" y="835607"/>
            <a:ext cx="458434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（１）</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がんの１次予防　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44-46</a:t>
            </a:r>
          </a:p>
        </p:txBody>
      </p:sp>
      <p:sp>
        <p:nvSpPr>
          <p:cNvPr id="9" name="正方形/長方形 8"/>
          <p:cNvSpPr/>
          <p:nvPr/>
        </p:nvSpPr>
        <p:spPr>
          <a:xfrm>
            <a:off x="691603" y="1494518"/>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12" name="テキスト ボックス 11"/>
          <p:cNvSpPr txBox="1"/>
          <p:nvPr/>
        </p:nvSpPr>
        <p:spPr>
          <a:xfrm>
            <a:off x="8416928" y="268994"/>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１－１</a:t>
            </a:r>
          </a:p>
        </p:txBody>
      </p:sp>
      <p:sp>
        <p:nvSpPr>
          <p:cNvPr id="2" name="テキスト ボックス 1">
            <a:extLst>
              <a:ext uri="{FF2B5EF4-FFF2-40B4-BE49-F238E27FC236}">
                <a16:creationId xmlns:a16="http://schemas.microsoft.com/office/drawing/2014/main" id="{635309FB-12CD-4ABA-9EF4-824B0574F167}"/>
              </a:ext>
            </a:extLst>
          </p:cNvPr>
          <p:cNvSpPr txBox="1"/>
          <p:nvPr/>
        </p:nvSpPr>
        <p:spPr>
          <a:xfrm>
            <a:off x="620485" y="6218813"/>
            <a:ext cx="7600950" cy="276999"/>
          </a:xfrm>
          <a:prstGeom prst="rect">
            <a:avLst/>
          </a:prstGeom>
          <a:noFill/>
        </p:spPr>
        <p:txBody>
          <a:bodyPr wrap="square" rtlCol="0">
            <a:spAutoFit/>
          </a:bodyPr>
          <a:lstStyle/>
          <a:p>
            <a:r>
              <a:rPr kumimoji="1" lang="en-US" altLang="ja-JP" sz="1200" dirty="0"/>
              <a:t>※</a:t>
            </a:r>
            <a:r>
              <a:rPr kumimoji="1" lang="ja-JP" altLang="en-US" sz="1200" dirty="0"/>
              <a:t>直近の傾向を把握するためのベースライン値と異なる指標（大阪府健康づくり実態調査）による参考値</a:t>
            </a:r>
          </a:p>
        </p:txBody>
      </p:sp>
    </p:spTree>
    <p:extLst>
      <p:ext uri="{BB962C8B-B14F-4D97-AF65-F5344CB8AC3E}">
        <p14:creationId xmlns:p14="http://schemas.microsoft.com/office/powerpoint/2010/main" val="2186963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9923" y="3129560"/>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ext uri="{D42A27DB-BD31-4B8C-83A1-F6EECF244321}">
                <p14:modId xmlns:p14="http://schemas.microsoft.com/office/powerpoint/2010/main" val="3306249182"/>
              </p:ext>
            </p:extLst>
          </p:nvPr>
        </p:nvGraphicFramePr>
        <p:xfrm>
          <a:off x="483302" y="94109"/>
          <a:ext cx="8814337" cy="658059"/>
        </p:xfrm>
        <a:graphic>
          <a:graphicData uri="http://schemas.openxmlformats.org/drawingml/2006/table">
            <a:tbl>
              <a:tblPr firstRow="1" bandRow="1">
                <a:tableStyleId>{5C22544A-7EE6-4342-B048-85BDC9FD1C3A}</a:tableStyleId>
              </a:tblPr>
              <a:tblGrid>
                <a:gridCol w="1274378">
                  <a:extLst>
                    <a:ext uri="{9D8B030D-6E8A-4147-A177-3AD203B41FA5}">
                      <a16:colId xmlns:a16="http://schemas.microsoft.com/office/drawing/2014/main" val="3795206225"/>
                    </a:ext>
                  </a:extLst>
                </a:gridCol>
                <a:gridCol w="7539959">
                  <a:extLst>
                    <a:ext uri="{9D8B030D-6E8A-4147-A177-3AD203B41FA5}">
                      <a16:colId xmlns:a16="http://schemas.microsoft.com/office/drawing/2014/main" val="1328953327"/>
                    </a:ext>
                  </a:extLst>
                </a:gridCol>
              </a:tblGrid>
              <a:tr h="658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現状･課題</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350" b="1" dirty="0">
                          <a:solidFill>
                            <a:schemeClr val="tx1"/>
                          </a:solidFill>
                        </a:rPr>
                        <a:t>◆喫煙、飲酒、食事、運動などの生活習慣を改善することにより、避けられるがんを防ぐことが大切。子どもの頃からがんに対する正しい知識などを学ぶ、がん教育の充実が求められる。</a:t>
                      </a:r>
                      <a:endParaRPr kumimoji="1" lang="ja-JP" altLang="en-US" sz="135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211424739"/>
              </p:ext>
            </p:extLst>
          </p:nvPr>
        </p:nvGraphicFramePr>
        <p:xfrm>
          <a:off x="483302" y="819162"/>
          <a:ext cx="8814337" cy="6022400"/>
        </p:xfrm>
        <a:graphic>
          <a:graphicData uri="http://schemas.openxmlformats.org/drawingml/2006/table">
            <a:tbl>
              <a:tblPr firstRow="1" bandRow="1">
                <a:tableStyleId>{5C22544A-7EE6-4342-B048-85BDC9FD1C3A}</a:tableStyleId>
              </a:tblPr>
              <a:tblGrid>
                <a:gridCol w="1284538">
                  <a:extLst>
                    <a:ext uri="{9D8B030D-6E8A-4147-A177-3AD203B41FA5}">
                      <a16:colId xmlns:a16="http://schemas.microsoft.com/office/drawing/2014/main" val="528851062"/>
                    </a:ext>
                  </a:extLst>
                </a:gridCol>
                <a:gridCol w="7529799">
                  <a:extLst>
                    <a:ext uri="{9D8B030D-6E8A-4147-A177-3AD203B41FA5}">
                      <a16:colId xmlns:a16="http://schemas.microsoft.com/office/drawing/2014/main" val="89849022"/>
                    </a:ext>
                  </a:extLst>
                </a:gridCol>
              </a:tblGrid>
              <a:tr h="4051685">
                <a:tc>
                  <a:txBody>
                    <a:bodyPr/>
                    <a:lstStyle/>
                    <a:p>
                      <a:r>
                        <a:rPr kumimoji="1" lang="ja-JP" altLang="en-US" sz="1600" dirty="0">
                          <a:latin typeface="+mn-ea"/>
                          <a:ea typeface="+mn-ea"/>
                        </a:rPr>
                        <a:t> </a:t>
                      </a:r>
                      <a:r>
                        <a:rPr kumimoji="1" lang="ja-JP" altLang="en-US" sz="1400" dirty="0">
                          <a:latin typeface="+mn-ea"/>
                          <a:ea typeface="+mn-ea"/>
                        </a:rPr>
                        <a:t>本年度の     </a:t>
                      </a:r>
                      <a:endParaRPr kumimoji="1" lang="en-US" altLang="ja-JP" sz="1400" dirty="0">
                        <a:latin typeface="+mn-ea"/>
                        <a:ea typeface="+mn-ea"/>
                      </a:endParaRPr>
                    </a:p>
                    <a:p>
                      <a:r>
                        <a:rPr kumimoji="1" lang="en-US" altLang="ja-JP" sz="1400" dirty="0">
                          <a:latin typeface="+mn-ea"/>
                          <a:ea typeface="+mn-ea"/>
                        </a:rPr>
                        <a:t> </a:t>
                      </a:r>
                      <a:r>
                        <a:rPr kumimoji="1" lang="ja-JP" altLang="en-US" sz="1400" dirty="0">
                          <a:latin typeface="+mn-ea"/>
                          <a:ea typeface="+mn-ea"/>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b="1" i="0" u="none" strike="noStrike" kern="1200" cap="none" spc="0" normalizeH="0" baseline="0" noProof="0" dirty="0">
                          <a:ln>
                            <a:noFill/>
                          </a:ln>
                          <a:solidFill>
                            <a:schemeClr val="tx1"/>
                          </a:solidFill>
                          <a:effectLst/>
                          <a:uLnTx/>
                          <a:uFillTx/>
                          <a:latin typeface="+mn-ea"/>
                          <a:ea typeface="+mn-ea"/>
                          <a:cs typeface="+mn-cs"/>
                        </a:rPr>
                        <a:t>《</a:t>
                      </a:r>
                      <a:r>
                        <a:rPr kumimoji="1" lang="ja-JP" altLang="en-US" sz="1150" b="1" i="0" u="sng" strike="noStrike" kern="1200" cap="none" spc="0" normalizeH="0" baseline="0" noProof="0" dirty="0">
                          <a:ln>
                            <a:noFill/>
                          </a:ln>
                          <a:solidFill>
                            <a:schemeClr val="tx1"/>
                          </a:solidFill>
                          <a:effectLst/>
                          <a:uLnTx/>
                          <a:uFillTx/>
                          <a:latin typeface="+mn-ea"/>
                          <a:ea typeface="+mn-ea"/>
                          <a:cs typeface="+mn-cs"/>
                        </a:rPr>
                        <a:t>たばこ対策</a:t>
                      </a:r>
                      <a:r>
                        <a:rPr kumimoji="1" lang="en-US" altLang="ja-JP" sz="1150" b="1" i="0" u="none" strike="noStrike" kern="1200" cap="none" spc="0" normalizeH="0" baseline="0" noProof="0" dirty="0">
                          <a:ln>
                            <a:noFill/>
                          </a:ln>
                          <a:solidFill>
                            <a:schemeClr val="tx1"/>
                          </a:solidFill>
                          <a:effectLst/>
                          <a:uLnTx/>
                          <a:uFillTx/>
                          <a:latin typeface="+mn-ea"/>
                          <a:ea typeface="+mn-ea"/>
                          <a:cs typeface="+mn-cs"/>
                        </a:rPr>
                        <a:t>》</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■健康増進法、大阪府受動喫煙防止条例及び子どもの受動喫煙防止条例について、</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リーフレット・ガイドブック配布、ポスター掲示、大阪シティバスラッピング、</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大阪モノレール車内ビジョン、デジタルサイネージ広告、</a:t>
                      </a:r>
                      <a:r>
                        <a:rPr kumimoji="1" lang="en-US" altLang="ja-JP" sz="1150" b="0" i="0" u="none" strike="noStrike" kern="1200" cap="none" spc="0" normalizeH="0" baseline="0" noProof="0" dirty="0">
                          <a:ln>
                            <a:noFill/>
                          </a:ln>
                          <a:solidFill>
                            <a:schemeClr val="tx1"/>
                          </a:solidFill>
                          <a:effectLst/>
                          <a:uLnTx/>
                          <a:uFillTx/>
                          <a:latin typeface="+mn-ea"/>
                          <a:ea typeface="+mn-ea"/>
                          <a:cs typeface="+mn-cs"/>
                        </a:rPr>
                        <a:t>SNS</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等による周知啓発。</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■府内喫煙可能室設置施設（約</a:t>
                      </a:r>
                      <a:r>
                        <a:rPr kumimoji="1" lang="en-US" altLang="ja-JP" sz="1150" b="0" i="0" u="none" strike="noStrike" kern="1200" cap="none" spc="0" normalizeH="0" baseline="0" noProof="0" dirty="0">
                          <a:ln>
                            <a:noFill/>
                          </a:ln>
                          <a:solidFill>
                            <a:schemeClr val="tx1"/>
                          </a:solidFill>
                          <a:effectLst/>
                          <a:uLnTx/>
                          <a:uFillTx/>
                          <a:latin typeface="+mn-ea"/>
                          <a:ea typeface="+mn-ea"/>
                          <a:cs typeface="+mn-cs"/>
                        </a:rPr>
                        <a:t>2</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万店）に対し、リーフレット配布とともに</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電話でのフォローアップ及び個別訪問を実施。</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■大阪府受動喫煙防止対策相談ダイヤル等での問い合わせ、相談対応、府保健所、保健所設置市と</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連携した、法・条令に基づく指導、助言。</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■飲食店向け調査（法・条例の認知度、受動喫煙防止対策状況等）及び</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　府民向け意識調査（法・条令の認知度、受動喫煙を受けた機会等）を実施。</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■条例の規制の対象となる飲食店に対する府独自の支援策を実施。</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■屋外分煙所モデル整備の促進。</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dirty="0">
                          <a:solidFill>
                            <a:schemeClr val="tx1"/>
                          </a:solidFill>
                          <a:latin typeface="+mn-ea"/>
                          <a:ea typeface="+mn-ea"/>
                        </a:rPr>
                        <a:t>《</a:t>
                      </a:r>
                      <a:r>
                        <a:rPr kumimoji="1" lang="ja-JP" altLang="en-US" sz="1150" u="sng" dirty="0">
                          <a:solidFill>
                            <a:schemeClr val="tx1"/>
                          </a:solidFill>
                          <a:latin typeface="+mn-ea"/>
                          <a:ea typeface="+mn-ea"/>
                        </a:rPr>
                        <a:t>喫煙以外の生活習慣の改善</a:t>
                      </a:r>
                      <a:r>
                        <a:rPr kumimoji="1" lang="en-US" altLang="ja-JP" sz="1150" dirty="0">
                          <a:solidFill>
                            <a:schemeClr val="tx1"/>
                          </a:solidFill>
                          <a:latin typeface="+mn-ea"/>
                          <a:ea typeface="+mn-ea"/>
                        </a:rPr>
                        <a:t>》</a:t>
                      </a:r>
                      <a:endParaRPr kumimoji="1" lang="en-US" altLang="ja-JP" sz="115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dirty="0">
                          <a:solidFill>
                            <a:schemeClr val="tx1"/>
                          </a:solidFill>
                          <a:latin typeface="+mn-ea"/>
                          <a:ea typeface="+mn-ea"/>
                        </a:rPr>
                        <a:t>■府民の健康づくりをオール大阪で推進する</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健活１０</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の普及啓発を、企業や保健医療関係団体、市町村等と連携して展開。</a:t>
                      </a:r>
                      <a:endParaRPr kumimoji="1" lang="en-US" altLang="ja-JP" sz="115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■日々の健康づくりの実践に役立つ情報を発信する啓発セミナーをオンラインで開催（「健活おおさかセミナー」</a:t>
                      </a:r>
                      <a:r>
                        <a:rPr kumimoji="1" lang="en-US" altLang="ja-JP" sz="1150" b="0" i="0" u="none" strike="noStrike" kern="1200" cap="none" spc="0" normalizeH="0" baseline="0" noProof="0" dirty="0">
                          <a:ln>
                            <a:noFill/>
                          </a:ln>
                          <a:solidFill>
                            <a:schemeClr val="tx1"/>
                          </a:solidFill>
                          <a:effectLst/>
                          <a:uLnTx/>
                          <a:uFillTx/>
                          <a:latin typeface="+mn-ea"/>
                          <a:ea typeface="+mn-ea"/>
                          <a:cs typeface="+mn-cs"/>
                        </a:rPr>
                        <a:t>25,675</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回視聴）。</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健活１０</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の普及啓発のため</a:t>
                      </a:r>
                      <a:r>
                        <a:rPr kumimoji="1" lang="en-US" altLang="ja-JP" sz="1150" b="0" dirty="0">
                          <a:solidFill>
                            <a:schemeClr val="tx1"/>
                          </a:solidFill>
                          <a:latin typeface="+mn-ea"/>
                          <a:ea typeface="+mn-ea"/>
                        </a:rPr>
                        <a:t>JR</a:t>
                      </a:r>
                      <a:r>
                        <a:rPr kumimoji="1" lang="ja-JP" altLang="en-US" sz="1150" b="0" dirty="0">
                          <a:solidFill>
                            <a:schemeClr val="tx1"/>
                          </a:solidFill>
                          <a:latin typeface="+mn-ea"/>
                          <a:ea typeface="+mn-ea"/>
                        </a:rPr>
                        <a:t>大阪駅で</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健活１０</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と万博のコラボレーション広告を掲出</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dirty="0">
                          <a:solidFill>
                            <a:schemeClr val="tx1"/>
                          </a:solidFill>
                          <a:latin typeface="+mn-ea"/>
                          <a:ea typeface="+mn-ea"/>
                        </a:rPr>
                        <a:t>《</a:t>
                      </a:r>
                      <a:r>
                        <a:rPr kumimoji="1" lang="ja-JP" altLang="en-US" sz="1150" u="sng" dirty="0">
                          <a:solidFill>
                            <a:schemeClr val="tx1"/>
                          </a:solidFill>
                          <a:latin typeface="+mn-ea"/>
                          <a:ea typeface="+mn-ea"/>
                        </a:rPr>
                        <a:t>がんに関する知識の普及啓発</a:t>
                      </a:r>
                      <a:r>
                        <a:rPr kumimoji="1" lang="en-US" altLang="ja-JP" sz="1150" dirty="0">
                          <a:solidFill>
                            <a:schemeClr val="tx1"/>
                          </a:solidFill>
                          <a:latin typeface="+mn-ea"/>
                          <a:ea typeface="+mn-ea"/>
                        </a:rPr>
                        <a:t>》</a:t>
                      </a:r>
                      <a:endParaRPr kumimoji="1" lang="en-US" altLang="ja-JP" sz="1150" b="0" dirty="0">
                        <a:solidFill>
                          <a:schemeClr val="tx1"/>
                        </a:solidFill>
                        <a:latin typeface="+mn-ea"/>
                        <a:ea typeface="+mn-ea"/>
                      </a:endParaRPr>
                    </a:p>
                    <a:p>
                      <a:pPr marL="174625" indent="-174625"/>
                      <a:r>
                        <a:rPr kumimoji="1" lang="ja-JP" altLang="en-US" sz="1150" b="0" dirty="0">
                          <a:solidFill>
                            <a:schemeClr val="tx1"/>
                          </a:solidFill>
                          <a:latin typeface="+mn-ea"/>
                          <a:ea typeface="+mn-ea"/>
                        </a:rPr>
                        <a:t>■中学校、高校におけるがん教育の外部講師活用を進めるため、府教育庁と連携して講師リストを作成し、市町村教育委員会や府立高校へ配布するとともに、依頼に基づき外部講師を派遣。また、教員向けの研修会を教育庁と連携して実施。</a:t>
                      </a:r>
                      <a:endParaRPr kumimoji="1" lang="en-US" altLang="ja-JP" sz="1150" b="0" dirty="0">
                        <a:solidFill>
                          <a:schemeClr val="tx1"/>
                        </a:solidFill>
                        <a:latin typeface="+mn-ea"/>
                        <a:ea typeface="+mn-ea"/>
                      </a:endParaRPr>
                    </a:p>
                    <a:p>
                      <a:pPr marL="174625" indent="-174625"/>
                      <a:r>
                        <a:rPr kumimoji="1" lang="ja-JP" altLang="en-US" sz="1150" b="0" dirty="0">
                          <a:solidFill>
                            <a:schemeClr val="tx1"/>
                          </a:solidFill>
                          <a:latin typeface="+mn-ea"/>
                          <a:ea typeface="+mn-ea"/>
                        </a:rPr>
                        <a:t>■関係団体や企業、大学等と連携し、がんやがん予防に関するオンラインセミナーの開催、がん検診受診促進動画の配信等普及啓発を実施。</a:t>
                      </a:r>
                      <a:endParaRPr kumimoji="1" lang="en-US" altLang="ja-JP" sz="115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6002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今後の</a:t>
                      </a:r>
                      <a:endParaRPr kumimoji="1" lang="en-US" altLang="ja-JP" sz="1400" b="1"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 取組予定</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b="1" dirty="0">
                          <a:solidFill>
                            <a:schemeClr val="tx1"/>
                          </a:solidFill>
                          <a:latin typeface="+mn-ea"/>
                          <a:ea typeface="+mn-ea"/>
                        </a:rPr>
                        <a:t>《</a:t>
                      </a:r>
                      <a:r>
                        <a:rPr kumimoji="1" lang="ja-JP" altLang="en-US" sz="1150" b="1" u="sng" dirty="0">
                          <a:solidFill>
                            <a:schemeClr val="tx1"/>
                          </a:solidFill>
                          <a:latin typeface="+mn-ea"/>
                          <a:ea typeface="+mn-ea"/>
                        </a:rPr>
                        <a:t>課題</a:t>
                      </a:r>
                      <a:r>
                        <a:rPr kumimoji="1" lang="en-US" altLang="ja-JP" sz="1150" b="1" dirty="0">
                          <a:solidFill>
                            <a:schemeClr val="tx1"/>
                          </a:solidFill>
                          <a:latin typeface="+mn-ea"/>
                          <a:ea typeface="+mn-ea"/>
                        </a:rPr>
                        <a:t>》</a:t>
                      </a:r>
                    </a:p>
                    <a:p>
                      <a:pPr marL="174625" indent="-174625"/>
                      <a:r>
                        <a:rPr kumimoji="1" lang="ja-JP" altLang="en-US" sz="1150" b="0" dirty="0">
                          <a:solidFill>
                            <a:schemeClr val="tx1"/>
                          </a:solidFill>
                          <a:latin typeface="+mn-ea"/>
                          <a:ea typeface="+mn-ea"/>
                        </a:rPr>
                        <a:t>■健康増進法及び大阪府受動喫煙防止条例の周知と実効性の担保。</a:t>
                      </a:r>
                      <a:endParaRPr kumimoji="1" lang="en-US" altLang="ja-JP" sz="1150" b="0" dirty="0">
                        <a:solidFill>
                          <a:schemeClr val="tx1"/>
                        </a:solidFill>
                        <a:latin typeface="+mn-ea"/>
                        <a:ea typeface="+mn-ea"/>
                      </a:endParaRPr>
                    </a:p>
                    <a:p>
                      <a:pPr marL="174625" indent="-174625"/>
                      <a:r>
                        <a:rPr kumimoji="1" lang="ja-JP" altLang="en-US" sz="1150" b="0" dirty="0">
                          <a:solidFill>
                            <a:schemeClr val="tx1"/>
                          </a:solidFill>
                          <a:latin typeface="+mn-ea"/>
                          <a:ea typeface="+mn-ea"/>
                        </a:rPr>
                        <a:t>■健康に関心の薄い若い世代等に対して、取組みへの参加を促す手法の工夫が必要。</a:t>
                      </a:r>
                      <a:endParaRPr kumimoji="1" lang="en-US" altLang="ja-JP" sz="115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150" b="1" dirty="0">
                          <a:solidFill>
                            <a:schemeClr val="tx1"/>
                          </a:solidFill>
                          <a:latin typeface="+mn-ea"/>
                          <a:ea typeface="+mn-ea"/>
                        </a:rPr>
                        <a:t>《</a:t>
                      </a:r>
                      <a:r>
                        <a:rPr kumimoji="1" lang="ja-JP" altLang="en-US" sz="1150" b="1" u="sng" dirty="0">
                          <a:solidFill>
                            <a:schemeClr val="tx1"/>
                          </a:solidFill>
                          <a:latin typeface="+mn-ea"/>
                          <a:ea typeface="+mn-ea"/>
                        </a:rPr>
                        <a:t>次年度の取組</a:t>
                      </a:r>
                      <a:r>
                        <a:rPr kumimoji="1" lang="en-US" altLang="ja-JP" sz="115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schemeClr val="tx1"/>
                          </a:solidFill>
                          <a:effectLst/>
                          <a:uLnTx/>
                          <a:uFillTx/>
                          <a:latin typeface="+mn-ea"/>
                          <a:ea typeface="+mn-ea"/>
                          <a:cs typeface="+mn-cs"/>
                        </a:rPr>
                        <a:t>■望まない受動喫煙の防止のため、周知啓発、適切な指導・助言及び支援策を引き続き実施。</a:t>
                      </a:r>
                      <a:endParaRPr kumimoji="1" lang="en-US" altLang="ja-JP" sz="1150" b="0" i="0" u="none" strike="noStrike" kern="1200" cap="none" spc="0" normalizeH="0" baseline="0" noProof="0" dirty="0">
                        <a:ln>
                          <a:noFill/>
                        </a:ln>
                        <a:solidFill>
                          <a:schemeClr val="tx1"/>
                        </a:solidFill>
                        <a:effectLst/>
                        <a:uLnTx/>
                        <a:uFillTx/>
                        <a:latin typeface="+mn-ea"/>
                        <a:ea typeface="+mn-ea"/>
                        <a:cs typeface="+mn-cs"/>
                      </a:endParaRPr>
                    </a:p>
                    <a:p>
                      <a:pPr marL="174625" indent="-174625"/>
                      <a:r>
                        <a:rPr kumimoji="1" lang="ja-JP" altLang="en-US" sz="1150" b="0" dirty="0">
                          <a:solidFill>
                            <a:schemeClr val="tx1"/>
                          </a:solidFill>
                          <a:latin typeface="+mn-ea"/>
                          <a:ea typeface="+mn-ea"/>
                        </a:rPr>
                        <a:t>■</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健活１０</a:t>
                      </a:r>
                      <a:r>
                        <a:rPr kumimoji="1" lang="en-US" altLang="ja-JP" sz="1150" b="0" dirty="0">
                          <a:solidFill>
                            <a:schemeClr val="tx1"/>
                          </a:solidFill>
                          <a:latin typeface="+mn-ea"/>
                          <a:ea typeface="+mn-ea"/>
                        </a:rPr>
                        <a:t>』</a:t>
                      </a:r>
                      <a:r>
                        <a:rPr kumimoji="1" lang="ja-JP" altLang="en-US" sz="1150" b="0" dirty="0">
                          <a:solidFill>
                            <a:schemeClr val="tx1"/>
                          </a:solidFill>
                          <a:latin typeface="+mn-ea"/>
                          <a:ea typeface="+mn-ea"/>
                        </a:rPr>
                        <a:t>の普及啓発及び「健活おおさか推進府民会議」を通じて、引き続きオール大阪での健康づくりを推進。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064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 最終予算</a:t>
                      </a:r>
                      <a:r>
                        <a:rPr kumimoji="1" lang="en-US" altLang="ja-JP" sz="1400" b="1" dirty="0">
                          <a:solidFill>
                            <a:schemeClr val="bg1"/>
                          </a:solidFill>
                          <a:latin typeface="+mn-ea"/>
                          <a:ea typeface="+mn-ea"/>
                        </a:rPr>
                        <a:t>(</a:t>
                      </a:r>
                      <a:r>
                        <a:rPr kumimoji="1" lang="ja-JP" altLang="en-US" sz="1400" b="1" dirty="0">
                          <a:solidFill>
                            <a:schemeClr val="bg1"/>
                          </a:solidFill>
                          <a:latin typeface="+mn-ea"/>
                          <a:ea typeface="+mn-ea"/>
                        </a:rPr>
                        <a:t>案</a:t>
                      </a:r>
                      <a:r>
                        <a:rPr kumimoji="1" lang="en-US" altLang="ja-JP" sz="1400" b="1" dirty="0">
                          <a:solidFill>
                            <a:schemeClr val="bg1"/>
                          </a:solidFill>
                          <a:latin typeface="+mn-ea"/>
                          <a:ea typeface="+mn-ea"/>
                        </a:rPr>
                        <a:t>)</a:t>
                      </a:r>
                      <a:endParaRPr kumimoji="1" lang="ja-JP" altLang="en-US"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150" dirty="0">
                          <a:solidFill>
                            <a:schemeClr val="tx1"/>
                          </a:solidFill>
                          <a:latin typeface="+mn-ea"/>
                          <a:ea typeface="+mn-ea"/>
                        </a:rPr>
                        <a:t>たばこ対策事業（</a:t>
                      </a:r>
                      <a:r>
                        <a:rPr kumimoji="1" lang="en-US" altLang="ja-JP" sz="1150" b="0" i="0" u="none" strike="noStrike" kern="1200" cap="none" spc="0" normalizeH="0" baseline="0" noProof="0" dirty="0">
                          <a:ln>
                            <a:noFill/>
                          </a:ln>
                          <a:solidFill>
                            <a:schemeClr val="tx1"/>
                          </a:solidFill>
                          <a:effectLst/>
                          <a:uLnTx/>
                          <a:uFillTx/>
                          <a:latin typeface="+mn-ea"/>
                          <a:ea typeface="+mn-ea"/>
                          <a:cs typeface="+mn-cs"/>
                        </a:rPr>
                        <a:t>114,675</a:t>
                      </a:r>
                      <a:r>
                        <a:rPr kumimoji="1" lang="ja-JP" altLang="en-US" sz="1150" b="0" i="0" u="none" strike="noStrike" kern="1200" cap="none" spc="0" normalizeH="0" baseline="0" noProof="0" dirty="0">
                          <a:ln>
                            <a:noFill/>
                          </a:ln>
                          <a:solidFill>
                            <a:schemeClr val="tx1"/>
                          </a:solidFill>
                          <a:effectLst/>
                          <a:uLnTx/>
                          <a:uFillTx/>
                          <a:latin typeface="+mn-ea"/>
                          <a:ea typeface="+mn-ea"/>
                          <a:cs typeface="+mn-cs"/>
                        </a:rPr>
                        <a:t>千円</a:t>
                      </a:r>
                      <a:r>
                        <a:rPr kumimoji="1" lang="ja-JP" altLang="en-US" sz="1150" dirty="0">
                          <a:solidFill>
                            <a:schemeClr val="tx1"/>
                          </a:solidFill>
                          <a:latin typeface="+mn-ea"/>
                          <a:ea typeface="+mn-ea"/>
                        </a:rPr>
                        <a:t>）、オール大阪による健康づくり推進事業（</a:t>
                      </a:r>
                      <a:r>
                        <a:rPr kumimoji="1" lang="en-US" altLang="ja-JP" sz="1150" dirty="0">
                          <a:solidFill>
                            <a:schemeClr val="tx1"/>
                          </a:solidFill>
                          <a:latin typeface="+mn-ea"/>
                          <a:ea typeface="+mn-ea"/>
                        </a:rPr>
                        <a:t>27,134</a:t>
                      </a:r>
                      <a:r>
                        <a:rPr kumimoji="1" lang="ja-JP" altLang="en-US" sz="1150" dirty="0">
                          <a:solidFill>
                            <a:schemeClr val="tx1"/>
                          </a:solidFill>
                          <a:latin typeface="+mn-ea"/>
                          <a:ea typeface="+mn-ea"/>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67605" y="819162"/>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166341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59002" y="1023214"/>
            <a:ext cx="9259910" cy="559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04481" y="140127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graphicFrame>
        <p:nvGraphicFramePr>
          <p:cNvPr id="17" name="表 16"/>
          <p:cNvGraphicFramePr>
            <a:graphicFrameLocks noGrp="1"/>
          </p:cNvGraphicFramePr>
          <p:nvPr>
            <p:extLst>
              <p:ext uri="{D42A27DB-BD31-4B8C-83A1-F6EECF244321}">
                <p14:modId xmlns:p14="http://schemas.microsoft.com/office/powerpoint/2010/main" val="1058536832"/>
              </p:ext>
            </p:extLst>
          </p:nvPr>
        </p:nvGraphicFramePr>
        <p:xfrm>
          <a:off x="750794" y="1779631"/>
          <a:ext cx="8607519" cy="4624200"/>
        </p:xfrm>
        <a:graphic>
          <a:graphicData uri="http://schemas.openxmlformats.org/drawingml/2006/table">
            <a:tbl>
              <a:tblPr firstRow="1" firstCol="1" bandRow="1">
                <a:tableStyleId>{5C22544A-7EE6-4342-B048-85BDC9FD1C3A}</a:tableStyleId>
              </a:tblPr>
              <a:tblGrid>
                <a:gridCol w="372682">
                  <a:extLst>
                    <a:ext uri="{9D8B030D-6E8A-4147-A177-3AD203B41FA5}">
                      <a16:colId xmlns:a16="http://schemas.microsoft.com/office/drawing/2014/main" val="20000"/>
                    </a:ext>
                  </a:extLst>
                </a:gridCol>
                <a:gridCol w="1733925">
                  <a:extLst>
                    <a:ext uri="{9D8B030D-6E8A-4147-A177-3AD203B41FA5}">
                      <a16:colId xmlns:a16="http://schemas.microsoft.com/office/drawing/2014/main" val="20001"/>
                    </a:ext>
                  </a:extLst>
                </a:gridCol>
                <a:gridCol w="1740141">
                  <a:extLst>
                    <a:ext uri="{9D8B030D-6E8A-4147-A177-3AD203B41FA5}">
                      <a16:colId xmlns:a16="http://schemas.microsoft.com/office/drawing/2014/main" val="4248317151"/>
                    </a:ext>
                  </a:extLst>
                </a:gridCol>
                <a:gridCol w="1569275">
                  <a:extLst>
                    <a:ext uri="{9D8B030D-6E8A-4147-A177-3AD203B41FA5}">
                      <a16:colId xmlns:a16="http://schemas.microsoft.com/office/drawing/2014/main" val="20003"/>
                    </a:ext>
                  </a:extLst>
                </a:gridCol>
                <a:gridCol w="1719883">
                  <a:extLst>
                    <a:ext uri="{9D8B030D-6E8A-4147-A177-3AD203B41FA5}">
                      <a16:colId xmlns:a16="http://schemas.microsoft.com/office/drawing/2014/main" val="2204503950"/>
                    </a:ext>
                  </a:extLst>
                </a:gridCol>
                <a:gridCol w="1471613">
                  <a:extLst>
                    <a:ext uri="{9D8B030D-6E8A-4147-A177-3AD203B41FA5}">
                      <a16:colId xmlns:a16="http://schemas.microsoft.com/office/drawing/2014/main" val="4039634864"/>
                    </a:ext>
                  </a:extLst>
                </a:gridCol>
              </a:tblGrid>
              <a:tr h="46736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L w="2857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100" b="1" dirty="0">
                          <a:effectLst/>
                          <a:latin typeface="+mn-ea"/>
                          <a:ea typeface="+mn-ea"/>
                        </a:rPr>
                        <a:t>【</a:t>
                      </a:r>
                      <a:r>
                        <a:rPr lang="ja-JP" altLang="en-US" sz="1100" b="1" dirty="0">
                          <a:effectLst/>
                          <a:latin typeface="+mn-ea"/>
                          <a:ea typeface="+mn-ea"/>
                        </a:rPr>
                        <a:t>平成</a:t>
                      </a:r>
                      <a:r>
                        <a:rPr lang="en-US" altLang="ja-JP" sz="1100" b="1" dirty="0">
                          <a:effectLst/>
                          <a:latin typeface="+mn-ea"/>
                          <a:ea typeface="+mn-ea"/>
                        </a:rPr>
                        <a:t>28(2016)</a:t>
                      </a:r>
                      <a:r>
                        <a:rPr lang="ja-JP" altLang="en-US" sz="1100" b="1" dirty="0">
                          <a:effectLst/>
                          <a:latin typeface="+mn-ea"/>
                          <a:ea typeface="+mn-ea"/>
                        </a:rPr>
                        <a:t>年</a:t>
                      </a:r>
                      <a:r>
                        <a:rPr lang="en-US" altLang="ja-JP" sz="1100" b="1" dirty="0">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bg1"/>
                          </a:solidFill>
                          <a:effectLst/>
                          <a:latin typeface="+mn-ea"/>
                          <a:ea typeface="+mn-ea"/>
                        </a:rPr>
                        <a:t>現在の状況</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100" b="1" dirty="0">
                          <a:solidFill>
                            <a:schemeClr val="bg1"/>
                          </a:solidFill>
                          <a:effectLst/>
                          <a:latin typeface="+mn-ea"/>
                          <a:ea typeface="+mn-ea"/>
                        </a:rPr>
                        <a:t>【</a:t>
                      </a:r>
                      <a:r>
                        <a:rPr lang="ja-JP" altLang="en-US" sz="1100" b="1" dirty="0">
                          <a:solidFill>
                            <a:schemeClr val="bg1"/>
                          </a:solidFill>
                          <a:effectLst/>
                          <a:latin typeface="+mn-ea"/>
                          <a:ea typeface="+mn-ea"/>
                        </a:rPr>
                        <a:t>令和４</a:t>
                      </a:r>
                      <a:r>
                        <a:rPr lang="en-US" altLang="ja-JP" sz="1100" b="1" dirty="0">
                          <a:solidFill>
                            <a:schemeClr val="bg1"/>
                          </a:solidFill>
                          <a:effectLst/>
                          <a:latin typeface="+mn-ea"/>
                          <a:ea typeface="+mn-ea"/>
                        </a:rPr>
                        <a:t>(2022</a:t>
                      </a:r>
                      <a:r>
                        <a:rPr lang="ja-JP" altLang="en-US" sz="1100" b="1" dirty="0">
                          <a:solidFill>
                            <a:schemeClr val="bg1"/>
                          </a:solidFill>
                          <a:effectLst/>
                          <a:latin typeface="+mn-ea"/>
                          <a:ea typeface="+mn-ea"/>
                        </a:rPr>
                        <a:t>）年</a:t>
                      </a:r>
                      <a:r>
                        <a:rPr lang="en-US" altLang="ja-JP" sz="1100" b="1" dirty="0">
                          <a:solidFill>
                            <a:schemeClr val="bg1"/>
                          </a:solidFill>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5317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がん検診受診率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33.7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36.8%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3173">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大腸がん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34.4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40.3%</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317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肺がん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36.4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42.2%</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3173">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42.2%</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3173">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子宮頸がん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38.5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39.9%</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043">
                <a:tc gridSpan="6">
                  <a:txBody>
                    <a:bodyPr/>
                    <a:lstStyle/>
                    <a:p>
                      <a:pPr marL="0" algn="ctr" defTabSz="914400" rtl="0" eaLnBrk="1" fontAlgn="auto" latinLnBrk="0" hangingPunct="1">
                        <a:lnSpc>
                          <a:spcPts val="500"/>
                        </a:lnSpc>
                        <a:spcAft>
                          <a:spcPts val="0"/>
                        </a:spcAft>
                      </a:pPr>
                      <a:endParaRPr kumimoji="1" lang="ja-JP" sz="14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pPr marL="0" algn="ctr" defTabSz="914400" rtl="0" eaLnBrk="1" fontAlgn="auto" latinLnBrk="0" hangingPunct="1">
                        <a:lnSpc>
                          <a:spcPts val="1600"/>
                        </a:lnSpc>
                        <a:spcAft>
                          <a:spcPts val="0"/>
                        </a:spcAft>
                      </a:pP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2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extLst>
                  <a:ext uri="{0D108BD9-81ED-4DB2-BD59-A6C34878D82A}">
                    <a16:rowId xmlns:a16="http://schemas.microsoft.com/office/drawing/2014/main" val="2450646810"/>
                  </a:ext>
                </a:extLst>
              </a:tr>
              <a:tr h="527948">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 </a:t>
                      </a: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marL="0" algn="ctr" defTabSz="914400" rtl="0" eaLnBrk="1" fontAlgn="auto" latinLnBrk="0" hangingPunct="1">
                        <a:lnSpc>
                          <a:spcPts val="1600"/>
                        </a:lnSpc>
                        <a:spcAft>
                          <a:spcPts val="0"/>
                        </a:spcAft>
                      </a:pPr>
                      <a:r>
                        <a:rPr kumimoji="1" lang="ja-JP" sz="1400" b="1" kern="1200" dirty="0">
                          <a:solidFill>
                            <a:schemeClr val="lt1"/>
                          </a:solidFill>
                          <a:effectLst/>
                          <a:latin typeface="+mn-ea"/>
                          <a:ea typeface="+mn-ea"/>
                          <a:cs typeface="+mn-cs"/>
                        </a:rPr>
                        <a:t>個別目標</a:t>
                      </a: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marL="0" algn="ctr" defTabSz="914400" rtl="0" eaLnBrk="1" fontAlgn="auto" latinLnBrk="0" hangingPunct="1">
                        <a:lnSpc>
                          <a:spcPts val="1600"/>
                        </a:lnSpc>
                        <a:spcAft>
                          <a:spcPts val="0"/>
                        </a:spcAft>
                      </a:pPr>
                      <a:r>
                        <a:rPr kumimoji="1" lang="ja-JP" altLang="en-US" sz="1400" b="1" kern="1200" dirty="0">
                          <a:solidFill>
                            <a:schemeClr val="lt1"/>
                          </a:solidFill>
                          <a:effectLst/>
                          <a:latin typeface="+mn-ea"/>
                          <a:ea typeface="+mn-ea"/>
                          <a:cs typeface="+mn-cs"/>
                        </a:rPr>
                        <a:t>計画策定時</a:t>
                      </a:r>
                      <a:r>
                        <a:rPr kumimoji="1" lang="ja-JP" sz="1400" b="1" kern="1200" dirty="0">
                          <a:solidFill>
                            <a:schemeClr val="lt1"/>
                          </a:solidFill>
                          <a:effectLst/>
                          <a:latin typeface="+mn-ea"/>
                          <a:ea typeface="+mn-ea"/>
                          <a:cs typeface="+mn-cs"/>
                        </a:rPr>
                        <a:t>の状況</a:t>
                      </a:r>
                      <a:endParaRPr kumimoji="1" lang="en-US" altLang="ja-JP" sz="1400" b="1" kern="1200" dirty="0">
                        <a:solidFill>
                          <a:schemeClr val="lt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100" b="1" kern="1200" dirty="0">
                          <a:solidFill>
                            <a:schemeClr val="lt1"/>
                          </a:solidFill>
                          <a:effectLst/>
                          <a:latin typeface="+mn-ea"/>
                          <a:ea typeface="+mn-ea"/>
                          <a:cs typeface="+mn-cs"/>
                        </a:rPr>
                        <a:t>【</a:t>
                      </a:r>
                      <a:r>
                        <a:rPr kumimoji="1" lang="ja-JP" altLang="en-US" sz="1100" b="1" kern="1200" dirty="0">
                          <a:solidFill>
                            <a:schemeClr val="lt1"/>
                          </a:solidFill>
                          <a:effectLst/>
                          <a:latin typeface="+mn-ea"/>
                          <a:ea typeface="+mn-ea"/>
                          <a:cs typeface="+mn-cs"/>
                        </a:rPr>
                        <a:t>平成</a:t>
                      </a:r>
                      <a:r>
                        <a:rPr kumimoji="1" lang="en-US" altLang="ja-JP" sz="1100" b="1" kern="1200" dirty="0">
                          <a:solidFill>
                            <a:schemeClr val="lt1"/>
                          </a:solidFill>
                          <a:effectLst/>
                          <a:latin typeface="+mn-ea"/>
                          <a:ea typeface="+mn-ea"/>
                          <a:cs typeface="+mn-cs"/>
                        </a:rPr>
                        <a:t>26(2014)</a:t>
                      </a:r>
                      <a:r>
                        <a:rPr kumimoji="1" lang="ja-JP" altLang="en-US" sz="1100" b="1" kern="1200" dirty="0">
                          <a:solidFill>
                            <a:schemeClr val="lt1"/>
                          </a:solidFill>
                          <a:effectLst/>
                          <a:latin typeface="+mn-ea"/>
                          <a:ea typeface="+mn-ea"/>
                          <a:cs typeface="+mn-cs"/>
                        </a:rPr>
                        <a:t>年度</a:t>
                      </a:r>
                      <a:r>
                        <a:rPr kumimoji="1" lang="en-US" altLang="ja-JP" sz="1100" b="1" kern="1200" dirty="0">
                          <a:solidFill>
                            <a:schemeClr val="lt1"/>
                          </a:solidFill>
                          <a:effectLst/>
                          <a:latin typeface="+mn-ea"/>
                          <a:ea typeface="+mn-ea"/>
                          <a:cs typeface="+mn-cs"/>
                        </a:rPr>
                        <a:t>】</a:t>
                      </a: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ja-JP" sz="1400" b="1" kern="1200" dirty="0">
                          <a:solidFill>
                            <a:schemeClr val="bg1"/>
                          </a:solidFill>
                          <a:effectLst/>
                          <a:latin typeface="+mn-ea"/>
                          <a:ea typeface="+mn-ea"/>
                          <a:cs typeface="+mn-cs"/>
                        </a:rPr>
                        <a:t>現在の状況</a:t>
                      </a:r>
                      <a:endParaRPr kumimoji="1" lang="en-US" altLang="ja-JP" sz="1400" b="1" kern="1200" dirty="0">
                        <a:solidFill>
                          <a:schemeClr val="bg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100" b="1" kern="1200" dirty="0">
                          <a:solidFill>
                            <a:schemeClr val="bg1"/>
                          </a:solidFill>
                          <a:effectLst/>
                          <a:latin typeface="+mn-ea"/>
                          <a:ea typeface="+mn-ea"/>
                          <a:cs typeface="+mn-cs"/>
                        </a:rPr>
                        <a:t>【</a:t>
                      </a:r>
                      <a:r>
                        <a:rPr kumimoji="1" lang="ja-JP" altLang="en-US" sz="1100" b="1" kern="1200" dirty="0">
                          <a:solidFill>
                            <a:schemeClr val="bg1"/>
                          </a:solidFill>
                          <a:effectLst/>
                          <a:latin typeface="+mn-ea"/>
                          <a:ea typeface="+mn-ea"/>
                          <a:cs typeface="+mn-cs"/>
                        </a:rPr>
                        <a:t>令和元</a:t>
                      </a:r>
                      <a:r>
                        <a:rPr kumimoji="1" lang="en-US" altLang="ja-JP" sz="1100" b="1" kern="1200" dirty="0">
                          <a:solidFill>
                            <a:schemeClr val="bg1"/>
                          </a:solidFill>
                          <a:effectLst/>
                          <a:latin typeface="+mn-ea"/>
                          <a:ea typeface="+mn-ea"/>
                          <a:cs typeface="+mn-cs"/>
                        </a:rPr>
                        <a:t>(2019)</a:t>
                      </a:r>
                      <a:r>
                        <a:rPr kumimoji="1" lang="ja-JP" altLang="en-US" sz="1100" b="1" kern="1200" dirty="0">
                          <a:solidFill>
                            <a:schemeClr val="bg1"/>
                          </a:solidFill>
                          <a:effectLst/>
                          <a:latin typeface="+mn-ea"/>
                          <a:ea typeface="+mn-ea"/>
                          <a:cs typeface="+mn-cs"/>
                        </a:rPr>
                        <a:t>年度</a:t>
                      </a:r>
                      <a:r>
                        <a:rPr kumimoji="1" lang="en-US" altLang="ja-JP" sz="1100" b="1" kern="1200" dirty="0">
                          <a:solidFill>
                            <a:schemeClr val="bg1"/>
                          </a:solidFill>
                          <a:effectLst/>
                          <a:latin typeface="+mn-ea"/>
                          <a:ea typeface="+mn-ea"/>
                          <a:cs typeface="+mn-cs"/>
                        </a:rPr>
                        <a:t>】</a:t>
                      </a:r>
                      <a:endParaRPr kumimoji="1" lang="en-US" altLang="ja-JP" sz="1400" b="1" kern="1200" dirty="0">
                        <a:solidFill>
                          <a:schemeClr val="bg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2023</a:t>
                      </a:r>
                      <a:r>
                        <a:rPr kumimoji="1" lang="ja-JP" sz="1400" b="1" kern="1200" dirty="0">
                          <a:solidFill>
                            <a:schemeClr val="lt1"/>
                          </a:solidFill>
                          <a:effectLst/>
                          <a:latin typeface="+mn-ea"/>
                          <a:ea typeface="+mn-ea"/>
                          <a:cs typeface="+mn-cs"/>
                        </a:rPr>
                        <a:t>年度の目標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4881376"/>
                  </a:ext>
                </a:extLst>
              </a:tr>
              <a:tr h="353173">
                <a:tc>
                  <a:txBody>
                    <a:bodyPr/>
                    <a:lstStyle/>
                    <a:p>
                      <a:pPr algn="ctr" fontAlgn="auto">
                        <a:lnSpc>
                          <a:spcPts val="1600"/>
                        </a:lnSpc>
                        <a:spcAft>
                          <a:spcPts val="0"/>
                        </a:spcAft>
                      </a:pPr>
                      <a:r>
                        <a:rPr lang="ja-JP" sz="1400" b="1" dirty="0">
                          <a:effectLst/>
                          <a:latin typeface="+mn-ea"/>
                          <a:ea typeface="+mn-ea"/>
                        </a:rPr>
                        <a:t>６</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精密検査受診率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85.7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82.9</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3173">
                <a:tc>
                  <a:txBody>
                    <a:bodyPr/>
                    <a:lstStyle/>
                    <a:p>
                      <a:pPr algn="ctr" fontAlgn="auto">
                        <a:lnSpc>
                          <a:spcPts val="1600"/>
                        </a:lnSpc>
                        <a:spcAft>
                          <a:spcPts val="0"/>
                        </a:spcAft>
                      </a:pPr>
                      <a:r>
                        <a:rPr lang="ja-JP" sz="1400" b="1" dirty="0">
                          <a:effectLst/>
                          <a:latin typeface="+mn-ea"/>
                          <a:ea typeface="+mn-ea"/>
                        </a:rPr>
                        <a:t>７</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大腸がん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70.2</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74.0</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53173">
                <a:tc>
                  <a:txBody>
                    <a:bodyPr/>
                    <a:lstStyle/>
                    <a:p>
                      <a:pPr algn="ctr" fontAlgn="auto">
                        <a:lnSpc>
                          <a:spcPts val="1600"/>
                        </a:lnSpc>
                        <a:spcAft>
                          <a:spcPts val="0"/>
                        </a:spcAft>
                      </a:pPr>
                      <a:r>
                        <a:rPr lang="ja-JP" sz="1400" b="1" dirty="0">
                          <a:effectLst/>
                          <a:latin typeface="+mn-ea"/>
                          <a:ea typeface="+mn-ea"/>
                        </a:rPr>
                        <a:t>８</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肺がん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87.6</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87.3</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3173">
                <a:tc>
                  <a:txBody>
                    <a:bodyPr/>
                    <a:lstStyle/>
                    <a:p>
                      <a:pPr algn="ctr" fontAlgn="auto">
                        <a:lnSpc>
                          <a:spcPts val="1600"/>
                        </a:lnSpc>
                        <a:spcAft>
                          <a:spcPts val="0"/>
                        </a:spcAft>
                      </a:pPr>
                      <a:r>
                        <a:rPr lang="ja-JP" sz="1400" b="1" dirty="0">
                          <a:effectLst/>
                          <a:latin typeface="+mn-ea"/>
                          <a:ea typeface="+mn-ea"/>
                        </a:rPr>
                        <a:t>９</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乳がん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93.4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94.4</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3173">
                <a:tc>
                  <a:txBody>
                    <a:bodyPr/>
                    <a:lstStyle/>
                    <a:p>
                      <a:pPr algn="ctr" fontAlgn="auto">
                        <a:lnSpc>
                          <a:spcPts val="1600"/>
                        </a:lnSpc>
                        <a:spcAft>
                          <a:spcPts val="0"/>
                        </a:spcAft>
                      </a:pPr>
                      <a:r>
                        <a:rPr lang="en-US" sz="1400" b="1" dirty="0">
                          <a:effectLst/>
                          <a:latin typeface="+mn-ea"/>
                          <a:ea typeface="+mn-ea"/>
                        </a:rPr>
                        <a:t>10</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子宮頸がん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85.0</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8" name="正方形/長方形 17"/>
          <p:cNvSpPr/>
          <p:nvPr/>
        </p:nvSpPr>
        <p:spPr>
          <a:xfrm>
            <a:off x="129323" y="875474"/>
            <a:ext cx="7404392"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がん検診によるがんの早期発見（２次予防）</a:t>
            </a:r>
            <a:r>
              <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46-47</a:t>
            </a:r>
          </a:p>
        </p:txBody>
      </p:sp>
    </p:spTree>
    <p:extLst>
      <p:ext uri="{BB962C8B-B14F-4D97-AF65-F5344CB8AC3E}">
        <p14:creationId xmlns:p14="http://schemas.microsoft.com/office/powerpoint/2010/main" val="2033258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nvGraphicFramePr>
        <p:xfrm>
          <a:off x="525439" y="106146"/>
          <a:ext cx="8822027" cy="451549"/>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14444">
                  <a:extLst>
                    <a:ext uri="{9D8B030D-6E8A-4147-A177-3AD203B41FA5}">
                      <a16:colId xmlns:a16="http://schemas.microsoft.com/office/drawing/2014/main" val="1328953327"/>
                    </a:ext>
                  </a:extLst>
                </a:gridCol>
              </a:tblGrid>
              <a:tr h="360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400"/>
                        </a:lnSpc>
                      </a:pPr>
                      <a:r>
                        <a:rPr kumimoji="1" lang="ja-JP" altLang="en-US" sz="1400" b="1" dirty="0">
                          <a:solidFill>
                            <a:schemeClr val="tx1"/>
                          </a:solidFill>
                        </a:rPr>
                        <a:t>◆がん検診受診率の向上に向けた、新型コロナウィルス感染症の流行に伴う影響の把握と</a:t>
                      </a:r>
                    </a:p>
                    <a:p>
                      <a:pPr marL="179388" indent="-179388">
                        <a:lnSpc>
                          <a:spcPts val="1400"/>
                        </a:lnSpc>
                      </a:pPr>
                      <a:r>
                        <a:rPr kumimoji="1" lang="ja-JP" altLang="en-US" sz="1400" b="1" dirty="0">
                          <a:solidFill>
                            <a:schemeClr val="tx1"/>
                          </a:solidFill>
                        </a:rPr>
                        <a:t>それを踏まえた市町村や関係機関と連携した取組みの推進。</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723622419"/>
              </p:ext>
            </p:extLst>
          </p:nvPr>
        </p:nvGraphicFramePr>
        <p:xfrm>
          <a:off x="525439" y="622039"/>
          <a:ext cx="8814337" cy="5833441"/>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326299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ts val="1400"/>
                        </a:lnSpc>
                      </a:pPr>
                      <a:r>
                        <a:rPr kumimoji="1" lang="en-US" altLang="ja-JP" sz="1300" dirty="0">
                          <a:solidFill>
                            <a:schemeClr val="tx1"/>
                          </a:solidFill>
                        </a:rPr>
                        <a:t>《</a:t>
                      </a:r>
                      <a:r>
                        <a:rPr kumimoji="1" lang="ja-JP" altLang="en-US" sz="1300" u="sng" dirty="0">
                          <a:solidFill>
                            <a:schemeClr val="tx1"/>
                          </a:solidFill>
                        </a:rPr>
                        <a:t>市町村におけるがん検診受診率の向上</a:t>
                      </a:r>
                      <a:r>
                        <a:rPr kumimoji="1" lang="en-US" altLang="ja-JP" sz="130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200" b="0" dirty="0">
                          <a:solidFill>
                            <a:schemeClr val="tx1"/>
                          </a:solidFill>
                        </a:rPr>
                        <a:t>■精度管理センター事業を通じて、市町村向けに研修会を開催したほか、</a:t>
                      </a:r>
                      <a:endParaRPr kumimoji="1" lang="en-US" altLang="ja-JP" sz="1200" b="0" dirty="0">
                        <a:solidFill>
                          <a:schemeClr val="tx1"/>
                        </a:solidFill>
                      </a:endParaRPr>
                    </a:p>
                    <a:p>
                      <a:pPr marL="174625" indent="-174625">
                        <a:lnSpc>
                          <a:spcPts val="1400"/>
                        </a:lnSpc>
                      </a:pPr>
                      <a:r>
                        <a:rPr kumimoji="1" lang="ja-JP" altLang="en-US" sz="1200" b="0" dirty="0">
                          <a:solidFill>
                            <a:schemeClr val="tx1"/>
                          </a:solidFill>
                        </a:rPr>
                        <a:t>　啓発資材の作成・提供や個別受診勧奨実施に向けた助言等による支援を実施。</a:t>
                      </a:r>
                      <a:endParaRPr kumimoji="1" lang="en-US" altLang="ja-JP" sz="1200" b="0" dirty="0">
                        <a:solidFill>
                          <a:schemeClr val="tx1"/>
                        </a:solidFill>
                      </a:endParaRPr>
                    </a:p>
                    <a:p>
                      <a:pPr marL="174625" indent="-174625">
                        <a:lnSpc>
                          <a:spcPts val="1400"/>
                        </a:lnSpc>
                      </a:pPr>
                      <a:r>
                        <a:rPr kumimoji="1" lang="ja-JP" altLang="en-US" sz="1200" b="0" dirty="0">
                          <a:solidFill>
                            <a:schemeClr val="tx1"/>
                          </a:solidFill>
                        </a:rPr>
                        <a:t>■市町村のがん検診受診率向上に向け、市町村に対しＲ１年度に作成した「がん検診受診率向上モデル事業事例集」を活用した受診率向上の取組みの実施や協会けんぽ特定健診と市町村がん検診の同時実施を働きかけ。</a:t>
                      </a:r>
                      <a:endParaRPr kumimoji="1" lang="en-US" altLang="ja-JP" sz="1200" b="0" dirty="0">
                        <a:solidFill>
                          <a:schemeClr val="tx1"/>
                        </a:solidFill>
                      </a:endParaRPr>
                    </a:p>
                    <a:p>
                      <a:pPr marL="174625" indent="-174625">
                        <a:lnSpc>
                          <a:spcPts val="1400"/>
                        </a:lnSpc>
                      </a:pPr>
                      <a:r>
                        <a:rPr kumimoji="1" lang="ja-JP" altLang="en-US" sz="1200" b="0" dirty="0">
                          <a:solidFill>
                            <a:schemeClr val="tx1"/>
                          </a:solidFill>
                          <a:latin typeface="+mn-ea"/>
                          <a:ea typeface="+mn-ea"/>
                        </a:rPr>
                        <a:t>■</a:t>
                      </a:r>
                      <a:r>
                        <a:rPr lang="ja-JP" altLang="en-US" sz="1200" b="0" dirty="0">
                          <a:solidFill>
                            <a:schemeClr val="tx1"/>
                          </a:solidFill>
                          <a:latin typeface="+mn-ea"/>
                          <a:ea typeface="+mn-ea"/>
                        </a:rPr>
                        <a:t>協会けんぽ・がん循・市町村と連携し、被扶養者に大腸がん検診キットを配付。集団での特定健診と大腸がん検診を同時実施し、被扶養者の大腸がん検診受診促進事業を実施。</a:t>
                      </a:r>
                      <a:endParaRPr kumimoji="1" lang="en-US" altLang="ja-JP" sz="1200" b="0" dirty="0">
                        <a:solidFill>
                          <a:schemeClr val="tx1"/>
                        </a:solidFill>
                      </a:endParaRPr>
                    </a:p>
                    <a:p>
                      <a:pPr marL="174625" indent="-174625">
                        <a:lnSpc>
                          <a:spcPts val="1400"/>
                        </a:lnSpc>
                      </a:pPr>
                      <a:r>
                        <a:rPr kumimoji="1" lang="en-US" altLang="ja-JP" sz="1300" dirty="0">
                          <a:solidFill>
                            <a:schemeClr val="tx1"/>
                          </a:solidFill>
                        </a:rPr>
                        <a:t>《</a:t>
                      </a:r>
                      <a:r>
                        <a:rPr kumimoji="1" lang="ja-JP" altLang="en-US" sz="1300" u="sng" dirty="0">
                          <a:solidFill>
                            <a:schemeClr val="tx1"/>
                          </a:solidFill>
                        </a:rPr>
                        <a:t>がん検診の精度管理の充実</a:t>
                      </a:r>
                      <a:r>
                        <a:rPr kumimoji="1" lang="en-US" altLang="ja-JP" sz="1300" dirty="0">
                          <a:solidFill>
                            <a:schemeClr val="tx1"/>
                          </a:solidFill>
                        </a:rPr>
                        <a:t>》</a:t>
                      </a: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rPr>
                        <a:t>■市町村における検診の精度向上を目的として、検診結果等のデータを収集・分析し提供。</a:t>
                      </a:r>
                      <a:endParaRPr kumimoji="1" lang="en-US" altLang="ja-JP" sz="12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rPr>
                        <a:t>■精検受診率が許容値を下回る市町村及び目標値を上回る市町村へそれぞれ通知文を発出及びＲ４にヒアリングを実施した４市（堺市、豊中市、池田市、泉南市）に課題への取り組み状況及び効果について再度ヒアリングを実施。</a:t>
                      </a:r>
                      <a:endParaRPr kumimoji="1" lang="en-US" altLang="ja-JP" sz="12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rPr>
                        <a:t>■市町村に対し、国の指針に基づくがん検診の実施に向けた助言・情報提供を実施。</a:t>
                      </a:r>
                      <a:endParaRPr kumimoji="1" lang="en-US" altLang="ja-JP" sz="12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rPr>
                        <a:t>■Ｒ４に引き続き、民間との共催で、医師を対象とした肺がん検診の精度向上に向けた胸部</a:t>
                      </a:r>
                      <a:r>
                        <a:rPr kumimoji="1" lang="en-US" altLang="ja-JP" sz="1200" b="0" dirty="0">
                          <a:solidFill>
                            <a:schemeClr val="tx1"/>
                          </a:solidFill>
                        </a:rPr>
                        <a:t>X</a:t>
                      </a:r>
                      <a:r>
                        <a:rPr kumimoji="1" lang="ja-JP" altLang="en-US" sz="1200" b="0" dirty="0">
                          <a:solidFill>
                            <a:schemeClr val="tx1"/>
                          </a:solidFill>
                        </a:rPr>
                        <a:t>線 読影講習会を実施。</a:t>
                      </a:r>
                      <a:endParaRPr kumimoji="1" lang="en-US" altLang="ja-JP" sz="12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職域におけるがん検診の推進</a:t>
                      </a:r>
                      <a:r>
                        <a:rPr kumimoji="1" lang="en-US" altLang="ja-JP" sz="130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200" b="0" dirty="0">
                          <a:solidFill>
                            <a:schemeClr val="tx1"/>
                          </a:solidFill>
                        </a:rPr>
                        <a:t>■がん検診受診推進員を活用したがん検診の普及（連携企業</a:t>
                      </a:r>
                      <a:r>
                        <a:rPr kumimoji="1" lang="en-US" altLang="ja-JP" sz="1200" b="0" dirty="0">
                          <a:solidFill>
                            <a:schemeClr val="tx1"/>
                          </a:solidFill>
                        </a:rPr>
                        <a:t>10</a:t>
                      </a:r>
                      <a:r>
                        <a:rPr kumimoji="1" lang="ja-JP" altLang="en-US" sz="1200" b="0" dirty="0">
                          <a:solidFill>
                            <a:schemeClr val="tx1"/>
                          </a:solidFill>
                        </a:rPr>
                        <a:t>社　</a:t>
                      </a:r>
                      <a:r>
                        <a:rPr kumimoji="1" lang="en-US" altLang="ja-JP" sz="1200" b="0" dirty="0">
                          <a:solidFill>
                            <a:schemeClr val="tx1"/>
                          </a:solidFill>
                        </a:rPr>
                        <a:t>9,241</a:t>
                      </a:r>
                      <a:r>
                        <a:rPr kumimoji="1" lang="ja-JP" altLang="en-US" sz="1200" b="0" dirty="0">
                          <a:solidFill>
                            <a:schemeClr val="tx1"/>
                          </a:solidFill>
                        </a:rPr>
                        <a:t>人</a:t>
                      </a:r>
                      <a:r>
                        <a:rPr kumimoji="1" lang="en-US" altLang="ja-JP" sz="1200" b="0" dirty="0">
                          <a:solidFill>
                            <a:schemeClr val="tx1"/>
                          </a:solidFill>
                        </a:rPr>
                        <a:t>【R5.3</a:t>
                      </a:r>
                      <a:r>
                        <a:rPr kumimoji="1" lang="ja-JP" altLang="en-US" sz="1200" b="0" dirty="0">
                          <a:solidFill>
                            <a:schemeClr val="tx1"/>
                          </a:solidFill>
                        </a:rPr>
                        <a:t>末時点</a:t>
                      </a:r>
                      <a:r>
                        <a:rPr kumimoji="1" lang="en-US" altLang="ja-JP" sz="1200" b="0" dirty="0">
                          <a:solidFill>
                            <a:schemeClr val="tx1"/>
                          </a:solidFill>
                        </a:rPr>
                        <a:t>】</a:t>
                      </a:r>
                      <a:r>
                        <a:rPr kumimoji="1" lang="ja-JP" altLang="en-US" sz="1200" b="0" dirty="0">
                          <a:solidFill>
                            <a:schemeClr val="tx1"/>
                          </a:solidFill>
                        </a:rPr>
                        <a:t>）。</a:t>
                      </a:r>
                      <a:endParaRPr kumimoji="1" lang="en-US" altLang="ja-JP" sz="1200" b="0" dirty="0">
                        <a:solidFill>
                          <a:schemeClr val="tx1"/>
                        </a:solidFill>
                      </a:endParaRPr>
                    </a:p>
                    <a:p>
                      <a:pPr marL="174625" indent="-174625">
                        <a:lnSpc>
                          <a:spcPts val="1400"/>
                        </a:lnSpc>
                      </a:pPr>
                      <a:r>
                        <a:rPr kumimoji="1" lang="ja-JP" altLang="en-US" sz="1200" b="0" dirty="0">
                          <a:solidFill>
                            <a:schemeClr val="tx1"/>
                          </a:solidFill>
                        </a:rPr>
                        <a:t>■がん対策推進企業アクションの推進パートナー企業に登録。</a:t>
                      </a:r>
                      <a:endParaRPr kumimoji="1" lang="en-US" altLang="ja-JP"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298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lnSpc>
                          <a:spcPts val="1400"/>
                        </a:lnSpc>
                      </a:pPr>
                      <a:r>
                        <a:rPr kumimoji="1" lang="ja-JP" altLang="en-US" sz="1200" b="0" dirty="0">
                          <a:solidFill>
                            <a:schemeClr val="tx1"/>
                          </a:solidFill>
                          <a:latin typeface="+mn-ea"/>
                          <a:ea typeface="+mn-ea"/>
                        </a:rPr>
                        <a:t>■受診率は一定回復しているものの、令和元年の水準までは回復していない。</a:t>
                      </a:r>
                      <a:endParaRPr kumimoji="1" lang="en-US" altLang="ja-JP" sz="1200" b="0" dirty="0">
                        <a:solidFill>
                          <a:schemeClr val="tx1"/>
                        </a:solidFill>
                        <a:latin typeface="+mn-ea"/>
                        <a:ea typeface="+mn-ea"/>
                      </a:endParaRPr>
                    </a:p>
                    <a:p>
                      <a:pPr marL="174625" indent="-174625">
                        <a:lnSpc>
                          <a:spcPts val="1400"/>
                        </a:lnSpc>
                      </a:pPr>
                      <a:r>
                        <a:rPr kumimoji="1" lang="ja-JP" altLang="en-US" sz="1200" b="0" dirty="0">
                          <a:solidFill>
                            <a:schemeClr val="tx1"/>
                          </a:solidFill>
                          <a:latin typeface="+mn-ea"/>
                          <a:ea typeface="+mn-ea"/>
                        </a:rPr>
                        <a:t>■肺がんの二重読影の実施要件を満たす医師の確保が困難な地域があり、肺がん検診の受診者数が伸び悩んでいる</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ts val="1400"/>
                        </a:lnSpc>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latin typeface="+mn-ea"/>
                          <a:ea typeface="+mn-ea"/>
                        </a:rPr>
                        <a:t>■</a:t>
                      </a:r>
                      <a:r>
                        <a:rPr kumimoji="1" lang="en-US" altLang="ja-JP" sz="1200" b="0" dirty="0">
                          <a:solidFill>
                            <a:schemeClr val="tx1"/>
                          </a:solidFill>
                          <a:latin typeface="+mn-ea"/>
                          <a:ea typeface="+mn-ea"/>
                        </a:rPr>
                        <a:t>R</a:t>
                      </a:r>
                      <a:r>
                        <a:rPr kumimoji="1" lang="ja-JP" altLang="en-US" sz="1200" b="0" dirty="0">
                          <a:solidFill>
                            <a:schemeClr val="tx1"/>
                          </a:solidFill>
                          <a:latin typeface="+mn-ea"/>
                          <a:ea typeface="+mn-ea"/>
                        </a:rPr>
                        <a:t>５に引き続き、</a:t>
                      </a:r>
                      <a:r>
                        <a:rPr lang="ja-JP" altLang="en-US" sz="1200" dirty="0">
                          <a:solidFill>
                            <a:schemeClr val="tx1"/>
                          </a:solidFill>
                          <a:latin typeface="+mn-ea"/>
                          <a:ea typeface="+mn-ea"/>
                        </a:rPr>
                        <a:t>協会けんぽ・がん循・市町村と連携し、被扶養者の大腸がん検診受診促進事業を実施（</a:t>
                      </a:r>
                      <a:r>
                        <a:rPr lang="en-US" altLang="ja-JP" sz="1200" dirty="0">
                          <a:solidFill>
                            <a:schemeClr val="tx1"/>
                          </a:solidFill>
                          <a:latin typeface="+mn-ea"/>
                          <a:ea typeface="+mn-ea"/>
                        </a:rPr>
                        <a:t>R</a:t>
                      </a:r>
                      <a:r>
                        <a:rPr lang="ja-JP" altLang="en-US" sz="1200" dirty="0">
                          <a:solidFill>
                            <a:schemeClr val="tx1"/>
                          </a:solidFill>
                          <a:latin typeface="+mn-ea"/>
                          <a:ea typeface="+mn-ea"/>
                        </a:rPr>
                        <a:t>６は連携市町村を２市から３市に拡大）。</a:t>
                      </a:r>
                      <a:endParaRPr lang="en-US" altLang="ja-JP" sz="1200" dirty="0">
                        <a:solidFill>
                          <a:schemeClr val="tx1"/>
                        </a:solidFill>
                        <a:latin typeface="+mn-ea"/>
                        <a:ea typeface="+mn-ea"/>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dirty="0">
                          <a:solidFill>
                            <a:schemeClr val="tx1"/>
                          </a:solidFill>
                          <a:latin typeface="+mn-ea"/>
                          <a:ea typeface="+mn-ea"/>
                        </a:rPr>
                        <a:t>■</a:t>
                      </a:r>
                      <a:r>
                        <a:rPr kumimoji="1" lang="ja-JP" altLang="ja-JP" sz="1200" kern="1200" dirty="0">
                          <a:solidFill>
                            <a:schemeClr val="tx1"/>
                          </a:solidFill>
                          <a:effectLst/>
                          <a:latin typeface="+mj-ea"/>
                          <a:ea typeface="+mn-ea"/>
                          <a:cs typeface="+mn-cs"/>
                        </a:rPr>
                        <a:t>職域におけるがん検診の受診率を向上させるため、女子大学生を対象に、子宮頸がん検診の</a:t>
                      </a:r>
                      <a:r>
                        <a:rPr kumimoji="1" lang="ja-JP" altLang="en-US" sz="1200" kern="1200" dirty="0">
                          <a:solidFill>
                            <a:schemeClr val="tx1"/>
                          </a:solidFill>
                          <a:effectLst/>
                          <a:latin typeface="+mj-ea"/>
                          <a:ea typeface="+mn-ea"/>
                          <a:cs typeface="+mn-cs"/>
                        </a:rPr>
                        <a:t>受診を促すとともに、</a:t>
                      </a:r>
                      <a:r>
                        <a:rPr kumimoji="1" lang="ja-JP" altLang="ja-JP" sz="1200" kern="1200" dirty="0">
                          <a:solidFill>
                            <a:schemeClr val="tx1"/>
                          </a:solidFill>
                          <a:effectLst/>
                          <a:latin typeface="+mj-ea"/>
                          <a:ea typeface="+mn-ea"/>
                          <a:cs typeface="+mn-cs"/>
                        </a:rPr>
                        <a:t>がん検診の重要性について</a:t>
                      </a:r>
                      <a:r>
                        <a:rPr kumimoji="1" lang="ja-JP" altLang="en-US" sz="1200" kern="1200" dirty="0">
                          <a:solidFill>
                            <a:schemeClr val="tx1"/>
                          </a:solidFill>
                          <a:effectLst/>
                          <a:latin typeface="+mj-ea"/>
                          <a:ea typeface="+mn-ea"/>
                          <a:cs typeface="+mn-cs"/>
                        </a:rPr>
                        <a:t>理解してもらう</a:t>
                      </a:r>
                      <a:r>
                        <a:rPr kumimoji="1" lang="ja-JP" altLang="ja-JP" sz="1200" kern="1200" dirty="0">
                          <a:solidFill>
                            <a:schemeClr val="tx1"/>
                          </a:solidFill>
                          <a:effectLst/>
                          <a:latin typeface="+mj-ea"/>
                          <a:ea typeface="+mn-ea"/>
                          <a:cs typeface="+mn-cs"/>
                        </a:rPr>
                        <a:t>啓発を実施。</a:t>
                      </a:r>
                      <a:endParaRPr kumimoji="1" lang="en-US" altLang="ja-JP" sz="1200" b="0" kern="1200" dirty="0">
                        <a:solidFill>
                          <a:schemeClr val="tx1"/>
                        </a:solidFill>
                        <a:latin typeface="+mj-ea"/>
                        <a:ea typeface="+mn-ea"/>
                        <a:cs typeface="+mn-cs"/>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200" b="0" kern="1200" dirty="0">
                          <a:solidFill>
                            <a:schemeClr val="tx1"/>
                          </a:solidFill>
                          <a:latin typeface="+mj-ea"/>
                          <a:ea typeface="+mn-ea"/>
                          <a:cs typeface="+mn-cs"/>
                        </a:rPr>
                        <a:t>■市町村が受診勧奨をより効果的に行うため、専門家を招聘した市町村職員向けの研修会を開催。</a:t>
                      </a:r>
                      <a:endParaRPr kumimoji="1" lang="en-US" altLang="ja-JP" sz="1200" b="0" kern="1200" dirty="0">
                        <a:solidFill>
                          <a:schemeClr val="tx1"/>
                        </a:solidFill>
                        <a:latin typeface="+mj-ea"/>
                        <a:ea typeface="+mn-ea"/>
                        <a:cs typeface="+mn-cs"/>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lang="ja-JP" altLang="en-US" sz="1200" dirty="0">
                          <a:solidFill>
                            <a:schemeClr val="tx1"/>
                          </a:solidFill>
                          <a:latin typeface="+mn-ea"/>
                          <a:ea typeface="+mn-ea"/>
                        </a:rPr>
                        <a:t>■</a:t>
                      </a:r>
                      <a:r>
                        <a:rPr kumimoji="1" lang="ja-JP" altLang="ja-JP" sz="1200" kern="1200" dirty="0">
                          <a:solidFill>
                            <a:schemeClr val="tx1"/>
                          </a:solidFill>
                          <a:effectLst/>
                          <a:latin typeface="+mn-ea"/>
                          <a:ea typeface="+mn-ea"/>
                          <a:cs typeface="+mn-cs"/>
                        </a:rPr>
                        <a:t>肺がん等の早期発見のため、二次読影体制が取れない市町村の二次読影を代替実施する体制を構築。</a:t>
                      </a:r>
                      <a:endParaRPr kumimoji="1" lang="en-US" altLang="ja-JP"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94361">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600" b="1" dirty="0">
                          <a:solidFill>
                            <a:schemeClr val="bg1"/>
                          </a:solidFill>
                        </a:rPr>
                        <a:t> </a:t>
                      </a:r>
                      <a:r>
                        <a:rPr kumimoji="1" lang="ja-JP" altLang="en-US" sz="1200" b="1" dirty="0">
                          <a:solidFill>
                            <a:schemeClr val="bg1"/>
                          </a:solidFill>
                        </a:rPr>
                        <a:t>最終予算　　</a:t>
                      </a:r>
                      <a:endParaRPr kumimoji="1" lang="en-US" altLang="ja-JP" sz="1200" b="1" dirty="0">
                        <a:solidFill>
                          <a:schemeClr val="bg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1" dirty="0">
                          <a:solidFill>
                            <a:schemeClr val="bg1"/>
                          </a:solidFill>
                        </a:rPr>
                        <a:t>　  </a:t>
                      </a:r>
                      <a:r>
                        <a:rPr kumimoji="1" lang="en-US" altLang="ja-JP" sz="1200" b="1" dirty="0">
                          <a:solidFill>
                            <a:schemeClr val="bg1"/>
                          </a:solidFill>
                        </a:rPr>
                        <a:t>(</a:t>
                      </a:r>
                      <a:r>
                        <a:rPr kumimoji="1" lang="ja-JP" altLang="en-US" sz="1200" b="1" dirty="0">
                          <a:solidFill>
                            <a:schemeClr val="bg1"/>
                          </a:solidFill>
                        </a:rPr>
                        <a:t>案</a:t>
                      </a:r>
                      <a:r>
                        <a:rPr kumimoji="1" lang="en-US" altLang="ja-JP" sz="1200" b="1" dirty="0">
                          <a:solidFill>
                            <a:schemeClr val="bg1"/>
                          </a:solidFill>
                        </a:rPr>
                        <a:t>)</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400"/>
                        </a:lnSpc>
                      </a:pPr>
                      <a:r>
                        <a:rPr kumimoji="1" lang="ja-JP" altLang="en-US" sz="1200" dirty="0">
                          <a:solidFill>
                            <a:schemeClr val="tx1"/>
                          </a:solidFill>
                        </a:rPr>
                        <a:t>がん検診精度管理委託事業（</a:t>
                      </a:r>
                      <a:r>
                        <a:rPr kumimoji="1" lang="en-US" altLang="ja-JP" sz="1200" dirty="0">
                          <a:solidFill>
                            <a:schemeClr val="tx1"/>
                          </a:solidFill>
                        </a:rPr>
                        <a:t>57,354</a:t>
                      </a:r>
                      <a:r>
                        <a:rPr kumimoji="1" lang="ja-JP" altLang="en-US" sz="1200" dirty="0">
                          <a:solidFill>
                            <a:schemeClr val="tx1"/>
                          </a:solidFill>
                        </a:rPr>
                        <a:t>千円）、組織型検診体制推進事業（</a:t>
                      </a:r>
                      <a:r>
                        <a:rPr kumimoji="1" lang="en-US" altLang="ja-JP" sz="1200" dirty="0">
                          <a:solidFill>
                            <a:schemeClr val="tx1"/>
                          </a:solidFill>
                        </a:rPr>
                        <a:t>10,951</a:t>
                      </a:r>
                      <a:r>
                        <a:rPr kumimoji="1" lang="ja-JP" altLang="en-US" sz="1200" dirty="0">
                          <a:solidFill>
                            <a:schemeClr val="tx1"/>
                          </a:solidFill>
                        </a:rPr>
                        <a:t>千円）、がん検診普及事業（</a:t>
                      </a:r>
                      <a:r>
                        <a:rPr kumimoji="1" lang="en-US" altLang="ja-JP" sz="1200" dirty="0">
                          <a:solidFill>
                            <a:schemeClr val="tx1"/>
                          </a:solidFill>
                        </a:rPr>
                        <a:t>1,504</a:t>
                      </a:r>
                      <a:r>
                        <a:rPr kumimoji="1" lang="ja-JP" altLang="en-US" sz="1200" dirty="0">
                          <a:solidFill>
                            <a:schemeClr val="tx1"/>
                          </a:solidFill>
                        </a:rPr>
                        <a:t>千円）、がん検診受診促進事業（</a:t>
                      </a:r>
                      <a:r>
                        <a:rPr kumimoji="1" lang="en-US" altLang="ja-JP" sz="1200" dirty="0">
                          <a:solidFill>
                            <a:schemeClr val="tx1"/>
                          </a:solidFill>
                        </a:rPr>
                        <a:t>5,700</a:t>
                      </a:r>
                      <a:r>
                        <a:rPr kumimoji="1" lang="ja-JP" altLang="en-US" sz="1200" dirty="0">
                          <a:solidFill>
                            <a:schemeClr val="tx1"/>
                          </a:solidFill>
                        </a:rPr>
                        <a:t>千円）</a:t>
                      </a:r>
                      <a:endParaRPr kumimoji="1" lang="ja-JP" altLang="en-US" sz="1200" strike="sng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7616506" y="331920"/>
            <a:ext cx="1723270" cy="762215"/>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角丸四角形 15"/>
            <p:cNvSpPr/>
            <p:nvPr/>
          </p:nvSpPr>
          <p:spPr>
            <a:xfrm>
              <a:off x="8222623" y="1257538"/>
              <a:ext cx="1045783" cy="72014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pSp>
    </p:spTree>
    <p:extLst>
      <p:ext uri="{BB962C8B-B14F-4D97-AF65-F5344CB8AC3E}">
        <p14:creationId xmlns:p14="http://schemas.microsoft.com/office/powerpoint/2010/main" val="2305934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2778162187"/>
              </p:ext>
            </p:extLst>
          </p:nvPr>
        </p:nvGraphicFramePr>
        <p:xfrm>
          <a:off x="564488" y="2403718"/>
          <a:ext cx="8875347" cy="3873683"/>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745526">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年度：６件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2</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　　　</a:t>
                      </a:r>
                      <a:r>
                        <a:rPr lang="en-US" altLang="ja-JP" sz="1000" b="1" dirty="0">
                          <a:solidFill>
                            <a:schemeClr val="tx1"/>
                          </a:solidFill>
                          <a:effectLst/>
                          <a:latin typeface="+mn-ea"/>
                          <a:ea typeface="+mn-ea"/>
                        </a:rPr>
                        <a:t>※</a:t>
                      </a:r>
                      <a:r>
                        <a:rPr lang="ja-JP" altLang="en-US" sz="1000" b="1" dirty="0">
                          <a:solidFill>
                            <a:schemeClr val="tx1"/>
                          </a:solidFill>
                          <a:effectLst/>
                          <a:latin typeface="+mn-ea"/>
                          <a:ea typeface="+mn-ea"/>
                        </a:rPr>
                        <a:t>コロナの影響により事業中止</a:t>
                      </a:r>
                      <a:endParaRPr lang="en-US" altLang="ja-JP" sz="10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3</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2021</a:t>
                      </a:r>
                      <a:r>
                        <a:rPr lang="ja-JP" altLang="en-US" sz="1400" b="1" dirty="0">
                          <a:solidFill>
                            <a:schemeClr val="tx1"/>
                          </a:solidFill>
                          <a:effectLst/>
                          <a:latin typeface="+mn-ea"/>
                          <a:ea typeface="+mn-ea"/>
                        </a:rPr>
                        <a:t>）年度：２件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）年度：３件</a:t>
                      </a:r>
                      <a:endParaRPr lang="en-US" altLang="ja-JP" sz="14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a:solidFill>
                            <a:schemeClr val="tx1"/>
                          </a:solidFill>
                          <a:effectLst/>
                          <a:latin typeface="+mn-ea"/>
                          <a:ea typeface="+mn-ea"/>
                        </a:rPr>
                        <a:t>　延べ</a:t>
                      </a:r>
                      <a:r>
                        <a:rPr lang="en-US" altLang="ja-JP" sz="1400" b="1" dirty="0">
                          <a:solidFill>
                            <a:schemeClr val="tx1"/>
                          </a:solidFill>
                          <a:effectLst/>
                          <a:latin typeface="+mn-ea"/>
                          <a:ea typeface="+mn-ea"/>
                        </a:rPr>
                        <a:t>67</a:t>
                      </a:r>
                      <a:r>
                        <a:rPr lang="ja-JP" alt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9,241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令和５年（</a:t>
                      </a:r>
                      <a:r>
                        <a:rPr lang="en-US" altLang="ja-JP" sz="1400" b="1" dirty="0">
                          <a:solidFill>
                            <a:schemeClr val="tx1"/>
                          </a:solidFill>
                          <a:effectLst/>
                          <a:latin typeface="+mn-ea"/>
                          <a:ea typeface="+mn-ea"/>
                          <a:cs typeface="HG丸ｺﾞｼｯｸM-PRO"/>
                        </a:rPr>
                        <a:t>2023</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36</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en-US" altLang="ja-JP" sz="1400" b="1" dirty="0">
                          <a:solidFill>
                            <a:schemeClr val="tx1"/>
                          </a:solidFill>
                          <a:effectLst/>
                          <a:latin typeface="+mn-ea"/>
                          <a:ea typeface="+mn-ea"/>
                          <a:cs typeface="HG丸ｺﾞｼｯｸM-PRO"/>
                        </a:rPr>
                        <a:t>55</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15900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45274"/>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484431547"/>
              </p:ext>
            </p:extLst>
          </p:nvPr>
        </p:nvGraphicFramePr>
        <p:xfrm>
          <a:off x="592429" y="1526948"/>
          <a:ext cx="8847786" cy="4879857"/>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26037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a:solidFill>
                            <a:schemeClr val="tx1"/>
                          </a:solidFill>
                        </a:rPr>
                        <a:t>■がん診療連携協議会や医療関係団体、企業等と連携したオンラインセミナー等による</a:t>
                      </a:r>
                      <a:endParaRPr kumimoji="1" lang="en-US" altLang="ja-JP" sz="1300" b="0" dirty="0">
                        <a:solidFill>
                          <a:schemeClr val="tx1"/>
                        </a:solidFill>
                      </a:endParaRPr>
                    </a:p>
                    <a:p>
                      <a:pPr marL="174625" indent="-174625"/>
                      <a:r>
                        <a:rPr kumimoji="1" lang="ja-JP" altLang="en-US" sz="1300" b="0" dirty="0">
                          <a:solidFill>
                            <a:schemeClr val="tx1"/>
                          </a:solidFill>
                        </a:rPr>
                        <a:t>　府民への啓発を実施。</a:t>
                      </a:r>
                      <a:endParaRPr kumimoji="1" lang="en-US" altLang="ja-JP" sz="1300" b="0" dirty="0">
                        <a:solidFill>
                          <a:schemeClr val="tx1"/>
                        </a:solidFill>
                      </a:endParaRPr>
                    </a:p>
                    <a:p>
                      <a:pPr marL="174625" indent="-174625"/>
                      <a:r>
                        <a:rPr kumimoji="1" lang="ja-JP" altLang="en-US" sz="1300" b="0" dirty="0">
                          <a:solidFill>
                            <a:schemeClr val="tx1"/>
                          </a:solidFill>
                        </a:rPr>
                        <a:t>■連携企業におけるがん検診受診推進員の養成及び推進員による啓発を実施。</a:t>
                      </a:r>
                      <a:endParaRPr kumimoji="1" lang="en-US" altLang="ja-JP" sz="13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a:solidFill>
                            <a:schemeClr val="tx1"/>
                          </a:solidFill>
                        </a:rPr>
                        <a:t>■</a:t>
                      </a:r>
                      <a:r>
                        <a:rPr kumimoji="1" lang="zh-TW" altLang="en-US" sz="1300" b="0" dirty="0">
                          <a:solidFill>
                            <a:schemeClr val="tx1"/>
                          </a:solidFill>
                          <a:latin typeface="游ゴシック" panose="020B0400000000000000" pitchFamily="50" charset="-128"/>
                          <a:ea typeface="游ゴシック" panose="020B0400000000000000" pitchFamily="50" charset="-128"/>
                        </a:rPr>
                        <a:t>令和</a:t>
                      </a:r>
                      <a:r>
                        <a:rPr kumimoji="1" lang="ja-JP" altLang="en-US" sz="1300" b="0" dirty="0">
                          <a:solidFill>
                            <a:schemeClr val="tx1"/>
                          </a:solidFill>
                          <a:latin typeface="游ゴシック" panose="020B0400000000000000" pitchFamily="50" charset="-128"/>
                          <a:ea typeface="游ゴシック" panose="020B0400000000000000" pitchFamily="50" charset="-128"/>
                        </a:rPr>
                        <a:t>５</a:t>
                      </a:r>
                      <a:r>
                        <a:rPr kumimoji="1" lang="zh-TW" altLang="en-US" sz="1300" b="0" dirty="0">
                          <a:solidFill>
                            <a:schemeClr val="tx1"/>
                          </a:solidFill>
                          <a:latin typeface="游ゴシック" panose="020B0400000000000000" pitchFamily="50" charset="-128"/>
                          <a:ea typeface="游ゴシック" panose="020B0400000000000000" pitchFamily="50" charset="-128"/>
                        </a:rPr>
                        <a:t>年度寄附額</a:t>
                      </a:r>
                      <a:r>
                        <a:rPr kumimoji="1" lang="en-US" altLang="zh-TW" sz="1300" b="0" dirty="0">
                          <a:solidFill>
                            <a:schemeClr val="tx1"/>
                          </a:solidFill>
                          <a:latin typeface="游ゴシック" panose="020B0400000000000000" pitchFamily="50" charset="-128"/>
                          <a:ea typeface="游ゴシック" panose="020B0400000000000000" pitchFamily="50" charset="-128"/>
                        </a:rPr>
                        <a:t>11,057</a:t>
                      </a:r>
                      <a:r>
                        <a:rPr kumimoji="1" lang="zh-TW" altLang="en-US" sz="1300" b="0" dirty="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a:solidFill>
                            <a:schemeClr val="tx1"/>
                          </a:solidFill>
                          <a:latin typeface="游ゴシック" panose="020B0400000000000000" pitchFamily="50" charset="-128"/>
                          <a:ea typeface="游ゴシック" panose="020B0400000000000000" pitchFamily="50" charset="-128"/>
                        </a:rPr>
                        <a:t>R5.</a:t>
                      </a:r>
                      <a:r>
                        <a:rPr kumimoji="1" lang="en-US" altLang="ja-JP" sz="1300" b="0" dirty="0">
                          <a:solidFill>
                            <a:schemeClr val="tx1"/>
                          </a:solidFill>
                          <a:latin typeface="游ゴシック" panose="020B0400000000000000" pitchFamily="50" charset="-128"/>
                          <a:ea typeface="游ゴシック" panose="020B0400000000000000" pitchFamily="50" charset="-128"/>
                        </a:rPr>
                        <a:t>12</a:t>
                      </a:r>
                      <a:r>
                        <a:rPr kumimoji="1" lang="zh-TW" altLang="en-US" sz="1300" b="0" dirty="0">
                          <a:solidFill>
                            <a:schemeClr val="tx1"/>
                          </a:solidFill>
                          <a:latin typeface="游ゴシック" panose="020B0400000000000000" pitchFamily="50" charset="-128"/>
                          <a:ea typeface="游ゴシック" panose="020B0400000000000000" pitchFamily="50" charset="-128"/>
                        </a:rPr>
                        <a:t>末時点）寄附総額</a:t>
                      </a:r>
                      <a:r>
                        <a:rPr kumimoji="1" lang="en-US" altLang="zh-TW" sz="1300" b="0" dirty="0">
                          <a:solidFill>
                            <a:schemeClr val="tx1"/>
                          </a:solidFill>
                          <a:latin typeface="游ゴシック" panose="020B0400000000000000" pitchFamily="50" charset="-128"/>
                          <a:ea typeface="游ゴシック" panose="020B0400000000000000" pitchFamily="50" charset="-128"/>
                        </a:rPr>
                        <a:t>94,574</a:t>
                      </a:r>
                      <a:r>
                        <a:rPr kumimoji="1" lang="zh-TW" altLang="en-US" sz="1300" b="0" dirty="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a:solidFill>
                            <a:schemeClr val="tx1"/>
                          </a:solidFill>
                          <a:latin typeface="游ゴシック" panose="020B0400000000000000" pitchFamily="50" charset="-128"/>
                          <a:ea typeface="游ゴシック" panose="020B0400000000000000" pitchFamily="50" charset="-128"/>
                        </a:rPr>
                        <a:t>H24</a:t>
                      </a:r>
                      <a:r>
                        <a:rPr kumimoji="1" lang="zh-TW" altLang="en-US" sz="1300" b="0" dirty="0">
                          <a:solidFill>
                            <a:schemeClr val="tx1"/>
                          </a:solidFill>
                          <a:latin typeface="游ゴシック" panose="020B0400000000000000" pitchFamily="50" charset="-128"/>
                          <a:ea typeface="游ゴシック" panose="020B0400000000000000" pitchFamily="50" charset="-128"/>
                        </a:rPr>
                        <a:t>～</a:t>
                      </a:r>
                      <a:r>
                        <a:rPr kumimoji="1" lang="en-US" altLang="zh-TW" sz="1300" b="0" dirty="0">
                          <a:solidFill>
                            <a:schemeClr val="tx1"/>
                          </a:solidFill>
                          <a:latin typeface="游ゴシック" panose="020B0400000000000000" pitchFamily="50" charset="-128"/>
                          <a:ea typeface="游ゴシック" panose="020B0400000000000000" pitchFamily="50" charset="-128"/>
                        </a:rPr>
                        <a:t>R5.</a:t>
                      </a:r>
                      <a:r>
                        <a:rPr kumimoji="1" lang="en-US" altLang="ja-JP" sz="1300" b="0" dirty="0">
                          <a:solidFill>
                            <a:schemeClr val="tx1"/>
                          </a:solidFill>
                          <a:latin typeface="游ゴシック" panose="020B0400000000000000" pitchFamily="50" charset="-128"/>
                          <a:ea typeface="游ゴシック" panose="020B0400000000000000" pitchFamily="50" charset="-128"/>
                        </a:rPr>
                        <a:t>12</a:t>
                      </a:r>
                      <a:r>
                        <a:rPr kumimoji="1" lang="zh-TW" altLang="en-US" sz="1300" b="0" dirty="0">
                          <a:solidFill>
                            <a:schemeClr val="tx1"/>
                          </a:solidFill>
                          <a:latin typeface="游ゴシック" panose="020B0400000000000000" pitchFamily="50" charset="-128"/>
                          <a:ea typeface="游ゴシック" panose="020B0400000000000000" pitchFamily="50" charset="-128"/>
                        </a:rPr>
                        <a:t>末）</a:t>
                      </a:r>
                      <a:endParaRPr kumimoji="1" lang="en-US" altLang="zh-TW" sz="1300" b="0"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300" b="0" dirty="0">
                          <a:solidFill>
                            <a:schemeClr val="tx1"/>
                          </a:solidFill>
                        </a:rPr>
                        <a:t>■寄附金を活用し、がん検診の普及啓発資材の作成、小児・</a:t>
                      </a:r>
                      <a:r>
                        <a:rPr kumimoji="1" lang="en-US" altLang="ja-JP" sz="1300" b="0" dirty="0">
                          <a:solidFill>
                            <a:schemeClr val="tx1"/>
                          </a:solidFill>
                        </a:rPr>
                        <a:t>AYA</a:t>
                      </a:r>
                      <a:r>
                        <a:rPr kumimoji="1" lang="ja-JP" altLang="en-US" sz="1300" b="0" dirty="0">
                          <a:solidFill>
                            <a:schemeClr val="tx1"/>
                          </a:solidFill>
                        </a:rPr>
                        <a:t>世代のがん患者支援事業</a:t>
                      </a:r>
                      <a:r>
                        <a:rPr kumimoji="1" lang="ja-JP" altLang="en-US" sz="1300" b="0" strike="noStrike" dirty="0">
                          <a:solidFill>
                            <a:schemeClr val="tx1"/>
                          </a:solidFill>
                        </a:rPr>
                        <a:t>や企画提案型公募事業等</a:t>
                      </a:r>
                      <a:r>
                        <a:rPr kumimoji="1" lang="ja-JP" altLang="en-US" sz="1300" b="0" dirty="0">
                          <a:solidFill>
                            <a:schemeClr val="tx1"/>
                          </a:solidFill>
                        </a:rPr>
                        <a:t>を実施。</a:t>
                      </a:r>
                      <a:endParaRPr kumimoji="1" lang="en-US" altLang="ja-JP" sz="13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631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en-US" altLang="ja-JP"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■社会全体でがん対策を進めていく更なる機運醸成</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■がん対策基金の寄附の拡大に努めるとともに、寄附等を活用して患者団体等の活動を支援。</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p>
                      <a:r>
                        <a:rPr kumimoji="1" lang="ja-JP" altLang="en-US" sz="1300" b="0" dirty="0">
                          <a:solidFill>
                            <a:schemeClr val="tx1"/>
                          </a:solidFill>
                          <a:latin typeface="+mn-ea"/>
                          <a:ea typeface="+mn-ea"/>
                        </a:rPr>
                        <a:t>■地域統括相談支援センターを新たに設置し、大阪がん患者団体協議会と連携しながら、ピア・サポーターの養成及び活用を推進する。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36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200" b="1" spc="-100" dirty="0">
                          <a:solidFill>
                            <a:schemeClr val="bg1"/>
                          </a:solidFill>
                          <a:latin typeface="游ゴシック" panose="020B0400000000000000" pitchFamily="50" charset="-128"/>
                          <a:ea typeface="游ゴシック" panose="020B0400000000000000" pitchFamily="50" charset="-128"/>
                        </a:rPr>
                        <a:t>最終予算</a:t>
                      </a:r>
                      <a:r>
                        <a:rPr kumimoji="1" lang="ja-JP" altLang="en-US" sz="1200" b="1" spc="-100" baseline="0" dirty="0">
                          <a:solidFill>
                            <a:schemeClr val="bg1"/>
                          </a:solidFill>
                          <a:latin typeface="游ゴシック" panose="020B0400000000000000" pitchFamily="50" charset="-128"/>
                          <a:ea typeface="游ゴシック" panose="020B0400000000000000" pitchFamily="50" charset="-128"/>
                        </a:rPr>
                        <a:t> </a:t>
                      </a:r>
                      <a:r>
                        <a:rPr kumimoji="1" lang="ja-JP" altLang="en-US" sz="1200" b="1" spc="-100" dirty="0">
                          <a:solidFill>
                            <a:schemeClr val="bg1"/>
                          </a:solidFill>
                          <a:latin typeface="游ゴシック" panose="020B0400000000000000" pitchFamily="50" charset="-128"/>
                          <a:ea typeface="游ゴシック" panose="020B0400000000000000" pitchFamily="50" charset="-128"/>
                        </a:rPr>
                        <a:t> </a:t>
                      </a:r>
                      <a:r>
                        <a:rPr kumimoji="1" lang="en-US" altLang="ja-JP" sz="1200" b="1" spc="-100" dirty="0">
                          <a:solidFill>
                            <a:schemeClr val="bg1"/>
                          </a:solidFill>
                          <a:latin typeface="游ゴシック" panose="020B0400000000000000" pitchFamily="50" charset="-128"/>
                          <a:ea typeface="游ゴシック" panose="020B0400000000000000" pitchFamily="50" charset="-128"/>
                        </a:rPr>
                        <a:t>(</a:t>
                      </a:r>
                      <a:r>
                        <a:rPr kumimoji="1" lang="ja-JP" altLang="en-US" sz="1200" b="1" spc="-100" dirty="0">
                          <a:solidFill>
                            <a:schemeClr val="bg1"/>
                          </a:solidFill>
                          <a:latin typeface="游ゴシック" panose="020B0400000000000000" pitchFamily="50" charset="-128"/>
                          <a:ea typeface="游ゴシック" panose="020B0400000000000000" pitchFamily="50" charset="-128"/>
                        </a:rPr>
                        <a:t>案</a:t>
                      </a:r>
                      <a:r>
                        <a:rPr kumimoji="1" lang="en-US" altLang="ja-JP" sz="1200" b="1" spc="-100" dirty="0">
                          <a:solidFill>
                            <a:schemeClr val="bg1"/>
                          </a:solidFill>
                          <a:latin typeface="游ゴシック" panose="020B0400000000000000" pitchFamily="50" charset="-128"/>
                          <a:ea typeface="游ゴシック" panose="020B0400000000000000" pitchFamily="50" charset="-128"/>
                        </a:rPr>
                        <a:t>)</a:t>
                      </a:r>
                      <a:endParaRPr kumimoji="1" lang="ja-JP" altLang="en-US" sz="1600" b="1" spc="-100" dirty="0">
                        <a:solidFill>
                          <a:schemeClr val="bg1"/>
                        </a:solidFill>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千円）、緩和医療についての正しい知識の普及事業（</a:t>
                      </a:r>
                      <a:r>
                        <a:rPr kumimoji="1" lang="en-US" altLang="ja-JP" sz="1300" dirty="0">
                          <a:solidFill>
                            <a:schemeClr val="tx1"/>
                          </a:solidFill>
                        </a:rPr>
                        <a:t>3,811</a:t>
                      </a:r>
                      <a:r>
                        <a:rPr kumimoji="1" lang="ja-JP" altLang="en-US" sz="1300" dirty="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057720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8074</TotalTime>
  <Words>2400</Words>
  <Application>Microsoft Office PowerPoint</Application>
  <PresentationFormat>A4 210 x 297 mm</PresentationFormat>
  <Paragraphs>264</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等线</vt: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俣野　なるみ</cp:lastModifiedBy>
  <cp:revision>781</cp:revision>
  <cp:lastPrinted>2024-02-28T00:34:35Z</cp:lastPrinted>
  <dcterms:created xsi:type="dcterms:W3CDTF">2019-06-16T09:06:21Z</dcterms:created>
  <dcterms:modified xsi:type="dcterms:W3CDTF">2024-02-29T01:05:11Z</dcterms:modified>
</cp:coreProperties>
</file>