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4" r:id="rId2"/>
    <p:sldId id="260" r:id="rId3"/>
    <p:sldId id="262" r:id="rId4"/>
    <p:sldId id="261" r:id="rId5"/>
    <p:sldId id="264" r:id="rId6"/>
    <p:sldId id="256" r:id="rId7"/>
    <p:sldId id="270" r:id="rId8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1" d="100"/>
          <a:sy n="111" d="100"/>
        </p:scale>
        <p:origin x="-900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D2D644-F591-4FB9-986C-F9A75048E73B}" type="datetimeFigureOut">
              <a:rPr kumimoji="1" lang="ja-JP" altLang="en-US" smtClean="0"/>
              <a:t>2017/11/15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5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9" y="9440865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B57D38-4257-4E20-9FED-48C6BB079D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00644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678" cy="49604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348" y="1"/>
            <a:ext cx="2950765" cy="49604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F8B6E7-B047-450D-BE01-3252305EB3EA}" type="datetimeFigureOut">
              <a:rPr kumimoji="1" lang="ja-JP" altLang="en-US" smtClean="0"/>
              <a:t>2017/11/15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611" y="4721650"/>
            <a:ext cx="5445978" cy="44713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982"/>
            <a:ext cx="2949678" cy="4960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348" y="9440982"/>
            <a:ext cx="2950765" cy="4960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4AC72C-EC69-4188-95F9-7E30B8698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282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82FE8-7E6F-49C6-BC12-FFF1262462C2}" type="datetime1">
              <a:rPr kumimoji="1" lang="ja-JP" altLang="en-US" smtClean="0"/>
              <a:t>2017/11/15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49DDC-8A7D-4B97-BAC7-7908A987B5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1055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F2B37-BC47-4D0B-8F57-FA0D6EB4BE3F}" type="datetime1">
              <a:rPr kumimoji="1" lang="ja-JP" altLang="en-US" smtClean="0"/>
              <a:t>2017/11/15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49DDC-8A7D-4B97-BAC7-7908A987B5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1987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4BEC2-8D76-496D-85B4-6287338E6976}" type="datetime1">
              <a:rPr kumimoji="1" lang="ja-JP" altLang="en-US" smtClean="0"/>
              <a:t>2017/11/15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49DDC-8A7D-4B97-BAC7-7908A987B5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89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EECC8-766F-4358-91B2-8D397D733B68}" type="datetime1">
              <a:rPr kumimoji="1" lang="ja-JP" altLang="en-US" smtClean="0"/>
              <a:t>2017/11/15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49DDC-8A7D-4B97-BAC7-7908A987B5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298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AA99-1800-40F3-B13D-7AF7FB3EAF23}" type="datetime1">
              <a:rPr kumimoji="1" lang="ja-JP" altLang="en-US" smtClean="0"/>
              <a:t>2017/11/15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49DDC-8A7D-4B97-BAC7-7908A987B5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8236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37E3D-BAD3-4530-A7F1-B166D371B85E}" type="datetime1">
              <a:rPr kumimoji="1" lang="ja-JP" altLang="en-US" smtClean="0"/>
              <a:t>2017/11/15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49DDC-8A7D-4B97-BAC7-7908A987B5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2560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F005-35F4-41B3-AB1C-4434C9573BB9}" type="datetime1">
              <a:rPr kumimoji="1" lang="ja-JP" altLang="en-US" smtClean="0"/>
              <a:t>2017/11/15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49DDC-8A7D-4B97-BAC7-7908A987B5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7874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83A85-D548-4F93-8A01-954CE9ABB0E4}" type="datetime1">
              <a:rPr kumimoji="1" lang="ja-JP" altLang="en-US" smtClean="0"/>
              <a:t>2017/11/15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49DDC-8A7D-4B97-BAC7-7908A987B5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9897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F8C72-4A89-4D91-B298-10C0362D9349}" type="datetime1">
              <a:rPr kumimoji="1" lang="ja-JP" altLang="en-US" smtClean="0"/>
              <a:t>2017/11/15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49DDC-8A7D-4B97-BAC7-7908A987B5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967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C4DDE-C89E-4FE3-8FC1-C7F76E0AF14C}" type="datetime1">
              <a:rPr kumimoji="1" lang="ja-JP" altLang="en-US" smtClean="0"/>
              <a:t>2017/11/15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49DDC-8A7D-4B97-BAC7-7908A987B5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7443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4A67E-86F8-4A92-B9AF-E147B216CFC7}" type="datetime1">
              <a:rPr kumimoji="1" lang="ja-JP" altLang="en-US" smtClean="0"/>
              <a:t>2017/11/15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49DDC-8A7D-4B97-BAC7-7908A987B5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0664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A6009-7867-4C55-B2C3-FDF1379CEFFE}" type="datetime1">
              <a:rPr kumimoji="1" lang="ja-JP" altLang="en-US" smtClean="0"/>
              <a:t>2017/11/15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49DDC-8A7D-4B97-BAC7-7908A987B5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56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79512" y="1772816"/>
            <a:ext cx="3168352" cy="50405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z="2000" u="sng" dirty="0" smtClean="0"/>
              <a:t>がん</a:t>
            </a:r>
            <a:r>
              <a:rPr lang="ja-JP" altLang="en-US" sz="2000" u="sng" dirty="0"/>
              <a:t>検診</a:t>
            </a:r>
            <a:r>
              <a:rPr lang="ja-JP" altLang="en-US" sz="2000" u="sng" dirty="0" smtClean="0"/>
              <a:t>受診率の現状</a:t>
            </a:r>
            <a:endParaRPr lang="ja-JP" altLang="en-US" sz="2000" u="sng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886014"/>
              </p:ext>
            </p:extLst>
          </p:nvPr>
        </p:nvGraphicFramePr>
        <p:xfrm>
          <a:off x="251520" y="2204864"/>
          <a:ext cx="8568952" cy="26700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77934"/>
                <a:gridCol w="1276122"/>
                <a:gridCol w="1326464"/>
                <a:gridCol w="1296144"/>
                <a:gridCol w="1296144"/>
                <a:gridCol w="1296144"/>
              </a:tblGrid>
              <a:tr h="60349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胃がん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大腸がん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肺がん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乳がん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子宮頸がん</a:t>
                      </a:r>
                      <a:endParaRPr lang="ja-JP" sz="16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34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〈</a:t>
                      </a: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第</a:t>
                      </a:r>
                      <a:r>
                        <a:rPr lang="en-US" altLang="ja-JP" sz="140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2</a:t>
                      </a: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期国計画目標値</a:t>
                      </a:r>
                      <a:r>
                        <a:rPr lang="en-US" altLang="ja-JP" sz="140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〉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00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全国の平均</a:t>
                      </a:r>
                      <a:endParaRPr lang="en-US" altLang="ja-JP" sz="2000" kern="100" dirty="0" smtClean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Century"/>
                          <a:ea typeface="ＭＳ 明朝"/>
                          <a:cs typeface="Times New Roman"/>
                        </a:rPr>
                        <a:t>（平成</a:t>
                      </a:r>
                      <a:r>
                        <a:rPr lang="en-US" altLang="ja-JP" sz="1000" kern="100" dirty="0" smtClean="0">
                          <a:effectLst/>
                          <a:latin typeface="Century"/>
                          <a:ea typeface="ＭＳ 明朝"/>
                          <a:cs typeface="Times New Roman"/>
                        </a:rPr>
                        <a:t>28</a:t>
                      </a:r>
                      <a:r>
                        <a:rPr lang="ja-JP" altLang="en-US" sz="1000" kern="100" dirty="0" smtClean="0">
                          <a:effectLst/>
                          <a:latin typeface="Century"/>
                          <a:ea typeface="ＭＳ 明朝"/>
                          <a:cs typeface="Times New Roman"/>
                        </a:rPr>
                        <a:t>年国民生活基礎調査）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400" kern="100" dirty="0" smtClean="0">
                          <a:effectLst/>
                          <a:latin typeface="+mn-ea"/>
                          <a:ea typeface="+mn-ea"/>
                        </a:rPr>
                        <a:t>〈40.0</a:t>
                      </a:r>
                      <a:r>
                        <a:rPr lang="ja-JP" altLang="en-US" sz="2400" kern="100" dirty="0" smtClean="0">
                          <a:effectLst/>
                          <a:latin typeface="+mn-ea"/>
                          <a:ea typeface="+mn-ea"/>
                        </a:rPr>
                        <a:t>％</a:t>
                      </a:r>
                      <a:r>
                        <a:rPr lang="en-US" altLang="ja-JP" sz="2400" kern="100" dirty="0" smtClean="0">
                          <a:effectLst/>
                          <a:latin typeface="+mn-ea"/>
                          <a:ea typeface="+mn-ea"/>
                        </a:rPr>
                        <a:t>〉</a:t>
                      </a:r>
                      <a:r>
                        <a:rPr lang="en-US" sz="2400" kern="100" dirty="0" smtClean="0">
                          <a:effectLst/>
                          <a:latin typeface="+mn-ea"/>
                          <a:ea typeface="+mn-ea"/>
                        </a:rPr>
                        <a:t>40.9</a:t>
                      </a:r>
                      <a:r>
                        <a:rPr lang="ja-JP" altLang="en-US" sz="2400" kern="100" dirty="0" smtClean="0">
                          <a:effectLst/>
                          <a:latin typeface="+mn-ea"/>
                          <a:ea typeface="+mn-ea"/>
                        </a:rPr>
                        <a:t>％</a:t>
                      </a:r>
                      <a:endParaRPr lang="en-US" altLang="ja-JP" sz="2400" kern="100" dirty="0" smtClean="0"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400" kern="100" dirty="0" smtClean="0">
                          <a:effectLst/>
                          <a:latin typeface="+mn-ea"/>
                          <a:ea typeface="+mn-ea"/>
                        </a:rPr>
                        <a:t>〈40.0</a:t>
                      </a:r>
                      <a:r>
                        <a:rPr lang="ja-JP" altLang="en-US" sz="2400" kern="100" dirty="0" smtClean="0">
                          <a:effectLst/>
                          <a:latin typeface="+mn-ea"/>
                          <a:ea typeface="+mn-ea"/>
                        </a:rPr>
                        <a:t>％</a:t>
                      </a:r>
                      <a:r>
                        <a:rPr lang="en-US" altLang="ja-JP" sz="2400" kern="100" dirty="0" smtClean="0">
                          <a:effectLst/>
                          <a:latin typeface="+mn-ea"/>
                          <a:ea typeface="+mn-ea"/>
                        </a:rPr>
                        <a:t>〉</a:t>
                      </a:r>
                      <a:r>
                        <a:rPr lang="en-US" sz="2400" kern="100" dirty="0" smtClean="0">
                          <a:effectLst/>
                          <a:latin typeface="+mn-ea"/>
                          <a:ea typeface="+mn-ea"/>
                        </a:rPr>
                        <a:t>41.4</a:t>
                      </a:r>
                      <a:r>
                        <a:rPr lang="ja-JP" altLang="en-US" sz="2400" kern="100" dirty="0" smtClean="0">
                          <a:effectLst/>
                          <a:latin typeface="+mn-ea"/>
                          <a:ea typeface="+mn-ea"/>
                        </a:rPr>
                        <a:t>％</a:t>
                      </a:r>
                      <a:endParaRPr lang="ja-JP" sz="2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400" kern="100" dirty="0" smtClean="0">
                          <a:effectLst/>
                          <a:latin typeface="+mn-ea"/>
                          <a:ea typeface="+mn-ea"/>
                        </a:rPr>
                        <a:t>〈40.0</a:t>
                      </a:r>
                      <a:r>
                        <a:rPr lang="ja-JP" altLang="en-US" sz="2400" kern="100" dirty="0" smtClean="0">
                          <a:effectLst/>
                          <a:latin typeface="+mn-ea"/>
                          <a:ea typeface="+mn-ea"/>
                        </a:rPr>
                        <a:t>％</a:t>
                      </a:r>
                      <a:r>
                        <a:rPr lang="en-US" altLang="ja-JP" sz="2400" kern="100" dirty="0" smtClean="0">
                          <a:effectLst/>
                          <a:latin typeface="+mn-ea"/>
                          <a:ea typeface="+mn-ea"/>
                        </a:rPr>
                        <a:t>〉</a:t>
                      </a:r>
                      <a:endParaRPr lang="en-US" sz="24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 smtClean="0">
                          <a:effectLst/>
                          <a:latin typeface="+mn-ea"/>
                          <a:ea typeface="+mn-ea"/>
                        </a:rPr>
                        <a:t>46.2</a:t>
                      </a:r>
                      <a:r>
                        <a:rPr lang="ja-JP" altLang="en-US" sz="2400" kern="100" dirty="0" smtClean="0">
                          <a:effectLst/>
                          <a:latin typeface="+mn-ea"/>
                          <a:ea typeface="+mn-ea"/>
                        </a:rPr>
                        <a:t>％</a:t>
                      </a:r>
                      <a:endParaRPr lang="ja-JP" sz="2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400" kern="100" dirty="0" smtClean="0">
                          <a:effectLst/>
                          <a:latin typeface="+mn-ea"/>
                          <a:ea typeface="+mn-ea"/>
                        </a:rPr>
                        <a:t>〈50.0</a:t>
                      </a:r>
                      <a:r>
                        <a:rPr lang="ja-JP" altLang="en-US" sz="2400" kern="100" dirty="0" smtClean="0">
                          <a:effectLst/>
                          <a:latin typeface="+mn-ea"/>
                          <a:ea typeface="+mn-ea"/>
                        </a:rPr>
                        <a:t>％</a:t>
                      </a:r>
                      <a:r>
                        <a:rPr lang="en-US" altLang="ja-JP" sz="2400" kern="100" dirty="0" smtClean="0">
                          <a:effectLst/>
                          <a:latin typeface="+mn-ea"/>
                          <a:ea typeface="+mn-ea"/>
                        </a:rPr>
                        <a:t>〉</a:t>
                      </a:r>
                      <a:endParaRPr lang="en-US" sz="24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 smtClean="0">
                          <a:effectLst/>
                          <a:latin typeface="+mn-ea"/>
                          <a:ea typeface="+mn-ea"/>
                        </a:rPr>
                        <a:t>44.9</a:t>
                      </a:r>
                      <a:r>
                        <a:rPr lang="ja-JP" altLang="en-US" sz="2400" kern="100" dirty="0" smtClean="0">
                          <a:effectLst/>
                          <a:latin typeface="+mn-ea"/>
                          <a:ea typeface="+mn-ea"/>
                        </a:rPr>
                        <a:t>％</a:t>
                      </a:r>
                      <a:endParaRPr lang="ja-JP" sz="2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400" kern="100" dirty="0" smtClean="0">
                          <a:effectLst/>
                          <a:latin typeface="+mn-ea"/>
                          <a:ea typeface="+mn-ea"/>
                        </a:rPr>
                        <a:t>〈50.0</a:t>
                      </a:r>
                      <a:r>
                        <a:rPr lang="ja-JP" altLang="en-US" sz="2400" kern="100" dirty="0" smtClean="0">
                          <a:effectLst/>
                          <a:latin typeface="+mn-ea"/>
                          <a:ea typeface="+mn-ea"/>
                        </a:rPr>
                        <a:t>％</a:t>
                      </a:r>
                      <a:r>
                        <a:rPr lang="en-US" altLang="ja-JP" sz="2400" kern="100" dirty="0" smtClean="0">
                          <a:effectLst/>
                          <a:latin typeface="+mn-ea"/>
                          <a:ea typeface="+mn-ea"/>
                        </a:rPr>
                        <a:t>〉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400" kern="100" dirty="0" smtClean="0">
                          <a:effectLst/>
                          <a:latin typeface="+mn-ea"/>
                          <a:ea typeface="+mn-ea"/>
                        </a:rPr>
                        <a:t>42.3</a:t>
                      </a:r>
                      <a:r>
                        <a:rPr lang="ja-JP" altLang="en-US" sz="2400" kern="100" dirty="0" smtClean="0">
                          <a:effectLst/>
                          <a:latin typeface="+mn-ea"/>
                          <a:ea typeface="+mn-ea"/>
                        </a:rPr>
                        <a:t>％</a:t>
                      </a:r>
                      <a:endParaRPr lang="ja-JP" sz="2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34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〈</a:t>
                      </a:r>
                      <a:r>
                        <a:rPr lang="ja-JP" altLang="en-US" sz="120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第</a:t>
                      </a:r>
                      <a:r>
                        <a:rPr lang="en-US" altLang="ja-JP" sz="120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2</a:t>
                      </a:r>
                      <a:r>
                        <a:rPr lang="ja-JP" altLang="en-US" sz="120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期大阪府計画目標値</a:t>
                      </a:r>
                      <a:r>
                        <a:rPr lang="en-US" altLang="ja-JP" sz="120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〉</a:t>
                      </a:r>
                      <a:endParaRPr lang="en-US" altLang="ja-JP" sz="1200" kern="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000" kern="100" dirty="0" smtClean="0">
                          <a:effectLst/>
                        </a:rPr>
                        <a:t>大阪府</a:t>
                      </a:r>
                      <a:r>
                        <a:rPr lang="ja-JP" altLang="en-US" sz="2000" kern="100" dirty="0" smtClean="0">
                          <a:effectLst/>
                        </a:rPr>
                        <a:t>の現状</a:t>
                      </a:r>
                      <a:endParaRPr lang="en-US" altLang="ja-JP" sz="2000" kern="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effectLst/>
                          <a:latin typeface="Century"/>
                          <a:ea typeface="ＭＳ 明朝"/>
                          <a:cs typeface="Times New Roman"/>
                        </a:rPr>
                        <a:t>（平成</a:t>
                      </a:r>
                      <a:r>
                        <a:rPr lang="en-US" altLang="ja-JP" sz="1000" kern="100" dirty="0" smtClean="0">
                          <a:effectLst/>
                          <a:latin typeface="Century"/>
                          <a:ea typeface="ＭＳ 明朝"/>
                          <a:cs typeface="Times New Roman"/>
                        </a:rPr>
                        <a:t>28</a:t>
                      </a:r>
                      <a:r>
                        <a:rPr lang="ja-JP" altLang="en-US" sz="1000" kern="100" dirty="0" smtClean="0">
                          <a:effectLst/>
                          <a:latin typeface="Century"/>
                          <a:ea typeface="ＭＳ 明朝"/>
                          <a:cs typeface="Times New Roman"/>
                        </a:rPr>
                        <a:t>年国民生活基礎調査）</a:t>
                      </a:r>
                      <a:endParaRPr lang="ja-JP" altLang="ja-JP" sz="1000" kern="100" dirty="0" smtClean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400" kern="100" dirty="0" smtClean="0">
                          <a:effectLst/>
                          <a:latin typeface="+mn-ea"/>
                          <a:ea typeface="+mn-ea"/>
                        </a:rPr>
                        <a:t>〈40.0</a:t>
                      </a:r>
                      <a:r>
                        <a:rPr lang="ja-JP" altLang="en-US" sz="2400" kern="100" dirty="0" smtClean="0">
                          <a:effectLst/>
                          <a:latin typeface="+mn-ea"/>
                          <a:ea typeface="+mn-ea"/>
                        </a:rPr>
                        <a:t>％</a:t>
                      </a:r>
                      <a:r>
                        <a:rPr lang="en-US" altLang="ja-JP" sz="2400" kern="100" dirty="0" smtClean="0">
                          <a:effectLst/>
                          <a:latin typeface="+mn-ea"/>
                          <a:ea typeface="+mn-ea"/>
                        </a:rPr>
                        <a:t>〉</a:t>
                      </a:r>
                      <a:endParaRPr lang="en-US" sz="24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 smtClean="0">
                          <a:effectLst/>
                          <a:latin typeface="+mn-ea"/>
                          <a:ea typeface="+mn-ea"/>
                        </a:rPr>
                        <a:t>33.7</a:t>
                      </a:r>
                      <a:r>
                        <a:rPr lang="ja-JP" altLang="en-US" sz="2400" kern="100" dirty="0" smtClean="0">
                          <a:effectLst/>
                          <a:latin typeface="+mn-ea"/>
                          <a:ea typeface="+mn-ea"/>
                        </a:rPr>
                        <a:t>％</a:t>
                      </a:r>
                      <a:endParaRPr lang="ja-JP" sz="2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400" kern="100" dirty="0" smtClean="0">
                          <a:effectLst/>
                          <a:latin typeface="+mn-ea"/>
                          <a:ea typeface="+mn-ea"/>
                        </a:rPr>
                        <a:t>〈30.0</a:t>
                      </a:r>
                      <a:r>
                        <a:rPr lang="ja-JP" altLang="en-US" sz="2400" kern="100" dirty="0" smtClean="0">
                          <a:effectLst/>
                          <a:latin typeface="+mn-ea"/>
                          <a:ea typeface="+mn-ea"/>
                        </a:rPr>
                        <a:t>％</a:t>
                      </a:r>
                      <a:r>
                        <a:rPr lang="en-US" altLang="ja-JP" sz="2400" kern="100" dirty="0" smtClean="0">
                          <a:effectLst/>
                          <a:latin typeface="+mn-ea"/>
                          <a:ea typeface="+mn-ea"/>
                        </a:rPr>
                        <a:t>〉</a:t>
                      </a:r>
                      <a:endParaRPr lang="en-US" sz="24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 smtClean="0">
                          <a:effectLst/>
                          <a:latin typeface="+mn-ea"/>
                          <a:ea typeface="+mn-ea"/>
                        </a:rPr>
                        <a:t>34.4</a:t>
                      </a:r>
                      <a:r>
                        <a:rPr lang="ja-JP" altLang="en-US" sz="2400" kern="100" dirty="0" smtClean="0">
                          <a:effectLst/>
                          <a:latin typeface="+mn-ea"/>
                          <a:ea typeface="+mn-ea"/>
                        </a:rPr>
                        <a:t>％</a:t>
                      </a:r>
                      <a:endParaRPr lang="ja-JP" sz="2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400" kern="100" dirty="0" smtClean="0">
                          <a:effectLst/>
                          <a:latin typeface="+mn-ea"/>
                          <a:ea typeface="+mn-ea"/>
                        </a:rPr>
                        <a:t>〈35.0</a:t>
                      </a:r>
                      <a:r>
                        <a:rPr lang="ja-JP" altLang="en-US" sz="2400" kern="100" dirty="0" smtClean="0">
                          <a:effectLst/>
                          <a:latin typeface="+mn-ea"/>
                          <a:ea typeface="+mn-ea"/>
                        </a:rPr>
                        <a:t>％</a:t>
                      </a:r>
                      <a:r>
                        <a:rPr lang="en-US" altLang="ja-JP" sz="2400" kern="100" dirty="0" smtClean="0">
                          <a:effectLst/>
                          <a:latin typeface="+mn-ea"/>
                          <a:ea typeface="+mn-ea"/>
                        </a:rPr>
                        <a:t>〉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 smtClean="0">
                          <a:effectLst/>
                          <a:latin typeface="+mn-ea"/>
                          <a:ea typeface="+mn-ea"/>
                        </a:rPr>
                        <a:t>36.3</a:t>
                      </a:r>
                      <a:r>
                        <a:rPr lang="ja-JP" altLang="en-US" sz="2400" kern="100" dirty="0" smtClean="0">
                          <a:effectLst/>
                          <a:latin typeface="+mn-ea"/>
                          <a:ea typeface="+mn-ea"/>
                        </a:rPr>
                        <a:t>％</a:t>
                      </a:r>
                      <a:endParaRPr lang="ja-JP" sz="2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400" kern="100" dirty="0" smtClean="0">
                          <a:effectLst/>
                          <a:latin typeface="+mn-ea"/>
                          <a:ea typeface="+mn-ea"/>
                        </a:rPr>
                        <a:t>〈40.0</a:t>
                      </a:r>
                      <a:r>
                        <a:rPr lang="ja-JP" altLang="en-US" sz="2400" kern="100" dirty="0" smtClean="0">
                          <a:effectLst/>
                          <a:latin typeface="+mn-ea"/>
                          <a:ea typeface="+mn-ea"/>
                        </a:rPr>
                        <a:t>％</a:t>
                      </a:r>
                      <a:r>
                        <a:rPr lang="en-US" altLang="ja-JP" sz="2400" kern="100" dirty="0" smtClean="0">
                          <a:effectLst/>
                          <a:latin typeface="+mn-ea"/>
                          <a:ea typeface="+mn-ea"/>
                        </a:rPr>
                        <a:t>〉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 smtClean="0">
                          <a:effectLst/>
                          <a:latin typeface="+mn-ea"/>
                          <a:ea typeface="+mn-ea"/>
                        </a:rPr>
                        <a:t>39.0</a:t>
                      </a:r>
                      <a:r>
                        <a:rPr lang="ja-JP" altLang="en-US" sz="2400" kern="100" dirty="0" smtClean="0">
                          <a:effectLst/>
                          <a:latin typeface="+mn-ea"/>
                          <a:ea typeface="+mn-ea"/>
                        </a:rPr>
                        <a:t>％</a:t>
                      </a:r>
                      <a:endParaRPr lang="ja-JP" sz="2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400" kern="100" dirty="0" smtClean="0">
                          <a:effectLst/>
                          <a:latin typeface="+mn-ea"/>
                          <a:ea typeface="+mn-ea"/>
                        </a:rPr>
                        <a:t>〈35.0</a:t>
                      </a:r>
                      <a:r>
                        <a:rPr lang="ja-JP" altLang="en-US" sz="2400" kern="100" dirty="0" smtClean="0">
                          <a:effectLst/>
                          <a:latin typeface="+mn-ea"/>
                          <a:ea typeface="+mn-ea"/>
                        </a:rPr>
                        <a:t>％</a:t>
                      </a:r>
                      <a:r>
                        <a:rPr lang="en-US" altLang="ja-JP" sz="2400" kern="100" dirty="0" smtClean="0">
                          <a:effectLst/>
                          <a:latin typeface="+mn-ea"/>
                          <a:ea typeface="+mn-ea"/>
                        </a:rPr>
                        <a:t>〉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 smtClean="0">
                          <a:effectLst/>
                          <a:latin typeface="+mn-ea"/>
                          <a:ea typeface="+mn-ea"/>
                        </a:rPr>
                        <a:t>38.6</a:t>
                      </a:r>
                      <a:r>
                        <a:rPr lang="ja-JP" altLang="en-US" sz="2400" kern="100" dirty="0" smtClean="0">
                          <a:effectLst/>
                          <a:latin typeface="+mn-ea"/>
                          <a:ea typeface="+mn-ea"/>
                        </a:rPr>
                        <a:t>％</a:t>
                      </a:r>
                      <a:endParaRPr lang="ja-JP" sz="2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34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 smtClean="0">
                          <a:effectLst/>
                        </a:rPr>
                        <a:t>第３期</a:t>
                      </a:r>
                      <a:r>
                        <a:rPr lang="ja-JP" sz="1800" kern="100" dirty="0" smtClean="0">
                          <a:effectLst/>
                        </a:rPr>
                        <a:t>国</a:t>
                      </a:r>
                      <a:r>
                        <a:rPr lang="ja-JP" altLang="en-US" sz="1800" kern="100" dirty="0" smtClean="0">
                          <a:effectLst/>
                        </a:rPr>
                        <a:t>計画</a:t>
                      </a:r>
                      <a:endParaRPr lang="en-US" altLang="ja-JP" sz="1800" kern="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 smtClean="0">
                          <a:effectLst/>
                        </a:rPr>
                        <a:t>における</a:t>
                      </a:r>
                      <a:r>
                        <a:rPr lang="ja-JP" sz="1800" kern="100" dirty="0" smtClean="0">
                          <a:effectLst/>
                        </a:rPr>
                        <a:t>目標値</a:t>
                      </a:r>
                      <a:endParaRPr lang="en-US" altLang="ja-JP" sz="1800" kern="100" dirty="0" smtClean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400" kern="100" dirty="0" smtClean="0">
                          <a:effectLst/>
                          <a:latin typeface="+mn-ea"/>
                          <a:ea typeface="+mn-ea"/>
                        </a:rPr>
                        <a:t>5</a:t>
                      </a:r>
                      <a:r>
                        <a:rPr lang="en-US" sz="2400" kern="100" dirty="0" smtClean="0">
                          <a:effectLst/>
                          <a:latin typeface="+mn-ea"/>
                          <a:ea typeface="+mn-ea"/>
                        </a:rPr>
                        <a:t>0.0</a:t>
                      </a:r>
                      <a:r>
                        <a:rPr lang="ja-JP" altLang="en-US" sz="2400" kern="100" dirty="0" smtClean="0">
                          <a:effectLst/>
                          <a:latin typeface="+mn-ea"/>
                          <a:ea typeface="+mn-ea"/>
                        </a:rPr>
                        <a:t>％</a:t>
                      </a:r>
                      <a:endParaRPr lang="ja-JP" sz="2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400" kern="100" dirty="0" smtClean="0">
                          <a:effectLst/>
                          <a:latin typeface="+mn-ea"/>
                          <a:ea typeface="+mn-ea"/>
                        </a:rPr>
                        <a:t>5</a:t>
                      </a:r>
                      <a:r>
                        <a:rPr lang="en-US" sz="2400" kern="100" dirty="0" smtClean="0">
                          <a:effectLst/>
                          <a:latin typeface="+mn-ea"/>
                          <a:ea typeface="+mn-ea"/>
                        </a:rPr>
                        <a:t>0.0</a:t>
                      </a:r>
                      <a:r>
                        <a:rPr lang="ja-JP" altLang="en-US" sz="2400" kern="100" dirty="0" smtClean="0">
                          <a:effectLst/>
                          <a:latin typeface="+mn-ea"/>
                          <a:ea typeface="+mn-ea"/>
                        </a:rPr>
                        <a:t>％</a:t>
                      </a:r>
                      <a:endParaRPr lang="ja-JP" sz="2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400" kern="100" dirty="0" smtClean="0">
                          <a:effectLst/>
                          <a:latin typeface="+mn-ea"/>
                          <a:ea typeface="+mn-ea"/>
                        </a:rPr>
                        <a:t>5</a:t>
                      </a:r>
                      <a:r>
                        <a:rPr lang="en-US" sz="2400" kern="100" dirty="0" smtClean="0">
                          <a:effectLst/>
                          <a:latin typeface="+mn-ea"/>
                          <a:ea typeface="+mn-ea"/>
                        </a:rPr>
                        <a:t>0.0</a:t>
                      </a:r>
                      <a:r>
                        <a:rPr lang="ja-JP" altLang="en-US" sz="2400" kern="100" dirty="0" smtClean="0">
                          <a:effectLst/>
                          <a:latin typeface="+mn-ea"/>
                          <a:ea typeface="+mn-ea"/>
                        </a:rPr>
                        <a:t>％</a:t>
                      </a:r>
                      <a:endParaRPr lang="ja-JP" sz="2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 smtClean="0">
                          <a:effectLst/>
                          <a:latin typeface="+mn-ea"/>
                          <a:ea typeface="+mn-ea"/>
                        </a:rPr>
                        <a:t>50.0</a:t>
                      </a:r>
                      <a:r>
                        <a:rPr lang="ja-JP" altLang="en-US" sz="2400" kern="100" dirty="0" smtClean="0">
                          <a:effectLst/>
                          <a:latin typeface="+mn-ea"/>
                          <a:ea typeface="+mn-ea"/>
                        </a:rPr>
                        <a:t>％</a:t>
                      </a:r>
                      <a:endParaRPr lang="ja-JP" sz="2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 smtClean="0">
                          <a:effectLst/>
                          <a:latin typeface="+mn-ea"/>
                          <a:ea typeface="+mn-ea"/>
                        </a:rPr>
                        <a:t>50.0</a:t>
                      </a:r>
                      <a:r>
                        <a:rPr lang="ja-JP" altLang="en-US" sz="2400" kern="100" dirty="0" smtClean="0">
                          <a:effectLst/>
                          <a:latin typeface="+mn-ea"/>
                          <a:ea typeface="+mn-ea"/>
                        </a:rPr>
                        <a:t>％</a:t>
                      </a:r>
                      <a:endParaRPr lang="ja-JP" sz="2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49DDC-8A7D-4B97-BAC7-7908A987B5BB}" type="slidenum">
              <a:rPr kumimoji="1" lang="ja-JP" altLang="en-US" sz="1600" smtClean="0"/>
              <a:t>1</a:t>
            </a:fld>
            <a:endParaRPr kumimoji="1" lang="ja-JP" altLang="en-US" sz="16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67136" y="476672"/>
            <a:ext cx="5149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/>
              <a:t>がん検診の目標値について</a:t>
            </a:r>
            <a:endParaRPr kumimoji="1" lang="ja-JP" altLang="en-US" sz="32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740352" y="172181"/>
            <a:ext cx="115212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5-4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0519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0609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z="2000" u="sng" dirty="0" smtClean="0"/>
              <a:t>平成</a:t>
            </a:r>
            <a:r>
              <a:rPr lang="en-US" altLang="ja-JP" sz="2000" u="sng" dirty="0" smtClean="0"/>
              <a:t>34</a:t>
            </a:r>
            <a:r>
              <a:rPr lang="ja-JP" altLang="en-US" sz="2000" u="sng" dirty="0" smtClean="0"/>
              <a:t>年のがん検診受診率の推計値</a:t>
            </a:r>
            <a:endParaRPr lang="ja-JP" altLang="en-US" sz="2000" u="sng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3568" y="126876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推計方法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marL="0" indent="0">
              <a:buNone/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○平成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年より平成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年までの国民生活基礎調査から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　　　（調査期間：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年毎）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algn="just">
              <a:buNone/>
            </a:pPr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大阪府の</a:t>
            </a:r>
            <a:r>
              <a:rPr kumimoji="1"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がんのがん検診受診率をグラフ化し、次々回の調査　</a:t>
            </a:r>
            <a:endParaRPr kumimoji="1"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algn="just">
              <a:buNone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にあたる平成</a:t>
            </a:r>
            <a:r>
              <a:rPr kumimoji="1"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34</a:t>
            </a:r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年の推計値を求めた</a:t>
            </a:r>
            <a:endParaRPr kumimoji="1"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algn="just">
              <a:buNone/>
            </a:pP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algn="just">
              <a:buNone/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○推計値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algn="just">
              <a:buNone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ケース①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H28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年以降緩やかに受診率が増加した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場合　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ケース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②直線的に受診率が増加した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場合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49DDC-8A7D-4B97-BAC7-7908A987B5BB}" type="slidenum">
              <a:rPr kumimoji="1" lang="ja-JP" altLang="en-US" sz="1600" smtClean="0"/>
              <a:t>2</a:t>
            </a:fld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30140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63408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z="2000" u="sng" dirty="0" smtClean="0"/>
              <a:t>がん</a:t>
            </a:r>
            <a:r>
              <a:rPr lang="ja-JP" altLang="en-US" sz="2000" u="sng" dirty="0"/>
              <a:t>検診受診率</a:t>
            </a:r>
            <a:r>
              <a:rPr lang="ja-JP" altLang="en-US" sz="2000" u="sng" dirty="0" smtClean="0"/>
              <a:t>の推計：ケース①</a:t>
            </a:r>
            <a:endParaRPr lang="ja-JP" altLang="en-US" sz="2000" u="sng" dirty="0"/>
          </a:p>
        </p:txBody>
      </p:sp>
      <p:pic>
        <p:nvPicPr>
          <p:cNvPr id="4" name="コンテンツ プレースホルダー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36" y="980728"/>
            <a:ext cx="3744000" cy="1868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図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641" y="2924944"/>
            <a:ext cx="3744416" cy="181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図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641" y="4869160"/>
            <a:ext cx="3765295" cy="181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図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1" y="995053"/>
            <a:ext cx="3718852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図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8409" y="2946405"/>
            <a:ext cx="3718852" cy="181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059563"/>
              </p:ext>
            </p:extLst>
          </p:nvPr>
        </p:nvGraphicFramePr>
        <p:xfrm>
          <a:off x="4139952" y="5517232"/>
          <a:ext cx="475253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0506"/>
                <a:gridCol w="950506"/>
                <a:gridCol w="950506"/>
                <a:gridCol w="950506"/>
                <a:gridCol w="95050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胃がん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大腸がん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肺がん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子宮頸がん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乳がん</a:t>
                      </a:r>
                      <a:endParaRPr kumimoji="1" lang="ja-JP" alt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35.1</a:t>
                      </a:r>
                      <a:endParaRPr lang="ja-JP" sz="2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35.9</a:t>
                      </a:r>
                      <a:endParaRPr lang="ja-JP" sz="2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39.7</a:t>
                      </a:r>
                      <a:endParaRPr lang="ja-JP" sz="2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42.1</a:t>
                      </a:r>
                      <a:endParaRPr lang="ja-JP" sz="2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42.5</a:t>
                      </a:r>
                      <a:endParaRPr lang="ja-JP" sz="2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4262797" y="5157192"/>
            <a:ext cx="47525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/>
              <a:t>平成</a:t>
            </a:r>
            <a:r>
              <a:rPr kumimoji="1" lang="en-US" altLang="ja-JP" sz="1600" dirty="0" smtClean="0"/>
              <a:t>34</a:t>
            </a:r>
            <a:r>
              <a:rPr kumimoji="1" lang="ja-JP" altLang="en-US" sz="1600" dirty="0" smtClean="0"/>
              <a:t>年推定値</a:t>
            </a:r>
            <a:endParaRPr kumimoji="1" lang="ja-JP" altLang="en-US" sz="16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49DDC-8A7D-4B97-BAC7-7908A987B5BB}" type="slidenum">
              <a:rPr kumimoji="1" lang="ja-JP" altLang="en-US" sz="1600" smtClean="0"/>
              <a:t>3</a:t>
            </a:fld>
            <a:endParaRPr kumimoji="1" lang="ja-JP" altLang="en-US" sz="16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639061" y="4799995"/>
            <a:ext cx="200674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（出典</a:t>
            </a:r>
            <a:r>
              <a:rPr lang="ja-JP" altLang="en-US" sz="1100" dirty="0" smtClean="0"/>
              <a:t>：国民生活基礎調査</a:t>
            </a:r>
            <a:r>
              <a:rPr kumimoji="1" lang="ja-JP" altLang="en-US" sz="1100" dirty="0" smtClean="0"/>
              <a:t>）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1343202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57606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z="2000" u="sng" dirty="0" smtClean="0"/>
              <a:t>がん</a:t>
            </a:r>
            <a:r>
              <a:rPr lang="ja-JP" altLang="en-US" sz="2000" u="sng" dirty="0"/>
              <a:t>検診受診率</a:t>
            </a:r>
            <a:r>
              <a:rPr lang="ja-JP" altLang="en-US" sz="2000" u="sng" dirty="0" smtClean="0"/>
              <a:t>の推計：ケース②</a:t>
            </a:r>
            <a:endParaRPr lang="ja-JP" altLang="en-US" sz="2000" u="sng" dirty="0"/>
          </a:p>
        </p:txBody>
      </p:sp>
      <p:pic>
        <p:nvPicPr>
          <p:cNvPr id="4" name="コンテンツ プレースホルダー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836712"/>
            <a:ext cx="3752568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図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8" y="4629361"/>
            <a:ext cx="3734935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図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2708920"/>
            <a:ext cx="3734935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図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836712"/>
            <a:ext cx="3734935" cy="1800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図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1888" y="2708921"/>
            <a:ext cx="3723039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263416"/>
              </p:ext>
            </p:extLst>
          </p:nvPr>
        </p:nvGraphicFramePr>
        <p:xfrm>
          <a:off x="4283968" y="5445224"/>
          <a:ext cx="475253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0506"/>
                <a:gridCol w="950506"/>
                <a:gridCol w="950506"/>
                <a:gridCol w="950506"/>
                <a:gridCol w="95050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胃がん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大腸がん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肺がん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子宮頸がん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乳がん</a:t>
                      </a:r>
                      <a:endParaRPr kumimoji="1" lang="ja-JP" alt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40.8</a:t>
                      </a:r>
                      <a:endParaRPr lang="ja-JP" sz="2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43.6</a:t>
                      </a:r>
                      <a:endParaRPr lang="ja-JP" sz="2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50.2</a:t>
                      </a:r>
                      <a:endParaRPr lang="ja-JP" sz="2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44.5</a:t>
                      </a:r>
                      <a:endParaRPr lang="ja-JP" sz="2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45.5</a:t>
                      </a:r>
                      <a:endParaRPr lang="ja-JP" sz="2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4283968" y="5085184"/>
            <a:ext cx="47525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/>
              <a:t>平成</a:t>
            </a:r>
            <a:r>
              <a:rPr kumimoji="1" lang="en-US" altLang="ja-JP" sz="1600" dirty="0" smtClean="0"/>
              <a:t>34</a:t>
            </a:r>
            <a:r>
              <a:rPr kumimoji="1" lang="ja-JP" altLang="en-US" sz="1600" dirty="0" smtClean="0"/>
              <a:t>年推定値</a:t>
            </a:r>
            <a:endParaRPr kumimoji="1" lang="ja-JP" altLang="en-US" sz="16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49DDC-8A7D-4B97-BAC7-7908A987B5BB}" type="slidenum">
              <a:rPr kumimoji="1" lang="ja-JP" altLang="en-US" sz="1600" smtClean="0"/>
              <a:t>4</a:t>
            </a:fld>
            <a:endParaRPr kumimoji="1" lang="ja-JP" altLang="en-US" sz="16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588224" y="4538385"/>
            <a:ext cx="200674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（出典</a:t>
            </a:r>
            <a:r>
              <a:rPr lang="ja-JP" altLang="en-US" sz="1100" dirty="0" smtClean="0"/>
              <a:t>：国民生活基礎調査</a:t>
            </a:r>
            <a:r>
              <a:rPr kumimoji="1" lang="ja-JP" altLang="en-US" sz="1100" dirty="0" smtClean="0"/>
              <a:t>）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90645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5010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z="2000" u="sng" dirty="0" smtClean="0"/>
              <a:t>府内各市町村</a:t>
            </a:r>
            <a:r>
              <a:rPr lang="ja-JP" altLang="en-US" sz="2000" u="sng" dirty="0"/>
              <a:t>の現状について</a:t>
            </a:r>
          </a:p>
        </p:txBody>
      </p:sp>
      <p:graphicFrame>
        <p:nvGraphicFramePr>
          <p:cNvPr id="14" name="コンテンツ プレースホルダー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2344599"/>
              </p:ext>
            </p:extLst>
          </p:nvPr>
        </p:nvGraphicFramePr>
        <p:xfrm>
          <a:off x="323528" y="1268760"/>
          <a:ext cx="8229594" cy="3370084"/>
        </p:xfrm>
        <a:graphic>
          <a:graphicData uri="http://schemas.openxmlformats.org/drawingml/2006/table">
            <a:tbl>
              <a:tblPr/>
              <a:tblGrid>
                <a:gridCol w="1411772"/>
                <a:gridCol w="619802"/>
                <a:gridCol w="619802"/>
                <a:gridCol w="619802"/>
                <a:gridCol w="619802"/>
                <a:gridCol w="619802"/>
                <a:gridCol w="619802"/>
                <a:gridCol w="619802"/>
                <a:gridCol w="619802"/>
                <a:gridCol w="619802"/>
                <a:gridCol w="619802"/>
                <a:gridCol w="619802"/>
              </a:tblGrid>
              <a:tr h="288032">
                <a:tc>
                  <a:txBody>
                    <a:bodyPr/>
                    <a:lstStyle/>
                    <a:p>
                      <a:pPr algn="l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/>
                      </a:endParaRPr>
                    </a:p>
                  </a:txBody>
                  <a:tcPr marL="8608" marR="8608" marT="86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個別受診勧奨方法等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がん検診実施体制について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608" marR="8608" marT="8608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12769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　</a:t>
                      </a:r>
                    </a:p>
                  </a:txBody>
                  <a:tcPr marL="8608" marR="8608" marT="86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検診対象者全員に勧奨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一部の対象者に</a:t>
                      </a:r>
                      <a:endParaRPr lang="en-US" altLang="ja-JP" sz="1100" b="0" i="0" u="none" strike="noStrike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勧奨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電話で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の受診勧奨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個別訪問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に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よる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受診勧奨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住民基本台帳等を使用した検診台帳の整備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608" marR="8608" marT="8608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複数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の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検診の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同時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実施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個別検診受託機関の増加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保育付きの検診の実施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夜間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・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休日の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検診の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実施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予約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センター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や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予約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システム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の運用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検診受診者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へ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の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インセンティブ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※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8737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今後も実施不可能</a:t>
                      </a:r>
                    </a:p>
                  </a:txBody>
                  <a:tcPr marL="8608" marR="8608" marT="86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11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0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10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16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2</a:t>
                      </a:r>
                    </a:p>
                  </a:txBody>
                  <a:tcPr marL="8608" marR="8608" marT="8608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0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6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0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11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11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26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実施したいが現在は不可能</a:t>
                      </a:r>
                    </a:p>
                  </a:txBody>
                  <a:tcPr marL="8608" marR="8608" marT="86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1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27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11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1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20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24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3</a:t>
                      </a:r>
                    </a:p>
                  </a:txBody>
                  <a:tcPr marL="8608" marR="8608" marT="8608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6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15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1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16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10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37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今後実施可能</a:t>
                      </a:r>
                    </a:p>
                  </a:txBody>
                  <a:tcPr marL="8608" marR="8608" marT="86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0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0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0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2</a:t>
                      </a:r>
                    </a:p>
                  </a:txBody>
                  <a:tcPr marL="8608" marR="8608" marT="8608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0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3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4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0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37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既に実施</a:t>
                      </a:r>
                    </a:p>
                  </a:txBody>
                  <a:tcPr marL="8608" marR="8608" marT="86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4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1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31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12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2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1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36</a:t>
                      </a:r>
                    </a:p>
                  </a:txBody>
                  <a:tcPr marL="8608" marR="8608" marT="8608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1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42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1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33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1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18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1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42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15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1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19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8737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未回答</a:t>
                      </a:r>
                    </a:p>
                  </a:txBody>
                  <a:tcPr marL="8608" marR="8608" marT="86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0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1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　</a:t>
                      </a:r>
                    </a:p>
                  </a:txBody>
                  <a:tcPr marL="8608" marR="8608" marT="8608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　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　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　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3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　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/>
                        </a:rPr>
                        <a:t>2</a:t>
                      </a:r>
                    </a:p>
                  </a:txBody>
                  <a:tcPr marL="8608" marR="8608" marT="86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49DDC-8A7D-4B97-BAC7-7908A987B5BB}" type="slidenum">
              <a:rPr kumimoji="1" lang="ja-JP" altLang="en-US" sz="1600" smtClean="0"/>
              <a:t>5</a:t>
            </a:fld>
            <a:endParaRPr kumimoji="1" lang="ja-JP" altLang="en-US" sz="1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067944" y="4868786"/>
            <a:ext cx="48245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（府内各市町村へのがん検診の取組み状況等に関する調査　</a:t>
            </a:r>
            <a:r>
              <a:rPr kumimoji="1" lang="en-US" altLang="ja-JP" sz="1100" dirty="0" smtClean="0"/>
              <a:t>H29.10</a:t>
            </a:r>
            <a:r>
              <a:rPr kumimoji="1" lang="ja-JP" altLang="en-US" sz="1100" dirty="0" smtClean="0"/>
              <a:t>実施）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10316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116633"/>
            <a:ext cx="7772400" cy="360039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ja-JP" altLang="en-US" sz="2000" dirty="0" smtClean="0"/>
              <a:t>がん</a:t>
            </a:r>
            <a:r>
              <a:rPr lang="ja-JP" altLang="en-US" sz="2000" dirty="0"/>
              <a:t>検診</a:t>
            </a:r>
            <a:r>
              <a:rPr lang="ja-JP" altLang="en-US" sz="2000" dirty="0" smtClean="0"/>
              <a:t>受診率の目標値</a:t>
            </a:r>
            <a:endParaRPr lang="ja-JP" altLang="en-US" sz="2000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207370"/>
              </p:ext>
            </p:extLst>
          </p:nvPr>
        </p:nvGraphicFramePr>
        <p:xfrm>
          <a:off x="325520" y="488084"/>
          <a:ext cx="8560944" cy="31539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99600"/>
                <a:gridCol w="1141200"/>
                <a:gridCol w="1224000"/>
                <a:gridCol w="1296144"/>
                <a:gridCol w="1386000"/>
                <a:gridCol w="1314000"/>
              </a:tblGrid>
              <a:tr h="4392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ja-JP" sz="24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+mj-ea"/>
                          <a:ea typeface="+mj-ea"/>
                        </a:rPr>
                        <a:t>胃がん</a:t>
                      </a:r>
                      <a:endParaRPr lang="ja-JP" sz="16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+mj-ea"/>
                          <a:ea typeface="+mj-ea"/>
                        </a:rPr>
                        <a:t>大腸がん</a:t>
                      </a:r>
                      <a:endParaRPr lang="ja-JP" sz="16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+mj-ea"/>
                          <a:ea typeface="+mj-ea"/>
                        </a:rPr>
                        <a:t>肺がん</a:t>
                      </a:r>
                      <a:endParaRPr lang="ja-JP" sz="16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+mj-ea"/>
                          <a:ea typeface="+mj-ea"/>
                        </a:rPr>
                        <a:t>乳がん</a:t>
                      </a:r>
                      <a:endParaRPr lang="ja-JP" sz="16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+mj-ea"/>
                          <a:ea typeface="+mj-ea"/>
                        </a:rPr>
                        <a:t>子宮頸がん</a:t>
                      </a:r>
                      <a:endParaRPr lang="ja-JP" sz="16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</a:tr>
              <a:tr h="6141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〈</a:t>
                      </a:r>
                      <a:r>
                        <a:rPr lang="ja-JP" altLang="en-US" sz="120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第</a:t>
                      </a:r>
                      <a:r>
                        <a:rPr lang="en-US" altLang="ja-JP" sz="120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2</a:t>
                      </a:r>
                      <a:r>
                        <a:rPr lang="ja-JP" altLang="en-US" sz="120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期国計画目標値</a:t>
                      </a:r>
                      <a:r>
                        <a:rPr lang="en-US" altLang="ja-JP" sz="120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〉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全国の平均</a:t>
                      </a:r>
                      <a:endParaRPr lang="en-US" altLang="ja-JP" sz="1200" kern="100" dirty="0" smtClean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（平成</a:t>
                      </a:r>
                      <a:r>
                        <a:rPr lang="en-US" altLang="ja-JP" sz="120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28</a:t>
                      </a:r>
                      <a:r>
                        <a:rPr lang="ja-JP" altLang="en-US" sz="120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年国民生活基礎調査）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800" b="1" kern="100" dirty="0" smtClean="0">
                          <a:effectLst/>
                          <a:latin typeface="+mn-ea"/>
                          <a:ea typeface="+mn-ea"/>
                        </a:rPr>
                        <a:t>〈40.0</a:t>
                      </a:r>
                      <a:r>
                        <a:rPr lang="ja-JP" altLang="en-US" sz="1800" b="1" kern="100" dirty="0" smtClean="0">
                          <a:effectLst/>
                          <a:latin typeface="+mn-ea"/>
                          <a:ea typeface="+mn-ea"/>
                        </a:rPr>
                        <a:t>％</a:t>
                      </a:r>
                      <a:r>
                        <a:rPr lang="en-US" altLang="ja-JP" sz="1800" b="1" kern="100" dirty="0" smtClean="0">
                          <a:effectLst/>
                          <a:latin typeface="+mn-ea"/>
                          <a:ea typeface="+mn-ea"/>
                        </a:rPr>
                        <a:t>〉40.9</a:t>
                      </a:r>
                      <a:r>
                        <a:rPr lang="ja-JP" altLang="en-US" sz="1800" b="1" kern="100" dirty="0" smtClean="0">
                          <a:effectLst/>
                          <a:latin typeface="+mn-ea"/>
                          <a:ea typeface="+mn-ea"/>
                        </a:rPr>
                        <a:t>％</a:t>
                      </a:r>
                      <a:endParaRPr lang="en-US" altLang="ja-JP" sz="1800" b="1" kern="100" dirty="0" smtClean="0">
                        <a:effectLst/>
                        <a:latin typeface="+mn-ea"/>
                        <a:ea typeface="+mn-ea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800" b="1" kern="100" dirty="0" smtClean="0">
                          <a:effectLst/>
                          <a:latin typeface="+mn-ea"/>
                          <a:ea typeface="+mn-ea"/>
                        </a:rPr>
                        <a:t>〈40.0</a:t>
                      </a:r>
                      <a:r>
                        <a:rPr lang="ja-JP" altLang="en-US" sz="1800" b="1" kern="100" dirty="0" smtClean="0">
                          <a:effectLst/>
                          <a:latin typeface="+mn-ea"/>
                          <a:ea typeface="+mn-ea"/>
                        </a:rPr>
                        <a:t>％</a:t>
                      </a:r>
                      <a:r>
                        <a:rPr lang="en-US" altLang="ja-JP" sz="1800" b="1" kern="100" dirty="0" smtClean="0">
                          <a:effectLst/>
                          <a:latin typeface="+mn-ea"/>
                          <a:ea typeface="+mn-ea"/>
                        </a:rPr>
                        <a:t>〉41.4</a:t>
                      </a:r>
                      <a:r>
                        <a:rPr lang="ja-JP" altLang="en-US" sz="1800" b="1" kern="100" dirty="0" smtClean="0">
                          <a:effectLst/>
                          <a:latin typeface="+mn-ea"/>
                          <a:ea typeface="+mn-ea"/>
                        </a:rPr>
                        <a:t>％</a:t>
                      </a:r>
                      <a:endParaRPr lang="ja-JP" sz="1800" b="1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800" b="1" kern="100" dirty="0" smtClean="0">
                          <a:effectLst/>
                          <a:latin typeface="+mn-ea"/>
                          <a:ea typeface="+mn-ea"/>
                        </a:rPr>
                        <a:t>〈40.0</a:t>
                      </a:r>
                      <a:r>
                        <a:rPr lang="ja-JP" altLang="en-US" sz="1800" b="1" kern="100" dirty="0" smtClean="0">
                          <a:effectLst/>
                          <a:latin typeface="+mn-ea"/>
                          <a:ea typeface="+mn-ea"/>
                        </a:rPr>
                        <a:t>％</a:t>
                      </a:r>
                      <a:r>
                        <a:rPr lang="en-US" altLang="ja-JP" sz="1800" b="1" kern="100" dirty="0" smtClean="0">
                          <a:effectLst/>
                          <a:latin typeface="+mn-ea"/>
                          <a:ea typeface="+mn-ea"/>
                        </a:rPr>
                        <a:t>〉</a:t>
                      </a:r>
                      <a:endParaRPr lang="en-US" sz="1800" b="1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800" b="1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46.2</a:t>
                      </a:r>
                      <a:r>
                        <a:rPr lang="ja-JP" altLang="en-US" sz="1800" b="1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％</a:t>
                      </a:r>
                      <a:endParaRPr lang="ja-JP" sz="1800" b="1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800" b="1" kern="100" dirty="0" smtClean="0">
                          <a:effectLst/>
                          <a:latin typeface="+mn-ea"/>
                          <a:ea typeface="+mn-ea"/>
                        </a:rPr>
                        <a:t>〈50.0</a:t>
                      </a:r>
                      <a:r>
                        <a:rPr lang="ja-JP" altLang="en-US" sz="1800" b="1" kern="100" dirty="0" smtClean="0">
                          <a:effectLst/>
                          <a:latin typeface="+mn-ea"/>
                          <a:ea typeface="+mn-ea"/>
                        </a:rPr>
                        <a:t>％</a:t>
                      </a:r>
                      <a:r>
                        <a:rPr lang="en-US" altLang="ja-JP" sz="1800" b="1" kern="100" dirty="0" smtClean="0">
                          <a:effectLst/>
                          <a:latin typeface="+mn-ea"/>
                          <a:ea typeface="+mn-ea"/>
                        </a:rPr>
                        <a:t>〉</a:t>
                      </a:r>
                      <a:endParaRPr lang="en-US" sz="1800" b="1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800" b="1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44.9</a:t>
                      </a:r>
                      <a:r>
                        <a:rPr lang="ja-JP" altLang="en-US" sz="1800" b="1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％</a:t>
                      </a:r>
                      <a:endParaRPr lang="ja-JP" sz="1800" b="1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800" b="1" kern="100" dirty="0" smtClean="0">
                          <a:effectLst/>
                          <a:latin typeface="+mn-ea"/>
                          <a:ea typeface="+mn-ea"/>
                        </a:rPr>
                        <a:t>〈50.0</a:t>
                      </a:r>
                      <a:r>
                        <a:rPr lang="ja-JP" altLang="en-US" sz="1800" b="1" kern="100" dirty="0" smtClean="0">
                          <a:effectLst/>
                          <a:latin typeface="+mn-ea"/>
                          <a:ea typeface="+mn-ea"/>
                        </a:rPr>
                        <a:t>％</a:t>
                      </a:r>
                      <a:r>
                        <a:rPr lang="en-US" altLang="ja-JP" sz="1800" b="1" kern="100" dirty="0" smtClean="0">
                          <a:effectLst/>
                          <a:latin typeface="+mn-ea"/>
                          <a:ea typeface="+mn-ea"/>
                        </a:rPr>
                        <a:t>〉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800" b="1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42.3</a:t>
                      </a:r>
                      <a:r>
                        <a:rPr lang="ja-JP" altLang="en-US" sz="1800" b="1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％</a:t>
                      </a:r>
                      <a:endParaRPr lang="ja-JP" sz="1800" b="1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</a:tr>
              <a:tr h="6141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〈</a:t>
                      </a:r>
                      <a:r>
                        <a:rPr lang="ja-JP" altLang="en-US" sz="120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第</a:t>
                      </a:r>
                      <a:r>
                        <a:rPr lang="en-US" altLang="ja-JP" sz="120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2</a:t>
                      </a:r>
                      <a:r>
                        <a:rPr lang="ja-JP" altLang="en-US" sz="120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期大阪府計画目標値</a:t>
                      </a:r>
                      <a:r>
                        <a:rPr lang="en-US" altLang="ja-JP" sz="120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〉</a:t>
                      </a:r>
                      <a:endParaRPr lang="en-US" altLang="ja-JP" sz="12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 smtClean="0">
                          <a:effectLst/>
                          <a:latin typeface="+mn-ea"/>
                          <a:ea typeface="+mn-ea"/>
                        </a:rPr>
                        <a:t>大阪府</a:t>
                      </a:r>
                      <a:r>
                        <a:rPr lang="ja-JP" altLang="en-US" sz="1200" kern="100" dirty="0" smtClean="0">
                          <a:effectLst/>
                          <a:latin typeface="+mn-ea"/>
                          <a:ea typeface="+mn-ea"/>
                        </a:rPr>
                        <a:t>の現状</a:t>
                      </a:r>
                      <a:endParaRPr lang="en-US" altLang="ja-JP" sz="12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（平成</a:t>
                      </a:r>
                      <a:r>
                        <a:rPr lang="en-US" altLang="ja-JP" sz="120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28</a:t>
                      </a:r>
                      <a:r>
                        <a:rPr lang="ja-JP" altLang="en-US" sz="120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年国民生活基礎調査）</a:t>
                      </a:r>
                      <a:endParaRPr lang="ja-JP" altLang="ja-JP" sz="1200" kern="100" dirty="0" smtClean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800" kern="100" dirty="0" smtClean="0">
                          <a:effectLst/>
                          <a:latin typeface="+mn-ea"/>
                          <a:ea typeface="+mn-ea"/>
                        </a:rPr>
                        <a:t>〈40.0</a:t>
                      </a:r>
                      <a:r>
                        <a:rPr lang="ja-JP" altLang="en-US" sz="1800" kern="100" dirty="0" smtClean="0">
                          <a:effectLst/>
                          <a:latin typeface="+mn-ea"/>
                          <a:ea typeface="+mn-ea"/>
                        </a:rPr>
                        <a:t>％</a:t>
                      </a:r>
                      <a:r>
                        <a:rPr lang="en-US" altLang="ja-JP" sz="1800" kern="100" dirty="0" smtClean="0">
                          <a:effectLst/>
                          <a:latin typeface="+mn-ea"/>
                          <a:ea typeface="+mn-ea"/>
                        </a:rPr>
                        <a:t>〉</a:t>
                      </a:r>
                      <a:endParaRPr lang="en-US" sz="18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80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33.7</a:t>
                      </a:r>
                      <a:r>
                        <a:rPr lang="ja-JP" altLang="en-US" sz="180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％</a:t>
                      </a:r>
                      <a:endParaRPr lang="ja-JP" sz="18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800" kern="100" smtClean="0">
                          <a:effectLst/>
                          <a:latin typeface="+mn-ea"/>
                          <a:ea typeface="+mn-ea"/>
                        </a:rPr>
                        <a:t>〈30.0</a:t>
                      </a:r>
                      <a:r>
                        <a:rPr lang="ja-JP" altLang="en-US" sz="1800" kern="100" smtClean="0">
                          <a:effectLst/>
                          <a:latin typeface="+mn-ea"/>
                          <a:ea typeface="+mn-ea"/>
                        </a:rPr>
                        <a:t>％</a:t>
                      </a:r>
                      <a:r>
                        <a:rPr lang="en-US" altLang="ja-JP" sz="1800" kern="100" smtClean="0">
                          <a:effectLst/>
                          <a:latin typeface="+mn-ea"/>
                          <a:ea typeface="+mn-ea"/>
                        </a:rPr>
                        <a:t>〉</a:t>
                      </a:r>
                      <a:endParaRPr lang="en-US" sz="1800" kern="10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800" kern="10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34.4</a:t>
                      </a:r>
                      <a:r>
                        <a:rPr lang="ja-JP" altLang="en-US" sz="1800" kern="10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％</a:t>
                      </a:r>
                      <a:endParaRPr lang="ja-JP" sz="18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kern="100" smtClean="0">
                          <a:effectLst/>
                          <a:latin typeface="+mn-ea"/>
                          <a:ea typeface="+mn-ea"/>
                        </a:rPr>
                        <a:t>〈35.0</a:t>
                      </a:r>
                      <a:r>
                        <a:rPr lang="ja-JP" altLang="en-US" sz="1800" kern="100" smtClean="0">
                          <a:effectLst/>
                          <a:latin typeface="+mn-ea"/>
                          <a:ea typeface="+mn-ea"/>
                        </a:rPr>
                        <a:t>％</a:t>
                      </a:r>
                      <a:r>
                        <a:rPr lang="en-US" altLang="ja-JP" sz="1800" kern="100" smtClean="0">
                          <a:effectLst/>
                          <a:latin typeface="+mn-ea"/>
                          <a:ea typeface="+mn-ea"/>
                        </a:rPr>
                        <a:t>〉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800" kern="10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36.3</a:t>
                      </a:r>
                      <a:r>
                        <a:rPr lang="ja-JP" altLang="en-US" sz="1800" kern="10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％</a:t>
                      </a:r>
                      <a:endParaRPr lang="ja-JP" sz="18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kern="100" smtClean="0">
                          <a:effectLst/>
                          <a:latin typeface="+mn-ea"/>
                          <a:ea typeface="+mn-ea"/>
                        </a:rPr>
                        <a:t>〈40.0</a:t>
                      </a:r>
                      <a:r>
                        <a:rPr lang="ja-JP" altLang="en-US" sz="1800" kern="100" smtClean="0">
                          <a:effectLst/>
                          <a:latin typeface="+mn-ea"/>
                          <a:ea typeface="+mn-ea"/>
                        </a:rPr>
                        <a:t>％</a:t>
                      </a:r>
                      <a:r>
                        <a:rPr lang="en-US" altLang="ja-JP" sz="1800" kern="100" smtClean="0">
                          <a:effectLst/>
                          <a:latin typeface="+mn-ea"/>
                          <a:ea typeface="+mn-ea"/>
                        </a:rPr>
                        <a:t>〉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800" kern="10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39.0</a:t>
                      </a:r>
                      <a:r>
                        <a:rPr lang="ja-JP" altLang="en-US" sz="1800" kern="10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％</a:t>
                      </a:r>
                      <a:endParaRPr lang="ja-JP" sz="18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kern="100" dirty="0" smtClean="0">
                          <a:effectLst/>
                          <a:latin typeface="+mn-ea"/>
                          <a:ea typeface="+mn-ea"/>
                        </a:rPr>
                        <a:t>〈35.0</a:t>
                      </a:r>
                      <a:r>
                        <a:rPr lang="ja-JP" altLang="en-US" sz="1800" kern="100" dirty="0" smtClean="0">
                          <a:effectLst/>
                          <a:latin typeface="+mn-ea"/>
                          <a:ea typeface="+mn-ea"/>
                        </a:rPr>
                        <a:t>％</a:t>
                      </a:r>
                      <a:r>
                        <a:rPr lang="en-US" altLang="ja-JP" sz="1800" kern="100" dirty="0" smtClean="0">
                          <a:effectLst/>
                          <a:latin typeface="+mn-ea"/>
                          <a:ea typeface="+mn-ea"/>
                        </a:rPr>
                        <a:t>〉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80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38.6</a:t>
                      </a:r>
                      <a:r>
                        <a:rPr lang="ja-JP" altLang="en-US" sz="180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％</a:t>
                      </a:r>
                      <a:endParaRPr lang="ja-JP" sz="18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</a:tr>
              <a:tr h="4392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+mn-ea"/>
                          <a:ea typeface="+mn-ea"/>
                        </a:rPr>
                        <a:t>第３期</a:t>
                      </a:r>
                      <a:r>
                        <a:rPr lang="ja-JP" sz="1200" kern="100" dirty="0" smtClean="0">
                          <a:effectLst/>
                          <a:latin typeface="+mn-ea"/>
                          <a:ea typeface="+mn-ea"/>
                        </a:rPr>
                        <a:t>国</a:t>
                      </a:r>
                      <a:r>
                        <a:rPr lang="ja-JP" altLang="en-US" sz="1200" kern="100" dirty="0" smtClean="0">
                          <a:effectLst/>
                          <a:latin typeface="+mn-ea"/>
                          <a:ea typeface="+mn-ea"/>
                        </a:rPr>
                        <a:t>計画</a:t>
                      </a:r>
                      <a:endParaRPr lang="en-US" altLang="ja-JP" sz="12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+mn-ea"/>
                          <a:ea typeface="+mn-ea"/>
                        </a:rPr>
                        <a:t>における</a:t>
                      </a:r>
                      <a:r>
                        <a:rPr lang="ja-JP" sz="1200" kern="100" dirty="0" smtClean="0">
                          <a:effectLst/>
                          <a:latin typeface="+mn-ea"/>
                          <a:ea typeface="+mn-ea"/>
                        </a:rPr>
                        <a:t>目標値</a:t>
                      </a:r>
                      <a:endParaRPr lang="en-US" altLang="ja-JP" sz="1200" kern="100" dirty="0" smtClean="0">
                        <a:effectLst/>
                        <a:latin typeface="+mn-ea"/>
                        <a:ea typeface="+mn-ea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80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50.0</a:t>
                      </a:r>
                      <a:r>
                        <a:rPr lang="ja-JP" altLang="en-US" sz="180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％</a:t>
                      </a:r>
                      <a:endParaRPr lang="en-US" altLang="ja-JP" sz="1800" kern="100" dirty="0" smtClean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80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50.0</a:t>
                      </a:r>
                      <a:r>
                        <a:rPr lang="ja-JP" altLang="en-US" sz="180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％</a:t>
                      </a:r>
                      <a:endParaRPr lang="ja-JP" sz="18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800" kern="10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50.0</a:t>
                      </a:r>
                      <a:r>
                        <a:rPr lang="ja-JP" altLang="en-US" sz="1800" kern="10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％</a:t>
                      </a:r>
                      <a:endParaRPr lang="ja-JP" sz="18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800" kern="10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50.0</a:t>
                      </a:r>
                      <a:r>
                        <a:rPr lang="ja-JP" altLang="en-US" sz="1800" kern="10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％</a:t>
                      </a:r>
                      <a:endParaRPr lang="ja-JP" sz="18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800" kern="10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50.0</a:t>
                      </a:r>
                      <a:r>
                        <a:rPr lang="ja-JP" altLang="en-US" sz="1800" kern="10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％</a:t>
                      </a:r>
                      <a:endParaRPr lang="ja-JP" sz="18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</a:tr>
              <a:tr h="4496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+mn-ea"/>
                          <a:ea typeface="+mn-ea"/>
                        </a:rPr>
                        <a:t>平成</a:t>
                      </a:r>
                      <a:r>
                        <a:rPr lang="en-US" altLang="ja-JP" sz="1200" kern="100" dirty="0" smtClean="0">
                          <a:effectLst/>
                          <a:latin typeface="+mn-ea"/>
                          <a:ea typeface="+mn-ea"/>
                        </a:rPr>
                        <a:t>34</a:t>
                      </a:r>
                      <a:r>
                        <a:rPr lang="ja-JP" altLang="en-US" sz="1200" kern="100" dirty="0" smtClean="0">
                          <a:effectLst/>
                          <a:latin typeface="+mn-ea"/>
                          <a:ea typeface="+mn-ea"/>
                        </a:rPr>
                        <a:t>年の推計値</a:t>
                      </a:r>
                      <a:endParaRPr lang="en-US" altLang="ja-JP" sz="12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+mn-ea"/>
                          <a:ea typeface="+mn-ea"/>
                        </a:rPr>
                        <a:t>（ケース②）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800" b="1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40.8</a:t>
                      </a:r>
                      <a:r>
                        <a:rPr lang="ja-JP" altLang="en-US" sz="1800" b="1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％</a:t>
                      </a:r>
                      <a:endParaRPr lang="ja-JP" sz="1800" b="1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800" b="1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43.6</a:t>
                      </a:r>
                      <a:r>
                        <a:rPr lang="ja-JP" altLang="en-US" sz="1800" b="1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％</a:t>
                      </a:r>
                      <a:endParaRPr lang="ja-JP" sz="1800" b="1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800" b="1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50.2</a:t>
                      </a:r>
                      <a:r>
                        <a:rPr lang="ja-JP" altLang="en-US" sz="1800" b="1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％</a:t>
                      </a:r>
                      <a:endParaRPr lang="ja-JP" sz="1800" b="1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800" b="1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45.5</a:t>
                      </a:r>
                      <a:r>
                        <a:rPr lang="ja-JP" altLang="en-US" sz="1800" b="1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％</a:t>
                      </a:r>
                      <a:endParaRPr lang="ja-JP" sz="1800" b="1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800" b="1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44.5</a:t>
                      </a:r>
                      <a:r>
                        <a:rPr lang="ja-JP" altLang="en-US" sz="1800" b="1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％</a:t>
                      </a:r>
                      <a:endParaRPr lang="ja-JP" sz="1800" b="1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</a:tr>
              <a:tr h="4913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 smtClean="0">
                          <a:effectLst/>
                          <a:latin typeface="+mn-ea"/>
                          <a:ea typeface="+mn-ea"/>
                        </a:rPr>
                        <a:t>平成</a:t>
                      </a:r>
                      <a:r>
                        <a:rPr lang="en-US" altLang="ja-JP" sz="1200" kern="100" dirty="0" smtClean="0">
                          <a:effectLst/>
                          <a:latin typeface="+mn-ea"/>
                          <a:ea typeface="+mn-ea"/>
                        </a:rPr>
                        <a:t>34</a:t>
                      </a:r>
                      <a:r>
                        <a:rPr lang="ja-JP" altLang="en-US" sz="1200" kern="100" dirty="0" smtClean="0">
                          <a:effectLst/>
                          <a:latin typeface="+mn-ea"/>
                          <a:ea typeface="+mn-ea"/>
                        </a:rPr>
                        <a:t>年の推計値</a:t>
                      </a:r>
                      <a:endParaRPr lang="en-US" altLang="ja-JP" sz="12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+mn-ea"/>
                          <a:ea typeface="+mn-ea"/>
                        </a:rPr>
                        <a:t>（ケース①）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80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35.1</a:t>
                      </a:r>
                      <a:r>
                        <a:rPr lang="ja-JP" altLang="en-US" sz="180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％</a:t>
                      </a:r>
                      <a:endParaRPr lang="ja-JP" sz="18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80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35.9</a:t>
                      </a:r>
                      <a:r>
                        <a:rPr lang="ja-JP" altLang="en-US" sz="180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％</a:t>
                      </a:r>
                      <a:endParaRPr lang="ja-JP" sz="18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800" kern="10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39.7</a:t>
                      </a:r>
                      <a:r>
                        <a:rPr lang="ja-JP" altLang="en-US" sz="1800" kern="10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％</a:t>
                      </a:r>
                      <a:endParaRPr lang="ja-JP" sz="18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800" kern="10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42.5</a:t>
                      </a:r>
                      <a:r>
                        <a:rPr lang="ja-JP" altLang="en-US" sz="1800" kern="10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％</a:t>
                      </a:r>
                      <a:endParaRPr lang="ja-JP" sz="18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80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42.1</a:t>
                      </a:r>
                      <a:r>
                        <a:rPr lang="ja-JP" altLang="en-US" sz="180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％</a:t>
                      </a:r>
                      <a:endParaRPr lang="ja-JP" sz="18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</a:tr>
            </a:tbl>
          </a:graphicData>
        </a:graphic>
      </p:graphicFrame>
      <p:graphicFrame>
        <p:nvGraphicFramePr>
          <p:cNvPr id="6" name="コンテンツ プレースホルダー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8882780"/>
              </p:ext>
            </p:extLst>
          </p:nvPr>
        </p:nvGraphicFramePr>
        <p:xfrm>
          <a:off x="360629" y="4086364"/>
          <a:ext cx="8424936" cy="122871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44216"/>
                <a:gridCol w="1224136"/>
                <a:gridCol w="1368152"/>
                <a:gridCol w="1296144"/>
                <a:gridCol w="1296144"/>
                <a:gridCol w="1296144"/>
              </a:tblGrid>
              <a:tr h="360039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endParaRPr kumimoji="1" lang="en-US" altLang="ja-JP" sz="1600" dirty="0" smtClean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kumimoji="1" lang="ja-JP" altLang="en-US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胃がん</a:t>
                      </a:r>
                      <a:endParaRPr kumimoji="1" lang="en-US" altLang="ja-JP" sz="1600" dirty="0" smtClean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大腸がん</a:t>
                      </a:r>
                      <a:endParaRPr lang="en-US" altLang="ja-JP" sz="1600" dirty="0" smtClean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肺がん</a:t>
                      </a:r>
                      <a:endParaRPr lang="en-US" altLang="ja-JP" sz="1600" dirty="0" smtClean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乳がん</a:t>
                      </a:r>
                      <a:endParaRPr kumimoji="1" lang="en-US" altLang="ja-JP" sz="1600" dirty="0" smtClean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子宮頸がん</a:t>
                      </a:r>
                      <a:endParaRPr kumimoji="1" lang="en-US" altLang="ja-JP" sz="1600" dirty="0" smtClean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3485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期目標値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40.0</a:t>
                      </a:r>
                      <a:r>
                        <a:rPr kumimoji="1" lang="ja-JP" altLang="en-US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％</a:t>
                      </a:r>
                      <a:endParaRPr kumimoji="1" lang="ja-JP" altLang="en-US" sz="1600" dirty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40.0</a:t>
                      </a:r>
                      <a:r>
                        <a:rPr kumimoji="1" lang="ja-JP" altLang="en-US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％</a:t>
                      </a:r>
                      <a:endParaRPr kumimoji="1" lang="ja-JP" altLang="en-US" sz="1600" dirty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45.0</a:t>
                      </a:r>
                      <a:r>
                        <a:rPr kumimoji="1" lang="ja-JP" altLang="en-US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％</a:t>
                      </a:r>
                      <a:endParaRPr kumimoji="1" lang="ja-JP" altLang="en-US" sz="1600" dirty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45.0</a:t>
                      </a:r>
                      <a:r>
                        <a:rPr kumimoji="1" lang="ja-JP" altLang="en-US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％</a:t>
                      </a:r>
                      <a:endParaRPr kumimoji="1" lang="ja-JP" altLang="en-US" sz="1600" dirty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45.0</a:t>
                      </a:r>
                      <a:r>
                        <a:rPr kumimoji="1" lang="ja-JP" altLang="en-US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％</a:t>
                      </a:r>
                      <a:endParaRPr kumimoji="1" lang="ja-JP" altLang="en-US" sz="1600" dirty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伸び率</a:t>
                      </a:r>
                      <a:endParaRPr kumimoji="1" lang="en-US" altLang="ja-JP" sz="1800" b="1" dirty="0" smtClean="0">
                        <a:solidFill>
                          <a:schemeClr val="bg1"/>
                        </a:solidFill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9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9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大阪府の現状</a:t>
                      </a:r>
                      <a:r>
                        <a:rPr kumimoji="1" lang="en-US" altLang="ja-JP" sz="9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9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第３期目標値</a:t>
                      </a:r>
                      <a:r>
                        <a:rPr kumimoji="1" lang="en-US" altLang="ja-JP" sz="9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)</a:t>
                      </a:r>
                      <a:endParaRPr kumimoji="1" lang="ja-JP" altLang="en-US" sz="900" b="1" dirty="0">
                        <a:solidFill>
                          <a:schemeClr val="bg1"/>
                        </a:solidFill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18.7</a:t>
                      </a:r>
                      <a:r>
                        <a:rPr kumimoji="1" lang="ja-JP" altLang="en-US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％</a:t>
                      </a:r>
                      <a:endParaRPr kumimoji="1" lang="ja-JP" altLang="en-US" sz="1600" dirty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16.2</a:t>
                      </a:r>
                      <a:r>
                        <a:rPr kumimoji="1" lang="ja-JP" altLang="en-US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％</a:t>
                      </a:r>
                      <a:endParaRPr kumimoji="1" lang="ja-JP" altLang="en-US" sz="1600" dirty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23.9</a:t>
                      </a:r>
                      <a:r>
                        <a:rPr kumimoji="1" lang="ja-JP" altLang="en-US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％</a:t>
                      </a:r>
                      <a:endParaRPr kumimoji="1" lang="ja-JP" altLang="en-US" sz="1600" dirty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15.3</a:t>
                      </a:r>
                      <a:r>
                        <a:rPr kumimoji="1" lang="ja-JP" altLang="en-US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％</a:t>
                      </a:r>
                      <a:endParaRPr kumimoji="1" lang="ja-JP" altLang="en-US" sz="1600" dirty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15.9</a:t>
                      </a:r>
                      <a:r>
                        <a:rPr kumimoji="1" lang="ja-JP" altLang="en-US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％</a:t>
                      </a:r>
                      <a:endParaRPr kumimoji="1" lang="ja-JP" altLang="en-US" sz="1600" dirty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313871" y="3717032"/>
            <a:ext cx="4462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大阪府第３期計画の目標値</a:t>
            </a:r>
            <a:endParaRPr kumimoji="1" lang="ja-JP" altLang="en-US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49DDC-8A7D-4B97-BAC7-7908A987B5BB}" type="slidenum">
              <a:rPr kumimoji="1" lang="ja-JP" altLang="en-US" sz="1600" smtClean="0"/>
              <a:t>6</a:t>
            </a:fld>
            <a:endParaRPr kumimoji="1" lang="ja-JP" altLang="en-US" sz="1600" dirty="0"/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395536" y="5373216"/>
            <a:ext cx="8496944" cy="13681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100" b="1" dirty="0" smtClean="0">
                <a:solidFill>
                  <a:schemeClr val="tx1"/>
                </a:solidFill>
              </a:rPr>
              <a:t>【</a:t>
            </a:r>
            <a:r>
              <a:rPr lang="ja-JP" altLang="en-US" sz="1100" b="1" dirty="0" smtClean="0">
                <a:solidFill>
                  <a:schemeClr val="tx1"/>
                </a:solidFill>
              </a:rPr>
              <a:t>考え方</a:t>
            </a:r>
            <a:r>
              <a:rPr lang="en-US" altLang="ja-JP" sz="1100" b="1" dirty="0" smtClean="0">
                <a:solidFill>
                  <a:schemeClr val="tx1"/>
                </a:solidFill>
              </a:rPr>
              <a:t>】</a:t>
            </a:r>
          </a:p>
          <a:p>
            <a:pPr algn="l"/>
            <a:r>
              <a:rPr lang="ja-JP" altLang="en-US" sz="1100" b="1" dirty="0" smtClean="0">
                <a:solidFill>
                  <a:schemeClr val="tx1"/>
                </a:solidFill>
              </a:rPr>
              <a:t>・市町村の現状を踏まえ、目標値はケース</a:t>
            </a:r>
            <a:r>
              <a:rPr lang="ja-JP" altLang="en-US" sz="1100" b="1" dirty="0">
                <a:solidFill>
                  <a:schemeClr val="tx1"/>
                </a:solidFill>
              </a:rPr>
              <a:t>②の推定値</a:t>
            </a:r>
            <a:r>
              <a:rPr lang="ja-JP" altLang="en-US" sz="1100" b="1" dirty="0" smtClean="0">
                <a:solidFill>
                  <a:schemeClr val="tx1"/>
                </a:solidFill>
              </a:rPr>
              <a:t>と</a:t>
            </a:r>
            <a:r>
              <a:rPr lang="ja-JP" altLang="en-US" sz="1100" b="1" dirty="0">
                <a:solidFill>
                  <a:schemeClr val="tx1"/>
                </a:solidFill>
              </a:rPr>
              <a:t>平成</a:t>
            </a:r>
            <a:r>
              <a:rPr lang="en-US" altLang="ja-JP" sz="1100" b="1" dirty="0">
                <a:solidFill>
                  <a:schemeClr val="tx1"/>
                </a:solidFill>
              </a:rPr>
              <a:t>28</a:t>
            </a:r>
            <a:r>
              <a:rPr lang="ja-JP" altLang="en-US" sz="1100" b="1" dirty="0">
                <a:solidFill>
                  <a:schemeClr val="tx1"/>
                </a:solidFill>
              </a:rPr>
              <a:t>年国民生活基礎調査における全国平均</a:t>
            </a:r>
            <a:r>
              <a:rPr lang="ja-JP" altLang="en-US" sz="1100" b="1" dirty="0" smtClean="0">
                <a:solidFill>
                  <a:schemeClr val="tx1"/>
                </a:solidFill>
              </a:rPr>
              <a:t>を基に設定。</a:t>
            </a:r>
            <a:endParaRPr lang="en-US" altLang="ja-JP" sz="1100" b="1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1100" b="1" dirty="0" smtClean="0">
                <a:solidFill>
                  <a:schemeClr val="tx1"/>
                </a:solidFill>
              </a:rPr>
              <a:t>・大腸がん検診・肺がん検診の目標値は、他のがん検診と同様に考えるとそれぞれ</a:t>
            </a:r>
            <a:r>
              <a:rPr lang="en-US" altLang="ja-JP" sz="1200" b="1" dirty="0" smtClean="0">
                <a:solidFill>
                  <a:schemeClr val="tx1"/>
                </a:solidFill>
              </a:rPr>
              <a:t>45</a:t>
            </a:r>
            <a:r>
              <a:rPr lang="en-US" altLang="ja-JP" sz="1200" b="1" dirty="0">
                <a:solidFill>
                  <a:schemeClr val="tx1"/>
                </a:solidFill>
              </a:rPr>
              <a:t>%</a:t>
            </a:r>
            <a:r>
              <a:rPr lang="ja-JP" altLang="en-US" sz="1200" b="1" dirty="0">
                <a:solidFill>
                  <a:schemeClr val="tx1"/>
                </a:solidFill>
              </a:rPr>
              <a:t>・</a:t>
            </a:r>
            <a:r>
              <a:rPr lang="en-US" altLang="ja-JP" sz="1200" b="1" dirty="0">
                <a:solidFill>
                  <a:schemeClr val="tx1"/>
                </a:solidFill>
              </a:rPr>
              <a:t>50%</a:t>
            </a:r>
            <a:r>
              <a:rPr lang="ja-JP" altLang="en-US" sz="1100" b="1" dirty="0" smtClean="0">
                <a:solidFill>
                  <a:schemeClr val="tx1"/>
                </a:solidFill>
              </a:rPr>
              <a:t>となるが、伸び率</a:t>
            </a:r>
            <a:r>
              <a:rPr lang="ja-JP" altLang="en-US" sz="1100" b="1" dirty="0">
                <a:solidFill>
                  <a:schemeClr val="tx1"/>
                </a:solidFill>
              </a:rPr>
              <a:t>が</a:t>
            </a:r>
            <a:r>
              <a:rPr lang="ja-JP" altLang="en-US" sz="1100" b="1" dirty="0" smtClean="0">
                <a:solidFill>
                  <a:schemeClr val="tx1"/>
                </a:solidFill>
              </a:rPr>
              <a:t>大腸がん検診は</a:t>
            </a:r>
            <a:r>
              <a:rPr lang="en-US" altLang="ja-JP" sz="1100" b="1" dirty="0" smtClean="0">
                <a:solidFill>
                  <a:schemeClr val="tx1"/>
                </a:solidFill>
              </a:rPr>
              <a:t>31</a:t>
            </a:r>
            <a:r>
              <a:rPr lang="ja-JP" altLang="en-US" sz="1100" b="1" dirty="0" smtClean="0">
                <a:solidFill>
                  <a:schemeClr val="tx1"/>
                </a:solidFill>
              </a:rPr>
              <a:t>％、肺が</a:t>
            </a:r>
            <a:endParaRPr lang="en-US" altLang="ja-JP" sz="1100" b="1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1100" b="1" dirty="0">
                <a:solidFill>
                  <a:schemeClr val="tx1"/>
                </a:solidFill>
              </a:rPr>
              <a:t>　</a:t>
            </a:r>
            <a:r>
              <a:rPr lang="ja-JP" altLang="en-US" sz="1100" b="1" dirty="0" err="1" smtClean="0">
                <a:solidFill>
                  <a:schemeClr val="tx1"/>
                </a:solidFill>
              </a:rPr>
              <a:t>ん検</a:t>
            </a:r>
            <a:r>
              <a:rPr lang="ja-JP" altLang="en-US" sz="1100" b="1" dirty="0" smtClean="0">
                <a:solidFill>
                  <a:schemeClr val="tx1"/>
                </a:solidFill>
              </a:rPr>
              <a:t>診は</a:t>
            </a:r>
            <a:r>
              <a:rPr lang="en-US" altLang="ja-JP" sz="1100" b="1" dirty="0" smtClean="0">
                <a:solidFill>
                  <a:schemeClr val="tx1"/>
                </a:solidFill>
              </a:rPr>
              <a:t>40%</a:t>
            </a:r>
            <a:r>
              <a:rPr lang="ja-JP" altLang="en-US" sz="1100" b="1" dirty="0" smtClean="0">
                <a:solidFill>
                  <a:schemeClr val="tx1"/>
                </a:solidFill>
              </a:rPr>
              <a:t>となる。</a:t>
            </a:r>
            <a:endParaRPr lang="en-US" altLang="ja-JP" sz="1100" b="1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1100" b="1" dirty="0" smtClean="0">
                <a:solidFill>
                  <a:schemeClr val="tx1"/>
                </a:solidFill>
              </a:rPr>
              <a:t>　このことから、推計値のケース①及びケース②の中間値を目標値としている。</a:t>
            </a:r>
            <a:endParaRPr lang="en-US" altLang="ja-JP" sz="1100" b="1" dirty="0" smtClean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24891" y="2636912"/>
            <a:ext cx="8523356" cy="504056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324891" y="980728"/>
            <a:ext cx="8523356" cy="64807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1833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64807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ja-JP" altLang="en-US" sz="2000" dirty="0"/>
              <a:t>精密検査</a:t>
            </a:r>
            <a:r>
              <a:rPr lang="ja-JP" altLang="en-US" sz="2000" dirty="0" smtClean="0"/>
              <a:t>受診率の目標値</a:t>
            </a:r>
            <a:endParaRPr lang="ja-JP" altLang="en-US" sz="2000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8637071"/>
              </p:ext>
            </p:extLst>
          </p:nvPr>
        </p:nvGraphicFramePr>
        <p:xfrm>
          <a:off x="323528" y="620688"/>
          <a:ext cx="8568953" cy="2296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1061"/>
                <a:gridCol w="1141592"/>
                <a:gridCol w="1222922"/>
                <a:gridCol w="1304449"/>
                <a:gridCol w="1385978"/>
                <a:gridCol w="1312951"/>
              </a:tblGrid>
              <a:tr h="374559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endParaRPr kumimoji="1" lang="en-US" altLang="ja-JP" sz="1400" dirty="0" smtClean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kumimoji="1" lang="ja-JP" altLang="en-US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胃がん</a:t>
                      </a:r>
                      <a:endParaRPr kumimoji="1" lang="en-US" altLang="ja-JP" sz="1600" dirty="0" smtClean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肺がん</a:t>
                      </a:r>
                      <a:endParaRPr lang="en-US" altLang="ja-JP" sz="1600" dirty="0" smtClean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大腸がん</a:t>
                      </a:r>
                      <a:endParaRPr kumimoji="1" lang="en-US" altLang="ja-JP" sz="1600" dirty="0" smtClean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乳がん</a:t>
                      </a:r>
                      <a:endParaRPr lang="en-US" altLang="ja-JP" sz="1600" dirty="0" smtClean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子宮頸がん</a:t>
                      </a:r>
                      <a:endParaRPr kumimoji="1" lang="en-US" altLang="ja-JP" sz="1600" dirty="0" smtClean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6408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26</a:t>
                      </a: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年度</a:t>
                      </a:r>
                      <a:endParaRPr kumimoji="1" lang="en-US" altLang="ja-JP" sz="1200" b="1" dirty="0" smtClean="0">
                        <a:solidFill>
                          <a:schemeClr val="bg1"/>
                        </a:solidFill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大阪府平均</a:t>
                      </a:r>
                      <a:endParaRPr kumimoji="1" lang="en-US" altLang="ja-JP" sz="1200" b="1" dirty="0" smtClean="0">
                        <a:solidFill>
                          <a:schemeClr val="bg1"/>
                        </a:solidFill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（地域保健・健康増進報告）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85.0</a:t>
                      </a:r>
                      <a:r>
                        <a:rPr kumimoji="1" lang="ja-JP" altLang="en-US" sz="1800" dirty="0" smtClean="0"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％</a:t>
                      </a:r>
                      <a:endParaRPr kumimoji="1" lang="ja-JP" altLang="en-US" sz="1800" dirty="0"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87.0</a:t>
                      </a:r>
                      <a:r>
                        <a:rPr kumimoji="1" lang="ja-JP" altLang="en-US" sz="1800" dirty="0" smtClean="0"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％</a:t>
                      </a:r>
                      <a:endParaRPr kumimoji="1" lang="ja-JP" altLang="en-US" sz="1800" dirty="0"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67.5%</a:t>
                      </a:r>
                      <a:endParaRPr kumimoji="1" lang="ja-JP" altLang="en-US" sz="1800" dirty="0"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93.3%</a:t>
                      </a:r>
                      <a:endParaRPr kumimoji="1" lang="ja-JP" altLang="en-US" sz="1800" dirty="0"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82.5%</a:t>
                      </a:r>
                      <a:endParaRPr kumimoji="1" lang="ja-JP" altLang="en-US" sz="1800" dirty="0"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6408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26</a:t>
                      </a: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年度</a:t>
                      </a:r>
                      <a:endParaRPr kumimoji="1" lang="en-US" altLang="ja-JP" sz="1200" b="1" dirty="0" smtClean="0">
                        <a:solidFill>
                          <a:schemeClr val="bg1"/>
                        </a:solidFill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全国平均</a:t>
                      </a:r>
                      <a:endParaRPr kumimoji="1" lang="en-US" altLang="ja-JP" sz="1200" b="1" dirty="0" smtClean="0">
                        <a:solidFill>
                          <a:schemeClr val="bg1"/>
                        </a:solidFill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（地域保健・健康増進報告）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79.5%</a:t>
                      </a:r>
                      <a:endParaRPr kumimoji="1" lang="ja-JP" altLang="en-US" sz="1800" dirty="0"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79.8%</a:t>
                      </a:r>
                      <a:endParaRPr kumimoji="1" lang="ja-JP" altLang="en-US" sz="1800" dirty="0"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66.9</a:t>
                      </a:r>
                      <a:r>
                        <a:rPr kumimoji="1" lang="ja-JP" altLang="en-US" sz="1800" dirty="0" smtClean="0"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％</a:t>
                      </a:r>
                      <a:endParaRPr kumimoji="1" lang="ja-JP" altLang="en-US" sz="1800" dirty="0"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85.1%</a:t>
                      </a:r>
                      <a:endParaRPr kumimoji="1" lang="ja-JP" altLang="en-US" sz="1800" dirty="0"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79.8%</a:t>
                      </a:r>
                      <a:endParaRPr kumimoji="1" lang="ja-JP" altLang="en-US" sz="1800" dirty="0"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640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第３期における</a:t>
                      </a:r>
                      <a:endParaRPr kumimoji="1" lang="en-US" altLang="ja-JP" sz="1200" b="1" dirty="0" smtClean="0">
                        <a:solidFill>
                          <a:schemeClr val="bg1"/>
                        </a:solidFill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国の目標値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90.0</a:t>
                      </a:r>
                      <a:r>
                        <a:rPr kumimoji="1" lang="ja-JP" altLang="en-US" sz="1800" dirty="0" smtClean="0"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％</a:t>
                      </a:r>
                      <a:endParaRPr kumimoji="1" lang="ja-JP" altLang="en-US" sz="1800" dirty="0"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90.0</a:t>
                      </a:r>
                      <a:r>
                        <a:rPr kumimoji="1" lang="ja-JP" altLang="en-US" sz="1800" dirty="0" smtClean="0"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％</a:t>
                      </a:r>
                      <a:endParaRPr kumimoji="1" lang="ja-JP" altLang="en-US" sz="1800" dirty="0"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90.0%</a:t>
                      </a:r>
                      <a:endParaRPr kumimoji="1" lang="ja-JP" altLang="en-US" sz="1800" dirty="0"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90.0%</a:t>
                      </a:r>
                      <a:endParaRPr kumimoji="1" lang="ja-JP" altLang="en-US" sz="1800" dirty="0"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90.0%</a:t>
                      </a:r>
                      <a:endParaRPr kumimoji="1" lang="ja-JP" altLang="en-US" sz="1800" dirty="0">
                        <a:latin typeface="+mn-ea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4849761"/>
              </p:ext>
            </p:extLst>
          </p:nvPr>
        </p:nvGraphicFramePr>
        <p:xfrm>
          <a:off x="467544" y="3684632"/>
          <a:ext cx="8352352" cy="1377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72208"/>
                <a:gridCol w="1296000"/>
                <a:gridCol w="1296000"/>
                <a:gridCol w="1296000"/>
                <a:gridCol w="1296000"/>
                <a:gridCol w="1296144"/>
              </a:tblGrid>
              <a:tr h="37084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endParaRPr kumimoji="1" lang="en-US" altLang="ja-JP" sz="1600" dirty="0" smtClean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kumimoji="1" lang="ja-JP" altLang="en-US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胃がん</a:t>
                      </a:r>
                      <a:endParaRPr kumimoji="1" lang="en-US" altLang="ja-JP" sz="1600" dirty="0" smtClean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肺がん</a:t>
                      </a:r>
                      <a:endParaRPr lang="en-US" altLang="ja-JP" sz="1600" dirty="0" smtClean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大腸がん</a:t>
                      </a:r>
                      <a:endParaRPr kumimoji="1" lang="en-US" altLang="ja-JP" sz="1600" dirty="0" smtClean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乳がん</a:t>
                      </a:r>
                      <a:endParaRPr lang="en-US" altLang="ja-JP" sz="1600" dirty="0" smtClean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子宮頸がん</a:t>
                      </a:r>
                      <a:endParaRPr kumimoji="1" lang="en-US" altLang="ja-JP" sz="1600" dirty="0" smtClean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期目標値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90.0</a:t>
                      </a:r>
                      <a:r>
                        <a:rPr kumimoji="1" lang="ja-JP" altLang="en-US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％</a:t>
                      </a:r>
                      <a:endParaRPr kumimoji="1" lang="ja-JP" altLang="en-US" sz="1600" dirty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90.0</a:t>
                      </a:r>
                      <a:r>
                        <a:rPr kumimoji="1" lang="ja-JP" altLang="en-US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％</a:t>
                      </a:r>
                      <a:endParaRPr kumimoji="1" lang="ja-JP" altLang="en-US" sz="1600" dirty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80.0</a:t>
                      </a:r>
                      <a:r>
                        <a:rPr kumimoji="1" lang="ja-JP" altLang="en-US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％</a:t>
                      </a:r>
                      <a:endParaRPr kumimoji="1" lang="ja-JP" altLang="en-US" sz="1600" dirty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95.0</a:t>
                      </a:r>
                      <a:r>
                        <a:rPr kumimoji="1" lang="ja-JP" altLang="en-US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％</a:t>
                      </a:r>
                      <a:endParaRPr kumimoji="1" lang="ja-JP" altLang="en-US" sz="1600" dirty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90.0</a:t>
                      </a:r>
                      <a:r>
                        <a:rPr kumimoji="1" lang="ja-JP" altLang="en-US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％</a:t>
                      </a:r>
                      <a:endParaRPr kumimoji="1" lang="ja-JP" altLang="en-US" sz="1600" dirty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伸び率</a:t>
                      </a:r>
                      <a:endParaRPr kumimoji="1" lang="en-US" altLang="ja-JP" sz="1800" b="1" dirty="0" smtClean="0">
                        <a:solidFill>
                          <a:schemeClr val="bg1"/>
                        </a:solidFill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9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大阪府の現状</a:t>
                      </a:r>
                      <a:r>
                        <a:rPr kumimoji="1" lang="en-US" altLang="ja-JP" sz="9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9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第３期目標値</a:t>
                      </a:r>
                      <a:r>
                        <a:rPr kumimoji="1" lang="en-US" altLang="ja-JP" sz="900" b="1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)</a:t>
                      </a:r>
                      <a:endParaRPr kumimoji="1" lang="ja-JP" altLang="en-US" sz="1800" b="1" dirty="0" smtClean="0">
                        <a:solidFill>
                          <a:schemeClr val="bg1"/>
                        </a:solidFill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13.2</a:t>
                      </a:r>
                      <a:r>
                        <a:rPr kumimoji="1" lang="ja-JP" altLang="en-US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％</a:t>
                      </a:r>
                      <a:endParaRPr kumimoji="1" lang="ja-JP" altLang="en-US" sz="1600" dirty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12.8</a:t>
                      </a:r>
                      <a:r>
                        <a:rPr kumimoji="1" lang="ja-JP" altLang="en-US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％</a:t>
                      </a:r>
                      <a:endParaRPr kumimoji="1" lang="ja-JP" altLang="en-US" sz="1600" dirty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18.5</a:t>
                      </a:r>
                      <a:r>
                        <a:rPr kumimoji="1" lang="ja-JP" altLang="en-US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％</a:t>
                      </a:r>
                      <a:endParaRPr kumimoji="1" lang="ja-JP" altLang="en-US" sz="1600" dirty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11.6</a:t>
                      </a:r>
                      <a:r>
                        <a:rPr kumimoji="1" lang="ja-JP" altLang="en-US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％</a:t>
                      </a:r>
                      <a:endParaRPr kumimoji="1" lang="ja-JP" altLang="en-US" sz="1600" dirty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12.8</a:t>
                      </a:r>
                      <a:r>
                        <a:rPr kumimoji="1" lang="ja-JP" altLang="en-US" sz="1600" dirty="0" smtClean="0"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％</a:t>
                      </a:r>
                      <a:endParaRPr kumimoji="1" lang="ja-JP" altLang="en-US" sz="1600" dirty="0"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443169" y="3284984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大阪府の第３期計画</a:t>
            </a:r>
            <a:r>
              <a:rPr kumimoji="1" lang="ja-JP" altLang="en-US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の目標値</a:t>
            </a:r>
            <a:endParaRPr kumimoji="1" lang="ja-JP" altLang="en-US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49DDC-8A7D-4B97-BAC7-7908A987B5BB}" type="slidenum">
              <a:rPr kumimoji="1" lang="ja-JP" altLang="en-US" sz="1600" smtClean="0"/>
              <a:t>7</a:t>
            </a:fld>
            <a:endParaRPr kumimoji="1" lang="ja-JP" altLang="en-US" sz="1600" dirty="0"/>
          </a:p>
        </p:txBody>
      </p:sp>
      <p:sp>
        <p:nvSpPr>
          <p:cNvPr id="12" name="コンテンツ プレースホルダー 2"/>
          <p:cNvSpPr txBox="1">
            <a:spLocks/>
          </p:cNvSpPr>
          <p:nvPr/>
        </p:nvSpPr>
        <p:spPr>
          <a:xfrm>
            <a:off x="443169" y="5229200"/>
            <a:ext cx="8229600" cy="1368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1400" b="1" dirty="0" smtClean="0"/>
              <a:t>【</a:t>
            </a:r>
            <a:r>
              <a:rPr lang="ja-JP" altLang="en-US" sz="1400" b="1" dirty="0" smtClean="0"/>
              <a:t>考え方</a:t>
            </a:r>
            <a:r>
              <a:rPr lang="en-US" altLang="ja-JP" sz="1400" b="1" dirty="0" smtClean="0"/>
              <a:t>】</a:t>
            </a:r>
          </a:p>
          <a:p>
            <a:pPr marL="0" indent="0">
              <a:buNone/>
            </a:pPr>
            <a:r>
              <a:rPr lang="ja-JP" altLang="en-US" sz="1400" b="1" dirty="0" smtClean="0"/>
              <a:t>・国の目標値（</a:t>
            </a:r>
            <a:r>
              <a:rPr lang="en-US" altLang="ja-JP" sz="1400" b="1" dirty="0" smtClean="0"/>
              <a:t>90</a:t>
            </a:r>
            <a:r>
              <a:rPr lang="ja-JP" altLang="en-US" sz="1400" b="1" dirty="0" smtClean="0"/>
              <a:t>％）を基に設定。</a:t>
            </a:r>
            <a:endParaRPr lang="en-US" altLang="ja-JP" sz="1400" b="1" dirty="0" smtClean="0"/>
          </a:p>
          <a:p>
            <a:pPr marL="0" indent="0">
              <a:buNone/>
            </a:pPr>
            <a:r>
              <a:rPr lang="ja-JP" altLang="en-US" sz="1400" b="1" dirty="0" smtClean="0"/>
              <a:t>・乳がんについては平成</a:t>
            </a:r>
            <a:r>
              <a:rPr lang="en-US" altLang="ja-JP" sz="1400" b="1" dirty="0" smtClean="0"/>
              <a:t>28</a:t>
            </a:r>
            <a:r>
              <a:rPr lang="ja-JP" altLang="en-US" sz="1400" b="1" dirty="0" smtClean="0"/>
              <a:t>年に既に達成しているため、</a:t>
            </a:r>
            <a:r>
              <a:rPr lang="en-US" altLang="ja-JP" sz="1400" b="1" dirty="0" smtClean="0"/>
              <a:t>95</a:t>
            </a:r>
            <a:r>
              <a:rPr lang="ja-JP" altLang="en-US" sz="1400" b="1" dirty="0" smtClean="0"/>
              <a:t>％に設定。</a:t>
            </a:r>
            <a:endParaRPr lang="en-US" altLang="ja-JP" sz="1400" b="1" dirty="0" smtClean="0"/>
          </a:p>
          <a:p>
            <a:pPr marL="0" indent="0">
              <a:buNone/>
            </a:pPr>
            <a:r>
              <a:rPr lang="ja-JP" altLang="en-US" sz="1400" b="1" dirty="0" smtClean="0"/>
              <a:t>・大腸がんについては、他のがん種よりも、大幅に精密検査受診率が低いこと</a:t>
            </a:r>
            <a:r>
              <a:rPr lang="ja-JP" altLang="en-US" sz="1400" b="1" dirty="0"/>
              <a:t>もあり</a:t>
            </a:r>
            <a:r>
              <a:rPr lang="ja-JP" altLang="en-US" sz="1400" b="1" dirty="0" smtClean="0"/>
              <a:t>、</a:t>
            </a:r>
            <a:r>
              <a:rPr lang="en-US" altLang="ja-JP" sz="1400" b="1" dirty="0" smtClean="0"/>
              <a:t>80.0</a:t>
            </a:r>
            <a:r>
              <a:rPr lang="ja-JP" altLang="en-US" sz="1400" b="1" dirty="0" smtClean="0"/>
              <a:t>％に設定。</a:t>
            </a:r>
            <a:endParaRPr lang="en-US" altLang="ja-JP" sz="1400" b="1" dirty="0" smtClean="0"/>
          </a:p>
          <a:p>
            <a:pPr marL="0" indent="0">
              <a:buNone/>
            </a:pPr>
            <a:r>
              <a:rPr lang="ja-JP" altLang="en-US" sz="1400" b="1" dirty="0" smtClean="0"/>
              <a:t>　しかしながら、伸び率は他がん精密検査受診率より高い状況。</a:t>
            </a:r>
            <a:endParaRPr lang="en-US" altLang="ja-JP" sz="1400" b="1" dirty="0"/>
          </a:p>
          <a:p>
            <a:pPr marL="0" indent="0">
              <a:buNone/>
            </a:pPr>
            <a:endParaRPr lang="en-US" altLang="ja-JP" sz="1400" b="1" dirty="0" smtClean="0"/>
          </a:p>
          <a:p>
            <a:pPr marL="0" indent="0">
              <a:buNone/>
            </a:pP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06101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1740</TotalTime>
  <Words>868</Words>
  <Application>Microsoft Office PowerPoint</Application>
  <PresentationFormat>画面に合わせる (4:3)</PresentationFormat>
  <Paragraphs>298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Office ​​テーマ</vt:lpstr>
      <vt:lpstr>がん検診受診率の現状</vt:lpstr>
      <vt:lpstr>平成34年のがん検診受診率の推計値</vt:lpstr>
      <vt:lpstr>がん検診受診率の推計：ケース①</vt:lpstr>
      <vt:lpstr>がん検診受診率の推計：ケース②</vt:lpstr>
      <vt:lpstr>府内各市町村の現状について</vt:lpstr>
      <vt:lpstr>がん検診受診率の目標値</vt:lpstr>
      <vt:lpstr>精密検査受診率の目標値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がん検診受診率目標値考察</dc:title>
  <dc:creator>HOSTNAME</dc:creator>
  <cp:lastModifiedBy>HOSTNAME</cp:lastModifiedBy>
  <cp:revision>81</cp:revision>
  <cp:lastPrinted>2017-11-14T15:14:21Z</cp:lastPrinted>
  <dcterms:created xsi:type="dcterms:W3CDTF">2017-09-13T13:01:11Z</dcterms:created>
  <dcterms:modified xsi:type="dcterms:W3CDTF">2017-11-14T15:48:50Z</dcterms:modified>
</cp:coreProperties>
</file>