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321" r:id="rId2"/>
    <p:sldId id="322" r:id="rId3"/>
    <p:sldId id="323" r:id="rId4"/>
    <p:sldId id="324" r:id="rId5"/>
    <p:sldId id="319" r:id="rId6"/>
    <p:sldId id="320"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434" autoAdjust="0"/>
  </p:normalViewPr>
  <p:slideViewPr>
    <p:cSldViewPr snapToGrid="0">
      <p:cViewPr varScale="1">
        <p:scale>
          <a:sx n="70" d="100"/>
          <a:sy n="70" d="100"/>
        </p:scale>
        <p:origin x="5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2021/3/3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2021/3/3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2021/3/3</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2021/3/3</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2021/3/3</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2021/3/3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r>
              <a:rPr kumimoji="1" lang="ja-JP" altLang="en-US"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がんの予防･早期発見</a:t>
            </a:r>
            <a:endPar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概ね予定どおり</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268309" y="921231"/>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59</a:t>
            </a:r>
            <a:endPar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nvPr>
        </p:nvGraphicFramePr>
        <p:xfrm>
          <a:off x="691603" y="1924792"/>
          <a:ext cx="8534283" cy="4137542"/>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622503">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kern="100" dirty="0">
                          <a:effectLst/>
                          <a:latin typeface="+mn-ea"/>
                          <a:ea typeface="+mn-ea"/>
                        </a:rPr>
                        <a:t>個別目標</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effectLst/>
                          <a:latin typeface="+mn-ea"/>
                          <a:ea typeface="+mn-ea"/>
                        </a:rPr>
                        <a:t>計画策定時</a:t>
                      </a:r>
                      <a:r>
                        <a:rPr lang="ja-JP" sz="1400" dirty="0" smtClean="0">
                          <a:effectLst/>
                          <a:latin typeface="+mn-ea"/>
                          <a:ea typeface="+mn-ea"/>
                        </a:rPr>
                        <a:t>の</a:t>
                      </a:r>
                      <a:r>
                        <a:rPr lang="ja-JP" sz="1400" dirty="0">
                          <a:effectLst/>
                          <a:latin typeface="+mn-ea"/>
                          <a:ea typeface="+mn-ea"/>
                        </a:rPr>
                        <a:t>状況</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solidFill>
                            <a:schemeClr val="bg1"/>
                          </a:solidFill>
                          <a:effectLst/>
                          <a:latin typeface="+mn-ea"/>
                          <a:ea typeface="+mn-ea"/>
                          <a:cs typeface="HG丸ｺﾞｼｯｸM-PRO"/>
                        </a:rPr>
                        <a:t>現在の状況</a:t>
                      </a:r>
                      <a:endParaRPr lang="ja-JP" sz="14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dirty="0" smtClean="0">
                          <a:effectLst/>
                          <a:latin typeface="+mn-ea"/>
                          <a:ea typeface="+mn-ea"/>
                        </a:rPr>
                        <a:t>2023</a:t>
                      </a:r>
                      <a:r>
                        <a:rPr lang="ja-JP" sz="1400" dirty="0" smtClean="0">
                          <a:effectLst/>
                          <a:latin typeface="+mn-ea"/>
                          <a:ea typeface="+mn-ea"/>
                        </a:rPr>
                        <a:t>年度</a:t>
                      </a:r>
                      <a:endParaRPr lang="en-US" altLang="ja-JP" sz="1400" dirty="0" smtClean="0">
                        <a:effectLst/>
                        <a:latin typeface="+mn-ea"/>
                        <a:ea typeface="+mn-ea"/>
                      </a:endParaRPr>
                    </a:p>
                    <a:p>
                      <a:pPr algn="ctr" fontAlgn="auto">
                        <a:lnSpc>
                          <a:spcPts val="1600"/>
                        </a:lnSpc>
                        <a:spcAft>
                          <a:spcPts val="0"/>
                        </a:spcAft>
                      </a:pPr>
                      <a:r>
                        <a:rPr lang="ja-JP" sz="1400" dirty="0" smtClean="0">
                          <a:effectLst/>
                          <a:latin typeface="+mn-ea"/>
                          <a:ea typeface="+mn-ea"/>
                        </a:rPr>
                        <a:t>の</a:t>
                      </a:r>
                      <a:r>
                        <a:rPr lang="ja-JP" sz="1400" dirty="0">
                          <a:effectLst/>
                          <a:latin typeface="+mn-ea"/>
                          <a:ea typeface="+mn-ea"/>
                        </a:rPr>
                        <a:t>目標</a:t>
                      </a:r>
                      <a:endParaRPr lang="ja-JP" sz="14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87224">
                <a:tc>
                  <a:txBody>
                    <a:bodyPr/>
                    <a:lstStyle/>
                    <a:p>
                      <a:pPr algn="ctr" fontAlgn="auto">
                        <a:lnSpc>
                          <a:spcPts val="1600"/>
                        </a:lnSpc>
                        <a:spcAft>
                          <a:spcPts val="0"/>
                        </a:spcAft>
                      </a:pPr>
                      <a:r>
                        <a:rPr lang="en-US" sz="1400" dirty="0">
                          <a:effectLst/>
                          <a:latin typeface="+mn-ea"/>
                          <a:ea typeface="+mn-ea"/>
                        </a:rPr>
                        <a:t>1</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成人の喫煙率（男性</a:t>
                      </a:r>
                      <a:r>
                        <a:rPr lang="en-US" sz="1400" b="1" dirty="0">
                          <a:solidFill>
                            <a:schemeClr val="tx1"/>
                          </a:solidFill>
                          <a:effectLst/>
                          <a:latin typeface="+mn-ea"/>
                          <a:ea typeface="+mn-ea"/>
                        </a:rPr>
                        <a:t>/</a:t>
                      </a:r>
                      <a:r>
                        <a:rPr lang="ja-JP" sz="1400" b="1" dirty="0">
                          <a:solidFill>
                            <a:schemeClr val="tx1"/>
                          </a:solidFill>
                          <a:effectLst/>
                          <a:latin typeface="+mn-ea"/>
                          <a:ea typeface="+mn-ea"/>
                        </a:rPr>
                        <a:t>女性）の減少</a:t>
                      </a:r>
                    </a:p>
                    <a:p>
                      <a:pPr algn="l" fontAlgn="auto">
                        <a:lnSpc>
                          <a:spcPts val="1600"/>
                        </a:lnSpc>
                        <a:spcAft>
                          <a:spcPts val="0"/>
                        </a:spcAft>
                      </a:pPr>
                      <a:r>
                        <a:rPr lang="ja-JP" sz="1400" b="1" dirty="0">
                          <a:solidFill>
                            <a:schemeClr val="tx1"/>
                          </a:solidFill>
                          <a:effectLst/>
                          <a:latin typeface="+mn-ea"/>
                          <a:ea typeface="+mn-ea"/>
                        </a:rPr>
                        <a:t>【国民生活基礎調査】</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30.4</a:t>
                      </a:r>
                      <a:r>
                        <a:rPr lang="ja-JP" sz="1400" b="1" dirty="0">
                          <a:solidFill>
                            <a:schemeClr val="tx1"/>
                          </a:solidFill>
                          <a:effectLst/>
                          <a:latin typeface="+mn-ea"/>
                          <a:ea typeface="+mn-ea"/>
                        </a:rPr>
                        <a:t>％／</a:t>
                      </a:r>
                      <a:r>
                        <a:rPr lang="en-US" sz="1400" b="1" dirty="0">
                          <a:solidFill>
                            <a:schemeClr val="tx1"/>
                          </a:solidFill>
                          <a:effectLst/>
                          <a:latin typeface="+mn-ea"/>
                          <a:ea typeface="+mn-ea"/>
                        </a:rPr>
                        <a:t>10.7</a:t>
                      </a:r>
                      <a:r>
                        <a:rPr lang="ja-JP" sz="1400" b="1" dirty="0" smtClean="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 </a:t>
                      </a:r>
                      <a:r>
                        <a:rPr lang="en-US" altLang="ja-JP" sz="1400" b="1" dirty="0" smtClean="0">
                          <a:solidFill>
                            <a:schemeClr val="tx1"/>
                          </a:solidFill>
                          <a:effectLst/>
                          <a:latin typeface="+mn-ea"/>
                          <a:ea typeface="+mn-ea"/>
                        </a:rPr>
                        <a:t>29.1%</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10.4%</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令和</a:t>
                      </a: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元</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2019</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auto">
                        <a:lnSpc>
                          <a:spcPts val="1600"/>
                        </a:lnSpc>
                        <a:spcAft>
                          <a:spcPts val="0"/>
                        </a:spcAft>
                      </a:pPr>
                      <a:r>
                        <a:rPr lang="en-US" sz="1400" b="1" dirty="0">
                          <a:solidFill>
                            <a:schemeClr val="tx1"/>
                          </a:solidFill>
                          <a:effectLst/>
                          <a:latin typeface="+mn-ea"/>
                          <a:ea typeface="+mn-ea"/>
                        </a:rPr>
                        <a:t>15%</a:t>
                      </a:r>
                      <a:r>
                        <a:rPr lang="ja-JP" sz="1400" b="1" dirty="0">
                          <a:solidFill>
                            <a:schemeClr val="tx1"/>
                          </a:solidFill>
                          <a:effectLst/>
                          <a:latin typeface="+mn-ea"/>
                          <a:ea typeface="+mn-ea"/>
                        </a:rPr>
                        <a:t>／</a:t>
                      </a:r>
                      <a:r>
                        <a:rPr lang="en-US" sz="1400" b="1" dirty="0">
                          <a:solidFill>
                            <a:schemeClr val="tx1"/>
                          </a:solidFill>
                          <a:effectLst/>
                          <a:latin typeface="+mn-ea"/>
                          <a:ea typeface="+mn-ea"/>
                        </a:rPr>
                        <a:t>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36589">
                <a:tc>
                  <a:txBody>
                    <a:bodyPr/>
                    <a:lstStyle/>
                    <a:p>
                      <a:pPr algn="ctr" fontAlgn="auto">
                        <a:lnSpc>
                          <a:spcPts val="1600"/>
                        </a:lnSpc>
                        <a:spcAft>
                          <a:spcPts val="0"/>
                        </a:spcAft>
                      </a:pPr>
                      <a:r>
                        <a:rPr lang="en-US" sz="1400" dirty="0">
                          <a:effectLst/>
                          <a:latin typeface="+mn-ea"/>
                          <a:ea typeface="+mn-ea"/>
                        </a:rPr>
                        <a:t>2</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spcAft>
                          <a:spcPts val="0"/>
                        </a:spcAft>
                      </a:pPr>
                      <a:r>
                        <a:rPr lang="ja-JP" sz="1400" b="1" kern="100" dirty="0" smtClean="0">
                          <a:solidFill>
                            <a:schemeClr val="tx1"/>
                          </a:solidFill>
                          <a:effectLst/>
                          <a:latin typeface="+mn-ea"/>
                          <a:ea typeface="+mn-ea"/>
                        </a:rPr>
                        <a:t>敷地内禁煙</a:t>
                      </a:r>
                      <a:r>
                        <a:rPr lang="ja-JP" sz="1400" b="1" kern="100" dirty="0">
                          <a:solidFill>
                            <a:schemeClr val="tx1"/>
                          </a:solidFill>
                          <a:effectLst/>
                          <a:latin typeface="+mn-ea"/>
                          <a:ea typeface="+mn-ea"/>
                        </a:rPr>
                        <a:t>の</a:t>
                      </a:r>
                      <a:r>
                        <a:rPr lang="ja-JP" sz="1400" b="1" kern="100" dirty="0" smtClean="0">
                          <a:solidFill>
                            <a:schemeClr val="tx1"/>
                          </a:solidFill>
                          <a:effectLst/>
                          <a:latin typeface="+mn-ea"/>
                          <a:ea typeface="+mn-ea"/>
                        </a:rPr>
                        <a:t>割合</a:t>
                      </a:r>
                      <a:r>
                        <a:rPr lang="en-US" altLang="ja-JP" sz="1400" b="1" kern="100" dirty="0" smtClean="0">
                          <a:solidFill>
                            <a:schemeClr val="tx1"/>
                          </a:solidFill>
                          <a:effectLst/>
                          <a:latin typeface="+mn-ea"/>
                          <a:ea typeface="+mn-ea"/>
                        </a:rPr>
                        <a:t>※</a:t>
                      </a:r>
                      <a:endParaRPr lang="ja-JP" sz="1400" b="1" kern="100" dirty="0">
                        <a:solidFill>
                          <a:schemeClr val="tx1"/>
                        </a:solidFill>
                        <a:effectLst/>
                        <a:latin typeface="+mn-ea"/>
                        <a:ea typeface="+mn-ea"/>
                      </a:endParaRPr>
                    </a:p>
                    <a:p>
                      <a:pPr>
                        <a:spcAft>
                          <a:spcPts val="0"/>
                        </a:spcAft>
                      </a:pPr>
                      <a:r>
                        <a:rPr lang="ja-JP" sz="1400" b="1" kern="100" dirty="0">
                          <a:solidFill>
                            <a:schemeClr val="tx1"/>
                          </a:solidFill>
                          <a:effectLst/>
                          <a:latin typeface="+mn-ea"/>
                          <a:ea typeface="+mn-ea"/>
                        </a:rPr>
                        <a:t>（病院</a:t>
                      </a:r>
                      <a:r>
                        <a:rPr lang="en-US" sz="1400" b="1" kern="100" dirty="0">
                          <a:solidFill>
                            <a:schemeClr val="tx1"/>
                          </a:solidFill>
                          <a:effectLst/>
                          <a:latin typeface="+mn-ea"/>
                          <a:ea typeface="+mn-ea"/>
                        </a:rPr>
                        <a:t>/</a:t>
                      </a:r>
                      <a:r>
                        <a:rPr lang="ja-JP" sz="1400" b="1" kern="100" dirty="0">
                          <a:solidFill>
                            <a:schemeClr val="tx1"/>
                          </a:solidFill>
                          <a:effectLst/>
                          <a:latin typeface="+mn-ea"/>
                          <a:ea typeface="+mn-ea"/>
                        </a:rPr>
                        <a:t>私立小中高等学校）</a:t>
                      </a:r>
                    </a:p>
                    <a:p>
                      <a:pPr>
                        <a:spcAft>
                          <a:spcPts val="0"/>
                        </a:spcAft>
                      </a:pPr>
                      <a:r>
                        <a:rPr lang="ja-JP" sz="1400" b="1" kern="100" dirty="0">
                          <a:solidFill>
                            <a:schemeClr val="tx1"/>
                          </a:solidFill>
                          <a:effectLst/>
                          <a:latin typeface="+mn-ea"/>
                          <a:ea typeface="+mn-ea"/>
                        </a:rPr>
                        <a:t>【大阪府調べ】</a:t>
                      </a:r>
                      <a:endParaRPr lang="ja-JP" sz="1400" b="1" kern="100" dirty="0">
                        <a:solidFill>
                          <a:schemeClr val="tx1"/>
                        </a:solidFill>
                        <a:effectLst/>
                        <a:latin typeface="+mn-ea"/>
                        <a:ea typeface="+mn-ea"/>
                        <a:cs typeface="Courier New"/>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sz="1400" b="1" kern="100" dirty="0" smtClean="0">
                          <a:solidFill>
                            <a:schemeClr val="tx1"/>
                          </a:solidFill>
                          <a:effectLst/>
                          <a:latin typeface="+mn-ea"/>
                          <a:ea typeface="+mn-ea"/>
                        </a:rPr>
                        <a:t>73.5%</a:t>
                      </a:r>
                    </a:p>
                    <a:p>
                      <a:pPr algn="ctr">
                        <a:spcAft>
                          <a:spcPts val="0"/>
                        </a:spcAft>
                      </a:pPr>
                      <a:r>
                        <a:rPr lang="ja-JP" altLang="en-US" sz="1400" b="1" kern="100" dirty="0" smtClean="0">
                          <a:solidFill>
                            <a:schemeClr val="tx1"/>
                          </a:solidFill>
                          <a:effectLst/>
                          <a:latin typeface="+mn-ea"/>
                          <a:ea typeface="+mn-ea"/>
                        </a:rPr>
                        <a:t>私立学校 </a:t>
                      </a:r>
                      <a:r>
                        <a:rPr lang="en-US" sz="1400" b="1" kern="100" dirty="0" smtClean="0">
                          <a:solidFill>
                            <a:schemeClr val="tx1"/>
                          </a:solidFill>
                          <a:effectLst/>
                          <a:latin typeface="+mn-ea"/>
                          <a:ea typeface="+mn-ea"/>
                        </a:rPr>
                        <a:t>51.9</a:t>
                      </a:r>
                      <a:r>
                        <a:rPr lang="en-US" sz="1400" b="1" kern="100" dirty="0">
                          <a:solidFill>
                            <a:schemeClr val="tx1"/>
                          </a:solidFill>
                          <a:effectLst/>
                          <a:latin typeface="+mn-ea"/>
                          <a:ea typeface="+mn-ea"/>
                        </a:rPr>
                        <a:t>%</a:t>
                      </a:r>
                      <a:endParaRPr lang="ja-JP" sz="1400" b="1" kern="100"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altLang="ja-JP" sz="1400" b="1" dirty="0" smtClean="0">
                          <a:solidFill>
                            <a:schemeClr val="tx1"/>
                          </a:solidFill>
                          <a:effectLst/>
                          <a:latin typeface="+mn-ea"/>
                          <a:ea typeface="+mn-ea"/>
                        </a:rPr>
                        <a:t>88.5%</a:t>
                      </a:r>
                    </a:p>
                    <a:p>
                      <a:pPr algn="ctr">
                        <a:spcAft>
                          <a:spcPts val="0"/>
                        </a:spcAft>
                      </a:pPr>
                      <a:r>
                        <a:rPr lang="ja-JP" altLang="en-US" sz="1400" b="1" kern="100" dirty="0" smtClean="0">
                          <a:solidFill>
                            <a:schemeClr val="tx1"/>
                          </a:solidFill>
                          <a:effectLst/>
                          <a:latin typeface="+mn-ea"/>
                          <a:ea typeface="+mn-ea"/>
                        </a:rPr>
                        <a:t>私立学校 </a:t>
                      </a:r>
                      <a:r>
                        <a:rPr lang="en-US" altLang="ja-JP" sz="1400" b="1" kern="100" dirty="0" smtClean="0">
                          <a:solidFill>
                            <a:schemeClr val="tx1"/>
                          </a:solidFill>
                          <a:effectLst/>
                          <a:latin typeface="+mn-ea"/>
                          <a:ea typeface="+mn-ea"/>
                        </a:rPr>
                        <a:t>66.1%</a:t>
                      </a:r>
                      <a:endParaRPr lang="en-US" sz="1400" b="1" kern="100"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令和</a:t>
                      </a: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元</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2019</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）年度</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69632">
                <a:tc>
                  <a:txBody>
                    <a:bodyPr/>
                    <a:lstStyle/>
                    <a:p>
                      <a:pPr algn="ctr" fontAlgn="auto">
                        <a:lnSpc>
                          <a:spcPts val="1600"/>
                        </a:lnSpc>
                        <a:spcAft>
                          <a:spcPts val="0"/>
                        </a:spcAft>
                      </a:pPr>
                      <a:r>
                        <a:rPr lang="en-US" sz="1400" dirty="0">
                          <a:effectLst/>
                          <a:latin typeface="+mn-ea"/>
                          <a:ea typeface="+mn-ea"/>
                        </a:rPr>
                        <a:t>3</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strike="noStrike" dirty="0" smtClean="0">
                          <a:solidFill>
                            <a:schemeClr val="tx1"/>
                          </a:solidFill>
                          <a:effectLst/>
                          <a:latin typeface="+mn-ea"/>
                          <a:ea typeface="+mn-ea"/>
                        </a:rPr>
                        <a:t>建物内</a:t>
                      </a:r>
                      <a:r>
                        <a:rPr lang="ja-JP" sz="1400" b="1" dirty="0" smtClean="0">
                          <a:solidFill>
                            <a:schemeClr val="tx1"/>
                          </a:solidFill>
                          <a:effectLst/>
                          <a:latin typeface="+mn-ea"/>
                          <a:ea typeface="+mn-ea"/>
                        </a:rPr>
                        <a:t>禁煙</a:t>
                      </a:r>
                      <a:r>
                        <a:rPr lang="ja-JP" sz="1400" b="1" dirty="0">
                          <a:solidFill>
                            <a:schemeClr val="tx1"/>
                          </a:solidFill>
                          <a:effectLst/>
                          <a:latin typeface="+mn-ea"/>
                          <a:ea typeface="+mn-ea"/>
                        </a:rPr>
                        <a:t>の</a:t>
                      </a:r>
                      <a:r>
                        <a:rPr lang="ja-JP" sz="1400" b="1" dirty="0" smtClean="0">
                          <a:solidFill>
                            <a:schemeClr val="tx1"/>
                          </a:solidFill>
                          <a:effectLst/>
                          <a:latin typeface="+mn-ea"/>
                          <a:ea typeface="+mn-ea"/>
                        </a:rPr>
                        <a:t>割合</a:t>
                      </a:r>
                      <a:r>
                        <a:rPr lang="en-US" altLang="ja-JP" sz="1400" b="1" dirty="0" smtClean="0">
                          <a:solidFill>
                            <a:schemeClr val="tx1"/>
                          </a:solidFill>
                          <a:effectLst/>
                          <a:latin typeface="+mn-ea"/>
                          <a:ea typeface="+mn-ea"/>
                        </a:rPr>
                        <a:t/>
                      </a:r>
                      <a:br>
                        <a:rPr lang="en-US" altLang="ja-JP" sz="1400" b="1" dirty="0" smtClean="0">
                          <a:solidFill>
                            <a:schemeClr val="tx1"/>
                          </a:solidFill>
                          <a:effectLst/>
                          <a:latin typeface="+mn-ea"/>
                          <a:ea typeface="+mn-ea"/>
                        </a:rPr>
                      </a:br>
                      <a:r>
                        <a:rPr lang="ja-JP" sz="1400" b="1" dirty="0" smtClean="0">
                          <a:solidFill>
                            <a:schemeClr val="tx1"/>
                          </a:solidFill>
                          <a:effectLst/>
                          <a:latin typeface="+mn-ea"/>
                          <a:ea typeface="+mn-ea"/>
                        </a:rPr>
                        <a:t>（</a:t>
                      </a:r>
                      <a:r>
                        <a:rPr lang="ja-JP" altLang="en-US" sz="1400" b="1" strike="noStrike" dirty="0" smtClean="0">
                          <a:solidFill>
                            <a:schemeClr val="tx1"/>
                          </a:solidFill>
                          <a:effectLst/>
                          <a:latin typeface="+mn-ea"/>
                          <a:ea typeface="+mn-ea"/>
                        </a:rPr>
                        <a:t>官公庁</a:t>
                      </a:r>
                      <a:r>
                        <a:rPr lang="en-US" sz="1400" b="1" dirty="0" smtClean="0">
                          <a:solidFill>
                            <a:schemeClr val="tx1"/>
                          </a:solidFill>
                          <a:effectLst/>
                          <a:latin typeface="+mn-ea"/>
                          <a:ea typeface="+mn-ea"/>
                        </a:rPr>
                        <a:t>/</a:t>
                      </a:r>
                      <a:r>
                        <a:rPr lang="ja-JP" sz="1400" b="1" dirty="0">
                          <a:solidFill>
                            <a:schemeClr val="tx1"/>
                          </a:solidFill>
                          <a:effectLst/>
                          <a:latin typeface="+mn-ea"/>
                          <a:ea typeface="+mn-ea"/>
                        </a:rPr>
                        <a:t>大学）</a:t>
                      </a:r>
                    </a:p>
                    <a:p>
                      <a:pPr algn="l" fontAlgn="auto">
                        <a:lnSpc>
                          <a:spcPts val="1600"/>
                        </a:lnSpc>
                        <a:spcAft>
                          <a:spcPts val="0"/>
                        </a:spcAft>
                      </a:pPr>
                      <a:r>
                        <a:rPr lang="ja-JP" sz="1400" b="1" dirty="0">
                          <a:solidFill>
                            <a:schemeClr val="tx1"/>
                          </a:solidFill>
                          <a:effectLst/>
                          <a:latin typeface="+mn-ea"/>
                          <a:ea typeface="+mn-ea"/>
                        </a:rPr>
                        <a:t>【大阪府調べ】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strike="noStrike" dirty="0" smtClean="0">
                          <a:solidFill>
                            <a:schemeClr val="tx1"/>
                          </a:solidFill>
                          <a:effectLst/>
                          <a:latin typeface="+mn-ea"/>
                          <a:ea typeface="+mn-ea"/>
                        </a:rPr>
                        <a:t>官公庁　</a:t>
                      </a:r>
                      <a:r>
                        <a:rPr lang="en-US" altLang="ja-JP" sz="1400" b="1" strike="noStrike" dirty="0" smtClean="0">
                          <a:solidFill>
                            <a:schemeClr val="tx1"/>
                          </a:solidFill>
                          <a:effectLst/>
                          <a:latin typeface="+mn-ea"/>
                          <a:ea typeface="+mn-ea"/>
                        </a:rPr>
                        <a:t>91.9%</a:t>
                      </a:r>
                    </a:p>
                    <a:p>
                      <a:pPr algn="ctr" fontAlgn="auto">
                        <a:lnSpc>
                          <a:spcPts val="1600"/>
                        </a:lnSpc>
                        <a:spcAft>
                          <a:spcPts val="0"/>
                        </a:spcAft>
                      </a:pPr>
                      <a:r>
                        <a:rPr lang="ja-JP" altLang="en-US" sz="1400" b="1" strike="noStrike" dirty="0" smtClean="0">
                          <a:solidFill>
                            <a:schemeClr val="tx1"/>
                          </a:solidFill>
                          <a:effectLst/>
                          <a:latin typeface="+mn-ea"/>
                          <a:ea typeface="+mn-ea"/>
                        </a:rPr>
                        <a:t>大学　　</a:t>
                      </a:r>
                      <a:r>
                        <a:rPr lang="en-US" altLang="ja-JP" sz="1400" b="1" strike="noStrike" dirty="0" smtClean="0">
                          <a:solidFill>
                            <a:schemeClr val="tx1"/>
                          </a:solidFill>
                          <a:effectLst/>
                          <a:latin typeface="+mn-ea"/>
                          <a:ea typeface="+mn-ea"/>
                        </a:rPr>
                        <a:t>83.0%</a:t>
                      </a:r>
                      <a:endParaRPr lang="ja-JP" altLang="ja-JP" sz="1400" b="1" strike="noStrike" dirty="0" smtClean="0">
                        <a:solidFill>
                          <a:schemeClr val="tx1"/>
                        </a:solidFill>
                        <a:effectLst/>
                        <a:latin typeface="+mn-ea"/>
                        <a:ea typeface="+mn-ea"/>
                      </a:endParaRPr>
                    </a:p>
                    <a:p>
                      <a:pPr algn="ctr" fontAlgn="auto">
                        <a:lnSpc>
                          <a:spcPts val="1600"/>
                        </a:lnSpc>
                        <a:spcAft>
                          <a:spcPts val="0"/>
                        </a:spcAft>
                      </a:pPr>
                      <a:r>
                        <a:rPr lang="ja-JP" sz="1200" b="1" dirty="0" smtClean="0">
                          <a:solidFill>
                            <a:schemeClr val="tx1"/>
                          </a:solidFill>
                          <a:effectLst/>
                          <a:latin typeface="+mn-ea"/>
                          <a:ea typeface="+mn-ea"/>
                        </a:rPr>
                        <a:t>【</a:t>
                      </a: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effectLst/>
                          <a:latin typeface="+mn-ea"/>
                          <a:ea typeface="+mn-ea"/>
                        </a:rPr>
                        <a:t>官公庁 </a:t>
                      </a:r>
                      <a:r>
                        <a:rPr lang="en-US" altLang="ja-JP" sz="1400" b="1" dirty="0" smtClean="0">
                          <a:solidFill>
                            <a:schemeClr val="tx1"/>
                          </a:solidFill>
                          <a:effectLst/>
                          <a:latin typeface="+mn-ea"/>
                          <a:ea typeface="+mn-ea"/>
                        </a:rPr>
                        <a:t>100</a:t>
                      </a:r>
                      <a:r>
                        <a:rPr lang="en-US" sz="1400" b="1" dirty="0" smtClean="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n-ea"/>
                          <a:ea typeface="+mn-ea"/>
                          <a:cs typeface="+mn-cs"/>
                        </a:rPr>
                        <a:t>大学　 </a:t>
                      </a:r>
                      <a:r>
                        <a:rPr kumimoji="1" lang="en-US" altLang="ja-JP" sz="1400" b="1" i="0" u="none" strike="noStrike" kern="1200" cap="none" spc="0" normalizeH="0" baseline="0" noProof="0" dirty="0" smtClean="0">
                          <a:ln>
                            <a:noFill/>
                          </a:ln>
                          <a:solidFill>
                            <a:schemeClr val="tx1"/>
                          </a:solidFill>
                          <a:effectLst/>
                          <a:uLnTx/>
                          <a:uFillTx/>
                          <a:latin typeface="+mn-ea"/>
                          <a:ea typeface="+mn-ea"/>
                          <a:cs typeface="+mn-cs"/>
                        </a:rPr>
                        <a:t>100%</a:t>
                      </a:r>
                      <a:endParaRPr kumimoji="1" lang="ja-JP" altLang="en-US" sz="14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令和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2</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2020</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）年度</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21594">
                <a:tc>
                  <a:txBody>
                    <a:bodyPr/>
                    <a:lstStyle/>
                    <a:p>
                      <a:pPr algn="ctr" fontAlgn="auto">
                        <a:lnSpc>
                          <a:spcPts val="1600"/>
                        </a:lnSpc>
                        <a:spcAft>
                          <a:spcPts val="0"/>
                        </a:spcAft>
                      </a:pPr>
                      <a:r>
                        <a:rPr lang="en-US" sz="1400" dirty="0">
                          <a:effectLst/>
                          <a:latin typeface="+mn-ea"/>
                          <a:ea typeface="+mn-ea"/>
                        </a:rPr>
                        <a:t>4</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受動喫煙の機会を有する者の割合　　　　　　　　（職場／飲食店）【大阪府調べ】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34.6%</a:t>
                      </a:r>
                      <a:r>
                        <a:rPr lang="ja-JP" sz="1400" b="1" dirty="0">
                          <a:solidFill>
                            <a:schemeClr val="tx1"/>
                          </a:solidFill>
                          <a:effectLst/>
                          <a:latin typeface="+mn-ea"/>
                          <a:ea typeface="+mn-ea"/>
                        </a:rPr>
                        <a:t>／</a:t>
                      </a:r>
                      <a:r>
                        <a:rPr lang="en-US" sz="1400" b="1" dirty="0">
                          <a:solidFill>
                            <a:schemeClr val="tx1"/>
                          </a:solidFill>
                          <a:effectLst/>
                          <a:latin typeface="+mn-ea"/>
                          <a:ea typeface="+mn-ea"/>
                        </a:rPr>
                        <a:t>54.4%</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25</a:t>
                      </a:r>
                      <a:r>
                        <a:rPr lang="ja-JP" sz="1200" b="1" dirty="0">
                          <a:solidFill>
                            <a:schemeClr val="tx1"/>
                          </a:solidFill>
                          <a:effectLst/>
                          <a:latin typeface="+mn-ea"/>
                          <a:ea typeface="+mn-ea"/>
                        </a:rPr>
                        <a:t>（</a:t>
                      </a:r>
                      <a:r>
                        <a:rPr lang="en-US" sz="1200" b="1" dirty="0">
                          <a:solidFill>
                            <a:schemeClr val="tx1"/>
                          </a:solidFill>
                          <a:effectLst/>
                          <a:latin typeface="+mn-ea"/>
                          <a:ea typeface="+mn-ea"/>
                        </a:rPr>
                        <a:t>2013</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30.0</a:t>
                      </a:r>
                      <a:r>
                        <a:rPr lang="en-US" sz="1400" b="1" dirty="0" smtClean="0">
                          <a:solidFill>
                            <a:schemeClr val="tx1"/>
                          </a:solidFill>
                          <a:effectLst/>
                          <a:latin typeface="+mn-ea"/>
                          <a:ea typeface="+mn-ea"/>
                        </a:rPr>
                        <a:t>%</a:t>
                      </a:r>
                      <a:r>
                        <a:rPr 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49.5</a:t>
                      </a:r>
                      <a:r>
                        <a:rPr lang="en-US" sz="1400" b="1" dirty="0" smtClean="0">
                          <a:solidFill>
                            <a:schemeClr val="tx1"/>
                          </a:solidFill>
                          <a:effectLst/>
                          <a:latin typeface="+mn-ea"/>
                          <a:ea typeface="+mn-ea"/>
                        </a:rPr>
                        <a:t>%</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smtClean="0">
                          <a:solidFill>
                            <a:schemeClr val="tx1"/>
                          </a:solidFill>
                          <a:effectLst/>
                          <a:latin typeface="+mn-ea"/>
                          <a:ea typeface="+mn-ea"/>
                        </a:rPr>
                        <a:t>2</a:t>
                      </a:r>
                      <a:r>
                        <a:rPr lang="en-US" altLang="ja-JP" sz="1200" b="1" dirty="0" smtClean="0">
                          <a:solidFill>
                            <a:schemeClr val="tx1"/>
                          </a:solidFill>
                          <a:effectLst/>
                          <a:latin typeface="+mn-ea"/>
                          <a:ea typeface="+mn-ea"/>
                        </a:rPr>
                        <a:t>9</a:t>
                      </a:r>
                      <a:r>
                        <a:rPr lang="ja-JP" sz="1200" b="1" dirty="0" smtClean="0">
                          <a:solidFill>
                            <a:schemeClr val="tx1"/>
                          </a:solidFill>
                          <a:effectLst/>
                          <a:latin typeface="+mn-ea"/>
                          <a:ea typeface="+mn-ea"/>
                        </a:rPr>
                        <a:t>（</a:t>
                      </a:r>
                      <a:r>
                        <a:rPr lang="en-US" sz="1200" b="1" dirty="0" smtClean="0">
                          <a:solidFill>
                            <a:schemeClr val="tx1"/>
                          </a:solidFill>
                          <a:effectLst/>
                          <a:latin typeface="+mn-ea"/>
                          <a:ea typeface="+mn-ea"/>
                        </a:rPr>
                        <a:t>201</a:t>
                      </a:r>
                      <a:r>
                        <a:rPr lang="en-US" altLang="ja-JP" sz="1200" b="1" dirty="0" smtClean="0">
                          <a:solidFill>
                            <a:schemeClr val="tx1"/>
                          </a:solidFill>
                          <a:effectLst/>
                          <a:latin typeface="+mn-ea"/>
                          <a:ea typeface="+mn-ea"/>
                        </a:rPr>
                        <a:t>7</a:t>
                      </a:r>
                      <a:r>
                        <a:rPr lang="ja-JP" sz="1200" b="1" dirty="0" smtClean="0">
                          <a:solidFill>
                            <a:schemeClr val="tx1"/>
                          </a:solidFill>
                          <a:effectLst/>
                          <a:latin typeface="+mn-ea"/>
                          <a:ea typeface="+mn-ea"/>
                        </a:rPr>
                        <a:t>）</a:t>
                      </a:r>
                      <a:r>
                        <a:rPr lang="ja-JP" sz="1200" b="1" dirty="0">
                          <a:solidFill>
                            <a:schemeClr val="tx1"/>
                          </a:solidFill>
                          <a:effectLst/>
                          <a:latin typeface="+mn-ea"/>
                          <a:ea typeface="+mn-ea"/>
                        </a:rPr>
                        <a:t>年</a:t>
                      </a:r>
                      <a:r>
                        <a:rPr lang="ja-JP"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集計中の暫定値</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auto">
                        <a:lnSpc>
                          <a:spcPts val="1600"/>
                        </a:lnSpc>
                        <a:spcAft>
                          <a:spcPts val="0"/>
                        </a:spcAft>
                      </a:pPr>
                      <a:r>
                        <a:rPr lang="en-US" sz="1400" b="1" dirty="0">
                          <a:solidFill>
                            <a:schemeClr val="tx1"/>
                          </a:solidFill>
                          <a:effectLst/>
                          <a:latin typeface="+mn-ea"/>
                          <a:ea typeface="+mn-ea"/>
                        </a:rPr>
                        <a:t>0%</a:t>
                      </a:r>
                      <a:r>
                        <a:rPr lang="ja-JP" sz="1400" b="1" dirty="0">
                          <a:solidFill>
                            <a:schemeClr val="tx1"/>
                          </a:solidFill>
                          <a:effectLst/>
                          <a:latin typeface="+mn-ea"/>
                          <a:ea typeface="+mn-ea"/>
                        </a:rPr>
                        <a:t>／</a:t>
                      </a:r>
                      <a:r>
                        <a:rPr lang="en-US" sz="1400" b="1" dirty="0">
                          <a:solidFill>
                            <a:schemeClr val="tx1"/>
                          </a:solidFill>
                          <a:effectLst/>
                          <a:latin typeface="+mn-ea"/>
                          <a:ea typeface="+mn-ea"/>
                        </a:rPr>
                        <a:t>15%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5" name="正方形/長方形 14"/>
          <p:cNvSpPr/>
          <p:nvPr/>
        </p:nvSpPr>
        <p:spPr>
          <a:xfrm>
            <a:off x="129324" y="835607"/>
            <a:ext cx="4584344"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（１）</a:t>
            </a:r>
            <a:r>
              <a:rPr kumimoji="1" lang="ja-JP" altLang="en-US"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がんの１次予防　計画Ｐ</a:t>
            </a:r>
            <a:r>
              <a:rPr kumimoji="1" lang="en-US" altLang="ja-JP"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44-46</a:t>
            </a:r>
            <a:endPar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正方形/長方形 8"/>
          <p:cNvSpPr/>
          <p:nvPr/>
        </p:nvSpPr>
        <p:spPr>
          <a:xfrm>
            <a:off x="691603" y="1494518"/>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sp>
        <p:nvSpPr>
          <p:cNvPr id="12" name="正方形/長方形 11"/>
          <p:cNvSpPr/>
          <p:nvPr/>
        </p:nvSpPr>
        <p:spPr>
          <a:xfrm>
            <a:off x="686980" y="6116906"/>
            <a:ext cx="8538905" cy="276999"/>
          </a:xfrm>
          <a:prstGeom prst="rect">
            <a:avLst/>
          </a:prstGeom>
        </p:spPr>
        <p:txBody>
          <a:bodyPr wrap="square">
            <a:spAutoFit/>
          </a:bodyPr>
          <a:lstStyle/>
          <a:p>
            <a:pPr marL="0" marR="0" lvl="0" indent="-45720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敷地内に喫煙場所がない状態をいう。</a:t>
            </a:r>
            <a:endParaRPr kumimoji="0"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テキスト ボックス 1"/>
          <p:cNvSpPr txBox="1"/>
          <p:nvPr/>
        </p:nvSpPr>
        <p:spPr>
          <a:xfrm>
            <a:off x="8068195" y="197323"/>
            <a:ext cx="1501254" cy="307777"/>
          </a:xfrm>
          <a:prstGeom prst="rect">
            <a:avLst/>
          </a:prstGeom>
          <a:solidFill>
            <a:schemeClr val="bg1"/>
          </a:solidFill>
          <a:ln w="15875">
            <a:solidFill>
              <a:schemeClr val="tx1"/>
            </a:solidFill>
          </a:ln>
        </p:spPr>
        <p:txBody>
          <a:bodyPr wrap="square" rtlCol="0">
            <a:spAutoFit/>
          </a:bodyPr>
          <a:lstStyle/>
          <a:p>
            <a:pPr algn="ctr"/>
            <a:r>
              <a:rPr kumimoji="1" lang="ja-JP" altLang="en-US" sz="1400" b="1" dirty="0" smtClean="0"/>
              <a:t>資料４－１</a:t>
            </a:r>
            <a:endParaRPr kumimoji="1" lang="ja-JP" altLang="en-US" sz="1400" b="1" dirty="0"/>
          </a:p>
        </p:txBody>
      </p:sp>
    </p:spTree>
    <p:extLst>
      <p:ext uri="{BB962C8B-B14F-4D97-AF65-F5344CB8AC3E}">
        <p14:creationId xmlns:p14="http://schemas.microsoft.com/office/powerpoint/2010/main" val="2935306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nvPr>
        </p:nvGraphicFramePr>
        <p:xfrm>
          <a:off x="551734" y="258816"/>
          <a:ext cx="8814337" cy="658059"/>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6580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◆喫煙、飲酒、食事、運動などの生活習慣を改善することにより、避けられるがんを防ぐことが大切。子どもの頃からがんに対する正しい知識などを学ぶ、がん教育の充実が求められる。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400800" y="6376876"/>
            <a:ext cx="318215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＜がん検診部会＞</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１</a:t>
            </a:r>
          </a:p>
        </p:txBody>
      </p:sp>
      <p:graphicFrame>
        <p:nvGraphicFramePr>
          <p:cNvPr id="14" name="表 13"/>
          <p:cNvGraphicFramePr>
            <a:graphicFrameLocks noGrp="1"/>
          </p:cNvGraphicFramePr>
          <p:nvPr>
            <p:extLst>
              <p:ext uri="{D42A27DB-BD31-4B8C-83A1-F6EECF244321}">
                <p14:modId xmlns:p14="http://schemas.microsoft.com/office/powerpoint/2010/main" val="3210950533"/>
              </p:ext>
            </p:extLst>
          </p:nvPr>
        </p:nvGraphicFramePr>
        <p:xfrm>
          <a:off x="551734" y="973971"/>
          <a:ext cx="8814337" cy="542544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3159148">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1300" b="1" i="0" u="sng" strike="noStrike" kern="1200" cap="none" spc="0" normalizeH="0" baseline="0" noProof="0" dirty="0" smtClean="0">
                          <a:ln>
                            <a:noFill/>
                          </a:ln>
                          <a:solidFill>
                            <a:schemeClr val="tx1"/>
                          </a:solidFill>
                          <a:effectLst/>
                          <a:uLnTx/>
                          <a:uFillTx/>
                          <a:latin typeface="+mn-lt"/>
                          <a:ea typeface="+mn-ea"/>
                          <a:cs typeface="+mn-cs"/>
                        </a:rPr>
                        <a:t>たばこ対策</a:t>
                      </a:r>
                      <a:r>
                        <a:rPr kumimoji="1" lang="en-US" altLang="ja-JP" sz="1300" b="1"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13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改正健康増進法、大阪府受動喫煙防止条例及び子どもの受動喫煙防止条例について、</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　リーフレット・ガイドブック配布、ポスター掲示、インターネット広告、デジタルサイネージ</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　広告及び制度動画により周知。</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■大阪府受動喫煙防止対策相談ダイヤル等での問い合わせ、相談対応、府保健所、保健所設置市と</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　連携した、法・条令に基づく指導、助言。</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■事業所、飲食店向け調査（法・条例の認知度、受動喫煙防止対策状況等）及び府民向け意識調査（法・条令の認知度、受動喫煙を受けた機会等）を実施。</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■条例の規制の対象となる飲食店に対する府独自の支援策を実施。</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■屋外分煙所のモデル整備の促進（</a:t>
                      </a:r>
                      <a:r>
                        <a:rPr kumimoji="1" lang="en-US" altLang="ja-JP" sz="1100" b="0" i="0" u="none" strike="noStrike" kern="1200" cap="none" spc="0" normalizeH="0" baseline="0" noProof="0" dirty="0" smtClean="0">
                          <a:ln>
                            <a:noFill/>
                          </a:ln>
                          <a:solidFill>
                            <a:schemeClr val="tx1"/>
                          </a:solidFill>
                          <a:effectLst/>
                          <a:uLnTx/>
                          <a:uFillTx/>
                          <a:latin typeface="+mn-lt"/>
                          <a:ea typeface="+mn-ea"/>
                          <a:cs typeface="+mn-cs"/>
                        </a:rPr>
                        <a:t>10</a:t>
                      </a: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か所設置）。</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喫煙以外の生活習慣の改善</a:t>
                      </a:r>
                      <a:r>
                        <a:rPr kumimoji="1" lang="en-US" altLang="ja-JP" sz="1300" dirty="0">
                          <a:solidFill>
                            <a:schemeClr val="tx1"/>
                          </a:solidFill>
                        </a:rPr>
                        <a:t>》</a:t>
                      </a:r>
                      <a:endParaRPr kumimoji="1" lang="en-US" altLang="ja-JP" sz="13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a:t>
                      </a:r>
                      <a:r>
                        <a:rPr kumimoji="1" lang="ja-JP" altLang="en-US" sz="1100" b="0" dirty="0">
                          <a:solidFill>
                            <a:schemeClr val="tx1"/>
                          </a:solidFill>
                        </a:rPr>
                        <a:t>府民の健康づくりをオール大阪で推進する</a:t>
                      </a:r>
                      <a:r>
                        <a:rPr kumimoji="1" lang="en-US" altLang="ja-JP" sz="1100" b="0" dirty="0">
                          <a:solidFill>
                            <a:schemeClr val="tx1"/>
                          </a:solidFill>
                        </a:rPr>
                        <a:t>『</a:t>
                      </a:r>
                      <a:r>
                        <a:rPr kumimoji="1" lang="ja-JP" altLang="en-US" sz="1100" b="0" dirty="0">
                          <a:solidFill>
                            <a:schemeClr val="tx1"/>
                          </a:solidFill>
                        </a:rPr>
                        <a:t>健活</a:t>
                      </a:r>
                      <a:r>
                        <a:rPr kumimoji="1" lang="en-US" altLang="ja-JP" sz="1100" b="0" dirty="0">
                          <a:solidFill>
                            <a:schemeClr val="tx1"/>
                          </a:solidFill>
                        </a:rPr>
                        <a:t>10』</a:t>
                      </a:r>
                      <a:r>
                        <a:rPr kumimoji="1" lang="ja-JP" altLang="en-US" sz="1100" b="0" dirty="0">
                          <a:solidFill>
                            <a:schemeClr val="tx1"/>
                          </a:solidFill>
                        </a:rPr>
                        <a:t>の普及啓発を、企業や保健医療団体、市町村等と連携して展開。</a:t>
                      </a:r>
                      <a:endParaRPr kumimoji="1" lang="en-US" altLang="ja-JP" sz="11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■府民全体を対象に、食事、睡眠などをテーマとした啓発セミナーをオンラインで全７回開催（健活</a:t>
                      </a:r>
                      <a:r>
                        <a:rPr kumimoji="1" lang="en-US" altLang="ja-JP" sz="1100" b="0" i="0" u="none" strike="noStrike" kern="1200" cap="none" spc="0" normalizeH="0" baseline="0" noProof="0" dirty="0" smtClean="0">
                          <a:ln>
                            <a:noFill/>
                          </a:ln>
                          <a:solidFill>
                            <a:schemeClr val="tx1"/>
                          </a:solidFill>
                          <a:effectLst/>
                          <a:uLnTx/>
                          <a:uFillTx/>
                          <a:latin typeface="+mn-lt"/>
                          <a:ea typeface="+mn-ea"/>
                          <a:cs typeface="+mn-cs"/>
                        </a:rPr>
                        <a:t>OSAKA</a:t>
                      </a: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セミナー）。</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■自宅でできる健康づくりの取組み情報をまとめた「おうちで健活」サイトを公開（体操動画、ウォーキングサイト、健康レシピ等を掲載）。</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がんに関する知識の普及啓発</a:t>
                      </a:r>
                      <a:r>
                        <a:rPr kumimoji="1" lang="en-US" altLang="ja-JP" sz="1300" dirty="0">
                          <a:solidFill>
                            <a:schemeClr val="tx1"/>
                          </a:solidFill>
                        </a:rPr>
                        <a:t>》</a:t>
                      </a:r>
                      <a:endParaRPr kumimoji="1" lang="en-US" altLang="ja-JP" sz="1300" b="0" dirty="0">
                        <a:solidFill>
                          <a:schemeClr val="tx1"/>
                        </a:solidFill>
                      </a:endParaRPr>
                    </a:p>
                    <a:p>
                      <a:pPr marL="174625" indent="-174625"/>
                      <a:r>
                        <a:rPr kumimoji="1" lang="ja-JP" altLang="en-US" sz="1200" b="0" dirty="0" smtClean="0">
                          <a:solidFill>
                            <a:schemeClr val="tx1"/>
                          </a:solidFill>
                        </a:rPr>
                        <a:t>■中学校</a:t>
                      </a:r>
                      <a:r>
                        <a:rPr kumimoji="1" lang="ja-JP" altLang="en-US" sz="1200" b="0" dirty="0">
                          <a:solidFill>
                            <a:schemeClr val="tx1"/>
                          </a:solidFill>
                        </a:rPr>
                        <a:t>、高校に</a:t>
                      </a:r>
                      <a:r>
                        <a:rPr kumimoji="1" lang="ja-JP" altLang="en-US" sz="1200" b="0" dirty="0" smtClean="0">
                          <a:solidFill>
                            <a:schemeClr val="tx1"/>
                          </a:solidFill>
                        </a:rPr>
                        <a:t>おける</a:t>
                      </a:r>
                      <a:r>
                        <a:rPr kumimoji="1" lang="ja-JP" altLang="en-US" sz="1200" b="0" dirty="0">
                          <a:solidFill>
                            <a:schemeClr val="tx1"/>
                          </a:solidFill>
                        </a:rPr>
                        <a:t>がん</a:t>
                      </a:r>
                      <a:r>
                        <a:rPr kumimoji="1" lang="ja-JP" altLang="en-US" sz="1200" b="0" dirty="0" smtClean="0">
                          <a:solidFill>
                            <a:schemeClr val="tx1"/>
                          </a:solidFill>
                        </a:rPr>
                        <a:t>教育の外部講師活用を進めるため、府教育庁と連携して講師リスト</a:t>
                      </a:r>
                      <a:r>
                        <a:rPr kumimoji="1" lang="ja-JP" altLang="en-US" sz="1200" b="0" dirty="0">
                          <a:solidFill>
                            <a:schemeClr val="tx1"/>
                          </a:solidFill>
                        </a:rPr>
                        <a:t>を</a:t>
                      </a:r>
                      <a:r>
                        <a:rPr kumimoji="1" lang="ja-JP" altLang="en-US" sz="1200" b="0" dirty="0" smtClean="0">
                          <a:solidFill>
                            <a:schemeClr val="tx1"/>
                          </a:solidFill>
                        </a:rPr>
                        <a:t>作成し、市町村</a:t>
                      </a:r>
                      <a:r>
                        <a:rPr kumimoji="1" lang="ja-JP" altLang="en-US" sz="1200" b="0" dirty="0">
                          <a:solidFill>
                            <a:schemeClr val="tx1"/>
                          </a:solidFill>
                        </a:rPr>
                        <a:t>教育</a:t>
                      </a:r>
                      <a:r>
                        <a:rPr kumimoji="1" lang="ja-JP" altLang="en-US" sz="1200" b="0" dirty="0" smtClean="0">
                          <a:solidFill>
                            <a:schemeClr val="tx1"/>
                          </a:solidFill>
                        </a:rPr>
                        <a:t>委員会や府立高校へ配布するとともに、依頼に基づき外部講師を派遣。また、教員向け</a:t>
                      </a:r>
                      <a:r>
                        <a:rPr kumimoji="1" lang="ja-JP" altLang="en-US" sz="1200" b="0" dirty="0">
                          <a:solidFill>
                            <a:schemeClr val="tx1"/>
                          </a:solidFill>
                        </a:rPr>
                        <a:t>の研修会を教育庁と連携して</a:t>
                      </a:r>
                      <a:r>
                        <a:rPr kumimoji="1" lang="ja-JP" altLang="en-US" sz="1200" b="0" dirty="0" smtClean="0">
                          <a:solidFill>
                            <a:schemeClr val="tx1"/>
                          </a:solidFill>
                        </a:rPr>
                        <a:t>実施。</a:t>
                      </a:r>
                      <a:endParaRPr kumimoji="1" lang="en-US" altLang="ja-JP" sz="1200" b="0" dirty="0" smtClean="0">
                        <a:solidFill>
                          <a:schemeClr val="tx1"/>
                        </a:solidFill>
                      </a:endParaRPr>
                    </a:p>
                    <a:p>
                      <a:pPr marL="174625" indent="-174625"/>
                      <a:r>
                        <a:rPr kumimoji="1" lang="ja-JP" altLang="en-US" sz="1200" b="0" dirty="0" smtClean="0">
                          <a:solidFill>
                            <a:schemeClr val="tx1"/>
                          </a:solidFill>
                        </a:rPr>
                        <a:t>■関係団体や企業等と連携し、がんやがん予防に関するオンラインセミナーの開催等普及啓発を実施。</a:t>
                      </a:r>
                      <a:endParaRPr kumimoji="1" lang="en-US" altLang="ja-JP"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595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r>
                        <a:rPr kumimoji="1" lang="ja-JP" altLang="en-US" sz="1200" b="0" dirty="0">
                          <a:solidFill>
                            <a:schemeClr val="tx1"/>
                          </a:solidFill>
                          <a:latin typeface="+mn-ea"/>
                          <a:ea typeface="+mn-ea"/>
                        </a:rPr>
                        <a:t>■改正健康増進法及び大阪府受動喫煙防止条例の周知と実効性の担保。</a:t>
                      </a:r>
                      <a:endParaRPr kumimoji="1" lang="en-US" altLang="ja-JP" sz="1200" b="0" dirty="0">
                        <a:solidFill>
                          <a:schemeClr val="tx1"/>
                        </a:solidFill>
                        <a:latin typeface="+mn-ea"/>
                        <a:ea typeface="+mn-ea"/>
                      </a:endParaRPr>
                    </a:p>
                    <a:p>
                      <a:pPr marL="174625" indent="-174625"/>
                      <a:r>
                        <a:rPr kumimoji="1" lang="ja-JP" altLang="en-US" sz="1200" b="0" dirty="0">
                          <a:solidFill>
                            <a:schemeClr val="tx1"/>
                          </a:solidFill>
                          <a:latin typeface="+mn-ea"/>
                          <a:ea typeface="+mn-ea"/>
                        </a:rPr>
                        <a:t>■健康に関心の薄い若い世代等に対して、取組みへの参加を</a:t>
                      </a:r>
                      <a:r>
                        <a:rPr kumimoji="1" lang="ja-JP" altLang="en-US" sz="1200" b="0" dirty="0" smtClean="0">
                          <a:solidFill>
                            <a:schemeClr val="tx1"/>
                          </a:solidFill>
                          <a:latin typeface="+mn-ea"/>
                          <a:ea typeface="+mn-ea"/>
                        </a:rPr>
                        <a:t>促す手法</a:t>
                      </a:r>
                      <a:r>
                        <a:rPr kumimoji="1" lang="ja-JP" altLang="en-US" sz="1200" b="0" dirty="0">
                          <a:solidFill>
                            <a:schemeClr val="tx1"/>
                          </a:solidFill>
                          <a:latin typeface="+mn-ea"/>
                          <a:ea typeface="+mn-ea"/>
                        </a:rPr>
                        <a:t>の工夫が必要。</a:t>
                      </a:r>
                      <a:endParaRPr kumimoji="1" lang="en-US" altLang="ja-JP" sz="120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■望まない受動喫煙の防止のため、周知啓発、適切な指導・助言及び支援策を引き続き実施。</a:t>
                      </a:r>
                      <a:endParaRPr kumimoji="1" lang="en-US" altLang="ja-JP" sz="12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indent="-174625"/>
                      <a:r>
                        <a:rPr kumimoji="1" lang="ja-JP" altLang="en-US" sz="1200" b="0" dirty="0" smtClean="0">
                          <a:solidFill>
                            <a:schemeClr val="tx1"/>
                          </a:solidFill>
                          <a:latin typeface="+mn-ea"/>
                          <a:ea typeface="+mn-ea"/>
                        </a:rPr>
                        <a:t>■</a:t>
                      </a:r>
                      <a:r>
                        <a:rPr kumimoji="1" lang="ja-JP" altLang="en-US" sz="1200" b="0" dirty="0">
                          <a:solidFill>
                            <a:schemeClr val="tx1"/>
                          </a:solidFill>
                          <a:latin typeface="+mn-ea"/>
                          <a:ea typeface="+mn-ea"/>
                        </a:rPr>
                        <a:t>多様な主体との連携・協働に向け、府民会議の活動を強化しオール大阪で健康づくりを推進</a:t>
                      </a:r>
                      <a:r>
                        <a:rPr kumimoji="1" lang="ja-JP" altLang="en-US" sz="1200" b="0" dirty="0" smtClean="0">
                          <a:solidFill>
                            <a:schemeClr val="tx1"/>
                          </a:solidFill>
                          <a:latin typeface="+mn-ea"/>
                          <a:ea typeface="+mn-ea"/>
                        </a:rPr>
                        <a:t>。</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508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400" b="1" dirty="0">
                          <a:solidFill>
                            <a:schemeClr val="bg1"/>
                          </a:solidFill>
                        </a:rPr>
                        <a:t>最終予算　　</a:t>
                      </a:r>
                      <a:endParaRPr kumimoji="1" lang="en-US" altLang="ja-JP" sz="14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　  </a:t>
                      </a:r>
                      <a:r>
                        <a:rPr kumimoji="1" lang="en-US" altLang="ja-JP" sz="1400" b="1" dirty="0">
                          <a:solidFill>
                            <a:schemeClr val="bg1"/>
                          </a:solidFill>
                        </a:rPr>
                        <a:t>(</a:t>
                      </a:r>
                      <a:r>
                        <a:rPr kumimoji="1" lang="ja-JP" altLang="en-US" sz="1400" b="1" dirty="0">
                          <a:solidFill>
                            <a:schemeClr val="bg1"/>
                          </a:solidFill>
                        </a:rPr>
                        <a:t>案</a:t>
                      </a:r>
                      <a:r>
                        <a:rPr kumimoji="1" lang="en-US" altLang="ja-JP" sz="1400" b="1" dirty="0">
                          <a:solidFill>
                            <a:schemeClr val="bg1"/>
                          </a:solidFill>
                        </a:rPr>
                        <a:t>)</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200" dirty="0">
                          <a:solidFill>
                            <a:schemeClr val="tx1"/>
                          </a:solidFill>
                        </a:rPr>
                        <a:t>たばこ対策事業</a:t>
                      </a:r>
                      <a:r>
                        <a:rPr kumimoji="1" lang="ja-JP" altLang="en-US" sz="1200" dirty="0" smtClean="0">
                          <a:solidFill>
                            <a:schemeClr val="tx1"/>
                          </a:solidFill>
                        </a:rPr>
                        <a:t>（</a:t>
                      </a:r>
                      <a:r>
                        <a:rPr kumimoji="1" lang="en-US" altLang="ja-JP" sz="1200" b="0" i="0" u="none" strike="noStrike" kern="1200" cap="none" spc="0" normalizeH="0" baseline="0" noProof="0" dirty="0" smtClean="0">
                          <a:ln>
                            <a:noFill/>
                          </a:ln>
                          <a:solidFill>
                            <a:schemeClr val="tx1"/>
                          </a:solidFill>
                          <a:effectLst/>
                          <a:uLnTx/>
                          <a:uFillTx/>
                          <a:latin typeface="+mn-lt"/>
                          <a:ea typeface="+mn-ea"/>
                          <a:cs typeface="+mn-cs"/>
                        </a:rPr>
                        <a:t>118,616</a:t>
                      </a:r>
                      <a:r>
                        <a:rPr kumimoji="1" lang="ja-JP" altLang="en-US" sz="1200" b="0" i="0" u="none" strike="noStrike" kern="1200" cap="none" spc="0" normalizeH="0" baseline="0" noProof="0" dirty="0" smtClean="0">
                          <a:ln>
                            <a:noFill/>
                          </a:ln>
                          <a:solidFill>
                            <a:schemeClr val="tx1"/>
                          </a:solidFill>
                          <a:effectLst/>
                          <a:uLnTx/>
                          <a:uFillTx/>
                          <a:latin typeface="+mn-lt"/>
                          <a:ea typeface="+mn-ea"/>
                          <a:cs typeface="+mn-cs"/>
                        </a:rPr>
                        <a:t>千円</a:t>
                      </a:r>
                      <a:r>
                        <a:rPr kumimoji="1" lang="ja-JP" altLang="en-US" sz="1200" dirty="0" smtClean="0">
                          <a:solidFill>
                            <a:schemeClr val="tx1"/>
                          </a:solidFill>
                        </a:rPr>
                        <a:t>）、府民の健康づくり気運醸成事業（</a:t>
                      </a:r>
                      <a:r>
                        <a:rPr kumimoji="1" lang="en-US" altLang="ja-JP" sz="1200" dirty="0" smtClean="0">
                          <a:solidFill>
                            <a:schemeClr val="tx1"/>
                          </a:solidFill>
                        </a:rPr>
                        <a:t>4,983</a:t>
                      </a:r>
                      <a:r>
                        <a:rPr kumimoji="1" lang="ja-JP" altLang="en-US" sz="1200" dirty="0" smtClean="0">
                          <a:solidFill>
                            <a:schemeClr val="tx1"/>
                          </a:solidFill>
                        </a:rPr>
                        <a:t>千円）、中小企業の健康づくり推進事業（</a:t>
                      </a:r>
                      <a:r>
                        <a:rPr kumimoji="1" lang="en-US" altLang="ja-JP" sz="1200" dirty="0" smtClean="0">
                          <a:solidFill>
                            <a:schemeClr val="tx1"/>
                          </a:solidFill>
                        </a:rPr>
                        <a:t>11,230</a:t>
                      </a:r>
                      <a:r>
                        <a:rPr kumimoji="1" lang="ja-JP" altLang="en-US" sz="12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177546" y="982935"/>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57857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59002" y="1023214"/>
            <a:ext cx="9259910" cy="559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04481" y="1401277"/>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graphicFrame>
        <p:nvGraphicFramePr>
          <p:cNvPr id="17" name="表 16"/>
          <p:cNvGraphicFramePr>
            <a:graphicFrameLocks noGrp="1"/>
          </p:cNvGraphicFramePr>
          <p:nvPr>
            <p:extLst>
              <p:ext uri="{D42A27DB-BD31-4B8C-83A1-F6EECF244321}">
                <p14:modId xmlns:p14="http://schemas.microsoft.com/office/powerpoint/2010/main" val="824582867"/>
              </p:ext>
            </p:extLst>
          </p:nvPr>
        </p:nvGraphicFramePr>
        <p:xfrm>
          <a:off x="750794" y="1779631"/>
          <a:ext cx="8607519" cy="4602088"/>
        </p:xfrm>
        <a:graphic>
          <a:graphicData uri="http://schemas.openxmlformats.org/drawingml/2006/table">
            <a:tbl>
              <a:tblPr firstRow="1" firstCol="1" bandRow="1">
                <a:tableStyleId>{5C22544A-7EE6-4342-B048-85BDC9FD1C3A}</a:tableStyleId>
              </a:tblPr>
              <a:tblGrid>
                <a:gridCol w="372682">
                  <a:extLst>
                    <a:ext uri="{9D8B030D-6E8A-4147-A177-3AD203B41FA5}">
                      <a16:colId xmlns:a16="http://schemas.microsoft.com/office/drawing/2014/main" val="20000"/>
                    </a:ext>
                  </a:extLst>
                </a:gridCol>
                <a:gridCol w="1733925">
                  <a:extLst>
                    <a:ext uri="{9D8B030D-6E8A-4147-A177-3AD203B41FA5}">
                      <a16:colId xmlns:a16="http://schemas.microsoft.com/office/drawing/2014/main" val="20001"/>
                    </a:ext>
                  </a:extLst>
                </a:gridCol>
                <a:gridCol w="1740141">
                  <a:extLst>
                    <a:ext uri="{9D8B030D-6E8A-4147-A177-3AD203B41FA5}">
                      <a16:colId xmlns:a16="http://schemas.microsoft.com/office/drawing/2014/main" val="4248317151"/>
                    </a:ext>
                  </a:extLst>
                </a:gridCol>
                <a:gridCol w="1569275">
                  <a:extLst>
                    <a:ext uri="{9D8B030D-6E8A-4147-A177-3AD203B41FA5}">
                      <a16:colId xmlns:a16="http://schemas.microsoft.com/office/drawing/2014/main" val="20003"/>
                    </a:ext>
                  </a:extLst>
                </a:gridCol>
                <a:gridCol w="1719883">
                  <a:extLst>
                    <a:ext uri="{9D8B030D-6E8A-4147-A177-3AD203B41FA5}">
                      <a16:colId xmlns:a16="http://schemas.microsoft.com/office/drawing/2014/main" val="2204503950"/>
                    </a:ext>
                  </a:extLst>
                </a:gridCol>
                <a:gridCol w="1471613">
                  <a:extLst>
                    <a:ext uri="{9D8B030D-6E8A-4147-A177-3AD203B41FA5}">
                      <a16:colId xmlns:a16="http://schemas.microsoft.com/office/drawing/2014/main" val="4039634864"/>
                    </a:ext>
                  </a:extLst>
                </a:gridCol>
              </a:tblGrid>
              <a:tr h="46736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L w="28575" cap="flat" cmpd="sng" algn="ctr">
                      <a:solidFill>
                        <a:schemeClr val="bg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fontAlgn="auto">
                        <a:lnSpc>
                          <a:spcPts val="1600"/>
                        </a:lnSpc>
                        <a:spcAft>
                          <a:spcPts val="0"/>
                        </a:spcAft>
                      </a:pPr>
                      <a:r>
                        <a:rPr lang="en-US" altLang="ja-JP" sz="1100" b="1" dirty="0">
                          <a:effectLst/>
                          <a:latin typeface="+mn-ea"/>
                          <a:ea typeface="+mn-ea"/>
                        </a:rPr>
                        <a:t>【</a:t>
                      </a:r>
                      <a:r>
                        <a:rPr lang="ja-JP" altLang="en-US" sz="1100" b="1" dirty="0">
                          <a:effectLst/>
                          <a:latin typeface="+mn-ea"/>
                          <a:ea typeface="+mn-ea"/>
                        </a:rPr>
                        <a:t>平成</a:t>
                      </a:r>
                      <a:r>
                        <a:rPr lang="en-US" altLang="ja-JP" sz="1100" b="1" dirty="0">
                          <a:effectLst/>
                          <a:latin typeface="+mn-ea"/>
                          <a:ea typeface="+mn-ea"/>
                        </a:rPr>
                        <a:t>28(2016)</a:t>
                      </a:r>
                      <a:r>
                        <a:rPr lang="ja-JP" altLang="en-US" sz="1100" b="1" dirty="0">
                          <a:effectLst/>
                          <a:latin typeface="+mn-ea"/>
                          <a:ea typeface="+mn-ea"/>
                        </a:rPr>
                        <a:t>年</a:t>
                      </a:r>
                      <a:r>
                        <a:rPr lang="en-US" altLang="ja-JP" sz="1100" b="1" dirty="0">
                          <a:effectLst/>
                          <a:latin typeface="+mn-ea"/>
                          <a:ea typeface="+mn-ea"/>
                        </a:rPr>
                        <a:t>】</a:t>
                      </a: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bg1"/>
                          </a:solidFill>
                          <a:effectLst/>
                          <a:latin typeface="+mn-ea"/>
                          <a:ea typeface="+mn-ea"/>
                        </a:rPr>
                        <a:t>現在の状況</a:t>
                      </a:r>
                      <a:endParaRPr lang="en-US" altLang="ja-JP" sz="1400" b="1" dirty="0">
                        <a:solidFill>
                          <a:schemeClr val="bg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100" b="1" dirty="0" smtClean="0">
                          <a:solidFill>
                            <a:schemeClr val="bg1"/>
                          </a:solidFill>
                          <a:effectLst/>
                          <a:latin typeface="+mn-ea"/>
                          <a:ea typeface="+mn-ea"/>
                        </a:rPr>
                        <a:t>【</a:t>
                      </a:r>
                      <a:r>
                        <a:rPr lang="ja-JP" altLang="en-US" sz="1100" b="1" dirty="0" smtClean="0">
                          <a:solidFill>
                            <a:schemeClr val="bg1"/>
                          </a:solidFill>
                          <a:effectLst/>
                          <a:latin typeface="+mn-ea"/>
                          <a:ea typeface="+mn-ea"/>
                        </a:rPr>
                        <a:t>令和元</a:t>
                      </a:r>
                      <a:r>
                        <a:rPr lang="en-US" altLang="ja-JP" sz="1100" b="1" dirty="0" smtClean="0">
                          <a:solidFill>
                            <a:schemeClr val="bg1"/>
                          </a:solidFill>
                          <a:effectLst/>
                          <a:latin typeface="+mn-ea"/>
                          <a:ea typeface="+mn-ea"/>
                        </a:rPr>
                        <a:t>(2019</a:t>
                      </a:r>
                      <a:r>
                        <a:rPr lang="ja-JP" altLang="en-US" sz="1100" b="1" dirty="0" smtClean="0">
                          <a:solidFill>
                            <a:schemeClr val="bg1"/>
                          </a:solidFill>
                          <a:effectLst/>
                          <a:latin typeface="+mn-ea"/>
                          <a:ea typeface="+mn-ea"/>
                        </a:rPr>
                        <a:t>）年</a:t>
                      </a:r>
                      <a:r>
                        <a:rPr lang="en-US" altLang="ja-JP" sz="1100" b="1" dirty="0" smtClean="0">
                          <a:solidFill>
                            <a:schemeClr val="bg1"/>
                          </a:solidFill>
                          <a:effectLst/>
                          <a:latin typeface="+mn-ea"/>
                          <a:ea typeface="+mn-ea"/>
                        </a:rPr>
                        <a:t>】</a:t>
                      </a:r>
                      <a:endParaRPr lang="en-US" altLang="ja-JP" sz="1100" b="1" dirty="0">
                        <a:solidFill>
                          <a:schemeClr val="bg1"/>
                        </a:solidFill>
                        <a:effectLst/>
                        <a:latin typeface="+mn-ea"/>
                        <a:ea typeface="+mn-ea"/>
                      </a:endParaRP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5317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がん検診受診率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33.7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35.8%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53173">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大腸がん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34.4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37.8%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317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肺がん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36.4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42.0%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53173">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乳がん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41.9%</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3173">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子宮頸がん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38.5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39.8%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5043">
                <a:tc gridSpan="6">
                  <a:txBody>
                    <a:bodyPr/>
                    <a:lstStyle/>
                    <a:p>
                      <a:pPr marL="0" algn="ctr" defTabSz="914400" rtl="0" eaLnBrk="1" fontAlgn="auto" latinLnBrk="0" hangingPunct="1">
                        <a:lnSpc>
                          <a:spcPts val="500"/>
                        </a:lnSpc>
                        <a:spcAft>
                          <a:spcPts val="0"/>
                        </a:spcAft>
                      </a:pPr>
                      <a:endParaRPr kumimoji="1" lang="ja-JP" sz="14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pPr marL="0" algn="ctr" defTabSz="914400" rtl="0" eaLnBrk="1" fontAlgn="auto" latinLnBrk="0" hangingPunct="1">
                        <a:lnSpc>
                          <a:spcPts val="1600"/>
                        </a:lnSpc>
                        <a:spcAft>
                          <a:spcPts val="0"/>
                        </a:spcAft>
                      </a:pP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pPr marL="0" algn="ctr" defTabSz="914400" rtl="0" eaLnBrk="1" fontAlgn="auto" latinLnBrk="0" hangingPunct="1">
                        <a:lnSpc>
                          <a:spcPts val="1600"/>
                        </a:lnSpc>
                        <a:spcAft>
                          <a:spcPts val="0"/>
                        </a:spcAft>
                      </a:pP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12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extLst>
                  <a:ext uri="{0D108BD9-81ED-4DB2-BD59-A6C34878D82A}">
                    <a16:rowId xmlns:a16="http://schemas.microsoft.com/office/drawing/2014/main" val="2450646810"/>
                  </a:ext>
                </a:extLst>
              </a:tr>
              <a:tr h="527948">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 </a:t>
                      </a: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marL="0" algn="ctr" defTabSz="914400" rtl="0" eaLnBrk="1" fontAlgn="auto" latinLnBrk="0" hangingPunct="1">
                        <a:lnSpc>
                          <a:spcPts val="1600"/>
                        </a:lnSpc>
                        <a:spcAft>
                          <a:spcPts val="0"/>
                        </a:spcAft>
                      </a:pPr>
                      <a:r>
                        <a:rPr kumimoji="1" lang="ja-JP" sz="1400" b="1" kern="1200" dirty="0">
                          <a:solidFill>
                            <a:schemeClr val="lt1"/>
                          </a:solidFill>
                          <a:effectLst/>
                          <a:latin typeface="+mn-ea"/>
                          <a:ea typeface="+mn-ea"/>
                          <a:cs typeface="+mn-cs"/>
                        </a:rPr>
                        <a:t>個別目標</a:t>
                      </a: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marL="0" algn="ctr" defTabSz="914400" rtl="0" eaLnBrk="1" fontAlgn="auto" latinLnBrk="0" hangingPunct="1">
                        <a:lnSpc>
                          <a:spcPts val="1600"/>
                        </a:lnSpc>
                        <a:spcAft>
                          <a:spcPts val="0"/>
                        </a:spcAft>
                      </a:pPr>
                      <a:r>
                        <a:rPr kumimoji="1" lang="ja-JP" altLang="en-US" sz="1400" b="1" kern="1200" dirty="0">
                          <a:solidFill>
                            <a:schemeClr val="lt1"/>
                          </a:solidFill>
                          <a:effectLst/>
                          <a:latin typeface="+mn-ea"/>
                          <a:ea typeface="+mn-ea"/>
                          <a:cs typeface="+mn-cs"/>
                        </a:rPr>
                        <a:t>計画策定時</a:t>
                      </a:r>
                      <a:r>
                        <a:rPr kumimoji="1" lang="ja-JP" sz="1400" b="1" kern="1200" dirty="0">
                          <a:solidFill>
                            <a:schemeClr val="lt1"/>
                          </a:solidFill>
                          <a:effectLst/>
                          <a:latin typeface="+mn-ea"/>
                          <a:ea typeface="+mn-ea"/>
                          <a:cs typeface="+mn-cs"/>
                        </a:rPr>
                        <a:t>の状況</a:t>
                      </a:r>
                      <a:endParaRPr kumimoji="1" lang="en-US" altLang="ja-JP" sz="1400" b="1" kern="1200" dirty="0">
                        <a:solidFill>
                          <a:schemeClr val="lt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100" b="1" kern="1200" dirty="0">
                          <a:solidFill>
                            <a:schemeClr val="lt1"/>
                          </a:solidFill>
                          <a:effectLst/>
                          <a:latin typeface="+mn-ea"/>
                          <a:ea typeface="+mn-ea"/>
                          <a:cs typeface="+mn-cs"/>
                        </a:rPr>
                        <a:t>【</a:t>
                      </a:r>
                      <a:r>
                        <a:rPr kumimoji="1" lang="ja-JP" altLang="en-US" sz="1100" b="1" kern="1200" dirty="0">
                          <a:solidFill>
                            <a:schemeClr val="lt1"/>
                          </a:solidFill>
                          <a:effectLst/>
                          <a:latin typeface="+mn-ea"/>
                          <a:ea typeface="+mn-ea"/>
                          <a:cs typeface="+mn-cs"/>
                        </a:rPr>
                        <a:t>平成</a:t>
                      </a:r>
                      <a:r>
                        <a:rPr kumimoji="1" lang="en-US" altLang="ja-JP" sz="1100" b="1" kern="1200" dirty="0">
                          <a:solidFill>
                            <a:schemeClr val="lt1"/>
                          </a:solidFill>
                          <a:effectLst/>
                          <a:latin typeface="+mn-ea"/>
                          <a:ea typeface="+mn-ea"/>
                          <a:cs typeface="+mn-cs"/>
                        </a:rPr>
                        <a:t>26(2014)</a:t>
                      </a:r>
                      <a:r>
                        <a:rPr kumimoji="1" lang="ja-JP" altLang="en-US" sz="1100" b="1" kern="1200" dirty="0">
                          <a:solidFill>
                            <a:schemeClr val="lt1"/>
                          </a:solidFill>
                          <a:effectLst/>
                          <a:latin typeface="+mn-ea"/>
                          <a:ea typeface="+mn-ea"/>
                          <a:cs typeface="+mn-cs"/>
                        </a:rPr>
                        <a:t>年度</a:t>
                      </a:r>
                      <a:r>
                        <a:rPr kumimoji="1" lang="en-US" altLang="ja-JP" sz="1100" b="1" kern="1200" dirty="0">
                          <a:solidFill>
                            <a:schemeClr val="lt1"/>
                          </a:solidFill>
                          <a:effectLst/>
                          <a:latin typeface="+mn-ea"/>
                          <a:ea typeface="+mn-ea"/>
                          <a:cs typeface="+mn-cs"/>
                        </a:rPr>
                        <a:t>】</a:t>
                      </a: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ja-JP" sz="1400" b="1" kern="1200" dirty="0">
                          <a:solidFill>
                            <a:schemeClr val="bg1"/>
                          </a:solidFill>
                          <a:effectLst/>
                          <a:latin typeface="+mn-ea"/>
                          <a:ea typeface="+mn-ea"/>
                          <a:cs typeface="+mn-cs"/>
                        </a:rPr>
                        <a:t>現在の状況</a:t>
                      </a:r>
                      <a:endParaRPr kumimoji="1" lang="en-US" altLang="ja-JP" sz="1400" b="1" kern="1200" dirty="0">
                        <a:solidFill>
                          <a:schemeClr val="bg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100" b="1" kern="1200" dirty="0" smtClean="0">
                          <a:solidFill>
                            <a:schemeClr val="bg1"/>
                          </a:solidFill>
                          <a:effectLst/>
                          <a:latin typeface="+mn-ea"/>
                          <a:ea typeface="+mn-ea"/>
                          <a:cs typeface="+mn-cs"/>
                        </a:rPr>
                        <a:t>【</a:t>
                      </a:r>
                      <a:r>
                        <a:rPr kumimoji="1" lang="ja-JP" altLang="en-US" sz="1100" b="1" kern="1200" dirty="0" smtClean="0">
                          <a:solidFill>
                            <a:schemeClr val="bg1"/>
                          </a:solidFill>
                          <a:effectLst/>
                          <a:latin typeface="+mn-ea"/>
                          <a:ea typeface="+mn-ea"/>
                          <a:cs typeface="+mn-cs"/>
                        </a:rPr>
                        <a:t>平成</a:t>
                      </a:r>
                      <a:r>
                        <a:rPr kumimoji="1" lang="en-US" altLang="ja-JP" sz="1100" b="1" kern="1200" dirty="0">
                          <a:solidFill>
                            <a:schemeClr val="bg1"/>
                          </a:solidFill>
                          <a:effectLst/>
                          <a:latin typeface="+mn-ea"/>
                          <a:ea typeface="+mn-ea"/>
                          <a:cs typeface="+mn-cs"/>
                        </a:rPr>
                        <a:t>29(2017)</a:t>
                      </a:r>
                      <a:r>
                        <a:rPr kumimoji="1" lang="ja-JP" altLang="en-US" sz="1100" b="1" kern="1200" dirty="0" smtClean="0">
                          <a:solidFill>
                            <a:schemeClr val="bg1"/>
                          </a:solidFill>
                          <a:effectLst/>
                          <a:latin typeface="+mn-ea"/>
                          <a:ea typeface="+mn-ea"/>
                          <a:cs typeface="+mn-cs"/>
                        </a:rPr>
                        <a:t>年度</a:t>
                      </a:r>
                      <a:r>
                        <a:rPr kumimoji="1" lang="en-US" altLang="ja-JP" sz="1100" b="1" kern="1200" dirty="0" smtClean="0">
                          <a:solidFill>
                            <a:schemeClr val="bg1"/>
                          </a:solidFill>
                          <a:effectLst/>
                          <a:latin typeface="+mn-ea"/>
                          <a:ea typeface="+mn-ea"/>
                          <a:cs typeface="+mn-cs"/>
                        </a:rPr>
                        <a:t>】</a:t>
                      </a:r>
                      <a:endParaRPr kumimoji="1" lang="en-US" altLang="ja-JP" sz="1400" b="1" kern="1200" dirty="0">
                        <a:solidFill>
                          <a:schemeClr val="bg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2023</a:t>
                      </a:r>
                      <a:r>
                        <a:rPr kumimoji="1" lang="ja-JP" sz="1400" b="1" kern="1200" dirty="0">
                          <a:solidFill>
                            <a:schemeClr val="lt1"/>
                          </a:solidFill>
                          <a:effectLst/>
                          <a:latin typeface="+mn-ea"/>
                          <a:ea typeface="+mn-ea"/>
                          <a:cs typeface="+mn-cs"/>
                        </a:rPr>
                        <a:t>年度の目標</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4881376"/>
                  </a:ext>
                </a:extLst>
              </a:tr>
              <a:tr h="353173">
                <a:tc>
                  <a:txBody>
                    <a:bodyPr/>
                    <a:lstStyle/>
                    <a:p>
                      <a:pPr algn="ctr" fontAlgn="auto">
                        <a:lnSpc>
                          <a:spcPts val="1600"/>
                        </a:lnSpc>
                        <a:spcAft>
                          <a:spcPts val="0"/>
                        </a:spcAft>
                      </a:pPr>
                      <a:r>
                        <a:rPr lang="ja-JP" sz="1400" b="1" dirty="0">
                          <a:effectLst/>
                          <a:latin typeface="+mn-ea"/>
                          <a:ea typeface="+mn-ea"/>
                        </a:rPr>
                        <a:t>６</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精密検査受診率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85.7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83.8</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53173">
                <a:tc>
                  <a:txBody>
                    <a:bodyPr/>
                    <a:lstStyle/>
                    <a:p>
                      <a:pPr algn="ctr" fontAlgn="auto">
                        <a:lnSpc>
                          <a:spcPts val="1600"/>
                        </a:lnSpc>
                        <a:spcAft>
                          <a:spcPts val="0"/>
                        </a:spcAft>
                      </a:pPr>
                      <a:r>
                        <a:rPr lang="ja-JP" sz="1400" b="1" dirty="0">
                          <a:effectLst/>
                          <a:latin typeface="+mn-ea"/>
                          <a:ea typeface="+mn-ea"/>
                        </a:rPr>
                        <a:t>７</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大腸がん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70.2</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75.0</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53173">
                <a:tc>
                  <a:txBody>
                    <a:bodyPr/>
                    <a:lstStyle/>
                    <a:p>
                      <a:pPr algn="ctr" fontAlgn="auto">
                        <a:lnSpc>
                          <a:spcPts val="1600"/>
                        </a:lnSpc>
                        <a:spcAft>
                          <a:spcPts val="0"/>
                        </a:spcAft>
                      </a:pPr>
                      <a:r>
                        <a:rPr lang="ja-JP" sz="1400" b="1" dirty="0">
                          <a:effectLst/>
                          <a:latin typeface="+mn-ea"/>
                          <a:ea typeface="+mn-ea"/>
                        </a:rPr>
                        <a:t>８</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肺がん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87.6</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88.3</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3173">
                <a:tc>
                  <a:txBody>
                    <a:bodyPr/>
                    <a:lstStyle/>
                    <a:p>
                      <a:pPr algn="ctr" fontAlgn="auto">
                        <a:lnSpc>
                          <a:spcPts val="1600"/>
                        </a:lnSpc>
                        <a:spcAft>
                          <a:spcPts val="0"/>
                        </a:spcAft>
                      </a:pPr>
                      <a:r>
                        <a:rPr lang="ja-JP" sz="1400" b="1" dirty="0">
                          <a:effectLst/>
                          <a:latin typeface="+mn-ea"/>
                          <a:ea typeface="+mn-ea"/>
                        </a:rPr>
                        <a:t>９</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乳がん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93.4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94.9</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53173">
                <a:tc>
                  <a:txBody>
                    <a:bodyPr/>
                    <a:lstStyle/>
                    <a:p>
                      <a:pPr algn="ctr" fontAlgn="auto">
                        <a:lnSpc>
                          <a:spcPts val="1600"/>
                        </a:lnSpc>
                        <a:spcAft>
                          <a:spcPts val="0"/>
                        </a:spcAft>
                      </a:pPr>
                      <a:r>
                        <a:rPr lang="en-US" sz="1400" b="1" dirty="0">
                          <a:effectLst/>
                          <a:latin typeface="+mn-ea"/>
                          <a:ea typeface="+mn-ea"/>
                        </a:rPr>
                        <a:t>10</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子宮頸がん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82.2</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8" name="正方形/長方形 17"/>
          <p:cNvSpPr/>
          <p:nvPr/>
        </p:nvSpPr>
        <p:spPr>
          <a:xfrm>
            <a:off x="129323" y="875474"/>
            <a:ext cx="7404392"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がん検診によるがんの早期発見（２次予防）</a:t>
            </a:r>
            <a:r>
              <a:rPr kumimoji="1"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46-47</a:t>
            </a:r>
          </a:p>
        </p:txBody>
      </p:sp>
    </p:spTree>
    <p:extLst>
      <p:ext uri="{BB962C8B-B14F-4D97-AF65-F5344CB8AC3E}">
        <p14:creationId xmlns:p14="http://schemas.microsoft.com/office/powerpoint/2010/main" val="917081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nvPr>
        </p:nvGraphicFramePr>
        <p:xfrm>
          <a:off x="525439" y="230275"/>
          <a:ext cx="8822027" cy="8534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14444">
                  <a:extLst>
                    <a:ext uri="{9D8B030D-6E8A-4147-A177-3AD203B41FA5}">
                      <a16:colId xmlns:a16="http://schemas.microsoft.com/office/drawing/2014/main" val="1328953327"/>
                    </a:ext>
                  </a:extLst>
                </a:gridCol>
              </a:tblGrid>
              <a:tr h="82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大阪府のがん検診受診率は年々向上しているが、依然として全国最低レベルにあり、受診率向上に向けた取組みが必要。また、早期発見につながるよう精密検査受診率の向上など、検診精度の維持向上が必要。</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941712" y="636304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＜がん検診部会＞</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２</a:t>
            </a:r>
          </a:p>
        </p:txBody>
      </p:sp>
      <p:graphicFrame>
        <p:nvGraphicFramePr>
          <p:cNvPr id="9" name="表 8"/>
          <p:cNvGraphicFramePr>
            <a:graphicFrameLocks noGrp="1"/>
          </p:cNvGraphicFramePr>
          <p:nvPr>
            <p:extLst>
              <p:ext uri="{D42A27DB-BD31-4B8C-83A1-F6EECF244321}">
                <p14:modId xmlns:p14="http://schemas.microsoft.com/office/powerpoint/2010/main" val="4126654211"/>
              </p:ext>
            </p:extLst>
          </p:nvPr>
        </p:nvGraphicFramePr>
        <p:xfrm>
          <a:off x="521778" y="1217247"/>
          <a:ext cx="8814337" cy="5138985"/>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2328235">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300" dirty="0">
                          <a:solidFill>
                            <a:schemeClr val="tx1"/>
                          </a:solidFill>
                        </a:rPr>
                        <a:t>《</a:t>
                      </a:r>
                      <a:r>
                        <a:rPr kumimoji="1" lang="ja-JP" altLang="en-US" sz="1300" u="sng" dirty="0">
                          <a:solidFill>
                            <a:schemeClr val="tx1"/>
                          </a:solidFill>
                        </a:rPr>
                        <a:t>市町村におけるがん検診受診率の向上</a:t>
                      </a:r>
                      <a:r>
                        <a:rPr kumimoji="1" lang="en-US" altLang="ja-JP" sz="1300" dirty="0">
                          <a:solidFill>
                            <a:schemeClr val="tx1"/>
                          </a:solidFill>
                        </a:rPr>
                        <a:t>》</a:t>
                      </a:r>
                      <a:endParaRPr kumimoji="1" lang="en-US" altLang="ja-JP" sz="1300" b="0" dirty="0">
                        <a:solidFill>
                          <a:schemeClr val="tx1"/>
                        </a:solidFill>
                      </a:endParaRPr>
                    </a:p>
                    <a:p>
                      <a:pPr marL="174625" indent="-174625"/>
                      <a:r>
                        <a:rPr kumimoji="1" lang="ja-JP" altLang="en-US" sz="1300" b="0" dirty="0" smtClean="0">
                          <a:solidFill>
                            <a:schemeClr val="tx1"/>
                          </a:solidFill>
                        </a:rPr>
                        <a:t>■精度</a:t>
                      </a:r>
                      <a:r>
                        <a:rPr kumimoji="1" lang="ja-JP" altLang="en-US" sz="1300" b="0" dirty="0">
                          <a:solidFill>
                            <a:schemeClr val="tx1"/>
                          </a:solidFill>
                        </a:rPr>
                        <a:t>管理</a:t>
                      </a:r>
                      <a:r>
                        <a:rPr kumimoji="1" lang="ja-JP" altLang="en-US" sz="1300" b="0" dirty="0" smtClean="0">
                          <a:solidFill>
                            <a:schemeClr val="tx1"/>
                          </a:solidFill>
                        </a:rPr>
                        <a:t>センター事業を</a:t>
                      </a:r>
                      <a:r>
                        <a:rPr kumimoji="1" lang="ja-JP" altLang="en-US" sz="1300" b="0" dirty="0">
                          <a:solidFill>
                            <a:schemeClr val="tx1"/>
                          </a:solidFill>
                        </a:rPr>
                        <a:t>通じて、市町村向けに研修会を</a:t>
                      </a:r>
                      <a:r>
                        <a:rPr kumimoji="1" lang="ja-JP" altLang="en-US" sz="1300" b="0" dirty="0" smtClean="0">
                          <a:solidFill>
                            <a:schemeClr val="tx1"/>
                          </a:solidFill>
                        </a:rPr>
                        <a:t>開催したほか、</a:t>
                      </a:r>
                      <a:endParaRPr kumimoji="1" lang="en-US" altLang="ja-JP" sz="1300" b="0" dirty="0" smtClean="0">
                        <a:solidFill>
                          <a:schemeClr val="tx1"/>
                        </a:solidFill>
                      </a:endParaRPr>
                    </a:p>
                    <a:p>
                      <a:pPr marL="174625" indent="-174625"/>
                      <a:r>
                        <a:rPr kumimoji="1" lang="ja-JP" altLang="en-US" sz="1300" b="0" dirty="0" smtClean="0">
                          <a:solidFill>
                            <a:schemeClr val="tx1"/>
                          </a:solidFill>
                        </a:rPr>
                        <a:t>　啓発</a:t>
                      </a:r>
                      <a:r>
                        <a:rPr kumimoji="1" lang="ja-JP" altLang="en-US" sz="1300" b="0" dirty="0">
                          <a:solidFill>
                            <a:schemeClr val="tx1"/>
                          </a:solidFill>
                        </a:rPr>
                        <a:t>資材作成・提供や個別受診勧奨実施に向けた助言等による支援を実施。</a:t>
                      </a:r>
                      <a:endParaRPr kumimoji="1" lang="en-US" altLang="ja-JP" sz="1300" b="0" dirty="0">
                        <a:solidFill>
                          <a:schemeClr val="tx1"/>
                        </a:solidFill>
                      </a:endParaRPr>
                    </a:p>
                    <a:p>
                      <a:pPr marL="174625" indent="-174625"/>
                      <a:r>
                        <a:rPr kumimoji="1" lang="ja-JP" altLang="en-US" sz="1300" b="0" dirty="0" smtClean="0">
                          <a:solidFill>
                            <a:schemeClr val="tx1"/>
                          </a:solidFill>
                        </a:rPr>
                        <a:t>■市町村のがん検診受診率向上に向け、市町村に対し、Ｒ１年度に作成した</a:t>
                      </a:r>
                      <a:endParaRPr kumimoji="1" lang="en-US" altLang="ja-JP" sz="1300" b="0" dirty="0" smtClean="0">
                        <a:solidFill>
                          <a:schemeClr val="tx1"/>
                        </a:solidFill>
                      </a:endParaRPr>
                    </a:p>
                    <a:p>
                      <a:pPr marL="174625" indent="-174625"/>
                      <a:r>
                        <a:rPr kumimoji="1" lang="ja-JP" altLang="en-US" sz="1300" b="0" dirty="0" smtClean="0">
                          <a:solidFill>
                            <a:schemeClr val="tx1"/>
                          </a:solidFill>
                        </a:rPr>
                        <a:t>　「がん検診受診率向上モデル事業事例集」を活用した受診率向上の取組みの実施を働きかけた。</a:t>
                      </a:r>
                      <a:endParaRPr kumimoji="1" lang="en-US" altLang="ja-JP" sz="1300" b="0" dirty="0">
                        <a:solidFill>
                          <a:schemeClr val="tx1"/>
                        </a:solidFill>
                      </a:endParaRPr>
                    </a:p>
                    <a:p>
                      <a:pPr marL="174625" indent="-174625"/>
                      <a:r>
                        <a:rPr kumimoji="1" lang="ja-JP" altLang="en-US" sz="1300" b="0" dirty="0" smtClean="0">
                          <a:solidFill>
                            <a:schemeClr val="tx1"/>
                          </a:solidFill>
                        </a:rPr>
                        <a:t>■市町村職員を対象としたがん</a:t>
                      </a:r>
                      <a:r>
                        <a:rPr kumimoji="1" lang="ja-JP" altLang="en-US" sz="1300" b="0" dirty="0">
                          <a:solidFill>
                            <a:schemeClr val="tx1"/>
                          </a:solidFill>
                        </a:rPr>
                        <a:t>検診受診率向上ワークショップを開催。</a:t>
                      </a:r>
                      <a:endParaRPr kumimoji="1" lang="en-US" altLang="ja-JP" sz="1300" b="0" dirty="0">
                        <a:solidFill>
                          <a:schemeClr val="tx1"/>
                        </a:solidFill>
                      </a:endParaRPr>
                    </a:p>
                    <a:p>
                      <a:pPr marL="174625" indent="-174625"/>
                      <a:r>
                        <a:rPr kumimoji="1" lang="ja-JP" altLang="en-US" sz="1300" b="0" dirty="0">
                          <a:solidFill>
                            <a:schemeClr val="tx1"/>
                          </a:solidFill>
                        </a:rPr>
                        <a:t>■コロナ禍における市町村実施のがん</a:t>
                      </a:r>
                      <a:r>
                        <a:rPr kumimoji="1" lang="ja-JP" altLang="en-US" sz="1300" b="0" dirty="0" smtClean="0">
                          <a:solidFill>
                            <a:schemeClr val="tx1"/>
                          </a:solidFill>
                        </a:rPr>
                        <a:t>検診受診率</a:t>
                      </a:r>
                      <a:r>
                        <a:rPr kumimoji="1" lang="ja-JP" altLang="en-US" sz="1300" b="0" dirty="0">
                          <a:solidFill>
                            <a:schemeClr val="tx1"/>
                          </a:solidFill>
                        </a:rPr>
                        <a:t>実態把握調査を実施（</a:t>
                      </a:r>
                      <a:r>
                        <a:rPr kumimoji="1" lang="en-US" altLang="ja-JP" sz="1300" b="0" dirty="0">
                          <a:solidFill>
                            <a:schemeClr val="tx1"/>
                          </a:solidFill>
                        </a:rPr>
                        <a:t>2</a:t>
                      </a:r>
                      <a:r>
                        <a:rPr kumimoji="1" lang="ja-JP" altLang="en-US" sz="1300" b="0" dirty="0">
                          <a:solidFill>
                            <a:schemeClr val="tx1"/>
                          </a:solidFill>
                        </a:rPr>
                        <a:t>回）。</a:t>
                      </a:r>
                      <a:endParaRPr kumimoji="1" lang="en-US" altLang="ja-JP" sz="13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がん検診の精度管理の充実</a:t>
                      </a:r>
                      <a:r>
                        <a:rPr kumimoji="1" lang="en-US" altLang="ja-JP" sz="1300" dirty="0">
                          <a:solidFill>
                            <a:schemeClr val="tx1"/>
                          </a:solidFill>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■市町村における検診の精度向上を目的として、検診結果等のデータを収集・分析し提供。</a:t>
                      </a:r>
                      <a:endParaRPr kumimoji="1" lang="en-US" altLang="ja-JP" sz="13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■精検受診率が許容値を下回る市町村及び目標値を上回る市町村へそれぞれ通知文を発出。</a:t>
                      </a:r>
                      <a:endParaRPr kumimoji="1" lang="en-US" altLang="ja-JP" sz="13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■市町村に対し、国の指針に基づくがん検診の実施に向けた助言・情報提供を実施。</a:t>
                      </a:r>
                      <a:endParaRPr kumimoji="1" lang="en-US" altLang="ja-JP" sz="13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職域におけるがん検診の推進</a:t>
                      </a:r>
                      <a:r>
                        <a:rPr kumimoji="1" lang="en-US" altLang="ja-JP" sz="1300" dirty="0">
                          <a:solidFill>
                            <a:schemeClr val="tx1"/>
                          </a:solidFill>
                        </a:rPr>
                        <a:t>》</a:t>
                      </a:r>
                      <a:endParaRPr kumimoji="1" lang="en-US" altLang="ja-JP" sz="1300" b="0" dirty="0">
                        <a:solidFill>
                          <a:schemeClr val="tx1"/>
                        </a:solidFill>
                      </a:endParaRPr>
                    </a:p>
                    <a:p>
                      <a:pPr marL="174625" indent="-174625"/>
                      <a:r>
                        <a:rPr kumimoji="1" lang="ja-JP" altLang="en-US" sz="1300" b="0" dirty="0">
                          <a:solidFill>
                            <a:schemeClr val="tx1"/>
                          </a:solidFill>
                        </a:rPr>
                        <a:t>■がん検診受診推進員を活用したがん検診の普及（連携企業</a:t>
                      </a:r>
                      <a:r>
                        <a:rPr kumimoji="1" lang="en-US" altLang="ja-JP" sz="1300" b="0" dirty="0">
                          <a:solidFill>
                            <a:schemeClr val="tx1"/>
                          </a:solidFill>
                        </a:rPr>
                        <a:t>10</a:t>
                      </a:r>
                      <a:r>
                        <a:rPr kumimoji="1" lang="ja-JP" altLang="en-US" sz="1300" b="0" dirty="0">
                          <a:solidFill>
                            <a:schemeClr val="tx1"/>
                          </a:solidFill>
                        </a:rPr>
                        <a:t>社　</a:t>
                      </a:r>
                      <a:r>
                        <a:rPr kumimoji="1" lang="en-US" altLang="ja-JP" sz="1300" b="0" dirty="0">
                          <a:solidFill>
                            <a:schemeClr val="tx1"/>
                          </a:solidFill>
                        </a:rPr>
                        <a:t>5,681</a:t>
                      </a:r>
                      <a:r>
                        <a:rPr kumimoji="1" lang="ja-JP" altLang="en-US" sz="1300" b="0" dirty="0">
                          <a:solidFill>
                            <a:schemeClr val="tx1"/>
                          </a:solidFill>
                        </a:rPr>
                        <a:t>人</a:t>
                      </a:r>
                      <a:r>
                        <a:rPr kumimoji="1" lang="en-US" altLang="ja-JP" sz="1300" b="0" dirty="0">
                          <a:solidFill>
                            <a:schemeClr val="tx1"/>
                          </a:solidFill>
                        </a:rPr>
                        <a:t>【R2.3</a:t>
                      </a:r>
                      <a:r>
                        <a:rPr kumimoji="1" lang="ja-JP" altLang="en-US" sz="1300" b="0" dirty="0">
                          <a:solidFill>
                            <a:schemeClr val="tx1"/>
                          </a:solidFill>
                        </a:rPr>
                        <a:t>末時点</a:t>
                      </a:r>
                      <a:r>
                        <a:rPr kumimoji="1" lang="en-US" altLang="ja-JP" sz="1300" b="0" dirty="0">
                          <a:solidFill>
                            <a:schemeClr val="tx1"/>
                          </a:solidFill>
                        </a:rPr>
                        <a:t>】</a:t>
                      </a:r>
                      <a:r>
                        <a:rPr kumimoji="1" lang="ja-JP" altLang="en-US" sz="1300" b="0" dirty="0">
                          <a:solidFill>
                            <a:schemeClr val="tx1"/>
                          </a:solidFill>
                        </a:rPr>
                        <a:t>）。</a:t>
                      </a:r>
                      <a:endParaRPr kumimoji="1" lang="en-US" altLang="ja-JP" sz="1300" b="0" dirty="0">
                        <a:solidFill>
                          <a:schemeClr val="tx1"/>
                        </a:solidFill>
                      </a:endParaRPr>
                    </a:p>
                    <a:p>
                      <a:pPr marL="174625" indent="-174625"/>
                      <a:r>
                        <a:rPr kumimoji="1" lang="ja-JP" altLang="en-US" sz="1300" b="0" dirty="0">
                          <a:solidFill>
                            <a:schemeClr val="tx1"/>
                          </a:solidFill>
                        </a:rPr>
                        <a:t>■府内検診機関（対象</a:t>
                      </a:r>
                      <a:r>
                        <a:rPr kumimoji="1" lang="en-US" altLang="ja-JP" sz="1300" b="0" dirty="0">
                          <a:solidFill>
                            <a:schemeClr val="tx1"/>
                          </a:solidFill>
                        </a:rPr>
                        <a:t>937</a:t>
                      </a:r>
                      <a:r>
                        <a:rPr kumimoji="1" lang="ja-JP" altLang="en-US" sz="1300" b="0" dirty="0">
                          <a:solidFill>
                            <a:schemeClr val="tx1"/>
                          </a:solidFill>
                        </a:rPr>
                        <a:t>機関）に対し、職域におけるがん検診の実態把握調査を実施。</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040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r>
                        <a:rPr kumimoji="1" lang="ja-JP" altLang="en-US" sz="1300" b="0" dirty="0">
                          <a:solidFill>
                            <a:schemeClr val="tx1"/>
                          </a:solidFill>
                          <a:latin typeface="+mn-ea"/>
                          <a:ea typeface="+mn-ea"/>
                        </a:rPr>
                        <a:t>■受診率は</a:t>
                      </a:r>
                      <a:r>
                        <a:rPr kumimoji="1" lang="ja-JP" altLang="en-US" sz="1300" b="0" dirty="0" smtClean="0">
                          <a:solidFill>
                            <a:schemeClr val="tx1"/>
                          </a:solidFill>
                          <a:latin typeface="+mn-ea"/>
                          <a:ea typeface="+mn-ea"/>
                        </a:rPr>
                        <a:t>向上して</a:t>
                      </a:r>
                      <a:r>
                        <a:rPr kumimoji="1" lang="ja-JP" altLang="en-US" sz="1300" b="0" dirty="0">
                          <a:solidFill>
                            <a:schemeClr val="tx1"/>
                          </a:solidFill>
                          <a:latin typeface="+mn-ea"/>
                          <a:ea typeface="+mn-ea"/>
                        </a:rPr>
                        <a:t>いるものの、依然として全国と比して低位。</a:t>
                      </a:r>
                      <a:endParaRPr kumimoji="1" lang="en-US" altLang="ja-JP" sz="1300" b="0" dirty="0">
                        <a:solidFill>
                          <a:schemeClr val="tx1"/>
                        </a:solidFill>
                        <a:latin typeface="+mn-ea"/>
                        <a:ea typeface="+mn-ea"/>
                      </a:endParaRPr>
                    </a:p>
                    <a:p>
                      <a:pPr marL="174625" indent="-174625"/>
                      <a:r>
                        <a:rPr kumimoji="1" lang="ja-JP" altLang="en-US" sz="1300" b="0" dirty="0">
                          <a:solidFill>
                            <a:schemeClr val="tx1"/>
                          </a:solidFill>
                          <a:latin typeface="+mn-ea"/>
                          <a:ea typeface="+mn-ea"/>
                        </a:rPr>
                        <a:t>■職域におけるがん検診は、受診率や実施方法等の実態が明らかになっていない。</a:t>
                      </a:r>
                      <a:endParaRPr kumimoji="1" lang="en-US" altLang="ja-JP" sz="130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4625" indent="-174625"/>
                      <a:r>
                        <a:rPr kumimoji="1" lang="ja-JP" altLang="en-US" sz="1300" b="0" dirty="0">
                          <a:solidFill>
                            <a:schemeClr val="tx1"/>
                          </a:solidFill>
                          <a:latin typeface="+mn-ea"/>
                          <a:ea typeface="+mn-ea"/>
                        </a:rPr>
                        <a:t>■引き続き、精度管理センターを通じた市町村支援を実施するとともに、実施したモデル事業の横展開を図る。</a:t>
                      </a:r>
                      <a:endParaRPr kumimoji="1" lang="en-US" altLang="ja-JP" sz="1300" b="0" dirty="0">
                        <a:solidFill>
                          <a:schemeClr val="tx1"/>
                        </a:solidFill>
                        <a:latin typeface="+mn-ea"/>
                        <a:ea typeface="+mn-ea"/>
                      </a:endParaRPr>
                    </a:p>
                    <a:p>
                      <a:pPr marL="174625" indent="-174625"/>
                      <a:r>
                        <a:rPr kumimoji="1" lang="ja-JP" altLang="en-US" sz="1300" b="0" dirty="0">
                          <a:solidFill>
                            <a:schemeClr val="tx1"/>
                          </a:solidFill>
                          <a:latin typeface="+mn-ea"/>
                          <a:ea typeface="+mn-ea"/>
                        </a:rPr>
                        <a:t>■職域におけるがん検診について、精度管理されたがん検診の普及および受診率の向上のため</a:t>
                      </a:r>
                      <a:r>
                        <a:rPr kumimoji="1" lang="ja-JP" altLang="en-US" sz="1300" b="0" dirty="0" smtClean="0">
                          <a:solidFill>
                            <a:schemeClr val="tx1"/>
                          </a:solidFill>
                          <a:latin typeface="+mn-ea"/>
                          <a:ea typeface="+mn-ea"/>
                        </a:rPr>
                        <a:t>、医療保険者等への実態</a:t>
                      </a:r>
                      <a:r>
                        <a:rPr kumimoji="1" lang="ja-JP" altLang="en-US" sz="1300" b="0" dirty="0">
                          <a:solidFill>
                            <a:schemeClr val="tx1"/>
                          </a:solidFill>
                          <a:latin typeface="+mn-ea"/>
                          <a:ea typeface="+mn-ea"/>
                        </a:rPr>
                        <a:t>調査や</a:t>
                      </a:r>
                      <a:r>
                        <a:rPr kumimoji="1" lang="ja-JP" altLang="en-US" sz="1300" b="0" dirty="0" smtClean="0">
                          <a:solidFill>
                            <a:schemeClr val="tx1"/>
                          </a:solidFill>
                          <a:latin typeface="+mn-ea"/>
                          <a:ea typeface="+mn-ea"/>
                        </a:rPr>
                        <a:t>国の精度管理マニュアル</a:t>
                      </a:r>
                      <a:r>
                        <a:rPr kumimoji="1" lang="ja-JP" altLang="en-US" sz="1300" b="0" dirty="0">
                          <a:solidFill>
                            <a:schemeClr val="tx1"/>
                          </a:solidFill>
                          <a:latin typeface="+mn-ea"/>
                          <a:ea typeface="+mn-ea"/>
                        </a:rPr>
                        <a:t>の普及を実施。</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74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千円）、がん検診精度管理委託事業（</a:t>
                      </a:r>
                      <a:r>
                        <a:rPr kumimoji="1" lang="en-US" altLang="ja-JP" sz="1300" dirty="0">
                          <a:solidFill>
                            <a:schemeClr val="tx1"/>
                          </a:solidFill>
                        </a:rPr>
                        <a:t>57,933</a:t>
                      </a:r>
                      <a:r>
                        <a:rPr kumimoji="1" lang="ja-JP" altLang="en-US" sz="1300" dirty="0">
                          <a:solidFill>
                            <a:schemeClr val="tx1"/>
                          </a:solidFill>
                        </a:rPr>
                        <a:t>千円）、組織型検診体制推進事業（</a:t>
                      </a:r>
                      <a:r>
                        <a:rPr kumimoji="1" lang="en-US" altLang="ja-JP" sz="1300" dirty="0">
                          <a:solidFill>
                            <a:schemeClr val="tx1"/>
                          </a:solidFill>
                        </a:rPr>
                        <a:t>10,751</a:t>
                      </a:r>
                      <a:r>
                        <a:rPr kumimoji="1" lang="ja-JP" altLang="en-US" sz="1300" dirty="0">
                          <a:solidFill>
                            <a:schemeClr val="tx1"/>
                          </a:solidFill>
                        </a:rPr>
                        <a:t>千円</a:t>
                      </a:r>
                      <a:r>
                        <a:rPr kumimoji="1" lang="ja-JP" altLang="en-US" sz="1300" dirty="0" smtClean="0">
                          <a:solidFill>
                            <a:schemeClr val="tx1"/>
                          </a:solidFill>
                        </a:rPr>
                        <a:t>）、がん</a:t>
                      </a:r>
                      <a:r>
                        <a:rPr kumimoji="1" lang="ja-JP" altLang="en-US" sz="1300" dirty="0">
                          <a:solidFill>
                            <a:schemeClr val="tx1"/>
                          </a:solidFill>
                        </a:rPr>
                        <a:t>検診受診率向上事業（</a:t>
                      </a:r>
                      <a:r>
                        <a:rPr kumimoji="1" lang="en-US" altLang="ja-JP" sz="1300" dirty="0">
                          <a:solidFill>
                            <a:schemeClr val="tx1"/>
                          </a:solidFill>
                        </a:rPr>
                        <a:t>12,314</a:t>
                      </a:r>
                      <a:r>
                        <a:rPr kumimoji="1" lang="ja-JP" altLang="en-US" sz="1300" dirty="0">
                          <a:solidFill>
                            <a:schemeClr val="tx1"/>
                          </a:solidFill>
                        </a:rPr>
                        <a:t>千円</a:t>
                      </a:r>
                      <a:r>
                        <a:rPr kumimoji="1" lang="ja-JP" altLang="en-US" sz="1300" dirty="0" smtClean="0">
                          <a:solidFill>
                            <a:schemeClr val="tx1"/>
                          </a:solidFill>
                        </a:rPr>
                        <a:t>）</a:t>
                      </a:r>
                      <a:endParaRPr kumimoji="1" lang="ja-JP" altLang="en-US" sz="1300" strike="sng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158941" y="1155155"/>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a:t>
                </a:r>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年度</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457943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564488" y="2403718"/>
          <a:ext cx="8875347" cy="3323978"/>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379824">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411940">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r>
                        <a:rPr lang="en-US" altLang="ja-JP" sz="1400" b="1" dirty="0">
                          <a:effectLst/>
                          <a:latin typeface="+mn-ea"/>
                          <a:ea typeface="+mn-ea"/>
                        </a:rPr>
                        <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年度：５件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2</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en-US" altLang="ja-JP" sz="1000" b="1" dirty="0">
                          <a:solidFill>
                            <a:schemeClr val="tx1"/>
                          </a:solidFill>
                          <a:effectLst/>
                          <a:latin typeface="+mn-ea"/>
                          <a:ea typeface="+mn-ea"/>
                        </a:rPr>
                        <a:t>※</a:t>
                      </a:r>
                      <a:r>
                        <a:rPr lang="ja-JP" altLang="en-US" sz="1000" b="1" dirty="0">
                          <a:solidFill>
                            <a:schemeClr val="tx1"/>
                          </a:solidFill>
                          <a:effectLst/>
                          <a:latin typeface="+mn-ea"/>
                          <a:ea typeface="+mn-ea"/>
                        </a:rPr>
                        <a:t>コロナの影響により事業中止</a:t>
                      </a:r>
                      <a:endParaRPr lang="en-US" altLang="ja-JP" sz="1000" b="1"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a:solidFill>
                            <a:schemeClr val="tx1"/>
                          </a:solidFill>
                          <a:effectLst/>
                          <a:latin typeface="+mn-ea"/>
                          <a:ea typeface="+mn-ea"/>
                        </a:rPr>
                        <a:t>延べ</a:t>
                      </a:r>
                      <a:r>
                        <a:rPr lang="en-US" altLang="ja-JP" sz="1400" b="1" dirty="0">
                          <a:solidFill>
                            <a:schemeClr val="tx1"/>
                          </a:solidFill>
                          <a:effectLst/>
                          <a:latin typeface="+mn-ea"/>
                          <a:ea typeface="+mn-ea"/>
                        </a:rPr>
                        <a:t>61</a:t>
                      </a:r>
                      <a:r>
                        <a:rPr lang="ja-JP" alt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72352">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5,681</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令和２年（</a:t>
                      </a:r>
                      <a:r>
                        <a:rPr lang="en-US" altLang="ja-JP" sz="1400" b="1" dirty="0">
                          <a:solidFill>
                            <a:schemeClr val="tx1"/>
                          </a:solidFill>
                          <a:effectLst/>
                          <a:latin typeface="+mn-ea"/>
                          <a:ea typeface="+mn-ea"/>
                          <a:cs typeface="HG丸ｺﾞｼｯｸM-PRO"/>
                        </a:rPr>
                        <a:t>2020</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59862">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38</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令和２（</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56</a:t>
                      </a:r>
                      <a:r>
                        <a:rPr lang="ja-JP" altLang="en-US" sz="1400" b="1" dirty="0" smtClean="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令和２</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2020</a:t>
                      </a:r>
                      <a:r>
                        <a:rPr lang="ja-JP" altLang="ja-JP" sz="1400" b="1" dirty="0" smtClean="0">
                          <a:solidFill>
                            <a:schemeClr val="tx1"/>
                          </a:solidFill>
                          <a:effectLst/>
                          <a:latin typeface="+mn-ea"/>
                          <a:ea typeface="+mn-ea"/>
                        </a:rPr>
                        <a:t>）</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Tree>
    <p:extLst>
      <p:ext uri="{BB962C8B-B14F-4D97-AF65-F5344CB8AC3E}">
        <p14:creationId xmlns:p14="http://schemas.microsoft.com/office/powerpoint/2010/main" val="115900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58344" y="6379297"/>
            <a:ext cx="8152329" cy="365125"/>
          </a:xfrm>
        </p:spPr>
        <p:txBody>
          <a:bodyPr/>
          <a:lstStyle/>
          <a:p>
            <a:r>
              <a:rPr kumimoji="1" lang="ja-JP" altLang="en-US" sz="1400" b="1" dirty="0">
                <a:latin typeface="+mn-ea"/>
              </a:rPr>
              <a:t>＜がん検診部会</a:t>
            </a:r>
            <a:r>
              <a:rPr kumimoji="1" lang="en-US" altLang="ja-JP" sz="1400" b="1" dirty="0">
                <a:latin typeface="+mn-ea"/>
              </a:rPr>
              <a:t>/</a:t>
            </a:r>
            <a:r>
              <a:rPr kumimoji="1" lang="ja-JP" altLang="en-US" sz="1400" b="1" dirty="0">
                <a:latin typeface="+mn-ea"/>
              </a:rPr>
              <a:t>がん診療連携検討部会</a:t>
            </a:r>
            <a:r>
              <a:rPr kumimoji="1" lang="en-US" altLang="ja-JP" sz="1400" b="1" dirty="0">
                <a:latin typeface="+mn-ea"/>
              </a:rPr>
              <a:t>/</a:t>
            </a:r>
            <a:r>
              <a:rPr kumimoji="1" lang="ja-JP" altLang="en-US" sz="1400" b="1" dirty="0">
                <a:latin typeface="+mn-ea"/>
              </a:rPr>
              <a:t>小児･</a:t>
            </a:r>
            <a:r>
              <a:rPr kumimoji="1" lang="en-US" altLang="ja-JP" sz="1400" b="1" dirty="0">
                <a:latin typeface="+mn-ea"/>
              </a:rPr>
              <a:t>AYA</a:t>
            </a:r>
            <a:r>
              <a:rPr kumimoji="1" lang="ja-JP" altLang="en-US" sz="1400" b="1" dirty="0">
                <a:latin typeface="+mn-ea"/>
              </a:rPr>
              <a:t>世代のがん対策部会</a:t>
            </a:r>
            <a:r>
              <a:rPr kumimoji="1" lang="en-US" altLang="ja-JP" sz="1400" b="1" dirty="0">
                <a:latin typeface="+mn-ea"/>
              </a:rPr>
              <a:t>/</a:t>
            </a:r>
            <a:r>
              <a:rPr kumimoji="1" lang="ja-JP" altLang="en-US" sz="1400" b="1" dirty="0">
                <a:latin typeface="+mn-ea"/>
              </a:rPr>
              <a:t>肝炎肝がん対策部会＞</a:t>
            </a:r>
            <a:r>
              <a:rPr kumimoji="1" lang="ja-JP" altLang="en-US" sz="1600" b="1" dirty="0">
                <a:latin typeface="+mn-ea"/>
              </a:rPr>
              <a:t>　９</a:t>
            </a:r>
          </a:p>
        </p:txBody>
      </p:sp>
      <p:graphicFrame>
        <p:nvGraphicFramePr>
          <p:cNvPr id="9" name="表 8"/>
          <p:cNvGraphicFramePr>
            <a:graphicFrameLocks noGrp="1"/>
          </p:cNvGraphicFramePr>
          <p:nvPr>
            <p:extLst>
              <p:ext uri="{D42A27DB-BD31-4B8C-83A1-F6EECF244321}">
                <p14:modId xmlns:p14="http://schemas.microsoft.com/office/powerpoint/2010/main" val="713947135"/>
              </p:ext>
            </p:extLst>
          </p:nvPr>
        </p:nvGraphicFramePr>
        <p:xfrm>
          <a:off x="592429" y="1526948"/>
          <a:ext cx="8847786" cy="448267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002065">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smtClean="0">
                          <a:solidFill>
                            <a:schemeClr val="tx1"/>
                          </a:solidFill>
                        </a:rPr>
                        <a:t>■がん</a:t>
                      </a:r>
                      <a:r>
                        <a:rPr kumimoji="1" lang="ja-JP" altLang="en-US" sz="1300" b="0" dirty="0">
                          <a:solidFill>
                            <a:schemeClr val="tx1"/>
                          </a:solidFill>
                        </a:rPr>
                        <a:t>診療連携協</a:t>
                      </a:r>
                      <a:r>
                        <a:rPr kumimoji="1" lang="ja-JP" altLang="en-US" sz="1300" b="0" dirty="0" smtClean="0">
                          <a:solidFill>
                            <a:schemeClr val="tx1"/>
                          </a:solidFill>
                        </a:rPr>
                        <a:t>議会や医療関係団体、企業等と</a:t>
                      </a:r>
                      <a:r>
                        <a:rPr kumimoji="1" lang="ja-JP" altLang="en-US" sz="1300" b="0" dirty="0">
                          <a:solidFill>
                            <a:schemeClr val="tx1"/>
                          </a:solidFill>
                        </a:rPr>
                        <a:t>連携</a:t>
                      </a:r>
                      <a:r>
                        <a:rPr kumimoji="1" lang="ja-JP" altLang="en-US" sz="1300" b="0" dirty="0" smtClean="0">
                          <a:solidFill>
                            <a:schemeClr val="tx1"/>
                          </a:solidFill>
                        </a:rPr>
                        <a:t>したオンラインセミナー等による</a:t>
                      </a:r>
                      <a:endParaRPr kumimoji="1" lang="en-US" altLang="ja-JP" sz="1300" b="0" dirty="0" smtClean="0">
                        <a:solidFill>
                          <a:schemeClr val="tx1"/>
                        </a:solidFill>
                      </a:endParaRPr>
                    </a:p>
                    <a:p>
                      <a:pPr marL="174625" indent="-174625"/>
                      <a:r>
                        <a:rPr kumimoji="1" lang="ja-JP" altLang="en-US" sz="1300" b="0" dirty="0" smtClean="0">
                          <a:solidFill>
                            <a:schemeClr val="tx1"/>
                          </a:solidFill>
                        </a:rPr>
                        <a:t>　府民への啓発</a:t>
                      </a:r>
                      <a:r>
                        <a:rPr kumimoji="1" lang="ja-JP" altLang="en-US" sz="1300" b="0" dirty="0">
                          <a:solidFill>
                            <a:schemeClr val="tx1"/>
                          </a:solidFill>
                        </a:rPr>
                        <a:t>を実施。</a:t>
                      </a:r>
                      <a:endParaRPr kumimoji="1" lang="en-US" altLang="ja-JP" sz="1300" b="0" dirty="0">
                        <a:solidFill>
                          <a:schemeClr val="tx1"/>
                        </a:solidFill>
                      </a:endParaRPr>
                    </a:p>
                    <a:p>
                      <a:pPr marL="174625" indent="-174625"/>
                      <a:r>
                        <a:rPr kumimoji="1" lang="ja-JP" altLang="en-US" sz="1300" b="0" dirty="0">
                          <a:solidFill>
                            <a:schemeClr val="tx1"/>
                          </a:solidFill>
                        </a:rPr>
                        <a:t>■連携</a:t>
                      </a:r>
                      <a:r>
                        <a:rPr kumimoji="1" lang="ja-JP" altLang="en-US" sz="1300" b="0" dirty="0" smtClean="0">
                          <a:solidFill>
                            <a:schemeClr val="tx1"/>
                          </a:solidFill>
                        </a:rPr>
                        <a:t>企業におけるがん</a:t>
                      </a:r>
                      <a:r>
                        <a:rPr kumimoji="1" lang="ja-JP" altLang="en-US" sz="1300" b="0" dirty="0">
                          <a:solidFill>
                            <a:schemeClr val="tx1"/>
                          </a:solidFill>
                        </a:rPr>
                        <a:t>検診受診</a:t>
                      </a:r>
                      <a:r>
                        <a:rPr kumimoji="1" lang="ja-JP" altLang="en-US" sz="1300" b="0" dirty="0" smtClean="0">
                          <a:solidFill>
                            <a:schemeClr val="tx1"/>
                          </a:solidFill>
                        </a:rPr>
                        <a:t>推進員の養成及び推進員による</a:t>
                      </a:r>
                      <a:r>
                        <a:rPr kumimoji="1" lang="ja-JP" altLang="en-US" sz="1300" b="0" dirty="0">
                          <a:solidFill>
                            <a:schemeClr val="tx1"/>
                          </a:solidFill>
                        </a:rPr>
                        <a:t>啓発を実施</a:t>
                      </a:r>
                      <a:r>
                        <a:rPr kumimoji="1" lang="ja-JP" altLang="en-US" sz="1300" b="0" dirty="0" smtClean="0">
                          <a:solidFill>
                            <a:schemeClr val="tx1"/>
                          </a:solidFill>
                        </a:rPr>
                        <a:t>。</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a:solidFill>
                            <a:schemeClr val="tx1"/>
                          </a:solidFill>
                        </a:rPr>
                        <a:t>■令和２年度寄附額</a:t>
                      </a:r>
                      <a:r>
                        <a:rPr kumimoji="1" lang="en-US" altLang="ja-JP" sz="1300" b="0" dirty="0">
                          <a:solidFill>
                            <a:schemeClr val="tx1"/>
                          </a:solidFill>
                        </a:rPr>
                        <a:t>6,441</a:t>
                      </a:r>
                      <a:r>
                        <a:rPr kumimoji="1" lang="ja-JP" altLang="en-US" sz="1300" b="0" dirty="0">
                          <a:solidFill>
                            <a:schemeClr val="tx1"/>
                          </a:solidFill>
                        </a:rPr>
                        <a:t>千円（</a:t>
                      </a:r>
                      <a:r>
                        <a:rPr kumimoji="1" lang="en-US" altLang="ja-JP" sz="1300" b="0" dirty="0">
                          <a:solidFill>
                            <a:schemeClr val="tx1"/>
                          </a:solidFill>
                        </a:rPr>
                        <a:t>R2.12</a:t>
                      </a:r>
                      <a:r>
                        <a:rPr kumimoji="1" lang="ja-JP" altLang="en-US" sz="1300" b="0" dirty="0">
                          <a:solidFill>
                            <a:schemeClr val="tx1"/>
                          </a:solidFill>
                        </a:rPr>
                        <a:t>末時点）寄附総額</a:t>
                      </a:r>
                      <a:r>
                        <a:rPr kumimoji="1" lang="en-US" altLang="ja-JP" sz="1300" b="0" dirty="0" smtClean="0">
                          <a:solidFill>
                            <a:schemeClr val="tx1"/>
                          </a:solidFill>
                        </a:rPr>
                        <a:t>58,955</a:t>
                      </a:r>
                      <a:r>
                        <a:rPr kumimoji="1" lang="ja-JP" altLang="en-US" sz="1300" b="0" dirty="0" smtClean="0">
                          <a:solidFill>
                            <a:schemeClr val="tx1"/>
                          </a:solidFill>
                        </a:rPr>
                        <a:t>千円（</a:t>
                      </a:r>
                      <a:r>
                        <a:rPr kumimoji="1" lang="en-US" altLang="ja-JP" sz="1300" b="0" dirty="0" smtClean="0">
                          <a:solidFill>
                            <a:schemeClr val="tx1"/>
                          </a:solidFill>
                        </a:rPr>
                        <a:t>H24</a:t>
                      </a:r>
                      <a:r>
                        <a:rPr kumimoji="1" lang="ja-JP" altLang="en-US" sz="1300" b="0" dirty="0" smtClean="0">
                          <a:solidFill>
                            <a:schemeClr val="tx1"/>
                          </a:solidFill>
                        </a:rPr>
                        <a:t>～</a:t>
                      </a:r>
                      <a:r>
                        <a:rPr kumimoji="1" lang="en-US" altLang="ja-JP" sz="1300" b="0" dirty="0" smtClean="0">
                          <a:solidFill>
                            <a:schemeClr val="tx1"/>
                          </a:solidFill>
                        </a:rPr>
                        <a:t>R2.12</a:t>
                      </a:r>
                      <a:r>
                        <a:rPr kumimoji="1" lang="ja-JP" altLang="en-US" sz="1300" b="0" dirty="0" smtClean="0">
                          <a:solidFill>
                            <a:schemeClr val="tx1"/>
                          </a:solidFill>
                        </a:rPr>
                        <a:t>末）</a:t>
                      </a:r>
                      <a:endParaRPr kumimoji="1" lang="en-US" altLang="ja-JP" sz="1300" b="0" dirty="0" smtClean="0">
                        <a:solidFill>
                          <a:schemeClr val="tx1"/>
                        </a:solidFill>
                      </a:endParaRPr>
                    </a:p>
                    <a:p>
                      <a:pPr marL="174625" indent="-174625"/>
                      <a:r>
                        <a:rPr kumimoji="1" lang="ja-JP" altLang="en-US" sz="1300" b="0" dirty="0" smtClean="0">
                          <a:solidFill>
                            <a:schemeClr val="tx1"/>
                          </a:solidFill>
                        </a:rPr>
                        <a:t>■寄附金を活用し、がん検診の普及啓発資材の作成</a:t>
                      </a:r>
                      <a:r>
                        <a:rPr kumimoji="1" lang="ja-JP" altLang="en-US" sz="1300" b="0" strike="sngStrike" dirty="0" smtClean="0">
                          <a:solidFill>
                            <a:schemeClr val="tx1"/>
                          </a:solidFill>
                        </a:rPr>
                        <a:t>等</a:t>
                      </a:r>
                      <a:r>
                        <a:rPr kumimoji="1" lang="ja-JP" altLang="en-US" sz="1300" b="0" dirty="0" smtClean="0">
                          <a:solidFill>
                            <a:schemeClr val="tx1"/>
                          </a:solidFill>
                        </a:rPr>
                        <a:t>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r>
                        <a:rPr kumimoji="1" lang="ja-JP" altLang="en-US" sz="1300" b="0" dirty="0" smtClean="0">
                          <a:solidFill>
                            <a:schemeClr val="tx1"/>
                          </a:solidFill>
                        </a:rPr>
                        <a:t>。</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■がん診療連携協議会や関係団体等と連携して啓発等を実施するとともに、がん検診受診推進員の養成に努めるなどにより社会全体の気運醸成を図る。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a:t>
                      </a:r>
                      <a:r>
                        <a:rPr kumimoji="1" lang="ja-JP" altLang="en-US" sz="1300" b="0" dirty="0">
                          <a:solidFill>
                            <a:schemeClr val="tx1"/>
                          </a:solidFill>
                          <a:latin typeface="+mn-ea"/>
                          <a:ea typeface="+mn-ea"/>
                        </a:rPr>
                        <a:t>対策基金の寄附の拡大に努めるとともに、寄附等を活用して</a:t>
                      </a:r>
                      <a:r>
                        <a:rPr kumimoji="1" lang="ja-JP" altLang="en-US" sz="1300" b="0" dirty="0" smtClean="0">
                          <a:solidFill>
                            <a:schemeClr val="tx1"/>
                          </a:solidFill>
                          <a:latin typeface="+mn-ea"/>
                          <a:ea typeface="+mn-ea"/>
                        </a:rPr>
                        <a:t>患者団体等の活動</a:t>
                      </a:r>
                      <a:r>
                        <a:rPr kumimoji="1" lang="ja-JP" altLang="en-US" sz="1300" b="0" dirty="0">
                          <a:solidFill>
                            <a:schemeClr val="tx1"/>
                          </a:solidFill>
                          <a:latin typeface="+mn-ea"/>
                          <a:ea typeface="+mn-ea"/>
                        </a:rPr>
                        <a:t>を支援。</a:t>
                      </a:r>
                      <a:endParaRPr kumimoji="1" lang="en-US" altLang="ja-JP" sz="1300" b="0" dirty="0">
                        <a:solidFill>
                          <a:schemeClr val="tx1"/>
                        </a:solidFill>
                        <a:latin typeface="+mn-ea"/>
                        <a:ea typeface="+mn-ea"/>
                      </a:endParaRPr>
                    </a:p>
                    <a:p>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a:t>
                      </a:r>
                      <a:r>
                        <a:rPr kumimoji="1" lang="ja-JP" altLang="en-US" sz="1300" dirty="0" smtClean="0">
                          <a:solidFill>
                            <a:schemeClr val="tx1"/>
                          </a:solidFill>
                        </a:rPr>
                        <a:t>、緩和</a:t>
                      </a:r>
                      <a:r>
                        <a:rPr kumimoji="1" lang="ja-JP" altLang="en-US" sz="1300" dirty="0">
                          <a:solidFill>
                            <a:schemeClr val="tx1"/>
                          </a:solidFill>
                        </a:rPr>
                        <a:t>医療についての正しい知識の普及事業</a:t>
                      </a:r>
                      <a:r>
                        <a:rPr kumimoji="1" lang="ja-JP" altLang="en-US" sz="1300" dirty="0" smtClean="0">
                          <a:solidFill>
                            <a:schemeClr val="tx1"/>
                          </a:solidFill>
                        </a:rPr>
                        <a:t>（</a:t>
                      </a:r>
                      <a:r>
                        <a:rPr kumimoji="1" lang="en-US" altLang="ja-JP" sz="1300" dirty="0" smtClean="0">
                          <a:solidFill>
                            <a:schemeClr val="tx1"/>
                          </a:solidFill>
                        </a:rPr>
                        <a:t>2,502</a:t>
                      </a:r>
                      <a:r>
                        <a:rPr kumimoji="1" lang="ja-JP" altLang="en-US" sz="13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1057720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5629</TotalTime>
  <Words>2255</Words>
  <Application>Microsoft Office PowerPoint</Application>
  <PresentationFormat>A4 210 x 297 mm</PresentationFormat>
  <Paragraphs>267</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HG丸ｺﾞｼｯｸM-PRO</vt:lpstr>
      <vt:lpstr>Meiryo UI</vt:lpstr>
      <vt:lpstr>游ゴシック</vt:lpstr>
      <vt:lpstr>游ゴシック Light</vt:lpstr>
      <vt:lpstr>Arial</vt:lpstr>
      <vt:lpstr>Calibri</vt:lpstr>
      <vt:lpstr>Calibri Light</vt:lpstr>
      <vt:lpstr>Courier New</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橋本　弘子</cp:lastModifiedBy>
  <cp:revision>487</cp:revision>
  <cp:lastPrinted>2021-01-08T01:39:38Z</cp:lastPrinted>
  <dcterms:created xsi:type="dcterms:W3CDTF">2019-06-16T09:06:21Z</dcterms:created>
  <dcterms:modified xsi:type="dcterms:W3CDTF">2021-03-03T02:10:38Z</dcterms:modified>
</cp:coreProperties>
</file>