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8" r:id="rId2"/>
    <p:sldId id="259" r:id="rId3"/>
  </p:sldIdLst>
  <p:sldSz cx="9720263"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4082" userDrawn="1">
          <p15:clr>
            <a:srgbClr val="A4A3A4"/>
          </p15:clr>
        </p15:guide>
        <p15:guide id="3" pos="306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精度管理センター" initials="精度管理センター" lastIdx="5" clrIdx="0">
    <p:extLst>
      <p:ext uri="{19B8F6BF-5375-455C-9EA6-DF929625EA0E}">
        <p15:presenceInfo xmlns:p15="http://schemas.microsoft.com/office/powerpoint/2012/main" userId="精度管理センター" providerId="None"/>
      </p:ext>
    </p:extLst>
  </p:cmAuthor>
  <p:cmAuthor id="2" name="橋本　弘子" initials="橋本　弘子" lastIdx="3" clrIdx="1">
    <p:extLst>
      <p:ext uri="{19B8F6BF-5375-455C-9EA6-DF929625EA0E}">
        <p15:presenceInfo xmlns:p15="http://schemas.microsoft.com/office/powerpoint/2012/main" userId="S-1-5-21-161959346-1900351369-444732941-552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86" d="100"/>
          <a:sy n="86" d="100"/>
        </p:scale>
        <p:origin x="804" y="90"/>
      </p:cViewPr>
      <p:guideLst>
        <p:guide orient="horz" pos="2160"/>
        <p:guide pos="4082"/>
        <p:guide pos="306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29020" y="1122363"/>
            <a:ext cx="8262224"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15033" y="3602038"/>
            <a:ext cx="7290197"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6D876473-1BF8-4A81-85EE-292DCF12EEC7}" type="datetimeFigureOut">
              <a:rPr kumimoji="1" lang="ja-JP" altLang="en-US" smtClean="0"/>
              <a:t>2022/1/19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816218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D876473-1BF8-4A81-85EE-292DCF12EEC7}" type="datetimeFigureOut">
              <a:rPr kumimoji="1" lang="ja-JP" altLang="en-US" smtClean="0"/>
              <a:t>2022/1/19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4103439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6064" y="365125"/>
            <a:ext cx="2095932"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68269" y="365125"/>
            <a:ext cx="6166292"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D876473-1BF8-4A81-85EE-292DCF12EEC7}" type="datetimeFigureOut">
              <a:rPr kumimoji="1" lang="ja-JP" altLang="en-US" smtClean="0"/>
              <a:t>2022/1/19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2068653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D876473-1BF8-4A81-85EE-292DCF12EEC7}" type="datetimeFigureOut">
              <a:rPr kumimoji="1" lang="ja-JP" altLang="en-US" smtClean="0"/>
              <a:t>2022/1/19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2182830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63206" y="1709740"/>
            <a:ext cx="8383727"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63206" y="4589465"/>
            <a:ext cx="8383727"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D876473-1BF8-4A81-85EE-292DCF12EEC7}" type="datetimeFigureOut">
              <a:rPr kumimoji="1" lang="ja-JP" altLang="en-US" smtClean="0"/>
              <a:t>2022/1/19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1236848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68268" y="1825625"/>
            <a:ext cx="4131112"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920883" y="1825625"/>
            <a:ext cx="4131112"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6D876473-1BF8-4A81-85EE-292DCF12EEC7}" type="datetimeFigureOut">
              <a:rPr kumimoji="1" lang="ja-JP" altLang="en-US" smtClean="0"/>
              <a:t>2022/1/19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139016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69534" y="365127"/>
            <a:ext cx="8383727"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69535" y="1681163"/>
            <a:ext cx="411212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69535" y="2505075"/>
            <a:ext cx="4112126"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920884" y="1681163"/>
            <a:ext cx="413237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920884" y="2505075"/>
            <a:ext cx="413237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6D876473-1BF8-4A81-85EE-292DCF12EEC7}" type="datetimeFigureOut">
              <a:rPr kumimoji="1" lang="ja-JP" altLang="en-US" smtClean="0"/>
              <a:t>2022/1/19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1630882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6D876473-1BF8-4A81-85EE-292DCF12EEC7}" type="datetimeFigureOut">
              <a:rPr kumimoji="1" lang="ja-JP" altLang="en-US" smtClean="0"/>
              <a:t>2022/1/19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4126348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876473-1BF8-4A81-85EE-292DCF12EEC7}" type="datetimeFigureOut">
              <a:rPr kumimoji="1" lang="ja-JP" altLang="en-US" smtClean="0"/>
              <a:t>2022/1/19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2906005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9534" y="457200"/>
            <a:ext cx="313503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132378" y="987427"/>
            <a:ext cx="492088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69534" y="2057400"/>
            <a:ext cx="313503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D876473-1BF8-4A81-85EE-292DCF12EEC7}" type="datetimeFigureOut">
              <a:rPr kumimoji="1" lang="ja-JP" altLang="en-US" smtClean="0"/>
              <a:t>2022/1/19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11413855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69534" y="457200"/>
            <a:ext cx="313503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132378" y="987427"/>
            <a:ext cx="492088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69534" y="2057400"/>
            <a:ext cx="313503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D876473-1BF8-4A81-85EE-292DCF12EEC7}" type="datetimeFigureOut">
              <a:rPr kumimoji="1" lang="ja-JP" altLang="en-US" smtClean="0"/>
              <a:t>2022/1/19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24677896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8268" y="365127"/>
            <a:ext cx="8383727"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68268" y="1825625"/>
            <a:ext cx="8383727"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68268" y="6356352"/>
            <a:ext cx="2187059"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876473-1BF8-4A81-85EE-292DCF12EEC7}" type="datetimeFigureOut">
              <a:rPr kumimoji="1" lang="ja-JP" altLang="en-US" smtClean="0"/>
              <a:t>2022/1/19</a:t>
            </a:fld>
            <a:endParaRPr kumimoji="1" lang="ja-JP" altLang="en-US"/>
          </a:p>
        </p:txBody>
      </p:sp>
      <p:sp>
        <p:nvSpPr>
          <p:cNvPr id="5" name="Footer Placeholder 4"/>
          <p:cNvSpPr>
            <a:spLocks noGrp="1"/>
          </p:cNvSpPr>
          <p:nvPr>
            <p:ph type="ftr" sz="quarter" idx="3"/>
          </p:nvPr>
        </p:nvSpPr>
        <p:spPr>
          <a:xfrm>
            <a:off x="3219837" y="6356352"/>
            <a:ext cx="3280589"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864936" y="6356352"/>
            <a:ext cx="218705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418861556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40867" y="2918319"/>
            <a:ext cx="8995011" cy="3816429"/>
          </a:xfrm>
          <a:prstGeom prst="rect">
            <a:avLst/>
          </a:prstGeom>
          <a:noFill/>
          <a:ln>
            <a:solidFill>
              <a:schemeClr val="accent6">
                <a:lumMod val="60000"/>
                <a:lumOff val="40000"/>
              </a:schemeClr>
            </a:solidFill>
          </a:ln>
        </p:spPr>
        <p:txBody>
          <a:bodyPr wrap="square" rtlCol="0">
            <a:spAutoFit/>
          </a:bodyPr>
          <a:lstStyle/>
          <a:p>
            <a:r>
              <a:rPr lang="ja-JP" altLang="en-US" sz="1100" dirty="0">
                <a:latin typeface="メイリオ" panose="020B0604030504040204" pitchFamily="50" charset="-128"/>
                <a:ea typeface="メイリオ" panose="020B0604030504040204" pitchFamily="50" charset="-128"/>
              </a:rPr>
              <a:t>　</a:t>
            </a:r>
            <a:r>
              <a:rPr lang="ja-JP" altLang="en-US" sz="1100" b="1" u="sng" dirty="0">
                <a:latin typeface="メイリオ" panose="020B0604030504040204" pitchFamily="50" charset="-128"/>
                <a:ea typeface="メイリオ" panose="020B0604030504040204" pitchFamily="50" charset="-128"/>
              </a:rPr>
              <a:t>　</a:t>
            </a:r>
            <a:r>
              <a:rPr lang="en-US" altLang="ja-JP" sz="1100" b="1" u="sng" dirty="0">
                <a:latin typeface="メイリオ" panose="020B0604030504040204" pitchFamily="50" charset="-128"/>
                <a:ea typeface="メイリオ" panose="020B0604030504040204" pitchFamily="50" charset="-128"/>
              </a:rPr>
              <a:t>R</a:t>
            </a:r>
            <a:r>
              <a:rPr lang="ja-JP" altLang="en-US" sz="1100" b="1" u="sng" dirty="0">
                <a:latin typeface="メイリオ" panose="020B0604030504040204" pitchFamily="50" charset="-128"/>
                <a:ea typeface="メイリオ" panose="020B0604030504040204" pitchFamily="50" charset="-128"/>
              </a:rPr>
              <a:t>４年度は、これらの結果を踏まえ、国マニュアルに基づく適切ながん検診の職域での実施を推進するため、企業経営者及び企業や健康保険組合の健康管理担当者の</a:t>
            </a:r>
            <a:r>
              <a:rPr lang="ja-JP" altLang="en-US" sz="1100" b="1" u="sng" dirty="0">
                <a:latin typeface="メイリオ" panose="020B0604030504040204" pitchFamily="50" charset="-128"/>
                <a:ea typeface="メイリオ" panose="020B0604030504040204" pitchFamily="50" charset="-128"/>
              </a:rPr>
              <a:t>ため、がん検診をわかりやすく解説したハンドブック</a:t>
            </a:r>
            <a:r>
              <a:rPr lang="ja-JP" altLang="en-US" sz="1100" b="1" u="sng" dirty="0">
                <a:latin typeface="メイリオ" panose="020B0604030504040204" pitchFamily="50" charset="-128"/>
                <a:ea typeface="メイリオ" panose="020B0604030504040204" pitchFamily="50" charset="-128"/>
              </a:rPr>
              <a:t>を作成、周知を図ることで、精度管理されたがん検診を実施する保険者等の増加と、受診率の向上を目指す。</a:t>
            </a:r>
            <a:endParaRPr lang="en-US" altLang="ja-JP" sz="1100" b="1" u="sng" dirty="0">
              <a:latin typeface="メイリオ" panose="020B0604030504040204" pitchFamily="50" charset="-128"/>
              <a:ea typeface="メイリオ" panose="020B0604030504040204" pitchFamily="50" charset="-128"/>
            </a:endParaRPr>
          </a:p>
          <a:p>
            <a:pPr marL="174625" indent="-174625"/>
            <a:r>
              <a:rPr lang="ja-JP" altLang="en-US" sz="1100" b="1" dirty="0">
                <a:latin typeface="メイリオ" panose="020B0604030504040204" pitchFamily="50" charset="-128"/>
                <a:ea typeface="メイリオ" panose="020B0604030504040204" pitchFamily="50" charset="-128"/>
              </a:rPr>
              <a:t>① 企業経営者及び企業や健康保険組合の健康管理担当者のためのハンドブックの作成、配布</a:t>
            </a:r>
            <a:endParaRPr lang="en-US" altLang="ja-JP" sz="1100" b="1" dirty="0">
              <a:latin typeface="メイリオ" panose="020B0604030504040204" pitchFamily="50" charset="-128"/>
              <a:ea typeface="メイリオ" panose="020B0604030504040204" pitchFamily="50" charset="-128"/>
            </a:endParaRPr>
          </a:p>
          <a:p>
            <a:pPr marL="174625" indent="-174625"/>
            <a:r>
              <a:rPr lang="ja-JP" altLang="en-US" sz="1100" b="1" dirty="0">
                <a:latin typeface="メイリオ" panose="020B0604030504040204" pitchFamily="50" charset="-128"/>
                <a:ea typeface="メイリオ" panose="020B0604030504040204" pitchFamily="50" charset="-128"/>
              </a:rPr>
              <a:t>　■ 企業経営者のためのハンドブックの作成</a:t>
            </a:r>
            <a:endParaRPr lang="en-US" altLang="ja-JP" sz="1100" b="1" dirty="0">
              <a:latin typeface="メイリオ" panose="020B0604030504040204" pitchFamily="50" charset="-128"/>
              <a:ea typeface="メイリオ" panose="020B0604030504040204" pitchFamily="50" charset="-128"/>
            </a:endParaRPr>
          </a:p>
          <a:p>
            <a:pPr marL="447675" indent="95250"/>
            <a:r>
              <a:rPr lang="ja-JP" altLang="en-US" sz="1100" dirty="0">
                <a:latin typeface="メイリオ" panose="020B0604030504040204" pitchFamily="50" charset="-128"/>
                <a:ea typeface="メイリオ" panose="020B0604030504040204" pitchFamily="50" charset="-128"/>
              </a:rPr>
              <a:t>職場でがん検診の推進に取り組む必要性と、例えば、職場でがん検診の実施体制が整備できない事業主に対しては、従業員に市町村がん検診の受診をおススメするなど、がん検診の受診推進のために実際にどのように取り組めばよいのか等がん検診の推進方法を</a:t>
            </a:r>
            <a:r>
              <a:rPr lang="ja-JP" altLang="en-US" sz="1100" dirty="0">
                <a:latin typeface="メイリオ" panose="020B0604030504040204" pitchFamily="50" charset="-128"/>
                <a:ea typeface="メイリオ" panose="020B0604030504040204" pitchFamily="50" charset="-128"/>
              </a:rPr>
              <a:t>説明</a:t>
            </a:r>
            <a:r>
              <a:rPr lang="ja-JP" altLang="en-US" sz="1100" dirty="0">
                <a:latin typeface="メイリオ" panose="020B0604030504040204" pitchFamily="50" charset="-128"/>
                <a:ea typeface="メイリオ" panose="020B0604030504040204" pitchFamily="50" charset="-128"/>
              </a:rPr>
              <a:t>したもの</a:t>
            </a:r>
            <a:r>
              <a:rPr lang="ja-JP" altLang="en-US" sz="1100" dirty="0">
                <a:latin typeface="メイリオ" panose="020B0604030504040204" pitchFamily="50" charset="-128"/>
                <a:ea typeface="メイリオ" panose="020B0604030504040204" pitchFamily="50" charset="-128"/>
              </a:rPr>
              <a:t>。</a:t>
            </a:r>
            <a:endParaRPr lang="en-US" altLang="ja-JP" sz="1100" b="1" dirty="0">
              <a:latin typeface="メイリオ" panose="020B0604030504040204" pitchFamily="50" charset="-128"/>
              <a:ea typeface="メイリオ" panose="020B0604030504040204" pitchFamily="50" charset="-128"/>
            </a:endParaRPr>
          </a:p>
          <a:p>
            <a:pPr marL="174625" indent="-174625"/>
            <a:r>
              <a:rPr lang="ja-JP" altLang="en-US" sz="1100" b="1" dirty="0">
                <a:latin typeface="メイリオ" panose="020B0604030504040204" pitchFamily="50" charset="-128"/>
                <a:ea typeface="メイリオ" panose="020B0604030504040204" pitchFamily="50" charset="-128"/>
              </a:rPr>
              <a:t>　■ 企業や健康保険組合の健康管理担当者のためのハンドブックの作成</a:t>
            </a:r>
            <a:endParaRPr lang="en-US" altLang="ja-JP" sz="1100" b="1" dirty="0">
              <a:latin typeface="メイリオ" panose="020B0604030504040204" pitchFamily="50" charset="-128"/>
              <a:ea typeface="メイリオ" panose="020B0604030504040204" pitchFamily="50" charset="-128"/>
            </a:endParaRPr>
          </a:p>
          <a:p>
            <a:pPr marL="174625" indent="-174625"/>
            <a:r>
              <a:rPr lang="ja-JP" altLang="en-US" sz="1100" b="1" dirty="0">
                <a:latin typeface="メイリオ" panose="020B0604030504040204" pitchFamily="50" charset="-128"/>
                <a:ea typeface="メイリオ" panose="020B0604030504040204" pitchFamily="50" charset="-128"/>
              </a:rPr>
              <a:t>　　 </a:t>
            </a:r>
            <a:r>
              <a:rPr lang="ja-JP" altLang="en-US" sz="1100" b="1" dirty="0">
                <a:latin typeface="メイリオ" panose="020B0604030504040204" pitchFamily="50" charset="-128"/>
                <a:ea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rPr>
              <a:t>健康</a:t>
            </a:r>
            <a:r>
              <a:rPr lang="ja-JP" altLang="en-US" sz="1100" dirty="0">
                <a:latin typeface="メイリオ" panose="020B0604030504040204" pitchFamily="50" charset="-128"/>
                <a:ea typeface="メイリオ" panose="020B0604030504040204" pitchFamily="50" charset="-128"/>
              </a:rPr>
              <a:t>管理担当者が、職場でがん検診をすすめるために重要なポイントを、実例を交えて</a:t>
            </a:r>
            <a:r>
              <a:rPr lang="ja-JP" altLang="en-US" sz="1100" dirty="0">
                <a:latin typeface="メイリオ" panose="020B0604030504040204" pitchFamily="50" charset="-128"/>
                <a:ea typeface="メイリオ" panose="020B0604030504040204" pitchFamily="50" charset="-128"/>
              </a:rPr>
              <a:t>解説したもの。</a:t>
            </a:r>
            <a:r>
              <a:rPr lang="ja-JP" altLang="en-US" sz="1100" dirty="0">
                <a:latin typeface="メイリオ" panose="020B0604030504040204" pitchFamily="50" charset="-128"/>
                <a:ea typeface="メイリオ" panose="020B0604030504040204" pitchFamily="50" charset="-128"/>
              </a:rPr>
              <a:t>また、従業員ががんに</a:t>
            </a:r>
            <a:r>
              <a:rPr lang="ja-JP" altLang="en-US" sz="1100" dirty="0">
                <a:latin typeface="メイリオ" panose="020B0604030504040204" pitchFamily="50" charset="-128"/>
                <a:ea typeface="メイリオ" panose="020B0604030504040204" pitchFamily="50" charset="-128"/>
              </a:rPr>
              <a:t>罹患　　　</a:t>
            </a:r>
            <a:endParaRPr lang="en-US" altLang="ja-JP" sz="1100" dirty="0">
              <a:latin typeface="メイリオ" panose="020B0604030504040204" pitchFamily="50" charset="-128"/>
              <a:ea typeface="メイリオ" panose="020B0604030504040204" pitchFamily="50" charset="-128"/>
            </a:endParaRPr>
          </a:p>
          <a:p>
            <a:pPr marL="174625" indent="-174625"/>
            <a:r>
              <a:rPr lang="ja-JP" altLang="en-US" sz="1100" dirty="0">
                <a:latin typeface="メイリオ" panose="020B0604030504040204" pitchFamily="50" charset="-128"/>
                <a:ea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rPr>
              <a:t>　　した</a:t>
            </a:r>
            <a:r>
              <a:rPr lang="ja-JP" altLang="en-US" sz="1100" dirty="0">
                <a:latin typeface="メイリオ" panose="020B0604030504040204" pitchFamily="50" charset="-128"/>
                <a:ea typeface="メイリオ" panose="020B0604030504040204" pitchFamily="50" charset="-128"/>
              </a:rPr>
              <a:t>場合</a:t>
            </a:r>
            <a:r>
              <a:rPr lang="ja-JP" altLang="en-US" sz="1100" dirty="0">
                <a:latin typeface="メイリオ" panose="020B0604030504040204" pitchFamily="50" charset="-128"/>
                <a:ea typeface="メイリオ" panose="020B0604030504040204" pitchFamily="50" charset="-128"/>
              </a:rPr>
              <a:t>、仕事</a:t>
            </a:r>
            <a:r>
              <a:rPr lang="ja-JP" altLang="en-US" sz="1100" dirty="0">
                <a:latin typeface="メイリオ" panose="020B0604030504040204" pitchFamily="50" charset="-128"/>
                <a:ea typeface="メイリオ" panose="020B0604030504040204" pitchFamily="50" charset="-128"/>
              </a:rPr>
              <a:t>とがん</a:t>
            </a:r>
            <a:r>
              <a:rPr lang="ja-JP" altLang="en-US" sz="1100" dirty="0">
                <a:latin typeface="メイリオ" panose="020B0604030504040204" pitchFamily="50" charset="-128"/>
                <a:ea typeface="メイリオ" panose="020B0604030504040204" pitchFamily="50" charset="-128"/>
              </a:rPr>
              <a:t>の両立</a:t>
            </a:r>
            <a:r>
              <a:rPr lang="ja-JP" altLang="en-US" sz="1100" dirty="0">
                <a:latin typeface="メイリオ" panose="020B0604030504040204" pitchFamily="50" charset="-128"/>
                <a:ea typeface="メイリオ" panose="020B0604030504040204" pitchFamily="50" charset="-128"/>
              </a:rPr>
              <a:t>についてどのような支援があるのか、公的な相談窓口を紹介</a:t>
            </a:r>
            <a:endParaRPr lang="en-US" altLang="ja-JP" sz="1100" dirty="0">
              <a:latin typeface="メイリオ" panose="020B0604030504040204" pitchFamily="50" charset="-128"/>
              <a:ea typeface="メイリオ" panose="020B0604030504040204" pitchFamily="50" charset="-128"/>
            </a:endParaRPr>
          </a:p>
          <a:p>
            <a:pPr marL="174625" indent="-174625"/>
            <a:r>
              <a:rPr lang="ja-JP" altLang="en-US" sz="1100" b="1" dirty="0">
                <a:latin typeface="メイリオ" panose="020B0604030504040204" pitchFamily="50" charset="-128"/>
                <a:ea typeface="メイリオ" panose="020B0604030504040204" pitchFamily="50" charset="-128"/>
              </a:rPr>
              <a:t>② ハンドブックの周知</a:t>
            </a:r>
            <a:endParaRPr lang="en-US" altLang="ja-JP" sz="1100" b="1" dirty="0">
              <a:latin typeface="メイリオ" panose="020B0604030504040204" pitchFamily="50" charset="-128"/>
              <a:ea typeface="メイリオ" panose="020B0604030504040204" pitchFamily="50" charset="-128"/>
            </a:endParaRPr>
          </a:p>
          <a:p>
            <a:pPr marL="174625" indent="-174625"/>
            <a:r>
              <a:rPr lang="ja-JP" altLang="en-US" sz="1100" dirty="0">
                <a:latin typeface="メイリオ" panose="020B0604030504040204" pitchFamily="50" charset="-128"/>
                <a:ea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rPr>
              <a:t>企業</a:t>
            </a:r>
            <a:r>
              <a:rPr lang="ja-JP" altLang="en-US" sz="1100" dirty="0">
                <a:latin typeface="メイリオ" panose="020B0604030504040204" pitchFamily="50" charset="-128"/>
                <a:ea typeface="メイリオ" panose="020B0604030504040204" pitchFamily="50" charset="-128"/>
              </a:rPr>
              <a:t>等への直接訪問や職域向けの講演会を実施し、ハンドブックの周知を図り、精度管理されたがん検診を実施する保険者等や、市町村</a:t>
            </a:r>
            <a:r>
              <a:rPr lang="ja-JP" altLang="en-US" sz="1100" dirty="0">
                <a:latin typeface="メイリオ" panose="020B0604030504040204" pitchFamily="50" charset="-128"/>
                <a:ea typeface="メイリオ" panose="020B0604030504040204" pitchFamily="50" charset="-128"/>
              </a:rPr>
              <a:t>がん検診</a:t>
            </a:r>
            <a:r>
              <a:rPr lang="ja-JP" altLang="en-US" sz="1100" dirty="0">
                <a:latin typeface="メイリオ" panose="020B0604030504040204" pitchFamily="50" charset="-128"/>
                <a:ea typeface="メイリオ" panose="020B0604030504040204" pitchFamily="50" charset="-128"/>
              </a:rPr>
              <a:t>での受診者の増加を目指す。</a:t>
            </a:r>
            <a:endParaRPr lang="en-US" altLang="ja-JP" sz="1100" b="1" dirty="0">
              <a:latin typeface="メイリオ" panose="020B0604030504040204" pitchFamily="50" charset="-128"/>
              <a:ea typeface="メイリオ" panose="020B0604030504040204" pitchFamily="50" charset="-128"/>
            </a:endParaRPr>
          </a:p>
          <a:p>
            <a:pPr marL="174625" indent="-174625"/>
            <a:r>
              <a:rPr lang="ja-JP" altLang="en-US" sz="1100" b="1" dirty="0">
                <a:latin typeface="メイリオ" panose="020B0604030504040204" pitchFamily="50" charset="-128"/>
                <a:ea typeface="メイリオ" panose="020B0604030504040204" pitchFamily="50" charset="-128"/>
              </a:rPr>
              <a:t>　■ 個別（協会けんぽ、健保連等）訪問</a:t>
            </a:r>
            <a:endParaRPr lang="en-US" altLang="ja-JP" sz="1100" b="1" dirty="0">
              <a:latin typeface="メイリオ" panose="020B0604030504040204" pitchFamily="50" charset="-128"/>
              <a:ea typeface="メイリオ" panose="020B0604030504040204" pitchFamily="50" charset="-128"/>
            </a:endParaRPr>
          </a:p>
          <a:p>
            <a:pPr marL="174625" indent="-174625"/>
            <a:r>
              <a:rPr lang="ja-JP" altLang="en-US" sz="1100" b="1" dirty="0">
                <a:latin typeface="メイリオ" panose="020B0604030504040204" pitchFamily="50" charset="-128"/>
                <a:ea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rPr>
              <a:t>実態調査結果説明及びハンドブック等の周知　</a:t>
            </a:r>
            <a:endParaRPr lang="en-US" altLang="ja-JP" sz="1100" dirty="0">
              <a:latin typeface="メイリオ" panose="020B0604030504040204" pitchFamily="50" charset="-128"/>
              <a:ea typeface="メイリオ" panose="020B0604030504040204" pitchFamily="50" charset="-128"/>
            </a:endParaRPr>
          </a:p>
          <a:p>
            <a:pPr marL="174625" indent="-174625"/>
            <a:r>
              <a:rPr lang="ja-JP" altLang="en-US" sz="1100" b="1" dirty="0">
                <a:latin typeface="メイリオ" panose="020B0604030504040204" pitchFamily="50" charset="-128"/>
                <a:ea typeface="メイリオ" panose="020B0604030504040204" pitchFamily="50" charset="-128"/>
              </a:rPr>
              <a:t>　</a:t>
            </a:r>
            <a:r>
              <a:rPr lang="ja-JP" altLang="en-US" sz="1100" b="1" dirty="0">
                <a:latin typeface="メイリオ" panose="020B0604030504040204" pitchFamily="50" charset="-128"/>
                <a:ea typeface="メイリオ" panose="020B0604030504040204" pitchFamily="50" charset="-128"/>
              </a:rPr>
              <a:t>■ </a:t>
            </a:r>
            <a:r>
              <a:rPr lang="ja-JP" altLang="en-US" sz="1100" b="1" dirty="0">
                <a:latin typeface="メイリオ" panose="020B0604030504040204" pitchFamily="50" charset="-128"/>
                <a:ea typeface="メイリオ" panose="020B0604030504040204" pitchFamily="50" charset="-128"/>
              </a:rPr>
              <a:t>職域向け出前講座の実施　</a:t>
            </a:r>
            <a:endParaRPr lang="en-US" altLang="ja-JP" sz="1100" b="1" dirty="0">
              <a:latin typeface="メイリオ" panose="020B0604030504040204" pitchFamily="50" charset="-128"/>
              <a:ea typeface="メイリオ" panose="020B0604030504040204" pitchFamily="50" charset="-128"/>
            </a:endParaRPr>
          </a:p>
          <a:p>
            <a:pPr marL="174625" indent="-174625"/>
            <a:r>
              <a:rPr lang="ja-JP" altLang="en-US" sz="1100" b="1" dirty="0">
                <a:latin typeface="メイリオ" panose="020B0604030504040204" pitchFamily="50" charset="-128"/>
                <a:ea typeface="メイリオ" panose="020B0604030504040204" pitchFamily="50" charset="-128"/>
              </a:rPr>
              <a:t>　■ 職域でのがん検診を推進する担当者向け動画の作成・周知</a:t>
            </a:r>
            <a:endParaRPr lang="en-US" altLang="ja-JP" sz="1100" b="1" dirty="0">
              <a:latin typeface="メイリオ" panose="020B0604030504040204" pitchFamily="50" charset="-128"/>
              <a:ea typeface="メイリオ" panose="020B0604030504040204" pitchFamily="50" charset="-128"/>
            </a:endParaRPr>
          </a:p>
          <a:p>
            <a:pPr marL="174625" indent="-174625"/>
            <a:r>
              <a:rPr lang="ja-JP" altLang="en-US" sz="1100" b="1" dirty="0">
                <a:latin typeface="メイリオ" panose="020B0604030504040204" pitchFamily="50" charset="-128"/>
                <a:ea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rPr>
              <a:t>企業経営者又は企業や健康保険組合の健康管理担当者向けに講演会の実施や、動画を視聴することで精度管理されたがん検診を推進。</a:t>
            </a:r>
            <a:endParaRPr lang="en-US" altLang="ja-JP" sz="1100" dirty="0">
              <a:latin typeface="メイリオ" panose="020B0604030504040204" pitchFamily="50" charset="-128"/>
              <a:ea typeface="メイリオ" panose="020B0604030504040204" pitchFamily="50" charset="-128"/>
            </a:endParaRPr>
          </a:p>
          <a:p>
            <a:pPr marL="174625" indent="-174625"/>
            <a:r>
              <a:rPr lang="ja-JP" altLang="en-US" sz="1100" b="1" dirty="0">
                <a:latin typeface="メイリオ" panose="020B0604030504040204" pitchFamily="50" charset="-128"/>
                <a:ea typeface="メイリオ" panose="020B0604030504040204" pitchFamily="50" charset="-128"/>
              </a:rPr>
              <a:t>③ がん検診推進のための相談窓口機能の設置</a:t>
            </a:r>
            <a:r>
              <a:rPr lang="en-US" altLang="ja-JP" sz="1100" b="1" dirty="0">
                <a:latin typeface="メイリオ" panose="020B0604030504040204" pitchFamily="50" charset="-128"/>
                <a:ea typeface="メイリオ" panose="020B0604030504040204" pitchFamily="50" charset="-128"/>
              </a:rPr>
              <a:t>(</a:t>
            </a:r>
            <a:r>
              <a:rPr lang="ja-JP" altLang="en-US" sz="1100" b="1" dirty="0">
                <a:latin typeface="メイリオ" panose="020B0604030504040204" pitchFamily="50" charset="-128"/>
                <a:ea typeface="メイリオ" panose="020B0604030504040204" pitchFamily="50" charset="-128"/>
              </a:rPr>
              <a:t>専用電話の設置</a:t>
            </a:r>
            <a:r>
              <a:rPr lang="en-US" altLang="ja-JP" sz="1100" b="1" dirty="0">
                <a:latin typeface="メイリオ" panose="020B0604030504040204" pitchFamily="50" charset="-128"/>
                <a:ea typeface="メイリオ" panose="020B0604030504040204" pitchFamily="50" charset="-128"/>
              </a:rPr>
              <a:t>)</a:t>
            </a:r>
          </a:p>
          <a:p>
            <a:pPr marL="174625" indent="-174625"/>
            <a:r>
              <a:rPr lang="ja-JP" altLang="en-US" sz="1100" b="1" dirty="0">
                <a:latin typeface="メイリオ" panose="020B0604030504040204" pitchFamily="50" charset="-128"/>
                <a:ea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rPr>
              <a:t>精度管理されたがん検診を推進するための、実例を踏まえてのアドバイスを</a:t>
            </a:r>
            <a:r>
              <a:rPr lang="ja-JP" altLang="en-US" sz="1100" dirty="0">
                <a:latin typeface="メイリオ" panose="020B0604030504040204" pitchFamily="50" charset="-128"/>
                <a:ea typeface="メイリオ" panose="020B0604030504040204" pitchFamily="50" charset="-128"/>
              </a:rPr>
              <a:t>実施</a:t>
            </a:r>
            <a:endParaRPr lang="en-US" altLang="ja-JP" sz="1100" dirty="0">
              <a:latin typeface="メイリオ" panose="020B0604030504040204" pitchFamily="50" charset="-128"/>
              <a:ea typeface="メイリオ" panose="020B0604030504040204" pitchFamily="50" charset="-128"/>
            </a:endParaRPr>
          </a:p>
          <a:p>
            <a:pPr marL="174625" indent="-174625"/>
            <a:endParaRPr lang="en-US" altLang="ja-JP" sz="1100" b="1" dirty="0">
              <a:latin typeface="メイリオ" panose="020B0604030504040204" pitchFamily="50" charset="-128"/>
              <a:ea typeface="メイリオ" panose="020B0604030504040204" pitchFamily="50" charset="-128"/>
            </a:endParaRPr>
          </a:p>
        </p:txBody>
      </p:sp>
      <p:sp>
        <p:nvSpPr>
          <p:cNvPr id="5" name="Rectangle 28"/>
          <p:cNvSpPr>
            <a:spLocks noChangeArrowheads="1"/>
          </p:cNvSpPr>
          <p:nvPr/>
        </p:nvSpPr>
        <p:spPr bwMode="auto">
          <a:xfrm>
            <a:off x="340865" y="2616623"/>
            <a:ext cx="1891974" cy="302529"/>
          </a:xfrm>
          <a:prstGeom prst="rect">
            <a:avLst/>
          </a:prstGeom>
          <a:gradFill flip="none" rotWithShape="1">
            <a:gsLst>
              <a:gs pos="0">
                <a:srgbClr val="FFC000"/>
              </a:gs>
              <a:gs pos="50000">
                <a:sysClr val="window" lastClr="FFFFFF"/>
              </a:gs>
              <a:gs pos="100000">
                <a:srgbClr val="FFC000"/>
              </a:gs>
            </a:gsLst>
            <a:lin ang="5400000" scaled="1"/>
            <a:tileRect/>
          </a:gradFill>
          <a:ln>
            <a:noFill/>
          </a:ln>
          <a:effectLst/>
        </p:spPr>
        <p:txBody>
          <a:bodyPr wrap="none" lIns="91435" tIns="45717" rIns="91435" bIns="45717" anchor="ctr"/>
          <a:lstStyle/>
          <a:p>
            <a:pPr algn="ctr" fontAlgn="base">
              <a:spcBef>
                <a:spcPct val="0"/>
              </a:spcBef>
              <a:spcAft>
                <a:spcPct val="0"/>
              </a:spcAft>
              <a:defRPr/>
            </a:pPr>
            <a:r>
              <a:rPr lang="en-US" altLang="ja-JP" sz="14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来年度の事業内容</a:t>
            </a:r>
            <a:r>
              <a:rPr lang="en-US" altLang="ja-JP" sz="14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340867" y="735457"/>
            <a:ext cx="8995011" cy="1785104"/>
          </a:xfrm>
          <a:prstGeom prst="rect">
            <a:avLst/>
          </a:prstGeom>
          <a:noFill/>
          <a:ln>
            <a:solidFill>
              <a:schemeClr val="accent6">
                <a:lumMod val="60000"/>
                <a:lumOff val="40000"/>
              </a:schemeClr>
            </a:solidFill>
          </a:ln>
        </p:spPr>
        <p:txBody>
          <a:bodyPr wrap="square" rtlCol="0">
            <a:spAutoFit/>
          </a:bodyPr>
          <a:lstStyle/>
          <a:p>
            <a:r>
              <a:rPr lang="ja-JP" altLang="en-US" sz="1100" dirty="0">
                <a:latin typeface="メイリオ" panose="020B0604030504040204" pitchFamily="50" charset="-128"/>
                <a:ea typeface="メイリオ" panose="020B0604030504040204" pitchFamily="50" charset="-128"/>
              </a:rPr>
              <a:t>　調査の結果により、がん検診の実施には、検診機関、企業及び保険者等ともに、</a:t>
            </a:r>
            <a:r>
              <a:rPr lang="ja-JP" altLang="en-US" sz="1100" u="sng" dirty="0">
                <a:latin typeface="メイリオ" panose="020B0604030504040204" pitchFamily="50" charset="-128"/>
                <a:ea typeface="メイリオ" panose="020B0604030504040204" pitchFamily="50" charset="-128"/>
              </a:rPr>
              <a:t>検診の実施体制や精度管理に課題</a:t>
            </a:r>
            <a:r>
              <a:rPr lang="ja-JP" altLang="en-US" sz="1100" dirty="0">
                <a:latin typeface="メイリオ" panose="020B0604030504040204" pitchFamily="50" charset="-128"/>
                <a:ea typeface="メイリオ" panose="020B0604030504040204" pitchFamily="50" charset="-128"/>
              </a:rPr>
              <a:t>があることがわかった。特に、企業及び保険者等においては、適正ながん検診実施のための知識が乏しく、さらにそれを周知するための国マニュアルも、わかりにくいものとなっている。</a:t>
            </a:r>
            <a:r>
              <a:rPr lang="ja-JP" altLang="en-US" sz="1100" u="sng" dirty="0">
                <a:latin typeface="メイリオ" panose="020B0604030504040204" pitchFamily="50" charset="-128"/>
                <a:ea typeface="メイリオ" panose="020B0604030504040204" pitchFamily="50" charset="-128"/>
              </a:rPr>
              <a:t>がん検診を職域において適正に実施するには、がん検診を実施する企業経営者や健康管理の担当者の正しい理解が不可欠であり</a:t>
            </a:r>
            <a:r>
              <a:rPr lang="ja-JP" altLang="en-US" sz="1100" dirty="0">
                <a:latin typeface="メイリオ" panose="020B0604030504040204" pitchFamily="50" charset="-128"/>
                <a:ea typeface="メイリオ" panose="020B0604030504040204" pitchFamily="50" charset="-128"/>
              </a:rPr>
              <a:t>、がん検診について、どういった内容のものを、いつから、どのタイミングで実施すればよいのか、検診にはメリットだけでなくデメリットもあることから、受けるがん検診はどんなものであってもよいものでなく、精度管理されたものであることが大事ということを理解をしてもらうことが必要である。　</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rPr>
              <a:t>また、がん検診は法定実施義務がないため、企業や保険者の福利厚生として実施されることが多いが、必要性は理解するものの費用がかかるため実施できないとした企業、保険者には、</a:t>
            </a:r>
            <a:r>
              <a:rPr lang="ja-JP" altLang="en-US" sz="1100" u="sng" dirty="0">
                <a:latin typeface="メイリオ" panose="020B0604030504040204" pitchFamily="50" charset="-128"/>
                <a:ea typeface="メイリオ" panose="020B0604030504040204" pitchFamily="50" charset="-128"/>
              </a:rPr>
              <a:t>市町村が実施するがん検診を受診するよう従業員に周知、働きかけていただくことも大切</a:t>
            </a:r>
            <a:r>
              <a:rPr lang="ja-JP" altLang="en-US" sz="1100" dirty="0">
                <a:latin typeface="メイリオ" panose="020B0604030504040204" pitchFamily="50" charset="-128"/>
                <a:ea typeface="メイリオ" panose="020B0604030504040204" pitchFamily="50" charset="-128"/>
              </a:rPr>
              <a:t>である。</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rPr>
              <a:t>がん検診に対する理解を深め、精度管理されたがん検診を実施するには、</a:t>
            </a:r>
            <a:r>
              <a:rPr lang="ja-JP" altLang="en-US" sz="1100" u="sng" dirty="0">
                <a:latin typeface="メイリオ" panose="020B0604030504040204" pitchFamily="50" charset="-128"/>
                <a:ea typeface="メイリオ" panose="020B0604030504040204" pitchFamily="50" charset="-128"/>
              </a:rPr>
              <a:t>今後も、検診の普及啓発活動を推進していく必要</a:t>
            </a:r>
            <a:r>
              <a:rPr lang="ja-JP" altLang="en-US" sz="1100" u="sng" dirty="0">
                <a:latin typeface="メイリオ" panose="020B0604030504040204" pitchFamily="50" charset="-128"/>
                <a:ea typeface="メイリオ" panose="020B0604030504040204" pitchFamily="50" charset="-128"/>
              </a:rPr>
              <a:t>がある</a:t>
            </a:r>
            <a:r>
              <a:rPr lang="ja-JP" altLang="en-US" sz="1100" u="sng" dirty="0">
                <a:latin typeface="メイリオ" panose="020B0604030504040204" pitchFamily="50" charset="-128"/>
                <a:ea typeface="メイリオ" panose="020B0604030504040204" pitchFamily="50" charset="-128"/>
              </a:rPr>
              <a:t>。</a:t>
            </a:r>
            <a:r>
              <a:rPr lang="ja-JP" altLang="en-US" sz="1100" b="1" u="sng" dirty="0">
                <a:latin typeface="メイリオ" panose="020B0604030504040204" pitchFamily="50" charset="-128"/>
                <a:ea typeface="メイリオ" panose="020B0604030504040204" pitchFamily="50" charset="-128"/>
              </a:rPr>
              <a:t>　</a:t>
            </a:r>
            <a:endParaRPr lang="en-US" altLang="ja-JP" sz="1100" b="1" u="sng" dirty="0">
              <a:latin typeface="メイリオ" panose="020B0604030504040204" pitchFamily="50" charset="-128"/>
              <a:ea typeface="メイリオ" panose="020B0604030504040204" pitchFamily="50" charset="-128"/>
            </a:endParaRPr>
          </a:p>
        </p:txBody>
      </p:sp>
      <p:sp>
        <p:nvSpPr>
          <p:cNvPr id="8" name="Rectangle 28"/>
          <p:cNvSpPr>
            <a:spLocks noChangeArrowheads="1"/>
          </p:cNvSpPr>
          <p:nvPr/>
        </p:nvSpPr>
        <p:spPr bwMode="auto">
          <a:xfrm>
            <a:off x="340865" y="432949"/>
            <a:ext cx="2123794" cy="302508"/>
          </a:xfrm>
          <a:prstGeom prst="rect">
            <a:avLst/>
          </a:prstGeom>
          <a:gradFill flip="none" rotWithShape="1">
            <a:gsLst>
              <a:gs pos="0">
                <a:srgbClr val="FFC000"/>
              </a:gs>
              <a:gs pos="50000">
                <a:sysClr val="window" lastClr="FFFFFF"/>
              </a:gs>
              <a:gs pos="100000">
                <a:srgbClr val="FFC000"/>
              </a:gs>
            </a:gsLst>
            <a:lin ang="5400000" scaled="1"/>
            <a:tileRect/>
          </a:gradFill>
          <a:ln>
            <a:noFill/>
          </a:ln>
          <a:effectLst/>
        </p:spPr>
        <p:txBody>
          <a:bodyPr wrap="none" lIns="91435" tIns="45717" rIns="91435" bIns="45717" anchor="ctr"/>
          <a:lstStyle/>
          <a:p>
            <a:pPr algn="ctr" fontAlgn="base">
              <a:spcBef>
                <a:spcPct val="0"/>
              </a:spcBef>
              <a:spcAft>
                <a:spcPct val="0"/>
              </a:spcAft>
              <a:defRPr/>
            </a:pPr>
            <a:r>
              <a:rPr lang="en-US" altLang="ja-JP" sz="14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実態調査の結果まとめ</a:t>
            </a:r>
            <a:r>
              <a:rPr lang="en-US" altLang="ja-JP" sz="14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28"/>
          <p:cNvSpPr>
            <a:spLocks noChangeArrowheads="1"/>
          </p:cNvSpPr>
          <p:nvPr/>
        </p:nvSpPr>
        <p:spPr bwMode="auto">
          <a:xfrm>
            <a:off x="288131" y="4589"/>
            <a:ext cx="9144000" cy="334666"/>
          </a:xfrm>
          <a:prstGeom prst="rect">
            <a:avLst/>
          </a:prstGeom>
          <a:gradFill flip="none" rotWithShape="1">
            <a:gsLst>
              <a:gs pos="0">
                <a:schemeClr val="accent5">
                  <a:lumMod val="40000"/>
                  <a:lumOff val="60000"/>
                </a:schemeClr>
              </a:gs>
              <a:gs pos="50000">
                <a:sysClr val="window" lastClr="FFFFFF"/>
              </a:gs>
              <a:gs pos="100000">
                <a:schemeClr val="accent5">
                  <a:lumMod val="40000"/>
                  <a:lumOff val="60000"/>
                </a:schemeClr>
              </a:gs>
            </a:gsLst>
            <a:lin ang="5400000" scaled="1"/>
            <a:tileRect/>
          </a:gradFill>
          <a:ln>
            <a:noFill/>
          </a:ln>
          <a:effectLst/>
        </p:spPr>
        <p:txBody>
          <a:bodyPr wrap="none" lIns="91435" tIns="45717" rIns="91435" bIns="45717" anchor="ctr"/>
          <a:lstStyle/>
          <a:p>
            <a:pPr algn="ctr" fontAlgn="base">
              <a:spcBef>
                <a:spcPct val="0"/>
              </a:spcBef>
              <a:spcAft>
                <a:spcPct val="0"/>
              </a:spcAft>
              <a:defRPr/>
            </a:pPr>
            <a:r>
              <a:rPr lang="ja-JP" altLang="en-US" b="1" kern="0" dirty="0">
                <a:latin typeface="Meiryo UI" panose="020B0604030504040204" pitchFamily="50" charset="-128"/>
                <a:ea typeface="Meiryo UI" panose="020B0604030504040204" pitchFamily="50" charset="-128"/>
                <a:cs typeface="Meiryo UI" panose="020B0604030504040204" pitchFamily="50" charset="-128"/>
              </a:rPr>
              <a:t>令和４年度</a:t>
            </a:r>
            <a:r>
              <a:rPr lang="ja-JP" altLang="en-US" b="1" kern="0" dirty="0">
                <a:latin typeface="Meiryo UI" panose="020B0604030504040204" pitchFamily="50" charset="-128"/>
                <a:ea typeface="Meiryo UI" panose="020B0604030504040204" pitchFamily="50" charset="-128"/>
                <a:cs typeface="Meiryo UI" panose="020B0604030504040204" pitchFamily="50" charset="-128"/>
              </a:rPr>
              <a:t>がん検診受診率</a:t>
            </a:r>
            <a:r>
              <a:rPr lang="ja-JP" altLang="en-US" b="1" kern="0" dirty="0">
                <a:latin typeface="Meiryo UI" panose="020B0604030504040204" pitchFamily="50" charset="-128"/>
                <a:ea typeface="Meiryo UI" panose="020B0604030504040204" pitchFamily="50" charset="-128"/>
                <a:cs typeface="Meiryo UI" panose="020B0604030504040204" pitchFamily="50" charset="-128"/>
              </a:rPr>
              <a:t>向上事業</a:t>
            </a:r>
            <a:endParaRPr lang="ja-JP" altLang="en-US" b="1" kern="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p:cNvSpPr txBox="1"/>
          <p:nvPr/>
        </p:nvSpPr>
        <p:spPr>
          <a:xfrm rot="5400000">
            <a:off x="8880992" y="5924037"/>
            <a:ext cx="1313645" cy="307777"/>
          </a:xfrm>
          <a:prstGeom prst="rect">
            <a:avLst/>
          </a:prstGeom>
          <a:noFill/>
          <a:ln w="22225" cmpd="sng">
            <a:solidFill>
              <a:schemeClr val="tx1"/>
            </a:solidFill>
          </a:ln>
        </p:spPr>
        <p:txBody>
          <a:bodyPr wrap="square" rtlCol="0">
            <a:spAutoFit/>
          </a:bodyPr>
          <a:lstStyle/>
          <a:p>
            <a:pPr algn="ctr"/>
            <a:r>
              <a:rPr lang="ja-JP" altLang="en-US" sz="1400" dirty="0">
                <a:latin typeface="游明朝" panose="02020400000000000000" pitchFamily="18" charset="-128"/>
                <a:ea typeface="游明朝" panose="02020400000000000000" pitchFamily="18" charset="-128"/>
              </a:rPr>
              <a:t>資料３－２</a:t>
            </a:r>
            <a:endParaRPr lang="ja-JP" altLang="en-US" sz="1400" dirty="0">
              <a:latin typeface="游明朝" panose="02020400000000000000" pitchFamily="18" charset="-128"/>
              <a:ea typeface="游明朝" panose="02020400000000000000" pitchFamily="18" charset="-128"/>
            </a:endParaRPr>
          </a:p>
        </p:txBody>
      </p:sp>
    </p:spTree>
    <p:extLst>
      <p:ext uri="{BB962C8B-B14F-4D97-AF65-F5344CB8AC3E}">
        <p14:creationId xmlns:p14="http://schemas.microsoft.com/office/powerpoint/2010/main" val="3457120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直線コネクタ 12">
            <a:extLst>
              <a:ext uri="{FF2B5EF4-FFF2-40B4-BE49-F238E27FC236}">
                <a16:creationId xmlns:a16="http://schemas.microsoft.com/office/drawing/2014/main" id="{DD9B80C6-2A80-46EB-AB18-6DE350A1F3B4}"/>
              </a:ext>
            </a:extLst>
          </p:cNvPr>
          <p:cNvCxnSpPr>
            <a:cxnSpLocks/>
          </p:cNvCxnSpPr>
          <p:nvPr/>
        </p:nvCxnSpPr>
        <p:spPr>
          <a:xfrm>
            <a:off x="573882" y="472777"/>
            <a:ext cx="5677169" cy="0"/>
          </a:xfrm>
          <a:prstGeom prst="line">
            <a:avLst/>
          </a:prstGeom>
          <a:ln w="79375">
            <a:solidFill>
              <a:srgbClr val="FFFF00"/>
            </a:solidFill>
          </a:ln>
        </p:spPr>
        <p:style>
          <a:lnRef idx="1">
            <a:schemeClr val="accent1"/>
          </a:lnRef>
          <a:fillRef idx="0">
            <a:schemeClr val="accent1"/>
          </a:fillRef>
          <a:effectRef idx="0">
            <a:schemeClr val="accent1"/>
          </a:effectRef>
          <a:fontRef idx="minor">
            <a:schemeClr val="tx1"/>
          </a:fontRef>
        </p:style>
      </p:cxn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713291375"/>
              </p:ext>
            </p:extLst>
          </p:nvPr>
        </p:nvGraphicFramePr>
        <p:xfrm>
          <a:off x="523237" y="1320116"/>
          <a:ext cx="8703702" cy="3027537"/>
        </p:xfrm>
        <a:graphic>
          <a:graphicData uri="http://schemas.openxmlformats.org/drawingml/2006/table">
            <a:tbl>
              <a:tblPr firstRow="1" bandRow="1">
                <a:tableStyleId>{5C22544A-7EE6-4342-B048-85BDC9FD1C3A}</a:tableStyleId>
              </a:tblPr>
              <a:tblGrid>
                <a:gridCol w="2845270">
                  <a:extLst>
                    <a:ext uri="{9D8B030D-6E8A-4147-A177-3AD203B41FA5}">
                      <a16:colId xmlns:a16="http://schemas.microsoft.com/office/drawing/2014/main" val="3243056309"/>
                    </a:ext>
                  </a:extLst>
                </a:gridCol>
                <a:gridCol w="2957198">
                  <a:extLst>
                    <a:ext uri="{9D8B030D-6E8A-4147-A177-3AD203B41FA5}">
                      <a16:colId xmlns:a16="http://schemas.microsoft.com/office/drawing/2014/main" val="1012292250"/>
                    </a:ext>
                  </a:extLst>
                </a:gridCol>
                <a:gridCol w="2901234">
                  <a:extLst>
                    <a:ext uri="{9D8B030D-6E8A-4147-A177-3AD203B41FA5}">
                      <a16:colId xmlns:a16="http://schemas.microsoft.com/office/drawing/2014/main" val="1084998130"/>
                    </a:ext>
                  </a:extLst>
                </a:gridCol>
              </a:tblGrid>
              <a:tr h="319897">
                <a:tc>
                  <a:txBody>
                    <a:bodyPr/>
                    <a:lstStyle/>
                    <a:p>
                      <a:pPr algn="ctr"/>
                      <a:r>
                        <a:rPr kumimoji="1" lang="ja-JP" altLang="en-US" sz="1050" dirty="0" smtClean="0">
                          <a:latin typeface="BIZ UDゴシック" panose="020B0400000000000000" pitchFamily="49" charset="-128"/>
                          <a:ea typeface="BIZ UDゴシック" panose="020B0400000000000000" pitchFamily="49" charset="-128"/>
                        </a:rPr>
                        <a:t>実態調査から見えた主な課題</a:t>
                      </a:r>
                      <a:endParaRPr kumimoji="1" lang="ja-JP" altLang="en-US" sz="1050" dirty="0">
                        <a:latin typeface="BIZ UDゴシック" panose="020B0400000000000000" pitchFamily="49" charset="-128"/>
                        <a:ea typeface="BIZ UDゴシック" panose="020B0400000000000000" pitchFamily="49" charset="-128"/>
                      </a:endParaRPr>
                    </a:p>
                  </a:txBody>
                  <a:tcPr/>
                </a:tc>
                <a:tc>
                  <a:txBody>
                    <a:bodyPr/>
                    <a:lstStyle/>
                    <a:p>
                      <a:pPr algn="ctr"/>
                      <a:r>
                        <a:rPr kumimoji="1" lang="ja-JP" altLang="en-US" sz="1050" dirty="0" smtClean="0">
                          <a:latin typeface="BIZ UDゴシック" panose="020B0400000000000000" pitchFamily="49" charset="-128"/>
                          <a:ea typeface="BIZ UDゴシック" panose="020B0400000000000000" pitchFamily="49" charset="-128"/>
                        </a:rPr>
                        <a:t>その原因</a:t>
                      </a:r>
                      <a:endParaRPr kumimoji="1" lang="ja-JP" altLang="en-US" sz="1050" dirty="0">
                        <a:latin typeface="BIZ UDゴシック" panose="020B0400000000000000" pitchFamily="49" charset="-128"/>
                        <a:ea typeface="BIZ UDゴシック" panose="020B0400000000000000" pitchFamily="49" charset="-128"/>
                      </a:endParaRPr>
                    </a:p>
                  </a:txBody>
                  <a:tcPr/>
                </a:tc>
                <a:tc>
                  <a:txBody>
                    <a:bodyPr/>
                    <a:lstStyle/>
                    <a:p>
                      <a:pPr algn="ctr"/>
                      <a:r>
                        <a:rPr kumimoji="1" lang="ja-JP" altLang="en-US" sz="1050" dirty="0" smtClean="0">
                          <a:latin typeface="BIZ UDゴシック" panose="020B0400000000000000" pitchFamily="49" charset="-128"/>
                          <a:ea typeface="BIZ UDゴシック" panose="020B0400000000000000" pitchFamily="49" charset="-128"/>
                        </a:rPr>
                        <a:t>掲載内容（＝対応方法）</a:t>
                      </a:r>
                      <a:endParaRPr kumimoji="1" lang="ja-JP" altLang="en-US" sz="1050" dirty="0">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4023948098"/>
                  </a:ext>
                </a:extLst>
              </a:tr>
              <a:tr h="370840">
                <a:tc>
                  <a:txBody>
                    <a:bodyPr/>
                    <a:lstStyle/>
                    <a:p>
                      <a:r>
                        <a:rPr kumimoji="1" lang="ja-JP" altLang="en-US" sz="1050" dirty="0" smtClean="0">
                          <a:latin typeface="BIZ UDゴシック" panose="020B0400000000000000" pitchFamily="49" charset="-128"/>
                          <a:ea typeface="BIZ UDゴシック" panose="020B0400000000000000" pitchFamily="49" charset="-128"/>
                        </a:rPr>
                        <a:t>検診の対象年齢の設定が若い</a:t>
                      </a:r>
                      <a:endParaRPr kumimoji="1" lang="ja-JP" altLang="en-US" sz="1050" dirty="0">
                        <a:latin typeface="BIZ UDゴシック" panose="020B0400000000000000" pitchFamily="49" charset="-128"/>
                        <a:ea typeface="BIZ UDゴシック" panose="020B0400000000000000" pitchFamily="49" charset="-128"/>
                      </a:endParaRPr>
                    </a:p>
                  </a:txBody>
                  <a:tcPr/>
                </a:tc>
                <a:tc>
                  <a:txBody>
                    <a:bodyPr/>
                    <a:lstStyle/>
                    <a:p>
                      <a:r>
                        <a:rPr kumimoji="1" lang="ja-JP" altLang="en-US" sz="1050" dirty="0" smtClean="0">
                          <a:latin typeface="BIZ UDゴシック" panose="020B0400000000000000" pitchFamily="49" charset="-128"/>
                          <a:ea typeface="BIZ UDゴシック" panose="020B0400000000000000" pitchFamily="49" charset="-128"/>
                        </a:rPr>
                        <a:t>適正ながん検診実施のための知識が不足</a:t>
                      </a:r>
                      <a:endParaRPr kumimoji="1" lang="ja-JP" altLang="en-US" sz="1050" dirty="0">
                        <a:latin typeface="BIZ UDゴシック" panose="020B0400000000000000" pitchFamily="49" charset="-128"/>
                        <a:ea typeface="BIZ UDゴシック" panose="020B0400000000000000" pitchFamily="49" charset="-128"/>
                      </a:endParaRPr>
                    </a:p>
                  </a:txBody>
                  <a:tcPr/>
                </a:tc>
                <a:tc>
                  <a:txBody>
                    <a:bodyPr/>
                    <a:lstStyle/>
                    <a:p>
                      <a:r>
                        <a:rPr kumimoji="1" lang="ja-JP" altLang="en-US" sz="1050" b="1" dirty="0" smtClean="0">
                          <a:latin typeface="BIZ UDゴシック" panose="020B0400000000000000" pitchFamily="49" charset="-128"/>
                          <a:ea typeface="BIZ UDゴシック" panose="020B0400000000000000" pitchFamily="49" charset="-128"/>
                        </a:rPr>
                        <a:t>がん検診受診による利益・不利益</a:t>
                      </a:r>
                      <a:endParaRPr kumimoji="1" lang="ja-JP" altLang="en-US" sz="1050" b="1" dirty="0">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1708864277"/>
                  </a:ext>
                </a:extLst>
              </a:tr>
              <a:tr h="370840">
                <a:tc>
                  <a:txBody>
                    <a:bodyPr/>
                    <a:lstStyle/>
                    <a:p>
                      <a:r>
                        <a:rPr kumimoji="1" lang="ja-JP" altLang="en-US" sz="1050" dirty="0" smtClean="0">
                          <a:latin typeface="BIZ UDゴシック" panose="020B0400000000000000" pitchFamily="49" charset="-128"/>
                          <a:ea typeface="BIZ UDゴシック" panose="020B0400000000000000" pitchFamily="49" charset="-128"/>
                        </a:rPr>
                        <a:t>受診間隔が短い</a:t>
                      </a:r>
                      <a:endParaRPr kumimoji="1" lang="ja-JP" altLang="en-US" sz="1050" dirty="0">
                        <a:latin typeface="BIZ UDゴシック" panose="020B0400000000000000" pitchFamily="49" charset="-128"/>
                        <a:ea typeface="BIZ UDゴシック" panose="020B0400000000000000" pitchFamily="49"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BIZ UDゴシック" panose="020B0400000000000000" pitchFamily="49" charset="-128"/>
                          <a:ea typeface="BIZ UDゴシック" panose="020B0400000000000000" pitchFamily="49" charset="-128"/>
                        </a:rPr>
                        <a:t>適正ながん検診実施のための知識が不足</a:t>
                      </a:r>
                      <a:endParaRPr kumimoji="1" lang="ja-JP" altLang="en-US" sz="1050" dirty="0">
                        <a:latin typeface="BIZ UDゴシック" panose="020B0400000000000000" pitchFamily="49" charset="-128"/>
                        <a:ea typeface="BIZ UDゴシック" panose="020B0400000000000000" pitchFamily="49" charset="-128"/>
                      </a:endParaRPr>
                    </a:p>
                  </a:txBody>
                  <a:tcPr/>
                </a:tc>
                <a:tc>
                  <a:txBody>
                    <a:bodyPr/>
                    <a:lstStyle/>
                    <a:p>
                      <a:r>
                        <a:rPr kumimoji="1" lang="ja-JP" altLang="en-US" sz="1050" b="1" dirty="0" smtClean="0">
                          <a:latin typeface="BIZ UDゴシック" panose="020B0400000000000000" pitchFamily="49" charset="-128"/>
                          <a:ea typeface="BIZ UDゴシック" panose="020B0400000000000000" pitchFamily="49" charset="-128"/>
                        </a:rPr>
                        <a:t>がんの早期発見が救命に役立つ場合と役に立たない場合</a:t>
                      </a:r>
                      <a:endParaRPr kumimoji="1" lang="en-US" altLang="ja-JP" sz="1050" b="1" dirty="0" smtClean="0">
                        <a:latin typeface="BIZ UDゴシック" panose="020B0400000000000000" pitchFamily="49" charset="-128"/>
                        <a:ea typeface="BIZ UDゴシック" panose="020B0400000000000000" pitchFamily="49" charset="-128"/>
                      </a:endParaRPr>
                    </a:p>
                    <a:p>
                      <a:r>
                        <a:rPr kumimoji="1" lang="ja-JP" altLang="en-US" sz="1050" b="1" dirty="0" smtClean="0">
                          <a:latin typeface="BIZ UDゴシック" panose="020B0400000000000000" pitchFamily="49" charset="-128"/>
                          <a:ea typeface="BIZ UDゴシック" panose="020B0400000000000000" pitchFamily="49" charset="-128"/>
                        </a:rPr>
                        <a:t>がん検診受診による利益・不利益</a:t>
                      </a:r>
                      <a:endParaRPr kumimoji="1" lang="ja-JP" altLang="en-US" sz="1050" b="1" dirty="0">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2654899515"/>
                  </a:ext>
                </a:extLst>
              </a:tr>
              <a:tr h="370840">
                <a:tc>
                  <a:txBody>
                    <a:bodyPr/>
                    <a:lstStyle/>
                    <a:p>
                      <a:r>
                        <a:rPr kumimoji="1" lang="ja-JP" altLang="en-US" sz="1050" dirty="0" smtClean="0">
                          <a:latin typeface="BIZ UDゴシック" panose="020B0400000000000000" pitchFamily="49" charset="-128"/>
                          <a:ea typeface="BIZ UDゴシック" panose="020B0400000000000000" pitchFamily="49" charset="-128"/>
                        </a:rPr>
                        <a:t>国マニュアルを知らない</a:t>
                      </a:r>
                      <a:endParaRPr kumimoji="1" lang="ja-JP" altLang="en-US" sz="1050" dirty="0">
                        <a:latin typeface="BIZ UDゴシック" panose="020B0400000000000000" pitchFamily="49" charset="-128"/>
                        <a:ea typeface="BIZ UDゴシック" panose="020B0400000000000000" pitchFamily="49" charset="-128"/>
                      </a:endParaRPr>
                    </a:p>
                  </a:txBody>
                  <a:tcPr/>
                </a:tc>
                <a:tc>
                  <a:txBody>
                    <a:bodyPr/>
                    <a:lstStyle/>
                    <a:p>
                      <a:r>
                        <a:rPr kumimoji="1" lang="ja-JP" altLang="en-US" sz="1050" dirty="0" smtClean="0">
                          <a:latin typeface="BIZ UDゴシック" panose="020B0400000000000000" pitchFamily="49" charset="-128"/>
                          <a:ea typeface="BIZ UDゴシック" panose="020B0400000000000000" pitchFamily="49" charset="-128"/>
                        </a:rPr>
                        <a:t>周知が十分でない</a:t>
                      </a:r>
                      <a:endParaRPr kumimoji="1" lang="ja-JP" altLang="en-US" sz="1050" dirty="0">
                        <a:latin typeface="BIZ UDゴシック" panose="020B0400000000000000" pitchFamily="49" charset="-128"/>
                        <a:ea typeface="BIZ UDゴシック" panose="020B0400000000000000" pitchFamily="49" charset="-128"/>
                      </a:endParaRPr>
                    </a:p>
                  </a:txBody>
                  <a:tcPr/>
                </a:tc>
                <a:tc>
                  <a:txBody>
                    <a:bodyPr/>
                    <a:lstStyle/>
                    <a:p>
                      <a:r>
                        <a:rPr kumimoji="1" lang="ja-JP" altLang="en-US" sz="1050" b="1" dirty="0" smtClean="0">
                          <a:latin typeface="BIZ UDゴシック" panose="020B0400000000000000" pitchFamily="49" charset="-128"/>
                          <a:ea typeface="BIZ UDゴシック" panose="020B0400000000000000" pitchFamily="49" charset="-128"/>
                        </a:rPr>
                        <a:t>国マニュアルの存在</a:t>
                      </a:r>
                      <a:endParaRPr kumimoji="1" lang="ja-JP" altLang="en-US" sz="1050" b="1" dirty="0">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1411056583"/>
                  </a:ext>
                </a:extLst>
              </a:tr>
              <a:tr h="370840">
                <a:tc>
                  <a:txBody>
                    <a:bodyPr/>
                    <a:lstStyle/>
                    <a:p>
                      <a:r>
                        <a:rPr kumimoji="1" lang="ja-JP" altLang="en-US" sz="1050" dirty="0" smtClean="0">
                          <a:latin typeface="BIZ UDゴシック" panose="020B0400000000000000" pitchFamily="49" charset="-128"/>
                          <a:ea typeface="BIZ UDゴシック" panose="020B0400000000000000" pitchFamily="49" charset="-128"/>
                        </a:rPr>
                        <a:t>がん検診を実施していない</a:t>
                      </a:r>
                      <a:endParaRPr kumimoji="1" lang="ja-JP" altLang="en-US" sz="1050" dirty="0">
                        <a:latin typeface="BIZ UDゴシック" panose="020B0400000000000000" pitchFamily="49" charset="-128"/>
                        <a:ea typeface="BIZ UDゴシック" panose="020B0400000000000000" pitchFamily="49"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BIZ UDゴシック" panose="020B0400000000000000" pitchFamily="49" charset="-128"/>
                          <a:ea typeface="BIZ UDゴシック" panose="020B0400000000000000" pitchFamily="49" charset="-128"/>
                        </a:rPr>
                        <a:t>がん検診推進の重要性の理解が低い</a:t>
                      </a:r>
                    </a:p>
                    <a:p>
                      <a:endParaRPr kumimoji="1" lang="ja-JP" altLang="en-US" sz="1050" dirty="0">
                        <a:latin typeface="BIZ UDゴシック" panose="020B0400000000000000" pitchFamily="49" charset="-128"/>
                        <a:ea typeface="BIZ UDゴシック" panose="020B0400000000000000" pitchFamily="49" charset="-128"/>
                      </a:endParaRPr>
                    </a:p>
                  </a:txBody>
                  <a:tcPr/>
                </a:tc>
                <a:tc>
                  <a:txBody>
                    <a:bodyPr/>
                    <a:lstStyle/>
                    <a:p>
                      <a:r>
                        <a:rPr kumimoji="1" lang="ja-JP" altLang="en-US" sz="1050" b="1" dirty="0" smtClean="0">
                          <a:latin typeface="BIZ UDゴシック" panose="020B0400000000000000" pitchFamily="49" charset="-128"/>
                          <a:ea typeface="BIZ UDゴシック" panose="020B0400000000000000" pitchFamily="49" charset="-128"/>
                        </a:rPr>
                        <a:t>がんの早期発見の重要性と、そのためのがん検診受診の必要性</a:t>
                      </a:r>
                      <a:endParaRPr kumimoji="1" lang="en-US" altLang="ja-JP" sz="1050" b="1" dirty="0" smtClean="0">
                        <a:latin typeface="BIZ UDゴシック" panose="020B0400000000000000" pitchFamily="49" charset="-128"/>
                        <a:ea typeface="BIZ UDゴシック" panose="020B0400000000000000" pitchFamily="49" charset="-128"/>
                      </a:endParaRPr>
                    </a:p>
                    <a:p>
                      <a:r>
                        <a:rPr kumimoji="1" lang="ja-JP" altLang="en-US" sz="1050" b="1" dirty="0" smtClean="0">
                          <a:latin typeface="BIZ UDゴシック" panose="020B0400000000000000" pitchFamily="49" charset="-128"/>
                          <a:ea typeface="BIZ UDゴシック" panose="020B0400000000000000" pitchFamily="49" charset="-128"/>
                        </a:rPr>
                        <a:t>従業員に市町村がん検診の受診を周知</a:t>
                      </a:r>
                      <a:endParaRPr kumimoji="1" lang="ja-JP" altLang="en-US" sz="1050" b="1" dirty="0">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1720840618"/>
                  </a:ext>
                </a:extLst>
              </a:tr>
              <a:tr h="370840">
                <a:tc>
                  <a:txBody>
                    <a:bodyPr/>
                    <a:lstStyle/>
                    <a:p>
                      <a:r>
                        <a:rPr kumimoji="1" lang="ja-JP" altLang="en-US" sz="1050" dirty="0" smtClean="0">
                          <a:latin typeface="BIZ UDゴシック" panose="020B0400000000000000" pitchFamily="49" charset="-128"/>
                          <a:ea typeface="BIZ UDゴシック" panose="020B0400000000000000" pitchFamily="49" charset="-128"/>
                        </a:rPr>
                        <a:t>がん検診にかかる費用が負担、体制が整備できない</a:t>
                      </a:r>
                      <a:endParaRPr kumimoji="1" lang="ja-JP" altLang="en-US" sz="1050" dirty="0">
                        <a:latin typeface="BIZ UDゴシック" panose="020B0400000000000000" pitchFamily="49" charset="-128"/>
                        <a:ea typeface="BIZ UDゴシック" panose="020B0400000000000000" pitchFamily="49" charset="-128"/>
                      </a:endParaRPr>
                    </a:p>
                  </a:txBody>
                  <a:tcPr/>
                </a:tc>
                <a:tc>
                  <a:txBody>
                    <a:bodyPr/>
                    <a:lstStyle/>
                    <a:p>
                      <a:r>
                        <a:rPr kumimoji="1" lang="ja-JP" altLang="en-US" sz="1050" dirty="0" smtClean="0">
                          <a:latin typeface="BIZ UDゴシック" panose="020B0400000000000000" pitchFamily="49" charset="-128"/>
                          <a:ea typeface="BIZ UDゴシック" panose="020B0400000000000000" pitchFamily="49" charset="-128"/>
                        </a:rPr>
                        <a:t>がん検診推進の重要性の理解が低い</a:t>
                      </a:r>
                      <a:endParaRPr kumimoji="1" lang="ja-JP" altLang="en-US" sz="1050" dirty="0">
                        <a:latin typeface="BIZ UDゴシック" panose="020B0400000000000000" pitchFamily="49" charset="-128"/>
                        <a:ea typeface="BIZ UDゴシック" panose="020B0400000000000000" pitchFamily="49" charset="-128"/>
                      </a:endParaRPr>
                    </a:p>
                  </a:txBody>
                  <a:tcPr/>
                </a:tc>
                <a:tc>
                  <a:txBody>
                    <a:bodyPr/>
                    <a:lstStyle/>
                    <a:p>
                      <a:r>
                        <a:rPr kumimoji="1" lang="ja-JP" altLang="en-US" sz="1050" b="1" dirty="0" smtClean="0">
                          <a:latin typeface="BIZ UDゴシック" panose="020B0400000000000000" pitchFamily="49" charset="-128"/>
                          <a:ea typeface="BIZ UDゴシック" panose="020B0400000000000000" pitchFamily="49" charset="-128"/>
                        </a:rPr>
                        <a:t>他機関の</a:t>
                      </a:r>
                      <a:r>
                        <a:rPr kumimoji="1" lang="ja-JP" altLang="en-US" sz="1050" b="1" smtClean="0">
                          <a:latin typeface="BIZ UDゴシック" panose="020B0400000000000000" pitchFamily="49" charset="-128"/>
                          <a:ea typeface="BIZ UDゴシック" panose="020B0400000000000000" pitchFamily="49" charset="-128"/>
                        </a:rPr>
                        <a:t>好事例好事例を</a:t>
                      </a:r>
                      <a:r>
                        <a:rPr kumimoji="1" lang="ja-JP" altLang="en-US" sz="1050" b="1" dirty="0" smtClean="0">
                          <a:latin typeface="BIZ UDゴシック" panose="020B0400000000000000" pitchFamily="49" charset="-128"/>
                          <a:ea typeface="BIZ UDゴシック" panose="020B0400000000000000" pitchFamily="49" charset="-128"/>
                        </a:rPr>
                        <a:t>紹介</a:t>
                      </a:r>
                      <a:endParaRPr kumimoji="1" lang="en-US" altLang="ja-JP" sz="1050" b="1" dirty="0" smtClean="0">
                        <a:latin typeface="BIZ UDゴシック" panose="020B0400000000000000" pitchFamily="49" charset="-128"/>
                        <a:ea typeface="BIZ UDゴシック" panose="020B0400000000000000"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smtClean="0">
                          <a:latin typeface="BIZ UDゴシック" panose="020B0400000000000000" pitchFamily="49" charset="-128"/>
                          <a:ea typeface="BIZ UDゴシック" panose="020B0400000000000000" pitchFamily="49" charset="-128"/>
                        </a:rPr>
                        <a:t>従業員に市町村がん検診の受診を周知</a:t>
                      </a:r>
                      <a:endParaRPr kumimoji="1" lang="ja-JP" altLang="en-US" sz="1050" b="1" dirty="0">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3204848651"/>
                  </a:ext>
                </a:extLst>
              </a:tr>
              <a:tr h="370840">
                <a:tc>
                  <a:txBody>
                    <a:bodyPr/>
                    <a:lstStyle/>
                    <a:p>
                      <a:r>
                        <a:rPr kumimoji="1" lang="ja-JP" altLang="en-US" sz="1050" dirty="0" smtClean="0">
                          <a:latin typeface="BIZ UDゴシック" panose="020B0400000000000000" pitchFamily="49" charset="-128"/>
                          <a:ea typeface="BIZ UDゴシック" panose="020B0400000000000000" pitchFamily="49" charset="-128"/>
                        </a:rPr>
                        <a:t>がん検診を希望する従業員が少ない</a:t>
                      </a:r>
                      <a:endParaRPr kumimoji="1" lang="ja-JP" altLang="en-US" sz="1050" dirty="0">
                        <a:latin typeface="BIZ UDゴシック" panose="020B0400000000000000" pitchFamily="49" charset="-128"/>
                        <a:ea typeface="BIZ UDゴシック" panose="020B0400000000000000" pitchFamily="49" charset="-128"/>
                      </a:endParaRPr>
                    </a:p>
                  </a:txBody>
                  <a:tcPr/>
                </a:tc>
                <a:tc>
                  <a:txBody>
                    <a:bodyPr/>
                    <a:lstStyle/>
                    <a:p>
                      <a:r>
                        <a:rPr kumimoji="1" lang="ja-JP" altLang="en-US" sz="1050" dirty="0" smtClean="0">
                          <a:latin typeface="BIZ UDゴシック" panose="020B0400000000000000" pitchFamily="49" charset="-128"/>
                          <a:ea typeface="BIZ UDゴシック" panose="020B0400000000000000" pitchFamily="49" charset="-128"/>
                        </a:rPr>
                        <a:t>企業、従業員ともにがん検診受診の必要性の意識の欠如</a:t>
                      </a:r>
                      <a:endParaRPr kumimoji="1" lang="ja-JP" altLang="en-US" sz="1050" dirty="0">
                        <a:latin typeface="BIZ UDゴシック" panose="020B0400000000000000" pitchFamily="49" charset="-128"/>
                        <a:ea typeface="BIZ UDゴシック" panose="020B0400000000000000" pitchFamily="49" charset="-128"/>
                      </a:endParaRPr>
                    </a:p>
                  </a:txBody>
                  <a:tcPr/>
                </a:tc>
                <a:tc>
                  <a:txBody>
                    <a:bodyPr/>
                    <a:lstStyle/>
                    <a:p>
                      <a:r>
                        <a:rPr kumimoji="1" lang="ja-JP" altLang="en-US" sz="1050" b="1" dirty="0" smtClean="0">
                          <a:latin typeface="BIZ UDゴシック" panose="020B0400000000000000" pitchFamily="49" charset="-128"/>
                          <a:ea typeface="BIZ UDゴシック" panose="020B0400000000000000" pitchFamily="49" charset="-128"/>
                        </a:rPr>
                        <a:t>がんの早期発見の重要性と、そのためのがん検診受診の必要性</a:t>
                      </a:r>
                      <a:endParaRPr kumimoji="1" lang="ja-JP" altLang="en-US" sz="1050" b="1" dirty="0">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1346055452"/>
                  </a:ext>
                </a:extLst>
              </a:tr>
            </a:tbl>
          </a:graphicData>
        </a:graphic>
      </p:graphicFrame>
      <p:sp>
        <p:nvSpPr>
          <p:cNvPr id="5" name="テキスト ボックス 4"/>
          <p:cNvSpPr txBox="1"/>
          <p:nvPr/>
        </p:nvSpPr>
        <p:spPr>
          <a:xfrm>
            <a:off x="522366" y="206356"/>
            <a:ext cx="8216722" cy="338554"/>
          </a:xfrm>
          <a:prstGeom prst="rect">
            <a:avLst/>
          </a:prstGeom>
          <a:noFill/>
        </p:spPr>
        <p:txBody>
          <a:bodyPr wrap="square" rtlCol="0">
            <a:spAutoFit/>
          </a:bodyPr>
          <a:lstStyle/>
          <a:p>
            <a:r>
              <a:rPr lang="ja-JP" altLang="en-US" sz="1600" b="1" dirty="0"/>
              <a:t>ハンドブックの主な掲載内容　～実態調査から見えた課題～</a:t>
            </a:r>
            <a:endParaRPr lang="en-US" altLang="ja-JP" sz="1600" b="1" dirty="0"/>
          </a:p>
        </p:txBody>
      </p:sp>
      <p:sp>
        <p:nvSpPr>
          <p:cNvPr id="6" name="テキスト ボックス 5"/>
          <p:cNvSpPr txBox="1"/>
          <p:nvPr/>
        </p:nvSpPr>
        <p:spPr>
          <a:xfrm>
            <a:off x="522367" y="490900"/>
            <a:ext cx="8703703" cy="646331"/>
          </a:xfrm>
          <a:prstGeom prst="rect">
            <a:avLst/>
          </a:prstGeom>
          <a:noFill/>
        </p:spPr>
        <p:txBody>
          <a:bodyPr wrap="square" rtlCol="0">
            <a:spAutoFit/>
          </a:bodyPr>
          <a:lstStyle/>
          <a:p>
            <a:r>
              <a:rPr lang="ja-JP" altLang="en-US" sz="1200" dirty="0">
                <a:latin typeface="BIZ UDゴシック" panose="020B0400000000000000" pitchFamily="49" charset="-128"/>
                <a:ea typeface="BIZ UDゴシック" panose="020B0400000000000000" pitchFamily="49" charset="-128"/>
              </a:rPr>
              <a:t>　がん検診を受診することによりがん死亡を減少させるためには、有効ながん検診を実施する必要がある。調査の結果から、がん検診の実施基準は企業側が定めていることがほとんどであることが判明したため、企業経営者や企業や健康保険組合の健康管理担当者向けに、下記内容のハンドブックを作成・周知することにより、課題の解決を図る</a:t>
            </a:r>
            <a:endParaRPr lang="ja-JP" altLang="en-US" sz="1200" dirty="0">
              <a:latin typeface="BIZ UDゴシック" panose="020B0400000000000000" pitchFamily="49" charset="-128"/>
              <a:ea typeface="BIZ UDゴシック" panose="020B0400000000000000" pitchFamily="49" charset="-128"/>
            </a:endParaRPr>
          </a:p>
        </p:txBody>
      </p:sp>
      <p:sp>
        <p:nvSpPr>
          <p:cNvPr id="7" name="テキスト ボックス 6"/>
          <p:cNvSpPr txBox="1"/>
          <p:nvPr/>
        </p:nvSpPr>
        <p:spPr>
          <a:xfrm>
            <a:off x="573880" y="1083375"/>
            <a:ext cx="1813506" cy="276999"/>
          </a:xfrm>
          <a:prstGeom prst="rect">
            <a:avLst/>
          </a:prstGeom>
          <a:noFill/>
        </p:spPr>
        <p:txBody>
          <a:bodyPr wrap="square" rtlCol="0">
            <a:spAutoFit/>
          </a:bodyPr>
          <a:lstStyle/>
          <a:p>
            <a:r>
              <a:rPr lang="en-US" altLang="ja-JP" sz="1200" dirty="0">
                <a:latin typeface="BIZ UDゴシック" panose="020B0400000000000000" pitchFamily="49" charset="-128"/>
                <a:ea typeface="BIZ UDゴシック" panose="020B0400000000000000" pitchFamily="49" charset="-128"/>
              </a:rPr>
              <a:t>【</a:t>
            </a:r>
            <a:r>
              <a:rPr lang="ja-JP" altLang="en-US" sz="1200" dirty="0">
                <a:latin typeface="BIZ UDゴシック" panose="020B0400000000000000" pitchFamily="49" charset="-128"/>
                <a:ea typeface="BIZ UDゴシック" panose="020B0400000000000000" pitchFamily="49" charset="-128"/>
              </a:rPr>
              <a:t>企業経営者向け</a:t>
            </a:r>
            <a:r>
              <a:rPr lang="en-US" altLang="ja-JP" sz="1200" dirty="0">
                <a:latin typeface="BIZ UDゴシック" panose="020B0400000000000000" pitchFamily="49" charset="-128"/>
                <a:ea typeface="BIZ UDゴシック" panose="020B0400000000000000" pitchFamily="49" charset="-128"/>
              </a:rPr>
              <a:t>】</a:t>
            </a:r>
            <a:endParaRPr lang="ja-JP" altLang="en-US" sz="1200" dirty="0">
              <a:latin typeface="BIZ UDゴシック" panose="020B0400000000000000" pitchFamily="49" charset="-128"/>
              <a:ea typeface="BIZ UDゴシック" panose="020B0400000000000000" pitchFamily="49" charset="-128"/>
            </a:endParaRPr>
          </a:p>
        </p:txBody>
      </p:sp>
      <p:sp>
        <p:nvSpPr>
          <p:cNvPr id="8" name="テキスト ボックス 7"/>
          <p:cNvSpPr txBox="1"/>
          <p:nvPr/>
        </p:nvSpPr>
        <p:spPr>
          <a:xfrm>
            <a:off x="522367" y="4353780"/>
            <a:ext cx="4198513" cy="276999"/>
          </a:xfrm>
          <a:prstGeom prst="rect">
            <a:avLst/>
          </a:prstGeom>
          <a:noFill/>
        </p:spPr>
        <p:txBody>
          <a:bodyPr wrap="square" rtlCol="0">
            <a:spAutoFit/>
          </a:bodyPr>
          <a:lstStyle/>
          <a:p>
            <a:r>
              <a:rPr lang="en-US" altLang="ja-JP" sz="1200" dirty="0">
                <a:latin typeface="BIZ UDゴシック" panose="020B0400000000000000" pitchFamily="49" charset="-128"/>
                <a:ea typeface="BIZ UDゴシック" panose="020B0400000000000000" pitchFamily="49" charset="-128"/>
              </a:rPr>
              <a:t>【</a:t>
            </a:r>
            <a:r>
              <a:rPr lang="ja-JP" altLang="en-US" sz="1200" dirty="0">
                <a:latin typeface="BIZ UDゴシック" panose="020B0400000000000000" pitchFamily="49" charset="-128"/>
                <a:ea typeface="BIZ UDゴシック" panose="020B0400000000000000" pitchFamily="49" charset="-128"/>
              </a:rPr>
              <a:t>企業や健康保険組合の健康管理担当者向け</a:t>
            </a:r>
            <a:r>
              <a:rPr lang="en-US" altLang="ja-JP" sz="1200" dirty="0">
                <a:latin typeface="BIZ UDゴシック" panose="020B0400000000000000" pitchFamily="49" charset="-128"/>
                <a:ea typeface="BIZ UDゴシック" panose="020B0400000000000000" pitchFamily="49" charset="-128"/>
              </a:rPr>
              <a:t>】</a:t>
            </a:r>
            <a:endParaRPr lang="ja-JP" altLang="en-US" sz="1200" dirty="0">
              <a:latin typeface="BIZ UDゴシック" panose="020B0400000000000000" pitchFamily="49" charset="-128"/>
              <a:ea typeface="BIZ UDゴシック" panose="020B0400000000000000" pitchFamily="49" charset="-128"/>
            </a:endParaRPr>
          </a:p>
        </p:txBody>
      </p:sp>
      <p:graphicFrame>
        <p:nvGraphicFramePr>
          <p:cNvPr id="9" name="コンテンツ プレースホルダー 3"/>
          <p:cNvGraphicFramePr>
            <a:graphicFrameLocks/>
          </p:cNvGraphicFramePr>
          <p:nvPr>
            <p:extLst>
              <p:ext uri="{D42A27DB-BD31-4B8C-83A1-F6EECF244321}">
                <p14:modId xmlns:p14="http://schemas.microsoft.com/office/powerpoint/2010/main" val="1100422826"/>
              </p:ext>
            </p:extLst>
          </p:nvPr>
        </p:nvGraphicFramePr>
        <p:xfrm>
          <a:off x="522365" y="4636394"/>
          <a:ext cx="8703702" cy="1816100"/>
        </p:xfrm>
        <a:graphic>
          <a:graphicData uri="http://schemas.openxmlformats.org/drawingml/2006/table">
            <a:tbl>
              <a:tblPr firstRow="1" bandRow="1">
                <a:tableStyleId>{5C22544A-7EE6-4342-B048-85BDC9FD1C3A}</a:tableStyleId>
              </a:tblPr>
              <a:tblGrid>
                <a:gridCol w="2845270">
                  <a:extLst>
                    <a:ext uri="{9D8B030D-6E8A-4147-A177-3AD203B41FA5}">
                      <a16:colId xmlns:a16="http://schemas.microsoft.com/office/drawing/2014/main" val="3243056309"/>
                    </a:ext>
                  </a:extLst>
                </a:gridCol>
                <a:gridCol w="2957198">
                  <a:extLst>
                    <a:ext uri="{9D8B030D-6E8A-4147-A177-3AD203B41FA5}">
                      <a16:colId xmlns:a16="http://schemas.microsoft.com/office/drawing/2014/main" val="1012292250"/>
                    </a:ext>
                  </a:extLst>
                </a:gridCol>
                <a:gridCol w="2901234">
                  <a:extLst>
                    <a:ext uri="{9D8B030D-6E8A-4147-A177-3AD203B41FA5}">
                      <a16:colId xmlns:a16="http://schemas.microsoft.com/office/drawing/2014/main" val="1084998130"/>
                    </a:ext>
                  </a:extLst>
                </a:gridCol>
              </a:tblGrid>
              <a:tr h="249774">
                <a:tc>
                  <a:txBody>
                    <a:bodyPr/>
                    <a:lstStyle/>
                    <a:p>
                      <a:pPr algn="ctr"/>
                      <a:r>
                        <a:rPr kumimoji="1" lang="ja-JP" altLang="en-US" sz="1050" dirty="0" smtClean="0">
                          <a:latin typeface="BIZ UDゴシック" panose="020B0400000000000000" pitchFamily="49" charset="-128"/>
                          <a:ea typeface="BIZ UDゴシック" panose="020B0400000000000000" pitchFamily="49" charset="-128"/>
                        </a:rPr>
                        <a:t>実態調査から見えた主な課題</a:t>
                      </a:r>
                      <a:endParaRPr kumimoji="1" lang="ja-JP" altLang="en-US" sz="1050" dirty="0">
                        <a:latin typeface="BIZ UDゴシック" panose="020B0400000000000000" pitchFamily="49" charset="-128"/>
                        <a:ea typeface="BIZ UDゴシック" panose="020B0400000000000000" pitchFamily="49" charset="-128"/>
                      </a:endParaRPr>
                    </a:p>
                  </a:txBody>
                  <a:tcPr/>
                </a:tc>
                <a:tc>
                  <a:txBody>
                    <a:bodyPr/>
                    <a:lstStyle/>
                    <a:p>
                      <a:pPr algn="ctr"/>
                      <a:r>
                        <a:rPr kumimoji="1" lang="ja-JP" altLang="en-US" sz="1050" dirty="0" smtClean="0">
                          <a:latin typeface="BIZ UDゴシック" panose="020B0400000000000000" pitchFamily="49" charset="-128"/>
                          <a:ea typeface="BIZ UDゴシック" panose="020B0400000000000000" pitchFamily="49" charset="-128"/>
                        </a:rPr>
                        <a:t>その原因</a:t>
                      </a:r>
                      <a:endParaRPr kumimoji="1" lang="ja-JP" altLang="en-US" sz="1050" dirty="0">
                        <a:latin typeface="BIZ UDゴシック" panose="020B0400000000000000" pitchFamily="49" charset="-128"/>
                        <a:ea typeface="BIZ UDゴシック" panose="020B0400000000000000" pitchFamily="49" charset="-128"/>
                      </a:endParaRPr>
                    </a:p>
                  </a:txBody>
                  <a:tcPr/>
                </a:tc>
                <a:tc>
                  <a:txBody>
                    <a:bodyPr/>
                    <a:lstStyle/>
                    <a:p>
                      <a:pPr algn="ctr"/>
                      <a:r>
                        <a:rPr kumimoji="1" lang="ja-JP" altLang="en-US" sz="1050" dirty="0" smtClean="0">
                          <a:latin typeface="BIZ UDゴシック" panose="020B0400000000000000" pitchFamily="49" charset="-128"/>
                          <a:ea typeface="BIZ UDゴシック" panose="020B0400000000000000" pitchFamily="49" charset="-128"/>
                        </a:rPr>
                        <a:t>掲載内容（＝対応方法）</a:t>
                      </a:r>
                      <a:endParaRPr kumimoji="1" lang="ja-JP" altLang="en-US" sz="1050" dirty="0">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4023948098"/>
                  </a:ext>
                </a:extLst>
              </a:tr>
              <a:tr h="370840">
                <a:tc>
                  <a:txBody>
                    <a:bodyPr/>
                    <a:lstStyle/>
                    <a:p>
                      <a:r>
                        <a:rPr kumimoji="1" lang="ja-JP" altLang="en-US" sz="1050" dirty="0" smtClean="0">
                          <a:latin typeface="BIZ UDゴシック" panose="020B0400000000000000" pitchFamily="49" charset="-128"/>
                          <a:ea typeface="BIZ UDゴシック" panose="020B0400000000000000" pitchFamily="49" charset="-128"/>
                        </a:rPr>
                        <a:t>国マニュアルがわかりにくい</a:t>
                      </a:r>
                      <a:endParaRPr kumimoji="1" lang="ja-JP" altLang="en-US" sz="1050" dirty="0">
                        <a:latin typeface="BIZ UDゴシック" panose="020B0400000000000000" pitchFamily="49" charset="-128"/>
                        <a:ea typeface="BIZ UDゴシック" panose="020B0400000000000000" pitchFamily="49" charset="-128"/>
                      </a:endParaRPr>
                    </a:p>
                  </a:txBody>
                  <a:tcPr/>
                </a:tc>
                <a:tc>
                  <a:txBody>
                    <a:bodyPr/>
                    <a:lstStyle/>
                    <a:p>
                      <a:r>
                        <a:rPr kumimoji="1" lang="ja-JP" altLang="en-US" sz="1050" dirty="0" smtClean="0">
                          <a:latin typeface="BIZ UDゴシック" panose="020B0400000000000000" pitchFamily="49" charset="-128"/>
                          <a:ea typeface="BIZ UDゴシック" panose="020B0400000000000000" pitchFamily="49" charset="-128"/>
                        </a:rPr>
                        <a:t>難解な表現</a:t>
                      </a:r>
                      <a:endParaRPr kumimoji="1" lang="ja-JP" altLang="en-US" sz="1050" dirty="0">
                        <a:latin typeface="BIZ UDゴシック" panose="020B0400000000000000" pitchFamily="49" charset="-128"/>
                        <a:ea typeface="BIZ UDゴシック" panose="020B0400000000000000" pitchFamily="49" charset="-128"/>
                      </a:endParaRPr>
                    </a:p>
                  </a:txBody>
                  <a:tcPr/>
                </a:tc>
                <a:tc>
                  <a:txBody>
                    <a:bodyPr/>
                    <a:lstStyle/>
                    <a:p>
                      <a:r>
                        <a:rPr kumimoji="1" lang="ja-JP" altLang="en-US" sz="1050" b="1" dirty="0" smtClean="0">
                          <a:latin typeface="BIZ UDゴシック" panose="020B0400000000000000" pitchFamily="49" charset="-128"/>
                          <a:ea typeface="BIZ UDゴシック" panose="020B0400000000000000" pitchFamily="49" charset="-128"/>
                        </a:rPr>
                        <a:t>国マニュアルをわかりやすく解説</a:t>
                      </a:r>
                      <a:endParaRPr kumimoji="1" lang="ja-JP" altLang="en-US" sz="1050" b="1" dirty="0">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2605954631"/>
                  </a:ext>
                </a:extLst>
              </a:tr>
              <a:tr h="370840">
                <a:tc>
                  <a:txBody>
                    <a:bodyPr/>
                    <a:lstStyle/>
                    <a:p>
                      <a:r>
                        <a:rPr kumimoji="1" lang="ja-JP" altLang="en-US" sz="1050" dirty="0" smtClean="0">
                          <a:latin typeface="BIZ UDゴシック" panose="020B0400000000000000" pitchFamily="49" charset="-128"/>
                          <a:ea typeface="BIZ UDゴシック" panose="020B0400000000000000" pitchFamily="49" charset="-128"/>
                        </a:rPr>
                        <a:t>プロセス指標（</a:t>
                      </a:r>
                      <a:r>
                        <a:rPr kumimoji="1" lang="en-US" altLang="ja-JP" sz="1050" dirty="0" smtClean="0">
                          <a:latin typeface="BIZ UDゴシック" panose="020B0400000000000000" pitchFamily="49" charset="-128"/>
                          <a:ea typeface="BIZ UDゴシック" panose="020B0400000000000000" pitchFamily="49" charset="-128"/>
                        </a:rPr>
                        <a:t>※</a:t>
                      </a:r>
                      <a:r>
                        <a:rPr kumimoji="1" lang="ja-JP" altLang="en-US" sz="1050" dirty="0" smtClean="0">
                          <a:latin typeface="BIZ UDゴシック" panose="020B0400000000000000" pitchFamily="49" charset="-128"/>
                          <a:ea typeface="BIZ UDゴシック" panose="020B0400000000000000" pitchFamily="49" charset="-128"/>
                        </a:rPr>
                        <a:t>）の評価を実施していない</a:t>
                      </a:r>
                      <a:endParaRPr kumimoji="1" lang="ja-JP" altLang="en-US" sz="1050" dirty="0">
                        <a:latin typeface="BIZ UDゴシック" panose="020B0400000000000000" pitchFamily="49" charset="-128"/>
                        <a:ea typeface="BIZ UDゴシック" panose="020B0400000000000000" pitchFamily="49" charset="-128"/>
                      </a:endParaRPr>
                    </a:p>
                  </a:txBody>
                  <a:tcPr/>
                </a:tc>
                <a:tc>
                  <a:txBody>
                    <a:bodyPr/>
                    <a:lstStyle/>
                    <a:p>
                      <a:r>
                        <a:rPr kumimoji="1" lang="ja-JP" altLang="en-US" sz="1050" dirty="0" smtClean="0">
                          <a:latin typeface="BIZ UDゴシック" panose="020B0400000000000000" pitchFamily="49" charset="-128"/>
                          <a:ea typeface="BIZ UDゴシック" panose="020B0400000000000000" pitchFamily="49" charset="-128"/>
                        </a:rPr>
                        <a:t>有効ながん検診実施の必要性の意識の欠如</a:t>
                      </a:r>
                      <a:endParaRPr kumimoji="1" lang="ja-JP" altLang="en-US" sz="1050" dirty="0">
                        <a:latin typeface="BIZ UDゴシック" panose="020B0400000000000000" pitchFamily="49" charset="-128"/>
                        <a:ea typeface="BIZ UDゴシック" panose="020B0400000000000000" pitchFamily="49" charset="-128"/>
                      </a:endParaRPr>
                    </a:p>
                  </a:txBody>
                  <a:tcPr/>
                </a:tc>
                <a:tc>
                  <a:txBody>
                    <a:bodyPr/>
                    <a:lstStyle/>
                    <a:p>
                      <a:r>
                        <a:rPr kumimoji="1" lang="ja-JP" altLang="en-US" sz="1050" b="1" dirty="0" smtClean="0">
                          <a:latin typeface="BIZ UDゴシック" panose="020B0400000000000000" pitchFamily="49" charset="-128"/>
                          <a:ea typeface="BIZ UDゴシック" panose="020B0400000000000000" pitchFamily="49" charset="-128"/>
                        </a:rPr>
                        <a:t>正しい検診を正しく行う＝質の高い検診を提供することの必要性</a:t>
                      </a:r>
                      <a:endParaRPr kumimoji="1" lang="ja-JP" altLang="en-US" sz="1050" b="1" dirty="0">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2194089637"/>
                  </a:ext>
                </a:extLst>
              </a:tr>
              <a:tr h="370840">
                <a:tc>
                  <a:txBody>
                    <a:bodyPr/>
                    <a:lstStyle/>
                    <a:p>
                      <a:r>
                        <a:rPr kumimoji="1" lang="ja-JP" altLang="en-US" sz="1050" dirty="0" smtClean="0">
                          <a:latin typeface="BIZ UDゴシック" panose="020B0400000000000000" pitchFamily="49" charset="-128"/>
                          <a:ea typeface="BIZ UDゴシック" panose="020B0400000000000000" pitchFamily="49" charset="-128"/>
                        </a:rPr>
                        <a:t>撮影および読影について認定医でない者が行っている</a:t>
                      </a:r>
                      <a:endParaRPr kumimoji="1" lang="ja-JP" altLang="en-US" sz="1050" dirty="0">
                        <a:latin typeface="BIZ UDゴシック" panose="020B0400000000000000" pitchFamily="49" charset="-128"/>
                        <a:ea typeface="BIZ UDゴシック" panose="020B0400000000000000" pitchFamily="49" charset="-128"/>
                      </a:endParaRPr>
                    </a:p>
                  </a:txBody>
                  <a:tcPr/>
                </a:tc>
                <a:tc>
                  <a:txBody>
                    <a:bodyPr/>
                    <a:lstStyle/>
                    <a:p>
                      <a:r>
                        <a:rPr kumimoji="1" lang="ja-JP" altLang="en-US" sz="1050" dirty="0" smtClean="0">
                          <a:latin typeface="BIZ UDゴシック" panose="020B0400000000000000" pitchFamily="49" charset="-128"/>
                          <a:ea typeface="BIZ UDゴシック" panose="020B0400000000000000" pitchFamily="49" charset="-128"/>
                        </a:rPr>
                        <a:t>有効ながん検診実施の必要性の意識の欠如</a:t>
                      </a:r>
                      <a:endParaRPr kumimoji="1" lang="ja-JP" altLang="en-US" sz="1050" dirty="0">
                        <a:latin typeface="BIZ UDゴシック" panose="020B0400000000000000" pitchFamily="49" charset="-128"/>
                        <a:ea typeface="BIZ UDゴシック" panose="020B0400000000000000" pitchFamily="49" charset="-128"/>
                      </a:endParaRPr>
                    </a:p>
                  </a:txBody>
                  <a:tcPr/>
                </a:tc>
                <a:tc>
                  <a:txBody>
                    <a:bodyPr/>
                    <a:lstStyle/>
                    <a:p>
                      <a:r>
                        <a:rPr kumimoji="1" lang="ja-JP" altLang="en-US" sz="1050" b="1" dirty="0" smtClean="0">
                          <a:latin typeface="BIZ UDゴシック" panose="020B0400000000000000" pitchFamily="49" charset="-128"/>
                          <a:ea typeface="BIZ UDゴシック" panose="020B0400000000000000" pitchFamily="49" charset="-128"/>
                        </a:rPr>
                        <a:t>有効性の確立した検査方法について</a:t>
                      </a:r>
                      <a:endParaRPr kumimoji="1" lang="ja-JP" altLang="en-US" sz="1050" b="1" dirty="0">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2198292632"/>
                  </a:ext>
                </a:extLst>
              </a:tr>
              <a:tr h="370840">
                <a:tc>
                  <a:txBody>
                    <a:bodyPr/>
                    <a:lstStyle/>
                    <a:p>
                      <a:r>
                        <a:rPr kumimoji="1" lang="ja-JP" altLang="en-US" sz="1050" dirty="0" smtClean="0">
                          <a:latin typeface="BIZ UDゴシック" panose="020B0400000000000000" pitchFamily="49" charset="-128"/>
                          <a:ea typeface="BIZ UDゴシック" panose="020B0400000000000000" pitchFamily="49" charset="-128"/>
                        </a:rPr>
                        <a:t>職場でのがん検診の推進方法が適切でない</a:t>
                      </a:r>
                      <a:endParaRPr kumimoji="1" lang="ja-JP" altLang="en-US" sz="1050" dirty="0">
                        <a:latin typeface="BIZ UDゴシック" panose="020B0400000000000000" pitchFamily="49" charset="-128"/>
                        <a:ea typeface="BIZ UDゴシック" panose="020B0400000000000000" pitchFamily="49" charset="-128"/>
                      </a:endParaRPr>
                    </a:p>
                  </a:txBody>
                  <a:tcPr/>
                </a:tc>
                <a:tc>
                  <a:txBody>
                    <a:bodyPr/>
                    <a:lstStyle/>
                    <a:p>
                      <a:r>
                        <a:rPr kumimoji="1" lang="ja-JP" altLang="en-US" sz="1050" dirty="0" smtClean="0">
                          <a:latin typeface="BIZ UDゴシック" panose="020B0400000000000000" pitchFamily="49" charset="-128"/>
                          <a:ea typeface="BIZ UDゴシック" panose="020B0400000000000000" pitchFamily="49" charset="-128"/>
                        </a:rPr>
                        <a:t>効果的な方法を知らない</a:t>
                      </a:r>
                      <a:endParaRPr kumimoji="1" lang="ja-JP" altLang="en-US" sz="1050" dirty="0">
                        <a:latin typeface="BIZ UDゴシック" panose="020B0400000000000000" pitchFamily="49" charset="-128"/>
                        <a:ea typeface="BIZ UDゴシック" panose="020B0400000000000000" pitchFamily="49" charset="-128"/>
                      </a:endParaRPr>
                    </a:p>
                  </a:txBody>
                  <a:tcPr/>
                </a:tc>
                <a:tc>
                  <a:txBody>
                    <a:bodyPr/>
                    <a:lstStyle/>
                    <a:p>
                      <a:r>
                        <a:rPr kumimoji="1" lang="ja-JP" altLang="en-US" sz="1050" b="1" dirty="0" smtClean="0">
                          <a:latin typeface="BIZ UDゴシック" panose="020B0400000000000000" pitchFamily="49" charset="-128"/>
                          <a:ea typeface="BIZ UDゴシック" panose="020B0400000000000000" pitchFamily="49" charset="-128"/>
                        </a:rPr>
                        <a:t>他機関の実例を紹介</a:t>
                      </a:r>
                      <a:endParaRPr kumimoji="1" lang="ja-JP" altLang="en-US" sz="1050" b="1" dirty="0">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1885923026"/>
                  </a:ext>
                </a:extLst>
              </a:tr>
            </a:tbl>
          </a:graphicData>
        </a:graphic>
      </p:graphicFrame>
      <p:sp>
        <p:nvSpPr>
          <p:cNvPr id="10" name="角丸四角形 9"/>
          <p:cNvSpPr/>
          <p:nvPr/>
        </p:nvSpPr>
        <p:spPr>
          <a:xfrm>
            <a:off x="6251051" y="1282614"/>
            <a:ext cx="3078051" cy="5221219"/>
          </a:xfrm>
          <a:prstGeom prst="roundRect">
            <a:avLst/>
          </a:prstGeom>
          <a:noFill/>
          <a:ln w="3810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ja-JP" altLang="en-US"/>
          </a:p>
        </p:txBody>
      </p:sp>
      <p:sp>
        <p:nvSpPr>
          <p:cNvPr id="11" name="下矢印 10"/>
          <p:cNvSpPr/>
          <p:nvPr/>
        </p:nvSpPr>
        <p:spPr>
          <a:xfrm>
            <a:off x="7603333" y="6458113"/>
            <a:ext cx="450761" cy="2032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2" name="テキスト ボックス 11"/>
          <p:cNvSpPr txBox="1"/>
          <p:nvPr/>
        </p:nvSpPr>
        <p:spPr>
          <a:xfrm>
            <a:off x="7280488" y="6603497"/>
            <a:ext cx="1547208" cy="276999"/>
          </a:xfrm>
          <a:prstGeom prst="rect">
            <a:avLst/>
          </a:prstGeom>
          <a:noFill/>
        </p:spPr>
        <p:txBody>
          <a:bodyPr wrap="square" rtlCol="0">
            <a:spAutoFit/>
          </a:bodyPr>
          <a:lstStyle/>
          <a:p>
            <a:r>
              <a:rPr lang="ja-JP" altLang="en-US" sz="1200" dirty="0">
                <a:latin typeface="BIZ UDゴシック" panose="020B0400000000000000" pitchFamily="49" charset="-128"/>
                <a:ea typeface="BIZ UDゴシック" panose="020B0400000000000000" pitchFamily="49" charset="-128"/>
              </a:rPr>
              <a:t>課題の解決へ</a:t>
            </a:r>
            <a:endParaRPr lang="ja-JP" altLang="en-US" sz="1200" dirty="0">
              <a:latin typeface="BIZ UDゴシック" panose="020B0400000000000000" pitchFamily="49" charset="-128"/>
              <a:ea typeface="BIZ UDゴシック" panose="020B0400000000000000" pitchFamily="49" charset="-128"/>
            </a:endParaRPr>
          </a:p>
        </p:txBody>
      </p:sp>
      <p:sp>
        <p:nvSpPr>
          <p:cNvPr id="2" name="テキスト ボックス 1"/>
          <p:cNvSpPr txBox="1"/>
          <p:nvPr/>
        </p:nvSpPr>
        <p:spPr>
          <a:xfrm>
            <a:off x="674497" y="6452494"/>
            <a:ext cx="5718220" cy="415498"/>
          </a:xfrm>
          <a:prstGeom prst="rect">
            <a:avLst/>
          </a:prstGeom>
          <a:noFill/>
        </p:spPr>
        <p:txBody>
          <a:bodyPr wrap="square" rtlCol="0">
            <a:spAutoFit/>
          </a:bodyPr>
          <a:lstStyle/>
          <a:p>
            <a:r>
              <a:rPr lang="en-US" altLang="ja-JP" sz="1050" dirty="0">
                <a:latin typeface="BIZ UDPゴシック" panose="020B0400000000000000" pitchFamily="50" charset="-128"/>
                <a:ea typeface="BIZ UDPゴシック" panose="020B0400000000000000" pitchFamily="50" charset="-128"/>
              </a:rPr>
              <a:t>※</a:t>
            </a:r>
            <a:r>
              <a:rPr lang="ja-JP" altLang="en-US" sz="1050" dirty="0">
                <a:latin typeface="BIZ UDPゴシック" panose="020B0400000000000000" pitchFamily="50" charset="-128"/>
                <a:ea typeface="BIZ UDPゴシック" panose="020B0400000000000000" pitchFamily="50" charset="-128"/>
              </a:rPr>
              <a:t>精度管理されたがん検診の評価の指標。</a:t>
            </a:r>
            <a:endParaRPr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がん検診受診率、要精検率、精検受診率、陽性反応適中度、がん発見率等</a:t>
            </a:r>
            <a:endParaRPr lang="en-US" altLang="ja-JP" sz="105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05710931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4603</TotalTime>
  <Words>1227</Words>
  <Application>Microsoft Office PowerPoint</Application>
  <PresentationFormat>ユーザー設定</PresentationFormat>
  <Paragraphs>69</Paragraphs>
  <Slides>2</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vt:i4>
      </vt:variant>
    </vt:vector>
  </HeadingPairs>
  <TitlesOfParts>
    <vt:vector size="13" baseType="lpstr">
      <vt:lpstr>BIZ UDPゴシック</vt:lpstr>
      <vt:lpstr>BIZ UDゴシック</vt:lpstr>
      <vt:lpstr>Meiryo UI</vt:lpstr>
      <vt:lpstr>メイリオ</vt:lpstr>
      <vt:lpstr>游ゴシック</vt:lpstr>
      <vt:lpstr>游ゴシック Light</vt:lpstr>
      <vt:lpstr>游明朝</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がんについての正しい理解の普及で、いつまでも元気に暮らせる大阪へ！</dc:title>
  <dc:creator>おかだひさこ</dc:creator>
  <cp:lastModifiedBy>片山　芙美子</cp:lastModifiedBy>
  <cp:revision>284</cp:revision>
  <cp:lastPrinted>2022-01-19T04:12:39Z</cp:lastPrinted>
  <dcterms:created xsi:type="dcterms:W3CDTF">2016-11-23T21:18:12Z</dcterms:created>
  <dcterms:modified xsi:type="dcterms:W3CDTF">2022-01-19T04:14:41Z</dcterms:modified>
</cp:coreProperties>
</file>