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683407258272739"/>
          <c:y val="3.4576993335311175E-2"/>
          <c:w val="0.82580607142358109"/>
          <c:h val="0.7043729031101519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'グラフ (3)'!$K$3</c:f>
              <c:strCache>
                <c:ptCount val="1"/>
                <c:pt idx="0">
                  <c:v>4~9月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'グラフ (3)'!$I$4:$J$9</c:f>
              <c:multiLvlStrCache>
                <c:ptCount val="6"/>
                <c:lvl>
                  <c:pt idx="0">
                    <c:v>R1</c:v>
                  </c:pt>
                  <c:pt idx="1">
                    <c:v>R2</c:v>
                  </c:pt>
                  <c:pt idx="2">
                    <c:v>R1</c:v>
                  </c:pt>
                  <c:pt idx="3">
                    <c:v>R2</c:v>
                  </c:pt>
                  <c:pt idx="4">
                    <c:v>R1</c:v>
                  </c:pt>
                  <c:pt idx="5">
                    <c:v>R2</c:v>
                  </c:pt>
                </c:lvl>
                <c:lvl>
                  <c:pt idx="0">
                    <c:v>（集団）</c:v>
                  </c:pt>
                  <c:pt idx="2">
                    <c:v>（個別）</c:v>
                  </c:pt>
                  <c:pt idx="4">
                    <c:v>(集団＋個別）</c:v>
                  </c:pt>
                </c:lvl>
              </c:multiLvlStrCache>
            </c:multiLvlStrRef>
          </c:cat>
          <c:val>
            <c:numRef>
              <c:f>'グラフ (3)'!$K$4:$K$9</c:f>
              <c:numCache>
                <c:formatCode>#,##0_);[Red]\(#,##0\)</c:formatCode>
                <c:ptCount val="6"/>
                <c:pt idx="0">
                  <c:v>148940</c:v>
                </c:pt>
                <c:pt idx="1">
                  <c:v>66545</c:v>
                </c:pt>
                <c:pt idx="2">
                  <c:v>450973</c:v>
                </c:pt>
                <c:pt idx="3">
                  <c:v>344950</c:v>
                </c:pt>
                <c:pt idx="4">
                  <c:v>599913</c:v>
                </c:pt>
                <c:pt idx="5">
                  <c:v>411495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36-49C0-8C24-6684B69A3474}"/>
            </c:ext>
          </c:extLst>
        </c:ser>
        <c:ser>
          <c:idx val="1"/>
          <c:order val="1"/>
          <c:tx>
            <c:strRef>
              <c:f>'グラフ (3)'!$L$3</c:f>
              <c:strCache>
                <c:ptCount val="1"/>
                <c:pt idx="0">
                  <c:v>10~11月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'グラフ (3)'!$I$4:$J$9</c:f>
              <c:multiLvlStrCache>
                <c:ptCount val="6"/>
                <c:lvl>
                  <c:pt idx="0">
                    <c:v>R1</c:v>
                  </c:pt>
                  <c:pt idx="1">
                    <c:v>R2</c:v>
                  </c:pt>
                  <c:pt idx="2">
                    <c:v>R1</c:v>
                  </c:pt>
                  <c:pt idx="3">
                    <c:v>R2</c:v>
                  </c:pt>
                  <c:pt idx="4">
                    <c:v>R1</c:v>
                  </c:pt>
                  <c:pt idx="5">
                    <c:v>R2</c:v>
                  </c:pt>
                </c:lvl>
                <c:lvl>
                  <c:pt idx="0">
                    <c:v>（集団）</c:v>
                  </c:pt>
                  <c:pt idx="2">
                    <c:v>（個別）</c:v>
                  </c:pt>
                  <c:pt idx="4">
                    <c:v>(集団＋個別）</c:v>
                  </c:pt>
                </c:lvl>
              </c:multiLvlStrCache>
            </c:multiLvlStrRef>
          </c:cat>
          <c:val>
            <c:numRef>
              <c:f>'グラフ (3)'!$L$4:$L$9</c:f>
              <c:numCache>
                <c:formatCode>#,##0_);[Red]\(#,##0\)</c:formatCode>
                <c:ptCount val="6"/>
                <c:pt idx="0">
                  <c:v>87240</c:v>
                </c:pt>
                <c:pt idx="1">
                  <c:v>61325</c:v>
                </c:pt>
                <c:pt idx="2">
                  <c:v>250645</c:v>
                </c:pt>
                <c:pt idx="3">
                  <c:v>208329</c:v>
                </c:pt>
                <c:pt idx="4">
                  <c:v>337885</c:v>
                </c:pt>
                <c:pt idx="5">
                  <c:v>269654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36-49C0-8C24-6684B69A34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8326960"/>
        <c:axId val="228329872"/>
      </c:barChart>
      <c:catAx>
        <c:axId val="228326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28329872"/>
        <c:crosses val="autoZero"/>
        <c:auto val="1"/>
        <c:lblAlgn val="ctr"/>
        <c:lblOffset val="100"/>
        <c:noMultiLvlLbl val="0"/>
      </c:catAx>
      <c:valAx>
        <c:axId val="228329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28326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0.52915</cdr:x>
      <cdr:y>0.24439</cdr:y>
    </cdr:from>
    <cdr:to>
      <cdr:x>0.61143</cdr:x>
      <cdr:y>0.35733</cdr:y>
    </cdr:to>
    <cdr:cxnSp macro="">
      <cdr:nvCxnSpPr>
        <cdr:cNvPr id="3" name="直線矢印コネクタ 2"/>
        <cdr:cNvCxnSpPr/>
      </cdr:nvCxnSpPr>
      <cdr:spPr>
        <a:xfrm xmlns:a="http://schemas.openxmlformats.org/drawingml/2006/main">
          <a:off x="5052311" y="1126075"/>
          <a:ext cx="785611" cy="52038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7298F-4BB3-42FD-9E5B-7C8EFD3AD09B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83034-F5AE-40E9-8323-62B90C153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751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altLang="ja-JP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8426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39D1-6F9E-4B17-9A9C-3124607856B7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30FA-DA63-4B55-B7FD-DA695DDA7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81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39D1-6F9E-4B17-9A9C-3124607856B7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30FA-DA63-4B55-B7FD-DA695DDA7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465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39D1-6F9E-4B17-9A9C-3124607856B7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30FA-DA63-4B55-B7FD-DA695DDA7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725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39D1-6F9E-4B17-9A9C-3124607856B7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30FA-DA63-4B55-B7FD-DA695DDA7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801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39D1-6F9E-4B17-9A9C-3124607856B7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30FA-DA63-4B55-B7FD-DA695DDA7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27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39D1-6F9E-4B17-9A9C-3124607856B7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30FA-DA63-4B55-B7FD-DA695DDA7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40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39D1-6F9E-4B17-9A9C-3124607856B7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30FA-DA63-4B55-B7FD-DA695DDA7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221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39D1-6F9E-4B17-9A9C-3124607856B7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30FA-DA63-4B55-B7FD-DA695DDA7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42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39D1-6F9E-4B17-9A9C-3124607856B7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30FA-DA63-4B55-B7FD-DA695DDA7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3490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39D1-6F9E-4B17-9A9C-3124607856B7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30FA-DA63-4B55-B7FD-DA695DDA7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0003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39D1-6F9E-4B17-9A9C-3124607856B7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30FA-DA63-4B55-B7FD-DA695DDA7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851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A39D1-6F9E-4B17-9A9C-3124607856B7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C30FA-DA63-4B55-B7FD-DA695DDA7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564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テキスト ボックス 65"/>
          <p:cNvSpPr txBox="1"/>
          <p:nvPr/>
        </p:nvSpPr>
        <p:spPr>
          <a:xfrm>
            <a:off x="1808567" y="3962409"/>
            <a:ext cx="8507025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ja-JP" altLang="en-US" sz="1351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0" y="451697"/>
            <a:ext cx="12192000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新型コロナウイルス感染症拡大に伴うがん検診の実施</a:t>
            </a:r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状況（</a:t>
            </a:r>
            <a:r>
              <a:rPr lang="en-US" altLang="ja-JP" sz="2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sz="2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月実施調査）</a:t>
            </a:r>
            <a:endParaRPr lang="en-US" altLang="ja-JP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23914" y="5845880"/>
            <a:ext cx="4068292" cy="954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1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注）但し、</a:t>
            </a:r>
            <a:r>
              <a:rPr lang="en-US" altLang="ja-JP" sz="1401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R</a:t>
            </a:r>
            <a:r>
              <a:rPr lang="ja-JP" altLang="en-US" sz="1401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  <a:r>
              <a:rPr lang="en-US" altLang="ja-JP" sz="1401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.1</a:t>
            </a:r>
            <a:r>
              <a:rPr lang="ja-JP" altLang="en-US" sz="1401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en-US" altLang="ja-JP" sz="1401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15</a:t>
            </a:r>
            <a:r>
              <a:rPr lang="ja-JP" altLang="en-US" sz="1401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日時点での暫定数字</a:t>
            </a:r>
            <a:endParaRPr lang="en-US" altLang="ja-JP" sz="1401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1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集団個別別</a:t>
            </a:r>
            <a:r>
              <a:rPr lang="en-US" altLang="ja-JP" sz="1401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</a:t>
            </a:r>
            <a:r>
              <a:rPr lang="ja-JP" altLang="en-US" sz="1401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がん総計数</a:t>
            </a:r>
            <a:endParaRPr lang="en-US" altLang="ja-JP" sz="1401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1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</a:t>
            </a:r>
            <a:r>
              <a:rPr lang="en-US" altLang="ja-JP" sz="1401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lang="ja-JP" altLang="en-US" sz="1401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月から</a:t>
            </a:r>
            <a:r>
              <a:rPr lang="en-US" altLang="ja-JP" sz="1401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11</a:t>
            </a:r>
            <a:r>
              <a:rPr lang="ja-JP" altLang="en-US" sz="1401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月までの対前年度比較</a:t>
            </a:r>
            <a:endParaRPr lang="en-US" altLang="ja-JP" sz="1401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1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各市町村が実施する対象年齢ごとの報告</a:t>
            </a:r>
          </a:p>
        </p:txBody>
      </p:sp>
      <p:sp>
        <p:nvSpPr>
          <p:cNvPr id="24" name="スライド番号プレースホルダー 1">
            <a:extLst>
              <a:ext uri="{FF2B5EF4-FFF2-40B4-BE49-F238E27FC236}">
                <a16:creationId xmlns:a16="http://schemas.microsoft.com/office/drawing/2014/main" id="{E83DE50B-19EF-44CC-807A-0AB596D0D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92206" y="6358985"/>
            <a:ext cx="2228852" cy="365125"/>
          </a:xfrm>
        </p:spPr>
        <p:txBody>
          <a:bodyPr/>
          <a:lstStyle/>
          <a:p>
            <a:fld id="{AB643658-520E-453B-B3B7-BA431513A284}" type="slidenum">
              <a:rPr lang="ja-JP" altLang="en-US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fld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5" name="グラフ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7354797"/>
              </p:ext>
            </p:extLst>
          </p:nvPr>
        </p:nvGraphicFramePr>
        <p:xfrm>
          <a:off x="269417" y="1106467"/>
          <a:ext cx="8422790" cy="4607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テキスト ボックス 3"/>
          <p:cNvSpPr txBox="1"/>
          <p:nvPr/>
        </p:nvSpPr>
        <p:spPr>
          <a:xfrm>
            <a:off x="2313409" y="2944358"/>
            <a:ext cx="1202532" cy="29765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昨年比</a:t>
            </a:r>
            <a:r>
              <a:rPr lang="en-US" altLang="ja-JP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:54.1</a:t>
            </a:r>
            <a:r>
              <a:rPr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％</a:t>
            </a:r>
          </a:p>
        </p:txBody>
      </p:sp>
      <p:sp>
        <p:nvSpPr>
          <p:cNvPr id="27" name="テキスト ボックス 12"/>
          <p:cNvSpPr txBox="1"/>
          <p:nvPr/>
        </p:nvSpPr>
        <p:spPr>
          <a:xfrm>
            <a:off x="4768344" y="1528188"/>
            <a:ext cx="1226345" cy="29765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昨年比：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78.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９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%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" name="テキスト ボックス 4"/>
          <p:cNvSpPr txBox="1"/>
          <p:nvPr/>
        </p:nvSpPr>
        <p:spPr>
          <a:xfrm>
            <a:off x="7465861" y="1247773"/>
            <a:ext cx="1226345" cy="29765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昨年比：</a:t>
            </a:r>
            <a:r>
              <a:rPr lang="en-US" altLang="ja-JP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72.6%</a:t>
            </a:r>
            <a:endParaRPr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テキスト ボックス 13"/>
          <p:cNvSpPr txBox="1"/>
          <p:nvPr/>
        </p:nvSpPr>
        <p:spPr>
          <a:xfrm>
            <a:off x="1570928" y="3447430"/>
            <a:ext cx="1146523" cy="309563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1" b="1" dirty="0"/>
              <a:t>236,180</a:t>
            </a:r>
            <a:endParaRPr lang="ja-JP" altLang="en-US" sz="1401" b="1" dirty="0"/>
          </a:p>
        </p:txBody>
      </p:sp>
      <p:sp>
        <p:nvSpPr>
          <p:cNvPr id="31" name="テキスト ボックス 14"/>
          <p:cNvSpPr txBox="1"/>
          <p:nvPr/>
        </p:nvSpPr>
        <p:spPr>
          <a:xfrm>
            <a:off x="2914675" y="3748841"/>
            <a:ext cx="961623" cy="309563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1" b="1" dirty="0"/>
              <a:t>127,870</a:t>
            </a:r>
            <a:endParaRPr lang="ja-JP" altLang="en-US" sz="1401" b="1" dirty="0"/>
          </a:p>
        </p:txBody>
      </p:sp>
      <p:sp>
        <p:nvSpPr>
          <p:cNvPr id="33" name="テキスト ボックス 17"/>
          <p:cNvSpPr txBox="1"/>
          <p:nvPr/>
        </p:nvSpPr>
        <p:spPr>
          <a:xfrm>
            <a:off x="4019446" y="1848290"/>
            <a:ext cx="1017733" cy="309563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1" b="1" dirty="0"/>
              <a:t>701,618</a:t>
            </a:r>
            <a:endParaRPr lang="ja-JP" altLang="en-US" sz="1401" b="1" dirty="0"/>
          </a:p>
        </p:txBody>
      </p:sp>
      <p:sp>
        <p:nvSpPr>
          <p:cNvPr id="34" name="テキスト ボックス 18"/>
          <p:cNvSpPr txBox="1"/>
          <p:nvPr/>
        </p:nvSpPr>
        <p:spPr>
          <a:xfrm>
            <a:off x="5364504" y="2356062"/>
            <a:ext cx="910903" cy="309563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1" b="1" dirty="0"/>
              <a:t>553,279</a:t>
            </a:r>
            <a:endParaRPr lang="ja-JP" altLang="en-US" sz="1401" b="1" dirty="0"/>
          </a:p>
        </p:txBody>
      </p:sp>
      <p:sp>
        <p:nvSpPr>
          <p:cNvPr id="35" name="テキスト ボックス 15"/>
          <p:cNvSpPr txBox="1"/>
          <p:nvPr/>
        </p:nvSpPr>
        <p:spPr>
          <a:xfrm>
            <a:off x="6275413" y="1162613"/>
            <a:ext cx="978961" cy="309563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1" b="1" dirty="0"/>
              <a:t>937,798</a:t>
            </a:r>
            <a:endParaRPr lang="ja-JP" altLang="en-US" sz="1401" b="1" dirty="0"/>
          </a:p>
        </p:txBody>
      </p:sp>
      <p:sp>
        <p:nvSpPr>
          <p:cNvPr id="36" name="テキスト ボックス 16"/>
          <p:cNvSpPr txBox="1"/>
          <p:nvPr/>
        </p:nvSpPr>
        <p:spPr>
          <a:xfrm>
            <a:off x="7720760" y="1984394"/>
            <a:ext cx="910903" cy="309563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1" b="1" dirty="0"/>
              <a:t>681,149</a:t>
            </a:r>
            <a:endParaRPr lang="ja-JP" altLang="en-US" sz="1401" b="1" dirty="0"/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7034360" y="1485451"/>
            <a:ext cx="785611" cy="8271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>
            <a:off x="2359524" y="3757924"/>
            <a:ext cx="759855" cy="3682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角丸四角形 17"/>
          <p:cNvSpPr/>
          <p:nvPr/>
        </p:nvSpPr>
        <p:spPr>
          <a:xfrm>
            <a:off x="8692206" y="1834324"/>
            <a:ext cx="3361386" cy="334925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＊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月末時点調査では、受診者数が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4~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９月前年比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58.8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％であったが、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日時点調査では、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4~11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月前年比で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72.6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％となっている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＊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4~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９月の受診者数については、全ての　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市町村において前年度よりも受診者数が減少していたが、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10~11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月の受診者数については、集団検診については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市町村が、個別検診については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市町村が、前年度より増加していた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＊緊急事態宣言時に休止した健診を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夏～秋に振り替えて実施している市町村が複数あった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689465" y="88397"/>
            <a:ext cx="1364127" cy="307777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/>
              <a:t>参考資料３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795423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206</Words>
  <Application>Microsoft Office PowerPoint</Application>
  <PresentationFormat>ワイド画面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Meiryo UI</vt:lpstr>
      <vt:lpstr>UD デジタル 教科書体 NK-B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橋本　弘子</dc:creator>
  <cp:lastModifiedBy>木村　優水</cp:lastModifiedBy>
  <cp:revision>16</cp:revision>
  <cp:lastPrinted>2021-03-03T06:48:55Z</cp:lastPrinted>
  <dcterms:created xsi:type="dcterms:W3CDTF">2021-02-25T06:51:44Z</dcterms:created>
  <dcterms:modified xsi:type="dcterms:W3CDTF">2021-03-03T06:50:06Z</dcterms:modified>
</cp:coreProperties>
</file>