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9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4D134-0A02-405C-B096-450C26048800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3F7D7-5983-4899-A0F8-15AFC6AC9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910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B109-20B0-4DA7-B4DD-97F02AAAE1FE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CC61-6D2B-4BB9-BA79-1805230212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2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B109-20B0-4DA7-B4DD-97F02AAAE1FE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CC61-6D2B-4BB9-BA79-1805230212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69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B109-20B0-4DA7-B4DD-97F02AAAE1FE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CC61-6D2B-4BB9-BA79-1805230212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78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B109-20B0-4DA7-B4DD-97F02AAAE1FE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CC61-6D2B-4BB9-BA79-1805230212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578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B109-20B0-4DA7-B4DD-97F02AAAE1FE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CC61-6D2B-4BB9-BA79-1805230212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35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B109-20B0-4DA7-B4DD-97F02AAAE1FE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CC61-6D2B-4BB9-BA79-1805230212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51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B109-20B0-4DA7-B4DD-97F02AAAE1FE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CC61-6D2B-4BB9-BA79-1805230212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32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B109-20B0-4DA7-B4DD-97F02AAAE1FE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CC61-6D2B-4BB9-BA79-1805230212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28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B109-20B0-4DA7-B4DD-97F02AAAE1FE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CC61-6D2B-4BB9-BA79-1805230212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8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B109-20B0-4DA7-B4DD-97F02AAAE1FE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CC61-6D2B-4BB9-BA79-1805230212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766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B109-20B0-4DA7-B4DD-97F02AAAE1FE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CC61-6D2B-4BB9-BA79-1805230212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41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2B109-20B0-4DA7-B4DD-97F02AAAE1FE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4CC61-6D2B-4BB9-BA79-1805230212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8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67EE10-B979-49C3-80AF-30E03206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177" y="479898"/>
            <a:ext cx="9014902" cy="642238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19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市町村の子宮頸がん検診への</a:t>
            </a:r>
            <a:r>
              <a:rPr lang="en-US" altLang="ja-JP" sz="19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HPV</a:t>
            </a:r>
            <a:r>
              <a:rPr lang="ja-JP" altLang="en-US" sz="19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検査単独法の導入に係る</a:t>
            </a:r>
            <a:br>
              <a:rPr lang="en-US" altLang="ja-JP" sz="19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9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令和６年度 子宮頸がんワーキングの開催について</a:t>
            </a:r>
            <a:endParaRPr lang="ja-JP" altLang="en-US" sz="19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544B97-03C3-44B3-A7FD-434031F01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177" y="5576084"/>
            <a:ext cx="8989750" cy="1186418"/>
          </a:xfrm>
          <a:ln w="19050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ts val="975"/>
              </a:lnSpc>
              <a:buNone/>
            </a:pPr>
            <a:br>
              <a:rPr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大阪府の今後のスケジュール</a:t>
            </a:r>
            <a:r>
              <a:rPr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0" indent="0">
              <a:lnSpc>
                <a:spcPts val="975"/>
              </a:lnSpc>
              <a:buNone/>
            </a:pPr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・令和６年５月頃 ： 子宮頸がんワーキングを開催し、市町村の子宮頸がん検診への</a:t>
            </a:r>
            <a:r>
              <a:rPr lang="en-US" altLang="ja-JP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HPV</a:t>
            </a:r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検査単独法の導入についてご意見を賜る。</a:t>
            </a:r>
            <a:endParaRPr lang="en-US" altLang="ja-JP" sz="1138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975"/>
              </a:lnSpc>
              <a:buNone/>
            </a:pPr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・令和６年６月頃 ： がん検診部会を開催し、子宮頸がんワーキングの内容を部会委員に報告。</a:t>
            </a:r>
            <a:endParaRPr lang="en-US" altLang="ja-JP" sz="1138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975"/>
              </a:lnSpc>
              <a:buNone/>
            </a:pPr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・令和６年７月頃 ： 部会への報告結果を踏まえ、市町村に</a:t>
            </a:r>
            <a:r>
              <a:rPr lang="en-US" altLang="ja-JP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HPV</a:t>
            </a:r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検査単独法の導入についての通知を発出。</a:t>
            </a:r>
            <a:endParaRPr lang="en-US" altLang="ja-JP" sz="1463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975"/>
              </a:lnSpc>
              <a:buNone/>
            </a:pPr>
            <a:endParaRPr lang="en-US" altLang="ja-JP" sz="1138" dirty="0"/>
          </a:p>
          <a:p>
            <a:pPr marL="0" indent="0">
              <a:lnSpc>
                <a:spcPts val="975"/>
              </a:lnSpc>
              <a:buNone/>
            </a:pPr>
            <a:endParaRPr lang="en-US" altLang="ja-JP" sz="1138" dirty="0"/>
          </a:p>
          <a:p>
            <a:pPr marL="0" indent="0">
              <a:lnSpc>
                <a:spcPts val="975"/>
              </a:lnSpc>
              <a:buNone/>
            </a:pPr>
            <a:endParaRPr lang="en-US" altLang="ja-JP" sz="1138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A015975-2185-4A3B-9DE8-1AC7635FD0CA}"/>
              </a:ext>
            </a:extLst>
          </p:cNvPr>
          <p:cNvSpPr/>
          <p:nvPr/>
        </p:nvSpPr>
        <p:spPr>
          <a:xfrm>
            <a:off x="431177" y="1122136"/>
            <a:ext cx="9000530" cy="40904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63"/>
              </a:lnSpc>
            </a:pPr>
            <a:endParaRPr lang="en-US" altLang="ja-JP" sz="1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endParaRPr lang="en-US" altLang="ja-JP" sz="1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国の動向</a:t>
            </a:r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lnSpc>
                <a:spcPts val="1463"/>
              </a:lnSpc>
            </a:pP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・令和５年</a:t>
            </a:r>
            <a:r>
              <a:rPr lang="en-US" altLang="ja-JP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月、厚生労働省の「がん検診のあり方に関する検討会」において、「がん予防重点健康教育及びがん検診実施のための</a:t>
            </a: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r>
              <a:rPr lang="ja-JP" altLang="en-US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 指針」で定める子宮頸がん検診に、</a:t>
            </a:r>
            <a:r>
              <a:rPr lang="en-US" altLang="ja-JP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HPV</a:t>
            </a:r>
            <a:r>
              <a:rPr lang="ja-JP" altLang="en-US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検査単独法を追加する方針を固める。</a:t>
            </a: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r>
              <a:rPr lang="ja-JP" altLang="en-US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・令和６年２月、指針を改正し、</a:t>
            </a:r>
            <a:r>
              <a:rPr lang="en-US" altLang="ja-JP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HPV</a:t>
            </a:r>
            <a:r>
              <a:rPr lang="ja-JP" altLang="en-US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検査単独法を追加（令和６年４月１日から適用）。</a:t>
            </a:r>
            <a:r>
              <a:rPr lang="en-US" altLang="ja-JP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HPV</a:t>
            </a:r>
            <a:r>
              <a:rPr lang="ja-JP" altLang="en-US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検査単独法に係る詳細を記載した検診</a:t>
            </a: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r>
              <a:rPr lang="ja-JP" altLang="en-US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マニュアルが別途公表される予定。</a:t>
            </a: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r>
              <a:rPr lang="ja-JP" altLang="en-US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r>
              <a:rPr lang="ja-JP" altLang="en-US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・これにより、令和６年４月１日より、体制整備、関係者の理解・協力等が得られた市町村から順次、指針に基づく</a:t>
            </a:r>
            <a:r>
              <a:rPr lang="en-US" altLang="ja-JP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HPV</a:t>
            </a:r>
            <a:r>
              <a:rPr lang="ja-JP" altLang="en-US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検査単独法</a:t>
            </a: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r>
              <a:rPr lang="ja-JP" altLang="en-US" sz="113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の導入が可能となる。</a:t>
            </a: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endParaRPr lang="en-US" altLang="ja-JP" sz="113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endParaRPr lang="en-US" altLang="ja-JP" sz="1138" dirty="0">
              <a:solidFill>
                <a:schemeClr val="tx1"/>
              </a:solidFill>
              <a:highlight>
                <a:srgbClr val="0000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63"/>
              </a:lnSpc>
            </a:pPr>
            <a:endParaRPr lang="en-US" altLang="ja-JP" sz="1138" dirty="0">
              <a:solidFill>
                <a:schemeClr val="tx1"/>
              </a:solidFill>
              <a:highlight>
                <a:srgbClr val="0000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138" dirty="0">
              <a:solidFill>
                <a:schemeClr val="tx1"/>
              </a:solidFill>
              <a:highlight>
                <a:srgbClr val="0000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138" b="1" dirty="0">
              <a:solidFill>
                <a:schemeClr val="tx1"/>
              </a:solidFill>
              <a:highlight>
                <a:srgbClr val="0000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138" b="1" dirty="0">
              <a:solidFill>
                <a:schemeClr val="tx1"/>
              </a:solidFill>
              <a:highlight>
                <a:srgbClr val="0000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138" b="1" dirty="0">
              <a:solidFill>
                <a:schemeClr val="tx1"/>
              </a:solidFill>
              <a:highlight>
                <a:srgbClr val="0000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138" dirty="0">
              <a:solidFill>
                <a:schemeClr val="tx1"/>
              </a:solidFill>
              <a:highlight>
                <a:srgbClr val="0000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56B1279-E78B-4EEA-9122-032919EE76FC}"/>
              </a:ext>
            </a:extLst>
          </p:cNvPr>
          <p:cNvSpPr/>
          <p:nvPr/>
        </p:nvSpPr>
        <p:spPr>
          <a:xfrm>
            <a:off x="711081" y="2946466"/>
            <a:ext cx="8440722" cy="19945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463" dirty="0"/>
          </a:p>
        </p:txBody>
      </p:sp>
      <p:graphicFrame>
        <p:nvGraphicFramePr>
          <p:cNvPr id="11" name="表 9">
            <a:extLst>
              <a:ext uri="{FF2B5EF4-FFF2-40B4-BE49-F238E27FC236}">
                <a16:creationId xmlns:a16="http://schemas.microsoft.com/office/drawing/2014/main" id="{9020764D-8F4A-48B5-A93C-BBBAF8004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080298"/>
              </p:ext>
            </p:extLst>
          </p:nvPr>
        </p:nvGraphicFramePr>
        <p:xfrm>
          <a:off x="711081" y="2946466"/>
          <a:ext cx="8440722" cy="19945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694">
                  <a:extLst>
                    <a:ext uri="{9D8B030D-6E8A-4147-A177-3AD203B41FA5}">
                      <a16:colId xmlns:a16="http://schemas.microsoft.com/office/drawing/2014/main" val="1914924622"/>
                    </a:ext>
                  </a:extLst>
                </a:gridCol>
                <a:gridCol w="1588547">
                  <a:extLst>
                    <a:ext uri="{9D8B030D-6E8A-4147-A177-3AD203B41FA5}">
                      <a16:colId xmlns:a16="http://schemas.microsoft.com/office/drawing/2014/main" val="2649568196"/>
                    </a:ext>
                  </a:extLst>
                </a:gridCol>
                <a:gridCol w="1256316">
                  <a:extLst>
                    <a:ext uri="{9D8B030D-6E8A-4147-A177-3AD203B41FA5}">
                      <a16:colId xmlns:a16="http://schemas.microsoft.com/office/drawing/2014/main" val="4161061971"/>
                    </a:ext>
                  </a:extLst>
                </a:gridCol>
                <a:gridCol w="1775148">
                  <a:extLst>
                    <a:ext uri="{9D8B030D-6E8A-4147-A177-3AD203B41FA5}">
                      <a16:colId xmlns:a16="http://schemas.microsoft.com/office/drawing/2014/main" val="2695120232"/>
                    </a:ext>
                  </a:extLst>
                </a:gridCol>
                <a:gridCol w="3431017">
                  <a:extLst>
                    <a:ext uri="{9D8B030D-6E8A-4147-A177-3AD203B41FA5}">
                      <a16:colId xmlns:a16="http://schemas.microsoft.com/office/drawing/2014/main" val="753799217"/>
                    </a:ext>
                  </a:extLst>
                </a:gridCol>
              </a:tblGrid>
              <a:tr h="310214">
                <a:tc rowSpan="2" gridSpan="2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改正前</a:t>
                      </a:r>
                      <a:endParaRPr kumimoji="1" lang="en-US" altLang="ja-JP" sz="15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改正後</a:t>
                      </a:r>
                      <a:endParaRPr kumimoji="1" lang="en-US" altLang="ja-JP" sz="15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1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市町村毎にいずれかを選択</a:t>
                      </a:r>
                    </a:p>
                  </a:txBody>
                  <a:tcPr marL="74295" marR="74295" marT="37148" marB="37148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892304"/>
                  </a:ext>
                </a:extLst>
              </a:tr>
              <a:tr h="298723">
                <a:tc gridSpan="2" vMerge="1"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細胞診を実施する場合</a:t>
                      </a: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HPV</a:t>
                      </a:r>
                      <a:r>
                        <a:rPr kumimoji="1" lang="ja-JP" altLang="en-US" sz="11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検査単独法を導入する場合</a:t>
                      </a:r>
                    </a:p>
                  </a:txBody>
                  <a:tcPr marL="74295" marR="74295" marT="37148" marB="3714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39824"/>
                  </a:ext>
                </a:extLst>
              </a:tr>
              <a:tr h="41947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</a:t>
                      </a:r>
                      <a:endParaRPr kumimoji="1" lang="en-US" altLang="ja-JP" sz="11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象</a:t>
                      </a:r>
                      <a:endParaRPr kumimoji="1" lang="en-US" altLang="ja-JP" sz="11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者</a:t>
                      </a: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歳代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細胞診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（２年に１回）</a:t>
                      </a:r>
                    </a:p>
                  </a:txBody>
                  <a:tcPr marL="74295" marR="74295" marT="37148" marB="37148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細胞診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（２年に１回）</a:t>
                      </a: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細胞診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（２年に１回）</a:t>
                      </a:r>
                    </a:p>
                  </a:txBody>
                  <a:tcPr marL="74295" marR="74295" marT="37148" marB="3714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98349"/>
                  </a:ext>
                </a:extLst>
              </a:tr>
              <a:tr h="591161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歳以上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HPV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検査単独法は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歳以上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歳以下の者を特に推奨）</a:t>
                      </a:r>
                    </a:p>
                  </a:txBody>
                  <a:tcPr marL="74295" marR="74295" marT="37148" marB="37148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HPV</a:t>
                      </a:r>
                      <a:r>
                        <a:rPr kumimoji="1" lang="ja-JP" altLang="en-US" sz="11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検査単独法（５年に１回）</a:t>
                      </a:r>
                      <a:endParaRPr kumimoji="1" lang="en-US" altLang="ja-JP" sz="11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追跡検査対象者（</a:t>
                      </a:r>
                      <a:r>
                        <a:rPr kumimoji="1" lang="en-US" altLang="ja-JP" sz="11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1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）は１年後に受診</a:t>
                      </a:r>
                    </a:p>
                  </a:txBody>
                  <a:tcPr marL="74295" marR="74295" marT="37148" marB="3714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85382"/>
                  </a:ext>
                </a:extLst>
              </a:tr>
            </a:tbl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25C39BE-0BCF-4628-8B38-C69D52FA2E5A}"/>
              </a:ext>
            </a:extLst>
          </p:cNvPr>
          <p:cNvSpPr/>
          <p:nvPr/>
        </p:nvSpPr>
        <p:spPr>
          <a:xfrm>
            <a:off x="5609885" y="4987094"/>
            <a:ext cx="3664997" cy="2255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※HPV</a:t>
            </a:r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検査陽性かつトリアージ検査（細胞診）陰性となった者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797B39E-69F3-428F-B313-7CDBBC07BF67}"/>
              </a:ext>
            </a:extLst>
          </p:cNvPr>
          <p:cNvSpPr/>
          <p:nvPr/>
        </p:nvSpPr>
        <p:spPr>
          <a:xfrm>
            <a:off x="8278586" y="162723"/>
            <a:ext cx="1167493" cy="3171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資料４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1DC1959-36B3-483C-BDA3-645FE8ED98E0}"/>
              </a:ext>
            </a:extLst>
          </p:cNvPr>
          <p:cNvSpPr/>
          <p:nvPr/>
        </p:nvSpPr>
        <p:spPr>
          <a:xfrm>
            <a:off x="204108" y="5258715"/>
            <a:ext cx="9227600" cy="2712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上記について、子宮頸がんワーキングを開催し、子宮頸がん検診への</a:t>
            </a:r>
            <a:r>
              <a: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HPV</a:t>
            </a:r>
            <a:r>
              <a:rPr kumimoji="1" lang="ja-JP" altLang="en-US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検査単独法の導入に関する課題を議論する予定。</a:t>
            </a:r>
          </a:p>
        </p:txBody>
      </p:sp>
    </p:spTree>
    <p:extLst>
      <p:ext uri="{BB962C8B-B14F-4D97-AF65-F5344CB8AC3E}">
        <p14:creationId xmlns:p14="http://schemas.microsoft.com/office/powerpoint/2010/main" val="3050593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</TotalTime>
  <Words>403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メイリオ</vt:lpstr>
      <vt:lpstr>游ゴシック</vt:lpstr>
      <vt:lpstr>Arial</vt:lpstr>
      <vt:lpstr>Calibri</vt:lpstr>
      <vt:lpstr>Calibri Light</vt:lpstr>
      <vt:lpstr>Office テーマ</vt:lpstr>
      <vt:lpstr>市町村の子宮頸がん検診へのHPV検査単独法の導入に係る 令和６年度 子宮頸がんワーキングの開催について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市町村の子宮頸がん検診へのHPV検査単独法の導入について</dc:title>
  <dc:creator>西田　由美</dc:creator>
  <cp:lastModifiedBy>俣野　なるみ</cp:lastModifiedBy>
  <cp:revision>37</cp:revision>
  <cp:lastPrinted>2024-02-22T01:17:02Z</cp:lastPrinted>
  <dcterms:created xsi:type="dcterms:W3CDTF">2024-02-05T04:08:37Z</dcterms:created>
  <dcterms:modified xsi:type="dcterms:W3CDTF">2024-02-28T04:42:38Z</dcterms:modified>
</cp:coreProperties>
</file>