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1" r:id="rId2"/>
    <p:sldId id="292" r:id="rId3"/>
    <p:sldId id="285" r:id="rId4"/>
    <p:sldId id="284" r:id="rId5"/>
    <p:sldId id="290" r:id="rId6"/>
    <p:sldId id="268" r:id="rId7"/>
    <p:sldId id="277" r:id="rId8"/>
    <p:sldId id="269" r:id="rId9"/>
    <p:sldId id="278" r:id="rId10"/>
    <p:sldId id="271" r:id="rId11"/>
    <p:sldId id="272" r:id="rId12"/>
    <p:sldId id="267" r:id="rId13"/>
    <p:sldId id="273" r:id="rId14"/>
    <p:sldId id="291" r:id="rId15"/>
    <p:sldId id="286" r:id="rId16"/>
    <p:sldId id="288" r:id="rId17"/>
    <p:sldId id="287" r:id="rId18"/>
    <p:sldId id="260" r:id="rId19"/>
    <p:sldId id="257" r:id="rId20"/>
    <p:sldId id="262" r:id="rId21"/>
    <p:sldId id="289" r:id="rId2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85512" autoAdjust="0"/>
  </p:normalViewPr>
  <p:slideViewPr>
    <p:cSldViewPr>
      <p:cViewPr>
        <p:scale>
          <a:sx n="70" d="100"/>
          <a:sy n="70" d="100"/>
        </p:scale>
        <p:origin x="-2130" y="-582"/>
      </p:cViewPr>
      <p:guideLst>
        <p:guide orient="horz" pos="2160"/>
        <p:guide pos="2880"/>
      </p:guideLst>
    </p:cSldViewPr>
  </p:slideViewPr>
  <p:notesTextViewPr>
    <p:cViewPr>
      <p:scale>
        <a:sx n="1" d="1"/>
        <a:sy n="1" d="1"/>
      </p:scale>
      <p:origin x="0" y="0"/>
    </p:cViewPr>
  </p:notesTextViewPr>
  <p:notesViewPr>
    <p:cSldViewPr>
      <p:cViewPr>
        <p:scale>
          <a:sx n="78" d="100"/>
          <a:sy n="78" d="100"/>
        </p:scale>
        <p:origin x="-3234"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F5E81B69-2470-440A-9603-D03962D4A4CD}" type="datetimeFigureOut">
              <a:rPr kumimoji="1" lang="ja-JP" altLang="en-US" smtClean="0"/>
              <a:t>2017/8/9</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C2E541E-4527-4BC0-AC54-1AF823CDC454}" type="slidenum">
              <a:rPr kumimoji="1" lang="ja-JP" altLang="en-US" smtClean="0"/>
              <a:t>‹#›</a:t>
            </a:fld>
            <a:endParaRPr kumimoji="1" lang="ja-JP" altLang="en-US"/>
          </a:p>
        </p:txBody>
      </p:sp>
    </p:spTree>
    <p:extLst>
      <p:ext uri="{BB962C8B-B14F-4D97-AF65-F5344CB8AC3E}">
        <p14:creationId xmlns:p14="http://schemas.microsoft.com/office/powerpoint/2010/main" val="2859004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E99BDA46-6FC1-43F2-930B-D1734032CCFF}" type="datetimeFigureOut">
              <a:rPr kumimoji="1" lang="ja-JP" altLang="en-US" smtClean="0"/>
              <a:t>2017/8/9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BC92D76-20EB-449E-AB0E-E84C2516363B}" type="slidenum">
              <a:rPr kumimoji="1" lang="ja-JP" altLang="en-US" smtClean="0"/>
              <a:t>‹#›</a:t>
            </a:fld>
            <a:endParaRPr kumimoji="1" lang="ja-JP" altLang="en-US"/>
          </a:p>
        </p:txBody>
      </p:sp>
    </p:spTree>
    <p:extLst>
      <p:ext uri="{BB962C8B-B14F-4D97-AF65-F5344CB8AC3E}">
        <p14:creationId xmlns:p14="http://schemas.microsoft.com/office/powerpoint/2010/main" val="3265906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分野別検討としてがん検診についてご意見をいただきたいと思います。</a:t>
            </a:r>
            <a:endParaRPr kumimoji="1" lang="en-US" altLang="ja-JP" dirty="0" smtClean="0"/>
          </a:p>
          <a:p>
            <a:r>
              <a:rPr lang="ja-JP" altLang="en-US" dirty="0"/>
              <a:t>がん</a:t>
            </a:r>
            <a:r>
              <a:rPr lang="ja-JP" altLang="en-US" dirty="0" smtClean="0"/>
              <a:t>検診では、文言の確認、専門用語の確認、また指標の算出方法などに意見をいただきたいと思います。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a:t>
            </a:fld>
            <a:endParaRPr kumimoji="1" lang="ja-JP" altLang="en-US"/>
          </a:p>
        </p:txBody>
      </p:sp>
    </p:spTree>
    <p:extLst>
      <p:ext uri="{BB962C8B-B14F-4D97-AF65-F5344CB8AC3E}">
        <p14:creationId xmlns:p14="http://schemas.microsoft.com/office/powerpoint/2010/main" val="660578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それぞれの質問の上が一年以内にがん検診受診していない人、下が受診している人になります。</a:t>
            </a:r>
            <a:endParaRPr kumimoji="1" lang="en-US" altLang="ja-JP" dirty="0" smtClean="0"/>
          </a:p>
          <a:p>
            <a:r>
              <a:rPr kumimoji="1" lang="ja-JP" altLang="en-US" dirty="0" smtClean="0"/>
              <a:t>それぞれ１０％以上の差が出来ています。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10</a:t>
            </a:fld>
            <a:endParaRPr kumimoji="1" lang="ja-JP" altLang="en-US"/>
          </a:p>
        </p:txBody>
      </p:sp>
    </p:spTree>
    <p:extLst>
      <p:ext uri="{BB962C8B-B14F-4D97-AF65-F5344CB8AC3E}">
        <p14:creationId xmlns:p14="http://schemas.microsoft.com/office/powerpoint/2010/main" val="799172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本文に使わせていただいたのは、上二つの質問です。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図</a:t>
            </a:r>
            <a:r>
              <a:rPr lang="ja-JP" altLang="ja-JP" sz="1200" b="0" kern="1200" dirty="0" smtClean="0">
                <a:solidFill>
                  <a:srgbClr val="000000"/>
                </a:solidFill>
                <a:effectLst/>
                <a:latin typeface="ＭＳ ゴシック" panose="020B0609070205080204" pitchFamily="49" charset="-128"/>
                <a:ea typeface="ＭＳ ゴシック" panose="020B0609070205080204" pitchFamily="49" charset="-128"/>
                <a:cs typeface="Times New Roman"/>
              </a:rPr>
              <a:t>がんに関する知識とがん検診の受診状況の関係</a:t>
            </a:r>
            <a:r>
              <a:rPr lang="ja-JP" altLang="en-US" sz="1200" b="0" kern="1200" dirty="0" smtClean="0">
                <a:solidFill>
                  <a:srgbClr val="000000"/>
                </a:solidFill>
                <a:effectLst/>
                <a:latin typeface="ＭＳ ゴシック" panose="020B0609070205080204" pitchFamily="49" charset="-128"/>
                <a:ea typeface="ＭＳ ゴシック" panose="020B0609070205080204" pitchFamily="49" charset="-128"/>
                <a:cs typeface="Times New Roman"/>
              </a:rPr>
              <a:t>、</a:t>
            </a:r>
            <a:r>
              <a:rPr kumimoji="1" lang="ja-JP" altLang="en-US" dirty="0" smtClean="0"/>
              <a:t>質問内容すべてにおいて、啓発がしっかりと出来ていれば</a:t>
            </a:r>
            <a:r>
              <a:rPr kumimoji="1" lang="en-US" altLang="ja-JP"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まだ増える要素があると考えており、“</a:t>
            </a:r>
            <a:r>
              <a:rPr lang="ja-JP" altLang="ja-JP" dirty="0" smtClean="0">
                <a:latin typeface="HG丸ｺﾞｼｯｸM-PRO" panose="020F0600000000000000" pitchFamily="50" charset="-128"/>
                <a:ea typeface="HG丸ｺﾞｼｯｸM-PRO" panose="020F0600000000000000" pitchFamily="50" charset="-128"/>
              </a:rPr>
              <a:t>正しい知識の普及啓発が必要</a:t>
            </a:r>
            <a:r>
              <a:rPr lang="ja-JP" altLang="en-US" dirty="0" smtClean="0">
                <a:latin typeface="HG丸ｺﾞｼｯｸM-PRO" panose="020F0600000000000000" pitchFamily="50" charset="-128"/>
                <a:ea typeface="HG丸ｺﾞｼｯｸM-PRO" panose="020F0600000000000000" pitchFamily="50" charset="-128"/>
              </a:rPr>
              <a:t>”と課題にあげています。</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p>
          <a:p>
            <a:r>
              <a:rPr lang="ja-JP" altLang="en-US" dirty="0" smtClean="0"/>
              <a:t>またがん検診を受けない理由として時間や経済的な理由を挙げている方も多くみられ、がん検診の利便性など受診勧奨整備が必要だと考えられます。</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11</a:t>
            </a:fld>
            <a:endParaRPr kumimoji="1" lang="ja-JP" altLang="en-US"/>
          </a:p>
        </p:txBody>
      </p:sp>
    </p:spTree>
    <p:extLst>
      <p:ext uri="{BB962C8B-B14F-4D97-AF65-F5344CB8AC3E}">
        <p14:creationId xmlns:p14="http://schemas.microsoft.com/office/powerpoint/2010/main" val="166240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次はがん検診の精度管理について</a:t>
            </a:r>
            <a:endParaRPr lang="en-US" altLang="ja-JP" dirty="0" smtClean="0"/>
          </a:p>
          <a:p>
            <a:endParaRPr kumimoji="1" lang="en-US" altLang="ja-JP" dirty="0"/>
          </a:p>
          <a:p>
            <a:r>
              <a:rPr lang="ja-JP" altLang="en-US" dirty="0" smtClean="0"/>
              <a:t>大阪府では、平成</a:t>
            </a:r>
            <a:r>
              <a:rPr lang="en-US" altLang="ja-JP" dirty="0" smtClean="0"/>
              <a:t>24</a:t>
            </a:r>
            <a:r>
              <a:rPr lang="ja-JP" altLang="en-US" dirty="0" smtClean="0"/>
              <a:t>年度より精度管理センターを大阪がん循環器病予防センター</a:t>
            </a:r>
            <a:endParaRPr lang="en-US" altLang="ja-JP" dirty="0" smtClean="0"/>
          </a:p>
          <a:p>
            <a:r>
              <a:rPr kumimoji="1" lang="ja-JP" altLang="en-US" dirty="0" smtClean="0"/>
              <a:t>を運営し、大阪府におけるがん検診の精度管理に取り組んでまいりました。</a:t>
            </a:r>
            <a:endParaRPr kumimoji="1" lang="en-US" altLang="ja-JP" dirty="0" smtClean="0"/>
          </a:p>
          <a:p>
            <a:r>
              <a:rPr lang="ja-JP" altLang="en-US" dirty="0"/>
              <a:t>精度</a:t>
            </a:r>
            <a:r>
              <a:rPr lang="ja-JP" altLang="en-US" dirty="0" smtClean="0"/>
              <a:t>管理センターが個別支援を行い、精度が改善された市町村もあり、</a:t>
            </a:r>
            <a:endParaRPr lang="en-US" altLang="ja-JP" dirty="0" smtClean="0"/>
          </a:p>
          <a:p>
            <a:r>
              <a:rPr lang="ja-JP" altLang="en-US" dirty="0"/>
              <a:t>今後</a:t>
            </a:r>
            <a:r>
              <a:rPr lang="ja-JP" altLang="en-US" dirty="0" smtClean="0"/>
              <a:t>も取り組んでいく必要があります。</a:t>
            </a:r>
            <a:endParaRPr lang="en-US" altLang="ja-JP" dirty="0" smtClean="0"/>
          </a:p>
          <a:p>
            <a:endParaRPr kumimoji="1" lang="en-US" altLang="ja-JP" dirty="0"/>
          </a:p>
          <a:p>
            <a:r>
              <a:rPr lang="ja-JP" altLang="en-US" dirty="0" smtClean="0"/>
              <a:t>また、府内では指針外の検診を実施している市町村数は依然として多くあり、</a:t>
            </a:r>
            <a:endParaRPr lang="en-US" altLang="ja-JP" dirty="0" smtClean="0"/>
          </a:p>
          <a:p>
            <a:r>
              <a:rPr kumimoji="1" lang="ja-JP" altLang="en-US" dirty="0" smtClean="0"/>
              <a:t>国の指針に基づいたがん検診の実施体制をより一層充実させることが重要です。</a:t>
            </a:r>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12</a:t>
            </a:fld>
            <a:endParaRPr kumimoji="1" lang="ja-JP" altLang="en-US"/>
          </a:p>
        </p:txBody>
      </p:sp>
    </p:spTree>
    <p:extLst>
      <p:ext uri="{BB962C8B-B14F-4D97-AF65-F5344CB8AC3E}">
        <p14:creationId xmlns:p14="http://schemas.microsoft.com/office/powerpoint/2010/main" val="3195313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　</a:t>
            </a:r>
            <a:r>
              <a:rPr lang="ja-JP" altLang="en-US" dirty="0" smtClean="0"/>
              <a:t>職域におけるがん検診は、職域検診におけるがん検診の受診数等にに関しては地方自治体では、</a:t>
            </a:r>
            <a:endParaRPr lang="en-US" altLang="ja-JP" dirty="0" smtClean="0"/>
          </a:p>
          <a:p>
            <a:r>
              <a:rPr kumimoji="1" lang="ja-JP" altLang="en-US" dirty="0" smtClean="0"/>
              <a:t>現状、把握できない。そのため保険者等と連携する必要があることを記載してます。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13</a:t>
            </a:fld>
            <a:endParaRPr kumimoji="1" lang="ja-JP" altLang="en-US"/>
          </a:p>
        </p:txBody>
      </p:sp>
    </p:spTree>
    <p:extLst>
      <p:ext uri="{BB962C8B-B14F-4D97-AF65-F5344CB8AC3E}">
        <p14:creationId xmlns:p14="http://schemas.microsoft.com/office/powerpoint/2010/main" val="3297667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14</a:t>
            </a:fld>
            <a:endParaRPr kumimoji="1" lang="ja-JP" altLang="en-US"/>
          </a:p>
        </p:txBody>
      </p:sp>
    </p:spTree>
    <p:extLst>
      <p:ext uri="{BB962C8B-B14F-4D97-AF65-F5344CB8AC3E}">
        <p14:creationId xmlns:p14="http://schemas.microsoft.com/office/powerpoint/2010/main" val="1731046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15</a:t>
            </a:fld>
            <a:endParaRPr kumimoji="1" lang="ja-JP" altLang="en-US"/>
          </a:p>
        </p:txBody>
      </p:sp>
    </p:spTree>
    <p:extLst>
      <p:ext uri="{BB962C8B-B14F-4D97-AF65-F5344CB8AC3E}">
        <p14:creationId xmlns:p14="http://schemas.microsoft.com/office/powerpoint/2010/main" val="1336294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国が「職域におけるがん検診のガイドライン」を策定予定なことあり</a:t>
            </a:r>
            <a:endParaRPr kumimoji="1" lang="en-US" altLang="ja-JP" dirty="0" smtClean="0"/>
          </a:p>
          <a:p>
            <a:r>
              <a:rPr lang="ja-JP" altLang="en-US" dirty="0" smtClean="0"/>
              <a:t>職域においても、化学的根拠に基づいたがん検診の普及に努めます。</a:t>
            </a:r>
            <a:endParaRPr lang="en-US" altLang="ja-JP" dirty="0" smtClean="0"/>
          </a:p>
          <a:p>
            <a:endParaRPr kumimoji="1" lang="en-US" altLang="ja-JP" dirty="0"/>
          </a:p>
          <a:p>
            <a:endParaRPr lang="en-US" altLang="ja-JP" dirty="0" smtClean="0"/>
          </a:p>
          <a:p>
            <a:r>
              <a:rPr lang="ja-JP" altLang="en-US" dirty="0" smtClean="0"/>
              <a:t>また、感染症対策についても、国の動きをみて必要な対策を行います。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16</a:t>
            </a:fld>
            <a:endParaRPr kumimoji="1" lang="ja-JP" altLang="en-US"/>
          </a:p>
        </p:txBody>
      </p:sp>
    </p:spTree>
    <p:extLst>
      <p:ext uri="{BB962C8B-B14F-4D97-AF65-F5344CB8AC3E}">
        <p14:creationId xmlns:p14="http://schemas.microsoft.com/office/powerpoint/2010/main" val="3660275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17</a:t>
            </a:fld>
            <a:endParaRPr kumimoji="1" lang="ja-JP" altLang="en-US"/>
          </a:p>
        </p:txBody>
      </p:sp>
    </p:spTree>
    <p:extLst>
      <p:ext uri="{BB962C8B-B14F-4D97-AF65-F5344CB8AC3E}">
        <p14:creationId xmlns:p14="http://schemas.microsoft.com/office/powerpoint/2010/main" val="3360908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１つめの市町村におけるがん検診受診率向上の取組みとして、</a:t>
            </a:r>
            <a:endParaRPr kumimoji="1" lang="en-US" altLang="ja-JP" dirty="0" smtClean="0"/>
          </a:p>
          <a:p>
            <a:endParaRPr lang="en-US" altLang="ja-JP" dirty="0"/>
          </a:p>
          <a:p>
            <a:r>
              <a:rPr kumimoji="1" lang="ja-JP" altLang="en-US" dirty="0" smtClean="0"/>
              <a:t>　エビデンスに基づく啓発資材の作成にかかる技術的支援</a:t>
            </a:r>
            <a:endParaRPr kumimoji="1" lang="en-US" altLang="ja-JP" dirty="0" smtClean="0"/>
          </a:p>
          <a:p>
            <a:endParaRPr lang="en-US" altLang="ja-JP" dirty="0"/>
          </a:p>
          <a:p>
            <a:r>
              <a:rPr kumimoji="1" lang="ja-JP" altLang="en-US" dirty="0" smtClean="0"/>
              <a:t>　データ分析をもとに、市町村研修会や個別支援の実施</a:t>
            </a:r>
            <a:endParaRPr kumimoji="1" lang="en-US" altLang="ja-JP" dirty="0" smtClean="0"/>
          </a:p>
          <a:p>
            <a:r>
              <a:rPr lang="ja-JP" altLang="en-US" dirty="0"/>
              <a:t>　</a:t>
            </a:r>
            <a:endParaRPr lang="en-US" altLang="ja-JP" dirty="0" smtClean="0"/>
          </a:p>
          <a:p>
            <a:r>
              <a:rPr kumimoji="1" lang="ja-JP" altLang="en-US" dirty="0"/>
              <a:t>　</a:t>
            </a:r>
            <a:r>
              <a:rPr kumimoji="1" lang="ja-JP" altLang="en-US" dirty="0" smtClean="0"/>
              <a:t>がん検診と特定健診の同時実施の取組実績等に基づく支援</a:t>
            </a:r>
            <a:endParaRPr kumimoji="1" lang="en-US" altLang="ja-JP" dirty="0" smtClean="0"/>
          </a:p>
          <a:p>
            <a:endParaRPr kumimoji="1" lang="en-US" altLang="ja-JP" dirty="0" smtClean="0"/>
          </a:p>
          <a:p>
            <a:r>
              <a:rPr kumimoji="1" lang="en-US" altLang="ja-JP" dirty="0" smtClean="0"/>
              <a:t>2</a:t>
            </a:r>
            <a:r>
              <a:rPr kumimoji="1" lang="ja-JP" altLang="en-US" dirty="0" smtClean="0"/>
              <a:t>期の取組みで受診率は伸びているが国の目標には届いていない。</a:t>
            </a:r>
            <a:endParaRPr kumimoji="1" lang="en-US" altLang="ja-JP" dirty="0" smtClean="0"/>
          </a:p>
          <a:p>
            <a:endParaRPr kumimoji="1" lang="en-US" altLang="ja-JP" dirty="0" smtClean="0"/>
          </a:p>
          <a:p>
            <a:r>
              <a:rPr kumimoji="1" lang="en-US" altLang="ja-JP" dirty="0" smtClean="0"/>
              <a:t>2</a:t>
            </a:r>
            <a:r>
              <a:rPr kumimoji="1" lang="ja-JP" altLang="en-US" dirty="0" smtClean="0"/>
              <a:t>期の取組みは引き続き実施していくが、新たな取組みについて委員の意見をお願いしたい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18</a:t>
            </a:fld>
            <a:endParaRPr kumimoji="1" lang="ja-JP" altLang="en-US"/>
          </a:p>
        </p:txBody>
      </p:sp>
    </p:spTree>
    <p:extLst>
      <p:ext uri="{BB962C8B-B14F-4D97-AF65-F5344CB8AC3E}">
        <p14:creationId xmlns:p14="http://schemas.microsoft.com/office/powerpoint/2010/main" val="4427135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　現在、項目として出ているのは、がん検診の受診率、精密検査受診率、また参考値としてがんの早期発見割合。</a:t>
            </a:r>
            <a:endParaRPr kumimoji="1" lang="en-US" altLang="ja-JP" dirty="0" smtClean="0"/>
          </a:p>
          <a:p>
            <a:r>
              <a:rPr lang="ja-JP" altLang="en-US" dirty="0" smtClean="0"/>
              <a:t>　国の計画にあるので、受診率・精検受診率は目標値をあげる。早期診断割合は、色々な要素が影響する数字なので</a:t>
            </a:r>
            <a:endParaRPr lang="en-US" altLang="ja-JP" dirty="0" smtClean="0"/>
          </a:p>
          <a:p>
            <a:r>
              <a:rPr lang="ja-JP" altLang="en-US" dirty="0" smtClean="0"/>
              <a:t>目標値を決めずに公表していく事により、意識付けをしたいと考えている。</a:t>
            </a:r>
            <a:endParaRPr lang="en-US" altLang="ja-JP" dirty="0" smtClean="0"/>
          </a:p>
          <a:p>
            <a:r>
              <a:rPr lang="ja-JP" altLang="en-US" dirty="0" smtClean="0"/>
              <a:t>　この</a:t>
            </a:r>
            <a:r>
              <a:rPr lang="en-US" altLang="ja-JP" dirty="0" smtClean="0"/>
              <a:t>3</a:t>
            </a:r>
            <a:r>
              <a:rPr lang="ja-JP" altLang="en-US" dirty="0" err="1" smtClean="0"/>
              <a:t>つの</a:t>
            </a:r>
            <a:r>
              <a:rPr lang="ja-JP" altLang="en-US" dirty="0" smtClean="0"/>
              <a:t>数字を持って取組み情報の指標とする旨について意見をいただければと考えています。</a:t>
            </a:r>
            <a:endParaRPr lang="en-US" altLang="ja-JP" dirty="0" smtClean="0"/>
          </a:p>
          <a:p>
            <a:r>
              <a:rPr kumimoji="1" lang="ja-JP" altLang="en-US" dirty="0"/>
              <a:t>　</a:t>
            </a:r>
            <a:r>
              <a:rPr lang="ja-JP" altLang="en-US" dirty="0" smtClean="0"/>
              <a:t>今後６年間の指標として目標値を設定すべき項目や、算出方法について、ぜひご意見をお聞かせいただきたいと思います。</a:t>
            </a:r>
            <a:endParaRPr lang="en-US" altLang="ja-JP" dirty="0" smtClean="0"/>
          </a:p>
          <a:p>
            <a:endParaRPr kumimoji="1" lang="en-US" altLang="ja-JP" dirty="0"/>
          </a:p>
          <a:p>
            <a:r>
              <a:rPr lang="ja-JP" altLang="en-US" dirty="0" smtClean="0"/>
              <a:t>よろしくお願いいたします。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19</a:t>
            </a:fld>
            <a:endParaRPr kumimoji="1" lang="ja-JP" altLang="en-US"/>
          </a:p>
        </p:txBody>
      </p:sp>
    </p:spTree>
    <p:extLst>
      <p:ext uri="{BB962C8B-B14F-4D97-AF65-F5344CB8AC3E}">
        <p14:creationId xmlns:p14="http://schemas.microsoft.com/office/powerpoint/2010/main" val="2718438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2</a:t>
            </a:fld>
            <a:endParaRPr kumimoji="1" lang="ja-JP" altLang="en-US"/>
          </a:p>
        </p:txBody>
      </p:sp>
    </p:spTree>
    <p:extLst>
      <p:ext uri="{BB962C8B-B14F-4D97-AF65-F5344CB8AC3E}">
        <p14:creationId xmlns:p14="http://schemas.microsoft.com/office/powerpoint/2010/main" val="2242988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がん検診の精度管理についても、引き続き実施していく。</a:t>
            </a:r>
            <a:endParaRPr kumimoji="1" lang="en-US" altLang="ja-JP" dirty="0" smtClean="0"/>
          </a:p>
          <a:p>
            <a:r>
              <a:rPr kumimoji="1" lang="ja-JP" altLang="en-US" dirty="0" smtClean="0"/>
              <a:t>　</a:t>
            </a:r>
            <a:endParaRPr kumimoji="1" lang="en-US" altLang="ja-JP" dirty="0" smtClean="0"/>
          </a:p>
          <a:p>
            <a:r>
              <a:rPr kumimoji="1" lang="ja-JP" altLang="en-US" dirty="0" smtClean="0"/>
              <a:t>　　〇</a:t>
            </a:r>
            <a:r>
              <a:rPr kumimoji="1" lang="en-US" altLang="ja-JP" dirty="0" smtClean="0"/>
              <a:t>2</a:t>
            </a:r>
            <a:r>
              <a:rPr kumimoji="1" lang="ja-JP" altLang="en-US" dirty="0" smtClean="0"/>
              <a:t>たつめは、</a:t>
            </a:r>
            <a:r>
              <a:rPr kumimoji="1" lang="en-US" altLang="ja-JP" dirty="0" smtClean="0"/>
              <a:t>2</a:t>
            </a:r>
            <a:r>
              <a:rPr kumimoji="1" lang="ja-JP" altLang="en-US" dirty="0" smtClean="0"/>
              <a:t>期にも記載。新たな試みを考えていく</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20</a:t>
            </a:fld>
            <a:endParaRPr kumimoji="1" lang="ja-JP" altLang="en-US"/>
          </a:p>
        </p:txBody>
      </p:sp>
    </p:spTree>
    <p:extLst>
      <p:ext uri="{BB962C8B-B14F-4D97-AF65-F5344CB8AC3E}">
        <p14:creationId xmlns:p14="http://schemas.microsoft.com/office/powerpoint/2010/main" val="41761382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国が「職域におけるがん検診のガイドライン」を策定予定なことあり</a:t>
            </a:r>
            <a:endParaRPr kumimoji="1" lang="en-US" altLang="ja-JP" dirty="0" smtClean="0"/>
          </a:p>
          <a:p>
            <a:r>
              <a:rPr lang="ja-JP" altLang="en-US" dirty="0" smtClean="0"/>
              <a:t>職域においても、化学的根拠に基づいたがん検診の普及に努めます。</a:t>
            </a:r>
            <a:endParaRPr lang="en-US" altLang="ja-JP" dirty="0" smtClean="0"/>
          </a:p>
          <a:p>
            <a:endParaRPr kumimoji="1" lang="en-US" altLang="ja-JP" dirty="0"/>
          </a:p>
          <a:p>
            <a:endParaRPr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21</a:t>
            </a:fld>
            <a:endParaRPr kumimoji="1" lang="ja-JP" altLang="en-US"/>
          </a:p>
        </p:txBody>
      </p:sp>
    </p:spTree>
    <p:extLst>
      <p:ext uri="{BB962C8B-B14F-4D97-AF65-F5344CB8AC3E}">
        <p14:creationId xmlns:p14="http://schemas.microsoft.com/office/powerpoint/2010/main" val="3660275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3</a:t>
            </a:fld>
            <a:endParaRPr kumimoji="1" lang="ja-JP" altLang="en-US"/>
          </a:p>
        </p:txBody>
      </p:sp>
    </p:spTree>
    <p:extLst>
      <p:ext uri="{BB962C8B-B14F-4D97-AF65-F5344CB8AC3E}">
        <p14:creationId xmlns:p14="http://schemas.microsoft.com/office/powerpoint/2010/main" val="2476727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r>
              <a:rPr lang="ja-JP" altLang="en-US" dirty="0" smtClean="0"/>
              <a:t>また、発がんに寄与する因子として、ウイルスや細菌の感染は、発がんに大きく寄与する因子であり、</a:t>
            </a:r>
            <a:r>
              <a:rPr lang="en-US" altLang="ja-JP" dirty="0" smtClean="0"/>
              <a:t>HPV</a:t>
            </a:r>
            <a:r>
              <a:rPr lang="ja-JP" altLang="en-US" dirty="0" smtClean="0"/>
              <a:t>検査やピロリ除菌などの感染症対策の予防は、国の知見に基づき検討が必要です。</a:t>
            </a:r>
            <a:endParaRPr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4</a:t>
            </a:fld>
            <a:endParaRPr kumimoji="1" lang="ja-JP" altLang="en-US"/>
          </a:p>
        </p:txBody>
      </p:sp>
    </p:spTree>
    <p:extLst>
      <p:ext uri="{BB962C8B-B14F-4D97-AF65-F5344CB8AC3E}">
        <p14:creationId xmlns:p14="http://schemas.microsoft.com/office/powerpoint/2010/main" val="3297667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5</a:t>
            </a:fld>
            <a:endParaRPr kumimoji="1" lang="ja-JP" altLang="en-US"/>
          </a:p>
        </p:txBody>
      </p:sp>
    </p:spTree>
    <p:extLst>
      <p:ext uri="{BB962C8B-B14F-4D97-AF65-F5344CB8AC3E}">
        <p14:creationId xmlns:p14="http://schemas.microsoft.com/office/powerpoint/2010/main" val="2671635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まず</a:t>
            </a:r>
            <a:r>
              <a:rPr lang="ja-JP" altLang="en-US" dirty="0" smtClean="0"/>
              <a:t>は、検診の受診率について第</a:t>
            </a:r>
            <a:r>
              <a:rPr lang="en-US" altLang="ja-JP" dirty="0" smtClean="0"/>
              <a:t>3</a:t>
            </a:r>
            <a:r>
              <a:rPr lang="ja-JP" altLang="en-US" dirty="0" smtClean="0"/>
              <a:t>章２（２）アに記載しております</a:t>
            </a:r>
            <a:endParaRPr lang="en-US" altLang="ja-JP" dirty="0" smtClean="0"/>
          </a:p>
          <a:p>
            <a:r>
              <a:rPr kumimoji="1" lang="ja-JP" altLang="en-US" dirty="0" smtClean="0"/>
              <a:t>まず四角の中にサマリーとして受診率向上と精密検査受診率の向上を記載しています。</a:t>
            </a:r>
            <a:endParaRPr kumimoji="1" lang="en-US" altLang="ja-JP" dirty="0" smtClean="0"/>
          </a:p>
          <a:p>
            <a:r>
              <a:rPr kumimoji="1" lang="ja-JP" altLang="en-US" dirty="0" smtClean="0"/>
              <a:t>アでは科学的根拠に基づき有効性が確認されたがん検診の実施を記載しています。</a:t>
            </a:r>
            <a:endParaRPr kumimoji="1" lang="en-US" altLang="ja-JP" dirty="0" smtClean="0"/>
          </a:p>
          <a:p>
            <a:endParaRPr kumimoji="1" lang="en-US" altLang="ja-JP" dirty="0" smtClean="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6</a:t>
            </a:fld>
            <a:endParaRPr kumimoji="1" lang="ja-JP" altLang="en-US"/>
          </a:p>
        </p:txBody>
      </p:sp>
    </p:spTree>
    <p:extLst>
      <p:ext uri="{BB962C8B-B14F-4D97-AF65-F5344CB8AC3E}">
        <p14:creationId xmlns:p14="http://schemas.microsoft.com/office/powerpoint/2010/main" val="3837552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a:p>
            <a:r>
              <a:rPr lang="ja-JP" altLang="en-US" dirty="0" smtClean="0"/>
              <a:t>次の〇で、国民生活基礎調査によると</a:t>
            </a:r>
            <a:r>
              <a:rPr kumimoji="1" lang="ja-JP" altLang="en-US" dirty="0" smtClean="0"/>
              <a:t>がん検診受持率は年々増加しており</a:t>
            </a:r>
            <a:r>
              <a:rPr lang="ja-JP" altLang="en-US" dirty="0" smtClean="0"/>
              <a:t>、</a:t>
            </a:r>
            <a:endParaRPr lang="en-US" altLang="ja-JP" dirty="0" smtClean="0"/>
          </a:p>
          <a:p>
            <a:r>
              <a:rPr kumimoji="1" lang="ja-JP" altLang="en-US" dirty="0" smtClean="0"/>
              <a:t>平成</a:t>
            </a:r>
            <a:r>
              <a:rPr kumimoji="1" lang="en-US" altLang="ja-JP" dirty="0" smtClean="0"/>
              <a:t>28</a:t>
            </a:r>
            <a:r>
              <a:rPr kumimoji="1" lang="ja-JP" altLang="en-US" dirty="0" smtClean="0"/>
              <a:t>年の受診率では、大腸、肺、子宮頸がんについては大阪府が設定した目標値を達成しており、乳がんもあと</a:t>
            </a:r>
            <a:r>
              <a:rPr lang="ja-JP" altLang="en-US" dirty="0" smtClean="0"/>
              <a:t>１％まで向上しています。</a:t>
            </a:r>
            <a:endParaRPr lang="en-US" altLang="ja-JP" dirty="0" smtClean="0"/>
          </a:p>
          <a:p>
            <a:endParaRPr lang="en-US" altLang="ja-JP" dirty="0"/>
          </a:p>
          <a:p>
            <a:r>
              <a:rPr kumimoji="1" lang="ja-JP" altLang="en-US" dirty="0" smtClean="0"/>
              <a:t>しかし、全がんで全国最低レベルの状況。課題として受診率向上につながる取り組みも充実が必要。</a:t>
            </a:r>
            <a:endParaRPr kumimoji="1" lang="en-US" altLang="ja-JP" dirty="0" smtClean="0"/>
          </a:p>
          <a:p>
            <a:r>
              <a:rPr kumimoji="1" lang="ja-JP" altLang="en-US" dirty="0" smtClean="0"/>
              <a:t>として、対策型については注釈として、外出ししています。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7</a:t>
            </a:fld>
            <a:endParaRPr kumimoji="1" lang="ja-JP" altLang="en-US"/>
          </a:p>
        </p:txBody>
      </p:sp>
    </p:spTree>
    <p:extLst>
      <p:ext uri="{BB962C8B-B14F-4D97-AF65-F5344CB8AC3E}">
        <p14:creationId xmlns:p14="http://schemas.microsoft.com/office/powerpoint/2010/main" val="3159944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次の〇に精密検査について記載しており、全がんで許容値や全国平均値を上回っておりますが、</a:t>
            </a:r>
            <a:endParaRPr kumimoji="1" lang="en-US" altLang="ja-JP" dirty="0" smtClean="0"/>
          </a:p>
          <a:p>
            <a:r>
              <a:rPr kumimoji="1" lang="ja-JP" altLang="en-US" dirty="0" smtClean="0"/>
              <a:t>国の第</a:t>
            </a:r>
            <a:r>
              <a:rPr kumimoji="1" lang="en-US" altLang="ja-JP" dirty="0" smtClean="0"/>
              <a:t>3</a:t>
            </a:r>
            <a:r>
              <a:rPr kumimoji="1" lang="ja-JP" altLang="en-US" dirty="0" smtClean="0"/>
              <a:t>期計画の目標値である</a:t>
            </a:r>
            <a:r>
              <a:rPr kumimoji="1" lang="en-US" altLang="ja-JP" dirty="0" smtClean="0"/>
              <a:t>90</a:t>
            </a:r>
            <a:r>
              <a:rPr lang="ja-JP" altLang="en-US" dirty="0" smtClean="0"/>
              <a:t>％を達成しているのは乳がんだけであり、</a:t>
            </a:r>
            <a:r>
              <a:rPr kumimoji="1" lang="ja-JP" altLang="en-US" dirty="0" smtClean="0"/>
              <a:t>まだまだ対策が必要という課題を記載しています。</a:t>
            </a:r>
            <a:endParaRPr kumimoji="1" lang="en-US" altLang="ja-JP" dirty="0" smtClean="0"/>
          </a:p>
          <a:p>
            <a:r>
              <a:rPr kumimoji="1" lang="ja-JP" altLang="en-US" dirty="0" smtClean="0"/>
              <a:t>許容値については注釈をつけています。第２期で許容値に達して</a:t>
            </a:r>
            <a:endParaRPr kumimoji="1" lang="en-US" altLang="ja-JP" dirty="0" smtClean="0"/>
          </a:p>
          <a:p>
            <a:r>
              <a:rPr kumimoji="1" lang="ja-JP" altLang="en-US" dirty="0" smtClean="0"/>
              <a:t>いない市町村に対して通知文を送付していた関係から、表にも記載しております。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8</a:t>
            </a:fld>
            <a:endParaRPr kumimoji="1" lang="ja-JP" altLang="en-US"/>
          </a:p>
        </p:txBody>
      </p:sp>
    </p:spTree>
    <p:extLst>
      <p:ext uri="{BB962C8B-B14F-4D97-AF65-F5344CB8AC3E}">
        <p14:creationId xmlns:p14="http://schemas.microsoft.com/office/powerpoint/2010/main" val="3047426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大阪府では、がん検診受診率の向上のため、</a:t>
            </a:r>
            <a:endParaRPr kumimoji="1" lang="en-US" altLang="ja-JP" dirty="0" smtClean="0"/>
          </a:p>
          <a:p>
            <a:r>
              <a:rPr lang="ja-JP" altLang="en-US" dirty="0" smtClean="0"/>
              <a:t>府民に対し、がん検診の知識と行動について調査を行いました。</a:t>
            </a:r>
            <a:endParaRPr lang="en-US" altLang="ja-JP" dirty="0" smtClean="0"/>
          </a:p>
          <a:p>
            <a:endParaRPr kumimoji="1" lang="en-US" altLang="ja-JP" dirty="0"/>
          </a:p>
          <a:p>
            <a:r>
              <a:rPr lang="ja-JP" altLang="en-US" dirty="0" smtClean="0"/>
              <a:t>結果を表と図にまとめたものを、次の２ページに掲載しており、ここでは、簡単な分析を記載しています。</a:t>
            </a:r>
            <a:endParaRPr lang="en-US" altLang="ja-JP" dirty="0" smtClean="0"/>
          </a:p>
          <a:p>
            <a:r>
              <a:rPr lang="ja-JP" altLang="en-US" dirty="0" smtClean="0"/>
              <a:t>グラフからわかるように、がん検診について正しい知識を持っている人ほど、がん検診を受診していることがわかりました。</a:t>
            </a:r>
            <a:endParaRPr lang="en-US" altLang="ja-JP" dirty="0" smtClean="0"/>
          </a:p>
          <a:p>
            <a:endParaRPr lang="en-US" altLang="ja-JP" dirty="0"/>
          </a:p>
          <a:p>
            <a:r>
              <a:rPr lang="ja-JP" altLang="en-US" dirty="0" smtClean="0"/>
              <a:t>またがん検診を受けない理由として時間や経済的な理由を挙げている方も多くみられ、がん検診の利便性などまだまだ府民に知られていないことがわかったので、</a:t>
            </a:r>
            <a:endParaRPr lang="en-US" altLang="ja-JP" dirty="0" smtClean="0"/>
          </a:p>
          <a:p>
            <a:r>
              <a:rPr lang="ja-JP" altLang="en-US" dirty="0" smtClean="0"/>
              <a:t>課題として挙げています。</a:t>
            </a:r>
            <a:endParaRPr lang="en-US" altLang="ja-JP" dirty="0" smtClean="0"/>
          </a:p>
        </p:txBody>
      </p:sp>
      <p:sp>
        <p:nvSpPr>
          <p:cNvPr id="4" name="スライド番号プレースホルダー 3"/>
          <p:cNvSpPr>
            <a:spLocks noGrp="1"/>
          </p:cNvSpPr>
          <p:nvPr>
            <p:ph type="sldNum" sz="quarter" idx="10"/>
          </p:nvPr>
        </p:nvSpPr>
        <p:spPr/>
        <p:txBody>
          <a:bodyPr/>
          <a:lstStyle/>
          <a:p>
            <a:fld id="{1BC92D76-20EB-449E-AB0E-E84C2516363B}" type="slidenum">
              <a:rPr kumimoji="1" lang="ja-JP" altLang="en-US" smtClean="0"/>
              <a:t>9</a:t>
            </a:fld>
            <a:endParaRPr kumimoji="1" lang="ja-JP" altLang="en-US"/>
          </a:p>
        </p:txBody>
      </p:sp>
    </p:spTree>
    <p:extLst>
      <p:ext uri="{BB962C8B-B14F-4D97-AF65-F5344CB8AC3E}">
        <p14:creationId xmlns:p14="http://schemas.microsoft.com/office/powerpoint/2010/main" val="4181801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0279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1814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377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95601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0558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8800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4790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391164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3503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1460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83595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149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a:t>
            </a:r>
            <a:r>
              <a:rPr kumimoji="1" lang="en-US" altLang="ja-JP" dirty="0" smtClean="0"/>
              <a:t>3</a:t>
            </a:r>
            <a:r>
              <a:rPr kumimoji="1" lang="ja-JP" altLang="en-US" dirty="0" smtClean="0"/>
              <a:t>期大阪府がん対策推進計画</a:t>
            </a:r>
            <a:r>
              <a:rPr kumimoji="1" lang="en-US" altLang="ja-JP" dirty="0" smtClean="0"/>
              <a:t/>
            </a:r>
            <a:br>
              <a:rPr kumimoji="1" lang="en-US" altLang="ja-JP" dirty="0" smtClean="0"/>
            </a:br>
            <a:r>
              <a:rPr kumimoji="1" lang="ja-JP" altLang="en-US" dirty="0" smtClean="0"/>
              <a:t>がん検診</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分野別検討</a:t>
            </a:r>
            <a:endParaRPr kumimoji="1" lang="ja-JP" altLang="en-US" dirty="0"/>
          </a:p>
        </p:txBody>
      </p:sp>
      <p:sp>
        <p:nvSpPr>
          <p:cNvPr id="4" name="テキスト ボックス 3"/>
          <p:cNvSpPr txBox="1"/>
          <p:nvPr/>
        </p:nvSpPr>
        <p:spPr>
          <a:xfrm>
            <a:off x="8149699" y="187935"/>
            <a:ext cx="864096" cy="369332"/>
          </a:xfrm>
          <a:prstGeom prst="rect">
            <a:avLst/>
          </a:prstGeom>
          <a:noFill/>
          <a:ln>
            <a:solidFill>
              <a:schemeClr val="tx1"/>
            </a:solidFill>
          </a:ln>
        </p:spPr>
        <p:txBody>
          <a:bodyPr wrap="square" rtlCol="0">
            <a:spAutoFit/>
          </a:bodyPr>
          <a:lstStyle/>
          <a:p>
            <a:r>
              <a:rPr kumimoji="1" lang="ja-JP" altLang="en-US" smtClean="0"/>
              <a:t>資料</a:t>
            </a:r>
            <a:r>
              <a:rPr lang="ja-JP" altLang="en-US"/>
              <a:t>４</a:t>
            </a:r>
            <a:endParaRPr kumimoji="1" lang="en-US" altLang="ja-JP" dirty="0" smtClean="0"/>
          </a:p>
        </p:txBody>
      </p:sp>
    </p:spTree>
    <p:extLst>
      <p:ext uri="{BB962C8B-B14F-4D97-AF65-F5344CB8AC3E}">
        <p14:creationId xmlns:p14="http://schemas.microsoft.com/office/powerpoint/2010/main" val="1976571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31912" y="450226"/>
            <a:ext cx="8880176" cy="614712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pPr fontAlgn="auto"/>
            <a:r>
              <a:rPr lang="ja-JP" altLang="en-US" b="1" dirty="0"/>
              <a:t>　</a:t>
            </a:r>
            <a:endParaRPr lang="en-US" altLang="ja-JP" b="1" dirty="0" smtClean="0"/>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10</a:t>
            </a:fld>
            <a:endParaRPr kumimoji="1" lang="ja-JP" altLang="en-US" dirty="0"/>
          </a:p>
        </p:txBody>
      </p:sp>
      <p:pic>
        <p:nvPicPr>
          <p:cNvPr id="7" name="図 6"/>
          <p:cNvPicPr/>
          <p:nvPr/>
        </p:nvPicPr>
        <p:blipFill>
          <a:blip r:embed="rId3">
            <a:extLst>
              <a:ext uri="{28A0092B-C50C-407E-A947-70E740481C1C}">
                <a14:useLocalDpi xmlns:a14="http://schemas.microsoft.com/office/drawing/2010/main" val="0"/>
              </a:ext>
            </a:extLst>
          </a:blip>
          <a:srcRect/>
          <a:stretch>
            <a:fillRect/>
          </a:stretch>
        </p:blipFill>
        <p:spPr bwMode="auto">
          <a:xfrm>
            <a:off x="539552" y="1268761"/>
            <a:ext cx="8064896" cy="5040559"/>
          </a:xfrm>
          <a:prstGeom prst="rect">
            <a:avLst/>
          </a:prstGeom>
          <a:noFill/>
          <a:ln>
            <a:noFill/>
          </a:ln>
        </p:spPr>
      </p:pic>
      <p:sp>
        <p:nvSpPr>
          <p:cNvPr id="8" name="タイトル 3"/>
          <p:cNvSpPr>
            <a:spLocks noGrp="1"/>
          </p:cNvSpPr>
          <p:nvPr/>
        </p:nvSpPr>
        <p:spPr>
          <a:xfrm>
            <a:off x="350846" y="836712"/>
            <a:ext cx="6741434" cy="504278"/>
          </a:xfrm>
          <a:prstGeom prst="rect">
            <a:avLst/>
          </a:prstGeom>
        </p:spPr>
        <p:txBody>
          <a:bodyPr vert="horz" wrap="square" lIns="91440" tIns="0" rIns="91440" bIns="45720" rtlCol="0" anchor="ctr">
            <a:noAutofit/>
          </a:bodyPr>
          <a:lstStyle/>
          <a:p>
            <a:pPr marL="382270" indent="-382270">
              <a:spcAft>
                <a:spcPts val="0"/>
              </a:spcAft>
            </a:pPr>
            <a:r>
              <a:rPr lang="ja-JP" altLang="en-US" sz="1600" b="1" kern="1200" dirty="0" smtClean="0">
                <a:solidFill>
                  <a:srgbClr val="000000"/>
                </a:solidFill>
                <a:effectLst/>
                <a:latin typeface="ＭＳ Ｐゴシック"/>
                <a:ea typeface="ＭＳ ゴシック"/>
                <a:cs typeface="Times New Roman"/>
              </a:rPr>
              <a:t>　</a:t>
            </a:r>
            <a:r>
              <a:rPr lang="ja-JP" altLang="en-US" sz="1600" b="1"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図</a:t>
            </a:r>
            <a:r>
              <a:rPr lang="ja-JP" sz="1600" b="1"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a:t>
            </a:r>
            <a:r>
              <a:rPr lang="ja-JP" sz="1600" b="1"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　がんに関する知識とがん検診の受診状況の関係</a:t>
            </a:r>
            <a:endParaRPr lang="ja-JP" sz="240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9" name="タイトル 3"/>
          <p:cNvSpPr>
            <a:spLocks noGrp="1"/>
          </p:cNvSpPr>
          <p:nvPr/>
        </p:nvSpPr>
        <p:spPr>
          <a:xfrm>
            <a:off x="3381844" y="6309320"/>
            <a:ext cx="7272808" cy="395692"/>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1200" kern="1200" dirty="0">
                <a:solidFill>
                  <a:srgbClr val="000000"/>
                </a:solidFill>
                <a:effectLst/>
                <a:latin typeface="ＭＳ Ｐゴシック"/>
                <a:ea typeface="ＭＳ 明朝"/>
                <a:cs typeface="Times New Roman"/>
              </a:rPr>
              <a:t>出典：がん・がん検診に対する府民の意識と行動に関する調査（</a:t>
            </a:r>
            <a:r>
              <a:rPr lang="en-US" sz="1200" kern="1200" dirty="0">
                <a:solidFill>
                  <a:srgbClr val="000000"/>
                </a:solidFill>
                <a:effectLst/>
                <a:latin typeface="ＭＳ Ｐゴシック"/>
                <a:ea typeface="ＭＳ 明朝"/>
                <a:cs typeface="Times New Roman"/>
              </a:rPr>
              <a:t>Q</a:t>
            </a:r>
            <a:r>
              <a:rPr lang="ja-JP" sz="1200" kern="1200" dirty="0">
                <a:solidFill>
                  <a:srgbClr val="000000"/>
                </a:solidFill>
                <a:effectLst/>
                <a:latin typeface="ＭＳ Ｐゴシック"/>
                <a:ea typeface="ＭＳ 明朝"/>
                <a:cs typeface="Times New Roman"/>
              </a:rPr>
              <a:t>ネット）</a:t>
            </a:r>
            <a:endParaRPr lang="ja-JP" sz="2000" dirty="0">
              <a:effectLst/>
              <a:latin typeface="ＭＳ Ｐゴシック"/>
              <a:cs typeface="ＭＳ Ｐゴシック"/>
            </a:endParaRPr>
          </a:p>
          <a:p>
            <a:pPr marL="152400" indent="-152400">
              <a:lnSpc>
                <a:spcPts val="1200"/>
              </a:lnSpc>
              <a:spcAft>
                <a:spcPts val="0"/>
              </a:spcAft>
            </a:pPr>
            <a:r>
              <a:rPr lang="en-US" sz="400" dirty="0">
                <a:effectLst/>
                <a:latin typeface="ＭＳ ゴシック"/>
                <a:cs typeface="ＭＳ Ｐゴシック"/>
              </a:rPr>
              <a:t> </a:t>
            </a:r>
            <a:endParaRPr lang="ja-JP" sz="1200" dirty="0">
              <a:effectLst/>
              <a:latin typeface="ＭＳ Ｐゴシック"/>
              <a:cs typeface="ＭＳ Ｐゴシック"/>
            </a:endParaRPr>
          </a:p>
        </p:txBody>
      </p:sp>
      <p:cxnSp>
        <p:nvCxnSpPr>
          <p:cNvPr id="13" name="カギ線コネクタ 12"/>
          <p:cNvCxnSpPr/>
          <p:nvPr/>
        </p:nvCxnSpPr>
        <p:spPr>
          <a:xfrm flipV="1">
            <a:off x="215516" y="18353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879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395691"/>
            <a:ext cx="8880176" cy="6273669"/>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sz="1200" b="1" dirty="0">
              <a:latin typeface="HG丸ｺﾞｼｯｸM-PRO" panose="020F0600000000000000" pitchFamily="50" charset="-128"/>
              <a:ea typeface="HG丸ｺﾞｼｯｸM-PRO" panose="020F0600000000000000" pitchFamily="50" charset="-128"/>
            </a:endParaRPr>
          </a:p>
          <a:p>
            <a:pPr fontAlgn="auto"/>
            <a:endParaRPr lang="en-US" altLang="ja-JP" b="1" dirty="0" smtClean="0"/>
          </a:p>
          <a:p>
            <a:pPr fontAlgn="auto"/>
            <a:endParaRPr lang="en-US" altLang="ja-JP" b="1" dirty="0"/>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11</a:t>
            </a:fld>
            <a:endParaRPr kumimoji="1" lang="ja-JP" altLang="en-US" dirty="0"/>
          </a:p>
        </p:txBody>
      </p:sp>
      <p:sp>
        <p:nvSpPr>
          <p:cNvPr id="9" name="タイトル 3"/>
          <p:cNvSpPr>
            <a:spLocks noGrp="1"/>
          </p:cNvSpPr>
          <p:nvPr/>
        </p:nvSpPr>
        <p:spPr>
          <a:xfrm>
            <a:off x="3419872" y="6273668"/>
            <a:ext cx="7272808" cy="395692"/>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1200" kern="1200" dirty="0">
                <a:solidFill>
                  <a:srgbClr val="000000"/>
                </a:solidFill>
                <a:effectLst/>
                <a:latin typeface="ＭＳ Ｐゴシック"/>
                <a:ea typeface="ＭＳ 明朝"/>
                <a:cs typeface="Times New Roman"/>
              </a:rPr>
              <a:t>出典：がん・がん検診に対する府民の意識と行動に関する調査（</a:t>
            </a:r>
            <a:r>
              <a:rPr lang="en-US" sz="1200" kern="1200" dirty="0">
                <a:solidFill>
                  <a:srgbClr val="000000"/>
                </a:solidFill>
                <a:effectLst/>
                <a:latin typeface="ＭＳ Ｐゴシック"/>
                <a:ea typeface="ＭＳ 明朝"/>
                <a:cs typeface="Times New Roman"/>
              </a:rPr>
              <a:t>Q</a:t>
            </a:r>
            <a:r>
              <a:rPr lang="ja-JP" sz="1200" kern="1200" dirty="0">
                <a:solidFill>
                  <a:srgbClr val="000000"/>
                </a:solidFill>
                <a:effectLst/>
                <a:latin typeface="ＭＳ Ｐゴシック"/>
                <a:ea typeface="ＭＳ 明朝"/>
                <a:cs typeface="Times New Roman"/>
              </a:rPr>
              <a:t>ネット）</a:t>
            </a:r>
            <a:endParaRPr lang="ja-JP" sz="2000" dirty="0">
              <a:effectLst/>
              <a:latin typeface="ＭＳ Ｐゴシック"/>
              <a:cs typeface="ＭＳ Ｐゴシック"/>
            </a:endParaRPr>
          </a:p>
          <a:p>
            <a:pPr marL="152400" indent="-152400">
              <a:lnSpc>
                <a:spcPts val="1200"/>
              </a:lnSpc>
              <a:spcAft>
                <a:spcPts val="0"/>
              </a:spcAft>
            </a:pPr>
            <a:r>
              <a:rPr lang="en-US" sz="400" dirty="0">
                <a:effectLst/>
                <a:latin typeface="ＭＳ ゴシック"/>
                <a:cs typeface="ＭＳ Ｐゴシック"/>
              </a:rPr>
              <a:t> </a:t>
            </a:r>
            <a:endParaRPr lang="ja-JP" sz="1200" dirty="0">
              <a:effectLst/>
              <a:latin typeface="ＭＳ Ｐゴシック"/>
              <a:cs typeface="ＭＳ Ｐゴシック"/>
            </a:endParaRPr>
          </a:p>
        </p:txBody>
      </p:sp>
      <p:pic>
        <p:nvPicPr>
          <p:cNvPr id="11" name="図 10"/>
          <p:cNvPicPr/>
          <p:nvPr/>
        </p:nvPicPr>
        <p:blipFill>
          <a:blip r:embed="rId3">
            <a:extLst>
              <a:ext uri="{28A0092B-C50C-407E-A947-70E740481C1C}">
                <a14:useLocalDpi xmlns:a14="http://schemas.microsoft.com/office/drawing/2010/main" val="0"/>
              </a:ext>
            </a:extLst>
          </a:blip>
          <a:srcRect/>
          <a:stretch>
            <a:fillRect/>
          </a:stretch>
        </p:blipFill>
        <p:spPr bwMode="auto">
          <a:xfrm>
            <a:off x="539552" y="692696"/>
            <a:ext cx="8280920" cy="5544616"/>
          </a:xfrm>
          <a:prstGeom prst="rect">
            <a:avLst/>
          </a:prstGeom>
          <a:solidFill>
            <a:schemeClr val="bg1"/>
          </a:solidFill>
          <a:ln>
            <a:noFill/>
          </a:ln>
        </p:spPr>
      </p:pic>
      <p:sp>
        <p:nvSpPr>
          <p:cNvPr id="2" name="テキスト ボックス 1"/>
          <p:cNvSpPr txBox="1"/>
          <p:nvPr/>
        </p:nvSpPr>
        <p:spPr>
          <a:xfrm>
            <a:off x="899592" y="836712"/>
            <a:ext cx="432048" cy="338554"/>
          </a:xfrm>
          <a:prstGeom prst="rect">
            <a:avLst/>
          </a:prstGeom>
          <a:noFill/>
        </p:spPr>
        <p:txBody>
          <a:bodyPr wrap="square" rtlCol="0">
            <a:spAutoFit/>
          </a:bodyPr>
          <a:lstStyle/>
          <a:p>
            <a:r>
              <a:rPr kumimoji="1" lang="ja-JP" altLang="en-US" sz="1600" dirty="0" smtClean="0"/>
              <a:t>●</a:t>
            </a:r>
            <a:endParaRPr kumimoji="1" lang="ja-JP" altLang="en-US" sz="1600" dirty="0"/>
          </a:p>
        </p:txBody>
      </p:sp>
      <p:cxnSp>
        <p:nvCxnSpPr>
          <p:cNvPr id="10" name="カギ線コネクタ 9"/>
          <p:cNvCxnSpPr/>
          <p:nvPr/>
        </p:nvCxnSpPr>
        <p:spPr>
          <a:xfrm flipV="1">
            <a:off x="215516"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51520" y="0"/>
            <a:ext cx="7111623"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　大阪府</a:t>
            </a:r>
            <a:r>
              <a:rPr lang="ja-JP" altLang="en-US" sz="2000" b="1" dirty="0">
                <a:latin typeface="HG丸ｺﾞｼｯｸM-PRO" panose="020F0600000000000000" pitchFamily="50" charset="-128"/>
                <a:ea typeface="HG丸ｺﾞｼｯｸM-PRO" panose="020F0600000000000000" pitchFamily="50" charset="-128"/>
              </a:rPr>
              <a:t>における</a:t>
            </a:r>
            <a:r>
              <a:rPr lang="ja-JP" altLang="en-US" sz="20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28255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83876" y="400110"/>
            <a:ext cx="8880176" cy="6170883"/>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sz="2200" b="1" dirty="0" smtClean="0">
                <a:latin typeface="HG丸ｺﾞｼｯｸM-PRO" panose="020F0600000000000000" pitchFamily="50" charset="-128"/>
                <a:ea typeface="HG丸ｺﾞｼｯｸM-PRO" panose="020F0600000000000000" pitchFamily="50" charset="-128"/>
              </a:rPr>
              <a:t>  イ</a:t>
            </a:r>
            <a:r>
              <a:rPr lang="ja-JP" altLang="en-US" sz="2200" b="1" dirty="0">
                <a:latin typeface="HG丸ｺﾞｼｯｸM-PRO" panose="020F0600000000000000" pitchFamily="50" charset="-128"/>
                <a:ea typeface="HG丸ｺﾞｼｯｸM-PRO" panose="020F0600000000000000" pitchFamily="50" charset="-128"/>
              </a:rPr>
              <a:t>　がん</a:t>
            </a:r>
            <a:r>
              <a:rPr lang="ja-JP" altLang="en-US" sz="2200" b="1" dirty="0" smtClean="0">
                <a:latin typeface="HG丸ｺﾞｼｯｸM-PRO" panose="020F0600000000000000" pitchFamily="50" charset="-128"/>
                <a:ea typeface="HG丸ｺﾞｼｯｸM-PRO" panose="020F0600000000000000" pitchFamily="50" charset="-128"/>
              </a:rPr>
              <a:t>検診の精度管理等</a:t>
            </a:r>
            <a:endParaRPr lang="en-US" altLang="ja-JP" sz="2200" b="1" dirty="0" smtClean="0">
              <a:latin typeface="HG丸ｺﾞｼｯｸM-PRO" panose="020F0600000000000000" pitchFamily="50" charset="-128"/>
              <a:ea typeface="HG丸ｺﾞｼｯｸM-PRO" panose="020F0600000000000000" pitchFamily="50" charset="-128"/>
            </a:endParaRPr>
          </a:p>
          <a:p>
            <a:endParaRPr lang="en-US" altLang="ja-JP" sz="2400" dirty="0" smtClean="0">
              <a:latin typeface="HG丸ｺﾞｼｯｸM-PRO" panose="020F0600000000000000" pitchFamily="50" charset="-128"/>
              <a:ea typeface="HG丸ｺﾞｼｯｸM-PRO" panose="020F0600000000000000" pitchFamily="50" charset="-128"/>
            </a:endParaRPr>
          </a:p>
          <a:p>
            <a:pPr marL="982663" indent="-531813" fontAlgn="auto"/>
            <a:r>
              <a:rPr lang="ja-JP" altLang="en-US" sz="2400"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信頼性の高いがん検診を実施するには</a:t>
            </a:r>
            <a:r>
              <a:rPr lang="en-US" altLang="ja-JP" dirty="0">
                <a:latin typeface="HG丸ｺﾞｼｯｸM-PRO" panose="020F0600000000000000" pitchFamily="50" charset="-128"/>
                <a:ea typeface="HG丸ｺﾞｼｯｸM-PRO" panose="020F0600000000000000" pitchFamily="50" charset="-128"/>
              </a:rPr>
              <a:t> </a:t>
            </a:r>
            <a:r>
              <a:rPr lang="ja-JP" altLang="ja-JP" dirty="0" err="1">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徹底した精度管理が</a:t>
            </a:r>
            <a:r>
              <a:rPr lang="ja-JP" altLang="ja-JP" dirty="0" smtClean="0">
                <a:latin typeface="HG丸ｺﾞｼｯｸM-PRO" panose="020F0600000000000000" pitchFamily="50" charset="-128"/>
                <a:ea typeface="HG丸ｺﾞｼｯｸM-PRO" panose="020F0600000000000000" pitchFamily="50" charset="-128"/>
              </a:rPr>
              <a:t>不可欠です。</a:t>
            </a:r>
            <a:endParaRPr lang="en-US" altLang="ja-JP" dirty="0" smtClean="0">
              <a:latin typeface="HG丸ｺﾞｼｯｸM-PRO" panose="020F0600000000000000" pitchFamily="50" charset="-128"/>
              <a:ea typeface="HG丸ｺﾞｼｯｸM-PRO" panose="020F0600000000000000" pitchFamily="50" charset="-128"/>
            </a:endParaRPr>
          </a:p>
          <a:p>
            <a:pPr indent="450850"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府</a:t>
            </a:r>
            <a:r>
              <a:rPr lang="ja-JP" altLang="ja-JP" dirty="0">
                <a:latin typeface="HG丸ｺﾞｼｯｸM-PRO" panose="020F0600000000000000" pitchFamily="50" charset="-128"/>
                <a:ea typeface="HG丸ｺﾞｼｯｸM-PRO" panose="020F0600000000000000" pitchFamily="50" charset="-128"/>
              </a:rPr>
              <a:t>の精度管理センター事業の実施を通じて、精度を適切に</a:t>
            </a:r>
            <a:r>
              <a:rPr lang="ja-JP" altLang="ja-JP" dirty="0" smtClean="0">
                <a:latin typeface="HG丸ｺﾞｼｯｸM-PRO" panose="020F0600000000000000" pitchFamily="50" charset="-128"/>
                <a:ea typeface="HG丸ｺﾞｼｯｸM-PRO" panose="020F0600000000000000" pitchFamily="50" charset="-128"/>
              </a:rPr>
              <a:t>管理している</a:t>
            </a:r>
            <a:endParaRPr lang="en-US" altLang="ja-JP" dirty="0" smtClean="0">
              <a:latin typeface="HG丸ｺﾞｼｯｸM-PRO" panose="020F0600000000000000" pitchFamily="50" charset="-128"/>
              <a:ea typeface="HG丸ｺﾞｼｯｸM-PRO" panose="020F0600000000000000" pitchFamily="50" charset="-128"/>
            </a:endParaRPr>
          </a:p>
          <a:p>
            <a:pPr indent="982663" fontAlgn="auto"/>
            <a:r>
              <a:rPr lang="ja-JP" altLang="ja-JP" dirty="0" smtClean="0">
                <a:latin typeface="HG丸ｺﾞｼｯｸM-PRO" panose="020F0600000000000000" pitchFamily="50" charset="-128"/>
                <a:ea typeface="HG丸ｺﾞｼｯｸM-PRO" panose="020F0600000000000000" pitchFamily="50" charset="-128"/>
              </a:rPr>
              <a:t>市町村</a:t>
            </a:r>
            <a:r>
              <a:rPr lang="ja-JP" altLang="ja-JP" dirty="0">
                <a:latin typeface="HG丸ｺﾞｼｯｸM-PRO" panose="020F0600000000000000" pitchFamily="50" charset="-128"/>
                <a:ea typeface="HG丸ｺﾞｼｯｸM-PRO" panose="020F0600000000000000" pitchFamily="50" charset="-128"/>
              </a:rPr>
              <a:t>は増加して</a:t>
            </a:r>
            <a:r>
              <a:rPr lang="ja-JP" altLang="ja-JP" dirty="0" smtClean="0">
                <a:latin typeface="HG丸ｺﾞｼｯｸM-PRO" panose="020F0600000000000000" pitchFamily="50" charset="-128"/>
                <a:ea typeface="HG丸ｺﾞｼｯｸM-PRO" panose="020F0600000000000000" pitchFamily="50" charset="-128"/>
              </a:rPr>
              <a:t>い</a:t>
            </a:r>
            <a:r>
              <a:rPr lang="ja-JP" altLang="en-US" dirty="0" smtClean="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が</a:t>
            </a:r>
            <a:r>
              <a:rPr lang="ja-JP" altLang="ja-JP" dirty="0">
                <a:latin typeface="HG丸ｺﾞｼｯｸM-PRO" panose="020F0600000000000000" pitchFamily="50" charset="-128"/>
                <a:ea typeface="HG丸ｺﾞｼｯｸM-PRO" panose="020F0600000000000000" pitchFamily="50" charset="-128"/>
              </a:rPr>
              <a:t>、十分とは</a:t>
            </a:r>
            <a:r>
              <a:rPr lang="ja-JP" altLang="ja-JP" dirty="0" smtClean="0">
                <a:latin typeface="HG丸ｺﾞｼｯｸM-PRO" panose="020F0600000000000000" pitchFamily="50" charset="-128"/>
                <a:ea typeface="HG丸ｺﾞｼｯｸM-PRO" panose="020F0600000000000000" pitchFamily="50" charset="-128"/>
              </a:rPr>
              <a:t>言え</a:t>
            </a:r>
            <a:r>
              <a:rPr lang="ja-JP" altLang="en-US" dirty="0" smtClean="0">
                <a:latin typeface="HG丸ｺﾞｼｯｸM-PRO" panose="020F0600000000000000" pitchFamily="50" charset="-128"/>
                <a:ea typeface="HG丸ｺﾞｼｯｸM-PRO" panose="020F0600000000000000" pitchFamily="50" charset="-128"/>
              </a:rPr>
              <a:t>ない</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また</a:t>
            </a:r>
            <a:r>
              <a:rPr lang="ja-JP" altLang="ja-JP" dirty="0" smtClean="0">
                <a:latin typeface="HG丸ｺﾞｼｯｸM-PRO" panose="020F0600000000000000" pitchFamily="50" charset="-128"/>
                <a:ea typeface="HG丸ｺﾞｼｯｸM-PRO" panose="020F0600000000000000" pitchFamily="50" charset="-128"/>
              </a:rPr>
              <a:t>、職域</a:t>
            </a:r>
            <a:r>
              <a:rPr lang="ja-JP" altLang="ja-JP" dirty="0">
                <a:latin typeface="HG丸ｺﾞｼｯｸM-PRO" panose="020F0600000000000000" pitchFamily="50" charset="-128"/>
                <a:ea typeface="HG丸ｺﾞｼｯｸM-PRO" panose="020F0600000000000000" pitchFamily="50" charset="-128"/>
              </a:rPr>
              <a:t>に</a:t>
            </a:r>
            <a:r>
              <a:rPr lang="ja-JP" altLang="ja-JP" dirty="0" smtClean="0">
                <a:latin typeface="HG丸ｺﾞｼｯｸM-PRO" panose="020F0600000000000000" pitchFamily="50" charset="-128"/>
                <a:ea typeface="HG丸ｺﾞｼｯｸM-PRO" panose="020F0600000000000000" pitchFamily="50" charset="-128"/>
              </a:rPr>
              <a:t>おけるがん</a:t>
            </a:r>
            <a:r>
              <a:rPr lang="ja-JP" altLang="ja-JP" dirty="0" smtClean="0">
                <a:latin typeface="HG丸ｺﾞｼｯｸM-PRO" panose="020F0600000000000000" pitchFamily="50" charset="-128"/>
                <a:ea typeface="HG丸ｺﾞｼｯｸM-PRO" panose="020F0600000000000000" pitchFamily="50" charset="-128"/>
              </a:rPr>
              <a:t>検</a:t>
            </a:r>
            <a:endParaRPr lang="en-US" altLang="ja-JP" dirty="0" smtClean="0">
              <a:latin typeface="HG丸ｺﾞｼｯｸM-PRO" panose="020F0600000000000000" pitchFamily="50" charset="-128"/>
              <a:ea typeface="HG丸ｺﾞｼｯｸM-PRO" panose="020F0600000000000000" pitchFamily="50" charset="-128"/>
            </a:endParaRPr>
          </a:p>
          <a:p>
            <a:pPr indent="982663" fontAlgn="auto"/>
            <a:r>
              <a:rPr lang="ja-JP" altLang="ja-JP" dirty="0" smtClean="0">
                <a:latin typeface="HG丸ｺﾞｼｯｸM-PRO" panose="020F0600000000000000" pitchFamily="50" charset="-128"/>
                <a:ea typeface="HG丸ｺﾞｼｯｸM-PRO" panose="020F0600000000000000" pitchFamily="50" charset="-128"/>
              </a:rPr>
              <a:t>診に</a:t>
            </a:r>
            <a:r>
              <a:rPr lang="ja-JP" altLang="ja-JP" dirty="0">
                <a:latin typeface="HG丸ｺﾞｼｯｸM-PRO" panose="020F0600000000000000" pitchFamily="50" charset="-128"/>
                <a:ea typeface="HG丸ｺﾞｼｯｸM-PRO" panose="020F0600000000000000" pitchFamily="50" charset="-128"/>
              </a:rPr>
              <a:t>ついては、精度管理体制が整備されて</a:t>
            </a:r>
            <a:r>
              <a:rPr lang="ja-JP" altLang="ja-JP" dirty="0" smtClean="0">
                <a:latin typeface="HG丸ｺﾞｼｯｸM-PRO" panose="020F0600000000000000" pitchFamily="50" charset="-128"/>
                <a:ea typeface="HG丸ｺﾞｼｯｸM-PRO" panose="020F0600000000000000" pitchFamily="50" charset="-128"/>
              </a:rPr>
              <a:t>い</a:t>
            </a:r>
            <a:r>
              <a:rPr lang="ja-JP" altLang="en-US" dirty="0" smtClean="0">
                <a:latin typeface="HG丸ｺﾞｼｯｸM-PRO" panose="020F0600000000000000" pitchFamily="50" charset="-128"/>
                <a:ea typeface="HG丸ｺﾞｼｯｸM-PRO" panose="020F0600000000000000" pitchFamily="50" charset="-128"/>
              </a:rPr>
              <a:t>ない</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府内に</a:t>
            </a:r>
            <a:r>
              <a:rPr lang="ja-JP" altLang="ja-JP" dirty="0" smtClean="0">
                <a:latin typeface="HG丸ｺﾞｼｯｸM-PRO" panose="020F0600000000000000" pitchFamily="50" charset="-128"/>
                <a:ea typeface="HG丸ｺﾞｼｯｸM-PRO" panose="020F0600000000000000" pitchFamily="50" charset="-128"/>
              </a:rPr>
              <a:t>お</a:t>
            </a:r>
            <a:r>
              <a:rPr lang="ja-JP" altLang="en-US" dirty="0" smtClean="0">
                <a:latin typeface="HG丸ｺﾞｼｯｸM-PRO" panose="020F0600000000000000" pitchFamily="50" charset="-128"/>
                <a:ea typeface="HG丸ｺﾞｼｯｸM-PRO" panose="020F0600000000000000" pitchFamily="50" charset="-128"/>
              </a:rPr>
              <a:t>け</a:t>
            </a:r>
            <a:r>
              <a:rPr lang="ja-JP" altLang="ja-JP" dirty="0" smtClean="0">
                <a:latin typeface="HG丸ｺﾞｼｯｸM-PRO" panose="020F0600000000000000" pitchFamily="50" charset="-128"/>
                <a:ea typeface="HG丸ｺﾞｼｯｸM-PRO" panose="020F0600000000000000" pitchFamily="50" charset="-128"/>
              </a:rPr>
              <a:t>る</a:t>
            </a:r>
            <a:r>
              <a:rPr lang="ja-JP" altLang="en-US" dirty="0">
                <a:latin typeface="HG丸ｺﾞｼｯｸM-PRO" panose="020F0600000000000000" pitchFamily="50" charset="-128"/>
                <a:ea typeface="HG丸ｺﾞｼｯｸM-PRO" panose="020F0600000000000000" pitchFamily="50" charset="-128"/>
              </a:rPr>
              <a:t>、</a:t>
            </a:r>
            <a:r>
              <a:rPr lang="ja-JP" altLang="ja-JP" dirty="0" smtClean="0">
                <a:latin typeface="HG丸ｺﾞｼｯｸM-PRO" panose="020F0600000000000000" pitchFamily="50" charset="-128"/>
                <a:ea typeface="HG丸ｺﾞｼｯｸM-PRO" panose="020F0600000000000000" pitchFamily="50" charset="-128"/>
              </a:rPr>
              <a:t>がん</a:t>
            </a:r>
            <a:r>
              <a:rPr lang="ja-JP" altLang="ja-JP" dirty="0" smtClean="0">
                <a:latin typeface="HG丸ｺﾞｼｯｸM-PRO" panose="020F0600000000000000" pitchFamily="50" charset="-128"/>
                <a:ea typeface="HG丸ｺﾞｼｯｸM-PRO" panose="020F0600000000000000" pitchFamily="50" charset="-128"/>
              </a:rPr>
              <a:t>検</a:t>
            </a:r>
            <a:endParaRPr lang="en-US" altLang="ja-JP" dirty="0" smtClean="0">
              <a:latin typeface="HG丸ｺﾞｼｯｸM-PRO" panose="020F0600000000000000" pitchFamily="50" charset="-128"/>
              <a:ea typeface="HG丸ｺﾞｼｯｸM-PRO" panose="020F0600000000000000" pitchFamily="50" charset="-128"/>
            </a:endParaRPr>
          </a:p>
          <a:p>
            <a:pPr indent="982663" fontAlgn="auto"/>
            <a:r>
              <a:rPr lang="ja-JP" altLang="ja-JP" dirty="0" smtClean="0">
                <a:latin typeface="HG丸ｺﾞｼｯｸM-PRO" panose="020F0600000000000000" pitchFamily="50" charset="-128"/>
                <a:ea typeface="HG丸ｺﾞｼｯｸM-PRO" panose="020F0600000000000000" pitchFamily="50" charset="-128"/>
              </a:rPr>
              <a:t>診の</a:t>
            </a:r>
            <a:r>
              <a:rPr lang="ja-JP" altLang="ja-JP" dirty="0">
                <a:latin typeface="HG丸ｺﾞｼｯｸM-PRO" panose="020F0600000000000000" pitchFamily="50" charset="-128"/>
                <a:ea typeface="HG丸ｺﾞｼｯｸM-PRO" panose="020F0600000000000000" pitchFamily="50" charset="-128"/>
              </a:rPr>
              <a:t>精度管理体制の充実が必要</a:t>
            </a:r>
            <a:r>
              <a:rPr lang="ja-JP" altLang="ja-JP" dirty="0" smtClean="0">
                <a:latin typeface="HG丸ｺﾞｼｯｸM-PRO" panose="020F0600000000000000" pitchFamily="50" charset="-128"/>
                <a:ea typeface="HG丸ｺﾞｼｯｸM-PRO" panose="020F0600000000000000" pitchFamily="50" charset="-128"/>
              </a:rPr>
              <a:t>で</a:t>
            </a:r>
            <a:r>
              <a:rPr lang="ja-JP" altLang="en-US" dirty="0">
                <a:latin typeface="HG丸ｺﾞｼｯｸM-PRO" panose="020F0600000000000000" pitchFamily="50" charset="-128"/>
                <a:ea typeface="HG丸ｺﾞｼｯｸM-PRO" panose="020F0600000000000000" pitchFamily="50" charset="-128"/>
              </a:rPr>
              <a:t>ある</a:t>
            </a:r>
            <a:r>
              <a:rPr lang="ja-JP" altLang="ja-JP" dirty="0" smtClean="0">
                <a:latin typeface="HG丸ｺﾞｼｯｸM-PRO" panose="020F0600000000000000" pitchFamily="50" charset="-128"/>
                <a:ea typeface="HG丸ｺﾞｼｯｸM-PRO" panose="020F0600000000000000" pitchFamily="50" charset="-128"/>
              </a:rPr>
              <a:t>。</a:t>
            </a:r>
          </a:p>
          <a:p>
            <a:pPr fontAlgn="auto"/>
            <a:r>
              <a:rPr lang="en-US" altLang="ja-JP" dirty="0" smtClean="0">
                <a:latin typeface="HG丸ｺﾞｼｯｸM-PRO" panose="020F0600000000000000" pitchFamily="50" charset="-128"/>
                <a:ea typeface="HG丸ｺﾞｼｯｸM-PRO" panose="020F0600000000000000" pitchFamily="50" charset="-128"/>
              </a:rPr>
              <a:t> </a:t>
            </a:r>
            <a:endParaRPr lang="ja-JP"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smtClean="0">
                <a:latin typeface="HG丸ｺﾞｼｯｸM-PRO" panose="020F0600000000000000" pitchFamily="50" charset="-128"/>
                <a:ea typeface="HG丸ｺﾞｼｯｸM-PRO" panose="020F0600000000000000" pitchFamily="50" charset="-128"/>
              </a:rPr>
              <a:t>一方、国の指針に定められていないがん検診（</a:t>
            </a:r>
            <a:r>
              <a:rPr lang="en-US" altLang="ja-JP" dirty="0" smtClean="0">
                <a:latin typeface="HG丸ｺﾞｼｯｸM-PRO" panose="020F0600000000000000" pitchFamily="50" charset="-128"/>
                <a:ea typeface="HG丸ｺﾞｼｯｸM-PRO" panose="020F0600000000000000" pitchFamily="50" charset="-128"/>
              </a:rPr>
              <a:t>PSA</a:t>
            </a:r>
            <a:r>
              <a:rPr lang="ja-JP" altLang="ja-JP" dirty="0" smtClean="0">
                <a:latin typeface="HG丸ｺﾞｼｯｸM-PRO" panose="020F0600000000000000" pitchFamily="50" charset="-128"/>
                <a:ea typeface="HG丸ｺﾞｼｯｸM-PRO" panose="020F0600000000000000" pitchFamily="50" charset="-128"/>
              </a:rPr>
              <a:t>による前立腺がん検診、</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胃がん</a:t>
            </a:r>
            <a:r>
              <a:rPr lang="ja-JP" altLang="ja-JP" dirty="0">
                <a:latin typeface="HG丸ｺﾞｼｯｸM-PRO" panose="020F0600000000000000" pitchFamily="50" charset="-128"/>
                <a:ea typeface="HG丸ｺﾞｼｯｸM-PRO" panose="020F0600000000000000" pitchFamily="50" charset="-128"/>
              </a:rPr>
              <a:t>の</a:t>
            </a:r>
            <a:r>
              <a:rPr lang="en-US" altLang="ja-JP" dirty="0">
                <a:latin typeface="HG丸ｺﾞｼｯｸM-PRO" panose="020F0600000000000000" pitchFamily="50" charset="-128"/>
                <a:ea typeface="HG丸ｺﾞｼｯｸM-PRO" panose="020F0600000000000000" pitchFamily="50" charset="-128"/>
              </a:rPr>
              <a:t>ABC</a:t>
            </a:r>
            <a:r>
              <a:rPr lang="ja-JP" altLang="ja-JP" dirty="0">
                <a:latin typeface="HG丸ｺﾞｼｯｸM-PRO" panose="020F0600000000000000" pitchFamily="50" charset="-128"/>
                <a:ea typeface="HG丸ｺﾞｼｯｸM-PRO" panose="020F0600000000000000" pitchFamily="50" charset="-128"/>
              </a:rPr>
              <a:t>検査※、乳がんの超音波検査・視触診単独に</a:t>
            </a:r>
            <a:r>
              <a:rPr lang="ja-JP" altLang="ja-JP" dirty="0" smtClean="0">
                <a:latin typeface="HG丸ｺﾞｼｯｸM-PRO" panose="020F0600000000000000" pitchFamily="50" charset="-128"/>
                <a:ea typeface="HG丸ｺﾞｼｯｸM-PRO" panose="020F0600000000000000" pitchFamily="50" charset="-128"/>
              </a:rPr>
              <a:t>よる検診</a:t>
            </a:r>
            <a:r>
              <a:rPr lang="ja-JP" altLang="ja-JP" dirty="0">
                <a:latin typeface="HG丸ｺﾞｼｯｸM-PRO" panose="020F0600000000000000" pitchFamily="50" charset="-128"/>
                <a:ea typeface="HG丸ｺﾞｼｯｸM-PRO" panose="020F0600000000000000" pitchFamily="50" charset="-128"/>
              </a:rPr>
              <a:t>など</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に</a:t>
            </a:r>
            <a:r>
              <a:rPr lang="ja-JP" altLang="ja-JP" dirty="0">
                <a:latin typeface="HG丸ｺﾞｼｯｸM-PRO" panose="020F0600000000000000" pitchFamily="50" charset="-128"/>
                <a:ea typeface="HG丸ｺﾞｼｯｸM-PRO" panose="020F0600000000000000" pitchFamily="50" charset="-128"/>
              </a:rPr>
              <a:t>ついては、検診による偶発症や過剰診断等の不利益</a:t>
            </a:r>
            <a:r>
              <a:rPr lang="ja-JP" altLang="ja-JP" dirty="0" smtClean="0">
                <a:latin typeface="HG丸ｺﾞｼｯｸM-PRO" panose="020F0600000000000000" pitchFamily="50" charset="-128"/>
                <a:ea typeface="HG丸ｺﾞｼｯｸM-PRO" panose="020F0600000000000000" pitchFamily="50" charset="-128"/>
              </a:rPr>
              <a:t>ががん</a:t>
            </a:r>
            <a:r>
              <a:rPr lang="ja-JP" altLang="ja-JP" dirty="0">
                <a:latin typeface="HG丸ｺﾞｼｯｸM-PRO" panose="020F0600000000000000" pitchFamily="50" charset="-128"/>
                <a:ea typeface="HG丸ｺﾞｼｯｸM-PRO" panose="020F0600000000000000" pitchFamily="50" charset="-128"/>
              </a:rPr>
              <a:t>の早期発見</a:t>
            </a:r>
            <a:r>
              <a:rPr lang="ja-JP" altLang="ja-JP" dirty="0" smtClean="0">
                <a:latin typeface="HG丸ｺﾞｼｯｸM-PRO" panose="020F0600000000000000" pitchFamily="50" charset="-128"/>
                <a:ea typeface="HG丸ｺﾞｼｯｸM-PRO" panose="020F0600000000000000" pitchFamily="50" charset="-128"/>
              </a:rPr>
              <a:t>等</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の利益</a:t>
            </a:r>
            <a:r>
              <a:rPr lang="ja-JP" altLang="ja-JP" dirty="0">
                <a:latin typeface="HG丸ｺﾞｼｯｸM-PRO" panose="020F0600000000000000" pitchFamily="50" charset="-128"/>
                <a:ea typeface="HG丸ｺﾞｼｯｸM-PRO" panose="020F0600000000000000" pitchFamily="50" charset="-128"/>
              </a:rPr>
              <a:t>を上回る可能性があるなど、有効性が</a:t>
            </a:r>
            <a:r>
              <a:rPr lang="ja-JP" altLang="ja-JP" dirty="0" smtClean="0">
                <a:latin typeface="HG丸ｺﾞｼｯｸM-PRO" panose="020F0600000000000000" pitchFamily="50" charset="-128"/>
                <a:ea typeface="HG丸ｺﾞｼｯｸM-PRO" panose="020F0600000000000000" pitchFamily="50" charset="-128"/>
              </a:rPr>
              <a:t>確認されて</a:t>
            </a:r>
            <a:r>
              <a:rPr lang="ja-JP" altLang="ja-JP" dirty="0">
                <a:latin typeface="HG丸ｺﾞｼｯｸM-PRO" panose="020F0600000000000000" pitchFamily="50" charset="-128"/>
                <a:ea typeface="HG丸ｺﾞｼｯｸM-PRO" panose="020F0600000000000000" pitchFamily="50" charset="-128"/>
              </a:rPr>
              <a:t>いないため、</a:t>
            </a:r>
            <a:r>
              <a:rPr lang="ja-JP" altLang="ja-JP" dirty="0" smtClean="0">
                <a:latin typeface="HG丸ｺﾞｼｯｸM-PRO" panose="020F0600000000000000" pitchFamily="50" charset="-128"/>
                <a:ea typeface="HG丸ｺﾞｼｯｸM-PRO" panose="020F0600000000000000" pitchFamily="50" charset="-128"/>
              </a:rPr>
              <a:t>対策</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型検診と</a:t>
            </a:r>
            <a:r>
              <a:rPr lang="ja-JP" altLang="ja-JP" dirty="0">
                <a:latin typeface="HG丸ｺﾞｼｯｸM-PRO" panose="020F0600000000000000" pitchFamily="50" charset="-128"/>
                <a:ea typeface="HG丸ｺﾞｼｯｸM-PRO" panose="020F0600000000000000" pitchFamily="50" charset="-128"/>
              </a:rPr>
              <a:t>して実施することは大きな問題</a:t>
            </a:r>
            <a:r>
              <a:rPr lang="ja-JP" altLang="ja-JP" dirty="0" smtClean="0">
                <a:latin typeface="HG丸ｺﾞｼｯｸM-PRO" panose="020F0600000000000000" pitchFamily="50" charset="-128"/>
                <a:ea typeface="HG丸ｺﾞｼｯｸM-PRO" panose="020F0600000000000000" pitchFamily="50" charset="-128"/>
              </a:rPr>
              <a:t>があ</a:t>
            </a:r>
            <a:r>
              <a:rPr lang="ja-JP" altLang="en-US" dirty="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国指針に基づいたがん</a:t>
            </a:r>
            <a:r>
              <a:rPr lang="ja-JP" altLang="ja-JP" dirty="0" smtClean="0">
                <a:latin typeface="HG丸ｺﾞｼｯｸM-PRO" panose="020F0600000000000000" pitchFamily="50" charset="-128"/>
                <a:ea typeface="HG丸ｺﾞｼｯｸM-PRO" panose="020F0600000000000000" pitchFamily="50" charset="-128"/>
              </a:rPr>
              <a:t>検</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診の実施</a:t>
            </a:r>
            <a:r>
              <a:rPr lang="ja-JP" altLang="ja-JP" dirty="0">
                <a:latin typeface="HG丸ｺﾞｼｯｸM-PRO" panose="020F0600000000000000" pitchFamily="50" charset="-128"/>
                <a:ea typeface="HG丸ｺﾞｼｯｸM-PRO" panose="020F0600000000000000" pitchFamily="50" charset="-128"/>
              </a:rPr>
              <a:t>体制をより一層</a:t>
            </a:r>
            <a:r>
              <a:rPr lang="ja-JP" altLang="ja-JP" dirty="0" smtClean="0">
                <a:latin typeface="HG丸ｺﾞｼｯｸM-PRO" panose="020F0600000000000000" pitchFamily="50" charset="-128"/>
                <a:ea typeface="HG丸ｺﾞｼｯｸM-PRO" panose="020F0600000000000000" pitchFamily="50" charset="-128"/>
              </a:rPr>
              <a:t>充実させる</a:t>
            </a:r>
            <a:r>
              <a:rPr lang="ja-JP" altLang="ja-JP" dirty="0">
                <a:latin typeface="HG丸ｺﾞｼｯｸM-PRO" panose="020F0600000000000000" pitchFamily="50" charset="-128"/>
                <a:ea typeface="HG丸ｺﾞｼｯｸM-PRO" panose="020F0600000000000000" pitchFamily="50" charset="-128"/>
              </a:rPr>
              <a:t>ことが重要</a:t>
            </a:r>
            <a:r>
              <a:rPr lang="ja-JP" altLang="ja-JP" dirty="0" smtClean="0">
                <a:latin typeface="HG丸ｺﾞｼｯｸM-PRO" panose="020F0600000000000000" pitchFamily="50" charset="-128"/>
                <a:ea typeface="HG丸ｺﾞｼｯｸM-PRO" panose="020F0600000000000000" pitchFamily="50" charset="-128"/>
              </a:rPr>
              <a:t>で</a:t>
            </a:r>
            <a:r>
              <a:rPr lang="ja-JP" altLang="en-US" dirty="0" smtClean="0">
                <a:latin typeface="HG丸ｺﾞｼｯｸM-PRO" panose="020F0600000000000000" pitchFamily="50" charset="-128"/>
                <a:ea typeface="HG丸ｺﾞｼｯｸM-PRO" panose="020F0600000000000000" pitchFamily="50" charset="-128"/>
              </a:rPr>
              <a:t>ある</a:t>
            </a:r>
            <a:r>
              <a:rPr lang="ja-JP"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 </a:t>
            </a:r>
            <a:r>
              <a:rPr lang="en-US" altLang="ja-JP" sz="2000" dirty="0"/>
              <a:t> </a:t>
            </a:r>
            <a:endParaRPr lang="en-US" altLang="ja-JP" sz="2000" b="1" dirty="0" smtClean="0"/>
          </a:p>
          <a:p>
            <a:pPr fontAlgn="auto">
              <a:spcBef>
                <a:spcPts val="600"/>
              </a:spcBef>
            </a:pPr>
            <a:endParaRPr lang="en-US" altLang="ja-JP" sz="2000" b="1" dirty="0"/>
          </a:p>
          <a:p>
            <a:pPr fontAlgn="auto">
              <a:spcBef>
                <a:spcPts val="600"/>
              </a:spcBef>
            </a:pPr>
            <a:endParaRPr lang="en-US" altLang="ja-JP" sz="2000" b="1" dirty="0" smtClean="0"/>
          </a:p>
          <a:p>
            <a:pPr fontAlgn="auto">
              <a:spcBef>
                <a:spcPts val="600"/>
              </a:spcBef>
            </a:pPr>
            <a:endParaRPr lang="en-US" altLang="ja-JP" sz="2000" b="1" dirty="0"/>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12</a:t>
            </a:fld>
            <a:endParaRPr kumimoji="1" lang="ja-JP" altLang="en-US" dirty="0"/>
          </a:p>
        </p:txBody>
      </p:sp>
      <p:cxnSp>
        <p:nvCxnSpPr>
          <p:cNvPr id="6" name="カギ線コネクタ 5"/>
          <p:cNvCxnSpPr/>
          <p:nvPr/>
        </p:nvCxnSpPr>
        <p:spPr>
          <a:xfrm flipV="1">
            <a:off x="215516"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3150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18069"/>
            <a:ext cx="8880176" cy="6170883"/>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ウ　職域におけるがん検診 　　</a:t>
            </a:r>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400" dirty="0">
              <a:latin typeface="HG丸ｺﾞｼｯｸM-PRO" panose="020F0600000000000000" pitchFamily="50" charset="-128"/>
              <a:ea typeface="HG丸ｺﾞｼｯｸM-PRO" panose="020F0600000000000000" pitchFamily="50" charset="-128"/>
            </a:endParaRPr>
          </a:p>
          <a:p>
            <a:r>
              <a:rPr lang="en-US" altLang="ja-JP" sz="2400" dirty="0" smtClean="0">
                <a:latin typeface="HG丸ｺﾞｼｯｸM-PRO" panose="020F0600000000000000" pitchFamily="50" charset="-128"/>
                <a:ea typeface="HG丸ｺﾞｼｯｸM-PRO" panose="020F0600000000000000" pitchFamily="50" charset="-128"/>
              </a:rPr>
              <a:t>   </a:t>
            </a:r>
            <a:r>
              <a:rPr lang="ja-JP" altLang="en-US" sz="2400"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smtClean="0">
                <a:latin typeface="HG丸ｺﾞｼｯｸM-PRO" panose="020F0600000000000000" pitchFamily="50" charset="-128"/>
                <a:ea typeface="HG丸ｺﾞｼｯｸM-PRO" panose="020F0600000000000000" pitchFamily="50" charset="-128"/>
              </a:rPr>
              <a:t>国民生活基礎調査によると、がん検診受診者のうち、職域における受診者は、</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40</a:t>
            </a:r>
            <a:r>
              <a:rPr lang="ja-JP" altLang="ja-JP" dirty="0" smtClean="0">
                <a:latin typeface="HG丸ｺﾞｼｯｸM-PRO" panose="020F0600000000000000" pitchFamily="50" charset="-128"/>
                <a:ea typeface="HG丸ｺﾞｼｯｸM-PRO" panose="020F0600000000000000" pitchFamily="50" charset="-128"/>
              </a:rPr>
              <a:t>～</a:t>
            </a:r>
            <a:r>
              <a:rPr lang="en-US" altLang="ja-JP" dirty="0" smtClean="0">
                <a:latin typeface="HG丸ｺﾞｼｯｸM-PRO" panose="020F0600000000000000" pitchFamily="50" charset="-128"/>
                <a:ea typeface="HG丸ｺﾞｼｯｸM-PRO" panose="020F0600000000000000" pitchFamily="50" charset="-128"/>
              </a:rPr>
              <a:t>70</a:t>
            </a:r>
            <a:r>
              <a:rPr lang="ja-JP" altLang="ja-JP" dirty="0" smtClean="0">
                <a:latin typeface="HG丸ｺﾞｼｯｸM-PRO" panose="020F0600000000000000" pitchFamily="50" charset="-128"/>
                <a:ea typeface="HG丸ｺﾞｼｯｸM-PRO" panose="020F0600000000000000" pitchFamily="50" charset="-128"/>
              </a:rPr>
              <a:t>％程度いるとされてい</a:t>
            </a:r>
            <a:r>
              <a:rPr lang="ja-JP" altLang="en-US" dirty="0" smtClean="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が、保険者や事業主が任意で実施している</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ものであり、検査項目や対象年齢等実施方法は様々で</a:t>
            </a:r>
            <a:r>
              <a:rPr lang="ja-JP" altLang="en-US" dirty="0" smtClean="0">
                <a:latin typeface="HG丸ｺﾞｼｯｸM-PRO" panose="020F0600000000000000" pitchFamily="50" charset="-128"/>
                <a:ea typeface="HG丸ｺﾞｼｯｸM-PRO" panose="020F0600000000000000" pitchFamily="50" charset="-128"/>
              </a:rPr>
              <a:t>ある</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また、対象者数や受診者数等の実態把握が不可能であるため受診率の算定が</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できないなどの課題があ</a:t>
            </a:r>
            <a:r>
              <a:rPr lang="ja-JP" altLang="en-US" dirty="0" smtClean="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。職域において、科学的根拠に基づくがん検診が</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実施され、実態把握できるよう、保険者と連携して取組む必要が</a:t>
            </a:r>
            <a:r>
              <a:rPr lang="ja-JP" altLang="en-US" dirty="0" smtClean="0">
                <a:latin typeface="HG丸ｺﾞｼｯｸM-PRO" panose="020F0600000000000000" pitchFamily="50" charset="-128"/>
                <a:ea typeface="HG丸ｺﾞｼｯｸM-PRO" panose="020F0600000000000000" pitchFamily="50" charset="-128"/>
              </a:rPr>
              <a:t>ある</a:t>
            </a:r>
            <a:r>
              <a:rPr lang="ja-JP" altLang="ja-JP" dirty="0" smtClean="0">
                <a:latin typeface="HG丸ｺﾞｼｯｸM-PRO" panose="020F0600000000000000" pitchFamily="50" charset="-128"/>
                <a:ea typeface="HG丸ｺﾞｼｯｸM-PRO" panose="020F0600000000000000" pitchFamily="50" charset="-128"/>
              </a:rPr>
              <a:t>。</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pPr fontAlgn="auto"/>
            <a:endParaRPr lang="en-US" altLang="ja-JP" sz="1750" dirty="0" smtClean="0">
              <a:latin typeface="HG丸ｺﾞｼｯｸM-PRO" panose="020F0600000000000000" pitchFamily="50" charset="-128"/>
              <a:ea typeface="HG丸ｺﾞｼｯｸM-PRO" panose="020F0600000000000000" pitchFamily="50" charset="-128"/>
            </a:endParaRPr>
          </a:p>
          <a:p>
            <a:pPr fontAlgn="auto">
              <a:spcBef>
                <a:spcPts val="600"/>
              </a:spcBef>
            </a:pPr>
            <a:endParaRPr lang="en-US" altLang="ja-JP" sz="2000"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13</a:t>
            </a:fld>
            <a:endParaRPr kumimoji="1" lang="ja-JP" altLang="en-US" dirty="0"/>
          </a:p>
        </p:txBody>
      </p:sp>
      <p:cxnSp>
        <p:nvCxnSpPr>
          <p:cNvPr id="6" name="カギ線コネクタ 5"/>
          <p:cNvCxnSpPr/>
          <p:nvPr/>
        </p:nvCxnSpPr>
        <p:spPr>
          <a:xfrm flipV="1">
            <a:off x="215516" y="18353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51520" y="0"/>
            <a:ext cx="7111623"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　大阪府</a:t>
            </a:r>
            <a:r>
              <a:rPr lang="ja-JP" altLang="en-US" sz="2000" b="1" dirty="0">
                <a:latin typeface="HG丸ｺﾞｼｯｸM-PRO" panose="020F0600000000000000" pitchFamily="50" charset="-128"/>
                <a:ea typeface="HG丸ｺﾞｼｯｸM-PRO" panose="020F0600000000000000" pitchFamily="50" charset="-128"/>
              </a:rPr>
              <a:t>における</a:t>
            </a:r>
            <a:r>
              <a:rPr lang="ja-JP" altLang="en-US" sz="20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3689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2450123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3600" b="1" dirty="0">
                <a:latin typeface="HG丸ｺﾞｼｯｸM-PRO" panose="020F0600000000000000" pitchFamily="50" charset="-128"/>
                <a:ea typeface="HG丸ｺﾞｼｯｸM-PRO" panose="020F0600000000000000" pitchFamily="50" charset="-128"/>
              </a:rPr>
              <a:t>第５章　</a:t>
            </a:r>
            <a:r>
              <a:rPr lang="ja-JP" altLang="en-US" sz="3600" b="1" dirty="0">
                <a:latin typeface="HG丸ｺﾞｼｯｸM-PRO" panose="020F0600000000000000" pitchFamily="50" charset="-128"/>
                <a:ea typeface="HG丸ｺﾞｼｯｸM-PRO" panose="020F0600000000000000" pitchFamily="50" charset="-128"/>
              </a:rPr>
              <a:t>個</a:t>
            </a:r>
            <a:r>
              <a:rPr lang="ja-JP" altLang="ja-JP" sz="3600" b="1" dirty="0">
                <a:latin typeface="HG丸ｺﾞｼｯｸM-PRO" panose="020F0600000000000000" pitchFamily="50" charset="-128"/>
                <a:ea typeface="HG丸ｺﾞｼｯｸM-PRO" panose="020F0600000000000000" pitchFamily="50" charset="-128"/>
              </a:rPr>
              <a:t>別</a:t>
            </a:r>
            <a:r>
              <a:rPr lang="ja-JP" altLang="en-US" sz="3600" b="1" dirty="0">
                <a:latin typeface="HG丸ｺﾞｼｯｸM-PRO" panose="020F0600000000000000" pitchFamily="50" charset="-128"/>
                <a:ea typeface="HG丸ｺﾞｼｯｸM-PRO" panose="020F0600000000000000" pitchFamily="50" charset="-128"/>
              </a:rPr>
              <a:t>の</a:t>
            </a:r>
            <a:r>
              <a:rPr lang="ja-JP" altLang="ja-JP" sz="3600" b="1" dirty="0">
                <a:latin typeface="HG丸ｺﾞｼｯｸM-PRO" panose="020F0600000000000000" pitchFamily="50" charset="-128"/>
                <a:ea typeface="HG丸ｺﾞｼｯｸM-PRO" panose="020F0600000000000000" pitchFamily="50" charset="-128"/>
              </a:rPr>
              <a:t>取組みと目標</a:t>
            </a:r>
          </a:p>
        </p:txBody>
      </p:sp>
      <p:sp>
        <p:nvSpPr>
          <p:cNvPr id="5" name="タイトル 1"/>
          <p:cNvSpPr txBox="1">
            <a:spLocks/>
          </p:cNvSpPr>
          <p:nvPr/>
        </p:nvSpPr>
        <p:spPr>
          <a:xfrm>
            <a:off x="189470" y="3140968"/>
            <a:ext cx="8775018" cy="28083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200" b="1" dirty="0">
                <a:solidFill>
                  <a:prstClr val="black"/>
                </a:solidFill>
                <a:latin typeface="+mj-ea"/>
                <a:cs typeface="+mn-cs"/>
              </a:rPr>
              <a:t>１　がんの予防・早期</a:t>
            </a:r>
            <a:r>
              <a:rPr lang="ja-JP" altLang="en-US" sz="3200" b="1" dirty="0" smtClean="0">
                <a:solidFill>
                  <a:prstClr val="black"/>
                </a:solidFill>
                <a:latin typeface="+mj-ea"/>
                <a:cs typeface="+mn-cs"/>
              </a:rPr>
              <a:t>発見</a:t>
            </a:r>
            <a:endParaRPr lang="en-US" altLang="ja-JP" sz="3200" b="1" dirty="0" smtClean="0">
              <a:solidFill>
                <a:prstClr val="black"/>
              </a:solidFill>
              <a:latin typeface="+mj-ea"/>
              <a:cs typeface="+mn-cs"/>
            </a:endParaRPr>
          </a:p>
          <a:p>
            <a:pPr algn="l"/>
            <a:r>
              <a:rPr lang="ja-JP" altLang="en-US" sz="3200" b="1" dirty="0">
                <a:solidFill>
                  <a:prstClr val="black"/>
                </a:solidFill>
                <a:latin typeface="+mj-ea"/>
                <a:cs typeface="+mn-cs"/>
              </a:rPr>
              <a:t>　</a:t>
            </a:r>
            <a:r>
              <a:rPr lang="ja-JP" altLang="en-US" sz="3200" b="1" dirty="0" smtClean="0">
                <a:solidFill>
                  <a:prstClr val="black"/>
                </a:solidFill>
                <a:latin typeface="+mj-ea"/>
                <a:cs typeface="+mn-cs"/>
              </a:rPr>
              <a:t>　　　　　　　　　　　（</a:t>
            </a:r>
            <a:r>
              <a:rPr lang="ja-JP" altLang="en-US" sz="3200" b="1" dirty="0">
                <a:solidFill>
                  <a:prstClr val="black"/>
                </a:solidFill>
                <a:latin typeface="+mj-ea"/>
                <a:cs typeface="+mn-cs"/>
              </a:rPr>
              <a:t>がんを知り、がんを予防する</a:t>
            </a:r>
            <a:r>
              <a:rPr lang="ja-JP" altLang="en-US" sz="3200" b="1" dirty="0" smtClean="0">
                <a:solidFill>
                  <a:prstClr val="black"/>
                </a:solidFill>
                <a:latin typeface="+mj-ea"/>
                <a:cs typeface="+mn-cs"/>
              </a:rPr>
              <a:t>）</a:t>
            </a:r>
            <a:endParaRPr lang="en-US" altLang="ja-JP" sz="3200" b="1" dirty="0" smtClean="0">
              <a:solidFill>
                <a:prstClr val="black"/>
              </a:solidFill>
              <a:latin typeface="+mj-ea"/>
              <a:cs typeface="+mn-cs"/>
            </a:endParaRPr>
          </a:p>
          <a:p>
            <a:pPr algn="l"/>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200" b="1" dirty="0">
                <a:solidFill>
                  <a:prstClr val="black"/>
                </a:solidFill>
                <a:latin typeface="+mj-ea"/>
                <a:cs typeface="+mn-cs"/>
              </a:rPr>
              <a:t>(1) </a:t>
            </a:r>
            <a:r>
              <a:rPr lang="ja-JP" altLang="en-US" sz="3200" b="1" dirty="0">
                <a:solidFill>
                  <a:prstClr val="black"/>
                </a:solidFill>
                <a:latin typeface="+mj-ea"/>
                <a:cs typeface="+mn-cs"/>
              </a:rPr>
              <a:t>がんの１次予防</a:t>
            </a:r>
            <a:endParaRPr lang="ja-JP" altLang="en-US" sz="3200" b="1" dirty="0">
              <a:latin typeface="+mj-ea"/>
            </a:endParaRPr>
          </a:p>
        </p:txBody>
      </p:sp>
    </p:spTree>
    <p:extLst>
      <p:ext uri="{BB962C8B-B14F-4D97-AF65-F5344CB8AC3E}">
        <p14:creationId xmlns:p14="http://schemas.microsoft.com/office/powerpoint/2010/main" val="30406481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504056"/>
            <a:ext cx="8880176" cy="623731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2400"/>
              </a:spcBef>
            </a:pPr>
            <a:endParaRPr lang="en-US" altLang="ja-JP" sz="1400" b="1" dirty="0" smtClean="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(1)</a:t>
            </a:r>
            <a:r>
              <a:rPr lang="ja-JP" altLang="en-US" sz="2000" b="1" dirty="0" smtClean="0">
                <a:latin typeface="HG丸ｺﾞｼｯｸM-PRO" panose="020F0600000000000000" pitchFamily="50" charset="-128"/>
                <a:ea typeface="HG丸ｺﾞｼｯｸM-PRO" panose="020F0600000000000000" pitchFamily="50" charset="-128"/>
              </a:rPr>
              <a:t>  がん</a:t>
            </a:r>
            <a:r>
              <a:rPr lang="ja-JP" altLang="en-US" sz="2000" b="1" dirty="0" smtClean="0">
                <a:latin typeface="HG丸ｺﾞｼｯｸM-PRO" panose="020F0600000000000000" pitchFamily="50" charset="-128"/>
                <a:ea typeface="HG丸ｺﾞｼｯｸM-PRO" panose="020F0600000000000000" pitchFamily="50" charset="-128"/>
              </a:rPr>
              <a:t>の１次予防</a:t>
            </a:r>
            <a:endParaRPr lang="en-US" altLang="ja-JP" sz="3200" b="1" dirty="0">
              <a:latin typeface="HG丸ｺﾞｼｯｸM-PRO" panose="020F0600000000000000" pitchFamily="50" charset="-128"/>
              <a:ea typeface="HG丸ｺﾞｼｯｸM-PRO" panose="020F0600000000000000" pitchFamily="50" charset="-128"/>
            </a:endParaRPr>
          </a:p>
          <a:p>
            <a:r>
              <a:rPr lang="ja-JP" altLang="en-US" sz="2200" b="1" dirty="0" smtClean="0">
                <a:latin typeface="HG丸ｺﾞｼｯｸM-PRO" panose="020F0600000000000000" pitchFamily="50" charset="-128"/>
                <a:ea typeface="HG丸ｺﾞｼｯｸM-PRO" panose="020F0600000000000000" pitchFamily="50" charset="-128"/>
              </a:rPr>
              <a:t>　</a:t>
            </a:r>
            <a:r>
              <a:rPr lang="ja-JP" altLang="en-US" sz="2200" b="1" dirty="0" smtClean="0">
                <a:latin typeface="HG丸ｺﾞｼｯｸM-PRO" panose="020F0600000000000000" pitchFamily="50" charset="-128"/>
                <a:ea typeface="HG丸ｺﾞｼｯｸM-PRO" panose="020F0600000000000000" pitchFamily="50" charset="-128"/>
              </a:rPr>
              <a:t> ④</a:t>
            </a:r>
            <a:r>
              <a:rPr lang="ja-JP" altLang="en-US" sz="2200" b="1" dirty="0" smtClean="0">
                <a:latin typeface="HG丸ｺﾞｼｯｸM-PRO" panose="020F0600000000000000" pitchFamily="50" charset="-128"/>
                <a:ea typeface="HG丸ｺﾞｼｯｸM-PRO" panose="020F0600000000000000" pitchFamily="50" charset="-128"/>
              </a:rPr>
              <a:t>がんに関する感染症対策　</a:t>
            </a:r>
            <a:endParaRPr lang="en-US" altLang="ja-JP" sz="2200" b="1" dirty="0" smtClean="0">
              <a:latin typeface="HG丸ｺﾞｼｯｸM-PRO" panose="020F0600000000000000" pitchFamily="50" charset="-128"/>
              <a:ea typeface="HG丸ｺﾞｼｯｸM-PRO" panose="020F0600000000000000" pitchFamily="50" charset="-128"/>
            </a:endParaRPr>
          </a:p>
          <a:p>
            <a:endParaRPr lang="en-US" altLang="ja-JP" sz="2200" b="1" dirty="0">
              <a:latin typeface="HG丸ｺﾞｼｯｸM-PRO" panose="020F0600000000000000" pitchFamily="50" charset="-128"/>
              <a:ea typeface="HG丸ｺﾞｼｯｸM-PRO" panose="020F0600000000000000" pitchFamily="50" charset="-128"/>
            </a:endParaRPr>
          </a:p>
          <a:p>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ＨＰＶワクチンについては、接種のあり方にかかる、国の科学的知見</a:t>
            </a:r>
            <a:r>
              <a:rPr lang="ja-JP" altLang="ja-JP" dirty="0" smtClean="0">
                <a:latin typeface="HG丸ｺﾞｼｯｸM-PRO" panose="020F0600000000000000" pitchFamily="50" charset="-128"/>
                <a:ea typeface="HG丸ｺﾞｼｯｸM-PRO" panose="020F0600000000000000" pitchFamily="50" charset="-128"/>
              </a:rPr>
              <a:t>に</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基づく</a:t>
            </a:r>
            <a:r>
              <a:rPr lang="ja-JP" altLang="ja-JP" dirty="0">
                <a:latin typeface="HG丸ｺﾞｼｯｸM-PRO" panose="020F0600000000000000" pitchFamily="50" charset="-128"/>
                <a:ea typeface="HG丸ｺﾞｼｯｸM-PRO" panose="020F0600000000000000" pitchFamily="50" charset="-128"/>
              </a:rPr>
              <a:t>総合的な判断を踏まえ必要な対応を</a:t>
            </a:r>
            <a:r>
              <a:rPr lang="ja-JP" altLang="ja-JP" dirty="0" smtClean="0">
                <a:latin typeface="HG丸ｺﾞｼｯｸM-PRO" panose="020F0600000000000000" pitchFamily="50" charset="-128"/>
                <a:ea typeface="HG丸ｺﾞｼｯｸM-PRO" panose="020F0600000000000000" pitchFamily="50" charset="-128"/>
              </a:rPr>
              <a:t>行</a:t>
            </a:r>
            <a:r>
              <a:rPr lang="ja-JP" altLang="en-US" dirty="0" smtClean="0">
                <a:latin typeface="HG丸ｺﾞｼｯｸM-PRO" panose="020F0600000000000000" pitchFamily="50" charset="-128"/>
                <a:ea typeface="HG丸ｺﾞｼｯｸM-PRO" panose="020F0600000000000000" pitchFamily="50" charset="-128"/>
              </a:rPr>
              <a:t>う</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endParaRPr lang="ja-JP" altLang="ja-JP" dirty="0">
              <a:latin typeface="HG丸ｺﾞｼｯｸM-PRO" panose="020F0600000000000000" pitchFamily="50" charset="-128"/>
              <a:ea typeface="HG丸ｺﾞｼｯｸM-PRO" panose="020F0600000000000000" pitchFamily="50" charset="-128"/>
            </a:endParaRPr>
          </a:p>
          <a:p>
            <a:pPr fontAlgn="auto"/>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ヘリコバクター・ピロリについては、除菌による胃がん発症予防の</a:t>
            </a:r>
            <a:r>
              <a:rPr lang="ja-JP" altLang="ja-JP" dirty="0" smtClean="0">
                <a:latin typeface="HG丸ｺﾞｼｯｸM-PRO" panose="020F0600000000000000" pitchFamily="50" charset="-128"/>
                <a:ea typeface="HG丸ｺﾞｼｯｸM-PRO" panose="020F0600000000000000" pitchFamily="50" charset="-128"/>
              </a:rPr>
              <a:t>有効性</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に係る</a:t>
            </a:r>
            <a:r>
              <a:rPr lang="ja-JP" altLang="ja-JP" dirty="0">
                <a:latin typeface="HG丸ｺﾞｼｯｸM-PRO" panose="020F0600000000000000" pitchFamily="50" charset="-128"/>
                <a:ea typeface="HG丸ｺﾞｼｯｸM-PRO" panose="020F0600000000000000" pitchFamily="50" charset="-128"/>
              </a:rPr>
              <a:t>国の検討結果を踏まえ必要な対応を</a:t>
            </a:r>
            <a:r>
              <a:rPr lang="ja-JP" altLang="ja-JP" dirty="0" smtClean="0">
                <a:latin typeface="HG丸ｺﾞｼｯｸM-PRO" panose="020F0600000000000000" pitchFamily="50" charset="-128"/>
                <a:ea typeface="HG丸ｺﾞｼｯｸM-PRO" panose="020F0600000000000000" pitchFamily="50" charset="-128"/>
              </a:rPr>
              <a:t>行</a:t>
            </a:r>
            <a:r>
              <a:rPr lang="ja-JP" altLang="en-US" dirty="0" smtClean="0">
                <a:latin typeface="HG丸ｺﾞｼｯｸM-PRO" panose="020F0600000000000000" pitchFamily="50" charset="-128"/>
                <a:ea typeface="HG丸ｺﾞｼｯｸM-PRO" panose="020F0600000000000000" pitchFamily="50" charset="-128"/>
              </a:rPr>
              <a:t>う</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16</a:t>
            </a:fld>
            <a:endParaRPr kumimoji="1" lang="ja-JP" altLang="en-US" dirty="0"/>
          </a:p>
        </p:txBody>
      </p:sp>
      <p:cxnSp>
        <p:nvCxnSpPr>
          <p:cNvPr id="6" name="カギ線コネクタ 5"/>
          <p:cNvCxnSpPr/>
          <p:nvPr/>
        </p:nvCxnSpPr>
        <p:spPr>
          <a:xfrm flipV="1">
            <a:off x="215516" y="18353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79512" y="93262"/>
            <a:ext cx="5616624" cy="461665"/>
          </a:xfrm>
          <a:prstGeom prst="rect">
            <a:avLst/>
          </a:prstGeom>
          <a:noFill/>
        </p:spPr>
        <p:txBody>
          <a:bodyPr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第５章　個別の取組みと目標</a:t>
            </a:r>
            <a:endParaRPr kumimoji="1" lang="ja-JP" altLang="en-US"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0304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184491" y="3068960"/>
            <a:ext cx="8775018" cy="282050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3600" b="1" dirty="0" smtClean="0"/>
              <a:t>１</a:t>
            </a:r>
            <a:r>
              <a:rPr lang="ja-JP" altLang="ja-JP" sz="3600" b="1" dirty="0"/>
              <a:t>　がんの予防・早期</a:t>
            </a:r>
            <a:r>
              <a:rPr lang="ja-JP" altLang="ja-JP" sz="3600" b="1" dirty="0" smtClean="0"/>
              <a:t>発見</a:t>
            </a:r>
            <a:endParaRPr lang="en-US" altLang="ja-JP" sz="3600" b="1" dirty="0" smtClean="0"/>
          </a:p>
          <a:p>
            <a:pPr algn="r"/>
            <a:r>
              <a:rPr lang="ja-JP" altLang="ja-JP" sz="3600" b="1" dirty="0" smtClean="0"/>
              <a:t>（</a:t>
            </a:r>
            <a:r>
              <a:rPr lang="ja-JP" altLang="ja-JP" sz="3600" b="1" dirty="0"/>
              <a:t>がんを知り、がんを予防する</a:t>
            </a:r>
            <a:r>
              <a:rPr lang="ja-JP" altLang="ja-JP" sz="3600" b="1" dirty="0" smtClean="0"/>
              <a:t>）</a:t>
            </a:r>
            <a:endParaRPr lang="en-US" altLang="ja-JP" sz="3600" b="1" dirty="0" smtClean="0"/>
          </a:p>
          <a:p>
            <a:pPr algn="l"/>
            <a:r>
              <a:rPr lang="en-US" altLang="ja-JP" sz="3600" b="1" dirty="0" smtClean="0"/>
              <a:t>(</a:t>
            </a:r>
            <a:r>
              <a:rPr lang="en-US" altLang="ja-JP" sz="3600" b="1" dirty="0"/>
              <a:t>2) </a:t>
            </a:r>
            <a:r>
              <a:rPr lang="ja-JP" altLang="ja-JP" sz="3600" b="1" dirty="0"/>
              <a:t>がん検診によるがんの早期</a:t>
            </a:r>
            <a:r>
              <a:rPr lang="ja-JP" altLang="ja-JP" sz="3600" b="1" dirty="0" smtClean="0"/>
              <a:t>発見</a:t>
            </a:r>
            <a:endParaRPr lang="en-US" altLang="ja-JP" sz="3600" b="1" dirty="0" smtClean="0"/>
          </a:p>
          <a:p>
            <a:pPr algn="r"/>
            <a:r>
              <a:rPr lang="ja-JP" altLang="ja-JP" sz="3600" b="1" dirty="0" smtClean="0"/>
              <a:t>（</a:t>
            </a:r>
            <a:r>
              <a:rPr lang="ja-JP" altLang="ja-JP" sz="3600" b="1" dirty="0"/>
              <a:t>２次予防）</a:t>
            </a:r>
          </a:p>
          <a:p>
            <a:pPr algn="l"/>
            <a:endParaRPr lang="ja-JP" altLang="en-US" sz="3200" b="1" dirty="0">
              <a:latin typeface="+mj-ea"/>
            </a:endParaRPr>
          </a:p>
        </p:txBody>
      </p:sp>
    </p:spTree>
    <p:extLst>
      <p:ext uri="{BB962C8B-B14F-4D97-AF65-F5344CB8AC3E}">
        <p14:creationId xmlns:p14="http://schemas.microsoft.com/office/powerpoint/2010/main" val="289768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83765" y="504056"/>
            <a:ext cx="8880176" cy="623731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sz="2400" b="1" dirty="0" smtClean="0">
              <a:latin typeface="HG丸ｺﾞｼｯｸM-PRO" panose="020F0600000000000000" pitchFamily="50" charset="-128"/>
              <a:ea typeface="HG丸ｺﾞｼｯｸM-PRO" panose="020F0600000000000000" pitchFamily="50" charset="-128"/>
            </a:endParaRPr>
          </a:p>
          <a:p>
            <a:endParaRPr lang="en-US" altLang="ja-JP" sz="2200" b="1" dirty="0" smtClean="0">
              <a:latin typeface="HG丸ｺﾞｼｯｸM-PRO" panose="020F0600000000000000" pitchFamily="50" charset="-128"/>
              <a:ea typeface="HG丸ｺﾞｼｯｸM-PRO" panose="020F0600000000000000" pitchFamily="50" charset="-128"/>
            </a:endParaRPr>
          </a:p>
          <a:p>
            <a:endParaRPr lang="en-US" altLang="ja-JP" sz="2200" b="1" dirty="0">
              <a:latin typeface="HG丸ｺﾞｼｯｸM-PRO" panose="020F0600000000000000" pitchFamily="50" charset="-128"/>
              <a:ea typeface="HG丸ｺﾞｼｯｸM-PRO" panose="020F0600000000000000" pitchFamily="50" charset="-128"/>
            </a:endParaRPr>
          </a:p>
          <a:p>
            <a:endParaRPr lang="en-US" altLang="ja-JP" sz="2200" b="1" dirty="0" smtClean="0">
              <a:latin typeface="HG丸ｺﾞｼｯｸM-PRO" panose="020F0600000000000000" pitchFamily="50" charset="-128"/>
              <a:ea typeface="HG丸ｺﾞｼｯｸM-PRO" panose="020F0600000000000000" pitchFamily="50" charset="-128"/>
            </a:endParaRPr>
          </a:p>
          <a:p>
            <a:endParaRPr lang="en-US" altLang="ja-JP" sz="2200" b="1" dirty="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（２）がん検診によるがんの早期発見（２次予防）</a:t>
            </a:r>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    </a:t>
            </a: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a:t>
            </a:r>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endParaRPr lang="en-US" altLang="ja-JP" sz="2000" b="1" dirty="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a:t>
            </a:r>
            <a:endParaRPr lang="ja-JP" altLang="en-US"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18</a:t>
            </a:fld>
            <a:endParaRPr kumimoji="1" lang="ja-JP" altLang="en-US" dirty="0"/>
          </a:p>
        </p:txBody>
      </p:sp>
      <p:cxnSp>
        <p:nvCxnSpPr>
          <p:cNvPr id="6" name="カギ線コネクタ 5"/>
          <p:cNvCxnSpPr/>
          <p:nvPr/>
        </p:nvCxnSpPr>
        <p:spPr>
          <a:xfrm flipV="1">
            <a:off x="215516" y="18353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5516" y="76562"/>
            <a:ext cx="5616624"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　個別の取組みと目標</a:t>
            </a:r>
            <a:endParaRPr kumimoji="1" lang="ja-JP" altLang="en-US" sz="2000" b="1"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447389" y="1033408"/>
            <a:ext cx="8352928" cy="12241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HG丸ｺﾞｼｯｸM-PRO" panose="020F0600000000000000" pitchFamily="50" charset="-128"/>
                <a:ea typeface="HG丸ｺﾞｼｯｸM-PRO" panose="020F0600000000000000" pitchFamily="50" charset="-128"/>
              </a:rPr>
              <a:t>▽ 大阪府のがん検診受診率向上に</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つながる取組み</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と精度管理に引き続き</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取組む。また</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、職域のがん検診の普及啓発に</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る</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20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b="1" dirty="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dirty="0">
              <a:solidFill>
                <a:sysClr val="windowText" lastClr="000000"/>
              </a:solidFill>
            </a:endParaRPr>
          </a:p>
        </p:txBody>
      </p:sp>
      <p:pic>
        <p:nvPicPr>
          <p:cNvPr id="8"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653" y="3140968"/>
            <a:ext cx="8208912" cy="1727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50029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0607" y="420220"/>
            <a:ext cx="8880176" cy="6156013"/>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2000" b="1" dirty="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①</a:t>
            </a:r>
            <a:r>
              <a:rPr lang="ja-JP" altLang="en-US" sz="2000" b="1" dirty="0">
                <a:latin typeface="HG丸ｺﾞｼｯｸM-PRO" panose="020F0600000000000000" pitchFamily="50" charset="-128"/>
                <a:ea typeface="HG丸ｺﾞｼｯｸM-PRO" panose="020F0600000000000000" pitchFamily="50" charset="-128"/>
              </a:rPr>
              <a:t>市町村におけるがん検診受診率の向上</a:t>
            </a:r>
            <a:r>
              <a:rPr lang="ja-JP" altLang="en-US" b="1" dirty="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endParaRPr lang="en-US" altLang="ja-JP" sz="2000" b="1" dirty="0">
              <a:latin typeface="HG丸ｺﾞｼｯｸM-PRO" panose="020F0600000000000000" pitchFamily="50" charset="-128"/>
              <a:ea typeface="HG丸ｺﾞｼｯｸM-PRO" panose="020F0600000000000000" pitchFamily="50" charset="-128"/>
            </a:endParaRPr>
          </a:p>
          <a:p>
            <a:pPr fontAlgn="auto"/>
            <a:r>
              <a:rPr lang="ja-JP" altLang="en-US" b="1" dirty="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○市町村</a:t>
            </a:r>
            <a:r>
              <a:rPr lang="ja-JP" altLang="ja-JP" dirty="0">
                <a:latin typeface="HG丸ｺﾞｼｯｸM-PRO" panose="020F0600000000000000" pitchFamily="50" charset="-128"/>
                <a:ea typeface="HG丸ｺﾞｼｯｸM-PRO" panose="020F0600000000000000" pitchFamily="50" charset="-128"/>
              </a:rPr>
              <a:t>における効果的ながん検診の普及・啓発活動を推進するため、</a:t>
            </a:r>
            <a:endParaRPr lang="en-US" altLang="ja-JP" dirty="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ja-JP" altLang="ja-JP" dirty="0">
                <a:latin typeface="HG丸ｺﾞｼｯｸM-PRO" panose="020F0600000000000000" pitchFamily="50" charset="-128"/>
                <a:ea typeface="HG丸ｺﾞｼｯｸM-PRO" panose="020F0600000000000000" pitchFamily="50" charset="-128"/>
              </a:rPr>
              <a:t>エビデンスに基づく啓発資材の作成等にかかる技術的支援等を行</a:t>
            </a:r>
            <a:r>
              <a:rPr lang="ja-JP" altLang="en-US" dirty="0">
                <a:latin typeface="HG丸ｺﾞｼｯｸM-PRO" panose="020F0600000000000000" pitchFamily="50" charset="-128"/>
                <a:ea typeface="HG丸ｺﾞｼｯｸM-PRO" panose="020F0600000000000000" pitchFamily="50" charset="-128"/>
              </a:rPr>
              <a:t>う</a:t>
            </a:r>
            <a:r>
              <a:rPr lang="ja-JP" altLang="ja-JP" dirty="0">
                <a:latin typeface="HG丸ｺﾞｼｯｸM-PRO" panose="020F0600000000000000" pitchFamily="50" charset="-128"/>
                <a:ea typeface="HG丸ｺﾞｼｯｸM-PRO" panose="020F0600000000000000" pitchFamily="50" charset="-128"/>
              </a:rPr>
              <a:t>。</a:t>
            </a:r>
          </a:p>
          <a:p>
            <a:pPr fontAlgn="auto"/>
            <a:r>
              <a:rPr lang="en-US" altLang="ja-JP" dirty="0">
                <a:latin typeface="HG丸ｺﾞｼｯｸM-PRO" panose="020F0600000000000000" pitchFamily="50" charset="-128"/>
                <a:ea typeface="HG丸ｺﾞｼｯｸM-PRO" panose="020F0600000000000000" pitchFamily="50" charset="-128"/>
              </a:rPr>
              <a:t> </a:t>
            </a:r>
            <a:endParaRPr lang="ja-JP" altLang="ja-JP" dirty="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○市</a:t>
            </a:r>
            <a:r>
              <a:rPr lang="ja-JP" altLang="ja-JP" dirty="0">
                <a:latin typeface="HG丸ｺﾞｼｯｸM-PRO" panose="020F0600000000000000" pitchFamily="50" charset="-128"/>
                <a:ea typeface="HG丸ｺﾞｼｯｸM-PRO" panose="020F0600000000000000" pitchFamily="50" charset="-128"/>
              </a:rPr>
              <a:t>町村における、受診対象者の名簿を活用した効果的な個別受診勧奨</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再勧奨（</a:t>
            </a:r>
            <a:r>
              <a:rPr lang="ja-JP" altLang="ja-JP" dirty="0">
                <a:latin typeface="HG丸ｺﾞｼｯｸM-PRO" panose="020F0600000000000000" pitchFamily="50" charset="-128"/>
                <a:ea typeface="HG丸ｺﾞｼｯｸM-PRO" panose="020F0600000000000000" pitchFamily="50" charset="-128"/>
              </a:rPr>
              <a:t>コール・リコール）等を推進するため、検診データの分析結果</a:t>
            </a:r>
            <a:r>
              <a:rPr lang="ja-JP" altLang="ja-JP" dirty="0" smtClean="0">
                <a:latin typeface="HG丸ｺﾞｼｯｸM-PRO" panose="020F0600000000000000" pitchFamily="50" charset="-128"/>
                <a:ea typeface="HG丸ｺﾞｼｯｸM-PRO" panose="020F0600000000000000" pitchFamily="50" charset="-128"/>
              </a:rPr>
              <a:t>を</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もと</a:t>
            </a:r>
            <a:r>
              <a:rPr lang="ja-JP" altLang="ja-JP" dirty="0">
                <a:latin typeface="HG丸ｺﾞｼｯｸM-PRO" panose="020F0600000000000000" pitchFamily="50" charset="-128"/>
                <a:ea typeface="HG丸ｺﾞｼｯｸM-PRO" panose="020F0600000000000000" pitchFamily="50" charset="-128"/>
              </a:rPr>
              <a:t>に</a:t>
            </a:r>
            <a:r>
              <a:rPr lang="ja-JP" altLang="ja-JP" dirty="0" smtClean="0">
                <a:latin typeface="HG丸ｺﾞｼｯｸM-PRO" panose="020F0600000000000000" pitchFamily="50" charset="-128"/>
                <a:ea typeface="HG丸ｺﾞｼｯｸM-PRO" panose="020F0600000000000000" pitchFamily="50" charset="-128"/>
              </a:rPr>
              <a:t>、市町村</a:t>
            </a:r>
            <a:r>
              <a:rPr lang="ja-JP" altLang="ja-JP" dirty="0">
                <a:latin typeface="HG丸ｺﾞｼｯｸM-PRO" panose="020F0600000000000000" pitchFamily="50" charset="-128"/>
                <a:ea typeface="HG丸ｺﾞｼｯｸM-PRO" panose="020F0600000000000000" pitchFamily="50" charset="-128"/>
              </a:rPr>
              <a:t>職員を対象とした研修や個別支援などを行</a:t>
            </a:r>
            <a:r>
              <a:rPr lang="ja-JP" altLang="en-US" dirty="0">
                <a:latin typeface="HG丸ｺﾞｼｯｸM-PRO" panose="020F0600000000000000" pitchFamily="50" charset="-128"/>
                <a:ea typeface="HG丸ｺﾞｼｯｸM-PRO" panose="020F0600000000000000" pitchFamily="50" charset="-128"/>
              </a:rPr>
              <a:t>う。</a:t>
            </a:r>
            <a:endParaRPr lang="ja-JP" altLang="ja-JP" dirty="0">
              <a:latin typeface="HG丸ｺﾞｼｯｸM-PRO" panose="020F0600000000000000" pitchFamily="50" charset="-128"/>
              <a:ea typeface="HG丸ｺﾞｼｯｸM-PRO" panose="020F0600000000000000" pitchFamily="50" charset="-128"/>
            </a:endParaRPr>
          </a:p>
          <a:p>
            <a:endParaRPr lang="ja-JP" altLang="ja-JP" dirty="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ja-JP" altLang="ja-JP"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○市</a:t>
            </a:r>
            <a:r>
              <a:rPr lang="ja-JP" altLang="ja-JP" dirty="0">
                <a:latin typeface="HG丸ｺﾞｼｯｸM-PRO" panose="020F0600000000000000" pitchFamily="50" charset="-128"/>
                <a:ea typeface="HG丸ｺﾞｼｯｸM-PRO" panose="020F0600000000000000" pitchFamily="50" charset="-128"/>
              </a:rPr>
              <a:t>町村の取組みを促すため、国民健康保険財政調整交付金を活用して、</a:t>
            </a:r>
            <a:endParaRPr lang="en-US" altLang="ja-JP" dirty="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a:latin typeface="HG丸ｺﾞｼｯｸM-PRO" panose="020F0600000000000000" pitchFamily="50" charset="-128"/>
                <a:ea typeface="HG丸ｺﾞｼｯｸM-PRO" panose="020F0600000000000000" pitchFamily="50" charset="-128"/>
              </a:rPr>
              <a:t>がん検診受診率やがん検診と特定健診の同時実施の取組実績等に</a:t>
            </a:r>
            <a:r>
              <a:rPr lang="ja-JP" altLang="ja-JP" dirty="0" smtClean="0">
                <a:latin typeface="HG丸ｺﾞｼｯｸM-PRO" panose="020F0600000000000000" pitchFamily="50" charset="-128"/>
                <a:ea typeface="HG丸ｺﾞｼｯｸM-PRO" panose="020F0600000000000000" pitchFamily="50" charset="-128"/>
              </a:rPr>
              <a:t>基づく</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支援を行</a:t>
            </a:r>
            <a:r>
              <a:rPr lang="ja-JP" altLang="en-US" dirty="0" smtClean="0">
                <a:latin typeface="HG丸ｺﾞｼｯｸM-PRO" panose="020F0600000000000000" pitchFamily="50" charset="-128"/>
                <a:ea typeface="HG丸ｺﾞｼｯｸM-PRO" panose="020F0600000000000000" pitchFamily="50" charset="-128"/>
              </a:rPr>
              <a:t>う</a:t>
            </a:r>
            <a:r>
              <a:rPr lang="ja-JP" altLang="ja-JP" dirty="0">
                <a:latin typeface="HG丸ｺﾞｼｯｸM-PRO" panose="020F0600000000000000" pitchFamily="50" charset="-128"/>
                <a:ea typeface="HG丸ｺﾞｼｯｸM-PRO" panose="020F0600000000000000" pitchFamily="50" charset="-128"/>
              </a:rPr>
              <a:t>。</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19</a:t>
            </a:fld>
            <a:endParaRPr kumimoji="1" lang="ja-JP" altLang="en-US" dirty="0"/>
          </a:p>
        </p:txBody>
      </p:sp>
      <p:cxnSp>
        <p:nvCxnSpPr>
          <p:cNvPr id="7" name="カギ線コネクタ 6"/>
          <p:cNvCxnSpPr/>
          <p:nvPr/>
        </p:nvCxnSpPr>
        <p:spPr>
          <a:xfrm flipV="1">
            <a:off x="215516" y="12560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15516" y="10195"/>
            <a:ext cx="5616624"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　個別の取組みと目標</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91613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7504" y="332656"/>
            <a:ext cx="4392487" cy="6120680"/>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第３章</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　大阪府におけるがんの現状と課題</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２　大阪府のがん対策の現状と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課題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がん予防・早期発見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①がんの一次予防（避けられるがんを防ぐ</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　たばこ対策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　喫煙以外の生活習慣</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　がん教育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エ　がんに関する感染症対策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②がんの早期発見、がん検診（２次予防）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　検診受診率等</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　がん検診の</a:t>
            </a:r>
            <a:r>
              <a:rPr lang="ja-JP" altLang="en-US" sz="1200" dirty="0">
                <a:solidFill>
                  <a:schemeClr val="tx1"/>
                </a:solidFill>
                <a:latin typeface="HG丸ｺﾞｼｯｸM-PRO" panose="020F0600000000000000" pitchFamily="50" charset="-128"/>
                <a:ea typeface="HG丸ｺﾞｼｯｸM-PRO" panose="020F0600000000000000" pitchFamily="50" charset="-128"/>
              </a:rPr>
              <a:t>精度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管理等</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　職域におけるがん検診</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③肝炎肝がん対策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　肝炎の予防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　肝炎ウイルス検査の受診勧奨</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　肝炎肝がんの医療提供体制</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エ　肝炎肝がんに関する普及啓発</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等</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④</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登録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⑤</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緩和ケア</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患者支援の充実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がん患者への情報</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提供</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就労支援などのサバイバーシップ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がん対策を社会全体で進める環境づくり</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機運づくり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がん患者会等との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連携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4644008" y="332656"/>
            <a:ext cx="4356484" cy="650487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200" b="1" dirty="0" smtClean="0">
                <a:solidFill>
                  <a:schemeClr val="tx1"/>
                </a:solidFill>
                <a:latin typeface="HG丸ｺﾞｼｯｸM-PRO" panose="020F0600000000000000" pitchFamily="50" charset="-128"/>
                <a:ea typeface="HG丸ｺﾞｼｯｸM-PRO" panose="020F0600000000000000" pitchFamily="50" charset="-128"/>
              </a:rPr>
              <a:t>第５章</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個</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別</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の</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取組みと目標</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１</a:t>
            </a:r>
            <a:r>
              <a:rPr lang="ja-JP"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の予防・早期発見（がんを知り、がんを予防する）</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がんの１次予防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①たばこ対策（Ｐ）</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ア　たばこと健康に関する啓発・</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相談</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喫煙者の禁煙の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サポート</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受動喫煙のない環境</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整備</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②喫煙以外の生活習慣の改善</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③がん教育、がんに関する知識の普及啓発</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④がんに関する感染症対策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がん検診によるがんの早期発見（２次予防）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①市町村におけるがん検診受診率</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②がん検診の精度管理の充実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③職域におけるがん検診の充実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肝炎肝がん対策の推進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①肝炎の予防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②肝炎ウイルス検査の受診促進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③肝炎医療の推進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④肝炎肝がんに関する普及啓発の推進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２　がん医療の充実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（府民誰もが適切な医療を受けられる体制整備）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医療提供体制の充実　</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世代のがん・希少がん等・高齢者のがん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対策</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の活用</a:t>
            </a:r>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(4)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がん登録の</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推進</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(5) </a:t>
            </a:r>
            <a:r>
              <a:rPr lang="ja-JP" altLang="ja-JP" sz="1200" dirty="0">
                <a:solidFill>
                  <a:schemeClr val="tx1"/>
                </a:solidFill>
                <a:latin typeface="HG丸ｺﾞｼｯｸM-PRO" panose="020F0600000000000000" pitchFamily="50" charset="-128"/>
                <a:ea typeface="HG丸ｺﾞｼｯｸM-PRO" panose="020F0600000000000000" pitchFamily="50" charset="-128"/>
              </a:rPr>
              <a:t>緩和ケアの</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推進</a:t>
            </a:r>
          </a:p>
          <a:p>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３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患者支援の充実</a:t>
            </a:r>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a:t>
            </a:r>
            <a:r>
              <a:rPr lang="ja-JP" altLang="en-US" sz="1200" dirty="0">
                <a:solidFill>
                  <a:schemeClr val="tx1"/>
                </a:solidFill>
                <a:latin typeface="HG丸ｺﾞｼｯｸM-PRO" panose="020F0600000000000000" pitchFamily="50" charset="-128"/>
                <a:ea typeface="HG丸ｺﾞｼｯｸM-PRO" panose="020F0600000000000000" pitchFamily="50" charset="-128"/>
              </a:rPr>
              <a:t>への情報提供</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就労支援などサバイバーシップ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４　がん対策を社会全体で進める環境づくり</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がん患者会等との連携促進</a:t>
            </a:r>
          </a:p>
          <a:p>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390099" y="1628800"/>
            <a:ext cx="3259753" cy="100811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008872" y="1988840"/>
            <a:ext cx="3451559" cy="100811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1422211">
            <a:off x="3626786" y="2263681"/>
            <a:ext cx="1405152" cy="18012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75579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504056"/>
            <a:ext cx="8880176" cy="616530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wrap="square" tIns="0" rtlCol="0" anchor="t" anchorCtr="0"/>
          <a:lstStyle/>
          <a:p>
            <a:endParaRPr lang="en-US" altLang="ja-JP" sz="2000" b="1" dirty="0" smtClean="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②がん検診の精度管理の充実　　</a:t>
            </a:r>
            <a:r>
              <a:rPr lang="ja-JP" altLang="en-US" sz="2000" dirty="0">
                <a:latin typeface="HG丸ｺﾞｼｯｸM-PRO" panose="020F0600000000000000" pitchFamily="50" charset="-128"/>
                <a:ea typeface="HG丸ｺﾞｼｯｸM-PRO" panose="020F0600000000000000" pitchFamily="50" charset="-128"/>
              </a:rPr>
              <a:t> </a:t>
            </a:r>
            <a:endParaRPr lang="en-US" altLang="ja-JP" sz="2000" dirty="0" smtClean="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pPr fontAlgn="auto"/>
            <a:r>
              <a:rPr lang="en-US" altLang="ja-JP" b="1"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○市</a:t>
            </a:r>
            <a:r>
              <a:rPr lang="ja-JP" altLang="ja-JP" dirty="0">
                <a:latin typeface="HG丸ｺﾞｼｯｸM-PRO" panose="020F0600000000000000" pitchFamily="50" charset="-128"/>
                <a:ea typeface="HG丸ｺﾞｼｯｸM-PRO" panose="020F0600000000000000" pitchFamily="50" charset="-128"/>
              </a:rPr>
              <a:t>町村の検診結果等のデータを収集・分析し、市町村ががん検診の</a:t>
            </a:r>
            <a:r>
              <a:rPr lang="ja-JP" altLang="ja-JP" dirty="0" smtClean="0">
                <a:latin typeface="HG丸ｺﾞｼｯｸM-PRO" panose="020F0600000000000000" pitchFamily="50" charset="-128"/>
                <a:ea typeface="HG丸ｺﾞｼｯｸM-PRO" panose="020F0600000000000000" pitchFamily="50" charset="-128"/>
              </a:rPr>
              <a:t>精度</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向上</a:t>
            </a:r>
            <a:r>
              <a:rPr lang="ja-JP" altLang="ja-JP" dirty="0">
                <a:latin typeface="HG丸ｺﾞｼｯｸM-PRO" panose="020F0600000000000000" pitchFamily="50" charset="-128"/>
                <a:ea typeface="HG丸ｺﾞｼｯｸM-PRO" panose="020F0600000000000000" pitchFamily="50" charset="-128"/>
              </a:rPr>
              <a:t>に取組むために必要なデータを</a:t>
            </a:r>
            <a:r>
              <a:rPr lang="ja-JP" altLang="ja-JP" dirty="0" smtClean="0">
                <a:latin typeface="HG丸ｺﾞｼｯｸM-PRO" panose="020F0600000000000000" pitchFamily="50" charset="-128"/>
                <a:ea typeface="HG丸ｺﾞｼｯｸM-PRO" panose="020F0600000000000000" pitchFamily="50" charset="-128"/>
              </a:rPr>
              <a:t>提供</a:t>
            </a:r>
            <a:r>
              <a:rPr lang="ja-JP" altLang="en-US" dirty="0">
                <a:latin typeface="HG丸ｺﾞｼｯｸM-PRO" panose="020F0600000000000000" pitchFamily="50" charset="-128"/>
                <a:ea typeface="HG丸ｺﾞｼｯｸM-PRO" panose="020F0600000000000000" pitchFamily="50" charset="-128"/>
              </a:rPr>
              <a:t>する</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国の指針（注●）に基づかないがん検診を行っている市町村に対し</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大阪府</a:t>
            </a:r>
            <a:r>
              <a:rPr lang="ja-JP" altLang="ja-JP" dirty="0">
                <a:latin typeface="HG丸ｺﾞｼｯｸM-PRO" panose="020F0600000000000000" pitchFamily="50" charset="-128"/>
                <a:ea typeface="HG丸ｺﾞｼｯｸM-PRO" panose="020F0600000000000000" pitchFamily="50" charset="-128"/>
              </a:rPr>
              <a:t>がん対策推進委員会がん検診・診療部会と連携して、がん検診</a:t>
            </a:r>
            <a:r>
              <a:rPr lang="ja-JP" altLang="ja-JP" dirty="0" smtClean="0">
                <a:latin typeface="HG丸ｺﾞｼｯｸM-PRO" panose="020F0600000000000000" pitchFamily="50" charset="-128"/>
                <a:ea typeface="HG丸ｺﾞｼｯｸM-PRO" panose="020F0600000000000000" pitchFamily="50" charset="-128"/>
              </a:rPr>
              <a:t>の</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実施</a:t>
            </a:r>
            <a:r>
              <a:rPr lang="ja-JP" altLang="ja-JP" dirty="0">
                <a:latin typeface="HG丸ｺﾞｼｯｸM-PRO" panose="020F0600000000000000" pitchFamily="50" charset="-128"/>
                <a:ea typeface="HG丸ｺﾞｼｯｸM-PRO" panose="020F0600000000000000" pitchFamily="50" charset="-128"/>
              </a:rPr>
              <a:t>方法を改善するよう</a:t>
            </a:r>
            <a:r>
              <a:rPr lang="ja-JP" altLang="ja-JP" dirty="0" smtClean="0">
                <a:latin typeface="HG丸ｺﾞｼｯｸM-PRO" panose="020F0600000000000000" pitchFamily="50" charset="-128"/>
                <a:ea typeface="HG丸ｺﾞｼｯｸM-PRO" panose="020F0600000000000000" pitchFamily="50" charset="-128"/>
              </a:rPr>
              <a:t>働き</a:t>
            </a:r>
            <a:r>
              <a:rPr lang="ja-JP" altLang="en-US" dirty="0" smtClean="0">
                <a:latin typeface="HG丸ｺﾞｼｯｸM-PRO" panose="020F0600000000000000" pitchFamily="50" charset="-128"/>
                <a:ea typeface="HG丸ｺﾞｼｯｸM-PRO" panose="020F0600000000000000" pitchFamily="50" charset="-128"/>
              </a:rPr>
              <a:t>かける</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endParaRPr lang="ja-JP" altLang="ja-JP" dirty="0">
              <a:latin typeface="HG丸ｺﾞｼｯｸM-PRO" panose="020F0600000000000000" pitchFamily="50" charset="-128"/>
              <a:ea typeface="HG丸ｺﾞｼｯｸM-PRO" panose="020F0600000000000000" pitchFamily="50" charset="-128"/>
            </a:endParaRPr>
          </a:p>
          <a:p>
            <a:pPr fontAlgn="auto"/>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関係機関と連携し、市町村や検診機関において質の高い検診体制が</a:t>
            </a:r>
            <a:r>
              <a:rPr lang="ja-JP" altLang="ja-JP" dirty="0" smtClean="0">
                <a:latin typeface="HG丸ｺﾞｼｯｸM-PRO" panose="020F0600000000000000" pitchFamily="50" charset="-128"/>
                <a:ea typeface="HG丸ｺﾞｼｯｸM-PRO" panose="020F0600000000000000" pitchFamily="50" charset="-128"/>
              </a:rPr>
              <a:t>整備</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される</a:t>
            </a:r>
            <a:r>
              <a:rPr lang="ja-JP" altLang="ja-JP" dirty="0">
                <a:latin typeface="HG丸ｺﾞｼｯｸM-PRO" panose="020F0600000000000000" pitchFamily="50" charset="-128"/>
                <a:ea typeface="HG丸ｺﾞｼｯｸM-PRO" panose="020F0600000000000000" pitchFamily="50" charset="-128"/>
              </a:rPr>
              <a:t>よう、医師や放射線技師等に対する研修などを</a:t>
            </a:r>
            <a:r>
              <a:rPr lang="ja-JP" altLang="ja-JP" dirty="0" smtClean="0">
                <a:latin typeface="HG丸ｺﾞｼｯｸM-PRO" panose="020F0600000000000000" pitchFamily="50" charset="-128"/>
                <a:ea typeface="HG丸ｺﾞｼｯｸM-PRO" panose="020F0600000000000000" pitchFamily="50" charset="-128"/>
              </a:rPr>
              <a:t>行</a:t>
            </a:r>
            <a:r>
              <a:rPr lang="ja-JP" altLang="en-US" dirty="0" smtClean="0">
                <a:latin typeface="HG丸ｺﾞｼｯｸM-PRO" panose="020F0600000000000000" pitchFamily="50" charset="-128"/>
                <a:ea typeface="HG丸ｺﾞｼｯｸM-PRO" panose="020F0600000000000000" pitchFamily="50" charset="-128"/>
              </a:rPr>
              <a:t>う</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pPr fontAlgn="auto"/>
            <a:endParaRPr lang="en-US" altLang="ja-JP" sz="2000" dirty="0">
              <a:latin typeface="HG丸ｺﾞｼｯｸM-PRO" panose="020F0600000000000000" pitchFamily="50" charset="-128"/>
              <a:ea typeface="HG丸ｺﾞｼｯｸM-PRO" panose="020F0600000000000000" pitchFamily="50" charset="-128"/>
            </a:endParaRPr>
          </a:p>
          <a:p>
            <a:pPr fontAlgn="auto"/>
            <a:endParaRPr lang="en-US" altLang="ja-JP" sz="2000" dirty="0" smtClean="0">
              <a:latin typeface="HG丸ｺﾞｼｯｸM-PRO" panose="020F0600000000000000" pitchFamily="50" charset="-128"/>
              <a:ea typeface="HG丸ｺﾞｼｯｸM-PRO" panose="020F0600000000000000" pitchFamily="50" charset="-128"/>
            </a:endParaRPr>
          </a:p>
          <a:p>
            <a:pPr fontAlgn="auto"/>
            <a:endParaRPr lang="en-US" altLang="ja-JP" sz="2000" dirty="0">
              <a:latin typeface="HG丸ｺﾞｼｯｸM-PRO" panose="020F0600000000000000" pitchFamily="50" charset="-128"/>
              <a:ea typeface="HG丸ｺﾞｼｯｸM-PRO" panose="020F0600000000000000" pitchFamily="50" charset="-128"/>
            </a:endParaRPr>
          </a:p>
          <a:p>
            <a:r>
              <a:rPr lang="ja-JP" altLang="en-US" dirty="0" smtClean="0"/>
              <a:t>   </a:t>
            </a:r>
            <a:r>
              <a:rPr lang="ja-JP" altLang="en-US" sz="1400" dirty="0" smtClean="0">
                <a:latin typeface="ＭＳ Ｐゴシック 本文"/>
              </a:rPr>
              <a:t>国</a:t>
            </a:r>
            <a:r>
              <a:rPr lang="ja-JP" altLang="en-US" sz="1400" dirty="0">
                <a:latin typeface="ＭＳ Ｐゴシック 本文"/>
              </a:rPr>
              <a:t>の指針（注●）</a:t>
            </a:r>
          </a:p>
          <a:p>
            <a:r>
              <a:rPr lang="ja-JP" altLang="en-US" sz="1400" dirty="0" smtClean="0">
                <a:latin typeface="ＭＳ Ｐゴシック 本文"/>
              </a:rPr>
              <a:t>    （平成</a:t>
            </a:r>
            <a:r>
              <a:rPr lang="en-US" altLang="ja-JP" sz="1400" dirty="0">
                <a:latin typeface="ＭＳ Ｐゴシック 本文"/>
              </a:rPr>
              <a:t>20</a:t>
            </a:r>
            <a:r>
              <a:rPr lang="ja-JP" altLang="en-US" sz="1400" dirty="0">
                <a:latin typeface="ＭＳ Ｐゴシック 本文"/>
              </a:rPr>
              <a:t>年３月</a:t>
            </a:r>
            <a:r>
              <a:rPr lang="en-US" altLang="ja-JP" sz="1400" dirty="0">
                <a:latin typeface="ＭＳ Ｐゴシック 本文"/>
              </a:rPr>
              <a:t>31</a:t>
            </a:r>
            <a:r>
              <a:rPr lang="ja-JP" altLang="en-US" sz="1400" dirty="0">
                <a:latin typeface="ＭＳ Ｐゴシック 本文"/>
              </a:rPr>
              <a:t>日発出）がん予防重点教育及びがん検診実施のための指針</a:t>
            </a:r>
            <a:endParaRPr lang="ja-JP" altLang="ja-JP" sz="1400" dirty="0">
              <a:latin typeface="ＭＳ Ｐゴシック 本文"/>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20</a:t>
            </a:fld>
            <a:endParaRPr kumimoji="1" lang="ja-JP" altLang="en-US" dirty="0"/>
          </a:p>
        </p:txBody>
      </p:sp>
      <p:cxnSp>
        <p:nvCxnSpPr>
          <p:cNvPr id="6" name="カギ線コネクタ 5"/>
          <p:cNvCxnSpPr/>
          <p:nvPr/>
        </p:nvCxnSpPr>
        <p:spPr>
          <a:xfrm flipV="1">
            <a:off x="215516" y="18353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963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504056"/>
            <a:ext cx="8880176" cy="623731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a:spcBef>
                <a:spcPts val="2400"/>
              </a:spcBef>
            </a:pP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ja-JP" sz="2000" b="1" dirty="0" smtClean="0">
                <a:latin typeface="HG丸ｺﾞｼｯｸM-PRO" panose="020F0600000000000000" pitchFamily="50" charset="-128"/>
                <a:ea typeface="HG丸ｺﾞｼｯｸM-PRO" panose="020F0600000000000000" pitchFamily="50" charset="-128"/>
              </a:rPr>
              <a:t>③</a:t>
            </a:r>
            <a:r>
              <a:rPr lang="ja-JP" altLang="ja-JP" sz="2000" b="1" dirty="0">
                <a:latin typeface="HG丸ｺﾞｼｯｸM-PRO" panose="020F0600000000000000" pitchFamily="50" charset="-128"/>
                <a:ea typeface="HG丸ｺﾞｼｯｸM-PRO" panose="020F0600000000000000" pitchFamily="50" charset="-128"/>
              </a:rPr>
              <a:t>職域におけるがん検診の</a:t>
            </a:r>
            <a:r>
              <a:rPr lang="ja-JP" altLang="ja-JP" sz="2000" b="1" dirty="0" smtClean="0">
                <a:latin typeface="HG丸ｺﾞｼｯｸM-PRO" panose="020F0600000000000000" pitchFamily="50" charset="-128"/>
                <a:ea typeface="HG丸ｺﾞｼｯｸM-PRO" panose="020F0600000000000000" pitchFamily="50" charset="-128"/>
              </a:rPr>
              <a:t>充実</a:t>
            </a:r>
            <a:r>
              <a:rPr lang="ja-JP" altLang="en-US" sz="2400" b="1" dirty="0" smtClean="0">
                <a:latin typeface="HG丸ｺﾞｼｯｸM-PRO" panose="020F0600000000000000" pitchFamily="50" charset="-128"/>
                <a:ea typeface="HG丸ｺﾞｼｯｸM-PRO" panose="020F0600000000000000" pitchFamily="50" charset="-128"/>
              </a:rPr>
              <a:t>　</a:t>
            </a:r>
            <a:endParaRPr lang="en-US" altLang="ja-JP" sz="2400" b="1" dirty="0" smtClean="0">
              <a:latin typeface="HG丸ｺﾞｼｯｸM-PRO" panose="020F0600000000000000" pitchFamily="50" charset="-128"/>
              <a:ea typeface="HG丸ｺﾞｼｯｸM-PRO" panose="020F0600000000000000" pitchFamily="50" charset="-128"/>
            </a:endParaRPr>
          </a:p>
          <a:p>
            <a:r>
              <a:rPr lang="en-US" altLang="ja-JP" sz="3200" dirty="0" smtClean="0">
                <a:latin typeface="HG丸ｺﾞｼｯｸM-PRO" panose="020F0600000000000000" pitchFamily="50" charset="-128"/>
                <a:ea typeface="HG丸ｺﾞｼｯｸM-PRO" panose="020F0600000000000000" pitchFamily="50" charset="-128"/>
              </a:rPr>
              <a:t> </a:t>
            </a:r>
            <a:r>
              <a:rPr lang="ja-JP" altLang="en-US" sz="3200"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医療保険者や事業主と連携し、職域におけるがん検診の実態の</a:t>
            </a:r>
            <a:r>
              <a:rPr lang="ja-JP" altLang="ja-JP" dirty="0" smtClean="0">
                <a:latin typeface="HG丸ｺﾞｼｯｸM-PRO" panose="020F0600000000000000" pitchFamily="50" charset="-128"/>
                <a:ea typeface="HG丸ｺﾞｼｯｸM-PRO" panose="020F0600000000000000" pitchFamily="50" charset="-128"/>
              </a:rPr>
              <a:t>把握に努めると</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とも</a:t>
            </a:r>
            <a:r>
              <a:rPr lang="ja-JP" altLang="ja-JP" dirty="0">
                <a:latin typeface="HG丸ｺﾞｼｯｸM-PRO" panose="020F0600000000000000" pitchFamily="50" charset="-128"/>
                <a:ea typeface="HG丸ｺﾞｼｯｸM-PRO" panose="020F0600000000000000" pitchFamily="50" charset="-128"/>
              </a:rPr>
              <a:t>に、国が策定予定の｢職域におけるがん検診に</a:t>
            </a:r>
            <a:r>
              <a:rPr lang="ja-JP" altLang="ja-JP" dirty="0" smtClean="0">
                <a:latin typeface="HG丸ｺﾞｼｯｸM-PRO" panose="020F0600000000000000" pitchFamily="50" charset="-128"/>
                <a:ea typeface="HG丸ｺﾞｼｯｸM-PRO" panose="020F0600000000000000" pitchFamily="50" charset="-128"/>
              </a:rPr>
              <a:t>関するガイドライン</a:t>
            </a:r>
            <a:r>
              <a:rPr lang="ja-JP" altLang="ja-JP" dirty="0">
                <a:latin typeface="HG丸ｺﾞｼｯｸM-PRO" panose="020F0600000000000000" pitchFamily="50" charset="-128"/>
                <a:ea typeface="HG丸ｺﾞｼｯｸM-PRO" panose="020F0600000000000000" pitchFamily="50" charset="-128"/>
              </a:rPr>
              <a:t>（</a:t>
            </a:r>
            <a:r>
              <a:rPr lang="ja-JP" altLang="ja-JP" dirty="0" smtClean="0">
                <a:latin typeface="HG丸ｺﾞｼｯｸM-PRO" panose="020F0600000000000000" pitchFamily="50" charset="-128"/>
                <a:ea typeface="HG丸ｺﾞｼｯｸM-PRO" panose="020F0600000000000000" pitchFamily="50" charset="-128"/>
              </a:rPr>
              <a:t>仮</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称</a:t>
            </a:r>
            <a:r>
              <a:rPr lang="ja-JP" altLang="ja-JP" dirty="0">
                <a:latin typeface="HG丸ｺﾞｼｯｸM-PRO" panose="020F0600000000000000" pitchFamily="50" charset="-128"/>
                <a:ea typeface="HG丸ｺﾞｼｯｸM-PRO" panose="020F0600000000000000" pitchFamily="50" charset="-128"/>
              </a:rPr>
              <a:t>）</a:t>
            </a:r>
            <a:r>
              <a:rPr lang="ja-JP" altLang="ja-JP" dirty="0" smtClean="0">
                <a:latin typeface="HG丸ｺﾞｼｯｸM-PRO" panose="020F0600000000000000" pitchFamily="50" charset="-128"/>
                <a:ea typeface="HG丸ｺﾞｼｯｸM-PRO" panose="020F0600000000000000" pitchFamily="50" charset="-128"/>
              </a:rPr>
              <a:t>｣</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を</a:t>
            </a:r>
            <a:r>
              <a:rPr lang="ja-JP" altLang="ja-JP" dirty="0">
                <a:latin typeface="HG丸ｺﾞｼｯｸM-PRO" panose="020F0600000000000000" pitchFamily="50" charset="-128"/>
                <a:ea typeface="HG丸ｺﾞｼｯｸM-PRO" panose="020F0600000000000000" pitchFamily="50" charset="-128"/>
              </a:rPr>
              <a:t>参考に、科学的根拠に基づいたがん検診</a:t>
            </a:r>
            <a:r>
              <a:rPr lang="ja-JP" altLang="ja-JP" dirty="0" smtClean="0">
                <a:latin typeface="HG丸ｺﾞｼｯｸM-PRO" panose="020F0600000000000000" pitchFamily="50" charset="-128"/>
                <a:ea typeface="HG丸ｺﾞｼｯｸM-PRO" panose="020F0600000000000000" pitchFamily="50" charset="-128"/>
              </a:rPr>
              <a:t>の普及</a:t>
            </a:r>
            <a:r>
              <a:rPr lang="ja-JP" altLang="ja-JP" dirty="0">
                <a:latin typeface="HG丸ｺﾞｼｯｸM-PRO" panose="020F0600000000000000" pitchFamily="50" charset="-128"/>
                <a:ea typeface="HG丸ｺﾞｼｯｸM-PRO" panose="020F0600000000000000" pitchFamily="50" charset="-128"/>
              </a:rPr>
              <a:t>に</a:t>
            </a:r>
            <a:r>
              <a:rPr lang="ja-JP" altLang="ja-JP" dirty="0" smtClean="0">
                <a:latin typeface="HG丸ｺﾞｼｯｸM-PRO" panose="020F0600000000000000" pitchFamily="50" charset="-128"/>
                <a:ea typeface="HG丸ｺﾞｼｯｸM-PRO" panose="020F0600000000000000" pitchFamily="50" charset="-128"/>
              </a:rPr>
              <a:t>努め</a:t>
            </a:r>
            <a:r>
              <a:rPr lang="ja-JP" altLang="en-US" dirty="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21</a:t>
            </a:fld>
            <a:endParaRPr kumimoji="1" lang="ja-JP" altLang="en-US" dirty="0"/>
          </a:p>
        </p:txBody>
      </p:sp>
      <p:cxnSp>
        <p:nvCxnSpPr>
          <p:cNvPr id="6" name="カギ線コネクタ 5"/>
          <p:cNvCxnSpPr/>
          <p:nvPr/>
        </p:nvCxnSpPr>
        <p:spPr>
          <a:xfrm flipV="1">
            <a:off x="215516" y="18353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79512" y="93262"/>
            <a:ext cx="5616624" cy="461665"/>
          </a:xfrm>
          <a:prstGeom prst="rect">
            <a:avLst/>
          </a:prstGeom>
          <a:noFill/>
        </p:spPr>
        <p:txBody>
          <a:bodyPr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第５章　個別の取組みと目標</a:t>
            </a:r>
            <a:endParaRPr kumimoji="1" lang="ja-JP" altLang="en-US"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64802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4491" y="2924944"/>
            <a:ext cx="8775018" cy="20162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２</a:t>
            </a:r>
            <a:r>
              <a:rPr lang="ja-JP" altLang="en-US" sz="3600" b="1" dirty="0">
                <a:solidFill>
                  <a:prstClr val="black"/>
                </a:solidFill>
                <a:latin typeface="+mj-ea"/>
                <a:cs typeface="+mn-cs"/>
              </a:rPr>
              <a:t>　</a:t>
            </a:r>
            <a:r>
              <a:rPr lang="ja-JP" altLang="en-US" sz="3600" b="1" dirty="0" smtClean="0">
                <a:solidFill>
                  <a:prstClr val="black"/>
                </a:solidFill>
                <a:latin typeface="+mj-ea"/>
                <a:cs typeface="+mn-cs"/>
              </a:rPr>
              <a:t>大阪府のがん対策の現状と課題</a:t>
            </a:r>
            <a:endParaRPr lang="en-US" altLang="ja-JP" sz="3600" b="1" dirty="0">
              <a:solidFill>
                <a:prstClr val="black"/>
              </a:solidFill>
              <a:latin typeface="+mj-ea"/>
              <a:cs typeface="+mn-cs"/>
            </a:endParaRPr>
          </a:p>
          <a:p>
            <a:pPr lvl="0" algn="l">
              <a:spcBef>
                <a:spcPts val="0"/>
              </a:spcBef>
            </a:pPr>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１</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　がん</a:t>
            </a:r>
            <a:r>
              <a:rPr lang="ja-JP" altLang="en-US" sz="3600" b="1" dirty="0">
                <a:solidFill>
                  <a:prstClr val="black"/>
                </a:solidFill>
                <a:latin typeface="+mj-ea"/>
                <a:cs typeface="+mn-cs"/>
              </a:rPr>
              <a:t>予防・早期発見</a:t>
            </a:r>
          </a:p>
          <a:p>
            <a:pPr algn="l"/>
            <a:r>
              <a:rPr lang="ja-JP" altLang="en-US" sz="3200" b="1" dirty="0" smtClean="0">
                <a:latin typeface="HG丸ｺﾞｼｯｸM-PRO" panose="020F0600000000000000" pitchFamily="50" charset="-128"/>
                <a:ea typeface="HG丸ｺﾞｼｯｸM-PRO" panose="020F0600000000000000" pitchFamily="50" charset="-128"/>
              </a:rPr>
              <a:t>　　　①　がん</a:t>
            </a:r>
            <a:r>
              <a:rPr lang="ja-JP" altLang="en-US" sz="3200" b="1" dirty="0">
                <a:latin typeface="HG丸ｺﾞｼｯｸM-PRO" panose="020F0600000000000000" pitchFamily="50" charset="-128"/>
                <a:ea typeface="HG丸ｺﾞｼｯｸM-PRO" panose="020F0600000000000000" pitchFamily="50" charset="-128"/>
              </a:rPr>
              <a:t>の１次</a:t>
            </a:r>
            <a:r>
              <a:rPr lang="ja-JP" altLang="en-US" sz="3200" b="1" dirty="0" smtClean="0">
                <a:latin typeface="HG丸ｺﾞｼｯｸM-PRO" panose="020F0600000000000000" pitchFamily="50" charset="-128"/>
                <a:ea typeface="HG丸ｺﾞｼｯｸM-PRO" panose="020F0600000000000000" pitchFamily="50" charset="-128"/>
              </a:rPr>
              <a:t>予防</a:t>
            </a:r>
            <a:endParaRPr lang="en-US" altLang="ja-JP" sz="3200" b="1" dirty="0" smtClean="0">
              <a:latin typeface="HG丸ｺﾞｼｯｸM-PRO" panose="020F0600000000000000" pitchFamily="50" charset="-128"/>
              <a:ea typeface="HG丸ｺﾞｼｯｸM-PRO" panose="020F0600000000000000" pitchFamily="50" charset="-128"/>
            </a:endParaRPr>
          </a:p>
          <a:p>
            <a:pPr algn="r"/>
            <a:r>
              <a:rPr lang="ja-JP" altLang="en-US" sz="3200" b="1" dirty="0" smtClean="0">
                <a:latin typeface="HG丸ｺﾞｼｯｸM-PRO" panose="020F0600000000000000" pitchFamily="50" charset="-128"/>
                <a:ea typeface="HG丸ｺﾞｼｯｸM-PRO" panose="020F0600000000000000" pitchFamily="50" charset="-128"/>
              </a:rPr>
              <a:t>（</a:t>
            </a:r>
            <a:r>
              <a:rPr lang="ja-JP" altLang="en-US" sz="3200" b="1" dirty="0">
                <a:latin typeface="HG丸ｺﾞｼｯｸM-PRO" panose="020F0600000000000000" pitchFamily="50" charset="-128"/>
                <a:ea typeface="HG丸ｺﾞｼｯｸM-PRO" panose="020F0600000000000000" pitchFamily="50" charset="-128"/>
              </a:rPr>
              <a:t>避けられるがんを防ぐ）</a:t>
            </a:r>
            <a:endParaRPr lang="en-US" altLang="ja-JP" sz="3200" b="1" dirty="0">
              <a:latin typeface="HG丸ｺﾞｼｯｸM-PRO" panose="020F0600000000000000" pitchFamily="50" charset="-128"/>
              <a:ea typeface="HG丸ｺﾞｼｯｸM-PRO" panose="020F0600000000000000" pitchFamily="50" charset="-128"/>
            </a:endParaRPr>
          </a:p>
          <a:p>
            <a:endParaRPr lang="ja-JP" altLang="en-US" sz="3200" b="1" dirty="0">
              <a:latin typeface="+mj-ea"/>
            </a:endParaRPr>
          </a:p>
        </p:txBody>
      </p:sp>
    </p:spTree>
    <p:extLst>
      <p:ext uri="{BB962C8B-B14F-4D97-AF65-F5344CB8AC3E}">
        <p14:creationId xmlns:p14="http://schemas.microsoft.com/office/powerpoint/2010/main" val="349082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18069"/>
            <a:ext cx="8880176" cy="6170883"/>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sz="2000" b="1" dirty="0" smtClean="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①</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の１次予防（避けられるがんを防ぐ</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20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2000" b="1" dirty="0">
                <a:solidFill>
                  <a:schemeClr val="tx1"/>
                </a:solidFill>
                <a:latin typeface="HG丸ｺﾞｼｯｸM-PRO" panose="020F0600000000000000" pitchFamily="50" charset="-128"/>
                <a:ea typeface="HG丸ｺﾞｼｯｸM-PRO" panose="020F0600000000000000" pitchFamily="50" charset="-128"/>
              </a:rPr>
              <a:t>　</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   エ　がんに関する感染症対策</a:t>
            </a:r>
            <a:endParaRPr lang="en-US" altLang="ja-JP" sz="20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2400" b="1" dirty="0" smtClean="0">
                <a:latin typeface="HG丸ｺﾞｼｯｸM-PRO" panose="020F0600000000000000" pitchFamily="50" charset="-128"/>
                <a:ea typeface="HG丸ｺﾞｼｯｸM-PRO" panose="020F0600000000000000" pitchFamily="50" charset="-128"/>
              </a:rPr>
              <a:t>　    </a:t>
            </a:r>
            <a:r>
              <a:rPr lang="ja-JP" altLang="ja-JP" sz="1750" dirty="0" smtClean="0">
                <a:latin typeface="HG丸ｺﾞｼｯｸM-PRO" panose="020F0600000000000000" pitchFamily="50" charset="-128"/>
                <a:ea typeface="HG丸ｺﾞｼｯｸM-PRO" panose="020F0600000000000000" pitchFamily="50" charset="-128"/>
              </a:rPr>
              <a:t>○発</a:t>
            </a:r>
            <a:r>
              <a:rPr lang="ja-JP" altLang="ja-JP" sz="1750" dirty="0">
                <a:latin typeface="HG丸ｺﾞｼｯｸM-PRO" panose="020F0600000000000000" pitchFamily="50" charset="-128"/>
                <a:ea typeface="HG丸ｺﾞｼｯｸM-PRO" panose="020F0600000000000000" pitchFamily="50" charset="-128"/>
              </a:rPr>
              <a:t>がんに寄与する因子としては、ウイルスや細菌の感染は、男性では喫煙</a:t>
            </a:r>
            <a:r>
              <a:rPr lang="ja-JP" altLang="ja-JP" sz="1750" dirty="0" smtClean="0">
                <a:latin typeface="HG丸ｺﾞｼｯｸM-PRO" panose="020F0600000000000000" pitchFamily="50" charset="-128"/>
                <a:ea typeface="HG丸ｺﾞｼｯｸM-PRO" panose="020F0600000000000000" pitchFamily="50" charset="-128"/>
              </a:rPr>
              <a:t>に</a:t>
            </a:r>
            <a:endParaRPr lang="en-US" altLang="ja-JP" sz="1750" dirty="0" smtClean="0">
              <a:latin typeface="HG丸ｺﾞｼｯｸM-PRO" panose="020F0600000000000000" pitchFamily="50" charset="-128"/>
              <a:ea typeface="HG丸ｺﾞｼｯｸM-PRO" panose="020F0600000000000000" pitchFamily="50" charset="-128"/>
            </a:endParaRPr>
          </a:p>
          <a:p>
            <a:pPr fontAlgn="auto"/>
            <a:r>
              <a:rPr lang="en-US" altLang="ja-JP" sz="1750" dirty="0">
                <a:latin typeface="HG丸ｺﾞｼｯｸM-PRO" panose="020F0600000000000000" pitchFamily="50" charset="-128"/>
                <a:ea typeface="HG丸ｺﾞｼｯｸM-PRO" panose="020F0600000000000000" pitchFamily="50" charset="-128"/>
              </a:rPr>
              <a:t> </a:t>
            </a:r>
            <a:r>
              <a:rPr lang="en-US" altLang="ja-JP" sz="1750" dirty="0" smtClean="0">
                <a:latin typeface="HG丸ｺﾞｼｯｸM-PRO" panose="020F0600000000000000" pitchFamily="50" charset="-128"/>
                <a:ea typeface="HG丸ｺﾞｼｯｸM-PRO" panose="020F0600000000000000" pitchFamily="50" charset="-128"/>
              </a:rPr>
              <a:t>      </a:t>
            </a:r>
            <a:r>
              <a:rPr lang="ja-JP" altLang="en-US" sz="1750" dirty="0" smtClean="0">
                <a:latin typeface="HG丸ｺﾞｼｯｸM-PRO" panose="020F0600000000000000" pitchFamily="50" charset="-128"/>
                <a:ea typeface="HG丸ｺﾞｼｯｸM-PRO" panose="020F0600000000000000" pitchFamily="50" charset="-128"/>
              </a:rPr>
              <a:t>      </a:t>
            </a:r>
            <a:r>
              <a:rPr lang="ja-JP" altLang="ja-JP" sz="1750" dirty="0" smtClean="0">
                <a:latin typeface="HG丸ｺﾞｼｯｸM-PRO" panose="020F0600000000000000" pitchFamily="50" charset="-128"/>
                <a:ea typeface="HG丸ｺﾞｼｯｸM-PRO" panose="020F0600000000000000" pitchFamily="50" charset="-128"/>
              </a:rPr>
              <a:t>次いで２番目</a:t>
            </a:r>
            <a:r>
              <a:rPr lang="ja-JP" altLang="ja-JP" sz="1750" dirty="0">
                <a:latin typeface="HG丸ｺﾞｼｯｸM-PRO" panose="020F0600000000000000" pitchFamily="50" charset="-128"/>
                <a:ea typeface="HG丸ｺﾞｼｯｸM-PRO" panose="020F0600000000000000" pitchFamily="50" charset="-128"/>
              </a:rPr>
              <a:t>、女性では最も発がんに大きく寄与する因子となって</a:t>
            </a:r>
            <a:r>
              <a:rPr lang="ja-JP" altLang="ja-JP" sz="1750" dirty="0" smtClean="0">
                <a:latin typeface="HG丸ｺﾞｼｯｸM-PRO" panose="020F0600000000000000" pitchFamily="50" charset="-128"/>
                <a:ea typeface="HG丸ｺﾞｼｯｸM-PRO" panose="020F0600000000000000" pitchFamily="50" charset="-128"/>
              </a:rPr>
              <a:t>い</a:t>
            </a:r>
            <a:r>
              <a:rPr lang="ja-JP" altLang="en-US" sz="1750" dirty="0" smtClean="0">
                <a:latin typeface="HG丸ｺﾞｼｯｸM-PRO" panose="020F0600000000000000" pitchFamily="50" charset="-128"/>
                <a:ea typeface="HG丸ｺﾞｼｯｸM-PRO" panose="020F0600000000000000" pitchFamily="50" charset="-128"/>
              </a:rPr>
              <a:t>る</a:t>
            </a:r>
            <a:r>
              <a:rPr lang="ja-JP" altLang="ja-JP" sz="1750" dirty="0" smtClean="0">
                <a:latin typeface="HG丸ｺﾞｼｯｸM-PRO" panose="020F0600000000000000" pitchFamily="50" charset="-128"/>
                <a:ea typeface="HG丸ｺﾞｼｯｸM-PRO" panose="020F0600000000000000" pitchFamily="50" charset="-128"/>
              </a:rPr>
              <a:t>。</a:t>
            </a:r>
            <a:endParaRPr lang="en-US" altLang="ja-JP" sz="1750" dirty="0" smtClean="0">
              <a:latin typeface="HG丸ｺﾞｼｯｸM-PRO" panose="020F0600000000000000" pitchFamily="50" charset="-128"/>
              <a:ea typeface="HG丸ｺﾞｼｯｸM-PRO" panose="020F0600000000000000" pitchFamily="50" charset="-128"/>
            </a:endParaRPr>
          </a:p>
          <a:p>
            <a:pPr fontAlgn="auto"/>
            <a:r>
              <a:rPr lang="en-US" altLang="ja-JP" sz="1750" dirty="0">
                <a:latin typeface="HG丸ｺﾞｼｯｸM-PRO" panose="020F0600000000000000" pitchFamily="50" charset="-128"/>
                <a:ea typeface="HG丸ｺﾞｼｯｸM-PRO" panose="020F0600000000000000" pitchFamily="50" charset="-128"/>
              </a:rPr>
              <a:t> </a:t>
            </a:r>
            <a:r>
              <a:rPr lang="en-US" altLang="ja-JP" sz="1750" dirty="0" smtClean="0">
                <a:latin typeface="HG丸ｺﾞｼｯｸM-PRO" panose="020F0600000000000000" pitchFamily="50" charset="-128"/>
                <a:ea typeface="HG丸ｺﾞｼｯｸM-PRO" panose="020F0600000000000000" pitchFamily="50" charset="-128"/>
              </a:rPr>
              <a:t>      </a:t>
            </a:r>
            <a:r>
              <a:rPr lang="ja-JP" altLang="en-US" sz="1750" dirty="0" smtClean="0">
                <a:latin typeface="HG丸ｺﾞｼｯｸM-PRO" panose="020F0600000000000000" pitchFamily="50" charset="-128"/>
                <a:ea typeface="HG丸ｺﾞｼｯｸM-PRO" panose="020F0600000000000000" pitchFamily="50" charset="-128"/>
              </a:rPr>
              <a:t>      </a:t>
            </a:r>
            <a:r>
              <a:rPr lang="ja-JP" altLang="ja-JP" sz="1750" dirty="0" smtClean="0">
                <a:latin typeface="HG丸ｺﾞｼｯｸM-PRO" panose="020F0600000000000000" pitchFamily="50" charset="-128"/>
                <a:ea typeface="HG丸ｺﾞｼｯｸM-PRO" panose="020F0600000000000000" pitchFamily="50" charset="-128"/>
              </a:rPr>
              <a:t>発</a:t>
            </a:r>
            <a:r>
              <a:rPr lang="ja-JP" altLang="ja-JP" sz="1750" dirty="0">
                <a:latin typeface="HG丸ｺﾞｼｯｸM-PRO" panose="020F0600000000000000" pitchFamily="50" charset="-128"/>
                <a:ea typeface="HG丸ｺﾞｼｯｸM-PRO" panose="020F0600000000000000" pitchFamily="50" charset="-128"/>
              </a:rPr>
              <a:t>がんに</a:t>
            </a:r>
            <a:r>
              <a:rPr lang="ja-JP" altLang="ja-JP" sz="1750" dirty="0" smtClean="0">
                <a:latin typeface="HG丸ｺﾞｼｯｸM-PRO" panose="020F0600000000000000" pitchFamily="50" charset="-128"/>
                <a:ea typeface="HG丸ｺﾞｼｯｸM-PRO" panose="020F0600000000000000" pitchFamily="50" charset="-128"/>
              </a:rPr>
              <a:t>大きく寄与</a:t>
            </a:r>
            <a:r>
              <a:rPr lang="ja-JP" altLang="ja-JP" sz="1750" dirty="0">
                <a:latin typeface="HG丸ｺﾞｼｯｸM-PRO" panose="020F0600000000000000" pitchFamily="50" charset="-128"/>
                <a:ea typeface="HG丸ｺﾞｼｯｸM-PRO" panose="020F0600000000000000" pitchFamily="50" charset="-128"/>
              </a:rPr>
              <a:t>するウイルスや細菌としては、</a:t>
            </a:r>
            <a:r>
              <a:rPr lang="ja-JP" altLang="ja-JP" sz="1750" dirty="0" smtClean="0">
                <a:latin typeface="HG丸ｺﾞｼｯｸM-PRO" panose="020F0600000000000000" pitchFamily="50" charset="-128"/>
                <a:ea typeface="HG丸ｺﾞｼｯｸM-PRO" panose="020F0600000000000000" pitchFamily="50" charset="-128"/>
              </a:rPr>
              <a:t>ヒトパピローマウイルス</a:t>
            </a:r>
            <a:endParaRPr lang="en-US" altLang="ja-JP" sz="1750" dirty="0" smtClean="0">
              <a:latin typeface="HG丸ｺﾞｼｯｸM-PRO" panose="020F0600000000000000" pitchFamily="50" charset="-128"/>
              <a:ea typeface="HG丸ｺﾞｼｯｸM-PRO" panose="020F0600000000000000" pitchFamily="50" charset="-128"/>
            </a:endParaRPr>
          </a:p>
          <a:p>
            <a:pPr fontAlgn="auto"/>
            <a:r>
              <a:rPr lang="en-US" altLang="ja-JP" sz="1750" dirty="0">
                <a:latin typeface="HG丸ｺﾞｼｯｸM-PRO" panose="020F0600000000000000" pitchFamily="50" charset="-128"/>
                <a:ea typeface="HG丸ｺﾞｼｯｸM-PRO" panose="020F0600000000000000" pitchFamily="50" charset="-128"/>
              </a:rPr>
              <a:t> </a:t>
            </a:r>
            <a:r>
              <a:rPr lang="en-US" altLang="ja-JP" sz="1750" dirty="0" smtClean="0">
                <a:latin typeface="HG丸ｺﾞｼｯｸM-PRO" panose="020F0600000000000000" pitchFamily="50" charset="-128"/>
                <a:ea typeface="HG丸ｺﾞｼｯｸM-PRO" panose="020F0600000000000000" pitchFamily="50" charset="-128"/>
              </a:rPr>
              <a:t>    </a:t>
            </a:r>
            <a:r>
              <a:rPr lang="ja-JP" altLang="en-US" sz="1750" dirty="0" smtClean="0">
                <a:latin typeface="HG丸ｺﾞｼｯｸM-PRO" panose="020F0600000000000000" pitchFamily="50" charset="-128"/>
                <a:ea typeface="HG丸ｺﾞｼｯｸM-PRO" panose="020F0600000000000000" pitchFamily="50" charset="-128"/>
              </a:rPr>
              <a:t>        </a:t>
            </a:r>
            <a:r>
              <a:rPr lang="ja-JP" altLang="ja-JP" sz="1750" dirty="0" smtClean="0">
                <a:latin typeface="HG丸ｺﾞｼｯｸM-PRO" panose="020F0600000000000000" pitchFamily="50" charset="-128"/>
                <a:ea typeface="HG丸ｺﾞｼｯｸM-PRO" panose="020F0600000000000000" pitchFamily="50" charset="-128"/>
              </a:rPr>
              <a:t>（</a:t>
            </a:r>
            <a:r>
              <a:rPr lang="ja-JP" altLang="ja-JP" sz="1750" dirty="0">
                <a:latin typeface="HG丸ｺﾞｼｯｸM-PRO" panose="020F0600000000000000" pitchFamily="50" charset="-128"/>
                <a:ea typeface="HG丸ｺﾞｼｯｸM-PRO" panose="020F0600000000000000" pitchFamily="50" charset="-128"/>
              </a:rPr>
              <a:t>ＨＰＶ）（注●）、胃がん</a:t>
            </a:r>
            <a:r>
              <a:rPr lang="ja-JP" altLang="ja-JP" sz="1750" dirty="0" smtClean="0">
                <a:latin typeface="HG丸ｺﾞｼｯｸM-PRO" panose="020F0600000000000000" pitchFamily="50" charset="-128"/>
                <a:ea typeface="HG丸ｺﾞｼｯｸM-PRO" panose="020F0600000000000000" pitchFamily="50" charset="-128"/>
              </a:rPr>
              <a:t>と関連</a:t>
            </a:r>
            <a:r>
              <a:rPr lang="ja-JP" altLang="ja-JP" sz="1750" dirty="0">
                <a:latin typeface="HG丸ｺﾞｼｯｸM-PRO" panose="020F0600000000000000" pitchFamily="50" charset="-128"/>
                <a:ea typeface="HG丸ｺﾞｼｯｸM-PRO" panose="020F0600000000000000" pitchFamily="50" charset="-128"/>
              </a:rPr>
              <a:t>するヘリコバクター・</a:t>
            </a:r>
            <a:r>
              <a:rPr lang="ja-JP" altLang="ja-JP" sz="1750" dirty="0" smtClean="0">
                <a:latin typeface="HG丸ｺﾞｼｯｸM-PRO" panose="020F0600000000000000" pitchFamily="50" charset="-128"/>
                <a:ea typeface="HG丸ｺﾞｼｯｸM-PRO" panose="020F0600000000000000" pitchFamily="50" charset="-128"/>
              </a:rPr>
              <a:t>ピロリ</a:t>
            </a:r>
            <a:r>
              <a:rPr lang="ja-JP" altLang="en-US" sz="1750" dirty="0" smtClean="0">
                <a:latin typeface="HG丸ｺﾞｼｯｸM-PRO" panose="020F0600000000000000" pitchFamily="50" charset="-128"/>
                <a:ea typeface="HG丸ｺﾞｼｯｸM-PRO" panose="020F0600000000000000" pitchFamily="50" charset="-128"/>
              </a:rPr>
              <a:t>（注●）</a:t>
            </a:r>
            <a:r>
              <a:rPr lang="ja-JP" altLang="ja-JP" sz="1750" dirty="0" smtClean="0">
                <a:latin typeface="HG丸ｺﾞｼｯｸM-PRO" panose="020F0600000000000000" pitchFamily="50" charset="-128"/>
                <a:ea typeface="HG丸ｺﾞｼｯｸM-PRO" panose="020F0600000000000000" pitchFamily="50" charset="-128"/>
              </a:rPr>
              <a:t>等</a:t>
            </a:r>
            <a:r>
              <a:rPr lang="ja-JP" altLang="en-US" sz="1750" dirty="0" smtClean="0">
                <a:latin typeface="HG丸ｺﾞｼｯｸM-PRO" panose="020F0600000000000000" pitchFamily="50" charset="-128"/>
                <a:ea typeface="HG丸ｺﾞｼｯｸM-PRO" panose="020F0600000000000000" pitchFamily="50" charset="-128"/>
              </a:rPr>
              <a:t>   </a:t>
            </a:r>
            <a:endParaRPr lang="en-US" altLang="ja-JP" sz="1750" dirty="0" smtClean="0">
              <a:latin typeface="HG丸ｺﾞｼｯｸM-PRO" panose="020F0600000000000000" pitchFamily="50" charset="-128"/>
              <a:ea typeface="HG丸ｺﾞｼｯｸM-PRO" panose="020F0600000000000000" pitchFamily="50" charset="-128"/>
            </a:endParaRPr>
          </a:p>
          <a:p>
            <a:pPr fontAlgn="auto"/>
            <a:r>
              <a:rPr lang="ja-JP" altLang="en-US" sz="1750" dirty="0">
                <a:latin typeface="HG丸ｺﾞｼｯｸM-PRO" panose="020F0600000000000000" pitchFamily="50" charset="-128"/>
                <a:ea typeface="HG丸ｺﾞｼｯｸM-PRO" panose="020F0600000000000000" pitchFamily="50" charset="-128"/>
              </a:rPr>
              <a:t> </a:t>
            </a:r>
            <a:r>
              <a:rPr lang="ja-JP" altLang="en-US" sz="1750" dirty="0" smtClean="0">
                <a:latin typeface="HG丸ｺﾞｼｯｸM-PRO" panose="020F0600000000000000" pitchFamily="50" charset="-128"/>
                <a:ea typeface="HG丸ｺﾞｼｯｸM-PRO" panose="020F0600000000000000" pitchFamily="50" charset="-128"/>
              </a:rPr>
              <a:t>            </a:t>
            </a:r>
            <a:r>
              <a:rPr lang="ja-JP" altLang="ja-JP" sz="1750" dirty="0" smtClean="0">
                <a:latin typeface="HG丸ｺﾞｼｯｸM-PRO" panose="020F0600000000000000" pitchFamily="50" charset="-128"/>
                <a:ea typeface="HG丸ｺﾞｼｯｸM-PRO" panose="020F0600000000000000" pitchFamily="50" charset="-128"/>
              </a:rPr>
              <a:t>があ</a:t>
            </a:r>
            <a:r>
              <a:rPr lang="ja-JP" altLang="en-US" sz="1750" dirty="0" smtClean="0">
                <a:latin typeface="HG丸ｺﾞｼｯｸM-PRO" panose="020F0600000000000000" pitchFamily="50" charset="-128"/>
                <a:ea typeface="HG丸ｺﾞｼｯｸM-PRO" panose="020F0600000000000000" pitchFamily="50" charset="-128"/>
              </a:rPr>
              <a:t>る</a:t>
            </a:r>
            <a:r>
              <a:rPr lang="ja-JP" altLang="ja-JP" sz="1750" dirty="0" smtClean="0">
                <a:latin typeface="HG丸ｺﾞｼｯｸM-PRO" panose="020F0600000000000000" pitchFamily="50" charset="-128"/>
                <a:ea typeface="HG丸ｺﾞｼｯｸM-PRO" panose="020F0600000000000000" pitchFamily="50" charset="-128"/>
              </a:rPr>
              <a:t>。</a:t>
            </a:r>
            <a:endParaRPr lang="ja-JP" altLang="ja-JP" sz="1750" dirty="0">
              <a:latin typeface="HG丸ｺﾞｼｯｸM-PRO" panose="020F0600000000000000" pitchFamily="50" charset="-128"/>
              <a:ea typeface="HG丸ｺﾞｼｯｸM-PRO" panose="020F0600000000000000" pitchFamily="50" charset="-128"/>
            </a:endParaRPr>
          </a:p>
          <a:p>
            <a:pPr fontAlgn="auto"/>
            <a:r>
              <a:rPr lang="en-US" altLang="ja-JP" sz="1750" dirty="0" smtClean="0">
                <a:latin typeface="HG丸ｺﾞｼｯｸM-PRO" panose="020F0600000000000000" pitchFamily="50" charset="-128"/>
                <a:ea typeface="HG丸ｺﾞｼｯｸM-PRO" panose="020F0600000000000000" pitchFamily="50" charset="-128"/>
              </a:rPr>
              <a:t>    </a:t>
            </a:r>
            <a:r>
              <a:rPr lang="ja-JP" altLang="en-US" sz="1750" dirty="0" smtClean="0">
                <a:latin typeface="HG丸ｺﾞｼｯｸM-PRO" panose="020F0600000000000000" pitchFamily="50" charset="-128"/>
                <a:ea typeface="HG丸ｺﾞｼｯｸM-PRO" panose="020F0600000000000000" pitchFamily="50" charset="-128"/>
              </a:rPr>
              <a:t>      </a:t>
            </a:r>
            <a:r>
              <a:rPr lang="ja-JP" altLang="ja-JP" sz="1750" dirty="0" smtClean="0">
                <a:latin typeface="HG丸ｺﾞｼｯｸM-PRO" panose="020F0600000000000000" pitchFamily="50" charset="-128"/>
                <a:ea typeface="HG丸ｺﾞｼｯｸM-PRO" panose="020F0600000000000000" pitchFamily="50" charset="-128"/>
              </a:rPr>
              <a:t>○</a:t>
            </a:r>
            <a:r>
              <a:rPr lang="ja-JP" altLang="ja-JP" sz="1750" dirty="0">
                <a:latin typeface="HG丸ｺﾞｼｯｸM-PRO" panose="020F0600000000000000" pitchFamily="50" charset="-128"/>
                <a:ea typeface="HG丸ｺﾞｼｯｸM-PRO" panose="020F0600000000000000" pitchFamily="50" charset="-128"/>
              </a:rPr>
              <a:t>ＨＰＶワクチンの接種については、国が科学的知見を収集した上で総合的</a:t>
            </a:r>
            <a:r>
              <a:rPr lang="ja-JP" altLang="ja-JP" sz="1750" dirty="0" smtClean="0">
                <a:latin typeface="HG丸ｺﾞｼｯｸM-PRO" panose="020F0600000000000000" pitchFamily="50" charset="-128"/>
                <a:ea typeface="HG丸ｺﾞｼｯｸM-PRO" panose="020F0600000000000000" pitchFamily="50" charset="-128"/>
              </a:rPr>
              <a:t>に</a:t>
            </a:r>
            <a:endParaRPr lang="en-US" altLang="ja-JP" sz="1750" dirty="0" smtClean="0">
              <a:latin typeface="HG丸ｺﾞｼｯｸM-PRO" panose="020F0600000000000000" pitchFamily="50" charset="-128"/>
              <a:ea typeface="HG丸ｺﾞｼｯｸM-PRO" panose="020F0600000000000000" pitchFamily="50" charset="-128"/>
            </a:endParaRPr>
          </a:p>
          <a:p>
            <a:pPr fontAlgn="auto"/>
            <a:r>
              <a:rPr lang="en-US" altLang="ja-JP" sz="1750" dirty="0">
                <a:latin typeface="HG丸ｺﾞｼｯｸM-PRO" panose="020F0600000000000000" pitchFamily="50" charset="-128"/>
                <a:ea typeface="HG丸ｺﾞｼｯｸM-PRO" panose="020F0600000000000000" pitchFamily="50" charset="-128"/>
              </a:rPr>
              <a:t> </a:t>
            </a:r>
            <a:r>
              <a:rPr lang="en-US" altLang="ja-JP" sz="1750" dirty="0" smtClean="0">
                <a:latin typeface="HG丸ｺﾞｼｯｸM-PRO" panose="020F0600000000000000" pitchFamily="50" charset="-128"/>
                <a:ea typeface="HG丸ｺﾞｼｯｸM-PRO" panose="020F0600000000000000" pitchFamily="50" charset="-128"/>
              </a:rPr>
              <a:t>      </a:t>
            </a:r>
            <a:r>
              <a:rPr lang="ja-JP" altLang="en-US" sz="1750" dirty="0" smtClean="0">
                <a:latin typeface="HG丸ｺﾞｼｯｸM-PRO" panose="020F0600000000000000" pitchFamily="50" charset="-128"/>
                <a:ea typeface="HG丸ｺﾞｼｯｸM-PRO" panose="020F0600000000000000" pitchFamily="50" charset="-128"/>
              </a:rPr>
              <a:t>      </a:t>
            </a:r>
            <a:r>
              <a:rPr lang="ja-JP" altLang="ja-JP" sz="1750" dirty="0" smtClean="0">
                <a:latin typeface="HG丸ｺﾞｼｯｸM-PRO" panose="020F0600000000000000" pitchFamily="50" charset="-128"/>
                <a:ea typeface="HG丸ｺﾞｼｯｸM-PRO" panose="020F0600000000000000" pitchFamily="50" charset="-128"/>
              </a:rPr>
              <a:t>判断していく</a:t>
            </a:r>
            <a:r>
              <a:rPr lang="ja-JP" altLang="ja-JP" sz="1750" dirty="0">
                <a:latin typeface="HG丸ｺﾞｼｯｸM-PRO" panose="020F0600000000000000" pitchFamily="50" charset="-128"/>
                <a:ea typeface="HG丸ｺﾞｼｯｸM-PRO" panose="020F0600000000000000" pitchFamily="50" charset="-128"/>
              </a:rPr>
              <a:t>こととして</a:t>
            </a:r>
            <a:r>
              <a:rPr lang="ja-JP" altLang="ja-JP" sz="1750" dirty="0" smtClean="0">
                <a:latin typeface="HG丸ｺﾞｼｯｸM-PRO" panose="020F0600000000000000" pitchFamily="50" charset="-128"/>
                <a:ea typeface="HG丸ｺﾞｼｯｸM-PRO" panose="020F0600000000000000" pitchFamily="50" charset="-128"/>
              </a:rPr>
              <a:t>い</a:t>
            </a:r>
            <a:r>
              <a:rPr lang="ja-JP" altLang="en-US" sz="1750" dirty="0" smtClean="0">
                <a:latin typeface="HG丸ｺﾞｼｯｸM-PRO" panose="020F0600000000000000" pitchFamily="50" charset="-128"/>
                <a:ea typeface="HG丸ｺﾞｼｯｸM-PRO" panose="020F0600000000000000" pitchFamily="50" charset="-128"/>
              </a:rPr>
              <a:t>る</a:t>
            </a:r>
            <a:r>
              <a:rPr lang="ja-JP" altLang="ja-JP" sz="1750" dirty="0" smtClean="0">
                <a:latin typeface="HG丸ｺﾞｼｯｸM-PRO" panose="020F0600000000000000" pitchFamily="50" charset="-128"/>
                <a:ea typeface="HG丸ｺﾞｼｯｸM-PRO" panose="020F0600000000000000" pitchFamily="50" charset="-128"/>
              </a:rPr>
              <a:t>。</a:t>
            </a:r>
            <a:r>
              <a:rPr lang="ja-JP" altLang="ja-JP" sz="1750" dirty="0">
                <a:latin typeface="HG丸ｺﾞｼｯｸM-PRO" panose="020F0600000000000000" pitchFamily="50" charset="-128"/>
                <a:ea typeface="HG丸ｺﾞｼｯｸM-PRO" panose="020F0600000000000000" pitchFamily="50" charset="-128"/>
              </a:rPr>
              <a:t>また、ヘリコバクター・</a:t>
            </a:r>
            <a:r>
              <a:rPr lang="ja-JP" altLang="ja-JP" sz="1750" dirty="0" smtClean="0">
                <a:latin typeface="HG丸ｺﾞｼｯｸM-PRO" panose="020F0600000000000000" pitchFamily="50" charset="-128"/>
                <a:ea typeface="HG丸ｺﾞｼｯｸM-PRO" panose="020F0600000000000000" pitchFamily="50" charset="-128"/>
              </a:rPr>
              <a:t>ピロ</a:t>
            </a:r>
            <a:r>
              <a:rPr lang="ja-JP" altLang="en-US" sz="1750" dirty="0" smtClean="0">
                <a:latin typeface="HG丸ｺﾞｼｯｸM-PRO" panose="020F0600000000000000" pitchFamily="50" charset="-128"/>
                <a:ea typeface="HG丸ｺﾞｼｯｸM-PRO" panose="020F0600000000000000" pitchFamily="50" charset="-128"/>
              </a:rPr>
              <a:t>リ</a:t>
            </a:r>
            <a:r>
              <a:rPr lang="ja-JP" altLang="ja-JP" sz="1750" dirty="0" smtClean="0">
                <a:latin typeface="HG丸ｺﾞｼｯｸM-PRO" panose="020F0600000000000000" pitchFamily="50" charset="-128"/>
                <a:ea typeface="HG丸ｺﾞｼｯｸM-PRO" panose="020F0600000000000000" pitchFamily="50" charset="-128"/>
              </a:rPr>
              <a:t>の</a:t>
            </a:r>
            <a:r>
              <a:rPr lang="en-US" altLang="ja-JP" sz="1750" dirty="0" smtClean="0">
                <a:latin typeface="HG丸ｺﾞｼｯｸM-PRO" panose="020F0600000000000000" pitchFamily="50" charset="-128"/>
                <a:ea typeface="HG丸ｺﾞｼｯｸM-PRO" panose="020F0600000000000000" pitchFamily="50" charset="-128"/>
              </a:rPr>
              <a:t> </a:t>
            </a:r>
            <a:r>
              <a:rPr lang="ja-JP" altLang="ja-JP" sz="1750" dirty="0" smtClean="0">
                <a:latin typeface="HG丸ｺﾞｼｯｸM-PRO" panose="020F0600000000000000" pitchFamily="50" charset="-128"/>
                <a:ea typeface="HG丸ｺﾞｼｯｸM-PRO" panose="020F0600000000000000" pitchFamily="50" charset="-128"/>
              </a:rPr>
              <a:t>除菌</a:t>
            </a:r>
            <a:r>
              <a:rPr lang="ja-JP" altLang="ja-JP" sz="1750" dirty="0">
                <a:latin typeface="HG丸ｺﾞｼｯｸM-PRO" panose="020F0600000000000000" pitchFamily="50" charset="-128"/>
                <a:ea typeface="HG丸ｺﾞｼｯｸM-PRO" panose="020F0600000000000000" pitchFamily="50" charset="-128"/>
              </a:rPr>
              <a:t>に</a:t>
            </a:r>
            <a:r>
              <a:rPr lang="ja-JP" altLang="ja-JP" sz="1750" dirty="0" smtClean="0">
                <a:latin typeface="HG丸ｺﾞｼｯｸM-PRO" panose="020F0600000000000000" pitchFamily="50" charset="-128"/>
                <a:ea typeface="HG丸ｺﾞｼｯｸM-PRO" panose="020F0600000000000000" pitchFamily="50" charset="-128"/>
              </a:rPr>
              <a:t>よる</a:t>
            </a:r>
            <a:endParaRPr lang="en-US" altLang="ja-JP" sz="1750" dirty="0" smtClean="0">
              <a:latin typeface="HG丸ｺﾞｼｯｸM-PRO" panose="020F0600000000000000" pitchFamily="50" charset="-128"/>
              <a:ea typeface="HG丸ｺﾞｼｯｸM-PRO" panose="020F0600000000000000" pitchFamily="50" charset="-128"/>
            </a:endParaRPr>
          </a:p>
          <a:p>
            <a:pPr fontAlgn="auto"/>
            <a:r>
              <a:rPr lang="ja-JP" altLang="en-US" sz="1750" dirty="0">
                <a:latin typeface="HG丸ｺﾞｼｯｸM-PRO" panose="020F0600000000000000" pitchFamily="50" charset="-128"/>
                <a:ea typeface="HG丸ｺﾞｼｯｸM-PRO" panose="020F0600000000000000" pitchFamily="50" charset="-128"/>
              </a:rPr>
              <a:t>　</a:t>
            </a:r>
            <a:r>
              <a:rPr lang="ja-JP" altLang="en-US" sz="1750" dirty="0" smtClean="0">
                <a:latin typeface="HG丸ｺﾞｼｯｸM-PRO" panose="020F0600000000000000" pitchFamily="50" charset="-128"/>
                <a:ea typeface="HG丸ｺﾞｼｯｸM-PRO" panose="020F0600000000000000" pitchFamily="50" charset="-128"/>
              </a:rPr>
              <a:t>　       </a:t>
            </a:r>
            <a:r>
              <a:rPr lang="ja-JP" altLang="ja-JP" sz="1750" dirty="0" smtClean="0">
                <a:latin typeface="HG丸ｺﾞｼｯｸM-PRO" panose="020F0600000000000000" pitchFamily="50" charset="-128"/>
                <a:ea typeface="HG丸ｺﾞｼｯｸM-PRO" panose="020F0600000000000000" pitchFamily="50" charset="-128"/>
              </a:rPr>
              <a:t>胃がん</a:t>
            </a:r>
            <a:r>
              <a:rPr lang="ja-JP" altLang="ja-JP" sz="1750" dirty="0">
                <a:latin typeface="HG丸ｺﾞｼｯｸM-PRO" panose="020F0600000000000000" pitchFamily="50" charset="-128"/>
                <a:ea typeface="HG丸ｺﾞｼｯｸM-PRO" panose="020F0600000000000000" pitchFamily="50" charset="-128"/>
              </a:rPr>
              <a:t>発症</a:t>
            </a:r>
            <a:r>
              <a:rPr lang="ja-JP" altLang="ja-JP" sz="1750" dirty="0" smtClean="0">
                <a:latin typeface="HG丸ｺﾞｼｯｸM-PRO" panose="020F0600000000000000" pitchFamily="50" charset="-128"/>
                <a:ea typeface="HG丸ｺﾞｼｯｸM-PRO" panose="020F0600000000000000" pitchFamily="50" charset="-128"/>
              </a:rPr>
              <a:t>予防に</a:t>
            </a:r>
            <a:r>
              <a:rPr lang="ja-JP" altLang="ja-JP" sz="1750" dirty="0">
                <a:latin typeface="HG丸ｺﾞｼｯｸM-PRO" panose="020F0600000000000000" pitchFamily="50" charset="-128"/>
                <a:ea typeface="HG丸ｺﾞｼｯｸM-PRO" panose="020F0600000000000000" pitchFamily="50" charset="-128"/>
              </a:rPr>
              <a:t>おける有効性については、国において内外</a:t>
            </a:r>
            <a:r>
              <a:rPr lang="ja-JP" altLang="ja-JP" sz="1750" dirty="0" smtClean="0">
                <a:latin typeface="HG丸ｺﾞｼｯｸM-PRO" panose="020F0600000000000000" pitchFamily="50" charset="-128"/>
                <a:ea typeface="HG丸ｺﾞｼｯｸM-PRO" panose="020F0600000000000000" pitchFamily="50" charset="-128"/>
              </a:rPr>
              <a:t>の知見</a:t>
            </a:r>
            <a:r>
              <a:rPr lang="ja-JP" altLang="ja-JP" sz="1750" dirty="0">
                <a:latin typeface="HG丸ｺﾞｼｯｸM-PRO" panose="020F0600000000000000" pitchFamily="50" charset="-128"/>
                <a:ea typeface="HG丸ｺﾞｼｯｸM-PRO" panose="020F0600000000000000" pitchFamily="50" charset="-128"/>
              </a:rPr>
              <a:t>を基</a:t>
            </a:r>
            <a:r>
              <a:rPr lang="ja-JP" altLang="ja-JP" sz="1750" dirty="0" smtClean="0">
                <a:latin typeface="HG丸ｺﾞｼｯｸM-PRO" panose="020F0600000000000000" pitchFamily="50" charset="-128"/>
                <a:ea typeface="HG丸ｺﾞｼｯｸM-PRO" panose="020F0600000000000000" pitchFamily="50" charset="-128"/>
              </a:rPr>
              <a:t>に</a:t>
            </a:r>
            <a:endParaRPr lang="en-US" altLang="ja-JP" sz="1750" dirty="0" smtClean="0">
              <a:latin typeface="HG丸ｺﾞｼｯｸM-PRO" panose="020F0600000000000000" pitchFamily="50" charset="-128"/>
              <a:ea typeface="HG丸ｺﾞｼｯｸM-PRO" panose="020F0600000000000000" pitchFamily="50" charset="-128"/>
            </a:endParaRPr>
          </a:p>
          <a:p>
            <a:pPr>
              <a:spcBef>
                <a:spcPts val="600"/>
              </a:spcBef>
            </a:pPr>
            <a:r>
              <a:rPr lang="en-US" altLang="ja-JP" sz="1750" dirty="0">
                <a:latin typeface="HG丸ｺﾞｼｯｸM-PRO" panose="020F0600000000000000" pitchFamily="50" charset="-128"/>
                <a:ea typeface="HG丸ｺﾞｼｯｸM-PRO" panose="020F0600000000000000" pitchFamily="50" charset="-128"/>
              </a:rPr>
              <a:t> </a:t>
            </a:r>
            <a:r>
              <a:rPr lang="en-US" altLang="ja-JP" sz="1750" dirty="0" smtClean="0">
                <a:latin typeface="HG丸ｺﾞｼｯｸM-PRO" panose="020F0600000000000000" pitchFamily="50" charset="-128"/>
                <a:ea typeface="HG丸ｺﾞｼｯｸM-PRO" panose="020F0600000000000000" pitchFamily="50" charset="-128"/>
              </a:rPr>
              <a:t>      </a:t>
            </a:r>
            <a:r>
              <a:rPr lang="ja-JP" altLang="en-US" sz="1750" dirty="0" smtClean="0">
                <a:latin typeface="HG丸ｺﾞｼｯｸM-PRO" panose="020F0600000000000000" pitchFamily="50" charset="-128"/>
                <a:ea typeface="HG丸ｺﾞｼｯｸM-PRO" panose="020F0600000000000000" pitchFamily="50" charset="-128"/>
              </a:rPr>
              <a:t>      </a:t>
            </a:r>
            <a:r>
              <a:rPr lang="ja-JP" altLang="ja-JP" sz="1750" dirty="0" smtClean="0">
                <a:latin typeface="HG丸ｺﾞｼｯｸM-PRO" panose="020F0600000000000000" pitchFamily="50" charset="-128"/>
                <a:ea typeface="HG丸ｺﾞｼｯｸM-PRO" panose="020F0600000000000000" pitchFamily="50" charset="-128"/>
              </a:rPr>
              <a:t>検討</a:t>
            </a:r>
            <a:r>
              <a:rPr lang="ja-JP" altLang="ja-JP" sz="1750" dirty="0">
                <a:latin typeface="HG丸ｺﾞｼｯｸM-PRO" panose="020F0600000000000000" pitchFamily="50" charset="-128"/>
                <a:ea typeface="HG丸ｺﾞｼｯｸM-PRO" panose="020F0600000000000000" pitchFamily="50" charset="-128"/>
              </a:rPr>
              <a:t>して</a:t>
            </a:r>
            <a:r>
              <a:rPr lang="ja-JP" altLang="ja-JP" sz="1750" dirty="0" smtClean="0">
                <a:latin typeface="HG丸ｺﾞｼｯｸM-PRO" panose="020F0600000000000000" pitchFamily="50" charset="-128"/>
                <a:ea typeface="HG丸ｺﾞｼｯｸM-PRO" panose="020F0600000000000000" pitchFamily="50" charset="-128"/>
              </a:rPr>
              <a:t>い</a:t>
            </a:r>
            <a:r>
              <a:rPr lang="ja-JP" altLang="en-US" sz="1750" dirty="0" smtClean="0">
                <a:latin typeface="HG丸ｺﾞｼｯｸM-PRO" panose="020F0600000000000000" pitchFamily="50" charset="-128"/>
                <a:ea typeface="HG丸ｺﾞｼｯｸM-PRO" panose="020F0600000000000000" pitchFamily="50" charset="-128"/>
              </a:rPr>
              <a:t>る</a:t>
            </a:r>
            <a:r>
              <a:rPr lang="ja-JP" altLang="ja-JP" sz="1750" dirty="0" smtClean="0">
                <a:latin typeface="HG丸ｺﾞｼｯｸM-PRO" panose="020F0600000000000000" pitchFamily="50" charset="-128"/>
                <a:ea typeface="HG丸ｺﾞｼｯｸM-PRO" panose="020F0600000000000000" pitchFamily="50" charset="-128"/>
              </a:rPr>
              <a:t>。</a:t>
            </a:r>
            <a:endParaRPr lang="en-US" altLang="ja-JP" sz="1750" dirty="0" smtClean="0">
              <a:latin typeface="HG丸ｺﾞｼｯｸM-PRO" panose="020F0600000000000000" pitchFamily="50" charset="-128"/>
              <a:ea typeface="HG丸ｺﾞｼｯｸM-PRO" panose="020F0600000000000000" pitchFamily="50" charset="-128"/>
            </a:endParaRPr>
          </a:p>
          <a:p>
            <a:pPr>
              <a:spcBef>
                <a:spcPts val="600"/>
              </a:spcBef>
            </a:pPr>
            <a:r>
              <a:rPr lang="ja-JP" altLang="en-US" sz="1400" dirty="0" smtClean="0"/>
              <a:t>注</a:t>
            </a:r>
            <a:r>
              <a:rPr lang="ja-JP" altLang="en-US" sz="1400" dirty="0"/>
              <a:t>●ヒトパピローマウイルス</a:t>
            </a:r>
          </a:p>
          <a:p>
            <a:r>
              <a:rPr lang="ja-JP" altLang="en-US" sz="1400" dirty="0" smtClean="0"/>
              <a:t>　　ヒトパピローマウイルス</a:t>
            </a:r>
            <a:r>
              <a:rPr lang="ja-JP" altLang="en-US" sz="1400" dirty="0"/>
              <a:t>は、性経験のある女性であれば</a:t>
            </a:r>
            <a:r>
              <a:rPr lang="en-US" altLang="ja-JP" sz="1400" dirty="0"/>
              <a:t>50</a:t>
            </a:r>
            <a:r>
              <a:rPr lang="ja-JP" altLang="en-US" sz="1400" dirty="0"/>
              <a:t>％以上が生涯で一度は感染するとされている一般的</a:t>
            </a:r>
            <a:r>
              <a:rPr lang="ja-JP" altLang="en-US" sz="1400" dirty="0" smtClean="0"/>
              <a:t>な</a:t>
            </a:r>
            <a:endParaRPr lang="en-US" altLang="ja-JP" sz="1400" dirty="0" smtClean="0"/>
          </a:p>
          <a:p>
            <a:r>
              <a:rPr lang="ja-JP" altLang="en-US" sz="1400" dirty="0"/>
              <a:t>　</a:t>
            </a:r>
            <a:r>
              <a:rPr lang="ja-JP" altLang="en-US" sz="1400" dirty="0" smtClean="0"/>
              <a:t>　ウイルス</a:t>
            </a:r>
            <a:r>
              <a:rPr lang="ja-JP" altLang="en-US" sz="1400" dirty="0"/>
              <a:t>である。しかしながら、子宮頸がんを始め、肛門がん、膣がんなどのがんや尖圭コンジローマ等多く</a:t>
            </a:r>
            <a:r>
              <a:rPr lang="ja-JP" altLang="en-US" sz="1400" dirty="0" smtClean="0"/>
              <a:t>の</a:t>
            </a:r>
            <a:endParaRPr lang="en-US" altLang="ja-JP" sz="1400" dirty="0" smtClean="0"/>
          </a:p>
          <a:p>
            <a:r>
              <a:rPr lang="ja-JP" altLang="en-US" sz="1400" dirty="0"/>
              <a:t>　</a:t>
            </a:r>
            <a:r>
              <a:rPr lang="ja-JP" altLang="en-US" sz="1400" dirty="0" smtClean="0"/>
              <a:t>　病気</a:t>
            </a:r>
            <a:r>
              <a:rPr lang="ja-JP" altLang="en-US" sz="1400" dirty="0"/>
              <a:t>の発生に関わっていることが分かってきした。特に、近年若い女性の子宮頸がんり患が増えていることも</a:t>
            </a:r>
            <a:r>
              <a:rPr lang="ja-JP" altLang="en-US" sz="1400" dirty="0" smtClean="0"/>
              <a:t>あり、</a:t>
            </a:r>
            <a:endParaRPr lang="en-US" altLang="ja-JP" sz="1400" dirty="0" smtClean="0"/>
          </a:p>
          <a:p>
            <a:r>
              <a:rPr lang="ja-JP" altLang="en-US" sz="1400" dirty="0"/>
              <a:t>　</a:t>
            </a:r>
            <a:r>
              <a:rPr lang="ja-JP" altLang="en-US" sz="1400" dirty="0" smtClean="0"/>
              <a:t>　 問題</a:t>
            </a:r>
            <a:r>
              <a:rPr lang="ja-JP" altLang="en-US" sz="1400" dirty="0"/>
              <a:t>視されているウイルスである</a:t>
            </a:r>
            <a:r>
              <a:rPr lang="ja-JP" altLang="en-US" sz="1400" dirty="0" smtClean="0"/>
              <a:t>。</a:t>
            </a:r>
            <a:endParaRPr lang="en-US" altLang="ja-JP" sz="1400" dirty="0" smtClean="0"/>
          </a:p>
          <a:p>
            <a:endParaRPr lang="en-US" altLang="ja-JP" sz="1400" dirty="0"/>
          </a:p>
          <a:p>
            <a:r>
              <a:rPr lang="ja-JP" altLang="en-US" sz="1400" dirty="0" smtClean="0"/>
              <a:t>注●</a:t>
            </a:r>
            <a:r>
              <a:rPr lang="ja-JP" altLang="ja-JP" sz="1400" dirty="0">
                <a:latin typeface="HG丸ｺﾞｼｯｸM-PRO" panose="020F0600000000000000" pitchFamily="50" charset="-128"/>
                <a:ea typeface="HG丸ｺﾞｼｯｸM-PRO" panose="020F0600000000000000" pitchFamily="50" charset="-128"/>
              </a:rPr>
              <a:t>ヘリコバクター・</a:t>
            </a:r>
            <a:r>
              <a:rPr lang="ja-JP" altLang="ja-JP" sz="1400" dirty="0" smtClean="0">
                <a:latin typeface="HG丸ｺﾞｼｯｸM-PRO" panose="020F0600000000000000" pitchFamily="50" charset="-128"/>
                <a:ea typeface="HG丸ｺﾞｼｯｸM-PRO" panose="020F0600000000000000" pitchFamily="50" charset="-128"/>
              </a:rPr>
              <a:t>ピロリ</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a:t>
            </a:r>
            <a:r>
              <a:rPr lang="ja-JP" altLang="ja-JP" sz="1400" dirty="0"/>
              <a:t>胃の中にひそむ細菌であり、胃がんとなる要因ともいわれている</a:t>
            </a:r>
          </a:p>
          <a:p>
            <a:endParaRPr lang="en-US" altLang="ja-JP" sz="1400" dirty="0" smtClean="0"/>
          </a:p>
          <a:p>
            <a:endParaRPr lang="en-US" altLang="ja-JP" sz="1400" dirty="0"/>
          </a:p>
          <a:p>
            <a:endParaRPr lang="ja-JP" altLang="en-US" sz="1400" dirty="0"/>
          </a:p>
          <a:p>
            <a:pPr fontAlgn="auto"/>
            <a:endParaRPr lang="en-US" altLang="ja-JP" sz="1750" dirty="0" smtClean="0">
              <a:latin typeface="HG丸ｺﾞｼｯｸM-PRO" panose="020F0600000000000000" pitchFamily="50" charset="-128"/>
              <a:ea typeface="HG丸ｺﾞｼｯｸM-PRO" panose="020F0600000000000000" pitchFamily="50" charset="-128"/>
            </a:endParaRPr>
          </a:p>
          <a:p>
            <a:pPr fontAlgn="auto">
              <a:spcBef>
                <a:spcPts val="600"/>
              </a:spcBef>
            </a:pPr>
            <a:endParaRPr lang="en-US" altLang="ja-JP" sz="2000"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4</a:t>
            </a:fld>
            <a:endParaRPr kumimoji="1" lang="ja-JP" altLang="en-US" dirty="0"/>
          </a:p>
        </p:txBody>
      </p:sp>
      <p:cxnSp>
        <p:nvCxnSpPr>
          <p:cNvPr id="6" name="カギ線コネクタ 5"/>
          <p:cNvCxnSpPr/>
          <p:nvPr/>
        </p:nvCxnSpPr>
        <p:spPr>
          <a:xfrm flipV="1">
            <a:off x="215516" y="18353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51520" y="0"/>
            <a:ext cx="7111623" cy="461665"/>
          </a:xfrm>
          <a:prstGeom prst="rect">
            <a:avLst/>
          </a:prstGeom>
          <a:noFill/>
        </p:spPr>
        <p:txBody>
          <a:bodyPr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第３章　大阪府</a:t>
            </a:r>
            <a:r>
              <a:rPr lang="ja-JP" altLang="en-US" sz="2400" b="1" dirty="0">
                <a:latin typeface="HG丸ｺﾞｼｯｸM-PRO" panose="020F0600000000000000" pitchFamily="50" charset="-128"/>
                <a:ea typeface="HG丸ｺﾞｼｯｸM-PRO" panose="020F0600000000000000" pitchFamily="50" charset="-128"/>
              </a:rPr>
              <a:t>における</a:t>
            </a:r>
            <a:r>
              <a:rPr lang="ja-JP" altLang="en-US" sz="24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72109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4491" y="2924944"/>
            <a:ext cx="8775018" cy="20162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２</a:t>
            </a:r>
            <a:r>
              <a:rPr lang="ja-JP" altLang="en-US" sz="3600" b="1" dirty="0">
                <a:solidFill>
                  <a:prstClr val="black"/>
                </a:solidFill>
                <a:latin typeface="+mj-ea"/>
                <a:cs typeface="+mn-cs"/>
              </a:rPr>
              <a:t>　</a:t>
            </a:r>
            <a:r>
              <a:rPr lang="ja-JP" altLang="en-US" sz="3600" b="1" dirty="0" smtClean="0">
                <a:solidFill>
                  <a:prstClr val="black"/>
                </a:solidFill>
                <a:latin typeface="+mj-ea"/>
                <a:cs typeface="+mn-cs"/>
              </a:rPr>
              <a:t>大阪府のがん対策の現状と課題</a:t>
            </a:r>
            <a:endParaRPr lang="en-US" altLang="ja-JP" sz="3600" b="1" dirty="0">
              <a:solidFill>
                <a:prstClr val="black"/>
              </a:solidFill>
              <a:latin typeface="+mj-ea"/>
              <a:cs typeface="+mn-cs"/>
            </a:endParaRPr>
          </a:p>
          <a:p>
            <a:pPr lvl="0" algn="l">
              <a:spcBef>
                <a:spcPts val="0"/>
              </a:spcBef>
            </a:pPr>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１</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　がん</a:t>
            </a:r>
            <a:r>
              <a:rPr lang="ja-JP" altLang="en-US" sz="3600" b="1" dirty="0">
                <a:solidFill>
                  <a:prstClr val="black"/>
                </a:solidFill>
                <a:latin typeface="+mj-ea"/>
                <a:cs typeface="+mn-cs"/>
              </a:rPr>
              <a:t>予防・早期発見</a:t>
            </a:r>
          </a:p>
          <a:p>
            <a:pPr algn="l"/>
            <a:r>
              <a:rPr lang="ja-JP" altLang="en-US" sz="3200" b="1" dirty="0" smtClean="0">
                <a:latin typeface="HG丸ｺﾞｼｯｸM-PRO" panose="020F0600000000000000" pitchFamily="50" charset="-128"/>
                <a:ea typeface="HG丸ｺﾞｼｯｸM-PRO" panose="020F0600000000000000" pitchFamily="50" charset="-128"/>
              </a:rPr>
              <a:t>　　</a:t>
            </a:r>
            <a:r>
              <a:rPr lang="ja-JP" altLang="en-US" sz="3200" b="1" dirty="0">
                <a:latin typeface="HG丸ｺﾞｼｯｸM-PRO" panose="020F0600000000000000" pitchFamily="50" charset="-128"/>
                <a:ea typeface="HG丸ｺﾞｼｯｸM-PRO" panose="020F0600000000000000" pitchFamily="50" charset="-128"/>
              </a:rPr>
              <a:t>　②がんの早期発見、がん</a:t>
            </a:r>
            <a:r>
              <a:rPr lang="ja-JP" altLang="en-US" sz="3200" b="1" dirty="0" smtClean="0">
                <a:latin typeface="HG丸ｺﾞｼｯｸM-PRO" panose="020F0600000000000000" pitchFamily="50" charset="-128"/>
                <a:ea typeface="HG丸ｺﾞｼｯｸM-PRO" panose="020F0600000000000000" pitchFamily="50" charset="-128"/>
              </a:rPr>
              <a:t>検診</a:t>
            </a:r>
            <a:endParaRPr lang="en-US" altLang="ja-JP" sz="3200" b="1" dirty="0" smtClean="0">
              <a:latin typeface="HG丸ｺﾞｼｯｸM-PRO" panose="020F0600000000000000" pitchFamily="50" charset="-128"/>
              <a:ea typeface="HG丸ｺﾞｼｯｸM-PRO" panose="020F0600000000000000" pitchFamily="50" charset="-128"/>
            </a:endParaRPr>
          </a:p>
          <a:p>
            <a:pPr algn="r"/>
            <a:r>
              <a:rPr lang="ja-JP" altLang="en-US" sz="3200" b="1" dirty="0" smtClean="0">
                <a:latin typeface="HG丸ｺﾞｼｯｸM-PRO" panose="020F0600000000000000" pitchFamily="50" charset="-128"/>
                <a:ea typeface="HG丸ｺﾞｼｯｸM-PRO" panose="020F0600000000000000" pitchFamily="50" charset="-128"/>
              </a:rPr>
              <a:t>（２次</a:t>
            </a:r>
            <a:r>
              <a:rPr lang="ja-JP" altLang="en-US" sz="3200" b="1" dirty="0">
                <a:latin typeface="HG丸ｺﾞｼｯｸM-PRO" panose="020F0600000000000000" pitchFamily="50" charset="-128"/>
                <a:ea typeface="HG丸ｺﾞｼｯｸM-PRO" panose="020F0600000000000000" pitchFamily="50" charset="-128"/>
              </a:rPr>
              <a:t>予防）</a:t>
            </a:r>
            <a:endParaRPr lang="ja-JP" altLang="en-US" sz="3200" b="1" dirty="0">
              <a:latin typeface="+mj-ea"/>
            </a:endParaRPr>
          </a:p>
        </p:txBody>
      </p:sp>
    </p:spTree>
    <p:extLst>
      <p:ext uri="{BB962C8B-B14F-4D97-AF65-F5344CB8AC3E}">
        <p14:creationId xmlns:p14="http://schemas.microsoft.com/office/powerpoint/2010/main" val="1287198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7" y="504056"/>
            <a:ext cx="8868299" cy="616530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pPr fontAlgn="auto"/>
            <a:r>
              <a:rPr lang="ja-JP" altLang="en-US" sz="2000" dirty="0" smtClean="0">
                <a:latin typeface="HG丸ｺﾞｼｯｸM-PRO" panose="020F0600000000000000" pitchFamily="50" charset="-128"/>
                <a:ea typeface="HG丸ｺﾞｼｯｸM-PRO" panose="020F0600000000000000" pitchFamily="50" charset="-128"/>
              </a:rPr>
              <a:t>　</a:t>
            </a:r>
            <a:endParaRPr lang="en-US" altLang="ja-JP" sz="2000" dirty="0" smtClean="0">
              <a:latin typeface="HG丸ｺﾞｼｯｸM-PRO" panose="020F0600000000000000" pitchFamily="50" charset="-128"/>
              <a:ea typeface="HG丸ｺﾞｼｯｸM-PRO" panose="020F0600000000000000" pitchFamily="50" charset="-128"/>
            </a:endParaRPr>
          </a:p>
          <a:p>
            <a:endParaRPr lang="en-US" altLang="ja-JP" sz="3200" b="1" u="sng" dirty="0" smtClean="0">
              <a:latin typeface="HG丸ｺﾞｼｯｸM-PRO" panose="020F0600000000000000" pitchFamily="50" charset="-128"/>
              <a:ea typeface="HG丸ｺﾞｼｯｸM-PRO" panose="020F0600000000000000" pitchFamily="50" charset="-128"/>
            </a:endParaRPr>
          </a:p>
          <a:p>
            <a:r>
              <a:rPr lang="ja-JP" altLang="en-US" sz="2400" dirty="0" smtClean="0">
                <a:latin typeface="HG丸ｺﾞｼｯｸM-PRO" panose="020F0600000000000000" pitchFamily="50" charset="-128"/>
                <a:ea typeface="HG丸ｺﾞｼｯｸM-PRO" panose="020F0600000000000000" pitchFamily="50" charset="-128"/>
              </a:rPr>
              <a:t>    </a:t>
            </a:r>
            <a:endParaRPr lang="en-US" altLang="ja-JP" sz="2400" dirty="0" smtClean="0">
              <a:latin typeface="HG丸ｺﾞｼｯｸM-PRO" panose="020F0600000000000000" pitchFamily="50" charset="-128"/>
              <a:ea typeface="HG丸ｺﾞｼｯｸM-PRO" panose="020F0600000000000000" pitchFamily="50" charset="-128"/>
            </a:endParaRPr>
          </a:p>
          <a:p>
            <a:endParaRPr lang="en-US" altLang="ja-JP" sz="2400" b="1" u="sng" dirty="0">
              <a:latin typeface="HG丸ｺﾞｼｯｸM-PRO" panose="020F0600000000000000" pitchFamily="50" charset="-128"/>
              <a:ea typeface="HG丸ｺﾞｼｯｸM-PRO" panose="020F0600000000000000" pitchFamily="50" charset="-128"/>
            </a:endParaRPr>
          </a:p>
          <a:p>
            <a:endParaRPr lang="en-US" altLang="ja-JP" sz="2400" b="1" u="sng" dirty="0" smtClean="0">
              <a:latin typeface="HG丸ｺﾞｼｯｸM-PRO" panose="020F0600000000000000" pitchFamily="50" charset="-128"/>
              <a:ea typeface="HG丸ｺﾞｼｯｸM-PRO" panose="020F0600000000000000" pitchFamily="50" charset="-128"/>
            </a:endParaRPr>
          </a:p>
          <a:p>
            <a:endParaRPr lang="en-US" altLang="ja-JP" sz="2200" b="1" dirty="0" smtClean="0">
              <a:latin typeface="HG丸ｺﾞｼｯｸM-PRO" panose="020F0600000000000000" pitchFamily="50" charset="-128"/>
              <a:ea typeface="HG丸ｺﾞｼｯｸM-PRO" panose="020F0600000000000000" pitchFamily="50" charset="-128"/>
            </a:endParaRPr>
          </a:p>
          <a:p>
            <a:r>
              <a:rPr lang="ja-JP" altLang="en-US" sz="2200" b="1" dirty="0" smtClean="0">
                <a:latin typeface="HG丸ｺﾞｼｯｸM-PRO" panose="020F0600000000000000" pitchFamily="50" charset="-128"/>
                <a:ea typeface="HG丸ｺﾞｼｯｸM-PRO" panose="020F0600000000000000" pitchFamily="50" charset="-128"/>
              </a:rPr>
              <a:t>②がんの早期発見、がん検診（２次予防）</a:t>
            </a:r>
            <a:endParaRPr lang="en-US" altLang="ja-JP" sz="2200" b="1" dirty="0" smtClean="0">
              <a:latin typeface="HG丸ｺﾞｼｯｸM-PRO" panose="020F0600000000000000" pitchFamily="50" charset="-128"/>
              <a:ea typeface="HG丸ｺﾞｼｯｸM-PRO" panose="020F0600000000000000"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ア</a:t>
            </a:r>
            <a:r>
              <a:rPr lang="ja-JP" altLang="en-US" sz="2000" b="1" dirty="0">
                <a:latin typeface="HG丸ｺﾞｼｯｸM-PRO" panose="020F0600000000000000" pitchFamily="50" charset="-128"/>
                <a:ea typeface="HG丸ｺﾞｼｯｸM-PRO" panose="020F0600000000000000" pitchFamily="50" charset="-128"/>
              </a:rPr>
              <a:t>　検診受診率</a:t>
            </a:r>
            <a:r>
              <a:rPr lang="ja-JP" altLang="en-US" sz="2000" b="1" dirty="0" smtClean="0">
                <a:latin typeface="HG丸ｺﾞｼｯｸM-PRO" panose="020F0600000000000000" pitchFamily="50" charset="-128"/>
                <a:ea typeface="HG丸ｺﾞｼｯｸM-PRO" panose="020F0600000000000000" pitchFamily="50" charset="-128"/>
              </a:rPr>
              <a:t>等 </a:t>
            </a:r>
            <a:endParaRPr lang="en-US" altLang="ja-JP" sz="2000" b="1" dirty="0">
              <a:latin typeface="HG丸ｺﾞｼｯｸM-PRO" panose="020F0600000000000000" pitchFamily="50" charset="-128"/>
              <a:ea typeface="HG丸ｺﾞｼｯｸM-PRO" panose="020F0600000000000000" pitchFamily="50" charset="-128"/>
            </a:endParaRPr>
          </a:p>
          <a:p>
            <a:pPr indent="177800" fontAlgn="auto"/>
            <a:r>
              <a:rPr lang="en-US" altLang="ja-JP" sz="2000" dirty="0" smtClean="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検診受診率の状況</a:t>
            </a:r>
            <a:r>
              <a:rPr lang="en-US" altLang="ja-JP" sz="2000" dirty="0" smtClean="0">
                <a:latin typeface="HG丸ｺﾞｼｯｸM-PRO" panose="020F0600000000000000" pitchFamily="50" charset="-128"/>
                <a:ea typeface="HG丸ｺﾞｼｯｸM-PRO" panose="020F0600000000000000" pitchFamily="50" charset="-128"/>
              </a:rPr>
              <a:t>】</a:t>
            </a:r>
          </a:p>
          <a:p>
            <a:pPr indent="531813" fontAlgn="auto"/>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がんを早期発見し、適切な治療につなげるには、科学的根拠に</a:t>
            </a:r>
            <a:r>
              <a:rPr lang="ja-JP" altLang="ja-JP" dirty="0" smtClean="0">
                <a:latin typeface="HG丸ｺﾞｼｯｸM-PRO" panose="020F0600000000000000" pitchFamily="50" charset="-128"/>
                <a:ea typeface="HG丸ｺﾞｼｯｸM-PRO" panose="020F0600000000000000" pitchFamily="50" charset="-128"/>
              </a:rPr>
              <a:t>基づき有効性</a:t>
            </a:r>
            <a:endParaRPr lang="en-US" altLang="ja-JP" dirty="0" smtClean="0">
              <a:latin typeface="HG丸ｺﾞｼｯｸM-PRO" panose="020F0600000000000000" pitchFamily="50" charset="-128"/>
              <a:ea typeface="HG丸ｺﾞｼｯｸM-PRO" panose="020F0600000000000000" pitchFamily="50" charset="-128"/>
            </a:endParaRPr>
          </a:p>
          <a:p>
            <a:pPr indent="723900" fontAlgn="auto"/>
            <a:r>
              <a:rPr lang="ja-JP" altLang="ja-JP" dirty="0" smtClean="0">
                <a:latin typeface="HG丸ｺﾞｼｯｸM-PRO" panose="020F0600000000000000" pitchFamily="50" charset="-128"/>
                <a:ea typeface="HG丸ｺﾞｼｯｸM-PRO" panose="020F0600000000000000" pitchFamily="50" charset="-128"/>
              </a:rPr>
              <a:t>（</a:t>
            </a:r>
            <a:r>
              <a:rPr lang="ja-JP" altLang="ja-JP" dirty="0" smtClean="0">
                <a:latin typeface="HG丸ｺﾞｼｯｸM-PRO" panose="020F0600000000000000" pitchFamily="50" charset="-128"/>
                <a:ea typeface="HG丸ｺﾞｼｯｸM-PRO" panose="020F0600000000000000" pitchFamily="50" charset="-128"/>
              </a:rPr>
              <a:t>がんによる死亡の減少）が確認されたがん検診を多くの人</a:t>
            </a:r>
            <a:r>
              <a:rPr lang="ja-JP" altLang="ja-JP" dirty="0" smtClean="0">
                <a:latin typeface="HG丸ｺﾞｼｯｸM-PRO" panose="020F0600000000000000" pitchFamily="50" charset="-128"/>
                <a:ea typeface="HG丸ｺﾞｼｯｸM-PRO" panose="020F0600000000000000" pitchFamily="50" charset="-128"/>
              </a:rPr>
              <a:t>に実施</a:t>
            </a:r>
            <a:r>
              <a:rPr lang="ja-JP" altLang="ja-JP" dirty="0">
                <a:latin typeface="HG丸ｺﾞｼｯｸM-PRO" panose="020F0600000000000000" pitchFamily="50" charset="-128"/>
                <a:ea typeface="HG丸ｺﾞｼｯｸM-PRO" panose="020F0600000000000000" pitchFamily="50" charset="-128"/>
              </a:rPr>
              <a:t>する</a:t>
            </a:r>
            <a:r>
              <a:rPr lang="ja-JP" altLang="ja-JP" dirty="0" smtClean="0">
                <a:latin typeface="HG丸ｺﾞｼｯｸM-PRO" panose="020F0600000000000000" pitchFamily="50" charset="-128"/>
                <a:ea typeface="HG丸ｺﾞｼｯｸM-PRO" panose="020F0600000000000000" pitchFamily="50" charset="-128"/>
              </a:rPr>
              <a:t>こと</a:t>
            </a:r>
            <a:endParaRPr lang="en-US" altLang="ja-JP" dirty="0" smtClean="0">
              <a:latin typeface="HG丸ｺﾞｼｯｸM-PRO" panose="020F0600000000000000" pitchFamily="50" charset="-128"/>
              <a:ea typeface="HG丸ｺﾞｼｯｸM-PRO" panose="020F0600000000000000" pitchFamily="50" charset="-128"/>
            </a:endParaRPr>
          </a:p>
          <a:p>
            <a:pPr indent="804863" fontAlgn="auto"/>
            <a:r>
              <a:rPr lang="ja-JP" altLang="ja-JP" dirty="0" smtClean="0">
                <a:latin typeface="HG丸ｺﾞｼｯｸM-PRO" panose="020F0600000000000000" pitchFamily="50" charset="-128"/>
                <a:ea typeface="HG丸ｺﾞｼｯｸM-PRO" panose="020F0600000000000000" pitchFamily="50" charset="-128"/>
              </a:rPr>
              <a:t>が</a:t>
            </a:r>
            <a:r>
              <a:rPr lang="ja-JP" altLang="ja-JP" dirty="0">
                <a:latin typeface="HG丸ｺﾞｼｯｸM-PRO" panose="020F0600000000000000" pitchFamily="50" charset="-128"/>
                <a:ea typeface="HG丸ｺﾞｼｯｸM-PRO" panose="020F0600000000000000" pitchFamily="50" charset="-128"/>
              </a:rPr>
              <a:t>重要</a:t>
            </a:r>
            <a:r>
              <a:rPr lang="ja-JP" altLang="ja-JP" dirty="0" smtClean="0">
                <a:latin typeface="HG丸ｺﾞｼｯｸM-PRO" panose="020F0600000000000000" pitchFamily="50" charset="-128"/>
                <a:ea typeface="HG丸ｺﾞｼｯｸM-PRO" panose="020F0600000000000000" pitchFamily="50" charset="-128"/>
              </a:rPr>
              <a:t>で</a:t>
            </a:r>
            <a:r>
              <a:rPr lang="ja-JP" altLang="en-US" dirty="0" smtClean="0">
                <a:latin typeface="HG丸ｺﾞｼｯｸM-PRO" panose="020F0600000000000000" pitchFamily="50" charset="-128"/>
                <a:ea typeface="HG丸ｺﾞｼｯｸM-PRO" panose="020F0600000000000000" pitchFamily="50" charset="-128"/>
              </a:rPr>
              <a:t>ある</a:t>
            </a:r>
            <a:r>
              <a:rPr lang="ja-JP" altLang="ja-JP" dirty="0" smtClean="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　</a:t>
            </a:r>
            <a:endParaRPr lang="ja-JP" altLang="ja-JP" sz="2000" dirty="0">
              <a:latin typeface="HG丸ｺﾞｼｯｸM-PRO" panose="020F0600000000000000" pitchFamily="50" charset="-128"/>
              <a:ea typeface="HG丸ｺﾞｼｯｸM-PRO" panose="020F0600000000000000" pitchFamily="50" charset="-128"/>
            </a:endParaRPr>
          </a:p>
          <a:p>
            <a:pPr fontAlgn="auto"/>
            <a:r>
              <a:rPr lang="en-US" altLang="ja-JP" sz="2000" dirty="0">
                <a:latin typeface="HG丸ｺﾞｼｯｸM-PRO" panose="020F0600000000000000" pitchFamily="50" charset="-128"/>
                <a:ea typeface="HG丸ｺﾞｼｯｸM-PRO" panose="020F0600000000000000" pitchFamily="50" charset="-128"/>
              </a:rPr>
              <a:t> </a:t>
            </a:r>
            <a:endParaRPr lang="ja-JP" altLang="ja-JP" sz="2000"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6</a:t>
            </a:fld>
            <a:endParaRPr kumimoji="1" lang="ja-JP" altLang="en-US" dirty="0"/>
          </a:p>
        </p:txBody>
      </p:sp>
      <p:sp>
        <p:nvSpPr>
          <p:cNvPr id="7" name="テキスト ボックス 6"/>
          <p:cNvSpPr txBox="1"/>
          <p:nvPr/>
        </p:nvSpPr>
        <p:spPr>
          <a:xfrm>
            <a:off x="251520" y="0"/>
            <a:ext cx="7111623" cy="461665"/>
          </a:xfrm>
          <a:prstGeom prst="rect">
            <a:avLst/>
          </a:prstGeom>
          <a:noFill/>
        </p:spPr>
        <p:txBody>
          <a:bodyPr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第３章　大阪府</a:t>
            </a:r>
            <a:r>
              <a:rPr lang="ja-JP" altLang="en-US" sz="2400" b="1" dirty="0">
                <a:latin typeface="HG丸ｺﾞｼｯｸM-PRO" panose="020F0600000000000000" pitchFamily="50" charset="-128"/>
                <a:ea typeface="HG丸ｺﾞｼｯｸM-PRO" panose="020F0600000000000000" pitchFamily="50" charset="-128"/>
              </a:rPr>
              <a:t>における</a:t>
            </a:r>
            <a:r>
              <a:rPr lang="ja-JP" altLang="en-US" sz="24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467544" y="1052736"/>
            <a:ext cx="8352928"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ysClr val="windowText" lastClr="000000"/>
                </a:solidFill>
                <a:latin typeface="HG丸ｺﾞｼｯｸM-PRO" panose="020F0600000000000000" pitchFamily="50" charset="-128"/>
                <a:ea typeface="HG丸ｺﾞｼｯｸM-PRO" panose="020F0600000000000000" pitchFamily="50" charset="-128"/>
              </a:rPr>
              <a:t>▽ 大阪府のがん検診受診率は年々向上していますが、依然として</a:t>
            </a:r>
            <a:endParaRPr lang="en-US" altLang="ja-JP" sz="2000" b="1"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2000" b="1"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2000" b="1" dirty="0" smtClean="0">
                <a:solidFill>
                  <a:sysClr val="windowText" lastClr="000000"/>
                </a:solidFill>
                <a:latin typeface="HG丸ｺﾞｼｯｸM-PRO" panose="020F0600000000000000" pitchFamily="50" charset="-128"/>
                <a:ea typeface="HG丸ｺﾞｼｯｸM-PRO" panose="020F0600000000000000" pitchFamily="50" charset="-128"/>
              </a:rPr>
              <a:t> 全国</a:t>
            </a:r>
            <a:r>
              <a:rPr lang="ja-JP" altLang="en-US" sz="2000" b="1" dirty="0">
                <a:solidFill>
                  <a:sysClr val="windowText" lastClr="000000"/>
                </a:solidFill>
                <a:latin typeface="HG丸ｺﾞｼｯｸM-PRO" panose="020F0600000000000000" pitchFamily="50" charset="-128"/>
                <a:ea typeface="HG丸ｺﾞｼｯｸM-PRO" panose="020F0600000000000000" pitchFamily="50" charset="-128"/>
              </a:rPr>
              <a:t>最低レベルにあり、受診率向上に向けた取組みが必要</a:t>
            </a:r>
            <a:r>
              <a:rPr lang="ja-JP" altLang="en-US" sz="2000" b="1" dirty="0" smtClean="0">
                <a:solidFill>
                  <a:sysClr val="windowText" lastClr="000000"/>
                </a:solidFill>
                <a:latin typeface="HG丸ｺﾞｼｯｸM-PRO" panose="020F0600000000000000" pitchFamily="50" charset="-128"/>
                <a:ea typeface="HG丸ｺﾞｼｯｸM-PRO" panose="020F0600000000000000" pitchFamily="50" charset="-128"/>
              </a:rPr>
              <a:t>で</a:t>
            </a:r>
            <a:r>
              <a:rPr lang="ja-JP" altLang="en-US" sz="2000" b="1" dirty="0">
                <a:solidFill>
                  <a:sysClr val="windowText" lastClr="000000"/>
                </a:solidFill>
                <a:latin typeface="HG丸ｺﾞｼｯｸM-PRO" panose="020F0600000000000000" pitchFamily="50" charset="-128"/>
                <a:ea typeface="HG丸ｺﾞｼｯｸM-PRO" panose="020F0600000000000000" pitchFamily="50" charset="-128"/>
              </a:rPr>
              <a:t>ある</a:t>
            </a:r>
            <a:r>
              <a:rPr lang="ja-JP" altLang="en-US" sz="2000" b="1" dirty="0" smtClean="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2000" b="1" dirty="0">
                <a:solidFill>
                  <a:sysClr val="windowText" lastClr="000000"/>
                </a:solidFill>
                <a:latin typeface="HG丸ｺﾞｼｯｸM-PRO" panose="020F0600000000000000" pitchFamily="50" charset="-128"/>
                <a:ea typeface="HG丸ｺﾞｼｯｸM-PRO" panose="020F0600000000000000" pitchFamily="50" charset="-128"/>
              </a:rPr>
              <a:t>　</a:t>
            </a:r>
            <a:endParaRPr lang="en-US" altLang="ja-JP" sz="2000" b="1"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2000" b="1"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2000" b="1" dirty="0" smtClean="0">
                <a:solidFill>
                  <a:sysClr val="windowText" lastClr="000000"/>
                </a:solidFill>
                <a:latin typeface="HG丸ｺﾞｼｯｸM-PRO" panose="020F0600000000000000" pitchFamily="50" charset="-128"/>
                <a:ea typeface="HG丸ｺﾞｼｯｸM-PRO" panose="020F0600000000000000" pitchFamily="50" charset="-128"/>
              </a:rPr>
              <a:t>また</a:t>
            </a:r>
            <a:r>
              <a:rPr lang="ja-JP" altLang="en-US" sz="2000" b="1" dirty="0">
                <a:solidFill>
                  <a:sysClr val="windowText" lastClr="000000"/>
                </a:solidFill>
                <a:latin typeface="HG丸ｺﾞｼｯｸM-PRO" panose="020F0600000000000000" pitchFamily="50" charset="-128"/>
                <a:ea typeface="HG丸ｺﾞｼｯｸM-PRO" panose="020F0600000000000000" pitchFamily="50" charset="-128"/>
              </a:rPr>
              <a:t>、早期発見につながるよう精密検査受診率の向上など、</a:t>
            </a:r>
            <a:endParaRPr lang="en-US" altLang="ja-JP" sz="2000" b="1"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2000" b="1"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2000" b="1" dirty="0" smtClean="0">
                <a:solidFill>
                  <a:sysClr val="windowText" lastClr="000000"/>
                </a:solidFill>
                <a:latin typeface="HG丸ｺﾞｼｯｸM-PRO" panose="020F0600000000000000" pitchFamily="50" charset="-128"/>
                <a:ea typeface="HG丸ｺﾞｼｯｸM-PRO" panose="020F0600000000000000" pitchFamily="50" charset="-128"/>
              </a:rPr>
              <a:t> 検診</a:t>
            </a:r>
            <a:r>
              <a:rPr lang="ja-JP" altLang="en-US" sz="2000" b="1" dirty="0">
                <a:solidFill>
                  <a:sysClr val="windowText" lastClr="000000"/>
                </a:solidFill>
                <a:latin typeface="HG丸ｺﾞｼｯｸM-PRO" panose="020F0600000000000000" pitchFamily="50" charset="-128"/>
                <a:ea typeface="HG丸ｺﾞｼｯｸM-PRO" panose="020F0600000000000000" pitchFamily="50" charset="-128"/>
              </a:rPr>
              <a:t>精度の維持向上が必要</a:t>
            </a:r>
            <a:r>
              <a:rPr lang="ja-JP" altLang="en-US" sz="2000" b="1" dirty="0" smtClean="0">
                <a:solidFill>
                  <a:sysClr val="windowText" lastClr="000000"/>
                </a:solidFill>
                <a:latin typeface="HG丸ｺﾞｼｯｸM-PRO" panose="020F0600000000000000" pitchFamily="50" charset="-128"/>
                <a:ea typeface="HG丸ｺﾞｼｯｸM-PRO" panose="020F0600000000000000" pitchFamily="50" charset="-128"/>
              </a:rPr>
              <a:t>である。</a:t>
            </a:r>
            <a:endParaRPr kumimoji="1" lang="ja-JP" altLang="en-US" dirty="0"/>
          </a:p>
        </p:txBody>
      </p:sp>
      <p:cxnSp>
        <p:nvCxnSpPr>
          <p:cNvPr id="6" name="カギ線コネクタ 5"/>
          <p:cNvCxnSpPr/>
          <p:nvPr/>
        </p:nvCxnSpPr>
        <p:spPr>
          <a:xfrm flipV="1">
            <a:off x="215516" y="18353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8198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68299" cy="616530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住民を対象とした対策型検診（注●）を実施している市町村では、受診促進</a:t>
            </a:r>
            <a:r>
              <a:rPr lang="ja-JP" altLang="ja-JP" dirty="0" smtClean="0">
                <a:latin typeface="HG丸ｺﾞｼｯｸM-PRO" panose="020F0600000000000000" pitchFamily="50" charset="-128"/>
                <a:ea typeface="HG丸ｺﾞｼｯｸM-PRO" panose="020F0600000000000000" pitchFamily="50" charset="-128"/>
              </a:rPr>
              <a:t>を</a:t>
            </a:r>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図る</a:t>
            </a:r>
            <a:r>
              <a:rPr lang="ja-JP" altLang="ja-JP" dirty="0">
                <a:latin typeface="HG丸ｺﾞｼｯｸM-PRO" panose="020F0600000000000000" pitchFamily="50" charset="-128"/>
                <a:ea typeface="HG丸ｺﾞｼｯｸM-PRO" panose="020F0600000000000000" pitchFamily="50" charset="-128"/>
              </a:rPr>
              <a:t>ため、土日検診などの受診環境整備、効率的・効果的な受診勧奨・</a:t>
            </a:r>
            <a:r>
              <a:rPr lang="ja-JP" altLang="ja-JP" dirty="0" smtClean="0">
                <a:latin typeface="HG丸ｺﾞｼｯｸM-PRO" panose="020F0600000000000000" pitchFamily="50" charset="-128"/>
                <a:ea typeface="HG丸ｺﾞｼｯｸM-PRO" panose="020F0600000000000000" pitchFamily="50" charset="-128"/>
              </a:rPr>
              <a:t>再勧奨</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等</a:t>
            </a:r>
            <a:r>
              <a:rPr lang="ja-JP" altLang="ja-JP" dirty="0">
                <a:latin typeface="HG丸ｺﾞｼｯｸM-PRO" panose="020F0600000000000000" pitchFamily="50" charset="-128"/>
                <a:ea typeface="HG丸ｺﾞｼｯｸM-PRO" panose="020F0600000000000000" pitchFamily="50" charset="-128"/>
              </a:rPr>
              <a:t>に取り組んで</a:t>
            </a:r>
            <a:r>
              <a:rPr lang="ja-JP" altLang="ja-JP" dirty="0" smtClean="0">
                <a:latin typeface="HG丸ｺﾞｼｯｸM-PRO" panose="020F0600000000000000" pitchFamily="50" charset="-128"/>
                <a:ea typeface="HG丸ｺﾞｼｯｸM-PRO" panose="020F0600000000000000" pitchFamily="50" charset="-128"/>
              </a:rPr>
              <a:t>きた</a:t>
            </a:r>
            <a:r>
              <a:rPr lang="ja-JP" altLang="ja-JP" dirty="0">
                <a:latin typeface="HG丸ｺﾞｼｯｸM-PRO" panose="020F0600000000000000" pitchFamily="50" charset="-128"/>
                <a:ea typeface="HG丸ｺﾞｼｯｸM-PRO" panose="020F0600000000000000" pitchFamily="50" charset="-128"/>
              </a:rPr>
              <a:t>。検診受診率は年々向上しているものの、</a:t>
            </a:r>
            <a:r>
              <a:rPr lang="ja-JP" altLang="ja-JP" dirty="0" smtClean="0">
                <a:latin typeface="HG丸ｺﾞｼｯｸM-PRO" panose="020F0600000000000000" pitchFamily="50" charset="-128"/>
                <a:ea typeface="HG丸ｺﾞｼｯｸM-PRO" panose="020F0600000000000000" pitchFamily="50" charset="-128"/>
              </a:rPr>
              <a:t>依然として</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全国</a:t>
            </a:r>
            <a:r>
              <a:rPr lang="ja-JP" altLang="ja-JP" dirty="0">
                <a:latin typeface="HG丸ｺﾞｼｯｸM-PRO" panose="020F0600000000000000" pitchFamily="50" charset="-128"/>
                <a:ea typeface="HG丸ｺﾞｼｯｸM-PRO" panose="020F0600000000000000" pitchFamily="50" charset="-128"/>
              </a:rPr>
              <a:t>最低レベルの状況に</a:t>
            </a:r>
            <a:r>
              <a:rPr lang="ja-JP" altLang="ja-JP" dirty="0" smtClean="0">
                <a:latin typeface="HG丸ｺﾞｼｯｸM-PRO" panose="020F0600000000000000" pitchFamily="50" charset="-128"/>
                <a:ea typeface="HG丸ｺﾞｼｯｸM-PRO" panose="020F0600000000000000" pitchFamily="50" charset="-128"/>
              </a:rPr>
              <a:t>あ</a:t>
            </a:r>
            <a:r>
              <a:rPr lang="ja-JP" altLang="en-US" dirty="0" smtClean="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引き続き、受診率向上につながる取組み</a:t>
            </a:r>
            <a:r>
              <a:rPr lang="ja-JP" altLang="ja-JP" dirty="0" smtClean="0">
                <a:latin typeface="HG丸ｺﾞｼｯｸM-PRO" panose="020F0600000000000000" pitchFamily="50" charset="-128"/>
                <a:ea typeface="HG丸ｺﾞｼｯｸM-PRO" panose="020F0600000000000000" pitchFamily="50" charset="-128"/>
              </a:rPr>
              <a:t>の</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充実</a:t>
            </a:r>
            <a:r>
              <a:rPr lang="ja-JP" altLang="ja-JP" dirty="0">
                <a:latin typeface="HG丸ｺﾞｼｯｸM-PRO" panose="020F0600000000000000" pitchFamily="50" charset="-128"/>
                <a:ea typeface="HG丸ｺﾞｼｯｸM-PRO" panose="020F0600000000000000" pitchFamily="50" charset="-128"/>
              </a:rPr>
              <a:t>が必要</a:t>
            </a:r>
            <a:r>
              <a:rPr lang="ja-JP" altLang="ja-JP" dirty="0" smtClean="0">
                <a:latin typeface="HG丸ｺﾞｼｯｸM-PRO" panose="020F0600000000000000" pitchFamily="50" charset="-128"/>
                <a:ea typeface="HG丸ｺﾞｼｯｸM-PRO" panose="020F0600000000000000" pitchFamily="50" charset="-128"/>
              </a:rPr>
              <a:t>で</a:t>
            </a:r>
            <a:r>
              <a:rPr lang="ja-JP" altLang="en-US" dirty="0" smtClean="0">
                <a:latin typeface="HG丸ｺﾞｼｯｸM-PRO" panose="020F0600000000000000" pitchFamily="50" charset="-128"/>
                <a:ea typeface="HG丸ｺﾞｼｯｸM-PRO" panose="020F0600000000000000" pitchFamily="50" charset="-128"/>
              </a:rPr>
              <a:t>ある</a:t>
            </a:r>
            <a:r>
              <a:rPr lang="ja-JP" altLang="ja-JP" dirty="0" smtClean="0">
                <a:latin typeface="HG丸ｺﾞｼｯｸM-PRO" panose="020F0600000000000000" pitchFamily="50" charset="-128"/>
                <a:ea typeface="HG丸ｺﾞｼｯｸM-PRO" panose="020F0600000000000000" pitchFamily="50" charset="-128"/>
              </a:rPr>
              <a:t>。</a:t>
            </a:r>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zh-TW" altLang="en-US" sz="1200" dirty="0" smtClean="0">
                <a:latin typeface="HG丸ｺﾞｼｯｸM-PRO" panose="020F0600000000000000" pitchFamily="50" charset="-128"/>
                <a:ea typeface="HG丸ｺﾞｼｯｸM-PRO" panose="020F0600000000000000" pitchFamily="50" charset="-128"/>
              </a:rPr>
              <a:t>注</a:t>
            </a:r>
            <a:r>
              <a:rPr lang="zh-TW" altLang="en-US" sz="1200" dirty="0">
                <a:latin typeface="HG丸ｺﾞｼｯｸM-PRO" panose="020F0600000000000000" pitchFamily="50" charset="-128"/>
                <a:ea typeface="HG丸ｺﾞｼｯｸM-PRO" panose="020F0600000000000000" pitchFamily="50" charset="-128"/>
              </a:rPr>
              <a:t>●対策型検診</a:t>
            </a:r>
          </a:p>
          <a:p>
            <a:r>
              <a:rPr lang="ja-JP" altLang="en-US" sz="1200" dirty="0" smtClean="0">
                <a:latin typeface="HG丸ｺﾞｼｯｸM-PRO" panose="020F0600000000000000" pitchFamily="50" charset="-128"/>
                <a:ea typeface="HG丸ｺﾞｼｯｸM-PRO" panose="020F0600000000000000" pitchFamily="50" charset="-128"/>
              </a:rPr>
              <a:t>　　対策型</a:t>
            </a:r>
            <a:r>
              <a:rPr lang="ja-JP" altLang="en-US" sz="1200" dirty="0">
                <a:latin typeface="HG丸ｺﾞｼｯｸM-PRO" panose="020F0600000000000000" pitchFamily="50" charset="-128"/>
                <a:ea typeface="HG丸ｺﾞｼｯｸM-PRO" panose="020F0600000000000000" pitchFamily="50" charset="-128"/>
              </a:rPr>
              <a:t>検診とは、集団全体の死亡率減少を目的として実施するものを指し、公共的な予防対策として</a:t>
            </a:r>
            <a:r>
              <a:rPr lang="ja-JP" altLang="en-US" sz="1200" dirty="0" smtClean="0">
                <a:latin typeface="HG丸ｺﾞｼｯｸM-PRO" panose="020F0600000000000000" pitchFamily="50" charset="-128"/>
                <a:ea typeface="HG丸ｺﾞｼｯｸM-PRO" panose="020F0600000000000000" pitchFamily="50" charset="-128"/>
              </a:rPr>
              <a:t>行われ</a:t>
            </a:r>
            <a:r>
              <a:rPr lang="ja-JP" altLang="en-US" sz="1200" dirty="0">
                <a:latin typeface="HG丸ｺﾞｼｯｸM-PRO" panose="020F0600000000000000" pitchFamily="50" charset="-128"/>
                <a:ea typeface="HG丸ｺﾞｼｯｸM-PRO" panose="020F0600000000000000" pitchFamily="50" charset="-128"/>
              </a:rPr>
              <a:t>る</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このため</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有効性</a:t>
            </a:r>
            <a:r>
              <a:rPr lang="ja-JP" altLang="en-US" sz="1200" dirty="0">
                <a:latin typeface="HG丸ｺﾞｼｯｸM-PRO" panose="020F0600000000000000" pitchFamily="50" charset="-128"/>
                <a:ea typeface="HG丸ｺﾞｼｯｸM-PRO" panose="020F0600000000000000" pitchFamily="50" charset="-128"/>
              </a:rPr>
              <a:t>が確立したがん検診を選択し、利益は不利益を上回ることが基本条件と</a:t>
            </a:r>
            <a:r>
              <a:rPr lang="ja-JP" altLang="en-US" sz="1200" dirty="0" smtClean="0">
                <a:latin typeface="HG丸ｺﾞｼｯｸM-PRO" panose="020F0600000000000000" pitchFamily="50" charset="-128"/>
                <a:ea typeface="HG丸ｺﾞｼｯｸM-PRO" panose="020F0600000000000000" pitchFamily="50" charset="-128"/>
              </a:rPr>
              <a:t>なる。</a:t>
            </a:r>
            <a:r>
              <a:rPr lang="ja-JP" altLang="en-US" sz="1200" dirty="0">
                <a:latin typeface="HG丸ｺﾞｼｯｸM-PRO" panose="020F0600000000000000" pitchFamily="50" charset="-128"/>
                <a:ea typeface="HG丸ｺﾞｼｯｸM-PRO" panose="020F0600000000000000" pitchFamily="50" charset="-128"/>
              </a:rPr>
              <a:t>わが国では、対策型検診と</a:t>
            </a:r>
            <a:r>
              <a:rPr lang="ja-JP" altLang="en-US" sz="1200" dirty="0" smtClean="0">
                <a:latin typeface="HG丸ｺﾞｼｯｸM-PRO" panose="020F0600000000000000" pitchFamily="50" charset="-128"/>
                <a:ea typeface="HG丸ｺﾞｼｯｸM-PRO" panose="020F0600000000000000" pitchFamily="50" charset="-128"/>
              </a:rPr>
              <a:t>して</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市区町村が</a:t>
            </a:r>
            <a:r>
              <a:rPr lang="ja-JP" altLang="en-US" sz="1200" dirty="0">
                <a:latin typeface="HG丸ｺﾞｼｯｸM-PRO" panose="020F0600000000000000" pitchFamily="50" charset="-128"/>
                <a:ea typeface="HG丸ｺﾞｼｯｸM-PRO" panose="020F0600000000000000" pitchFamily="50" charset="-128"/>
              </a:rPr>
              <a:t>行う住民検診が</a:t>
            </a:r>
            <a:r>
              <a:rPr lang="ja-JP" altLang="en-US" sz="1200" dirty="0" smtClean="0">
                <a:latin typeface="HG丸ｺﾞｼｯｸM-PRO" panose="020F0600000000000000" pitchFamily="50" charset="-128"/>
                <a:ea typeface="HG丸ｺﾞｼｯｸM-PRO" panose="020F0600000000000000" pitchFamily="50" charset="-128"/>
              </a:rPr>
              <a:t>該当</a:t>
            </a:r>
            <a:r>
              <a:rPr lang="ja-JP" altLang="en-US" sz="1200" dirty="0">
                <a:latin typeface="HG丸ｺﾞｼｯｸM-PRO" panose="020F0600000000000000" pitchFamily="50" charset="-128"/>
                <a:ea typeface="HG丸ｺﾞｼｯｸM-PRO" panose="020F0600000000000000" pitchFamily="50" charset="-128"/>
              </a:rPr>
              <a:t>する</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　　</a:t>
            </a:r>
            <a:endParaRPr lang="en-US" altLang="ja-JP" sz="1200"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7</a:t>
            </a:fld>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736629784"/>
              </p:ext>
            </p:extLst>
          </p:nvPr>
        </p:nvGraphicFramePr>
        <p:xfrm>
          <a:off x="435407" y="2636912"/>
          <a:ext cx="8280917" cy="2878817"/>
        </p:xfrm>
        <a:graphic>
          <a:graphicData uri="http://schemas.openxmlformats.org/drawingml/2006/table">
            <a:tbl>
              <a:tblPr firstRow="1" firstCol="1" lastRow="1" lastCol="1" bandRow="1" bandCol="1">
                <a:tableStyleId>{5940675A-B579-460E-94D1-54222C63F5DA}</a:tableStyleId>
              </a:tblPr>
              <a:tblGrid>
                <a:gridCol w="1385039"/>
                <a:gridCol w="1438268"/>
                <a:gridCol w="1349720"/>
                <a:gridCol w="1349720"/>
                <a:gridCol w="1349720"/>
                <a:gridCol w="1408450"/>
              </a:tblGrid>
              <a:tr h="720080">
                <a:tc>
                  <a:txBody>
                    <a:bodyPr/>
                    <a:lstStyle/>
                    <a:p>
                      <a:pPr algn="ctr" fontAlgn="auto">
                        <a:lnSpc>
                          <a:spcPts val="1400"/>
                        </a:lnSpc>
                        <a:spcAft>
                          <a:spcPts val="0"/>
                        </a:spcAft>
                      </a:pPr>
                      <a:r>
                        <a:rPr lang="en-US" sz="1050" kern="100" dirty="0">
                          <a:effectLst/>
                          <a:latin typeface="HG丸ｺﾞｼｯｸM-PRO" panose="020F0600000000000000" pitchFamily="50" charset="-128"/>
                          <a:ea typeface="HG丸ｺﾞｼｯｸM-PRO" panose="020F0600000000000000" pitchFamily="50" charset="-128"/>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胃がん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大腸がん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肺がん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乳がん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dirty="0">
                          <a:effectLst/>
                          <a:latin typeface="HG丸ｺﾞｼｯｸM-PRO" panose="020F0600000000000000" pitchFamily="50" charset="-128"/>
                          <a:ea typeface="HG丸ｺﾞｼｯｸM-PRO" panose="020F0600000000000000" pitchFamily="50" charset="-128"/>
                        </a:rPr>
                        <a:t>子宮頸がん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r>
              <a:tr h="425655">
                <a:tc>
                  <a:txBody>
                    <a:bodyPr/>
                    <a:lstStyle/>
                    <a:p>
                      <a:pPr algn="ctr" fontAlgn="auto">
                        <a:lnSpc>
                          <a:spcPts val="1400"/>
                        </a:lnSpc>
                        <a:spcAft>
                          <a:spcPts val="0"/>
                        </a:spcAft>
                      </a:pPr>
                      <a:endParaRPr lang="en-US" altLang="ja-JP" sz="1800" kern="100" dirty="0" smtClean="0">
                        <a:effectLst/>
                        <a:latin typeface="HG丸ｺﾞｼｯｸM-PRO" panose="020F0600000000000000" pitchFamily="50" charset="-128"/>
                        <a:ea typeface="HG丸ｺﾞｼｯｸM-PRO" panose="020F0600000000000000" pitchFamily="50" charset="-128"/>
                      </a:endParaRPr>
                    </a:p>
                    <a:p>
                      <a:pPr algn="ctr" fontAlgn="auto">
                        <a:lnSpc>
                          <a:spcPts val="1400"/>
                        </a:lnSpc>
                        <a:spcAft>
                          <a:spcPts val="0"/>
                        </a:spcAft>
                      </a:pPr>
                      <a:r>
                        <a:rPr lang="ja-JP" sz="1800" kern="100" dirty="0" smtClean="0">
                          <a:effectLst/>
                          <a:latin typeface="HG丸ｺﾞｼｯｸM-PRO" panose="020F0600000000000000" pitchFamily="50" charset="-128"/>
                          <a:ea typeface="HG丸ｺﾞｼｯｸM-PRO" panose="020F0600000000000000" pitchFamily="50" charset="-128"/>
                        </a:rPr>
                        <a:t>平成</a:t>
                      </a:r>
                      <a:r>
                        <a:rPr lang="en-US" sz="1800" kern="100" dirty="0">
                          <a:effectLst/>
                          <a:latin typeface="HG丸ｺﾞｼｯｸM-PRO" panose="020F0600000000000000" pitchFamily="50" charset="-128"/>
                          <a:ea typeface="HG丸ｺﾞｼｯｸM-PRO" panose="020F0600000000000000" pitchFamily="50" charset="-128"/>
                        </a:rPr>
                        <a:t>22</a:t>
                      </a:r>
                      <a:r>
                        <a:rPr lang="ja-JP" sz="1800" kern="100" dirty="0">
                          <a:effectLst/>
                          <a:latin typeface="HG丸ｺﾞｼｯｸM-PRO" panose="020F0600000000000000" pitchFamily="50" charset="-128"/>
                          <a:ea typeface="HG丸ｺﾞｼｯｸM-PRO" panose="020F0600000000000000" pitchFamily="50" charset="-128"/>
                        </a:rPr>
                        <a:t>年</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algn="ctr">
                        <a:lnSpc>
                          <a:spcPts val="1400"/>
                        </a:lnSpc>
                        <a:spcAft>
                          <a:spcPts val="0"/>
                        </a:spcAft>
                      </a:pPr>
                      <a:r>
                        <a:rPr lang="en-US" sz="2000" dirty="0" smtClean="0">
                          <a:effectLst/>
                          <a:latin typeface="HG丸ｺﾞｼｯｸM-PRO" panose="020F0600000000000000" pitchFamily="50" charset="-128"/>
                          <a:ea typeface="HG丸ｺﾞｼｯｸM-PRO" panose="020F0600000000000000" pitchFamily="50" charset="-128"/>
                        </a:rPr>
                        <a:t>23.0</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19.5</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16.4</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32.5</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33.0</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r>
              <a:tr h="425655">
                <a:tc>
                  <a:txBody>
                    <a:bodyPr/>
                    <a:lstStyle/>
                    <a:p>
                      <a:pPr algn="ctr" fontAlgn="auto">
                        <a:lnSpc>
                          <a:spcPts val="1400"/>
                        </a:lnSpc>
                        <a:spcAft>
                          <a:spcPts val="0"/>
                        </a:spcAft>
                      </a:pPr>
                      <a:endParaRPr lang="en-US" altLang="ja-JP" sz="1800" kern="100" dirty="0" smtClean="0">
                        <a:effectLst/>
                        <a:latin typeface="HG丸ｺﾞｼｯｸM-PRO" panose="020F0600000000000000" pitchFamily="50" charset="-128"/>
                        <a:ea typeface="HG丸ｺﾞｼｯｸM-PRO" panose="020F0600000000000000" pitchFamily="50" charset="-128"/>
                      </a:endParaRPr>
                    </a:p>
                    <a:p>
                      <a:pPr algn="ctr" fontAlgn="auto">
                        <a:lnSpc>
                          <a:spcPts val="1400"/>
                        </a:lnSpc>
                        <a:spcAft>
                          <a:spcPts val="0"/>
                        </a:spcAft>
                      </a:pPr>
                      <a:r>
                        <a:rPr lang="ja-JP" sz="1800" kern="100" dirty="0" smtClean="0">
                          <a:effectLst/>
                          <a:latin typeface="HG丸ｺﾞｼｯｸM-PRO" panose="020F0600000000000000" pitchFamily="50" charset="-128"/>
                          <a:ea typeface="HG丸ｺﾞｼｯｸM-PRO" panose="020F0600000000000000" pitchFamily="50" charset="-128"/>
                        </a:rPr>
                        <a:t>平成</a:t>
                      </a:r>
                      <a:r>
                        <a:rPr lang="en-US" sz="1800" kern="100" dirty="0">
                          <a:effectLst/>
                          <a:latin typeface="HG丸ｺﾞｼｯｸM-PRO" panose="020F0600000000000000" pitchFamily="50" charset="-128"/>
                          <a:ea typeface="HG丸ｺﾞｼｯｸM-PRO" panose="020F0600000000000000" pitchFamily="50" charset="-128"/>
                        </a:rPr>
                        <a:t>25</a:t>
                      </a:r>
                      <a:r>
                        <a:rPr lang="ja-JP" sz="1800" kern="100" dirty="0">
                          <a:effectLst/>
                          <a:latin typeface="HG丸ｺﾞｼｯｸM-PRO" panose="020F0600000000000000" pitchFamily="50" charset="-128"/>
                          <a:ea typeface="HG丸ｺﾞｼｯｸM-PRO" panose="020F0600000000000000" pitchFamily="50" charset="-128"/>
                        </a:rPr>
                        <a:t>年</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30.2</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29.8</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32.3</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35.7</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37.1</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r>
              <a:tr h="881772">
                <a:tc>
                  <a:txBody>
                    <a:bodyPr/>
                    <a:lstStyle/>
                    <a:p>
                      <a:pPr algn="ctr" fontAlgn="auto">
                        <a:lnSpc>
                          <a:spcPct val="100000"/>
                        </a:lnSpc>
                        <a:spcBef>
                          <a:spcPts val="1200"/>
                        </a:spcBef>
                        <a:spcAft>
                          <a:spcPts val="0"/>
                        </a:spcAft>
                      </a:pPr>
                      <a:r>
                        <a:rPr lang="ja-JP" sz="1800" kern="100" dirty="0" smtClean="0">
                          <a:effectLst/>
                          <a:latin typeface="HG丸ｺﾞｼｯｸM-PRO" panose="020F0600000000000000" pitchFamily="50" charset="-128"/>
                          <a:ea typeface="HG丸ｺﾞｼｯｸM-PRO" panose="020F0600000000000000" pitchFamily="50" charset="-128"/>
                        </a:rPr>
                        <a:t>平成</a:t>
                      </a:r>
                      <a:r>
                        <a:rPr lang="en-US" sz="1800" kern="100" dirty="0">
                          <a:effectLst/>
                          <a:latin typeface="HG丸ｺﾞｼｯｸM-PRO" panose="020F0600000000000000" pitchFamily="50" charset="-128"/>
                          <a:ea typeface="HG丸ｺﾞｼｯｸM-PRO" panose="020F0600000000000000" pitchFamily="50" charset="-128"/>
                        </a:rPr>
                        <a:t>28</a:t>
                      </a:r>
                      <a:r>
                        <a:rPr lang="ja-JP" sz="1800" kern="100" dirty="0">
                          <a:effectLst/>
                          <a:latin typeface="HG丸ｺﾞｼｯｸM-PRO" panose="020F0600000000000000" pitchFamily="50" charset="-128"/>
                          <a:ea typeface="HG丸ｺﾞｼｯｸM-PRO" panose="020F0600000000000000" pitchFamily="50" charset="-128"/>
                        </a:rPr>
                        <a:t>年</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a:t>
                      </a:r>
                      <a:r>
                        <a:rPr lang="ja-JP" sz="1800" kern="100" dirty="0" smtClean="0">
                          <a:effectLst/>
                          <a:latin typeface="HG丸ｺﾞｼｯｸM-PRO" panose="020F0600000000000000" pitchFamily="50" charset="-128"/>
                          <a:ea typeface="HG丸ｺﾞｼｯｸM-PRO" panose="020F0600000000000000" pitchFamily="50" charset="-128"/>
                        </a:rPr>
                        <a:t>全国</a:t>
                      </a:r>
                      <a:r>
                        <a:rPr lang="ja-JP" altLang="en-US" sz="1800" kern="100" dirty="0" smtClean="0">
                          <a:effectLst/>
                          <a:latin typeface="HG丸ｺﾞｼｯｸM-PRO" panose="020F0600000000000000" pitchFamily="50" charset="-128"/>
                          <a:ea typeface="HG丸ｺﾞｼｯｸM-PRO" panose="020F0600000000000000" pitchFamily="50" charset="-128"/>
                        </a:rPr>
                        <a:t>値</a:t>
                      </a:r>
                      <a:r>
                        <a:rPr lang="ja-JP" sz="1800" kern="100" dirty="0" smtClean="0">
                          <a:effectLst/>
                          <a:latin typeface="HG丸ｺﾞｼｯｸM-PRO" panose="020F0600000000000000" pitchFamily="50" charset="-128"/>
                          <a:ea typeface="HG丸ｺﾞｼｯｸM-PRO" panose="020F0600000000000000" pitchFamily="50" charset="-128"/>
                        </a:rPr>
                        <a:t>）</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solidFill>
                      <a:schemeClr val="accent5">
                        <a:lumMod val="40000"/>
                        <a:lumOff val="60000"/>
                      </a:schemeClr>
                    </a:solidFill>
                  </a:tcPr>
                </a:tc>
                <a:tc>
                  <a:txBody>
                    <a:bodyPr/>
                    <a:lstStyle/>
                    <a:p>
                      <a:pPr algn="ctr" fontAlgn="auto">
                        <a:lnSpc>
                          <a:spcPct val="100000"/>
                        </a:lnSpc>
                        <a:spcAft>
                          <a:spcPts val="0"/>
                        </a:spcAft>
                      </a:pPr>
                      <a:r>
                        <a:rPr lang="en-US" sz="2000" kern="100" dirty="0" smtClean="0">
                          <a:effectLst/>
                          <a:latin typeface="HG丸ｺﾞｼｯｸM-PRO" panose="020F0600000000000000" pitchFamily="50" charset="-128"/>
                          <a:ea typeface="HG丸ｺﾞｼｯｸM-PRO" panose="020F0600000000000000" pitchFamily="50" charset="-128"/>
                        </a:rPr>
                        <a:t>33.7</a:t>
                      </a:r>
                      <a:r>
                        <a:rPr lang="ja-JP" sz="2000" kern="100" dirty="0" smtClean="0">
                          <a:effectLst/>
                          <a:latin typeface="HG丸ｺﾞｼｯｸM-PRO" panose="020F0600000000000000" pitchFamily="50" charset="-128"/>
                          <a:ea typeface="HG丸ｺﾞｼｯｸM-PRO" panose="020F0600000000000000" pitchFamily="50" charset="-128"/>
                        </a:rPr>
                        <a:t>％</a:t>
                      </a:r>
                      <a:endParaRPr lang="ja-JP" sz="2800" dirty="0" smtClean="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600" kern="100" dirty="0" smtClean="0">
                          <a:effectLst/>
                          <a:latin typeface="HG丸ｺﾞｼｯｸM-PRO" panose="020F0600000000000000" pitchFamily="50" charset="-128"/>
                          <a:ea typeface="HG丸ｺﾞｼｯｸM-PRO" panose="020F0600000000000000" pitchFamily="50" charset="-128"/>
                        </a:rPr>
                        <a:t>（</a:t>
                      </a:r>
                      <a:r>
                        <a:rPr lang="en-US" sz="1800" kern="100" dirty="0" smtClean="0">
                          <a:effectLst/>
                          <a:latin typeface="HG丸ｺﾞｼｯｸM-PRO" panose="020F0600000000000000" pitchFamily="50" charset="-128"/>
                          <a:ea typeface="HG丸ｺﾞｼｯｸM-PRO" panose="020F0600000000000000" pitchFamily="50" charset="-128"/>
                        </a:rPr>
                        <a:t>40.9</a:t>
                      </a:r>
                      <a:r>
                        <a:rPr lang="ja-JP" sz="1800" kern="100" dirty="0" smtClean="0">
                          <a:effectLst/>
                          <a:latin typeface="HG丸ｺﾞｼｯｸM-PRO" panose="020F0600000000000000" pitchFamily="50" charset="-128"/>
                          <a:ea typeface="HG丸ｺﾞｼｯｸM-PRO" panose="020F0600000000000000" pitchFamily="50" charset="-128"/>
                        </a:rPr>
                        <a:t>％</a:t>
                      </a:r>
                      <a:r>
                        <a:rPr lang="ja-JP" sz="1600" kern="100" dirty="0">
                          <a:effectLst/>
                          <a:latin typeface="HG丸ｺﾞｼｯｸM-PRO" panose="020F0600000000000000" pitchFamily="50" charset="-128"/>
                          <a:ea typeface="HG丸ｺﾞｼｯｸM-PRO" panose="020F0600000000000000" pitchFamily="50" charset="-128"/>
                        </a:rPr>
                        <a:t>）</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Aft>
                          <a:spcPts val="0"/>
                        </a:spcAft>
                      </a:pPr>
                      <a:r>
                        <a:rPr lang="en-US" sz="2000" kern="100" dirty="0" smtClean="0">
                          <a:effectLst/>
                          <a:latin typeface="HG丸ｺﾞｼｯｸM-PRO" panose="020F0600000000000000" pitchFamily="50" charset="-128"/>
                          <a:ea typeface="HG丸ｺﾞｼｯｸM-PRO" panose="020F0600000000000000" pitchFamily="50" charset="-128"/>
                        </a:rPr>
                        <a:t>34.4</a:t>
                      </a:r>
                      <a:r>
                        <a:rPr lang="ja-JP" sz="2000" kern="100" dirty="0" smtClean="0">
                          <a:effectLst/>
                          <a:latin typeface="HG丸ｺﾞｼｯｸM-PRO" panose="020F0600000000000000" pitchFamily="50" charset="-128"/>
                          <a:ea typeface="HG丸ｺﾞｼｯｸM-PRO" panose="020F0600000000000000" pitchFamily="50" charset="-128"/>
                        </a:rPr>
                        <a:t>％</a:t>
                      </a:r>
                      <a:r>
                        <a:rPr lang="ja-JP" altLang="en-US" sz="1600" kern="100" dirty="0" smtClean="0">
                          <a:effectLst/>
                          <a:latin typeface="HG丸ｺﾞｼｯｸM-PRO" panose="020F0600000000000000" pitchFamily="50" charset="-128"/>
                          <a:ea typeface="HG丸ｺﾞｼｯｸM-PRO" panose="020F0600000000000000" pitchFamily="50" charset="-128"/>
                        </a:rPr>
                        <a:t>（</a:t>
                      </a:r>
                      <a:r>
                        <a:rPr lang="en-US" sz="1800" kern="100" dirty="0" smtClean="0">
                          <a:effectLst/>
                          <a:latin typeface="HG丸ｺﾞｼｯｸM-PRO" panose="020F0600000000000000" pitchFamily="50" charset="-128"/>
                          <a:ea typeface="HG丸ｺﾞｼｯｸM-PRO" panose="020F0600000000000000" pitchFamily="50" charset="-128"/>
                        </a:rPr>
                        <a:t>41.4</a:t>
                      </a:r>
                      <a:r>
                        <a:rPr lang="ja-JP" sz="1800" kern="100" dirty="0">
                          <a:effectLst/>
                          <a:latin typeface="HG丸ｺﾞｼｯｸM-PRO" panose="020F0600000000000000" pitchFamily="50" charset="-128"/>
                          <a:ea typeface="HG丸ｺﾞｼｯｸM-PRO" panose="020F0600000000000000" pitchFamily="50" charset="-128"/>
                        </a:rPr>
                        <a:t>％</a:t>
                      </a:r>
                      <a:r>
                        <a:rPr lang="ja-JP" sz="1600" kern="100" dirty="0">
                          <a:effectLst/>
                          <a:latin typeface="HG丸ｺﾞｼｯｸM-PRO" panose="020F0600000000000000" pitchFamily="50" charset="-128"/>
                          <a:ea typeface="HG丸ｺﾞｼｯｸM-PRO" panose="020F0600000000000000" pitchFamily="50" charset="-128"/>
                        </a:rPr>
                        <a:t>）</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36.3</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600" kern="100" dirty="0">
                          <a:effectLst/>
                          <a:latin typeface="HG丸ｺﾞｼｯｸM-PRO" panose="020F0600000000000000" pitchFamily="50" charset="-128"/>
                          <a:ea typeface="HG丸ｺﾞｼｯｸM-PRO" panose="020F0600000000000000" pitchFamily="50" charset="-128"/>
                        </a:rPr>
                        <a:t>（</a:t>
                      </a:r>
                      <a:r>
                        <a:rPr lang="en-US" sz="1800" kern="100" dirty="0">
                          <a:effectLst/>
                          <a:latin typeface="HG丸ｺﾞｼｯｸM-PRO" panose="020F0600000000000000" pitchFamily="50" charset="-128"/>
                          <a:ea typeface="HG丸ｺﾞｼｯｸM-PRO" panose="020F0600000000000000" pitchFamily="50" charset="-128"/>
                        </a:rPr>
                        <a:t>46.2</a:t>
                      </a:r>
                      <a:r>
                        <a:rPr lang="ja-JP" sz="1800" kern="100" dirty="0">
                          <a:effectLst/>
                          <a:latin typeface="HG丸ｺﾞｼｯｸM-PRO" panose="020F0600000000000000" pitchFamily="50" charset="-128"/>
                          <a:ea typeface="HG丸ｺﾞｼｯｸM-PRO" panose="020F0600000000000000" pitchFamily="50" charset="-128"/>
                        </a:rPr>
                        <a:t>％</a:t>
                      </a:r>
                      <a:r>
                        <a:rPr lang="ja-JP" sz="1600" kern="100" dirty="0">
                          <a:effectLst/>
                          <a:latin typeface="HG丸ｺﾞｼｯｸM-PRO" panose="020F0600000000000000" pitchFamily="50" charset="-128"/>
                          <a:ea typeface="HG丸ｺﾞｼｯｸM-PRO" panose="020F0600000000000000" pitchFamily="50" charset="-128"/>
                        </a:rPr>
                        <a:t>）</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39.0</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600" kern="100" dirty="0">
                          <a:effectLst/>
                          <a:latin typeface="HG丸ｺﾞｼｯｸM-PRO" panose="020F0600000000000000" pitchFamily="50" charset="-128"/>
                          <a:ea typeface="HG丸ｺﾞｼｯｸM-PRO" panose="020F0600000000000000" pitchFamily="50" charset="-128"/>
                        </a:rPr>
                        <a:t>（</a:t>
                      </a:r>
                      <a:r>
                        <a:rPr lang="en-US" sz="1800" kern="100" dirty="0">
                          <a:effectLst/>
                          <a:latin typeface="HG丸ｺﾞｼｯｸM-PRO" panose="020F0600000000000000" pitchFamily="50" charset="-128"/>
                          <a:ea typeface="HG丸ｺﾞｼｯｸM-PRO" panose="020F0600000000000000" pitchFamily="50" charset="-128"/>
                        </a:rPr>
                        <a:t>44.9</a:t>
                      </a:r>
                      <a:r>
                        <a:rPr lang="ja-JP" sz="1800" kern="100" dirty="0">
                          <a:effectLst/>
                          <a:latin typeface="HG丸ｺﾞｼｯｸM-PRO" panose="020F0600000000000000" pitchFamily="50" charset="-128"/>
                          <a:ea typeface="HG丸ｺﾞｼｯｸM-PRO" panose="020F0600000000000000" pitchFamily="50" charset="-128"/>
                        </a:rPr>
                        <a:t>％</a:t>
                      </a:r>
                      <a:r>
                        <a:rPr lang="ja-JP" sz="1600" kern="100" dirty="0">
                          <a:effectLst/>
                          <a:latin typeface="HG丸ｺﾞｼｯｸM-PRO" panose="020F0600000000000000" pitchFamily="50" charset="-128"/>
                          <a:ea typeface="HG丸ｺﾞｼｯｸM-PRO" panose="020F0600000000000000" pitchFamily="50" charset="-128"/>
                        </a:rPr>
                        <a:t>）</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38.6</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a:t>
                      </a:r>
                      <a:r>
                        <a:rPr lang="en-US" sz="1800" kern="100" dirty="0">
                          <a:effectLst/>
                          <a:latin typeface="HG丸ｺﾞｼｯｸM-PRO" panose="020F0600000000000000" pitchFamily="50" charset="-128"/>
                          <a:ea typeface="HG丸ｺﾞｼｯｸM-PRO" panose="020F0600000000000000" pitchFamily="50" charset="-128"/>
                        </a:rPr>
                        <a:t>42.3</a:t>
                      </a:r>
                      <a:r>
                        <a:rPr lang="ja-JP" sz="1800" kern="100" dirty="0">
                          <a:effectLst/>
                          <a:latin typeface="HG丸ｺﾞｼｯｸM-PRO" panose="020F0600000000000000" pitchFamily="50" charset="-128"/>
                          <a:ea typeface="HG丸ｺﾞｼｯｸM-PRO" panose="020F0600000000000000" pitchFamily="50" charset="-128"/>
                        </a:rPr>
                        <a:t>％）</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r>
              <a:tr h="425655">
                <a:tc>
                  <a:txBody>
                    <a:bodyPr/>
                    <a:lstStyle/>
                    <a:p>
                      <a:pPr algn="ctr" fontAlgn="auto">
                        <a:lnSpc>
                          <a:spcPts val="1400"/>
                        </a:lnSpc>
                        <a:spcAft>
                          <a:spcPts val="0"/>
                        </a:spcAft>
                      </a:pPr>
                      <a:endParaRPr lang="en-US" altLang="ja-JP" sz="1800" kern="100" dirty="0" smtClean="0">
                        <a:effectLst/>
                        <a:latin typeface="HG丸ｺﾞｼｯｸM-PRO" panose="020F0600000000000000" pitchFamily="50" charset="-128"/>
                        <a:ea typeface="HG丸ｺﾞｼｯｸM-PRO" panose="020F0600000000000000" pitchFamily="50" charset="-128"/>
                      </a:endParaRPr>
                    </a:p>
                    <a:p>
                      <a:pPr algn="ctr" fontAlgn="auto">
                        <a:lnSpc>
                          <a:spcPts val="1400"/>
                        </a:lnSpc>
                        <a:spcAft>
                          <a:spcPts val="0"/>
                        </a:spcAft>
                      </a:pPr>
                      <a:r>
                        <a:rPr lang="ja-JP" sz="1800" kern="100" dirty="0" smtClean="0">
                          <a:effectLst/>
                          <a:latin typeface="HG丸ｺﾞｼｯｸM-PRO" panose="020F0600000000000000" pitchFamily="50" charset="-128"/>
                          <a:ea typeface="HG丸ｺﾞｼｯｸM-PRO" panose="020F0600000000000000" pitchFamily="50" charset="-128"/>
                        </a:rPr>
                        <a:t>目標値</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algn="ctr" fontAlgn="auto">
                        <a:lnSpc>
                          <a:spcPts val="1400"/>
                        </a:lnSpc>
                        <a:spcAft>
                          <a:spcPts val="0"/>
                        </a:spcAft>
                      </a:pPr>
                      <a:r>
                        <a:rPr lang="en-US" sz="2000" kern="100">
                          <a:effectLst/>
                          <a:latin typeface="HG丸ｺﾞｼｯｸM-PRO" panose="020F0600000000000000" pitchFamily="50" charset="-128"/>
                          <a:ea typeface="HG丸ｺﾞｼｯｸM-PRO" panose="020F0600000000000000" pitchFamily="50" charset="-128"/>
                        </a:rPr>
                        <a:t>40</a:t>
                      </a:r>
                      <a:r>
                        <a:rPr lang="ja-JP" sz="2000" kern="100">
                          <a:effectLst/>
                          <a:latin typeface="HG丸ｺﾞｼｯｸM-PRO" panose="020F0600000000000000" pitchFamily="50" charset="-128"/>
                          <a:ea typeface="HG丸ｺﾞｼｯｸM-PRO" panose="020F0600000000000000" pitchFamily="50" charset="-128"/>
                        </a:rPr>
                        <a:t>％</a:t>
                      </a:r>
                      <a:endParaRPr lang="ja-JP" sz="28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30</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35</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40</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c>
                  <a:txBody>
                    <a:bodyPr/>
                    <a:lstStyle/>
                    <a:p>
                      <a:pPr algn="ctr" fontAlgn="auto">
                        <a:lnSpc>
                          <a:spcPts val="14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35</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144000" marB="0" anchor="ctr">
                    <a:solidFill>
                      <a:schemeClr val="bg1"/>
                    </a:solidFill>
                  </a:tcPr>
                </a:tc>
              </a:tr>
            </a:tbl>
          </a:graphicData>
        </a:graphic>
      </p:graphicFrame>
      <p:sp>
        <p:nvSpPr>
          <p:cNvPr id="4" name="Rectangle 1"/>
          <p:cNvSpPr>
            <a:spLocks noChangeArrowheads="1"/>
          </p:cNvSpPr>
          <p:nvPr/>
        </p:nvSpPr>
        <p:spPr bwMode="auto">
          <a:xfrm>
            <a:off x="205920" y="2309391"/>
            <a:ext cx="7973658"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600" b="1" dirty="0">
                <a:latin typeface="Arial" pitchFamily="34" charset="0"/>
                <a:ea typeface="ＭＳ Ｐゴシック" pitchFamily="50" charset="-128"/>
                <a:cs typeface="Times New Roman" pitchFamily="18" charset="0"/>
              </a:rPr>
              <a:t>　</a:t>
            </a:r>
            <a:r>
              <a:rPr kumimoji="1" lang="ja-JP" altLang="ja-JP" sz="1600" b="1"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表●　第二期大阪府がん対策推進計画におけるがん検診受診率目標値と実績値推移</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テキスト ボックス 5"/>
          <p:cNvSpPr txBox="1"/>
          <p:nvPr/>
        </p:nvSpPr>
        <p:spPr>
          <a:xfrm>
            <a:off x="6973849" y="5497487"/>
            <a:ext cx="2098651" cy="307777"/>
          </a:xfrm>
          <a:prstGeom prst="rect">
            <a:avLst/>
          </a:prstGeom>
          <a:noFill/>
        </p:spPr>
        <p:txBody>
          <a:bodyPr wrap="none" rtlCol="0">
            <a:spAutoFit/>
          </a:bodyPr>
          <a:lstStyle/>
          <a:p>
            <a:r>
              <a:rPr lang="ja-JP" altLang="en-US" sz="1400" dirty="0" smtClean="0"/>
              <a:t>出典　国民生活基礎調査</a:t>
            </a:r>
            <a:endParaRPr kumimoji="1" lang="ja-JP" altLang="en-US" sz="1400" dirty="0"/>
          </a:p>
        </p:txBody>
      </p:sp>
      <p:cxnSp>
        <p:nvCxnSpPr>
          <p:cNvPr id="9" name="カギ線コネクタ 8"/>
          <p:cNvCxnSpPr/>
          <p:nvPr/>
        </p:nvCxnSpPr>
        <p:spPr>
          <a:xfrm flipV="1">
            <a:off x="215516" y="12560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51520" y="0"/>
            <a:ext cx="7111623"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　大阪府</a:t>
            </a:r>
            <a:r>
              <a:rPr lang="ja-JP" altLang="en-US" sz="2000" b="1" dirty="0">
                <a:latin typeface="HG丸ｺﾞｼｯｸM-PRO" panose="020F0600000000000000" pitchFamily="50" charset="-128"/>
                <a:ea typeface="HG丸ｺﾞｼｯｸM-PRO" panose="020F0600000000000000" pitchFamily="50" charset="-128"/>
              </a:rPr>
              <a:t>における</a:t>
            </a:r>
            <a:r>
              <a:rPr lang="ja-JP" altLang="en-US" sz="20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89172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16530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sz="2000" b="1"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また、精密検査が必要と判定された受診者が、実際に精密検査を確実に</a:t>
            </a:r>
            <a:r>
              <a:rPr lang="ja-JP" altLang="ja-JP" dirty="0" smtClean="0">
                <a:latin typeface="HG丸ｺﾞｼｯｸM-PRO" panose="020F0600000000000000" pitchFamily="50" charset="-128"/>
                <a:ea typeface="HG丸ｺﾞｼｯｸM-PRO" panose="020F0600000000000000" pitchFamily="50" charset="-128"/>
              </a:rPr>
              <a:t>受診</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すること</a:t>
            </a:r>
            <a:r>
              <a:rPr lang="ja-JP" altLang="ja-JP" dirty="0">
                <a:latin typeface="HG丸ｺﾞｼｯｸM-PRO" panose="020F0600000000000000" pitchFamily="50" charset="-128"/>
                <a:ea typeface="HG丸ｺﾞｼｯｸM-PRO" panose="020F0600000000000000" pitchFamily="50" charset="-128"/>
              </a:rPr>
              <a:t>が必要</a:t>
            </a:r>
            <a:r>
              <a:rPr lang="ja-JP" altLang="ja-JP" dirty="0" smtClean="0">
                <a:latin typeface="HG丸ｺﾞｼｯｸM-PRO" panose="020F0600000000000000" pitchFamily="50" charset="-128"/>
                <a:ea typeface="HG丸ｺﾞｼｯｸM-PRO" panose="020F0600000000000000" pitchFamily="50" charset="-128"/>
              </a:rPr>
              <a:t>で</a:t>
            </a:r>
            <a:r>
              <a:rPr lang="ja-JP" altLang="en-US" dirty="0" smtClean="0">
                <a:latin typeface="HG丸ｺﾞｼｯｸM-PRO" panose="020F0600000000000000" pitchFamily="50" charset="-128"/>
                <a:ea typeface="HG丸ｺﾞｼｯｸM-PRO" panose="020F0600000000000000" pitchFamily="50" charset="-128"/>
              </a:rPr>
              <a:t>ある</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府内市町村における精密検査受診率（精密検査</a:t>
            </a:r>
            <a:r>
              <a:rPr lang="ja-JP" altLang="ja-JP" dirty="0" smtClean="0">
                <a:latin typeface="HG丸ｺﾞｼｯｸM-PRO" panose="020F0600000000000000" pitchFamily="50" charset="-128"/>
                <a:ea typeface="HG丸ｺﾞｼｯｸM-PRO" panose="020F0600000000000000" pitchFamily="50" charset="-128"/>
              </a:rPr>
              <a:t>受診</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者数／要精密</a:t>
            </a:r>
            <a:r>
              <a:rPr lang="ja-JP" altLang="ja-JP" dirty="0">
                <a:latin typeface="HG丸ｺﾞｼｯｸM-PRO" panose="020F0600000000000000" pitchFamily="50" charset="-128"/>
                <a:ea typeface="HG丸ｺﾞｼｯｸM-PRO" panose="020F0600000000000000" pitchFamily="50" charset="-128"/>
              </a:rPr>
              <a:t>検査者数）は、大腸がん（男性）</a:t>
            </a:r>
            <a:r>
              <a:rPr lang="en-US" altLang="ja-JP" dirty="0">
                <a:latin typeface="HG丸ｺﾞｼｯｸM-PRO" panose="020F0600000000000000" pitchFamily="50" charset="-128"/>
                <a:ea typeface="HG丸ｺﾞｼｯｸM-PRO" panose="020F0600000000000000" pitchFamily="50" charset="-128"/>
              </a:rPr>
              <a:t>66</a:t>
            </a:r>
            <a:r>
              <a:rPr lang="ja-JP" altLang="ja-JP" dirty="0">
                <a:latin typeface="HG丸ｺﾞｼｯｸM-PRO" panose="020F0600000000000000" pitchFamily="50" charset="-128"/>
                <a:ea typeface="HG丸ｺﾞｼｯｸM-PRO" panose="020F0600000000000000" pitchFamily="50" charset="-128"/>
              </a:rPr>
              <a:t>％～乳がん（女性）</a:t>
            </a:r>
            <a:r>
              <a:rPr lang="en-US" altLang="ja-JP" dirty="0">
                <a:latin typeface="HG丸ｺﾞｼｯｸM-PRO" panose="020F0600000000000000" pitchFamily="50" charset="-128"/>
                <a:ea typeface="HG丸ｺﾞｼｯｸM-PRO" panose="020F0600000000000000" pitchFamily="50" charset="-128"/>
              </a:rPr>
              <a:t>91.6</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であり、全国</a:t>
            </a:r>
            <a:r>
              <a:rPr lang="ja-JP" altLang="ja-JP" dirty="0">
                <a:latin typeface="HG丸ｺﾞｼｯｸM-PRO" panose="020F0600000000000000" pitchFamily="50" charset="-128"/>
                <a:ea typeface="HG丸ｺﾞｼｯｸM-PRO" panose="020F0600000000000000" pitchFamily="50" charset="-128"/>
              </a:rPr>
              <a:t>に比べて高くなって</a:t>
            </a:r>
            <a:r>
              <a:rPr lang="ja-JP" altLang="ja-JP" dirty="0" smtClean="0">
                <a:latin typeface="HG丸ｺﾞｼｯｸM-PRO" panose="020F0600000000000000" pitchFamily="50" charset="-128"/>
                <a:ea typeface="HG丸ｺﾞｼｯｸM-PRO" panose="020F0600000000000000" pitchFamily="50" charset="-128"/>
              </a:rPr>
              <a:t>い</a:t>
            </a:r>
            <a:r>
              <a:rPr lang="ja-JP" altLang="en-US" dirty="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が</a:t>
            </a:r>
            <a:r>
              <a:rPr lang="ja-JP" altLang="ja-JP" dirty="0">
                <a:latin typeface="HG丸ｺﾞｼｯｸM-PRO" panose="020F0600000000000000" pitchFamily="50" charset="-128"/>
                <a:ea typeface="HG丸ｺﾞｼｯｸM-PRO" panose="020F0600000000000000" pitchFamily="50" charset="-128"/>
              </a:rPr>
              <a:t>、さらなる向上につながる取組み</a:t>
            </a:r>
            <a:r>
              <a:rPr lang="ja-JP" altLang="ja-JP" dirty="0" smtClean="0">
                <a:latin typeface="HG丸ｺﾞｼｯｸM-PRO" panose="020F0600000000000000" pitchFamily="50" charset="-128"/>
                <a:ea typeface="HG丸ｺﾞｼｯｸM-PRO" panose="020F0600000000000000" pitchFamily="50" charset="-128"/>
              </a:rPr>
              <a:t>が</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必要で</a:t>
            </a:r>
            <a:r>
              <a:rPr lang="ja-JP" altLang="en-US" dirty="0" smtClean="0">
                <a:latin typeface="HG丸ｺﾞｼｯｸM-PRO" panose="020F0600000000000000" pitchFamily="50" charset="-128"/>
                <a:ea typeface="HG丸ｺﾞｼｯｸM-PRO" panose="020F0600000000000000" pitchFamily="50" charset="-128"/>
              </a:rPr>
              <a:t>ある</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ja-JP" altLang="ja-JP" sz="1600" dirty="0">
              <a:latin typeface="HG丸ｺﾞｼｯｸM-PRO" panose="020F0600000000000000" pitchFamily="50" charset="-128"/>
              <a:ea typeface="HG丸ｺﾞｼｯｸM-PRO" panose="020F0600000000000000" pitchFamily="50" charset="-128"/>
            </a:endParaRPr>
          </a:p>
          <a:p>
            <a:endParaRPr lang="en-US" altLang="ja-JP" sz="2000" b="1" dirty="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endParaRPr lang="en-US" altLang="ja-JP" b="1" dirty="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endParaRPr lang="en-US" altLang="ja-JP" b="1" dirty="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endParaRPr lang="en-US" altLang="ja-JP" b="1" dirty="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endParaRPr lang="en-US" altLang="ja-JP" b="1" dirty="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endParaRPr lang="en-US" altLang="ja-JP" b="1" dirty="0" smtClean="0">
              <a:latin typeface="ＭＳ Ｐゴシック 本文"/>
              <a:ea typeface="HG丸ｺﾞｼｯｸM-PRO" panose="020F0600000000000000" pitchFamily="50" charset="-128"/>
            </a:endParaRPr>
          </a:p>
          <a:p>
            <a:pPr>
              <a:spcBef>
                <a:spcPts val="600"/>
              </a:spcBef>
            </a:pPr>
            <a:r>
              <a:rPr lang="ja-JP" altLang="ja-JP" sz="1200" dirty="0" smtClean="0">
                <a:latin typeface="HG丸ｺﾞｼｯｸM-PRO" panose="020F0600000000000000" pitchFamily="50" charset="-128"/>
                <a:ea typeface="HG丸ｺﾞｼｯｸM-PRO" panose="020F0600000000000000" pitchFamily="50" charset="-128"/>
              </a:rPr>
              <a:t>注</a:t>
            </a:r>
            <a:r>
              <a:rPr lang="ja-JP" altLang="ja-JP" sz="1200" dirty="0">
                <a:latin typeface="HG丸ｺﾞｼｯｸM-PRO" panose="020F0600000000000000" pitchFamily="50" charset="-128"/>
                <a:ea typeface="HG丸ｺﾞｼｯｸM-PRO" panose="020F0600000000000000" pitchFamily="50" charset="-128"/>
              </a:rPr>
              <a:t>●許容値</a:t>
            </a: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ja-JP" sz="1200" dirty="0" smtClean="0">
                <a:latin typeface="HG丸ｺﾞｼｯｸM-PRO" panose="020F0600000000000000" pitchFamily="50" charset="-128"/>
                <a:ea typeface="HG丸ｺﾞｼｯｸM-PRO" panose="020F0600000000000000" pitchFamily="50" charset="-128"/>
              </a:rPr>
              <a:t>許容値</a:t>
            </a:r>
            <a:r>
              <a:rPr lang="ja-JP" altLang="ja-JP" sz="1200" dirty="0">
                <a:latin typeface="HG丸ｺﾞｼｯｸM-PRO" panose="020F0600000000000000" pitchFamily="50" charset="-128"/>
                <a:ea typeface="HG丸ｺﾞｼｯｸM-PRO" panose="020F0600000000000000" pitchFamily="50" charset="-128"/>
              </a:rPr>
              <a:t>とは、平成</a:t>
            </a:r>
            <a:r>
              <a:rPr lang="en-US" altLang="ja-JP" sz="1200" dirty="0">
                <a:latin typeface="HG丸ｺﾞｼｯｸM-PRO" panose="020F0600000000000000" pitchFamily="50" charset="-128"/>
                <a:ea typeface="HG丸ｺﾞｼｯｸM-PRO" panose="020F0600000000000000" pitchFamily="50" charset="-128"/>
              </a:rPr>
              <a:t>20</a:t>
            </a:r>
            <a:r>
              <a:rPr lang="ja-JP" altLang="ja-JP" sz="1200" dirty="0">
                <a:latin typeface="HG丸ｺﾞｼｯｸM-PRO" panose="020F0600000000000000" pitchFamily="50" charset="-128"/>
                <a:ea typeface="HG丸ｺﾞｼｯｸM-PRO" panose="020F0600000000000000" pitchFamily="50" charset="-128"/>
              </a:rPr>
              <a:t>年３月時点の最新の老人保健事業報告データによる精度管理の優良な地域</a:t>
            </a:r>
            <a:r>
              <a:rPr lang="en-US" altLang="ja-JP" sz="1200" dirty="0">
                <a:latin typeface="HG丸ｺﾞｼｯｸM-PRO" panose="020F0600000000000000" pitchFamily="50" charset="-128"/>
                <a:ea typeface="HG丸ｺﾞｼｯｸM-PRO" panose="020F0600000000000000" pitchFamily="50" charset="-128"/>
              </a:rPr>
              <a:t>70</a:t>
            </a:r>
            <a:r>
              <a:rPr lang="ja-JP" altLang="ja-JP" sz="1200" dirty="0">
                <a:latin typeface="HG丸ｺﾞｼｯｸM-PRO" panose="020F0600000000000000" pitchFamily="50" charset="-128"/>
                <a:ea typeface="HG丸ｺﾞｼｯｸM-PRO" panose="020F0600000000000000" pitchFamily="50" charset="-128"/>
              </a:rPr>
              <a:t>％の下限の値を参考</a:t>
            </a:r>
            <a:r>
              <a:rPr lang="ja-JP" altLang="ja-JP" sz="1200" dirty="0" smtClean="0">
                <a:latin typeface="HG丸ｺﾞｼｯｸM-PRO" panose="020F0600000000000000" pitchFamily="50" charset="-128"/>
                <a:ea typeface="HG丸ｺﾞｼｯｸM-PRO" panose="020F0600000000000000" pitchFamily="50" charset="-128"/>
              </a:rPr>
              <a:t>に</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ja-JP" sz="1200" dirty="0" smtClean="0">
                <a:latin typeface="HG丸ｺﾞｼｯｸM-PRO" panose="020F0600000000000000" pitchFamily="50" charset="-128"/>
                <a:ea typeface="HG丸ｺﾞｼｯｸM-PRO" panose="020F0600000000000000" pitchFamily="50" charset="-128"/>
              </a:rPr>
              <a:t>最低限</a:t>
            </a:r>
            <a:r>
              <a:rPr lang="ja-JP" altLang="ja-JP" sz="1200" dirty="0">
                <a:latin typeface="HG丸ｺﾞｼｯｸM-PRO" panose="020F0600000000000000" pitchFamily="50" charset="-128"/>
                <a:ea typeface="HG丸ｺﾞｼｯｸM-PRO" panose="020F0600000000000000" pitchFamily="50" charset="-128"/>
              </a:rPr>
              <a:t>の基準として「今後の我が国におけるがん検診事業評価の在り方についての報告書　平成</a:t>
            </a:r>
            <a:r>
              <a:rPr lang="en-US" altLang="ja-JP" sz="1200" dirty="0">
                <a:latin typeface="HG丸ｺﾞｼｯｸM-PRO" panose="020F0600000000000000" pitchFamily="50" charset="-128"/>
                <a:ea typeface="HG丸ｺﾞｼｯｸM-PRO" panose="020F0600000000000000" pitchFamily="50" charset="-128"/>
              </a:rPr>
              <a:t>20</a:t>
            </a:r>
            <a:r>
              <a:rPr lang="ja-JP" altLang="ja-JP" sz="1200" dirty="0">
                <a:latin typeface="HG丸ｺﾞｼｯｸM-PRO" panose="020F0600000000000000" pitchFamily="50" charset="-128"/>
                <a:ea typeface="HG丸ｺﾞｼｯｸM-PRO" panose="020F0600000000000000" pitchFamily="50" charset="-128"/>
              </a:rPr>
              <a:t>年</a:t>
            </a:r>
            <a:r>
              <a:rPr lang="en-US" altLang="ja-JP" sz="1200" dirty="0">
                <a:latin typeface="HG丸ｺﾞｼｯｸM-PRO" panose="020F0600000000000000" pitchFamily="50" charset="-128"/>
                <a:ea typeface="HG丸ｺﾞｼｯｸM-PRO" panose="020F0600000000000000" pitchFamily="50" charset="-128"/>
              </a:rPr>
              <a:t>3</a:t>
            </a:r>
            <a:r>
              <a:rPr lang="ja-JP" altLang="ja-JP" sz="1200" dirty="0">
                <a:latin typeface="HG丸ｺﾞｼｯｸM-PRO" panose="020F0600000000000000" pitchFamily="50" charset="-128"/>
                <a:ea typeface="HG丸ｺﾞｼｯｸM-PRO" panose="020F0600000000000000" pitchFamily="50" charset="-128"/>
              </a:rPr>
              <a:t>月がん検診事業</a:t>
            </a:r>
            <a:r>
              <a:rPr lang="ja-JP" altLang="ja-JP" sz="1200" dirty="0" smtClean="0">
                <a:latin typeface="HG丸ｺﾞｼｯｸM-PRO" panose="020F0600000000000000" pitchFamily="50" charset="-128"/>
                <a:ea typeface="HG丸ｺﾞｼｯｸM-PRO" panose="020F0600000000000000" pitchFamily="50" charset="-128"/>
              </a:rPr>
              <a:t>の</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ja-JP" sz="1200" dirty="0" smtClean="0">
                <a:latin typeface="HG丸ｺﾞｼｯｸM-PRO" panose="020F0600000000000000" pitchFamily="50" charset="-128"/>
                <a:ea typeface="HG丸ｺﾞｼｯｸM-PRO" panose="020F0600000000000000" pitchFamily="50" charset="-128"/>
              </a:rPr>
              <a:t>評価</a:t>
            </a:r>
            <a:r>
              <a:rPr lang="ja-JP" altLang="ja-JP" sz="1200" dirty="0">
                <a:latin typeface="HG丸ｺﾞｼｯｸM-PRO" panose="020F0600000000000000" pitchFamily="50" charset="-128"/>
                <a:ea typeface="HG丸ｺﾞｼｯｸM-PRO" panose="020F0600000000000000" pitchFamily="50" charset="-128"/>
              </a:rPr>
              <a:t>に関する委員会」により設定されました。</a:t>
            </a:r>
            <a:endParaRPr lang="en-US" altLang="ja-JP" sz="1200" b="1" dirty="0">
              <a:latin typeface="HG丸ｺﾞｼｯｸM-PRO" panose="020F0600000000000000" pitchFamily="50" charset="-128"/>
              <a:ea typeface="HG丸ｺﾞｼｯｸM-PRO" panose="020F0600000000000000" pitchFamily="50" charset="-128"/>
            </a:endParaRPr>
          </a:p>
          <a:p>
            <a:endParaRPr lang="en-US" altLang="ja-JP" b="1" dirty="0">
              <a:latin typeface="ＭＳ Ｐゴシック 本文"/>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8</a:t>
            </a:fld>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964549498"/>
              </p:ext>
            </p:extLst>
          </p:nvPr>
        </p:nvGraphicFramePr>
        <p:xfrm>
          <a:off x="428829" y="2492896"/>
          <a:ext cx="8175617" cy="3019822"/>
        </p:xfrm>
        <a:graphic>
          <a:graphicData uri="http://schemas.openxmlformats.org/drawingml/2006/table">
            <a:tbl>
              <a:tblPr firstRow="1" firstCol="1" lastRow="1" lastCol="1" bandRow="1" bandCol="1">
                <a:tableStyleId>{5940675A-B579-460E-94D1-54222C63F5DA}</a:tableStyleId>
              </a:tblPr>
              <a:tblGrid>
                <a:gridCol w="1400873"/>
                <a:gridCol w="1331355"/>
                <a:gridCol w="1331355"/>
                <a:gridCol w="1331355"/>
                <a:gridCol w="1331355"/>
                <a:gridCol w="1449324"/>
              </a:tblGrid>
              <a:tr h="650942">
                <a:tc>
                  <a:txBody>
                    <a:bodyPr/>
                    <a:lstStyle/>
                    <a:p>
                      <a:pPr algn="ctr" fontAlgn="auto">
                        <a:lnSpc>
                          <a:spcPts val="1400"/>
                        </a:lnSpc>
                        <a:spcAft>
                          <a:spcPts val="0"/>
                        </a:spcAft>
                      </a:pPr>
                      <a:r>
                        <a:rPr lang="en-US" sz="1600" kern="100" dirty="0">
                          <a:effectLst/>
                          <a:latin typeface="HG丸ｺﾞｼｯｸM-PRO" panose="020F0600000000000000" pitchFamily="50" charset="-128"/>
                          <a:ea typeface="HG丸ｺﾞｼｯｸM-PRO" panose="020F0600000000000000" pitchFamily="50" charset="-128"/>
                        </a:rPr>
                        <a:t> </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marL="635" indent="-81280"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胃がん</a:t>
                      </a:r>
                      <a:endParaRPr lang="ja-JP" sz="2400" dirty="0">
                        <a:effectLst/>
                        <a:latin typeface="HG丸ｺﾞｼｯｸM-PRO" panose="020F0600000000000000" pitchFamily="50" charset="-128"/>
                        <a:ea typeface="HG丸ｺﾞｼｯｸM-PRO" panose="020F0600000000000000" pitchFamily="50" charset="-128"/>
                      </a:endParaRPr>
                    </a:p>
                    <a:p>
                      <a:pPr marL="635" indent="-81280"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大腸がん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肺がん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乳がん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kern="1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ct val="100000"/>
                        </a:lnSpc>
                        <a:spcAft>
                          <a:spcPts val="0"/>
                        </a:spcAft>
                      </a:pPr>
                      <a:r>
                        <a:rPr lang="ja-JP" sz="1800" dirty="0">
                          <a:effectLst/>
                          <a:latin typeface="HG丸ｺﾞｼｯｸM-PRO" panose="020F0600000000000000" pitchFamily="50" charset="-128"/>
                          <a:ea typeface="HG丸ｺﾞｼｯｸM-PRO" panose="020F0600000000000000" pitchFamily="50" charset="-128"/>
                        </a:rPr>
                        <a:t>子宮頸がん</a:t>
                      </a:r>
                      <a:endParaRPr lang="ja-JP" sz="2400" dirty="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800" dirty="0">
                          <a:effectLst/>
                          <a:latin typeface="HG丸ｺﾞｼｯｸM-PRO" panose="020F0600000000000000" pitchFamily="50" charset="-128"/>
                          <a:ea typeface="HG丸ｺﾞｼｯｸM-PRO" panose="020F0600000000000000" pitchFamily="50" charset="-128"/>
                        </a:rPr>
                        <a:t>検診</a:t>
                      </a:r>
                      <a:endParaRPr lang="ja-JP" sz="2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r>
              <a:tr h="452719">
                <a:tc>
                  <a:txBody>
                    <a:bodyPr/>
                    <a:lstStyle/>
                    <a:p>
                      <a:pPr algn="ctr" fontAlgn="auto">
                        <a:lnSpc>
                          <a:spcPts val="1400"/>
                        </a:lnSpc>
                        <a:spcAft>
                          <a:spcPts val="0"/>
                        </a:spcAft>
                      </a:pPr>
                      <a:endParaRPr lang="en-US" altLang="ja-JP" sz="1600" kern="100" dirty="0" smtClean="0">
                        <a:effectLst/>
                        <a:latin typeface="HG丸ｺﾞｼｯｸM-PRO" panose="020F0600000000000000" pitchFamily="50" charset="-128"/>
                        <a:ea typeface="HG丸ｺﾞｼｯｸM-PRO" panose="020F0600000000000000" pitchFamily="50" charset="-128"/>
                      </a:endParaRPr>
                    </a:p>
                    <a:p>
                      <a:pPr algn="ctr" fontAlgn="auto">
                        <a:lnSpc>
                          <a:spcPts val="1400"/>
                        </a:lnSpc>
                        <a:spcAft>
                          <a:spcPts val="0"/>
                        </a:spcAft>
                      </a:pPr>
                      <a:r>
                        <a:rPr lang="ja-JP" sz="1600" kern="100" dirty="0" smtClean="0">
                          <a:effectLst/>
                          <a:latin typeface="HG丸ｺﾞｼｯｸM-PRO" panose="020F0600000000000000" pitchFamily="50" charset="-128"/>
                          <a:ea typeface="HG丸ｺﾞｼｯｸM-PRO" panose="020F0600000000000000" pitchFamily="50" charset="-128"/>
                        </a:rPr>
                        <a:t>平成</a:t>
                      </a:r>
                      <a:r>
                        <a:rPr lang="en-US" sz="1600" kern="100" dirty="0">
                          <a:effectLst/>
                          <a:latin typeface="HG丸ｺﾞｼｯｸM-PRO" panose="020F0600000000000000" pitchFamily="50" charset="-128"/>
                          <a:ea typeface="HG丸ｺﾞｼｯｸM-PRO" panose="020F0600000000000000" pitchFamily="50" charset="-128"/>
                        </a:rPr>
                        <a:t>22</a:t>
                      </a:r>
                      <a:r>
                        <a:rPr lang="ja-JP" sz="1600" kern="100" dirty="0" smtClean="0">
                          <a:effectLst/>
                          <a:latin typeface="HG丸ｺﾞｼｯｸM-PRO" panose="020F0600000000000000" pitchFamily="50" charset="-128"/>
                          <a:ea typeface="HG丸ｺﾞｼｯｸM-PRO" panose="020F0600000000000000" pitchFamily="50" charset="-128"/>
                        </a:rPr>
                        <a:t>年</a:t>
                      </a:r>
                      <a:r>
                        <a:rPr lang="ja-JP" altLang="en-US" sz="1600" kern="100" dirty="0" smtClean="0">
                          <a:effectLst/>
                          <a:latin typeface="HG丸ｺﾞｼｯｸM-PRO" panose="020F0600000000000000" pitchFamily="50" charset="-128"/>
                          <a:ea typeface="HG丸ｺﾞｼｯｸM-PRO" panose="020F0600000000000000" pitchFamily="50" charset="-128"/>
                        </a:rPr>
                        <a:t>度</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solidFill>
                      <a:schemeClr val="accent5">
                        <a:lumMod val="40000"/>
                        <a:lumOff val="60000"/>
                      </a:schemeClr>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83.8</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63.5</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81.8</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92.7</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a:lnSpc>
                          <a:spcPts val="1400"/>
                        </a:lnSpc>
                        <a:spcAft>
                          <a:spcPts val="0"/>
                        </a:spcAft>
                      </a:pPr>
                      <a:r>
                        <a:rPr lang="en-US" sz="2000" dirty="0">
                          <a:effectLst/>
                          <a:latin typeface="HG丸ｺﾞｼｯｸM-PRO" panose="020F0600000000000000" pitchFamily="50" charset="-128"/>
                          <a:ea typeface="HG丸ｺﾞｼｯｸM-PRO" panose="020F0600000000000000" pitchFamily="50" charset="-128"/>
                        </a:rPr>
                        <a:t>80.7</a:t>
                      </a:r>
                      <a:r>
                        <a:rPr lang="ja-JP" sz="20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r>
              <a:tr h="517393">
                <a:tc>
                  <a:txBody>
                    <a:bodyPr/>
                    <a:lstStyle/>
                    <a:p>
                      <a:pPr algn="ctr" fontAlgn="auto">
                        <a:lnSpc>
                          <a:spcPct val="100000"/>
                        </a:lnSpc>
                        <a:spcAft>
                          <a:spcPts val="0"/>
                        </a:spcAft>
                      </a:pPr>
                      <a:endParaRPr lang="en-US" altLang="ja-JP" sz="900" kern="100" dirty="0" smtClean="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600" kern="100" dirty="0" smtClean="0">
                          <a:effectLst/>
                          <a:latin typeface="HG丸ｺﾞｼｯｸM-PRO" panose="020F0600000000000000" pitchFamily="50" charset="-128"/>
                          <a:ea typeface="HG丸ｺﾞｼｯｸM-PRO" panose="020F0600000000000000" pitchFamily="50" charset="-128"/>
                        </a:rPr>
                        <a:t>平成</a:t>
                      </a:r>
                      <a:r>
                        <a:rPr lang="en-US" sz="1600" kern="100" dirty="0">
                          <a:effectLst/>
                          <a:latin typeface="HG丸ｺﾞｼｯｸM-PRO" panose="020F0600000000000000" pitchFamily="50" charset="-128"/>
                          <a:ea typeface="HG丸ｺﾞｼｯｸM-PRO" panose="020F0600000000000000" pitchFamily="50" charset="-128"/>
                        </a:rPr>
                        <a:t>25</a:t>
                      </a:r>
                      <a:r>
                        <a:rPr lang="ja-JP" sz="1600" kern="100" dirty="0" smtClean="0">
                          <a:effectLst/>
                          <a:latin typeface="HG丸ｺﾞｼｯｸM-PRO" panose="020F0600000000000000" pitchFamily="50" charset="-128"/>
                          <a:ea typeface="HG丸ｺﾞｼｯｸM-PRO" panose="020F0600000000000000" pitchFamily="50" charset="-128"/>
                        </a:rPr>
                        <a:t>年</a:t>
                      </a:r>
                      <a:r>
                        <a:rPr lang="ja-JP" altLang="en-US" sz="1600" kern="100" dirty="0" smtClean="0">
                          <a:effectLst/>
                          <a:latin typeface="HG丸ｺﾞｼｯｸM-PRO" panose="020F0600000000000000" pitchFamily="50" charset="-128"/>
                          <a:ea typeface="HG丸ｺﾞｼｯｸM-PRO" panose="020F0600000000000000" pitchFamily="50" charset="-128"/>
                        </a:rPr>
                        <a:t>度</a:t>
                      </a:r>
                      <a:endParaRPr lang="ja-JP" sz="2000" dirty="0">
                        <a:effectLst/>
                        <a:latin typeface="HG丸ｺﾞｼｯｸM-PRO" panose="020F0600000000000000" pitchFamily="50" charset="-128"/>
                        <a:ea typeface="HG丸ｺﾞｼｯｸM-PRO" panose="020F0600000000000000" pitchFamily="50" charset="-128"/>
                      </a:endParaRPr>
                    </a:p>
                  </a:txBody>
                  <a:tcPr marL="68580" marR="68580" marT="0" marB="0">
                    <a:solidFill>
                      <a:schemeClr val="accent5">
                        <a:lumMod val="40000"/>
                        <a:lumOff val="60000"/>
                      </a:schemeClr>
                    </a:solidFill>
                  </a:tcPr>
                </a:tc>
                <a:tc>
                  <a:txBody>
                    <a:bodyPr/>
                    <a:lstStyle/>
                    <a:p>
                      <a:pPr algn="ctr">
                        <a:lnSpc>
                          <a:spcPct val="100000"/>
                        </a:lnSpc>
                        <a:spcAft>
                          <a:spcPts val="0"/>
                        </a:spcAft>
                      </a:pPr>
                      <a:r>
                        <a:rPr lang="en-US" sz="2000" dirty="0" smtClean="0">
                          <a:effectLst/>
                          <a:latin typeface="HG丸ｺﾞｼｯｸM-PRO" panose="020F0600000000000000" pitchFamily="50" charset="-128"/>
                          <a:ea typeface="HG丸ｺﾞｼｯｸM-PRO" panose="020F0600000000000000" pitchFamily="50" charset="-128"/>
                        </a:rPr>
                        <a:t>83.9</a:t>
                      </a:r>
                      <a:r>
                        <a:rPr lang="ja-JP" sz="2000" dirty="0" smtClean="0">
                          <a:effectLst/>
                          <a:latin typeface="HG丸ｺﾞｼｯｸM-PRO" panose="020F0600000000000000" pitchFamily="50" charset="-128"/>
                          <a:ea typeface="HG丸ｺﾞｼｯｸM-PRO" panose="020F0600000000000000" pitchFamily="50" charset="-128"/>
                        </a:rPr>
                        <a:t>％</a:t>
                      </a:r>
                      <a:endParaRPr lang="ja-JP" sz="2800" dirty="0">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a:lnSpc>
                          <a:spcPct val="100000"/>
                        </a:lnSpc>
                        <a:spcAft>
                          <a:spcPts val="0"/>
                        </a:spcAft>
                      </a:pPr>
                      <a:r>
                        <a:rPr lang="en-US" sz="2000" dirty="0" smtClean="0">
                          <a:effectLst/>
                          <a:latin typeface="HG丸ｺﾞｼｯｸM-PRO" panose="020F0600000000000000" pitchFamily="50" charset="-128"/>
                          <a:ea typeface="HG丸ｺﾞｼｯｸM-PRO" panose="020F0600000000000000" pitchFamily="50" charset="-128"/>
                        </a:rPr>
                        <a:t>68.8</a:t>
                      </a:r>
                      <a:r>
                        <a:rPr lang="ja-JP" sz="2000" dirty="0" smtClean="0">
                          <a:effectLst/>
                          <a:latin typeface="HG丸ｺﾞｼｯｸM-PRO" panose="020F0600000000000000" pitchFamily="50" charset="-128"/>
                          <a:ea typeface="HG丸ｺﾞｼｯｸM-PRO" panose="020F0600000000000000" pitchFamily="50" charset="-128"/>
                        </a:rPr>
                        <a:t>％</a:t>
                      </a:r>
                      <a:endParaRPr lang="ja-JP" sz="2800" dirty="0">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a:lnSpc>
                          <a:spcPct val="100000"/>
                        </a:lnSpc>
                        <a:spcAft>
                          <a:spcPts val="0"/>
                        </a:spcAft>
                      </a:pPr>
                      <a:r>
                        <a:rPr lang="en-US" sz="2000" dirty="0" smtClean="0">
                          <a:effectLst/>
                          <a:latin typeface="HG丸ｺﾞｼｯｸM-PRO" panose="020F0600000000000000" pitchFamily="50" charset="-128"/>
                          <a:ea typeface="HG丸ｺﾞｼｯｸM-PRO" panose="020F0600000000000000" pitchFamily="50" charset="-128"/>
                        </a:rPr>
                        <a:t>85.2</a:t>
                      </a:r>
                      <a:r>
                        <a:rPr lang="ja-JP" sz="2000" dirty="0" smtClean="0">
                          <a:effectLst/>
                          <a:latin typeface="HG丸ｺﾞｼｯｸM-PRO" panose="020F0600000000000000" pitchFamily="50" charset="-128"/>
                          <a:ea typeface="HG丸ｺﾞｼｯｸM-PRO" panose="020F0600000000000000" pitchFamily="50" charset="-128"/>
                        </a:rPr>
                        <a:t>％</a:t>
                      </a:r>
                      <a:endParaRPr lang="ja-JP" sz="2800" dirty="0">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a:lnSpc>
                          <a:spcPct val="100000"/>
                        </a:lnSpc>
                        <a:spcAft>
                          <a:spcPts val="0"/>
                        </a:spcAft>
                      </a:pPr>
                      <a:r>
                        <a:rPr lang="en-US" sz="2000" dirty="0" smtClean="0">
                          <a:effectLst/>
                          <a:latin typeface="HG丸ｺﾞｼｯｸM-PRO" panose="020F0600000000000000" pitchFamily="50" charset="-128"/>
                          <a:ea typeface="HG丸ｺﾞｼｯｸM-PRO" panose="020F0600000000000000" pitchFamily="50" charset="-128"/>
                        </a:rPr>
                        <a:t>91.6</a:t>
                      </a:r>
                      <a:r>
                        <a:rPr lang="ja-JP" sz="2000" dirty="0" smtClean="0">
                          <a:effectLst/>
                          <a:latin typeface="HG丸ｺﾞｼｯｸM-PRO" panose="020F0600000000000000" pitchFamily="50" charset="-128"/>
                          <a:ea typeface="HG丸ｺﾞｼｯｸM-PRO" panose="020F0600000000000000" pitchFamily="50" charset="-128"/>
                        </a:rPr>
                        <a:t>％</a:t>
                      </a:r>
                      <a:endParaRPr lang="ja-JP" sz="2800" dirty="0">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c>
                  <a:txBody>
                    <a:bodyPr/>
                    <a:lstStyle/>
                    <a:p>
                      <a:pPr algn="ctr">
                        <a:lnSpc>
                          <a:spcPct val="100000"/>
                        </a:lnSpc>
                        <a:spcAft>
                          <a:spcPts val="0"/>
                        </a:spcAft>
                      </a:pPr>
                      <a:r>
                        <a:rPr lang="en-US" sz="2000" dirty="0" smtClean="0">
                          <a:effectLst/>
                          <a:latin typeface="HG丸ｺﾞｼｯｸM-PRO" panose="020F0600000000000000" pitchFamily="50" charset="-128"/>
                          <a:ea typeface="HG丸ｺﾞｼｯｸM-PRO" panose="020F0600000000000000" pitchFamily="50" charset="-128"/>
                        </a:rPr>
                        <a:t>77.6</a:t>
                      </a:r>
                      <a:r>
                        <a:rPr lang="ja-JP" sz="2000" dirty="0" smtClean="0">
                          <a:effectLst/>
                          <a:latin typeface="HG丸ｺﾞｼｯｸM-PRO" panose="020F0600000000000000" pitchFamily="50" charset="-128"/>
                          <a:ea typeface="HG丸ｺﾞｼｯｸM-PRO" panose="020F0600000000000000" pitchFamily="50" charset="-128"/>
                        </a:rPr>
                        <a:t>％</a:t>
                      </a:r>
                      <a:endParaRPr lang="ja-JP" sz="2800" dirty="0">
                        <a:effectLst/>
                        <a:latin typeface="HG丸ｺﾞｼｯｸM-PRO" panose="020F0600000000000000" pitchFamily="50" charset="-128"/>
                        <a:ea typeface="HG丸ｺﾞｼｯｸM-PRO" panose="020F0600000000000000" pitchFamily="50" charset="-128"/>
                      </a:endParaRPr>
                    </a:p>
                  </a:txBody>
                  <a:tcPr marL="68580" marR="68580" marT="0" marB="0" anchor="ctr">
                    <a:solidFill>
                      <a:schemeClr val="bg1"/>
                    </a:solidFill>
                  </a:tcPr>
                </a:tc>
              </a:tr>
              <a:tr h="827219">
                <a:tc>
                  <a:txBody>
                    <a:bodyPr/>
                    <a:lstStyle/>
                    <a:p>
                      <a:pPr algn="ctr" fontAlgn="auto">
                        <a:lnSpc>
                          <a:spcPct val="100000"/>
                        </a:lnSpc>
                        <a:spcBef>
                          <a:spcPts val="0"/>
                        </a:spcBef>
                        <a:spcAft>
                          <a:spcPts val="0"/>
                        </a:spcAft>
                      </a:pPr>
                      <a:r>
                        <a:rPr lang="ja-JP" altLang="en-US" sz="16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平成</a:t>
                      </a:r>
                      <a:r>
                        <a:rPr lang="en-US" altLang="ja-JP" sz="16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26</a:t>
                      </a:r>
                      <a:r>
                        <a:rPr lang="ja-JP" altLang="en-US" sz="16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年度</a:t>
                      </a:r>
                      <a:endParaRPr lang="en-US" altLang="ja-JP" sz="16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p>
                      <a:pPr algn="ctr" fontAlgn="auto">
                        <a:lnSpc>
                          <a:spcPct val="100000"/>
                        </a:lnSpc>
                        <a:spcBef>
                          <a:spcPts val="0"/>
                        </a:spcBef>
                        <a:spcAft>
                          <a:spcPts val="0"/>
                        </a:spcAft>
                      </a:pPr>
                      <a:r>
                        <a:rPr lang="ja-JP" altLang="en-US" sz="16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（全国値）</a:t>
                      </a:r>
                      <a:endParaRPr lang="ja-JP" sz="16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72000" marR="68580" marT="36000" marB="0" anchor="ctr">
                    <a:solidFill>
                      <a:schemeClr val="accent5">
                        <a:lumMod val="40000"/>
                        <a:lumOff val="60000"/>
                      </a:schemeClr>
                    </a:solidFill>
                  </a:tcPr>
                </a:tc>
                <a:tc>
                  <a:txBody>
                    <a:bodyPr/>
                    <a:lstStyle/>
                    <a:p>
                      <a:pPr algn="ctr" fontAlgn="auto">
                        <a:lnSpc>
                          <a:spcPct val="100000"/>
                        </a:lnSpc>
                        <a:spcBef>
                          <a:spcPts val="0"/>
                        </a:spcBef>
                        <a:spcAft>
                          <a:spcPts val="0"/>
                        </a:spcAft>
                      </a:pPr>
                      <a:r>
                        <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85.7</a:t>
                      </a:r>
                      <a:r>
                        <a:rPr lang="ja-JP" altLang="en-US"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a:t>
                      </a:r>
                      <a:endPar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p>
                      <a:pPr algn="ctr" fontAlgn="auto">
                        <a:lnSpc>
                          <a:spcPct val="100000"/>
                        </a:lnSpc>
                        <a:spcBef>
                          <a:spcPts val="0"/>
                        </a:spcBef>
                        <a:spcAft>
                          <a:spcPts val="0"/>
                        </a:spcAft>
                      </a:pPr>
                      <a:r>
                        <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(79.5%)</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Bef>
                          <a:spcPts val="0"/>
                        </a:spcBef>
                        <a:spcAft>
                          <a:spcPts val="0"/>
                        </a:spcAft>
                      </a:pPr>
                      <a:r>
                        <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70.2</a:t>
                      </a:r>
                      <a:r>
                        <a:rPr lang="ja-JP" altLang="en-US"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a:t>
                      </a:r>
                      <a:endPar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p>
                      <a:pPr algn="ctr" fontAlgn="auto">
                        <a:lnSpc>
                          <a:spcPct val="100000"/>
                        </a:lnSpc>
                        <a:spcBef>
                          <a:spcPts val="0"/>
                        </a:spcBef>
                        <a:spcAft>
                          <a:spcPts val="0"/>
                        </a:spcAft>
                      </a:pPr>
                      <a:r>
                        <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(66.9%)</a:t>
                      </a:r>
                    </a:p>
                  </a:txBody>
                  <a:tcPr marL="68580" marR="68580" marT="0" marB="0" anchor="ctr">
                    <a:solidFill>
                      <a:schemeClr val="bg1"/>
                    </a:solidFill>
                  </a:tcPr>
                </a:tc>
                <a:tc>
                  <a:txBody>
                    <a:bodyPr/>
                    <a:lstStyle/>
                    <a:p>
                      <a:pPr algn="ctr" fontAlgn="auto">
                        <a:lnSpc>
                          <a:spcPct val="100000"/>
                        </a:lnSpc>
                        <a:spcBef>
                          <a:spcPts val="0"/>
                        </a:spcBef>
                        <a:spcAft>
                          <a:spcPts val="0"/>
                        </a:spcAft>
                      </a:pPr>
                      <a:r>
                        <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87.9</a:t>
                      </a:r>
                      <a:r>
                        <a:rPr lang="ja-JP" altLang="en-US"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a:t>
                      </a:r>
                      <a:endPar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(79.8%)</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Bef>
                          <a:spcPts val="0"/>
                        </a:spcBef>
                        <a:spcAft>
                          <a:spcPts val="0"/>
                        </a:spcAft>
                      </a:pPr>
                      <a:r>
                        <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93.4%</a:t>
                      </a:r>
                    </a:p>
                    <a:p>
                      <a:pPr algn="ctr" fontAlgn="auto">
                        <a:lnSpc>
                          <a:spcPct val="100000"/>
                        </a:lnSpc>
                        <a:spcBef>
                          <a:spcPts val="0"/>
                        </a:spcBef>
                        <a:spcAft>
                          <a:spcPts val="0"/>
                        </a:spcAft>
                      </a:pPr>
                      <a:r>
                        <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(85.1%)</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ct val="100000"/>
                        </a:lnSpc>
                        <a:spcBef>
                          <a:spcPts val="0"/>
                        </a:spcBef>
                        <a:spcAft>
                          <a:spcPts val="0"/>
                        </a:spcAft>
                      </a:pPr>
                      <a:r>
                        <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82.4</a:t>
                      </a:r>
                      <a:r>
                        <a:rPr lang="ja-JP" altLang="en-US"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a:t>
                      </a:r>
                      <a:endPar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2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(72.4%)</a:t>
                      </a:r>
                    </a:p>
                  </a:txBody>
                  <a:tcPr marL="68580" marR="68580" marT="0" marB="0" anchor="ctr">
                    <a:solidFill>
                      <a:schemeClr val="bg1"/>
                    </a:solidFill>
                  </a:tcPr>
                </a:tc>
              </a:tr>
              <a:tr h="571549">
                <a:tc>
                  <a:txBody>
                    <a:bodyPr/>
                    <a:lstStyle/>
                    <a:p>
                      <a:pPr algn="ctr" fontAlgn="auto">
                        <a:lnSpc>
                          <a:spcPct val="100000"/>
                        </a:lnSpc>
                        <a:spcAft>
                          <a:spcPts val="0"/>
                        </a:spcAft>
                      </a:pPr>
                      <a:r>
                        <a:rPr lang="ja-JP" sz="2000" kern="100" dirty="0" smtClean="0">
                          <a:effectLst/>
                          <a:latin typeface="HG丸ｺﾞｼｯｸM-PRO" panose="020F0600000000000000" pitchFamily="50" charset="-128"/>
                          <a:ea typeface="HG丸ｺﾞｼｯｸM-PRO" panose="020F0600000000000000" pitchFamily="50" charset="-128"/>
                        </a:rPr>
                        <a:t>許容値</a:t>
                      </a:r>
                      <a:endParaRPr lang="en-US" altLang="ja-JP" sz="2000" kern="100" dirty="0" smtClean="0">
                        <a:effectLst/>
                        <a:latin typeface="HG丸ｺﾞｼｯｸM-PRO" panose="020F0600000000000000" pitchFamily="50" charset="-128"/>
                        <a:ea typeface="HG丸ｺﾞｼｯｸM-PRO" panose="020F0600000000000000" pitchFamily="50" charset="-128"/>
                      </a:endParaRPr>
                    </a:p>
                    <a:p>
                      <a:pPr algn="ctr" fontAlgn="auto">
                        <a:lnSpc>
                          <a:spcPct val="100000"/>
                        </a:lnSpc>
                        <a:spcAft>
                          <a:spcPts val="0"/>
                        </a:spcAft>
                      </a:pPr>
                      <a:r>
                        <a:rPr lang="ja-JP" sz="1600" kern="100" dirty="0" smtClean="0">
                          <a:effectLst/>
                          <a:latin typeface="HG丸ｺﾞｼｯｸM-PRO" panose="020F0600000000000000" pitchFamily="50" charset="-128"/>
                          <a:ea typeface="HG丸ｺﾞｼｯｸM-PRO" panose="020F0600000000000000" pitchFamily="50" charset="-128"/>
                        </a:rPr>
                        <a:t>（</a:t>
                      </a:r>
                      <a:r>
                        <a:rPr lang="ja-JP" sz="1600" kern="100" dirty="0">
                          <a:effectLst/>
                          <a:latin typeface="HG丸ｺﾞｼｯｸM-PRO" panose="020F0600000000000000" pitchFamily="50" charset="-128"/>
                          <a:ea typeface="HG丸ｺﾞｼｯｸM-PRO" panose="020F0600000000000000" pitchFamily="50" charset="-128"/>
                        </a:rPr>
                        <a:t>注●）</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accent5">
                        <a:lumMod val="40000"/>
                        <a:lumOff val="60000"/>
                      </a:schemeClr>
                    </a:solidFill>
                  </a:tcPr>
                </a:tc>
                <a:tc>
                  <a:txBody>
                    <a:bodyPr/>
                    <a:lstStyle/>
                    <a:p>
                      <a:pPr algn="ctr" fontAlgn="auto">
                        <a:lnSpc>
                          <a:spcPts val="14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70</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ts val="14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70</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ts val="14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70</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ts val="14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80</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c>
                  <a:txBody>
                    <a:bodyPr/>
                    <a:lstStyle/>
                    <a:p>
                      <a:pPr algn="ctr" fontAlgn="auto">
                        <a:lnSpc>
                          <a:spcPts val="1400"/>
                        </a:lnSpc>
                        <a:spcAft>
                          <a:spcPts val="0"/>
                        </a:spcAft>
                      </a:pPr>
                      <a:r>
                        <a:rPr lang="en-US" sz="2000" kern="100" dirty="0">
                          <a:effectLst/>
                          <a:latin typeface="HG丸ｺﾞｼｯｸM-PRO" panose="020F0600000000000000" pitchFamily="50" charset="-128"/>
                          <a:ea typeface="HG丸ｺﾞｼｯｸM-PRO" panose="020F0600000000000000" pitchFamily="50" charset="-128"/>
                        </a:rPr>
                        <a:t>70</a:t>
                      </a:r>
                      <a:r>
                        <a:rPr lang="ja-JP" sz="2000" kern="100" dirty="0">
                          <a:effectLst/>
                          <a:latin typeface="HG丸ｺﾞｼｯｸM-PRO" panose="020F0600000000000000" pitchFamily="50" charset="-128"/>
                          <a:ea typeface="HG丸ｺﾞｼｯｸM-PRO" panose="020F0600000000000000" pitchFamily="50" charset="-128"/>
                        </a:rPr>
                        <a:t>％</a:t>
                      </a:r>
                      <a:endParaRPr lang="ja-JP" sz="2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8580" marR="68580" marT="0" marB="0" anchor="ctr">
                    <a:solidFill>
                      <a:schemeClr val="bg1"/>
                    </a:solidFill>
                  </a:tcPr>
                </a:tc>
              </a:tr>
            </a:tbl>
          </a:graphicData>
        </a:graphic>
      </p:graphicFrame>
      <p:sp>
        <p:nvSpPr>
          <p:cNvPr id="7" name="Rectangle 1"/>
          <p:cNvSpPr>
            <a:spLocks noChangeArrowheads="1"/>
          </p:cNvSpPr>
          <p:nvPr/>
        </p:nvSpPr>
        <p:spPr bwMode="auto">
          <a:xfrm>
            <a:off x="428829" y="2132856"/>
            <a:ext cx="232146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1" i="0" u="none" strike="noStrike" cap="none" normalizeH="0" baseline="0" dirty="0" smtClean="0">
                <a:ln>
                  <a:noFill/>
                </a:ln>
                <a:solidFill>
                  <a:schemeClr val="tx1"/>
                </a:solidFill>
                <a:effectLst/>
                <a:latin typeface="Arial" pitchFamily="34" charset="0"/>
                <a:ea typeface="ＭＳ Ｐゴシック" pitchFamily="50" charset="-128"/>
                <a:cs typeface="Times New Roman" pitchFamily="18" charset="0"/>
              </a:rPr>
              <a:t>　</a:t>
            </a:r>
            <a:r>
              <a:rPr lang="ja-JP" altLang="en-US" sz="1600" b="1" dirty="0">
                <a:cs typeface="Times New Roman" pitchFamily="18" charset="0"/>
              </a:rPr>
              <a:t>表</a:t>
            </a:r>
            <a:r>
              <a:rPr kumimoji="1" lang="ja-JP" altLang="ja-JP" sz="1600" b="1" i="0" u="none" strike="noStrike" cap="none" normalizeH="0" baseline="0" dirty="0" smtClean="0">
                <a:ln>
                  <a:noFill/>
                </a:ln>
                <a:solidFill>
                  <a:schemeClr val="tx1"/>
                </a:solidFill>
                <a:effectLst/>
                <a:latin typeface="Arial" pitchFamily="34" charset="0"/>
                <a:ea typeface="ＭＳ Ｐゴシック" pitchFamily="50" charset="-128"/>
                <a:cs typeface="Times New Roman" pitchFamily="18" charset="0"/>
              </a:rPr>
              <a:t>●　精密検査受診率</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4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 name="テキスト ボックス 1"/>
          <p:cNvSpPr txBox="1"/>
          <p:nvPr/>
        </p:nvSpPr>
        <p:spPr>
          <a:xfrm>
            <a:off x="5978867" y="5489230"/>
            <a:ext cx="3849717" cy="307777"/>
          </a:xfrm>
          <a:prstGeom prst="rect">
            <a:avLst/>
          </a:prstGeom>
          <a:noFill/>
        </p:spPr>
        <p:txBody>
          <a:bodyPr wrap="square" rtlCol="0">
            <a:spAutoFit/>
          </a:bodyPr>
          <a:lstStyle/>
          <a:p>
            <a:r>
              <a:rPr kumimoji="1" lang="ja-JP" altLang="en-US" sz="1400" dirty="0" smtClean="0"/>
              <a:t>出典　地域保健・健康増進事業報告</a:t>
            </a:r>
            <a:endParaRPr kumimoji="1" lang="ja-JP" altLang="en-US" sz="1400" dirty="0"/>
          </a:p>
        </p:txBody>
      </p:sp>
      <p:cxnSp>
        <p:nvCxnSpPr>
          <p:cNvPr id="9" name="カギ線コネクタ 8"/>
          <p:cNvCxnSpPr/>
          <p:nvPr/>
        </p:nvCxnSpPr>
        <p:spPr>
          <a:xfrm flipV="1">
            <a:off x="215516" y="18353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6049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395691"/>
            <a:ext cx="8880176" cy="6201661"/>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pPr fontAlgn="auto"/>
            <a:r>
              <a:rPr lang="ja-JP" altLang="en-US" sz="2800" b="1" dirty="0"/>
              <a:t>　</a:t>
            </a:r>
            <a:endParaRPr lang="en-US" altLang="ja-JP" sz="2800" b="1" dirty="0" smtClean="0"/>
          </a:p>
          <a:p>
            <a:r>
              <a:rPr lang="en-US" altLang="ja-JP" sz="2100" b="1" dirty="0" smtClean="0">
                <a:latin typeface="HG丸ｺﾞｼｯｸM-PRO" panose="020F0600000000000000" pitchFamily="50" charset="-128"/>
                <a:ea typeface="HG丸ｺﾞｼｯｸM-PRO" panose="020F0600000000000000" pitchFamily="50" charset="-128"/>
              </a:rPr>
              <a:t> </a:t>
            </a:r>
            <a:r>
              <a:rPr lang="ja-JP" altLang="ja-JP" sz="2100" b="1" dirty="0" smtClean="0">
                <a:latin typeface="HG丸ｺﾞｼｯｸM-PRO" panose="020F0600000000000000" pitchFamily="50" charset="-128"/>
                <a:ea typeface="HG丸ｺﾞｼｯｸM-PRO" panose="020F0600000000000000" pitchFamily="50" charset="-128"/>
              </a:rPr>
              <a:t>【がん検診を受診しない理由】</a:t>
            </a:r>
            <a:endParaRPr lang="en-US" altLang="ja-JP" b="1" dirty="0"/>
          </a:p>
          <a:p>
            <a:pPr fontAlgn="auto"/>
            <a:endParaRPr lang="en-US" altLang="ja-JP" b="1" dirty="0" smtClean="0"/>
          </a:p>
          <a:p>
            <a:pPr fontAlgn="auto"/>
            <a:r>
              <a:rPr lang="ja-JP" altLang="en-US" b="1" dirty="0" smtClean="0"/>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がんに関する知識とがん検診の受診状況の関係を見ると、がん</a:t>
            </a:r>
            <a:r>
              <a:rPr lang="ja-JP" altLang="ja-JP" dirty="0" smtClean="0">
                <a:latin typeface="HG丸ｺﾞｼｯｸM-PRO" panose="020F0600000000000000" pitchFamily="50" charset="-128"/>
                <a:ea typeface="HG丸ｺﾞｼｯｸM-PRO" panose="020F0600000000000000" pitchFamily="50" charset="-128"/>
              </a:rPr>
              <a:t>と生活習慣の</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関連性</a:t>
            </a:r>
            <a:r>
              <a:rPr lang="ja-JP" altLang="ja-JP" dirty="0">
                <a:latin typeface="HG丸ｺﾞｼｯｸM-PRO" panose="020F0600000000000000" pitchFamily="50" charset="-128"/>
                <a:ea typeface="HG丸ｺﾞｼｯｸM-PRO" panose="020F0600000000000000" pitchFamily="50" charset="-128"/>
              </a:rPr>
              <a:t>や喫煙リスク等がんに関する知識がある人ほど</a:t>
            </a:r>
            <a:r>
              <a:rPr lang="ja-JP" altLang="ja-JP" dirty="0" smtClean="0">
                <a:latin typeface="HG丸ｺﾞｼｯｸM-PRO" panose="020F0600000000000000" pitchFamily="50" charset="-128"/>
                <a:ea typeface="HG丸ｺﾞｼｯｸM-PRO" panose="020F0600000000000000" pitchFamily="50" charset="-128"/>
              </a:rPr>
              <a:t>、がん</a:t>
            </a:r>
            <a:r>
              <a:rPr lang="ja-JP" altLang="ja-JP" dirty="0">
                <a:latin typeface="HG丸ｺﾞｼｯｸM-PRO" panose="020F0600000000000000" pitchFamily="50" charset="-128"/>
                <a:ea typeface="HG丸ｺﾞｼｯｸM-PRO" panose="020F0600000000000000" pitchFamily="50" charset="-128"/>
              </a:rPr>
              <a:t>検診を受診</a:t>
            </a:r>
            <a:r>
              <a:rPr lang="ja-JP" altLang="ja-JP" dirty="0" smtClean="0">
                <a:latin typeface="HG丸ｺﾞｼｯｸM-PRO" panose="020F0600000000000000" pitchFamily="50" charset="-128"/>
                <a:ea typeface="HG丸ｺﾞｼｯｸM-PRO" panose="020F0600000000000000" pitchFamily="50" charset="-128"/>
              </a:rPr>
              <a:t>して</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いる</a:t>
            </a:r>
            <a:r>
              <a:rPr lang="ja-JP" altLang="ja-JP" dirty="0">
                <a:latin typeface="HG丸ｺﾞｼｯｸM-PRO" panose="020F0600000000000000" pitchFamily="50" charset="-128"/>
                <a:ea typeface="HG丸ｺﾞｼｯｸM-PRO" panose="020F0600000000000000" pitchFamily="50" charset="-128"/>
              </a:rPr>
              <a:t>傾向が</a:t>
            </a:r>
            <a:r>
              <a:rPr lang="ja-JP" altLang="ja-JP" dirty="0" smtClean="0">
                <a:latin typeface="HG丸ｺﾞｼｯｸM-PRO" panose="020F0600000000000000" pitchFamily="50" charset="-128"/>
                <a:ea typeface="HG丸ｺﾞｼｯｸM-PRO" panose="020F0600000000000000" pitchFamily="50" charset="-128"/>
              </a:rPr>
              <a:t>みら</a:t>
            </a:r>
            <a:r>
              <a:rPr lang="ja-JP" altLang="en-US" dirty="0" smtClean="0">
                <a:latin typeface="HG丸ｺﾞｼｯｸM-PRO" panose="020F0600000000000000" pitchFamily="50" charset="-128"/>
                <a:ea typeface="HG丸ｺﾞｼｯｸM-PRO" panose="020F0600000000000000" pitchFamily="50" charset="-128"/>
              </a:rPr>
              <a:t>れる</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また、がん検診を</a:t>
            </a:r>
            <a:r>
              <a:rPr lang="ja-JP" altLang="ja-JP" dirty="0" smtClean="0">
                <a:latin typeface="HG丸ｺﾞｼｯｸM-PRO" panose="020F0600000000000000" pitchFamily="50" charset="-128"/>
                <a:ea typeface="HG丸ｺﾞｼｯｸM-PRO" panose="020F0600000000000000" pitchFamily="50" charset="-128"/>
              </a:rPr>
              <a:t>受けない理由</a:t>
            </a:r>
            <a:r>
              <a:rPr lang="ja-JP" altLang="ja-JP" dirty="0">
                <a:latin typeface="HG丸ｺﾞｼｯｸM-PRO" panose="020F0600000000000000" pitchFamily="50" charset="-128"/>
                <a:ea typeface="HG丸ｺﾞｼｯｸM-PRO" panose="020F0600000000000000" pitchFamily="50" charset="-128"/>
              </a:rPr>
              <a:t>として</a:t>
            </a:r>
            <a:r>
              <a:rPr lang="ja-JP" altLang="ja-JP" dirty="0" smtClean="0">
                <a:latin typeface="HG丸ｺﾞｼｯｸM-PRO" panose="020F0600000000000000" pitchFamily="50" charset="-128"/>
                <a:ea typeface="HG丸ｺﾞｼｯｸM-PRO" panose="020F0600000000000000" pitchFamily="50" charset="-128"/>
              </a:rPr>
              <a:t>、「がんが心配な</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時は、その都度、医療機関を受診すればよい」という回答をした人も多く</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みられることから、がんやがんの予防</a:t>
            </a:r>
            <a:r>
              <a:rPr lang="ja-JP" altLang="ja-JP" dirty="0">
                <a:latin typeface="HG丸ｺﾞｼｯｸM-PRO" panose="020F0600000000000000" pitchFamily="50" charset="-128"/>
                <a:ea typeface="HG丸ｺﾞｼｯｸM-PRO" panose="020F0600000000000000" pitchFamily="50" charset="-128"/>
              </a:rPr>
              <a:t>に関する正しい知識の普及啓発</a:t>
            </a:r>
            <a:r>
              <a:rPr lang="ja-JP" altLang="ja-JP" dirty="0" smtClean="0">
                <a:latin typeface="HG丸ｺﾞｼｯｸM-PRO" panose="020F0600000000000000" pitchFamily="50" charset="-128"/>
                <a:ea typeface="HG丸ｺﾞｼｯｸM-PRO" panose="020F0600000000000000" pitchFamily="50" charset="-128"/>
              </a:rPr>
              <a:t>が必要</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で</a:t>
            </a:r>
            <a:r>
              <a:rPr lang="ja-JP" altLang="en-US" dirty="0" smtClean="0">
                <a:latin typeface="HG丸ｺﾞｼｯｸM-PRO" panose="020F0600000000000000" pitchFamily="50" charset="-128"/>
                <a:ea typeface="HG丸ｺﾞｼｯｸM-PRO" panose="020F0600000000000000" pitchFamily="50" charset="-128"/>
              </a:rPr>
              <a:t>ある</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endParaRPr lang="ja-JP" altLang="ja-JP" dirty="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がん検診を受けない理由として、経済的な負担を挙げている人が</a:t>
            </a:r>
            <a:r>
              <a:rPr lang="ja-JP" altLang="ja-JP" dirty="0" smtClean="0">
                <a:latin typeface="HG丸ｺﾞｼｯｸM-PRO" panose="020F0600000000000000" pitchFamily="50" charset="-128"/>
                <a:ea typeface="HG丸ｺﾞｼｯｸM-PRO" panose="020F0600000000000000" pitchFamily="50" charset="-128"/>
              </a:rPr>
              <a:t>多くみられ</a:t>
            </a:r>
            <a:r>
              <a:rPr lang="ja-JP" altLang="en-US" dirty="0" smtClean="0">
                <a:latin typeface="HG丸ｺﾞｼｯｸM-PRO" panose="020F0600000000000000" pitchFamily="50" charset="-128"/>
                <a:ea typeface="HG丸ｺﾞｼｯｸM-PRO" panose="020F0600000000000000" pitchFamily="50" charset="-128"/>
              </a:rPr>
              <a:t>る</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が</a:t>
            </a:r>
            <a:r>
              <a:rPr lang="ja-JP" altLang="ja-JP" dirty="0" smtClean="0">
                <a:latin typeface="HG丸ｺﾞｼｯｸM-PRO" panose="020F0600000000000000" pitchFamily="50" charset="-128"/>
                <a:ea typeface="HG丸ｺﾞｼｯｸM-PRO" panose="020F0600000000000000" pitchFamily="50" charset="-128"/>
              </a:rPr>
              <a:t>、がん検診は安価で受診できることが知られていない可能性が高いと考えら</a:t>
            </a:r>
            <a:r>
              <a:rPr lang="en-US" altLang="ja-JP" dirty="0" smtClean="0">
                <a:latin typeface="HG丸ｺﾞｼｯｸM-PRO" panose="020F0600000000000000" pitchFamily="50" charset="-128"/>
                <a:ea typeface="HG丸ｺﾞｼｯｸM-PRO" panose="020F0600000000000000" pitchFamily="50" charset="-128"/>
              </a:rPr>
              <a:t>  </a:t>
            </a: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れ</a:t>
            </a:r>
            <a:r>
              <a:rPr lang="ja-JP" altLang="en-US" dirty="0" smtClean="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また、「受診する時間がないから」と回答</a:t>
            </a:r>
            <a:r>
              <a:rPr lang="ja-JP" altLang="ja-JP" dirty="0" smtClean="0">
                <a:latin typeface="HG丸ｺﾞｼｯｸM-PRO" panose="020F0600000000000000" pitchFamily="50" charset="-128"/>
                <a:ea typeface="HG丸ｺﾞｼｯｸM-PRO" panose="020F0600000000000000" pitchFamily="50" charset="-128"/>
              </a:rPr>
              <a:t>した人も多くみられること</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から</a:t>
            </a:r>
            <a:r>
              <a:rPr lang="ja-JP" altLang="ja-JP" dirty="0">
                <a:latin typeface="HG丸ｺﾞｼｯｸM-PRO" panose="020F0600000000000000" pitchFamily="50" charset="-128"/>
                <a:ea typeface="HG丸ｺﾞｼｯｸM-PRO" panose="020F0600000000000000" pitchFamily="50" charset="-128"/>
              </a:rPr>
              <a:t>、がん検診の普及啓発や利便性に配慮</a:t>
            </a:r>
            <a:r>
              <a:rPr lang="ja-JP" altLang="ja-JP" dirty="0" smtClean="0">
                <a:latin typeface="HG丸ｺﾞｼｯｸM-PRO" panose="020F0600000000000000" pitchFamily="50" charset="-128"/>
                <a:ea typeface="HG丸ｺﾞｼｯｸM-PRO" panose="020F0600000000000000" pitchFamily="50" charset="-128"/>
              </a:rPr>
              <a:t>した受診</a:t>
            </a:r>
            <a:r>
              <a:rPr lang="ja-JP" altLang="ja-JP" dirty="0">
                <a:latin typeface="HG丸ｺﾞｼｯｸM-PRO" panose="020F0600000000000000" pitchFamily="50" charset="-128"/>
                <a:ea typeface="HG丸ｺﾞｼｯｸM-PRO" panose="020F0600000000000000" pitchFamily="50" charset="-128"/>
              </a:rPr>
              <a:t>環境整備</a:t>
            </a:r>
            <a:r>
              <a:rPr lang="ja-JP" altLang="ja-JP" dirty="0" smtClean="0">
                <a:latin typeface="HG丸ｺﾞｼｯｸM-PRO" panose="020F0600000000000000" pitchFamily="50" charset="-128"/>
                <a:ea typeface="HG丸ｺﾞｼｯｸM-PRO" panose="020F0600000000000000" pitchFamily="50" charset="-128"/>
              </a:rPr>
              <a:t>の充実</a:t>
            </a:r>
            <a:r>
              <a:rPr lang="ja-JP" altLang="ja-JP" dirty="0">
                <a:latin typeface="HG丸ｺﾞｼｯｸM-PRO" panose="020F0600000000000000" pitchFamily="50" charset="-128"/>
                <a:ea typeface="HG丸ｺﾞｼｯｸM-PRO" panose="020F0600000000000000" pitchFamily="50" charset="-128"/>
              </a:rPr>
              <a:t>が必要</a:t>
            </a:r>
            <a:r>
              <a:rPr lang="ja-JP" altLang="ja-JP" dirty="0" smtClean="0">
                <a:latin typeface="HG丸ｺﾞｼｯｸM-PRO" panose="020F0600000000000000" pitchFamily="50" charset="-128"/>
                <a:ea typeface="HG丸ｺﾞｼｯｸM-PRO" panose="020F0600000000000000" pitchFamily="50" charset="-128"/>
              </a:rPr>
              <a:t>で</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ある</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9</a:t>
            </a:fld>
            <a:endParaRPr kumimoji="1" lang="ja-JP" altLang="en-US" dirty="0"/>
          </a:p>
        </p:txBody>
      </p:sp>
      <p:cxnSp>
        <p:nvCxnSpPr>
          <p:cNvPr id="7" name="カギ線コネクタ 6"/>
          <p:cNvCxnSpPr/>
          <p:nvPr/>
        </p:nvCxnSpPr>
        <p:spPr>
          <a:xfrm flipV="1">
            <a:off x="215516" y="183535"/>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51520" y="0"/>
            <a:ext cx="7111623"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　大阪府</a:t>
            </a:r>
            <a:r>
              <a:rPr lang="ja-JP" altLang="en-US" sz="2000" b="1" dirty="0">
                <a:latin typeface="HG丸ｺﾞｼｯｸM-PRO" panose="020F0600000000000000" pitchFamily="50" charset="-128"/>
                <a:ea typeface="HG丸ｺﾞｼｯｸM-PRO" panose="020F0600000000000000" pitchFamily="50" charset="-128"/>
              </a:rPr>
              <a:t>における</a:t>
            </a:r>
            <a:r>
              <a:rPr lang="ja-JP" altLang="en-US" sz="2000" b="1" dirty="0" smtClean="0">
                <a:latin typeface="HG丸ｺﾞｼｯｸM-PRO" panose="020F0600000000000000" pitchFamily="50" charset="-128"/>
                <a:ea typeface="HG丸ｺﾞｼｯｸM-PRO" panose="020F0600000000000000" pitchFamily="50" charset="-128"/>
              </a:rPr>
              <a:t>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63930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3177</TotalTime>
  <Words>1117</Words>
  <Application>Microsoft Office PowerPoint</Application>
  <PresentationFormat>画面に合わせる (4:3)</PresentationFormat>
  <Paragraphs>531</Paragraphs>
  <Slides>21</Slides>
  <Notes>21</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第3期大阪府がん対策推進計画 がん検診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156</cp:revision>
  <cp:lastPrinted>2017-08-09T04:37:25Z</cp:lastPrinted>
  <dcterms:created xsi:type="dcterms:W3CDTF">2017-07-25T08:49:57Z</dcterms:created>
  <dcterms:modified xsi:type="dcterms:W3CDTF">2017-08-09T12:02:44Z</dcterms:modified>
</cp:coreProperties>
</file>