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74" r:id="rId3"/>
    <p:sldId id="275" r:id="rId4"/>
    <p:sldId id="259" r:id="rId5"/>
    <p:sldId id="267" r:id="rId6"/>
    <p:sldId id="268" r:id="rId7"/>
    <p:sldId id="277" r:id="rId8"/>
    <p:sldId id="257" r:id="rId9"/>
    <p:sldId id="269" r:id="rId10"/>
    <p:sldId id="270" r:id="rId11"/>
    <p:sldId id="278" r:id="rId12"/>
    <p:sldId id="264" r:id="rId13"/>
    <p:sldId id="265" r:id="rId14"/>
    <p:sldId id="281" r:id="rId15"/>
    <p:sldId id="279" r:id="rId16"/>
    <p:sldId id="266" r:id="rId17"/>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422"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63E7596-C829-4ACC-9635-1231A6F8AA34}" type="datetimeFigureOut">
              <a:rPr kumimoji="1" lang="ja-JP" altLang="en-US" smtClean="0"/>
              <a:t>2017/8/9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4027979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63E7596-C829-4ACC-9635-1231A6F8AA34}" type="datetimeFigureOut">
              <a:rPr kumimoji="1" lang="ja-JP" altLang="en-US" smtClean="0"/>
              <a:t>2017/8/9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1181401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63E7596-C829-4ACC-9635-1231A6F8AA34}" type="datetimeFigureOut">
              <a:rPr kumimoji="1" lang="ja-JP" altLang="en-US" smtClean="0"/>
              <a:t>2017/8/9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737726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63E7596-C829-4ACC-9635-1231A6F8AA34}" type="datetimeFigureOut">
              <a:rPr kumimoji="1" lang="ja-JP" altLang="en-US" smtClean="0"/>
              <a:t>2017/8/9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956013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63E7596-C829-4ACC-9635-1231A6F8AA34}" type="datetimeFigureOut">
              <a:rPr kumimoji="1" lang="ja-JP" altLang="en-US" smtClean="0"/>
              <a:t>2017/8/9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2055867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63E7596-C829-4ACC-9635-1231A6F8AA34}" type="datetimeFigureOut">
              <a:rPr kumimoji="1" lang="ja-JP" altLang="en-US" smtClean="0"/>
              <a:t>2017/8/9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788002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63E7596-C829-4ACC-9635-1231A6F8AA34}" type="datetimeFigureOut">
              <a:rPr kumimoji="1" lang="ja-JP" altLang="en-US" smtClean="0"/>
              <a:t>2017/8/9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2747901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63E7596-C829-4ACC-9635-1231A6F8AA34}" type="datetimeFigureOut">
              <a:rPr kumimoji="1" lang="ja-JP" altLang="en-US" smtClean="0"/>
              <a:t>2017/8/9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3911644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63E7596-C829-4ACC-9635-1231A6F8AA34}" type="datetimeFigureOut">
              <a:rPr kumimoji="1" lang="ja-JP" altLang="en-US" smtClean="0"/>
              <a:t>2017/8/9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1350370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63E7596-C829-4ACC-9635-1231A6F8AA34}" type="datetimeFigureOut">
              <a:rPr kumimoji="1" lang="ja-JP" altLang="en-US" smtClean="0"/>
              <a:t>2017/8/9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4146058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63E7596-C829-4ACC-9635-1231A6F8AA34}" type="datetimeFigureOut">
              <a:rPr kumimoji="1" lang="ja-JP" altLang="en-US" smtClean="0"/>
              <a:t>2017/8/9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835952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3E7596-C829-4ACC-9635-1231A6F8AA34}" type="datetimeFigureOut">
              <a:rPr kumimoji="1" lang="ja-JP" altLang="en-US" smtClean="0"/>
              <a:t>2017/8/9</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FD405-F2AD-4134-93E5-94A571653F50}" type="slidenum">
              <a:rPr kumimoji="1" lang="ja-JP" altLang="en-US" smtClean="0"/>
              <a:t>‹#›</a:t>
            </a:fld>
            <a:endParaRPr kumimoji="1" lang="ja-JP" altLang="en-US"/>
          </a:p>
        </p:txBody>
      </p:sp>
    </p:spTree>
    <p:extLst>
      <p:ext uri="{BB962C8B-B14F-4D97-AF65-F5344CB8AC3E}">
        <p14:creationId xmlns:p14="http://schemas.microsoft.com/office/powerpoint/2010/main" val="27149220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kumimoji="1" lang="ja-JP" altLang="en-US" dirty="0" smtClean="0"/>
              <a:t>第</a:t>
            </a:r>
            <a:r>
              <a:rPr kumimoji="1" lang="en-US" altLang="ja-JP" dirty="0" smtClean="0"/>
              <a:t>3</a:t>
            </a:r>
            <a:r>
              <a:rPr kumimoji="1" lang="ja-JP" altLang="en-US" dirty="0" smtClean="0"/>
              <a:t>期大阪府がん対策推進計画</a:t>
            </a:r>
            <a:r>
              <a:rPr kumimoji="1" lang="en-US" altLang="ja-JP" dirty="0" smtClean="0"/>
              <a:t/>
            </a:r>
            <a:br>
              <a:rPr kumimoji="1" lang="en-US" altLang="ja-JP" dirty="0" smtClean="0"/>
            </a:br>
            <a:r>
              <a:rPr lang="ja-JP" altLang="en-US" dirty="0" smtClean="0"/>
              <a:t>たばこ対策・がん教育</a:t>
            </a:r>
            <a:endParaRPr kumimoji="1" lang="ja-JP" altLang="en-US" dirty="0"/>
          </a:p>
        </p:txBody>
      </p:sp>
      <p:sp>
        <p:nvSpPr>
          <p:cNvPr id="3" name="サブタイトル 2"/>
          <p:cNvSpPr>
            <a:spLocks noGrp="1"/>
          </p:cNvSpPr>
          <p:nvPr>
            <p:ph type="subTitle" idx="1"/>
          </p:nvPr>
        </p:nvSpPr>
        <p:spPr/>
        <p:txBody>
          <a:bodyPr/>
          <a:lstStyle/>
          <a:p>
            <a:r>
              <a:rPr kumimoji="1" lang="ja-JP" altLang="en-US" dirty="0" smtClean="0"/>
              <a:t>分野別検討</a:t>
            </a:r>
            <a:endParaRPr kumimoji="1" lang="ja-JP" altLang="en-US" dirty="0"/>
          </a:p>
        </p:txBody>
      </p:sp>
      <p:sp>
        <p:nvSpPr>
          <p:cNvPr id="4" name="テキスト ボックス 3"/>
          <p:cNvSpPr txBox="1"/>
          <p:nvPr/>
        </p:nvSpPr>
        <p:spPr>
          <a:xfrm>
            <a:off x="7884368" y="187935"/>
            <a:ext cx="1129427" cy="369332"/>
          </a:xfrm>
          <a:prstGeom prst="rect">
            <a:avLst/>
          </a:prstGeom>
          <a:noFill/>
          <a:ln>
            <a:solidFill>
              <a:schemeClr val="tx1"/>
            </a:solidFill>
          </a:ln>
        </p:spPr>
        <p:txBody>
          <a:bodyPr wrap="square" rtlCol="0">
            <a:spAutoFit/>
          </a:bodyPr>
          <a:lstStyle/>
          <a:p>
            <a:pPr algn="ctr"/>
            <a:r>
              <a:rPr kumimoji="1" lang="ja-JP" altLang="en-US" dirty="0" smtClean="0"/>
              <a:t>資料</a:t>
            </a:r>
            <a:r>
              <a:rPr lang="ja-JP" altLang="en-US" dirty="0"/>
              <a:t>３</a:t>
            </a:r>
            <a:endParaRPr kumimoji="1" lang="ja-JP" altLang="en-US" dirty="0"/>
          </a:p>
        </p:txBody>
      </p:sp>
    </p:spTree>
    <p:extLst>
      <p:ext uri="{BB962C8B-B14F-4D97-AF65-F5344CB8AC3E}">
        <p14:creationId xmlns:p14="http://schemas.microsoft.com/office/powerpoint/2010/main" val="19765719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79512"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pPr>
              <a:tabLst>
                <a:tab pos="623888" algn="l"/>
              </a:tabLst>
            </a:pPr>
            <a:r>
              <a:rPr lang="ja-JP" altLang="en-US" b="1" dirty="0" smtClean="0">
                <a:latin typeface="HG丸ｺﾞｼｯｸM-PRO" panose="020F0600000000000000" pitchFamily="50" charset="-128"/>
                <a:ea typeface="HG丸ｺﾞｼｯｸM-PRO" panose="020F0600000000000000" pitchFamily="50" charset="-128"/>
              </a:rPr>
              <a:t>② </a:t>
            </a:r>
            <a:r>
              <a:rPr lang="ja-JP" altLang="en-US" b="1" dirty="0">
                <a:latin typeface="HG丸ｺﾞｼｯｸM-PRO" panose="020F0600000000000000" pitchFamily="50" charset="-128"/>
                <a:ea typeface="HG丸ｺﾞｼｯｸM-PRO" panose="020F0600000000000000" pitchFamily="50" charset="-128"/>
              </a:rPr>
              <a:t>喫煙以外の生活習慣の</a:t>
            </a:r>
            <a:r>
              <a:rPr lang="ja-JP" altLang="en-US" b="1" dirty="0" smtClean="0">
                <a:latin typeface="HG丸ｺﾞｼｯｸM-PRO" panose="020F0600000000000000" pitchFamily="50" charset="-128"/>
                <a:ea typeface="HG丸ｺﾞｼｯｸM-PRO" panose="020F0600000000000000" pitchFamily="50" charset="-128"/>
              </a:rPr>
              <a:t>改善</a:t>
            </a:r>
            <a:endParaRPr lang="en-US" altLang="ja-JP" b="1" dirty="0" smtClean="0">
              <a:latin typeface="HG丸ｺﾞｼｯｸM-PRO" panose="020F0600000000000000" pitchFamily="50" charset="-128"/>
              <a:ea typeface="HG丸ｺﾞｼｯｸM-PRO" panose="020F0600000000000000" pitchFamily="50" charset="-128"/>
            </a:endParaRPr>
          </a:p>
          <a:p>
            <a:pPr>
              <a:tabLst>
                <a:tab pos="623888" algn="l"/>
              </a:tabLst>
            </a:pPr>
            <a:endParaRPr lang="en-US" altLang="ja-JP" b="1" dirty="0" smtClean="0">
              <a:latin typeface="HG丸ｺﾞｼｯｸM-PRO" panose="020F0600000000000000" pitchFamily="50" charset="-128"/>
              <a:ea typeface="HG丸ｺﾞｼｯｸM-PRO" panose="020F0600000000000000" pitchFamily="50" charset="-128"/>
            </a:endParaRPr>
          </a:p>
          <a:p>
            <a:pPr>
              <a:tabLst>
                <a:tab pos="623888" algn="l"/>
              </a:tabLst>
            </a:pPr>
            <a:r>
              <a:rPr lang="ja-JP" altLang="en-US" b="1" dirty="0">
                <a:latin typeface="HG丸ｺﾞｼｯｸM-PRO" panose="020F0600000000000000" pitchFamily="50" charset="-128"/>
                <a:ea typeface="HG丸ｺﾞｼｯｸM-PRO" panose="020F0600000000000000" pitchFamily="50" charset="-128"/>
              </a:rPr>
              <a:t>　</a:t>
            </a:r>
            <a:r>
              <a:rPr lang="ja-JP" altLang="en-US" b="1" dirty="0" smtClean="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○市</a:t>
            </a:r>
            <a:r>
              <a:rPr lang="ja-JP" altLang="en-US" dirty="0">
                <a:latin typeface="HG丸ｺﾞｼｯｸM-PRO" panose="020F0600000000000000" pitchFamily="50" charset="-128"/>
                <a:ea typeface="HG丸ｺﾞｼｯｸM-PRO" panose="020F0600000000000000" pitchFamily="50" charset="-128"/>
              </a:rPr>
              <a:t>町村、学校、医療保険者、関係団体、民間企業等と連携し、朝食や野菜摂</a:t>
            </a:r>
            <a:endParaRPr lang="en-US" altLang="ja-JP" dirty="0">
              <a:latin typeface="HG丸ｺﾞｼｯｸM-PRO" panose="020F0600000000000000" pitchFamily="50" charset="-128"/>
              <a:ea typeface="HG丸ｺﾞｼｯｸM-PRO" panose="020F0600000000000000" pitchFamily="50" charset="-128"/>
            </a:endParaRPr>
          </a:p>
          <a:p>
            <a:pPr>
              <a:tabLst>
                <a:tab pos="812800" algn="l"/>
              </a:tabLst>
            </a:pPr>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r>
              <a:rPr lang="ja-JP" altLang="en-US" dirty="0">
                <a:latin typeface="HG丸ｺﾞｼｯｸM-PRO" panose="020F0600000000000000" pitchFamily="50" charset="-128"/>
                <a:ea typeface="HG丸ｺﾞｼｯｸM-PRO" panose="020F0600000000000000" pitchFamily="50" charset="-128"/>
              </a:rPr>
              <a:t>取、栄養バランスの良い食生活、適正体重、身体活動量、適量飲酒など、が</a:t>
            </a:r>
            <a:endParaRPr lang="en-US" altLang="ja-JP" dirty="0">
              <a:latin typeface="HG丸ｺﾞｼｯｸM-PRO" panose="020F0600000000000000" pitchFamily="50" charset="-128"/>
              <a:ea typeface="HG丸ｺﾞｼｯｸM-PRO" panose="020F0600000000000000" pitchFamily="50" charset="-128"/>
            </a:endParaRPr>
          </a:p>
          <a:p>
            <a:pPr>
              <a:tabLst>
                <a:tab pos="812800" algn="l"/>
              </a:tabLst>
            </a:pPr>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r>
              <a:rPr lang="ja-JP" altLang="en-US" dirty="0" err="1">
                <a:latin typeface="HG丸ｺﾞｼｯｸM-PRO" panose="020F0600000000000000" pitchFamily="50" charset="-128"/>
                <a:ea typeface="HG丸ｺﾞｼｯｸM-PRO" panose="020F0600000000000000" pitchFamily="50" charset="-128"/>
              </a:rPr>
              <a:t>んの</a:t>
            </a:r>
            <a:r>
              <a:rPr lang="ja-JP" altLang="en-US" dirty="0">
                <a:latin typeface="HG丸ｺﾞｼｯｸM-PRO" panose="020F0600000000000000" pitchFamily="50" charset="-128"/>
                <a:ea typeface="HG丸ｺﾞｼｯｸM-PRO" panose="020F0600000000000000" pitchFamily="50" charset="-128"/>
              </a:rPr>
              <a:t>予防につながる生活習慣について普及啓発を行う</a:t>
            </a:r>
            <a:r>
              <a:rPr lang="ja-JP" altLang="en-US" dirty="0" smtClean="0">
                <a:latin typeface="HG丸ｺﾞｼｯｸM-PRO" panose="020F0600000000000000" pitchFamily="50" charset="-128"/>
                <a:ea typeface="HG丸ｺﾞｼｯｸM-PRO" panose="020F0600000000000000" pitchFamily="50" charset="-128"/>
              </a:rPr>
              <a:t>。</a:t>
            </a:r>
            <a:endParaRPr lang="en-US" altLang="ja-JP" dirty="0" smtClean="0">
              <a:latin typeface="HG丸ｺﾞｼｯｸM-PRO" panose="020F0600000000000000" pitchFamily="50" charset="-128"/>
              <a:ea typeface="HG丸ｺﾞｼｯｸM-PRO" panose="020F0600000000000000" pitchFamily="50" charset="-128"/>
            </a:endParaRPr>
          </a:p>
          <a:p>
            <a:endParaRPr lang="en-US" altLang="ja-JP" b="1" u="sng" dirty="0">
              <a:latin typeface="HG丸ｺﾞｼｯｸM-PRO" panose="020F0600000000000000" pitchFamily="50" charset="-128"/>
              <a:ea typeface="HG丸ｺﾞｼｯｸM-PRO" panose="020F0600000000000000" pitchFamily="50" charset="-128"/>
            </a:endParaRPr>
          </a:p>
          <a:p>
            <a:r>
              <a:rPr lang="ja-JP" altLang="en-US" b="1" dirty="0" smtClean="0">
                <a:latin typeface="HG丸ｺﾞｼｯｸM-PRO" panose="020F0600000000000000" pitchFamily="50" charset="-128"/>
                <a:ea typeface="HG丸ｺﾞｼｯｸM-PRO" panose="020F0600000000000000" pitchFamily="50" charset="-128"/>
              </a:rPr>
              <a:t>③ </a:t>
            </a:r>
            <a:r>
              <a:rPr lang="ja-JP" altLang="en-US" b="1" dirty="0">
                <a:latin typeface="HG丸ｺﾞｼｯｸM-PRO" panose="020F0600000000000000" pitchFamily="50" charset="-128"/>
                <a:ea typeface="HG丸ｺﾞｼｯｸM-PRO" panose="020F0600000000000000" pitchFamily="50" charset="-128"/>
              </a:rPr>
              <a:t>がん</a:t>
            </a:r>
            <a:r>
              <a:rPr lang="ja-JP" altLang="en-US" b="1" dirty="0" smtClean="0">
                <a:latin typeface="HG丸ｺﾞｼｯｸM-PRO" panose="020F0600000000000000" pitchFamily="50" charset="-128"/>
                <a:ea typeface="HG丸ｺﾞｼｯｸM-PRO" panose="020F0600000000000000" pitchFamily="50" charset="-128"/>
              </a:rPr>
              <a:t>教育、がんに関する知識の普及啓発</a:t>
            </a:r>
            <a:endParaRPr lang="en-US" altLang="ja-JP" b="1" dirty="0" smtClean="0">
              <a:latin typeface="HG丸ｺﾞｼｯｸM-PRO" panose="020F0600000000000000" pitchFamily="50" charset="-128"/>
              <a:ea typeface="HG丸ｺﾞｼｯｸM-PRO" panose="020F0600000000000000" pitchFamily="50" charset="-128"/>
            </a:endParaRPr>
          </a:p>
          <a:p>
            <a:r>
              <a:rPr lang="ja-JP" altLang="en-US" b="1" dirty="0">
                <a:latin typeface="HG丸ｺﾞｼｯｸM-PRO" panose="020F0600000000000000" pitchFamily="50" charset="-128"/>
                <a:ea typeface="HG丸ｺﾞｼｯｸM-PRO" panose="020F0600000000000000" pitchFamily="50" charset="-128"/>
              </a:rPr>
              <a:t>　</a:t>
            </a:r>
            <a:r>
              <a:rPr lang="ja-JP" altLang="en-US" b="1" dirty="0" smtClean="0">
                <a:latin typeface="HG丸ｺﾞｼｯｸM-PRO" panose="020F0600000000000000" pitchFamily="50" charset="-128"/>
                <a:ea typeface="HG丸ｺﾞｼｯｸM-PRO" panose="020F0600000000000000" pitchFamily="50" charset="-128"/>
              </a:rPr>
              <a:t>　   </a:t>
            </a:r>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○学習</a:t>
            </a:r>
            <a:r>
              <a:rPr lang="ja-JP" altLang="en-US" dirty="0">
                <a:latin typeface="HG丸ｺﾞｼｯｸM-PRO" panose="020F0600000000000000" pitchFamily="50" charset="-128"/>
                <a:ea typeface="HG丸ｺﾞｼｯｸM-PRO" panose="020F0600000000000000" pitchFamily="50" charset="-128"/>
              </a:rPr>
              <a:t>指導要領に</a:t>
            </a:r>
            <a:r>
              <a:rPr lang="ja-JP" altLang="en-US" dirty="0" smtClean="0">
                <a:latin typeface="HG丸ｺﾞｼｯｸM-PRO" panose="020F0600000000000000" pitchFamily="50" charset="-128"/>
                <a:ea typeface="HG丸ｺﾞｼｯｸM-PRO" panose="020F0600000000000000" pitchFamily="50" charset="-128"/>
              </a:rPr>
              <a:t>基づ</a:t>
            </a:r>
            <a:r>
              <a:rPr lang="ja-JP" altLang="en-US" dirty="0">
                <a:latin typeface="HG丸ｺﾞｼｯｸM-PRO" panose="020F0600000000000000" pitchFamily="50" charset="-128"/>
                <a:ea typeface="HG丸ｺﾞｼｯｸM-PRO" panose="020F0600000000000000" pitchFamily="50" charset="-128"/>
              </a:rPr>
              <a:t>く</a:t>
            </a:r>
            <a:r>
              <a:rPr lang="ja-JP" altLang="en-US" dirty="0" smtClean="0">
                <a:latin typeface="HG丸ｺﾞｼｯｸM-PRO" panose="020F0600000000000000" pitchFamily="50" charset="-128"/>
                <a:ea typeface="HG丸ｺﾞｼｯｸM-PRO" panose="020F0600000000000000" pitchFamily="50" charset="-128"/>
              </a:rPr>
              <a:t>がん</a:t>
            </a:r>
            <a:r>
              <a:rPr lang="ja-JP" altLang="en-US" dirty="0">
                <a:latin typeface="HG丸ｺﾞｼｯｸM-PRO" panose="020F0600000000000000" pitchFamily="50" charset="-128"/>
                <a:ea typeface="HG丸ｺﾞｼｯｸM-PRO" panose="020F0600000000000000" pitchFamily="50" charset="-128"/>
              </a:rPr>
              <a:t>教育を</a:t>
            </a:r>
            <a:r>
              <a:rPr lang="ja-JP" altLang="en-US" dirty="0" smtClean="0">
                <a:latin typeface="HG丸ｺﾞｼｯｸM-PRO" panose="020F0600000000000000" pitchFamily="50" charset="-128"/>
                <a:ea typeface="HG丸ｺﾞｼｯｸM-PRO" panose="020F0600000000000000" pitchFamily="50" charset="-128"/>
              </a:rPr>
              <a:t>展開</a:t>
            </a:r>
            <a:r>
              <a:rPr lang="ja-JP" altLang="en-US" dirty="0">
                <a:latin typeface="HG丸ｺﾞｼｯｸM-PRO" panose="020F0600000000000000" pitchFamily="50" charset="-128"/>
                <a:ea typeface="HG丸ｺﾞｼｯｸM-PRO" panose="020F0600000000000000" pitchFamily="50" charset="-128"/>
              </a:rPr>
              <a:t>する</a:t>
            </a:r>
            <a:r>
              <a:rPr lang="ja-JP" altLang="en-US" dirty="0" smtClean="0">
                <a:latin typeface="HG丸ｺﾞｼｯｸM-PRO" panose="020F0600000000000000" pitchFamily="50" charset="-128"/>
                <a:ea typeface="HG丸ｺﾞｼｯｸM-PRO" panose="020F0600000000000000" pitchFamily="50" charset="-128"/>
              </a:rPr>
              <a:t>。</a:t>
            </a:r>
            <a:endParaRPr lang="ja-JP" altLang="en-US" dirty="0">
              <a:latin typeface="HG丸ｺﾞｼｯｸM-PRO" panose="020F0600000000000000" pitchFamily="50" charset="-128"/>
              <a:ea typeface="HG丸ｺﾞｼｯｸM-PRO" panose="020F0600000000000000" pitchFamily="50" charset="-128"/>
            </a:endParaRPr>
          </a:p>
          <a:p>
            <a:endParaRPr lang="ja-JP" altLang="en-US" dirty="0">
              <a:latin typeface="HG丸ｺﾞｼｯｸM-PRO" panose="020F0600000000000000" pitchFamily="50" charset="-128"/>
              <a:ea typeface="HG丸ｺﾞｼｯｸM-PRO" panose="020F0600000000000000" pitchFamily="50" charset="-128"/>
            </a:endParaRPr>
          </a:p>
          <a:p>
            <a:r>
              <a:rPr lang="ja-JP" altLang="en-US" dirty="0" smtClean="0">
                <a:latin typeface="HG丸ｺﾞｼｯｸM-PRO" panose="020F0600000000000000" pitchFamily="50" charset="-128"/>
                <a:ea typeface="HG丸ｺﾞｼｯｸM-PRO" panose="020F0600000000000000" pitchFamily="50" charset="-128"/>
              </a:rPr>
              <a:t>　　○</a:t>
            </a:r>
            <a:r>
              <a:rPr lang="ja-JP" altLang="en-US" dirty="0">
                <a:latin typeface="HG丸ｺﾞｼｯｸM-PRO" panose="020F0600000000000000" pitchFamily="50" charset="-128"/>
                <a:ea typeface="HG丸ｺﾞｼｯｸM-PRO" panose="020F0600000000000000" pitchFamily="50" charset="-128"/>
              </a:rPr>
              <a:t>がん対策基金を活用し、がん教育を担当する教員に対する研修</a:t>
            </a:r>
            <a:r>
              <a:rPr lang="ja-JP" altLang="en-US" dirty="0" smtClean="0">
                <a:latin typeface="HG丸ｺﾞｼｯｸM-PRO" panose="020F0600000000000000" pitchFamily="50" charset="-128"/>
                <a:ea typeface="HG丸ｺﾞｼｯｸM-PRO" panose="020F0600000000000000" pitchFamily="50" charset="-128"/>
              </a:rPr>
              <a:t>、がん</a:t>
            </a:r>
            <a:r>
              <a:rPr lang="ja-JP" altLang="en-US" dirty="0">
                <a:latin typeface="HG丸ｺﾞｼｯｸM-PRO" panose="020F0600000000000000" pitchFamily="50" charset="-128"/>
                <a:ea typeface="HG丸ｺﾞｼｯｸM-PRO" panose="020F0600000000000000" pitchFamily="50" charset="-128"/>
              </a:rPr>
              <a:t>専門医</a:t>
            </a:r>
            <a:r>
              <a:rPr lang="ja-JP" altLang="en-US" dirty="0" smtClean="0">
                <a:latin typeface="HG丸ｺﾞｼｯｸM-PRO" panose="020F0600000000000000" pitchFamily="50" charset="-128"/>
                <a:ea typeface="HG丸ｺﾞｼｯｸM-PRO" panose="020F0600000000000000" pitchFamily="50" charset="-128"/>
              </a:rPr>
              <a:t>な</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ja-JP" altLang="en-US" dirty="0" err="1" smtClean="0">
                <a:latin typeface="HG丸ｺﾞｼｯｸM-PRO" panose="020F0600000000000000" pitchFamily="50" charset="-128"/>
                <a:ea typeface="HG丸ｺﾞｼｯｸM-PRO" panose="020F0600000000000000" pitchFamily="50" charset="-128"/>
              </a:rPr>
              <a:t>ど</a:t>
            </a:r>
            <a:r>
              <a:rPr lang="ja-JP" altLang="en-US" dirty="0">
                <a:latin typeface="HG丸ｺﾞｼｯｸM-PRO" panose="020F0600000000000000" pitchFamily="50" charset="-128"/>
                <a:ea typeface="HG丸ｺﾞｼｯｸM-PRO" panose="020F0600000000000000" pitchFamily="50" charset="-128"/>
              </a:rPr>
              <a:t>外部講師の活用、テキストの定期的更新など実施体制</a:t>
            </a:r>
            <a:r>
              <a:rPr lang="ja-JP" altLang="en-US" dirty="0" smtClean="0">
                <a:latin typeface="HG丸ｺﾞｼｯｸM-PRO" panose="020F0600000000000000" pitchFamily="50" charset="-128"/>
                <a:ea typeface="HG丸ｺﾞｼｯｸM-PRO" panose="020F0600000000000000" pitchFamily="50" charset="-128"/>
              </a:rPr>
              <a:t>の強化</a:t>
            </a:r>
            <a:r>
              <a:rPr lang="ja-JP" altLang="en-US" dirty="0">
                <a:latin typeface="HG丸ｺﾞｼｯｸM-PRO" panose="020F0600000000000000" pitchFamily="50" charset="-128"/>
                <a:ea typeface="HG丸ｺﾞｼｯｸM-PRO" panose="020F0600000000000000" pitchFamily="50" charset="-128"/>
              </a:rPr>
              <a:t>を</a:t>
            </a:r>
            <a:r>
              <a:rPr lang="ja-JP" altLang="en-US" dirty="0" smtClean="0">
                <a:latin typeface="HG丸ｺﾞｼｯｸM-PRO" panose="020F0600000000000000" pitchFamily="50" charset="-128"/>
                <a:ea typeface="HG丸ｺﾞｼｯｸM-PRO" panose="020F0600000000000000" pitchFamily="50" charset="-128"/>
              </a:rPr>
              <a:t>図る。</a:t>
            </a:r>
            <a:endParaRPr lang="ja-JP" altLang="en-US" dirty="0">
              <a:latin typeface="HG丸ｺﾞｼｯｸM-PRO" panose="020F0600000000000000" pitchFamily="50" charset="-128"/>
              <a:ea typeface="HG丸ｺﾞｼｯｸM-PRO" panose="020F0600000000000000" pitchFamily="50" charset="-128"/>
            </a:endParaRPr>
          </a:p>
          <a:p>
            <a:endParaRPr lang="ja-JP" altLang="en-US" dirty="0">
              <a:latin typeface="HG丸ｺﾞｼｯｸM-PRO" panose="020F0600000000000000" pitchFamily="50" charset="-128"/>
              <a:ea typeface="HG丸ｺﾞｼｯｸM-PRO" panose="020F0600000000000000" pitchFamily="50" charset="-128"/>
            </a:endParaRPr>
          </a:p>
          <a:p>
            <a:r>
              <a:rPr lang="ja-JP" altLang="en-US" dirty="0" smtClean="0">
                <a:latin typeface="HG丸ｺﾞｼｯｸM-PRO" panose="020F0600000000000000" pitchFamily="50" charset="-128"/>
                <a:ea typeface="HG丸ｺﾞｼｯｸM-PRO" panose="020F0600000000000000" pitchFamily="50" charset="-128"/>
              </a:rPr>
              <a:t>　</a:t>
            </a:r>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a:t>
            </a:r>
            <a:r>
              <a:rPr lang="ja-JP" altLang="en-US" dirty="0">
                <a:latin typeface="HG丸ｺﾞｼｯｸM-PRO" panose="020F0600000000000000" pitchFamily="50" charset="-128"/>
                <a:ea typeface="HG丸ｺﾞｼｯｸM-PRO" panose="020F0600000000000000" pitchFamily="50" charset="-128"/>
              </a:rPr>
              <a:t>がんやがん予防に対する正しい知識を得ることができるよう、大学</a:t>
            </a:r>
            <a:r>
              <a:rPr lang="ja-JP" altLang="en-US" dirty="0" smtClean="0">
                <a:latin typeface="HG丸ｺﾞｼｯｸM-PRO" panose="020F0600000000000000" pitchFamily="50" charset="-128"/>
                <a:ea typeface="HG丸ｺﾞｼｯｸM-PRO" panose="020F0600000000000000" pitchFamily="50" charset="-128"/>
              </a:rPr>
              <a:t>、民間団体</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や</a:t>
            </a:r>
            <a:r>
              <a:rPr lang="ja-JP" altLang="en-US" dirty="0">
                <a:latin typeface="HG丸ｺﾞｼｯｸM-PRO" panose="020F0600000000000000" pitchFamily="50" charset="-128"/>
                <a:ea typeface="HG丸ｺﾞｼｯｸM-PRO" panose="020F0600000000000000" pitchFamily="50" charset="-128"/>
              </a:rPr>
              <a:t>患者団体、医療保険者、事業主など様々な主体と連携</a:t>
            </a:r>
            <a:r>
              <a:rPr lang="ja-JP" altLang="en-US" dirty="0" smtClean="0">
                <a:latin typeface="HG丸ｺﾞｼｯｸM-PRO" panose="020F0600000000000000" pitchFamily="50" charset="-128"/>
                <a:ea typeface="HG丸ｺﾞｼｯｸM-PRO" panose="020F0600000000000000" pitchFamily="50" charset="-128"/>
              </a:rPr>
              <a:t>してセミナー</a:t>
            </a:r>
            <a:r>
              <a:rPr lang="ja-JP" altLang="en-US" dirty="0">
                <a:latin typeface="HG丸ｺﾞｼｯｸM-PRO" panose="020F0600000000000000" pitchFamily="50" charset="-128"/>
                <a:ea typeface="HG丸ｺﾞｼｯｸM-PRO" panose="020F0600000000000000" pitchFamily="50" charset="-128"/>
              </a:rPr>
              <a:t>開催</a:t>
            </a:r>
            <a:r>
              <a:rPr lang="ja-JP" altLang="en-US" dirty="0" smtClean="0">
                <a:latin typeface="HG丸ｺﾞｼｯｸM-PRO" panose="020F0600000000000000" pitchFamily="50" charset="-128"/>
                <a:ea typeface="HG丸ｺﾞｼｯｸM-PRO" panose="020F0600000000000000" pitchFamily="50" charset="-128"/>
              </a:rPr>
              <a:t>など</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の</a:t>
            </a:r>
            <a:r>
              <a:rPr lang="ja-JP" altLang="en-US" dirty="0">
                <a:latin typeface="HG丸ｺﾞｼｯｸM-PRO" panose="020F0600000000000000" pitchFamily="50" charset="-128"/>
                <a:ea typeface="HG丸ｺﾞｼｯｸM-PRO" panose="020F0600000000000000" pitchFamily="50" charset="-128"/>
              </a:rPr>
              <a:t>普及啓発に</a:t>
            </a:r>
            <a:r>
              <a:rPr lang="ja-JP" altLang="en-US" dirty="0" smtClean="0">
                <a:latin typeface="HG丸ｺﾞｼｯｸM-PRO" panose="020F0600000000000000" pitchFamily="50" charset="-128"/>
                <a:ea typeface="HG丸ｺﾞｼｯｸM-PRO" panose="020F0600000000000000" pitchFamily="50" charset="-128"/>
              </a:rPr>
              <a:t>努め</a:t>
            </a:r>
            <a:r>
              <a:rPr lang="ja-JP" altLang="en-US" dirty="0">
                <a:latin typeface="HG丸ｺﾞｼｯｸM-PRO" panose="020F0600000000000000" pitchFamily="50" charset="-128"/>
                <a:ea typeface="HG丸ｺﾞｼｯｸM-PRO" panose="020F0600000000000000" pitchFamily="50" charset="-128"/>
              </a:rPr>
              <a:t>る</a:t>
            </a:r>
            <a:r>
              <a:rPr lang="ja-JP" altLang="en-US" dirty="0" smtClean="0">
                <a:latin typeface="HG丸ｺﾞｼｯｸM-PRO" panose="020F0600000000000000" pitchFamily="50" charset="-128"/>
                <a:ea typeface="HG丸ｺﾞｼｯｸM-PRO" panose="020F0600000000000000" pitchFamily="50" charset="-128"/>
              </a:rPr>
              <a:t>。</a:t>
            </a:r>
            <a:endParaRPr lang="ja-JP" altLang="en-US" dirty="0">
              <a:latin typeface="HG丸ｺﾞｼｯｸM-PRO" panose="020F0600000000000000" pitchFamily="50" charset="-128"/>
              <a:ea typeface="HG丸ｺﾞｼｯｸM-PRO" panose="020F0600000000000000" pitchFamily="50" charset="-128"/>
            </a:endParaRPr>
          </a:p>
          <a:p>
            <a:endParaRPr kumimoji="1" lang="ja-JP" altLang="en-US" dirty="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10</a:t>
            </a:fld>
            <a:endParaRPr kumimoji="1" lang="ja-JP" altLang="en-US" dirty="0"/>
          </a:p>
        </p:txBody>
      </p:sp>
    </p:spTree>
    <p:extLst>
      <p:ext uri="{BB962C8B-B14F-4D97-AF65-F5344CB8AC3E}">
        <p14:creationId xmlns:p14="http://schemas.microsoft.com/office/powerpoint/2010/main" val="7278973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0" y="1628800"/>
            <a:ext cx="9144000" cy="144016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b="1" dirty="0" smtClean="0">
                <a:latin typeface="+mj-ea"/>
              </a:rPr>
              <a:t>第３章　大阪府におけるがんの現状と課題</a:t>
            </a:r>
            <a:endParaRPr lang="en-US" altLang="ja-JP" sz="3600" b="1" dirty="0" smtClean="0">
              <a:latin typeface="+mj-ea"/>
            </a:endParaRPr>
          </a:p>
        </p:txBody>
      </p:sp>
      <p:sp>
        <p:nvSpPr>
          <p:cNvPr id="5" name="タイトル 1"/>
          <p:cNvSpPr txBox="1">
            <a:spLocks/>
          </p:cNvSpPr>
          <p:nvPr/>
        </p:nvSpPr>
        <p:spPr>
          <a:xfrm>
            <a:off x="189470" y="3140968"/>
            <a:ext cx="8775018" cy="1524365"/>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200" b="1" dirty="0" smtClean="0">
                <a:solidFill>
                  <a:prstClr val="black"/>
                </a:solidFill>
                <a:latin typeface="+mj-ea"/>
                <a:cs typeface="+mn-cs"/>
              </a:rPr>
              <a:t>　　</a:t>
            </a:r>
            <a:r>
              <a:rPr lang="ja-JP" altLang="en-US" sz="3600" b="1" dirty="0" smtClean="0">
                <a:solidFill>
                  <a:prstClr val="black"/>
                </a:solidFill>
                <a:latin typeface="+mj-ea"/>
                <a:cs typeface="+mn-cs"/>
              </a:rPr>
              <a:t>２</a:t>
            </a:r>
            <a:r>
              <a:rPr lang="ja-JP" altLang="en-US" sz="3600" b="1" dirty="0">
                <a:solidFill>
                  <a:prstClr val="black"/>
                </a:solidFill>
                <a:latin typeface="+mj-ea"/>
                <a:cs typeface="+mn-cs"/>
              </a:rPr>
              <a:t>　大阪府のがん対策の現状と課題</a:t>
            </a:r>
            <a:endParaRPr lang="en-US" altLang="ja-JP" sz="3600" b="1" dirty="0">
              <a:solidFill>
                <a:prstClr val="black"/>
              </a:solidFill>
              <a:latin typeface="+mj-ea"/>
              <a:cs typeface="+mn-cs"/>
            </a:endParaRPr>
          </a:p>
          <a:p>
            <a:pPr lvl="0" algn="l">
              <a:spcBef>
                <a:spcPts val="0"/>
              </a:spcBef>
            </a:pPr>
            <a:r>
              <a:rPr lang="en-US" altLang="ja-JP" sz="3600" b="1" dirty="0" smtClean="0">
                <a:solidFill>
                  <a:prstClr val="black"/>
                </a:solidFill>
                <a:latin typeface="+mj-ea"/>
                <a:cs typeface="+mn-cs"/>
              </a:rPr>
              <a:t>(</a:t>
            </a:r>
            <a:r>
              <a:rPr lang="ja-JP" altLang="en-US" sz="3600" b="1" dirty="0" smtClean="0">
                <a:solidFill>
                  <a:prstClr val="black"/>
                </a:solidFill>
                <a:latin typeface="+mj-ea"/>
                <a:cs typeface="+mn-cs"/>
              </a:rPr>
              <a:t>４</a:t>
            </a:r>
            <a:r>
              <a:rPr lang="en-US" altLang="ja-JP" sz="3600" b="1" dirty="0" smtClean="0">
                <a:solidFill>
                  <a:prstClr val="black"/>
                </a:solidFill>
                <a:latin typeface="+mj-ea"/>
                <a:cs typeface="+mn-cs"/>
              </a:rPr>
              <a:t>)</a:t>
            </a:r>
            <a:r>
              <a:rPr lang="ja-JP" altLang="en-US" sz="3600" b="1" dirty="0" smtClean="0">
                <a:solidFill>
                  <a:prstClr val="black"/>
                </a:solidFill>
                <a:latin typeface="+mj-ea"/>
                <a:cs typeface="+mn-cs"/>
              </a:rPr>
              <a:t>がん対策を社会全体で進める環境づくり</a:t>
            </a:r>
            <a:endParaRPr lang="ja-JP" altLang="en-US" sz="3600" b="1" dirty="0">
              <a:solidFill>
                <a:prstClr val="black"/>
              </a:solidFill>
              <a:latin typeface="+mj-ea"/>
              <a:cs typeface="+mn-cs"/>
            </a:endParaRPr>
          </a:p>
          <a:p>
            <a:endParaRPr lang="ja-JP" altLang="en-US" sz="3200" b="1" dirty="0">
              <a:latin typeface="+mj-ea"/>
            </a:endParaRPr>
          </a:p>
        </p:txBody>
      </p:sp>
    </p:spTree>
    <p:extLst>
      <p:ext uri="{BB962C8B-B14F-4D97-AF65-F5344CB8AC3E}">
        <p14:creationId xmlns:p14="http://schemas.microsoft.com/office/powerpoint/2010/main" val="22347146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8"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p>
          <a:p>
            <a:r>
              <a:rPr lang="ja-JP" altLang="en-US" dirty="0" smtClean="0">
                <a:latin typeface="HG丸ｺﾞｼｯｸM-PRO" panose="020F0600000000000000" pitchFamily="50" charset="-128"/>
                <a:ea typeface="HG丸ｺﾞｼｯｸM-PRO" panose="020F0600000000000000" pitchFamily="50" charset="-128"/>
              </a:rPr>
              <a:t>  </a:t>
            </a:r>
            <a:endParaRPr lang="en-US" altLang="ja-JP" dirty="0" smtClean="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12</a:t>
            </a:fld>
            <a:endParaRPr kumimoji="1" lang="ja-JP" altLang="en-US" dirty="0"/>
          </a:p>
        </p:txBody>
      </p:sp>
      <p:sp>
        <p:nvSpPr>
          <p:cNvPr id="2" name="角丸四角形 1"/>
          <p:cNvSpPr/>
          <p:nvPr/>
        </p:nvSpPr>
        <p:spPr>
          <a:xfrm>
            <a:off x="350118" y="2780928"/>
            <a:ext cx="8424936" cy="3672408"/>
          </a:xfrm>
          <a:prstGeom prst="roundRect">
            <a:avLst>
              <a:gd name="adj" fmla="val 6695"/>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r>
              <a:rPr lang="ja-JP" altLang="en-US" b="1" dirty="0">
                <a:solidFill>
                  <a:schemeClr val="tx1"/>
                </a:solidFill>
                <a:latin typeface="HG丸ｺﾞｼｯｸM-PRO" panose="020F0600000000000000" pitchFamily="50" charset="-128"/>
                <a:ea typeface="HG丸ｺﾞｼｯｸM-PRO" panose="020F0600000000000000" pitchFamily="50" charset="-128"/>
              </a:rPr>
              <a:t>①社会全体での</a:t>
            </a:r>
            <a:r>
              <a:rPr lang="ja-JP" altLang="en-US" b="1" dirty="0" smtClean="0">
                <a:solidFill>
                  <a:schemeClr val="tx1"/>
                </a:solidFill>
                <a:latin typeface="HG丸ｺﾞｼｯｸM-PRO" panose="020F0600000000000000" pitchFamily="50" charset="-128"/>
                <a:ea typeface="HG丸ｺﾞｼｯｸM-PRO" panose="020F0600000000000000" pitchFamily="50" charset="-128"/>
              </a:rPr>
              <a:t>機運づくり</a:t>
            </a:r>
            <a:endParaRPr lang="en-US" altLang="ja-JP" b="1" dirty="0" smtClean="0">
              <a:solidFill>
                <a:schemeClr val="tx1"/>
              </a:solidFill>
              <a:latin typeface="HG丸ｺﾞｼｯｸM-PRO" panose="020F0600000000000000" pitchFamily="50" charset="-128"/>
              <a:ea typeface="HG丸ｺﾞｼｯｸM-PRO" panose="020F0600000000000000" pitchFamily="50" charset="-128"/>
            </a:endParaRPr>
          </a:p>
          <a:p>
            <a:pPr fontAlgn="auto"/>
            <a:endParaRPr lang="ja-JP" altLang="en-US" b="1" dirty="0">
              <a:solidFill>
                <a:schemeClr val="tx1"/>
              </a:solidFill>
              <a:latin typeface="HG丸ｺﾞｼｯｸM-PRO" panose="020F0600000000000000" pitchFamily="50" charset="-128"/>
              <a:ea typeface="HG丸ｺﾞｼｯｸM-PRO" panose="020F0600000000000000" pitchFamily="50" charset="-128"/>
            </a:endParaRPr>
          </a:p>
          <a:p>
            <a:pPr marL="185738" indent="-185738" fontAlgn="auto"/>
            <a:r>
              <a:rPr lang="ja-JP" altLang="en-US" dirty="0">
                <a:solidFill>
                  <a:schemeClr val="tx1"/>
                </a:solidFill>
                <a:latin typeface="HG丸ｺﾞｼｯｸM-PRO" panose="020F0600000000000000" pitchFamily="50" charset="-128"/>
                <a:ea typeface="HG丸ｺﾞｼｯｸM-PRO" panose="020F0600000000000000" pitchFamily="50" charset="-128"/>
              </a:rPr>
              <a:t>○平成</a:t>
            </a:r>
            <a:r>
              <a:rPr lang="en-US" altLang="ja-JP" dirty="0">
                <a:solidFill>
                  <a:schemeClr val="tx1"/>
                </a:solidFill>
                <a:latin typeface="HG丸ｺﾞｼｯｸM-PRO" panose="020F0600000000000000" pitchFamily="50" charset="-128"/>
                <a:ea typeface="HG丸ｺﾞｼｯｸM-PRO" panose="020F0600000000000000" pitchFamily="50" charset="-128"/>
              </a:rPr>
              <a:t>23</a:t>
            </a:r>
            <a:r>
              <a:rPr lang="ja-JP" altLang="en-US" dirty="0">
                <a:solidFill>
                  <a:schemeClr val="tx1"/>
                </a:solidFill>
                <a:latin typeface="HG丸ｺﾞｼｯｸM-PRO" panose="020F0600000000000000" pitchFamily="50" charset="-128"/>
                <a:ea typeface="HG丸ｺﾞｼｯｸM-PRO" panose="020F0600000000000000" pitchFamily="50" charset="-128"/>
              </a:rPr>
              <a:t>年に施行した「大阪府がん対策推進条例」では、「府民をがんから守り、</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健康</a:t>
            </a:r>
            <a:r>
              <a:rPr lang="ja-JP" altLang="en-US" dirty="0">
                <a:solidFill>
                  <a:schemeClr val="tx1"/>
                </a:solidFill>
                <a:latin typeface="HG丸ｺﾞｼｯｸM-PRO" panose="020F0600000000000000" pitchFamily="50" charset="-128"/>
                <a:ea typeface="HG丸ｺﾞｼｯｸM-PRO" panose="020F0600000000000000" pitchFamily="50" charset="-128"/>
              </a:rPr>
              <a:t>な生活を送ることができるよう努めるとともに、がんになっても社会での役割を果たすことができ、お互いに支えあい、安心して暮らしていける地域社会を実現すること」をめざすと</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明記</a:t>
            </a:r>
            <a:r>
              <a:rPr lang="ja-JP" altLang="en-US" dirty="0">
                <a:solidFill>
                  <a:schemeClr val="tx1"/>
                </a:solidFill>
                <a:latin typeface="HG丸ｺﾞｼｯｸM-PRO" panose="020F0600000000000000" pitchFamily="50" charset="-128"/>
                <a:ea typeface="HG丸ｺﾞｼｯｸM-PRO" panose="020F0600000000000000" pitchFamily="50" charset="-128"/>
              </a:rPr>
              <a:t>している</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a:t>
            </a:r>
            <a:endParaRPr lang="ja-JP" altLang="en-US" dirty="0">
              <a:solidFill>
                <a:schemeClr val="tx1"/>
              </a:solidFill>
              <a:latin typeface="HG丸ｺﾞｼｯｸM-PRO" panose="020F0600000000000000" pitchFamily="50" charset="-128"/>
              <a:ea typeface="HG丸ｺﾞｼｯｸM-PRO" panose="020F0600000000000000" pitchFamily="50" charset="-128"/>
            </a:endParaRPr>
          </a:p>
          <a:p>
            <a:pPr fontAlgn="auto"/>
            <a:endParaRPr lang="ja-JP" altLang="en-US" dirty="0">
              <a:solidFill>
                <a:schemeClr val="tx1"/>
              </a:solidFill>
              <a:latin typeface="HG丸ｺﾞｼｯｸM-PRO" panose="020F0600000000000000" pitchFamily="50" charset="-128"/>
              <a:ea typeface="HG丸ｺﾞｼｯｸM-PRO" panose="020F0600000000000000" pitchFamily="50" charset="-128"/>
            </a:endParaRPr>
          </a:p>
          <a:p>
            <a:pPr marL="185738" indent="-185738" fontAlgn="auto"/>
            <a:r>
              <a:rPr lang="ja-JP" altLang="en-US" dirty="0">
                <a:solidFill>
                  <a:schemeClr val="tx1"/>
                </a:solidFill>
                <a:latin typeface="HG丸ｺﾞｼｯｸM-PRO" panose="020F0600000000000000" pitchFamily="50" charset="-128"/>
                <a:ea typeface="HG丸ｺﾞｼｯｸM-PRO" panose="020F0600000000000000" pitchFamily="50" charset="-128"/>
              </a:rPr>
              <a:t>○また、これまで民間企業と連携協定を締結し、がん検診受診率向上のためのイベントの開催や啓発資材の配布等に取り組んで</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きた</a:t>
            </a:r>
            <a:r>
              <a:rPr lang="ja-JP" altLang="en-US" dirty="0">
                <a:solidFill>
                  <a:schemeClr val="tx1"/>
                </a:solidFill>
                <a:latin typeface="HG丸ｺﾞｼｯｸM-PRO" panose="020F0600000000000000" pitchFamily="50" charset="-128"/>
                <a:ea typeface="HG丸ｺﾞｼｯｸM-PRO" panose="020F0600000000000000" pitchFamily="50" charset="-128"/>
              </a:rPr>
              <a:t>。がんになっても安心して暮らせる社会の実現を目指すには、行政だけでなく、医療関係団体や医療保険者、患者会及び患者支援団体、企業、マスメディアなど、社会全体で、がん患者や家族への理解を深める普及啓発や支援体制の構築が</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必要である。</a:t>
            </a:r>
            <a:endParaRPr lang="ja-JP" altLang="en-US" dirty="0">
              <a:solidFill>
                <a:schemeClr val="tx1"/>
              </a:solidFill>
              <a:latin typeface="HG丸ｺﾞｼｯｸM-PRO" panose="020F0600000000000000" pitchFamily="50" charset="-128"/>
              <a:ea typeface="HG丸ｺﾞｼｯｸM-PRO" panose="020F0600000000000000" pitchFamily="50" charset="-128"/>
            </a:endParaRPr>
          </a:p>
        </p:txBody>
      </p:sp>
      <p:sp>
        <p:nvSpPr>
          <p:cNvPr id="11" name="正方形/長方形 10"/>
          <p:cNvSpPr/>
          <p:nvPr/>
        </p:nvSpPr>
        <p:spPr>
          <a:xfrm>
            <a:off x="323528" y="692696"/>
            <a:ext cx="8568952" cy="1800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r>
              <a:rPr lang="ja-JP" altLang="en-US" b="1" dirty="0">
                <a:solidFill>
                  <a:schemeClr val="tx1"/>
                </a:solidFill>
                <a:latin typeface="HG丸ｺﾞｼｯｸM-PRO" panose="020F0600000000000000" pitchFamily="50" charset="-128"/>
                <a:ea typeface="HG丸ｺﾞｼｯｸM-PRO" panose="020F0600000000000000" pitchFamily="50" charset="-128"/>
              </a:rPr>
              <a:t>▽ がん対策を社会全体で推進するためには、企業、医療関係団体</a:t>
            </a:r>
            <a:r>
              <a:rPr lang="ja-JP" altLang="en-US" b="1"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b="1" dirty="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b="1" dirty="0">
                <a:solidFill>
                  <a:schemeClr val="tx1"/>
                </a:solidFill>
                <a:latin typeface="HG丸ｺﾞｼｯｸM-PRO" panose="020F0600000000000000" pitchFamily="50" charset="-128"/>
                <a:ea typeface="HG丸ｺﾞｼｯｸM-PRO" panose="020F0600000000000000" pitchFamily="50" charset="-128"/>
              </a:rPr>
              <a:t>　 </a:t>
            </a:r>
            <a:r>
              <a:rPr lang="ja-JP" altLang="en-US" b="1" dirty="0" smtClean="0">
                <a:solidFill>
                  <a:schemeClr val="tx1"/>
                </a:solidFill>
                <a:latin typeface="HG丸ｺﾞｼｯｸM-PRO" panose="020F0600000000000000" pitchFamily="50" charset="-128"/>
                <a:ea typeface="HG丸ｺﾞｼｯｸM-PRO" panose="020F0600000000000000" pitchFamily="50" charset="-128"/>
              </a:rPr>
              <a:t>がん患者会等</a:t>
            </a:r>
            <a:r>
              <a:rPr lang="ja-JP" altLang="en-US" b="1" dirty="0">
                <a:solidFill>
                  <a:schemeClr val="tx1"/>
                </a:solidFill>
                <a:latin typeface="HG丸ｺﾞｼｯｸM-PRO" panose="020F0600000000000000" pitchFamily="50" charset="-128"/>
                <a:ea typeface="HG丸ｺﾞｼｯｸM-PRO" panose="020F0600000000000000" pitchFamily="50" charset="-128"/>
              </a:rPr>
              <a:t>、</a:t>
            </a:r>
            <a:r>
              <a:rPr lang="ja-JP" altLang="en-US" b="1" dirty="0" smtClean="0">
                <a:solidFill>
                  <a:schemeClr val="tx1"/>
                </a:solidFill>
                <a:latin typeface="HG丸ｺﾞｼｯｸM-PRO" panose="020F0600000000000000" pitchFamily="50" charset="-128"/>
                <a:ea typeface="HG丸ｺﾞｼｯｸM-PRO" panose="020F0600000000000000" pitchFamily="50" charset="-128"/>
              </a:rPr>
              <a:t>マスメディア</a:t>
            </a:r>
            <a:r>
              <a:rPr lang="ja-JP" altLang="en-US" b="1" dirty="0">
                <a:solidFill>
                  <a:schemeClr val="tx1"/>
                </a:solidFill>
                <a:latin typeface="HG丸ｺﾞｼｯｸM-PRO" panose="020F0600000000000000" pitchFamily="50" charset="-128"/>
                <a:ea typeface="HG丸ｺﾞｼｯｸM-PRO" panose="020F0600000000000000" pitchFamily="50" charset="-128"/>
              </a:rPr>
              <a:t>など</a:t>
            </a:r>
            <a:r>
              <a:rPr lang="ja-JP" altLang="en-US" b="1">
                <a:solidFill>
                  <a:schemeClr val="tx1"/>
                </a:solidFill>
                <a:latin typeface="HG丸ｺﾞｼｯｸM-PRO" panose="020F0600000000000000" pitchFamily="50" charset="-128"/>
                <a:ea typeface="HG丸ｺﾞｼｯｸM-PRO" panose="020F0600000000000000" pitchFamily="50" charset="-128"/>
              </a:rPr>
              <a:t>様々</a:t>
            </a:r>
            <a:r>
              <a:rPr lang="ja-JP" altLang="en-US" b="1" smtClean="0">
                <a:solidFill>
                  <a:schemeClr val="tx1"/>
                </a:solidFill>
                <a:latin typeface="HG丸ｺﾞｼｯｸM-PRO" panose="020F0600000000000000" pitchFamily="50" charset="-128"/>
                <a:ea typeface="HG丸ｺﾞｼｯｸM-PRO" panose="020F0600000000000000" pitchFamily="50" charset="-128"/>
              </a:rPr>
              <a:t>な主体と</a:t>
            </a:r>
            <a:r>
              <a:rPr lang="ja-JP" altLang="en-US" b="1" dirty="0">
                <a:solidFill>
                  <a:schemeClr val="tx1"/>
                </a:solidFill>
                <a:latin typeface="HG丸ｺﾞｼｯｸM-PRO" panose="020F0600000000000000" pitchFamily="50" charset="-128"/>
                <a:ea typeface="HG丸ｺﾞｼｯｸM-PRO" panose="020F0600000000000000" pitchFamily="50" charset="-128"/>
              </a:rPr>
              <a:t>連携した取組みが</a:t>
            </a:r>
            <a:r>
              <a:rPr lang="ja-JP" altLang="en-US" b="1" dirty="0" smtClean="0">
                <a:solidFill>
                  <a:schemeClr val="tx1"/>
                </a:solidFill>
                <a:latin typeface="HG丸ｺﾞｼｯｸM-PRO" panose="020F0600000000000000" pitchFamily="50" charset="-128"/>
                <a:ea typeface="HG丸ｺﾞｼｯｸM-PRO" panose="020F0600000000000000" pitchFamily="50" charset="-128"/>
              </a:rPr>
              <a:t>必要</a:t>
            </a:r>
            <a:r>
              <a:rPr lang="ja-JP" altLang="en-US" b="1" dirty="0">
                <a:solidFill>
                  <a:schemeClr val="tx1"/>
                </a:solidFill>
                <a:latin typeface="HG丸ｺﾞｼｯｸM-PRO" panose="020F0600000000000000" pitchFamily="50" charset="-128"/>
                <a:ea typeface="HG丸ｺﾞｼｯｸM-PRO" panose="020F0600000000000000" pitchFamily="50" charset="-128"/>
              </a:rPr>
              <a:t>である</a:t>
            </a:r>
            <a:r>
              <a:rPr lang="ja-JP" altLang="en-US" b="1" dirty="0" smtClean="0">
                <a:solidFill>
                  <a:schemeClr val="tx1"/>
                </a:solidFill>
                <a:latin typeface="HG丸ｺﾞｼｯｸM-PRO" panose="020F0600000000000000" pitchFamily="50" charset="-128"/>
                <a:ea typeface="HG丸ｺﾞｼｯｸM-PRO" panose="020F0600000000000000" pitchFamily="50" charset="-128"/>
              </a:rPr>
              <a:t>。</a:t>
            </a:r>
            <a:endParaRPr lang="ja-JP" altLang="en-US" b="1" dirty="0">
              <a:solidFill>
                <a:schemeClr val="tx1"/>
              </a:solidFill>
              <a:latin typeface="HG丸ｺﾞｼｯｸM-PRO" panose="020F0600000000000000" pitchFamily="50" charset="-128"/>
              <a:ea typeface="HG丸ｺﾞｼｯｸM-PRO" panose="020F0600000000000000" pitchFamily="50" charset="-128"/>
            </a:endParaRPr>
          </a:p>
          <a:p>
            <a:pPr fontAlgn="auto"/>
            <a:endParaRPr lang="ja-JP" altLang="en-US" b="1" dirty="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b="1" dirty="0">
                <a:solidFill>
                  <a:schemeClr val="tx1"/>
                </a:solidFill>
                <a:latin typeface="HG丸ｺﾞｼｯｸM-PRO" panose="020F0600000000000000" pitchFamily="50" charset="-128"/>
                <a:ea typeface="HG丸ｺﾞｼｯｸM-PRO" panose="020F0600000000000000" pitchFamily="50" charset="-128"/>
              </a:rPr>
              <a:t>▽ 大阪府がん対策基金の効果的な活用や、がん患者団体等との連携を</a:t>
            </a:r>
            <a:r>
              <a:rPr lang="ja-JP" altLang="en-US" b="1" dirty="0" smtClean="0">
                <a:solidFill>
                  <a:schemeClr val="tx1"/>
                </a:solidFill>
                <a:latin typeface="HG丸ｺﾞｼｯｸM-PRO" panose="020F0600000000000000" pitchFamily="50" charset="-128"/>
                <a:ea typeface="HG丸ｺﾞｼｯｸM-PRO" panose="020F0600000000000000" pitchFamily="50" charset="-128"/>
              </a:rPr>
              <a:t>図る</a:t>
            </a:r>
            <a:endParaRPr lang="en-US" altLang="ja-JP" b="1" dirty="0" smtClean="0">
              <a:solidFill>
                <a:schemeClr val="tx1"/>
              </a:solidFill>
              <a:latin typeface="HG丸ｺﾞｼｯｸM-PRO" panose="020F0600000000000000" pitchFamily="50" charset="-128"/>
              <a:ea typeface="HG丸ｺﾞｼｯｸM-PRO" panose="020F0600000000000000" pitchFamily="50" charset="-128"/>
            </a:endParaRPr>
          </a:p>
          <a:p>
            <a:pPr fontAlgn="auto"/>
            <a:r>
              <a:rPr lang="en-US" altLang="ja-JP" b="1" dirty="0">
                <a:solidFill>
                  <a:schemeClr val="tx1"/>
                </a:solidFill>
                <a:latin typeface="HG丸ｺﾞｼｯｸM-PRO" panose="020F0600000000000000" pitchFamily="50" charset="-128"/>
                <a:ea typeface="HG丸ｺﾞｼｯｸM-PRO" panose="020F0600000000000000" pitchFamily="50" charset="-128"/>
              </a:rPr>
              <a:t> </a:t>
            </a:r>
            <a:r>
              <a:rPr lang="en-US" altLang="ja-JP" b="1"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b="1" dirty="0" smtClean="0">
                <a:solidFill>
                  <a:schemeClr val="tx1"/>
                </a:solidFill>
                <a:latin typeface="HG丸ｺﾞｼｯｸM-PRO" panose="020F0600000000000000" pitchFamily="50" charset="-128"/>
                <a:ea typeface="HG丸ｺﾞｼｯｸM-PRO" panose="020F0600000000000000" pitchFamily="50" charset="-128"/>
              </a:rPr>
              <a:t>必要がある。</a:t>
            </a:r>
            <a:endParaRPr lang="ja-JP" altLang="en-US" b="1"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7081986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8"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p>
          <a:p>
            <a:r>
              <a:rPr lang="ja-JP" altLang="en-US" dirty="0" smtClean="0">
                <a:latin typeface="HG丸ｺﾞｼｯｸM-PRO" panose="020F0600000000000000" pitchFamily="50" charset="-128"/>
                <a:ea typeface="HG丸ｺﾞｼｯｸM-PRO" panose="020F0600000000000000" pitchFamily="50" charset="-128"/>
              </a:rPr>
              <a:t>  </a:t>
            </a:r>
            <a:endParaRPr lang="en-US" altLang="ja-JP" dirty="0" smtClean="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13</a:t>
            </a:fld>
            <a:endParaRPr kumimoji="1" lang="ja-JP" altLang="en-US" dirty="0"/>
          </a:p>
        </p:txBody>
      </p:sp>
      <p:sp>
        <p:nvSpPr>
          <p:cNvPr id="2" name="角丸四角形 1"/>
          <p:cNvSpPr/>
          <p:nvPr/>
        </p:nvSpPr>
        <p:spPr>
          <a:xfrm>
            <a:off x="297762" y="764704"/>
            <a:ext cx="8424936" cy="5760640"/>
          </a:xfrm>
          <a:prstGeom prst="roundRect">
            <a:avLst>
              <a:gd name="adj" fmla="val 6695"/>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r>
              <a:rPr lang="ja-JP" altLang="en-US" b="1" dirty="0">
                <a:solidFill>
                  <a:schemeClr val="tx1"/>
                </a:solidFill>
                <a:latin typeface="HG丸ｺﾞｼｯｸM-PRO" panose="020F0600000000000000" pitchFamily="50" charset="-128"/>
                <a:ea typeface="HG丸ｺﾞｼｯｸM-PRO" panose="020F0600000000000000" pitchFamily="50" charset="-128"/>
              </a:rPr>
              <a:t>②大阪府がん対策</a:t>
            </a:r>
            <a:r>
              <a:rPr lang="ja-JP" altLang="en-US" b="1" dirty="0" smtClean="0">
                <a:solidFill>
                  <a:schemeClr val="tx1"/>
                </a:solidFill>
                <a:latin typeface="HG丸ｺﾞｼｯｸM-PRO" panose="020F0600000000000000" pitchFamily="50" charset="-128"/>
                <a:ea typeface="HG丸ｺﾞｼｯｸM-PRO" panose="020F0600000000000000" pitchFamily="50" charset="-128"/>
              </a:rPr>
              <a:t>基金</a:t>
            </a:r>
            <a:endParaRPr lang="en-US" altLang="ja-JP" b="1" dirty="0" smtClean="0">
              <a:solidFill>
                <a:schemeClr val="tx1"/>
              </a:solidFill>
              <a:latin typeface="HG丸ｺﾞｼｯｸM-PRO" panose="020F0600000000000000" pitchFamily="50" charset="-128"/>
              <a:ea typeface="HG丸ｺﾞｼｯｸM-PRO" panose="020F0600000000000000" pitchFamily="50" charset="-128"/>
            </a:endParaRPr>
          </a:p>
          <a:p>
            <a:pPr fontAlgn="auto"/>
            <a:endParaRPr lang="ja-JP" altLang="en-US" b="1" dirty="0">
              <a:solidFill>
                <a:schemeClr val="tx1"/>
              </a:solidFill>
              <a:latin typeface="HG丸ｺﾞｼｯｸM-PRO" panose="020F0600000000000000" pitchFamily="50" charset="-128"/>
              <a:ea typeface="HG丸ｺﾞｼｯｸM-PRO" panose="020F0600000000000000" pitchFamily="50" charset="-128"/>
            </a:endParaRPr>
          </a:p>
          <a:p>
            <a:pPr marL="185738" indent="-185738" fontAlgn="auto"/>
            <a:r>
              <a:rPr lang="ja-JP" altLang="en-US"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dirty="0">
                <a:solidFill>
                  <a:schemeClr val="tx1"/>
                </a:solidFill>
                <a:latin typeface="HG丸ｺﾞｼｯｸM-PRO" panose="020F0600000000000000" pitchFamily="50" charset="-128"/>
                <a:ea typeface="HG丸ｺﾞｼｯｸM-PRO" panose="020F0600000000000000" pitchFamily="50" charset="-128"/>
              </a:rPr>
              <a:t>大阪府がん対策基金は、がんの予防及び早期発見の推進その他がん対策の推進に資するため、</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平成２４年度</a:t>
            </a:r>
            <a:r>
              <a:rPr lang="ja-JP" altLang="en-US" dirty="0">
                <a:solidFill>
                  <a:schemeClr val="tx1"/>
                </a:solidFill>
                <a:latin typeface="HG丸ｺﾞｼｯｸM-PRO" panose="020F0600000000000000" pitchFamily="50" charset="-128"/>
                <a:ea typeface="HG丸ｺﾞｼｯｸM-PRO" panose="020F0600000000000000" pitchFamily="50" charset="-128"/>
              </a:rPr>
              <a:t>に大阪府がん対策基金条例を制定</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した</a:t>
            </a:r>
            <a:r>
              <a:rPr lang="ja-JP" altLang="en-US" dirty="0">
                <a:solidFill>
                  <a:schemeClr val="tx1"/>
                </a:solidFill>
                <a:latin typeface="HG丸ｺﾞｼｯｸM-PRO" panose="020F0600000000000000" pitchFamily="50" charset="-128"/>
                <a:ea typeface="HG丸ｺﾞｼｯｸM-PRO" panose="020F0600000000000000" pitchFamily="50" charset="-128"/>
              </a:rPr>
              <a:t>。</a:t>
            </a:r>
          </a:p>
          <a:p>
            <a:pPr fontAlgn="auto"/>
            <a:endParaRPr lang="ja-JP" altLang="en-US" dirty="0">
              <a:solidFill>
                <a:schemeClr val="tx1"/>
              </a:solidFill>
              <a:latin typeface="HG丸ｺﾞｼｯｸM-PRO" panose="020F0600000000000000" pitchFamily="50" charset="-128"/>
              <a:ea typeface="HG丸ｺﾞｼｯｸM-PRO" panose="020F0600000000000000" pitchFamily="50" charset="-128"/>
            </a:endParaRPr>
          </a:p>
          <a:p>
            <a:pPr marL="185738" indent="-185738" fontAlgn="auto"/>
            <a:r>
              <a:rPr lang="ja-JP" altLang="en-US" dirty="0">
                <a:solidFill>
                  <a:schemeClr val="tx1"/>
                </a:solidFill>
                <a:latin typeface="HG丸ｺﾞｼｯｸM-PRO" panose="020F0600000000000000" pitchFamily="50" charset="-128"/>
                <a:ea typeface="HG丸ｺﾞｼｯｸM-PRO" panose="020F0600000000000000" pitchFamily="50" charset="-128"/>
              </a:rPr>
              <a:t>○がん対策基金を活用し、がん検診の受診勧奨資材を作成し、民間企業と連携して、がん予防や早期発見の推進につながる普及啓発活動を行うとともに、がん患者や家族を支える患者会の活動を支援</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してきた</a:t>
            </a:r>
            <a:r>
              <a:rPr lang="ja-JP" altLang="en-US" dirty="0">
                <a:solidFill>
                  <a:schemeClr val="tx1"/>
                </a:solidFill>
                <a:latin typeface="HG丸ｺﾞｼｯｸM-PRO" panose="020F0600000000000000" pitchFamily="50" charset="-128"/>
                <a:ea typeface="HG丸ｺﾞｼｯｸM-PRO" panose="020F0600000000000000" pitchFamily="50" charset="-128"/>
              </a:rPr>
              <a:t>が、社会全体においてがん対策を進める必要があるため、大阪府がん対策基金の運用を継続することが</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必要である。</a:t>
            </a:r>
            <a:endParaRPr lang="ja-JP" altLang="en-US" dirty="0">
              <a:solidFill>
                <a:schemeClr val="tx1"/>
              </a:solidFill>
              <a:latin typeface="HG丸ｺﾞｼｯｸM-PRO" panose="020F0600000000000000" pitchFamily="50" charset="-128"/>
              <a:ea typeface="HG丸ｺﾞｼｯｸM-PRO" panose="020F0600000000000000" pitchFamily="50" charset="-128"/>
            </a:endParaRPr>
          </a:p>
          <a:p>
            <a:pPr fontAlgn="auto"/>
            <a:endParaRPr lang="ja-JP" altLang="en-US" dirty="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b="1" dirty="0">
                <a:solidFill>
                  <a:schemeClr val="tx1"/>
                </a:solidFill>
                <a:latin typeface="HG丸ｺﾞｼｯｸM-PRO" panose="020F0600000000000000" pitchFamily="50" charset="-128"/>
                <a:ea typeface="HG丸ｺﾞｼｯｸM-PRO" panose="020F0600000000000000" pitchFamily="50" charset="-128"/>
              </a:rPr>
              <a:t>③がん患者会等との</a:t>
            </a:r>
            <a:r>
              <a:rPr lang="ja-JP" altLang="en-US" b="1" dirty="0" smtClean="0">
                <a:solidFill>
                  <a:schemeClr val="tx1"/>
                </a:solidFill>
                <a:latin typeface="HG丸ｺﾞｼｯｸM-PRO" panose="020F0600000000000000" pitchFamily="50" charset="-128"/>
                <a:ea typeface="HG丸ｺﾞｼｯｸM-PRO" panose="020F0600000000000000" pitchFamily="50" charset="-128"/>
              </a:rPr>
              <a:t>連携</a:t>
            </a:r>
            <a:endParaRPr lang="en-US" altLang="ja-JP" b="1" dirty="0" smtClean="0">
              <a:solidFill>
                <a:schemeClr val="tx1"/>
              </a:solidFill>
              <a:latin typeface="HG丸ｺﾞｼｯｸM-PRO" panose="020F0600000000000000" pitchFamily="50" charset="-128"/>
              <a:ea typeface="HG丸ｺﾞｼｯｸM-PRO" panose="020F0600000000000000" pitchFamily="50" charset="-128"/>
            </a:endParaRPr>
          </a:p>
          <a:p>
            <a:pPr fontAlgn="auto"/>
            <a:endParaRPr lang="ja-JP" altLang="en-US" b="1" dirty="0">
              <a:solidFill>
                <a:schemeClr val="tx1"/>
              </a:solidFill>
              <a:latin typeface="HG丸ｺﾞｼｯｸM-PRO" panose="020F0600000000000000" pitchFamily="50" charset="-128"/>
              <a:ea typeface="HG丸ｺﾞｼｯｸM-PRO" panose="020F0600000000000000" pitchFamily="50" charset="-128"/>
            </a:endParaRPr>
          </a:p>
          <a:p>
            <a:pPr marL="185738" indent="-185738" fontAlgn="auto"/>
            <a:r>
              <a:rPr lang="ja-JP" altLang="en-US" dirty="0">
                <a:solidFill>
                  <a:schemeClr val="tx1"/>
                </a:solidFill>
                <a:latin typeface="HG丸ｺﾞｼｯｸM-PRO" panose="020F0600000000000000" pitchFamily="50" charset="-128"/>
                <a:ea typeface="HG丸ｺﾞｼｯｸM-PRO" panose="020F0600000000000000" pitchFamily="50" charset="-128"/>
              </a:rPr>
              <a:t>○平成</a:t>
            </a:r>
            <a:r>
              <a:rPr lang="en-US" altLang="ja-JP" dirty="0">
                <a:solidFill>
                  <a:schemeClr val="tx1"/>
                </a:solidFill>
                <a:latin typeface="HG丸ｺﾞｼｯｸM-PRO" panose="020F0600000000000000" pitchFamily="50" charset="-128"/>
                <a:ea typeface="HG丸ｺﾞｼｯｸM-PRO" panose="020F0600000000000000" pitchFamily="50" charset="-128"/>
              </a:rPr>
              <a:t>28</a:t>
            </a:r>
            <a:r>
              <a:rPr lang="ja-JP" altLang="en-US" dirty="0">
                <a:solidFill>
                  <a:schemeClr val="tx1"/>
                </a:solidFill>
                <a:latin typeface="HG丸ｺﾞｼｯｸM-PRO" panose="020F0600000000000000" pitchFamily="50" charset="-128"/>
                <a:ea typeface="HG丸ｺﾞｼｯｸM-PRO" panose="020F0600000000000000" pitchFamily="50" charset="-128"/>
              </a:rPr>
              <a:t>年</a:t>
            </a:r>
            <a:r>
              <a:rPr lang="en-US" altLang="ja-JP" dirty="0">
                <a:solidFill>
                  <a:schemeClr val="tx1"/>
                </a:solidFill>
                <a:latin typeface="HG丸ｺﾞｼｯｸM-PRO" panose="020F0600000000000000" pitchFamily="50" charset="-128"/>
                <a:ea typeface="HG丸ｺﾞｼｯｸM-PRO" panose="020F0600000000000000" pitchFamily="50" charset="-128"/>
              </a:rPr>
              <a:t>12</a:t>
            </a:r>
            <a:r>
              <a:rPr lang="ja-JP" altLang="en-US" dirty="0">
                <a:solidFill>
                  <a:schemeClr val="tx1"/>
                </a:solidFill>
                <a:latin typeface="HG丸ｺﾞｼｯｸM-PRO" panose="020F0600000000000000" pitchFamily="50" charset="-128"/>
                <a:ea typeface="HG丸ｺﾞｼｯｸM-PRO" panose="020F0600000000000000" pitchFamily="50" charset="-128"/>
              </a:rPr>
              <a:t>月に改正されたがん対策基本法には、「国及び地方公共団体は、民間団体が行うがん患者の支援に関する活動、がん患者の団体が行う情報交換等の活動等を支援するため、情報提供その他の必要な施策を講ずるよう努めること」と定められたこともあり、一層、がん患者の視点に立った施策を実施するため、患者会などとの継続的な情報交換、意見交換が</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必要である。</a:t>
            </a:r>
            <a:endParaRPr lang="ja-JP" altLang="en-US" dirty="0">
              <a:solidFill>
                <a:schemeClr val="tx1"/>
              </a:solidFill>
              <a:latin typeface="HG丸ｺﾞｼｯｸM-PRO" panose="020F0600000000000000" pitchFamily="50" charset="-128"/>
              <a:ea typeface="HG丸ｺﾞｼｯｸM-PRO" panose="020F0600000000000000" pitchFamily="50" charset="-128"/>
            </a:endParaRPr>
          </a:p>
          <a:p>
            <a:pPr fontAlgn="auto"/>
            <a:endParaRPr lang="ja-JP" altLang="ja-JP" dirty="0">
              <a:solidFill>
                <a:schemeClr val="tx1"/>
              </a:solidFill>
            </a:endParaRPr>
          </a:p>
        </p:txBody>
      </p:sp>
    </p:spTree>
    <p:extLst>
      <p:ext uri="{BB962C8B-B14F-4D97-AF65-F5344CB8AC3E}">
        <p14:creationId xmlns:p14="http://schemas.microsoft.com/office/powerpoint/2010/main" val="11162061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Tree>
    <p:extLst>
      <p:ext uri="{BB962C8B-B14F-4D97-AF65-F5344CB8AC3E}">
        <p14:creationId xmlns:p14="http://schemas.microsoft.com/office/powerpoint/2010/main" val="14669380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0" y="1628800"/>
            <a:ext cx="9144000" cy="144016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b="1" dirty="0" smtClean="0">
                <a:latin typeface="+mj-ea"/>
              </a:rPr>
              <a:t>第５章　個別の取組みと目標</a:t>
            </a:r>
            <a:endParaRPr lang="en-US" altLang="ja-JP" sz="3600" b="1" dirty="0" smtClean="0">
              <a:latin typeface="+mj-ea"/>
            </a:endParaRPr>
          </a:p>
        </p:txBody>
      </p:sp>
      <p:sp>
        <p:nvSpPr>
          <p:cNvPr id="5" name="タイトル 1"/>
          <p:cNvSpPr txBox="1">
            <a:spLocks/>
          </p:cNvSpPr>
          <p:nvPr/>
        </p:nvSpPr>
        <p:spPr>
          <a:xfrm>
            <a:off x="189470" y="3140968"/>
            <a:ext cx="8775018" cy="1524365"/>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600" b="1" dirty="0">
                <a:solidFill>
                  <a:prstClr val="black"/>
                </a:solidFill>
                <a:latin typeface="+mj-ea"/>
                <a:cs typeface="+mn-cs"/>
              </a:rPr>
              <a:t>４　</a:t>
            </a:r>
            <a:r>
              <a:rPr lang="ja-JP" altLang="en-US" sz="3600" b="1" dirty="0" smtClean="0">
                <a:solidFill>
                  <a:prstClr val="black"/>
                </a:solidFill>
                <a:latin typeface="+mj-ea"/>
                <a:cs typeface="+mn-cs"/>
              </a:rPr>
              <a:t>がん対策を社会全体で進める環境づくり</a:t>
            </a:r>
            <a:endParaRPr lang="ja-JP" altLang="en-US" sz="3600" b="1" dirty="0">
              <a:latin typeface="+mj-ea"/>
            </a:endParaRPr>
          </a:p>
        </p:txBody>
      </p:sp>
    </p:spTree>
    <p:extLst>
      <p:ext uri="{BB962C8B-B14F-4D97-AF65-F5344CB8AC3E}">
        <p14:creationId xmlns:p14="http://schemas.microsoft.com/office/powerpoint/2010/main" val="11472926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79512"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latin typeface="HGS創英角ﾎﾟｯﾌﾟ体" pitchFamily="50" charset="-128"/>
              <a:ea typeface="HGS創英角ﾎﾟｯﾌﾟ体" pitchFamily="50" charset="-128"/>
            </a:endParaRPr>
          </a:p>
          <a:p>
            <a:endParaRPr lang="ja-JP" altLang="ja-JP" b="1"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p>
          <a:p>
            <a:r>
              <a:rPr lang="ja-JP" altLang="en-US" dirty="0" smtClean="0">
                <a:latin typeface="HG丸ｺﾞｼｯｸM-PRO" panose="020F0600000000000000" pitchFamily="50" charset="-128"/>
                <a:ea typeface="HG丸ｺﾞｼｯｸM-PRO" panose="020F0600000000000000" pitchFamily="50" charset="-128"/>
              </a:rPr>
              <a:t>　</a:t>
            </a:r>
            <a:endParaRPr kumimoji="1" lang="ja-JP" altLang="en-US" dirty="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16</a:t>
            </a:fld>
            <a:endParaRPr kumimoji="1" lang="ja-JP" altLang="en-US" dirty="0"/>
          </a:p>
        </p:txBody>
      </p:sp>
      <p:sp>
        <p:nvSpPr>
          <p:cNvPr id="6" name="正方形/長方形 5"/>
          <p:cNvSpPr/>
          <p:nvPr/>
        </p:nvSpPr>
        <p:spPr>
          <a:xfrm>
            <a:off x="297762" y="522514"/>
            <a:ext cx="8666726" cy="165462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r>
              <a:rPr lang="ja-JP" altLang="en-US" b="1" dirty="0">
                <a:solidFill>
                  <a:srgbClr val="000000"/>
                </a:solidFill>
                <a:latin typeface="HG丸ｺﾞｼｯｸM-PRO" panose="020F0600000000000000" pitchFamily="50" charset="-128"/>
                <a:ea typeface="HG丸ｺﾞｼｯｸM-PRO" panose="020F0600000000000000" pitchFamily="50" charset="-128"/>
                <a:cs typeface="HG丸ｺﾞｼｯｸM-PRO"/>
              </a:rPr>
              <a:t>▽ がん患者や家族を含めた府民、医療保険者、医療関係者、企業、</a:t>
            </a:r>
            <a:r>
              <a:rPr lang="ja-JP" altLang="en-US"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マスメディア</a:t>
            </a:r>
            <a:endParaRPr lang="en-US" altLang="ja-JP"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a:lnSpc>
                <a:spcPts val="2000"/>
              </a:lnSpc>
            </a:pPr>
            <a:r>
              <a:rPr lang="ja-JP" altLang="en-US" b="1" dirty="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ja-JP" altLang="en-US"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 など、様々</a:t>
            </a:r>
            <a:r>
              <a:rPr lang="ja-JP" altLang="en-US" b="1" dirty="0">
                <a:solidFill>
                  <a:srgbClr val="000000"/>
                </a:solidFill>
                <a:latin typeface="HG丸ｺﾞｼｯｸM-PRO" panose="020F0600000000000000" pitchFamily="50" charset="-128"/>
                <a:ea typeface="HG丸ｺﾞｼｯｸM-PRO" panose="020F0600000000000000" pitchFamily="50" charset="-128"/>
                <a:cs typeface="HG丸ｺﾞｼｯｸM-PRO"/>
              </a:rPr>
              <a:t>な主体と連携した取り組みを</a:t>
            </a:r>
            <a:r>
              <a:rPr lang="ja-JP" altLang="en-US"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進め</a:t>
            </a:r>
            <a:r>
              <a:rPr lang="ja-JP" altLang="en-US" b="1" dirty="0">
                <a:solidFill>
                  <a:srgbClr val="000000"/>
                </a:solidFill>
                <a:latin typeface="HG丸ｺﾞｼｯｸM-PRO" panose="020F0600000000000000" pitchFamily="50" charset="-128"/>
                <a:ea typeface="HG丸ｺﾞｼｯｸM-PRO" panose="020F0600000000000000" pitchFamily="50" charset="-128"/>
                <a:cs typeface="HG丸ｺﾞｼｯｸM-PRO"/>
              </a:rPr>
              <a:t>る</a:t>
            </a:r>
            <a:r>
              <a:rPr lang="ja-JP" altLang="en-US"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a:t>
            </a:r>
            <a:endParaRPr lang="ja-JP" altLang="en-US" b="1"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a:lnSpc>
                <a:spcPts val="2000"/>
              </a:lnSpc>
            </a:pPr>
            <a:endParaRPr lang="en-US" altLang="ja-JP"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a:lnSpc>
                <a:spcPts val="2000"/>
              </a:lnSpc>
            </a:pPr>
            <a:r>
              <a:rPr lang="ja-JP" altLang="en-US"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ja-JP" altLang="en-US" b="1" dirty="0">
                <a:solidFill>
                  <a:srgbClr val="000000"/>
                </a:solidFill>
                <a:latin typeface="HG丸ｺﾞｼｯｸM-PRO" panose="020F0600000000000000" pitchFamily="50" charset="-128"/>
                <a:ea typeface="HG丸ｺﾞｼｯｸM-PRO" panose="020F0600000000000000" pitchFamily="50" charset="-128"/>
                <a:cs typeface="HG丸ｺﾞｼｯｸM-PRO"/>
              </a:rPr>
              <a:t>大阪府がん対策基金の効果的な活用に</a:t>
            </a:r>
            <a:r>
              <a:rPr lang="ja-JP" altLang="en-US"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取組む。</a:t>
            </a:r>
            <a:endParaRPr lang="ja-JP" altLang="en-US" b="1"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a:lnSpc>
                <a:spcPts val="2000"/>
              </a:lnSpc>
            </a:pPr>
            <a:endParaRPr lang="en-US" altLang="ja-JP"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a:lnSpc>
                <a:spcPts val="2000"/>
              </a:lnSpc>
            </a:pPr>
            <a:r>
              <a:rPr lang="ja-JP" altLang="en-US"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ja-JP" altLang="en-US" b="1" dirty="0">
                <a:solidFill>
                  <a:srgbClr val="000000"/>
                </a:solidFill>
                <a:latin typeface="HG丸ｺﾞｼｯｸM-PRO" panose="020F0600000000000000" pitchFamily="50" charset="-128"/>
                <a:ea typeface="HG丸ｺﾞｼｯｸM-PRO" panose="020F0600000000000000" pitchFamily="50" charset="-128"/>
                <a:cs typeface="HG丸ｺﾞｼｯｸM-PRO"/>
              </a:rPr>
              <a:t>がん患者会等との連携促進に</a:t>
            </a:r>
            <a:r>
              <a:rPr lang="ja-JP" altLang="en-US"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努め</a:t>
            </a:r>
            <a:r>
              <a:rPr lang="ja-JP" altLang="en-US" b="1" dirty="0">
                <a:solidFill>
                  <a:srgbClr val="000000"/>
                </a:solidFill>
                <a:latin typeface="HG丸ｺﾞｼｯｸM-PRO" panose="020F0600000000000000" pitchFamily="50" charset="-128"/>
                <a:ea typeface="HG丸ｺﾞｼｯｸM-PRO" panose="020F0600000000000000" pitchFamily="50" charset="-128"/>
                <a:cs typeface="HG丸ｺﾞｼｯｸM-PRO"/>
              </a:rPr>
              <a:t>る</a:t>
            </a:r>
            <a:r>
              <a:rPr lang="ja-JP" altLang="en-US"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a:t>
            </a:r>
            <a:endParaRPr lang="ja-JP" altLang="en-US" b="1"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p:txBody>
      </p:sp>
      <p:sp>
        <p:nvSpPr>
          <p:cNvPr id="8" name="角丸四角形 7"/>
          <p:cNvSpPr/>
          <p:nvPr/>
        </p:nvSpPr>
        <p:spPr>
          <a:xfrm>
            <a:off x="297762" y="2249714"/>
            <a:ext cx="8666726" cy="4563662"/>
          </a:xfrm>
          <a:prstGeom prst="roundRect">
            <a:avLst>
              <a:gd name="adj" fmla="val 6695"/>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fontAlgn="auto"/>
            <a:r>
              <a:rPr lang="ja-JP" altLang="en-US" sz="1600" dirty="0" smtClean="0">
                <a:solidFill>
                  <a:schemeClr val="tx1"/>
                </a:solidFill>
              </a:rPr>
              <a:t> </a:t>
            </a:r>
            <a:endParaRPr lang="en-US" altLang="ja-JP" sz="1600" dirty="0" smtClean="0">
              <a:solidFill>
                <a:schemeClr val="tx1"/>
              </a:solidFill>
            </a:endParaRPr>
          </a:p>
          <a:p>
            <a:pPr marL="342900" indent="-342900" fontAlgn="auto">
              <a:lnSpc>
                <a:spcPct val="150000"/>
              </a:lnSpc>
              <a:buAutoNum type="arabicParenBoth"/>
            </a:pP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社会全体での機運づくり</a:t>
            </a:r>
            <a:endParaRPr lang="en-US" altLang="ja-JP" sz="1600" b="1" dirty="0">
              <a:solidFill>
                <a:schemeClr val="tx1"/>
              </a:solidFill>
              <a:latin typeface="HG丸ｺﾞｼｯｸM-PRO" panose="020F0600000000000000" pitchFamily="50" charset="-128"/>
              <a:ea typeface="HG丸ｺﾞｼｯｸM-PRO" panose="020F0600000000000000" pitchFamily="50" charset="-128"/>
            </a:endParaRPr>
          </a:p>
          <a:p>
            <a:pPr marL="271463" indent="-271463" fontAlgn="auto"/>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600" dirty="0">
                <a:solidFill>
                  <a:schemeClr val="tx1"/>
                </a:solidFill>
                <a:latin typeface="HG丸ｺﾞｼｯｸM-PRO" panose="020F0600000000000000" pitchFamily="50" charset="-128"/>
                <a:ea typeface="HG丸ｺﾞｼｯｸM-PRO" panose="020F0600000000000000" pitchFamily="50" charset="-128"/>
              </a:rPr>
              <a:t>がん患者や家族を含めた府民、医療保険者、医療関係者、企業、マスメディアなど、様々な主体と連携し、世界禁煙デーに合わせたイベントやがん予防・がん検診に関するイベント等を通じた府民全体でがん対策を進める機運を</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醸成</a:t>
            </a:r>
            <a:r>
              <a:rPr lang="ja-JP" altLang="en-US" sz="1600" dirty="0">
                <a:solidFill>
                  <a:schemeClr val="tx1"/>
                </a:solidFill>
                <a:latin typeface="HG丸ｺﾞｼｯｸM-PRO" panose="020F0600000000000000" pitchFamily="50" charset="-128"/>
                <a:ea typeface="HG丸ｺﾞｼｯｸM-PRO" panose="020F0600000000000000" pitchFamily="50" charset="-128"/>
              </a:rPr>
              <a:t>する</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fontAlgn="auto">
              <a:lnSpc>
                <a:spcPct val="150000"/>
              </a:lnSpc>
            </a:pPr>
            <a:r>
              <a:rPr lang="en-US" altLang="ja-JP" sz="1600" b="1" dirty="0">
                <a:solidFill>
                  <a:schemeClr val="tx1"/>
                </a:solidFill>
                <a:latin typeface="HG丸ｺﾞｼｯｸM-PRO" panose="020F0600000000000000" pitchFamily="50" charset="-128"/>
                <a:ea typeface="HG丸ｺﾞｼｯｸM-PRO" panose="020F0600000000000000" pitchFamily="50" charset="-128"/>
              </a:rPr>
              <a:t>(2) </a:t>
            </a:r>
            <a:r>
              <a:rPr lang="ja-JP" altLang="en-US" sz="1600" b="1" dirty="0">
                <a:solidFill>
                  <a:schemeClr val="tx1"/>
                </a:solidFill>
                <a:latin typeface="HG丸ｺﾞｼｯｸM-PRO" panose="020F0600000000000000" pitchFamily="50" charset="-128"/>
                <a:ea typeface="HG丸ｺﾞｼｯｸM-PRO" panose="020F0600000000000000" pitchFamily="50" charset="-128"/>
              </a:rPr>
              <a:t>大阪府がん対策</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基金</a:t>
            </a:r>
            <a:endParaRPr lang="en-US" altLang="ja-JP" sz="1600" b="1" dirty="0" smtClean="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600" dirty="0">
                <a:solidFill>
                  <a:schemeClr val="tx1"/>
                </a:solidFill>
                <a:latin typeface="HG丸ｺﾞｼｯｸM-PRO" panose="020F0600000000000000" pitchFamily="50" charset="-128"/>
                <a:ea typeface="HG丸ｺﾞｼｯｸM-PRO" panose="020F0600000000000000" pitchFamily="50" charset="-128"/>
              </a:rPr>
              <a:t>大阪府がん対策基金は、平成</a:t>
            </a:r>
            <a:r>
              <a:rPr lang="en-US" altLang="ja-JP" sz="1600" dirty="0">
                <a:solidFill>
                  <a:schemeClr val="tx1"/>
                </a:solidFill>
                <a:latin typeface="HG丸ｺﾞｼｯｸM-PRO" panose="020F0600000000000000" pitchFamily="50" charset="-128"/>
                <a:ea typeface="HG丸ｺﾞｼｯｸM-PRO" panose="020F0600000000000000" pitchFamily="50" charset="-128"/>
              </a:rPr>
              <a:t>30</a:t>
            </a:r>
            <a:r>
              <a:rPr lang="ja-JP" altLang="en-US" sz="1600" dirty="0">
                <a:solidFill>
                  <a:schemeClr val="tx1"/>
                </a:solidFill>
                <a:latin typeface="HG丸ｺﾞｼｯｸM-PRO" panose="020F0600000000000000" pitchFamily="50" charset="-128"/>
                <a:ea typeface="HG丸ｺﾞｼｯｸM-PRO" panose="020F0600000000000000" pitchFamily="50" charset="-128"/>
              </a:rPr>
              <a:t>年５月末以降も恒久的な運用ができるよう</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に</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fontAlgn="auto"/>
            <a:r>
              <a:rPr lang="ja-JP" altLang="en-US" sz="1600" dirty="0">
                <a:solidFill>
                  <a:schemeClr val="tx1"/>
                </a:solidFill>
                <a:latin typeface="HG丸ｺﾞｼｯｸM-PRO" panose="020F0600000000000000" pitchFamily="50" charset="-128"/>
                <a:ea typeface="HG丸ｺﾞｼｯｸM-PRO" panose="020F0600000000000000" pitchFamily="50" charset="-128"/>
              </a:rPr>
              <a:t>　</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検討する。</a:t>
            </a: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a:p>
            <a:pPr marL="271463" indent="-271463" fontAlgn="auto"/>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600" dirty="0">
                <a:solidFill>
                  <a:schemeClr val="tx1"/>
                </a:solidFill>
                <a:latin typeface="HG丸ｺﾞｼｯｸM-PRO" panose="020F0600000000000000" pitchFamily="50" charset="-128"/>
                <a:ea typeface="HG丸ｺﾞｼｯｸM-PRO" panose="020F0600000000000000" pitchFamily="50" charset="-128"/>
              </a:rPr>
              <a:t>大阪府がん対策基金を活用し、がん患者が相互に支え合う患者会の活動の充実に</a:t>
            </a:r>
            <a:r>
              <a:rPr lang="ja-JP" altLang="en-US" sz="1600" dirty="0" err="1" smtClean="0">
                <a:solidFill>
                  <a:schemeClr val="tx1"/>
                </a:solidFill>
                <a:latin typeface="HG丸ｺﾞｼｯｸM-PRO" panose="020F0600000000000000" pitchFamily="50" charset="-128"/>
                <a:ea typeface="HG丸ｺﾞｼｯｸM-PRO" panose="020F0600000000000000" pitchFamily="50" charset="-128"/>
              </a:rPr>
              <a:t>つな</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marL="271463" indent="-271463" fontAlgn="auto"/>
            <a:r>
              <a:rPr lang="ja-JP" altLang="en-US" sz="1600" dirty="0">
                <a:solidFill>
                  <a:schemeClr val="tx1"/>
                </a:solidFill>
                <a:latin typeface="HG丸ｺﾞｼｯｸM-PRO" panose="020F0600000000000000" pitchFamily="50" charset="-128"/>
                <a:ea typeface="HG丸ｺﾞｼｯｸM-PRO" panose="020F0600000000000000" pitchFamily="50" charset="-128"/>
              </a:rPr>
              <a:t>　</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が</a:t>
            </a:r>
            <a:r>
              <a:rPr lang="ja-JP" altLang="en-US" sz="1600" dirty="0" err="1" smtClean="0">
                <a:solidFill>
                  <a:schemeClr val="tx1"/>
                </a:solidFill>
                <a:latin typeface="HG丸ｺﾞｼｯｸM-PRO" panose="020F0600000000000000" pitchFamily="50" charset="-128"/>
                <a:ea typeface="HG丸ｺﾞｼｯｸM-PRO" panose="020F0600000000000000" pitchFamily="50" charset="-128"/>
              </a:rPr>
              <a:t>る</a:t>
            </a:r>
            <a:r>
              <a:rPr lang="ja-JP" altLang="en-US" sz="1600" dirty="0">
                <a:solidFill>
                  <a:schemeClr val="tx1"/>
                </a:solidFill>
                <a:latin typeface="HG丸ｺﾞｼｯｸM-PRO" panose="020F0600000000000000" pitchFamily="50" charset="-128"/>
                <a:ea typeface="HG丸ｺﾞｼｯｸM-PRO" panose="020F0600000000000000" pitchFamily="50" charset="-128"/>
              </a:rPr>
              <a:t>取組みを</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進め</a:t>
            </a:r>
            <a:r>
              <a:rPr lang="ja-JP" altLang="en-US" sz="1600" dirty="0">
                <a:solidFill>
                  <a:schemeClr val="tx1"/>
                </a:solidFill>
                <a:latin typeface="HG丸ｺﾞｼｯｸM-PRO" panose="020F0600000000000000" pitchFamily="50" charset="-128"/>
                <a:ea typeface="HG丸ｺﾞｼｯｸM-PRO" panose="020F0600000000000000" pitchFamily="50" charset="-128"/>
              </a:rPr>
              <a:t>る</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a:t>
            </a: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a:p>
            <a:pPr marL="271463" indent="-271463" fontAlgn="auto"/>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600" dirty="0">
                <a:solidFill>
                  <a:schemeClr val="tx1"/>
                </a:solidFill>
                <a:latin typeface="HG丸ｺﾞｼｯｸM-PRO" panose="020F0600000000000000" pitchFamily="50" charset="-128"/>
                <a:ea typeface="HG丸ｺﾞｼｯｸM-PRO" panose="020F0600000000000000" pitchFamily="50" charset="-128"/>
              </a:rPr>
              <a:t>大阪府がん対策基金を活用した普及啓発活動について、民間団体、企業など、</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公民連</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marL="271463" indent="-271463" fontAlgn="auto"/>
            <a:r>
              <a:rPr lang="ja-JP" altLang="en-US" sz="1600" dirty="0">
                <a:solidFill>
                  <a:schemeClr val="tx1"/>
                </a:solidFill>
                <a:latin typeface="HG丸ｺﾞｼｯｸM-PRO" panose="020F0600000000000000" pitchFamily="50" charset="-128"/>
                <a:ea typeface="HG丸ｺﾞｼｯｸM-PRO" panose="020F0600000000000000" pitchFamily="50" charset="-128"/>
              </a:rPr>
              <a:t>　</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携</a:t>
            </a:r>
            <a:r>
              <a:rPr lang="ja-JP" altLang="en-US" sz="1600" dirty="0">
                <a:solidFill>
                  <a:schemeClr val="tx1"/>
                </a:solidFill>
                <a:latin typeface="HG丸ｺﾞｼｯｸM-PRO" panose="020F0600000000000000" pitchFamily="50" charset="-128"/>
                <a:ea typeface="HG丸ｺﾞｼｯｸM-PRO" panose="020F0600000000000000" pitchFamily="50" charset="-128"/>
              </a:rPr>
              <a:t>により、効果的な事業展開を</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図る。</a:t>
            </a:r>
            <a:r>
              <a:rPr lang="ja-JP" altLang="en-US" sz="1600" dirty="0">
                <a:solidFill>
                  <a:schemeClr val="tx1"/>
                </a:solidFill>
                <a:latin typeface="HG丸ｺﾞｼｯｸM-PRO" panose="020F0600000000000000" pitchFamily="50" charset="-128"/>
                <a:ea typeface="HG丸ｺﾞｼｯｸM-PRO" panose="020F0600000000000000" pitchFamily="50" charset="-128"/>
              </a:rPr>
              <a:t>併せて、広く府民から寄附への協力を</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得られる　</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marL="271463" indent="-271463" fontAlgn="auto"/>
            <a:r>
              <a:rPr lang="ja-JP" altLang="en-US" sz="1600" dirty="0">
                <a:solidFill>
                  <a:schemeClr val="tx1"/>
                </a:solidFill>
                <a:latin typeface="HG丸ｺﾞｼｯｸM-PRO" panose="020F0600000000000000" pitchFamily="50" charset="-128"/>
                <a:ea typeface="HG丸ｺﾞｼｯｸM-PRO" panose="020F0600000000000000" pitchFamily="50" charset="-128"/>
              </a:rPr>
              <a:t>　</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よう</a:t>
            </a:r>
            <a:r>
              <a:rPr lang="ja-JP" altLang="en-US" sz="1600" dirty="0">
                <a:solidFill>
                  <a:schemeClr val="tx1"/>
                </a:solidFill>
                <a:latin typeface="HG丸ｺﾞｼｯｸM-PRO" panose="020F0600000000000000" pitchFamily="50" charset="-128"/>
                <a:ea typeface="HG丸ｺﾞｼｯｸM-PRO" panose="020F0600000000000000" pitchFamily="50" charset="-128"/>
              </a:rPr>
              <a:t>に</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努め</a:t>
            </a:r>
            <a:r>
              <a:rPr lang="ja-JP" altLang="en-US" sz="1600" dirty="0">
                <a:solidFill>
                  <a:schemeClr val="tx1"/>
                </a:solidFill>
                <a:latin typeface="HG丸ｺﾞｼｯｸM-PRO" panose="020F0600000000000000" pitchFamily="50" charset="-128"/>
                <a:ea typeface="HG丸ｺﾞｼｯｸM-PRO" panose="020F0600000000000000" pitchFamily="50" charset="-128"/>
              </a:rPr>
              <a:t>る</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a:t>
            </a: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a:p>
            <a:pPr fontAlgn="auto">
              <a:lnSpc>
                <a:spcPct val="150000"/>
              </a:lnSpc>
            </a:pPr>
            <a:r>
              <a:rPr lang="en-US" altLang="ja-JP" sz="1600" b="1" dirty="0">
                <a:solidFill>
                  <a:schemeClr val="tx1"/>
                </a:solidFill>
                <a:latin typeface="HG丸ｺﾞｼｯｸM-PRO" panose="020F0600000000000000" pitchFamily="50" charset="-128"/>
                <a:ea typeface="HG丸ｺﾞｼｯｸM-PRO" panose="020F0600000000000000" pitchFamily="50" charset="-128"/>
              </a:rPr>
              <a:t>(3) </a:t>
            </a:r>
            <a:r>
              <a:rPr lang="ja-JP" altLang="en-US" sz="1600" b="1" dirty="0">
                <a:solidFill>
                  <a:schemeClr val="tx1"/>
                </a:solidFill>
                <a:latin typeface="HG丸ｺﾞｼｯｸM-PRO" panose="020F0600000000000000" pitchFamily="50" charset="-128"/>
                <a:ea typeface="HG丸ｺﾞｼｯｸM-PRO" panose="020F0600000000000000" pitchFamily="50" charset="-128"/>
              </a:rPr>
              <a:t>がん患者会等との連携促進</a:t>
            </a:r>
            <a:endParaRPr lang="en-US" altLang="ja-JP" sz="1600" b="1" dirty="0" smtClean="0">
              <a:solidFill>
                <a:schemeClr val="tx1"/>
              </a:solidFill>
              <a:latin typeface="HG丸ｺﾞｼｯｸM-PRO" panose="020F0600000000000000" pitchFamily="50" charset="-128"/>
              <a:ea typeface="HG丸ｺﾞｼｯｸM-PRO" panose="020F0600000000000000" pitchFamily="50" charset="-128"/>
            </a:endParaRPr>
          </a:p>
          <a:p>
            <a:pPr marL="271463" indent="-271463" fontAlgn="auto"/>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600" dirty="0">
                <a:solidFill>
                  <a:schemeClr val="tx1"/>
                </a:solidFill>
                <a:latin typeface="HG丸ｺﾞｼｯｸM-PRO" panose="020F0600000000000000" pitchFamily="50" charset="-128"/>
                <a:ea typeface="HG丸ｺﾞｼｯｸM-PRO" panose="020F0600000000000000" pitchFamily="50" charset="-128"/>
              </a:rPr>
              <a:t>大阪がん患者団体協議会を中心に、がん患者をはじめとする関係者と大阪府に</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おける</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a:p>
            <a:pPr marL="271463" indent="-271463" fontAlgn="auto"/>
            <a:r>
              <a:rPr lang="ja-JP" altLang="en-US" sz="1600" dirty="0">
                <a:solidFill>
                  <a:schemeClr val="tx1"/>
                </a:solidFill>
                <a:latin typeface="HG丸ｺﾞｼｯｸM-PRO" panose="020F0600000000000000" pitchFamily="50" charset="-128"/>
                <a:ea typeface="HG丸ｺﾞｼｯｸM-PRO" panose="020F0600000000000000" pitchFamily="50" charset="-128"/>
              </a:rPr>
              <a:t>　</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がん対策</a:t>
            </a:r>
            <a:r>
              <a:rPr lang="ja-JP" altLang="en-US" sz="1600" dirty="0">
                <a:solidFill>
                  <a:schemeClr val="tx1"/>
                </a:solidFill>
                <a:latin typeface="HG丸ｺﾞｼｯｸM-PRO" panose="020F0600000000000000" pitchFamily="50" charset="-128"/>
                <a:ea typeface="HG丸ｺﾞｼｯｸM-PRO" panose="020F0600000000000000" pitchFamily="50" charset="-128"/>
              </a:rPr>
              <a:t>の現状や方向性について、継続的に意見交換に</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努め</a:t>
            </a:r>
            <a:r>
              <a:rPr lang="ja-JP" altLang="en-US" sz="1600" dirty="0">
                <a:solidFill>
                  <a:schemeClr val="tx1"/>
                </a:solidFill>
                <a:latin typeface="HG丸ｺﾞｼｯｸM-PRO" panose="020F0600000000000000" pitchFamily="50" charset="-128"/>
                <a:ea typeface="HG丸ｺﾞｼｯｸM-PRO" panose="020F0600000000000000" pitchFamily="50" charset="-128"/>
              </a:rPr>
              <a:t>る</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a:t>
            </a: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a:p>
            <a:pPr marL="271463" indent="-271463" fontAlgn="auto"/>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600" dirty="0">
                <a:solidFill>
                  <a:schemeClr val="tx1"/>
                </a:solidFill>
                <a:latin typeface="HG丸ｺﾞｼｯｸM-PRO" panose="020F0600000000000000" pitchFamily="50" charset="-128"/>
                <a:ea typeface="HG丸ｺﾞｼｯｸM-PRO" panose="020F0600000000000000" pitchFamily="50" charset="-128"/>
              </a:rPr>
              <a:t>がん患者会や患者サロンなどの情報を定期的に更新し、療養情報冊子やホームページで公表するとともに、がん診療拠点病院の相談支援センター等で情報提供を</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行う。</a:t>
            </a: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a:p>
            <a:pPr fontAlgn="auto"/>
            <a:endParaRPr lang="ja-JP" altLang="en-US" sz="1400" dirty="0">
              <a:solidFill>
                <a:schemeClr val="tx1"/>
              </a:solidFill>
            </a:endParaRPr>
          </a:p>
        </p:txBody>
      </p:sp>
    </p:spTree>
    <p:extLst>
      <p:ext uri="{BB962C8B-B14F-4D97-AF65-F5344CB8AC3E}">
        <p14:creationId xmlns:p14="http://schemas.microsoft.com/office/powerpoint/2010/main" val="10694995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07504" y="332656"/>
            <a:ext cx="4392487" cy="6120680"/>
          </a:xfrm>
          <a:prstGeom prst="rect">
            <a:avLst/>
          </a:prstGeom>
          <a:gradFill>
            <a:gsLst>
              <a:gs pos="0">
                <a:schemeClr val="accent1">
                  <a:lumMod val="20000"/>
                  <a:lumOff val="80000"/>
                </a:schemeClr>
              </a:gs>
              <a:gs pos="50000">
                <a:schemeClr val="accent1">
                  <a:tint val="44500"/>
                  <a:satMod val="160000"/>
                </a:schemeClr>
              </a:gs>
              <a:gs pos="100000">
                <a:schemeClr val="accent1">
                  <a:tint val="23500"/>
                  <a:satMod val="160000"/>
                </a:schemeClr>
              </a:gs>
            </a:gsLst>
            <a:lin ang="5400000" scaled="0"/>
          </a:gradFill>
          <a:ln cmpd="dbl">
            <a:solidFill>
              <a:schemeClr val="tx1"/>
            </a:solidFill>
            <a:prstDash val="sysDot"/>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200" b="1" dirty="0" smtClean="0">
                <a:solidFill>
                  <a:schemeClr val="tx1"/>
                </a:solidFill>
                <a:latin typeface="HG丸ｺﾞｼｯｸM-PRO" panose="020F0600000000000000" pitchFamily="50" charset="-128"/>
                <a:ea typeface="HG丸ｺﾞｼｯｸM-PRO" panose="020F0600000000000000" pitchFamily="50" charset="-128"/>
              </a:rPr>
              <a:t>第３章</a:t>
            </a:r>
            <a:r>
              <a:rPr lang="ja-JP" altLang="en-US" sz="1200" b="1" dirty="0">
                <a:solidFill>
                  <a:schemeClr val="tx1"/>
                </a:solidFill>
                <a:latin typeface="HG丸ｺﾞｼｯｸM-PRO" panose="020F0600000000000000" pitchFamily="50" charset="-128"/>
                <a:ea typeface="HG丸ｺﾞｼｯｸM-PRO" panose="020F0600000000000000" pitchFamily="50" charset="-128"/>
              </a:rPr>
              <a:t>　大阪府におけるがんの現状と課題</a:t>
            </a:r>
            <a:endParaRPr lang="en-US" altLang="ja-JP" sz="120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a:solidFill>
                  <a:schemeClr val="tx1"/>
                </a:solidFill>
                <a:latin typeface="HG丸ｺﾞｼｯｸM-PRO" panose="020F0600000000000000" pitchFamily="50" charset="-128"/>
                <a:ea typeface="HG丸ｺﾞｼｯｸM-PRO" panose="020F0600000000000000" pitchFamily="50" charset="-128"/>
              </a:rPr>
              <a:t>２　大阪府のがん対策の現状と</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課題</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(1)</a:t>
            </a: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がん予防・早期発見</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①がんの一次予防（避けられるがんを防ぐ</a:t>
            </a:r>
            <a:r>
              <a:rPr lang="ja-JP" altLang="en-US" sz="1200" dirty="0">
                <a:solidFill>
                  <a:schemeClr val="tx1"/>
                </a:solidFill>
                <a:latin typeface="HG丸ｺﾞｼｯｸM-PRO" panose="020F0600000000000000" pitchFamily="50" charset="-128"/>
                <a:ea typeface="HG丸ｺﾞｼｯｸM-PRO" panose="020F0600000000000000" pitchFamily="50" charset="-128"/>
              </a:rPr>
              <a:t>）</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ア　たばこ対策</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イ　喫煙以外の生活習慣</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ウ　がん教育</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エ　がんに関する感染症対策</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②がんの早期発見、がん検診（２次予防）</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ア　検診受診率等</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イ　がん検診の</a:t>
            </a:r>
            <a:r>
              <a:rPr lang="ja-JP" altLang="en-US" sz="1200" dirty="0">
                <a:solidFill>
                  <a:schemeClr val="tx1"/>
                </a:solidFill>
                <a:latin typeface="HG丸ｺﾞｼｯｸM-PRO" panose="020F0600000000000000" pitchFamily="50" charset="-128"/>
                <a:ea typeface="HG丸ｺﾞｼｯｸM-PRO" panose="020F0600000000000000" pitchFamily="50" charset="-128"/>
              </a:rPr>
              <a:t>精度</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管理等</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ウ　職域におけるがん検診</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③肝炎肝がん対策</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ア　肝炎の予防</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イ　肝炎ウイルス検査の受診勧奨</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ウ　肝炎肝がんの医療提供体制</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エ　肝炎肝がんに関する普及啓発</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r>
              <a:rPr lang="en-US" altLang="ja-JP" sz="1200" dirty="0">
                <a:solidFill>
                  <a:schemeClr val="tx1"/>
                </a:solidFill>
                <a:latin typeface="HG丸ｺﾞｼｯｸM-PRO" panose="020F0600000000000000" pitchFamily="50" charset="-128"/>
                <a:ea typeface="HG丸ｺﾞｼｯｸM-PRO" panose="020F0600000000000000" pitchFamily="50" charset="-128"/>
              </a:rPr>
              <a:t>2) </a:t>
            </a:r>
            <a:r>
              <a:rPr lang="ja-JP" altLang="en-US" sz="1200" dirty="0">
                <a:solidFill>
                  <a:schemeClr val="tx1"/>
                </a:solidFill>
                <a:latin typeface="HG丸ｺﾞｼｯｸM-PRO" panose="020F0600000000000000" pitchFamily="50" charset="-128"/>
                <a:ea typeface="HG丸ｺﾞｼｯｸM-PRO" panose="020F0600000000000000" pitchFamily="50" charset="-128"/>
              </a:rPr>
              <a:t>がん医療	</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①</a:t>
            </a:r>
            <a:r>
              <a:rPr lang="ja-JP" altLang="en-US" sz="1200" dirty="0">
                <a:solidFill>
                  <a:schemeClr val="tx1"/>
                </a:solidFill>
                <a:latin typeface="HG丸ｺﾞｼｯｸM-PRO" panose="020F0600000000000000" pitchFamily="50" charset="-128"/>
                <a:ea typeface="HG丸ｺﾞｼｯｸM-PRO" panose="020F0600000000000000" pitchFamily="50" charset="-128"/>
              </a:rPr>
              <a:t>がん医療提供</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体制</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②</a:t>
            </a:r>
            <a:r>
              <a:rPr lang="ja-JP" altLang="en-US" sz="1200" dirty="0">
                <a:solidFill>
                  <a:schemeClr val="tx1"/>
                </a:solidFill>
                <a:latin typeface="HG丸ｺﾞｼｯｸM-PRO" panose="020F0600000000000000" pitchFamily="50" charset="-128"/>
                <a:ea typeface="HG丸ｺﾞｼｯｸM-PRO" panose="020F0600000000000000" pitchFamily="50" charset="-128"/>
              </a:rPr>
              <a:t>小児・</a:t>
            </a:r>
            <a:r>
              <a:rPr lang="en-US" altLang="ja-JP" sz="1200" dirty="0">
                <a:solidFill>
                  <a:schemeClr val="tx1"/>
                </a:solidFill>
                <a:latin typeface="HG丸ｺﾞｼｯｸM-PRO" panose="020F0600000000000000" pitchFamily="50" charset="-128"/>
                <a:ea typeface="HG丸ｺﾞｼｯｸM-PRO" panose="020F0600000000000000" pitchFamily="50" charset="-128"/>
              </a:rPr>
              <a:t>AYA</a:t>
            </a:r>
            <a:r>
              <a:rPr lang="ja-JP" altLang="en-US" sz="1200" dirty="0">
                <a:solidFill>
                  <a:schemeClr val="tx1"/>
                </a:solidFill>
                <a:latin typeface="HG丸ｺﾞｼｯｸM-PRO" panose="020F0600000000000000" pitchFamily="50" charset="-128"/>
                <a:ea typeface="HG丸ｺﾞｼｯｸM-PRO" panose="020F0600000000000000" pitchFamily="50" charset="-128"/>
              </a:rPr>
              <a:t>世代のがん、希少がん等、高齢者の</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がん</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の特性</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③</a:t>
            </a:r>
            <a:r>
              <a:rPr lang="ja-JP" altLang="en-US" sz="1200" dirty="0">
                <a:solidFill>
                  <a:schemeClr val="tx1"/>
                </a:solidFill>
                <a:latin typeface="HG丸ｺﾞｼｯｸM-PRO" panose="020F0600000000000000" pitchFamily="50" charset="-128"/>
                <a:ea typeface="HG丸ｺﾞｼｯｸM-PRO" panose="020F0600000000000000" pitchFamily="50" charset="-128"/>
              </a:rPr>
              <a:t>新たな治療法</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等</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④</a:t>
            </a:r>
            <a:r>
              <a:rPr lang="ja-JP" altLang="en-US" sz="1200" dirty="0">
                <a:solidFill>
                  <a:schemeClr val="tx1"/>
                </a:solidFill>
                <a:latin typeface="HG丸ｺﾞｼｯｸM-PRO" panose="020F0600000000000000" pitchFamily="50" charset="-128"/>
                <a:ea typeface="HG丸ｺﾞｼｯｸM-PRO" panose="020F0600000000000000" pitchFamily="50" charset="-128"/>
              </a:rPr>
              <a:t>がん</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登録</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⑤</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緩和ケア</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(3)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患者支援の充実</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①</a:t>
            </a:r>
            <a:r>
              <a:rPr lang="ja-JP" altLang="en-US" sz="1200" dirty="0">
                <a:solidFill>
                  <a:schemeClr val="tx1"/>
                </a:solidFill>
                <a:latin typeface="HG丸ｺﾞｼｯｸM-PRO" panose="020F0600000000000000" pitchFamily="50" charset="-128"/>
                <a:ea typeface="HG丸ｺﾞｼｯｸM-PRO" panose="020F0600000000000000" pitchFamily="50" charset="-128"/>
              </a:rPr>
              <a:t>がん患者の相談</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支援</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②</a:t>
            </a:r>
            <a:r>
              <a:rPr lang="ja-JP" altLang="en-US" sz="1200" dirty="0">
                <a:solidFill>
                  <a:schemeClr val="tx1"/>
                </a:solidFill>
                <a:latin typeface="HG丸ｺﾞｼｯｸM-PRO" panose="020F0600000000000000" pitchFamily="50" charset="-128"/>
                <a:ea typeface="HG丸ｺﾞｼｯｸM-PRO" panose="020F0600000000000000" pitchFamily="50" charset="-128"/>
              </a:rPr>
              <a:t>がん患者への情報</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提供</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③</a:t>
            </a:r>
            <a:r>
              <a:rPr lang="ja-JP" altLang="en-US" sz="1200" dirty="0">
                <a:solidFill>
                  <a:schemeClr val="tx1"/>
                </a:solidFill>
                <a:latin typeface="HG丸ｺﾞｼｯｸM-PRO" panose="020F0600000000000000" pitchFamily="50" charset="-128"/>
                <a:ea typeface="HG丸ｺﾞｼｯｸM-PRO" panose="020F0600000000000000" pitchFamily="50" charset="-128"/>
              </a:rPr>
              <a:t>就労支援などのサバイバーシップ</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支援</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(4)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がん対策を社会全体で進める環境づくり</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①</a:t>
            </a:r>
            <a:r>
              <a:rPr lang="ja-JP" altLang="en-US" sz="1200" dirty="0">
                <a:solidFill>
                  <a:schemeClr val="tx1"/>
                </a:solidFill>
                <a:latin typeface="HG丸ｺﾞｼｯｸM-PRO" panose="020F0600000000000000" pitchFamily="50" charset="-128"/>
                <a:ea typeface="HG丸ｺﾞｼｯｸM-PRO" panose="020F0600000000000000" pitchFamily="50" charset="-128"/>
              </a:rPr>
              <a:t>社会全体での</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機運づくり</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②</a:t>
            </a:r>
            <a:r>
              <a:rPr lang="ja-JP" altLang="en-US" sz="1200" dirty="0">
                <a:solidFill>
                  <a:schemeClr val="tx1"/>
                </a:solidFill>
                <a:latin typeface="HG丸ｺﾞｼｯｸM-PRO" panose="020F0600000000000000" pitchFamily="50" charset="-128"/>
                <a:ea typeface="HG丸ｺﾞｼｯｸM-PRO" panose="020F0600000000000000" pitchFamily="50" charset="-128"/>
              </a:rPr>
              <a:t>大阪府がん対策</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基金</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③</a:t>
            </a:r>
            <a:r>
              <a:rPr lang="ja-JP" altLang="en-US" sz="1200" dirty="0">
                <a:solidFill>
                  <a:schemeClr val="tx1"/>
                </a:solidFill>
                <a:latin typeface="HG丸ｺﾞｼｯｸM-PRO" panose="020F0600000000000000" pitchFamily="50" charset="-128"/>
                <a:ea typeface="HG丸ｺﾞｼｯｸM-PRO" panose="020F0600000000000000" pitchFamily="50" charset="-128"/>
              </a:rPr>
              <a:t>がん患者会等との</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連携</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3" name="正方形/長方形 2"/>
          <p:cNvSpPr/>
          <p:nvPr/>
        </p:nvSpPr>
        <p:spPr>
          <a:xfrm>
            <a:off x="4644008" y="332656"/>
            <a:ext cx="4356484" cy="6504872"/>
          </a:xfrm>
          <a:prstGeom prst="rect">
            <a:avLst/>
          </a:prstGeom>
          <a:gradFill>
            <a:gsLst>
              <a:gs pos="0">
                <a:schemeClr val="accent1">
                  <a:lumMod val="20000"/>
                  <a:lumOff val="80000"/>
                </a:schemeClr>
              </a:gs>
              <a:gs pos="50000">
                <a:schemeClr val="accent1">
                  <a:tint val="44500"/>
                  <a:satMod val="160000"/>
                </a:schemeClr>
              </a:gs>
              <a:gs pos="100000">
                <a:schemeClr val="accent1">
                  <a:tint val="23500"/>
                  <a:satMod val="160000"/>
                </a:schemeClr>
              </a:gs>
            </a:gsLst>
            <a:lin ang="5400000" scaled="0"/>
          </a:gradFill>
          <a:ln cmpd="dbl">
            <a:solidFill>
              <a:schemeClr val="tx1"/>
            </a:solidFill>
            <a:prstDash val="sysDot"/>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ja-JP" sz="1200" b="1" dirty="0" smtClean="0">
                <a:solidFill>
                  <a:schemeClr val="tx1"/>
                </a:solidFill>
                <a:latin typeface="HG丸ｺﾞｼｯｸM-PRO" panose="020F0600000000000000" pitchFamily="50" charset="-128"/>
                <a:ea typeface="HG丸ｺﾞｼｯｸM-PRO" panose="020F0600000000000000" pitchFamily="50" charset="-128"/>
              </a:rPr>
              <a:t>第５章</a:t>
            </a:r>
            <a:r>
              <a:rPr lang="ja-JP" altLang="ja-JP" sz="1200" b="1" dirty="0">
                <a:solidFill>
                  <a:schemeClr val="tx1"/>
                </a:solidFill>
                <a:latin typeface="HG丸ｺﾞｼｯｸM-PRO" panose="020F0600000000000000" pitchFamily="50" charset="-128"/>
                <a:ea typeface="HG丸ｺﾞｼｯｸM-PRO" panose="020F0600000000000000" pitchFamily="50" charset="-128"/>
              </a:rPr>
              <a:t>　</a:t>
            </a:r>
            <a:r>
              <a:rPr lang="ja-JP" altLang="en-US" sz="1200" b="1" dirty="0">
                <a:solidFill>
                  <a:schemeClr val="tx1"/>
                </a:solidFill>
                <a:latin typeface="HG丸ｺﾞｼｯｸM-PRO" panose="020F0600000000000000" pitchFamily="50" charset="-128"/>
                <a:ea typeface="HG丸ｺﾞｼｯｸM-PRO" panose="020F0600000000000000" pitchFamily="50" charset="-128"/>
              </a:rPr>
              <a:t>個</a:t>
            </a:r>
            <a:r>
              <a:rPr lang="ja-JP" altLang="ja-JP" sz="1200" b="1" dirty="0">
                <a:solidFill>
                  <a:schemeClr val="tx1"/>
                </a:solidFill>
                <a:latin typeface="HG丸ｺﾞｼｯｸM-PRO" panose="020F0600000000000000" pitchFamily="50" charset="-128"/>
                <a:ea typeface="HG丸ｺﾞｼｯｸM-PRO" panose="020F0600000000000000" pitchFamily="50" charset="-128"/>
              </a:rPr>
              <a:t>別</a:t>
            </a:r>
            <a:r>
              <a:rPr lang="ja-JP" altLang="en-US" sz="1200" b="1" dirty="0">
                <a:solidFill>
                  <a:schemeClr val="tx1"/>
                </a:solidFill>
                <a:latin typeface="HG丸ｺﾞｼｯｸM-PRO" panose="020F0600000000000000" pitchFamily="50" charset="-128"/>
                <a:ea typeface="HG丸ｺﾞｼｯｸM-PRO" panose="020F0600000000000000" pitchFamily="50" charset="-128"/>
              </a:rPr>
              <a:t>の</a:t>
            </a:r>
            <a:r>
              <a:rPr lang="ja-JP" altLang="ja-JP" sz="1200" b="1" dirty="0">
                <a:solidFill>
                  <a:schemeClr val="tx1"/>
                </a:solidFill>
                <a:latin typeface="HG丸ｺﾞｼｯｸM-PRO" panose="020F0600000000000000" pitchFamily="50" charset="-128"/>
                <a:ea typeface="HG丸ｺﾞｼｯｸM-PRO" panose="020F0600000000000000" pitchFamily="50" charset="-128"/>
              </a:rPr>
              <a:t>取組みと目標</a:t>
            </a: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１</a:t>
            </a:r>
            <a:r>
              <a:rPr lang="ja-JP" altLang="ja-JP" sz="1200" dirty="0">
                <a:solidFill>
                  <a:schemeClr val="tx1"/>
                </a:solidFill>
                <a:latin typeface="HG丸ｺﾞｼｯｸM-PRO" panose="020F0600000000000000" pitchFamily="50" charset="-128"/>
                <a:ea typeface="HG丸ｺﾞｼｯｸM-PRO" panose="020F0600000000000000" pitchFamily="50" charset="-128"/>
              </a:rPr>
              <a:t>　</a:t>
            </a:r>
            <a:r>
              <a:rPr lang="ja-JP" altLang="ja-JP" sz="1200" dirty="0" smtClean="0">
                <a:solidFill>
                  <a:schemeClr val="tx1"/>
                </a:solidFill>
                <a:latin typeface="HG丸ｺﾞｼｯｸM-PRO" panose="020F0600000000000000" pitchFamily="50" charset="-128"/>
                <a:ea typeface="HG丸ｺﾞｼｯｸM-PRO" panose="020F0600000000000000" pitchFamily="50" charset="-128"/>
              </a:rPr>
              <a:t>がん</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の予防・早期発見（がんを知り、がんを予防する）</a:t>
            </a:r>
            <a:endParaRPr lang="ja-JP"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r>
              <a:rPr lang="en-US" altLang="ja-JP" sz="1200" dirty="0">
                <a:solidFill>
                  <a:schemeClr val="tx1"/>
                </a:solidFill>
                <a:latin typeface="HG丸ｺﾞｼｯｸM-PRO" panose="020F0600000000000000" pitchFamily="50" charset="-128"/>
                <a:ea typeface="HG丸ｺﾞｼｯｸM-PRO" panose="020F0600000000000000" pitchFamily="50" charset="-128"/>
              </a:rPr>
              <a:t>1)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がんの１次予防</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①たばこ対策（Ｐ）</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ア　たばこと健康に関する啓発・</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相談</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イ</a:t>
            </a:r>
            <a:r>
              <a:rPr lang="ja-JP" altLang="en-US" sz="1200" dirty="0">
                <a:solidFill>
                  <a:schemeClr val="tx1"/>
                </a:solidFill>
                <a:latin typeface="HG丸ｺﾞｼｯｸM-PRO" panose="020F0600000000000000" pitchFamily="50" charset="-128"/>
                <a:ea typeface="HG丸ｺﾞｼｯｸM-PRO" panose="020F0600000000000000" pitchFamily="50" charset="-128"/>
              </a:rPr>
              <a:t>　喫煙者の禁煙の</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サポート</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ウ</a:t>
            </a:r>
            <a:r>
              <a:rPr lang="ja-JP" altLang="en-US" sz="1200" dirty="0">
                <a:solidFill>
                  <a:schemeClr val="tx1"/>
                </a:solidFill>
                <a:latin typeface="HG丸ｺﾞｼｯｸM-PRO" panose="020F0600000000000000" pitchFamily="50" charset="-128"/>
                <a:ea typeface="HG丸ｺﾞｼｯｸM-PRO" panose="020F0600000000000000" pitchFamily="50" charset="-128"/>
              </a:rPr>
              <a:t>　受動喫煙のない環境</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整備</a:t>
            </a:r>
            <a:endParaRPr lang="ja-JP" altLang="en-US"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②喫煙以外の生活習慣の改善</a:t>
            </a:r>
            <a:endParaRPr lang="ja-JP" altLang="en-US"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③がん教育、がんに関する知識の普及啓発</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④がんに関する感染症対策</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(2)</a:t>
            </a: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がん検診によるがんの早期発見（２次予防）</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①市町村におけるがん検診受診率</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②がん検診の精度管理の充実</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③職域におけるがん検診の充実</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(3)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肝炎肝がん対策の推進</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①肝炎の予防</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②肝炎ウイルス検査の受診促進</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③肝炎医療の推進</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④肝炎肝がんに関する普及啓発の推進</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２　がん医療の充実</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（府民誰もが適切な医療を受けられる体制整備）</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(1)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医療提供体制の充実　</a:t>
            </a:r>
            <a:endParaRPr lang="ja-JP" altLang="en-US" sz="1200" dirty="0">
              <a:solidFill>
                <a:schemeClr val="tx1"/>
              </a:solidFill>
              <a:latin typeface="HG丸ｺﾞｼｯｸM-PRO" panose="020F0600000000000000" pitchFamily="50" charset="-128"/>
              <a:ea typeface="HG丸ｺﾞｼｯｸM-PRO" panose="020F0600000000000000" pitchFamily="50" charset="-128"/>
            </a:endParaRPr>
          </a:p>
          <a:p>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a:solidFill>
                  <a:schemeClr val="tx1"/>
                </a:solidFill>
                <a:latin typeface="HG丸ｺﾞｼｯｸM-PRO" panose="020F0600000000000000" pitchFamily="50" charset="-128"/>
                <a:ea typeface="HG丸ｺﾞｼｯｸM-PRO" panose="020F0600000000000000" pitchFamily="50" charset="-128"/>
              </a:rPr>
              <a:t>2) </a:t>
            </a:r>
            <a:r>
              <a:rPr lang="ja-JP" altLang="en-US" sz="1200" dirty="0">
                <a:solidFill>
                  <a:schemeClr val="tx1"/>
                </a:solidFill>
                <a:latin typeface="HG丸ｺﾞｼｯｸM-PRO" panose="020F0600000000000000" pitchFamily="50" charset="-128"/>
                <a:ea typeface="HG丸ｺﾞｼｯｸM-PRO" panose="020F0600000000000000" pitchFamily="50" charset="-128"/>
              </a:rPr>
              <a:t>小児・</a:t>
            </a:r>
            <a:r>
              <a:rPr lang="en-US" altLang="ja-JP" sz="1200" dirty="0">
                <a:solidFill>
                  <a:schemeClr val="tx1"/>
                </a:solidFill>
                <a:latin typeface="HG丸ｺﾞｼｯｸM-PRO" panose="020F0600000000000000" pitchFamily="50" charset="-128"/>
                <a:ea typeface="HG丸ｺﾞｼｯｸM-PRO" panose="020F0600000000000000" pitchFamily="50" charset="-128"/>
              </a:rPr>
              <a:t>AYA</a:t>
            </a:r>
            <a:r>
              <a:rPr lang="ja-JP" altLang="en-US" sz="1200" dirty="0">
                <a:solidFill>
                  <a:schemeClr val="tx1"/>
                </a:solidFill>
                <a:latin typeface="HG丸ｺﾞｼｯｸM-PRO" panose="020F0600000000000000" pitchFamily="50" charset="-128"/>
                <a:ea typeface="HG丸ｺﾞｼｯｸM-PRO" panose="020F0600000000000000" pitchFamily="50" charset="-128"/>
              </a:rPr>
              <a:t>世代のがん・希少がん等・高齢者のがん　　</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対策</a:t>
            </a: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(3) </a:t>
            </a:r>
            <a:r>
              <a:rPr lang="ja-JP" altLang="ja-JP" sz="1200" dirty="0" smtClean="0">
                <a:solidFill>
                  <a:schemeClr val="tx1"/>
                </a:solidFill>
                <a:latin typeface="HG丸ｺﾞｼｯｸM-PRO" panose="020F0600000000000000" pitchFamily="50" charset="-128"/>
                <a:ea typeface="HG丸ｺﾞｼｯｸM-PRO" panose="020F0600000000000000" pitchFamily="50" charset="-128"/>
              </a:rPr>
              <a:t>新たな治療法</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の活用</a:t>
            </a:r>
            <a:endParaRPr lang="ja-JP"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a:solidFill>
                  <a:schemeClr val="tx1"/>
                </a:solidFill>
                <a:latin typeface="HG丸ｺﾞｼｯｸM-PRO" panose="020F0600000000000000" pitchFamily="50" charset="-128"/>
                <a:ea typeface="HG丸ｺﾞｼｯｸM-PRO" panose="020F0600000000000000" pitchFamily="50" charset="-128"/>
              </a:rPr>
              <a:t>(4) </a:t>
            </a:r>
            <a:r>
              <a:rPr lang="ja-JP" altLang="ja-JP" sz="1200" dirty="0">
                <a:solidFill>
                  <a:schemeClr val="tx1"/>
                </a:solidFill>
                <a:latin typeface="HG丸ｺﾞｼｯｸM-PRO" panose="020F0600000000000000" pitchFamily="50" charset="-128"/>
                <a:ea typeface="HG丸ｺﾞｼｯｸM-PRO" panose="020F0600000000000000" pitchFamily="50" charset="-128"/>
              </a:rPr>
              <a:t>がん登録の</a:t>
            </a:r>
            <a:r>
              <a:rPr lang="ja-JP" altLang="ja-JP" sz="1200" dirty="0" smtClean="0">
                <a:solidFill>
                  <a:schemeClr val="tx1"/>
                </a:solidFill>
                <a:latin typeface="HG丸ｺﾞｼｯｸM-PRO" panose="020F0600000000000000" pitchFamily="50" charset="-128"/>
                <a:ea typeface="HG丸ｺﾞｼｯｸM-PRO" panose="020F0600000000000000" pitchFamily="50" charset="-128"/>
              </a:rPr>
              <a:t>推進</a:t>
            </a: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endParaRPr lang="ja-JP"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a:solidFill>
                  <a:schemeClr val="tx1"/>
                </a:solidFill>
                <a:latin typeface="HG丸ｺﾞｼｯｸM-PRO" panose="020F0600000000000000" pitchFamily="50" charset="-128"/>
                <a:ea typeface="HG丸ｺﾞｼｯｸM-PRO" panose="020F0600000000000000" pitchFamily="50" charset="-128"/>
              </a:rPr>
              <a:t>(5) </a:t>
            </a:r>
            <a:r>
              <a:rPr lang="ja-JP" altLang="ja-JP" sz="1200" dirty="0">
                <a:solidFill>
                  <a:schemeClr val="tx1"/>
                </a:solidFill>
                <a:latin typeface="HG丸ｺﾞｼｯｸM-PRO" panose="020F0600000000000000" pitchFamily="50" charset="-128"/>
                <a:ea typeface="HG丸ｺﾞｼｯｸM-PRO" panose="020F0600000000000000" pitchFamily="50" charset="-128"/>
              </a:rPr>
              <a:t>緩和ケアの</a:t>
            </a:r>
            <a:r>
              <a:rPr lang="ja-JP" altLang="ja-JP" sz="1200" dirty="0" smtClean="0">
                <a:solidFill>
                  <a:schemeClr val="tx1"/>
                </a:solidFill>
                <a:latin typeface="HG丸ｺﾞｼｯｸM-PRO" panose="020F0600000000000000" pitchFamily="50" charset="-128"/>
                <a:ea typeface="HG丸ｺﾞｼｯｸM-PRO" panose="020F0600000000000000" pitchFamily="50" charset="-128"/>
              </a:rPr>
              <a:t>推進</a:t>
            </a:r>
          </a:p>
          <a:p>
            <a:r>
              <a:rPr lang="ja-JP" altLang="ja-JP" sz="1200" dirty="0" smtClean="0">
                <a:solidFill>
                  <a:schemeClr val="tx1"/>
                </a:solidFill>
                <a:latin typeface="HG丸ｺﾞｼｯｸM-PRO" panose="020F0600000000000000" pitchFamily="50" charset="-128"/>
                <a:ea typeface="HG丸ｺﾞｼｯｸM-PRO" panose="020F0600000000000000" pitchFamily="50" charset="-128"/>
              </a:rPr>
              <a:t>３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患者支援の充実</a:t>
            </a:r>
            <a:endParaRPr lang="ja-JP"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a:solidFill>
                  <a:schemeClr val="tx1"/>
                </a:solidFill>
                <a:latin typeface="HG丸ｺﾞｼｯｸM-PRO" panose="020F0600000000000000" pitchFamily="50" charset="-128"/>
                <a:ea typeface="HG丸ｺﾞｼｯｸM-PRO" panose="020F0600000000000000" pitchFamily="50" charset="-128"/>
              </a:rPr>
              <a:t>(1) </a:t>
            </a:r>
            <a:r>
              <a:rPr lang="ja-JP" altLang="en-US" sz="1200" dirty="0">
                <a:solidFill>
                  <a:schemeClr val="tx1"/>
                </a:solidFill>
                <a:latin typeface="HG丸ｺﾞｼｯｸM-PRO" panose="020F0600000000000000" pitchFamily="50" charset="-128"/>
                <a:ea typeface="HG丸ｺﾞｼｯｸM-PRO" panose="020F0600000000000000" pitchFamily="50" charset="-128"/>
              </a:rPr>
              <a:t>がん患者の相談</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支援</a:t>
            </a:r>
            <a:endParaRPr lang="ja-JP"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a:solidFill>
                  <a:schemeClr val="tx1"/>
                </a:solidFill>
                <a:latin typeface="HG丸ｺﾞｼｯｸM-PRO" panose="020F0600000000000000" pitchFamily="50" charset="-128"/>
                <a:ea typeface="HG丸ｺﾞｼｯｸM-PRO" panose="020F0600000000000000" pitchFamily="50" charset="-128"/>
              </a:rPr>
              <a:t>(2) </a:t>
            </a:r>
            <a:r>
              <a:rPr lang="ja-JP" altLang="ja-JP" sz="1200" dirty="0">
                <a:solidFill>
                  <a:schemeClr val="tx1"/>
                </a:solidFill>
                <a:latin typeface="HG丸ｺﾞｼｯｸM-PRO" panose="020F0600000000000000" pitchFamily="50" charset="-128"/>
                <a:ea typeface="HG丸ｺﾞｼｯｸM-PRO" panose="020F0600000000000000" pitchFamily="50" charset="-128"/>
              </a:rPr>
              <a:t>がん患者</a:t>
            </a:r>
            <a:r>
              <a:rPr lang="ja-JP" altLang="en-US" sz="1200" dirty="0">
                <a:solidFill>
                  <a:schemeClr val="tx1"/>
                </a:solidFill>
                <a:latin typeface="HG丸ｺﾞｼｯｸM-PRO" panose="020F0600000000000000" pitchFamily="50" charset="-128"/>
                <a:ea typeface="HG丸ｺﾞｼｯｸM-PRO" panose="020F0600000000000000" pitchFamily="50" charset="-128"/>
              </a:rPr>
              <a:t>への情報提供</a:t>
            </a:r>
            <a:endParaRPr lang="ja-JP"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a:solidFill>
                  <a:schemeClr val="tx1"/>
                </a:solidFill>
                <a:latin typeface="HG丸ｺﾞｼｯｸM-PRO" panose="020F0600000000000000" pitchFamily="50" charset="-128"/>
                <a:ea typeface="HG丸ｺﾞｼｯｸM-PRO" panose="020F0600000000000000" pitchFamily="50" charset="-128"/>
              </a:rPr>
              <a:t>(3) </a:t>
            </a:r>
            <a:r>
              <a:rPr lang="ja-JP" altLang="en-US" sz="1200" dirty="0">
                <a:solidFill>
                  <a:schemeClr val="tx1"/>
                </a:solidFill>
                <a:latin typeface="HG丸ｺﾞｼｯｸM-PRO" panose="020F0600000000000000" pitchFamily="50" charset="-128"/>
                <a:ea typeface="HG丸ｺﾞｼｯｸM-PRO" panose="020F0600000000000000" pitchFamily="50" charset="-128"/>
              </a:rPr>
              <a:t>就労支援などサバイバーシップ</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支援</a:t>
            </a: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endParaRPr lang="ja-JP" altLang="en-US"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ja-JP" sz="1200" dirty="0" smtClean="0">
                <a:solidFill>
                  <a:schemeClr val="tx1"/>
                </a:solidFill>
                <a:latin typeface="HG丸ｺﾞｼｯｸM-PRO" panose="020F0600000000000000" pitchFamily="50" charset="-128"/>
                <a:ea typeface="HG丸ｺﾞｼｯｸM-PRO" panose="020F0600000000000000" pitchFamily="50" charset="-128"/>
              </a:rPr>
              <a:t>４　がん対策を社会全体で進める環境づくり</a:t>
            </a: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a:solidFill>
                  <a:schemeClr val="tx1"/>
                </a:solidFill>
                <a:latin typeface="HG丸ｺﾞｼｯｸM-PRO" panose="020F0600000000000000" pitchFamily="50" charset="-128"/>
                <a:ea typeface="HG丸ｺﾞｼｯｸM-PRO" panose="020F0600000000000000" pitchFamily="50" charset="-128"/>
              </a:rPr>
              <a:t>(1) </a:t>
            </a:r>
            <a:r>
              <a:rPr lang="ja-JP" altLang="en-US" sz="1200" dirty="0">
                <a:solidFill>
                  <a:schemeClr val="tx1"/>
                </a:solidFill>
                <a:latin typeface="HG丸ｺﾞｼｯｸM-PRO" panose="020F0600000000000000" pitchFamily="50" charset="-128"/>
                <a:ea typeface="HG丸ｺﾞｼｯｸM-PRO" panose="020F0600000000000000" pitchFamily="50" charset="-128"/>
              </a:rPr>
              <a:t>社会全体での機運づくり</a:t>
            </a:r>
            <a:endParaRPr lang="ja-JP"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a:solidFill>
                  <a:schemeClr val="tx1"/>
                </a:solidFill>
                <a:latin typeface="HG丸ｺﾞｼｯｸM-PRO" panose="020F0600000000000000" pitchFamily="50" charset="-128"/>
                <a:ea typeface="HG丸ｺﾞｼｯｸM-PRO" panose="020F0600000000000000" pitchFamily="50" charset="-128"/>
              </a:rPr>
              <a:t>(2) </a:t>
            </a:r>
            <a:r>
              <a:rPr lang="ja-JP" altLang="en-US" sz="1200" dirty="0">
                <a:solidFill>
                  <a:schemeClr val="tx1"/>
                </a:solidFill>
                <a:latin typeface="HG丸ｺﾞｼｯｸM-PRO" panose="020F0600000000000000" pitchFamily="50" charset="-128"/>
                <a:ea typeface="HG丸ｺﾞｼｯｸM-PRO" panose="020F0600000000000000" pitchFamily="50" charset="-128"/>
              </a:rPr>
              <a:t>大阪府がん対策基金</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en-US" altLang="ja-JP" sz="1200" dirty="0">
                <a:solidFill>
                  <a:schemeClr val="tx1"/>
                </a:solidFill>
                <a:latin typeface="HG丸ｺﾞｼｯｸM-PRO" panose="020F0600000000000000" pitchFamily="50" charset="-128"/>
                <a:ea typeface="HG丸ｺﾞｼｯｸM-PRO" panose="020F0600000000000000" pitchFamily="50" charset="-128"/>
              </a:rPr>
              <a:t>(3)</a:t>
            </a: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ja-JP" sz="1200" dirty="0">
                <a:solidFill>
                  <a:schemeClr val="tx1"/>
                </a:solidFill>
                <a:latin typeface="HG丸ｺﾞｼｯｸM-PRO" panose="020F0600000000000000" pitchFamily="50" charset="-128"/>
                <a:ea typeface="HG丸ｺﾞｼｯｸM-PRO" panose="020F0600000000000000" pitchFamily="50" charset="-128"/>
              </a:rPr>
              <a:t>がん患者会等との連携促進</a:t>
            </a:r>
          </a:p>
          <a:p>
            <a:endParaRPr lang="ja-JP"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endParaRPr lang="ja-JP"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6" name="正方形/長方形 5"/>
          <p:cNvSpPr/>
          <p:nvPr/>
        </p:nvSpPr>
        <p:spPr>
          <a:xfrm>
            <a:off x="596500" y="1124744"/>
            <a:ext cx="2751363" cy="529886"/>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471732" y="5517232"/>
            <a:ext cx="3164163" cy="79208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右矢印 10"/>
          <p:cNvSpPr/>
          <p:nvPr/>
        </p:nvSpPr>
        <p:spPr>
          <a:xfrm>
            <a:off x="3347864" y="1274799"/>
            <a:ext cx="1801190" cy="209985"/>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4967784" y="6086901"/>
            <a:ext cx="2988591" cy="696035"/>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5145243" y="928048"/>
            <a:ext cx="2920583" cy="1103951"/>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右矢印 13"/>
          <p:cNvSpPr/>
          <p:nvPr/>
        </p:nvSpPr>
        <p:spPr>
          <a:xfrm rot="1422211">
            <a:off x="3626787" y="6165021"/>
            <a:ext cx="1405152" cy="180125"/>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6344185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0" y="1628800"/>
            <a:ext cx="9144000" cy="144016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b="1" dirty="0" smtClean="0">
                <a:latin typeface="+mj-ea"/>
              </a:rPr>
              <a:t>第３章　大阪府におけるがんの現状と課題</a:t>
            </a:r>
            <a:endParaRPr lang="en-US" altLang="ja-JP" sz="3600" b="1" dirty="0" smtClean="0">
              <a:latin typeface="+mj-ea"/>
            </a:endParaRPr>
          </a:p>
        </p:txBody>
      </p:sp>
      <p:sp>
        <p:nvSpPr>
          <p:cNvPr id="5" name="タイトル 1"/>
          <p:cNvSpPr txBox="1">
            <a:spLocks/>
          </p:cNvSpPr>
          <p:nvPr/>
        </p:nvSpPr>
        <p:spPr>
          <a:xfrm>
            <a:off x="189470" y="3140968"/>
            <a:ext cx="8775018" cy="1524365"/>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200" b="1" dirty="0" smtClean="0">
                <a:solidFill>
                  <a:prstClr val="black"/>
                </a:solidFill>
                <a:latin typeface="+mj-ea"/>
                <a:cs typeface="+mn-cs"/>
              </a:rPr>
              <a:t>　　</a:t>
            </a:r>
            <a:r>
              <a:rPr lang="ja-JP" altLang="en-US" sz="3600" b="1" dirty="0" smtClean="0">
                <a:solidFill>
                  <a:prstClr val="black"/>
                </a:solidFill>
                <a:latin typeface="+mj-ea"/>
                <a:cs typeface="+mn-cs"/>
              </a:rPr>
              <a:t>２</a:t>
            </a:r>
            <a:r>
              <a:rPr lang="ja-JP" altLang="en-US" sz="3600" b="1" dirty="0">
                <a:solidFill>
                  <a:prstClr val="black"/>
                </a:solidFill>
                <a:latin typeface="+mj-ea"/>
                <a:cs typeface="+mn-cs"/>
              </a:rPr>
              <a:t>　大阪府のがん対策の現状と課題</a:t>
            </a:r>
            <a:endParaRPr lang="en-US" altLang="ja-JP" sz="3600" b="1" dirty="0">
              <a:solidFill>
                <a:prstClr val="black"/>
              </a:solidFill>
              <a:latin typeface="+mj-ea"/>
              <a:cs typeface="+mn-cs"/>
            </a:endParaRPr>
          </a:p>
          <a:p>
            <a:pPr lvl="0" algn="l">
              <a:spcBef>
                <a:spcPts val="0"/>
              </a:spcBef>
            </a:pPr>
            <a:r>
              <a:rPr lang="ja-JP" altLang="en-US" sz="3600" b="1" dirty="0">
                <a:solidFill>
                  <a:prstClr val="black"/>
                </a:solidFill>
                <a:latin typeface="+mj-ea"/>
                <a:cs typeface="+mn-cs"/>
              </a:rPr>
              <a:t>　　</a:t>
            </a:r>
            <a:r>
              <a:rPr lang="ja-JP" altLang="en-US" sz="3600" b="1" dirty="0" smtClean="0">
                <a:solidFill>
                  <a:prstClr val="black"/>
                </a:solidFill>
                <a:latin typeface="+mj-ea"/>
                <a:cs typeface="+mn-cs"/>
              </a:rPr>
              <a:t>　 </a:t>
            </a:r>
            <a:r>
              <a:rPr lang="en-US" altLang="ja-JP" sz="3600" b="1" dirty="0" smtClean="0">
                <a:solidFill>
                  <a:prstClr val="black"/>
                </a:solidFill>
                <a:latin typeface="+mj-ea"/>
                <a:cs typeface="+mn-cs"/>
              </a:rPr>
              <a:t>(</a:t>
            </a:r>
            <a:r>
              <a:rPr lang="ja-JP" altLang="en-US" sz="3600" b="1" dirty="0">
                <a:solidFill>
                  <a:prstClr val="black"/>
                </a:solidFill>
                <a:latin typeface="+mj-ea"/>
                <a:cs typeface="+mn-cs"/>
              </a:rPr>
              <a:t>１</a:t>
            </a:r>
            <a:r>
              <a:rPr lang="en-US" altLang="ja-JP" sz="3600" b="1" dirty="0" smtClean="0">
                <a:solidFill>
                  <a:prstClr val="black"/>
                </a:solidFill>
                <a:latin typeface="+mj-ea"/>
                <a:cs typeface="+mn-cs"/>
              </a:rPr>
              <a:t>)</a:t>
            </a:r>
            <a:r>
              <a:rPr lang="ja-JP" altLang="en-US" sz="3600" b="1" dirty="0">
                <a:solidFill>
                  <a:prstClr val="black"/>
                </a:solidFill>
                <a:latin typeface="+mj-ea"/>
                <a:cs typeface="+mn-cs"/>
              </a:rPr>
              <a:t>がん予防・早期発見</a:t>
            </a:r>
          </a:p>
          <a:p>
            <a:endParaRPr lang="ja-JP" altLang="en-US" sz="3200" b="1" dirty="0">
              <a:latin typeface="+mj-ea"/>
            </a:endParaRPr>
          </a:p>
        </p:txBody>
      </p:sp>
    </p:spTree>
    <p:extLst>
      <p:ext uri="{BB962C8B-B14F-4D97-AF65-F5344CB8AC3E}">
        <p14:creationId xmlns:p14="http://schemas.microsoft.com/office/powerpoint/2010/main" val="20393178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8"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kumimoji="1"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a:latin typeface="HG丸ｺﾞｼｯｸM-PRO" panose="020F0600000000000000" pitchFamily="50" charset="-128"/>
              <a:ea typeface="HG丸ｺﾞｼｯｸM-PRO" panose="020F0600000000000000" pitchFamily="50" charset="-128"/>
            </a:endParaRPr>
          </a:p>
          <a:p>
            <a:endParaRPr kumimoji="1"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a:latin typeface="HG丸ｺﾞｼｯｸM-PRO" panose="020F0600000000000000" pitchFamily="50" charset="-128"/>
              <a:ea typeface="HG丸ｺﾞｼｯｸM-PRO" panose="020F0600000000000000" pitchFamily="50" charset="-128"/>
            </a:endParaRPr>
          </a:p>
          <a:p>
            <a:endParaRPr lang="en-US" altLang="ja-JP" b="1" dirty="0">
              <a:latin typeface="HG丸ｺﾞｼｯｸM-PRO" panose="020F0600000000000000" pitchFamily="50" charset="-128"/>
              <a:ea typeface="HG丸ｺﾞｼｯｸM-PRO" panose="020F0600000000000000" pitchFamily="50" charset="-128"/>
            </a:endParaRPr>
          </a:p>
          <a:p>
            <a:r>
              <a:rPr lang="ja-JP" altLang="en-US" b="1" dirty="0" smtClean="0">
                <a:latin typeface="HG丸ｺﾞｼｯｸM-PRO" panose="020F0600000000000000" pitchFamily="50" charset="-128"/>
                <a:ea typeface="HG丸ｺﾞｼｯｸM-PRO" panose="020F0600000000000000" pitchFamily="50" charset="-128"/>
              </a:rPr>
              <a:t>①</a:t>
            </a:r>
            <a:r>
              <a:rPr lang="ja-JP" altLang="en-US" b="1" u="sng" dirty="0">
                <a:latin typeface="HG丸ｺﾞｼｯｸM-PRO" panose="020F0600000000000000" pitchFamily="50" charset="-128"/>
                <a:ea typeface="HG丸ｺﾞｼｯｸM-PRO" panose="020F0600000000000000" pitchFamily="50" charset="-128"/>
              </a:rPr>
              <a:t>がんの一次予防（避けられるがんを防ぐ）</a:t>
            </a:r>
          </a:p>
          <a:p>
            <a:pPr fontAlgn="auto"/>
            <a:r>
              <a:rPr lang="ja-JP" altLang="en-US" dirty="0">
                <a:latin typeface="HG丸ｺﾞｼｯｸM-PRO" panose="020F0600000000000000" pitchFamily="50" charset="-128"/>
                <a:ea typeface="HG丸ｺﾞｼｯｸM-PRO" panose="020F0600000000000000" pitchFamily="50" charset="-128"/>
              </a:rPr>
              <a:t>　</a:t>
            </a:r>
            <a:r>
              <a:rPr lang="ja-JP" altLang="en-US" b="1" dirty="0" smtClean="0">
                <a:latin typeface="HG丸ｺﾞｼｯｸM-PRO" panose="020F0600000000000000" pitchFamily="50" charset="-128"/>
                <a:ea typeface="HG丸ｺﾞｼｯｸM-PRO" panose="020F0600000000000000" pitchFamily="50" charset="-128"/>
              </a:rPr>
              <a:t>ア　たばこ対策</a:t>
            </a:r>
            <a:endParaRPr lang="en-US" altLang="ja-JP" b="1" dirty="0" smtClean="0"/>
          </a:p>
          <a:p>
            <a:pPr fontAlgn="auto"/>
            <a:r>
              <a:rPr lang="en-US" altLang="ja-JP" dirty="0"/>
              <a:t> </a:t>
            </a:r>
            <a:r>
              <a:rPr lang="en-US" altLang="ja-JP" dirty="0" smtClean="0"/>
              <a:t>   </a:t>
            </a:r>
          </a:p>
          <a:p>
            <a:pPr fontAlgn="auto"/>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ja-JP" altLang="en-US" dirty="0">
                <a:latin typeface="HG丸ｺﾞｼｯｸM-PRO" panose="020F0600000000000000" pitchFamily="50" charset="-128"/>
                <a:ea typeface="HG丸ｺﾞｼｯｸM-PRO" panose="020F0600000000000000" pitchFamily="50" charset="-128"/>
              </a:rPr>
              <a:t>習慣的喫煙者の割合（喫煙率）は、国とほぼ同じ約２割となって</a:t>
            </a:r>
            <a:r>
              <a:rPr lang="ja-JP" altLang="en-US" dirty="0" smtClean="0">
                <a:latin typeface="HG丸ｺﾞｼｯｸM-PRO" panose="020F0600000000000000" pitchFamily="50" charset="-128"/>
                <a:ea typeface="HG丸ｺﾞｼｯｸM-PRO" panose="020F0600000000000000" pitchFamily="50" charset="-128"/>
              </a:rPr>
              <a:t>いる。</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喫煙率</a:t>
            </a:r>
            <a:r>
              <a:rPr lang="ja-JP" altLang="en-US" dirty="0">
                <a:latin typeface="HG丸ｺﾞｼｯｸM-PRO" panose="020F0600000000000000" pitchFamily="50" charset="-128"/>
                <a:ea typeface="HG丸ｺﾞｼｯｸM-PRO" panose="020F0600000000000000" pitchFamily="50" charset="-128"/>
              </a:rPr>
              <a:t>は、男性</a:t>
            </a:r>
            <a:r>
              <a:rPr lang="en-US" altLang="ja-JP" dirty="0">
                <a:latin typeface="HG丸ｺﾞｼｯｸM-PRO" panose="020F0600000000000000" pitchFamily="50" charset="-128"/>
                <a:ea typeface="HG丸ｺﾞｼｯｸM-PRO" panose="020F0600000000000000" pitchFamily="50" charset="-128"/>
              </a:rPr>
              <a:t>33.1</a:t>
            </a:r>
            <a:r>
              <a:rPr lang="ja-JP" altLang="en-US" dirty="0">
                <a:latin typeface="HG丸ｺﾞｼｯｸM-PRO" panose="020F0600000000000000" pitchFamily="50" charset="-128"/>
                <a:ea typeface="HG丸ｺﾞｼｯｸM-PRO" panose="020F0600000000000000" pitchFamily="50" charset="-128"/>
              </a:rPr>
              <a:t>％（全国</a:t>
            </a:r>
            <a:r>
              <a:rPr lang="en-US" altLang="ja-JP" dirty="0">
                <a:latin typeface="HG丸ｺﾞｼｯｸM-PRO" panose="020F0600000000000000" pitchFamily="50" charset="-128"/>
                <a:ea typeface="HG丸ｺﾞｼｯｸM-PRO" panose="020F0600000000000000" pitchFamily="50" charset="-128"/>
              </a:rPr>
              <a:t>31</a:t>
            </a:r>
            <a:r>
              <a:rPr lang="ja-JP" altLang="en-US" dirty="0">
                <a:latin typeface="HG丸ｺﾞｼｯｸM-PRO" panose="020F0600000000000000" pitchFamily="50" charset="-128"/>
                <a:ea typeface="HG丸ｺﾞｼｯｸM-PRO" panose="020F0600000000000000" pitchFamily="50" charset="-128"/>
              </a:rPr>
              <a:t>位）で</a:t>
            </a:r>
            <a:r>
              <a:rPr lang="en-US" altLang="ja-JP" dirty="0">
                <a:latin typeface="HG丸ｺﾞｼｯｸM-PRO" panose="020F0600000000000000" pitchFamily="50" charset="-128"/>
                <a:ea typeface="HG丸ｺﾞｼｯｸM-PRO" panose="020F0600000000000000" pitchFamily="50" charset="-128"/>
              </a:rPr>
              <a:t>50</a:t>
            </a:r>
            <a:r>
              <a:rPr lang="ja-JP" altLang="en-US" dirty="0">
                <a:latin typeface="HG丸ｺﾞｼｯｸM-PRO" panose="020F0600000000000000" pitchFamily="50" charset="-128"/>
                <a:ea typeface="HG丸ｺﾞｼｯｸM-PRO" panose="020F0600000000000000" pitchFamily="50" charset="-128"/>
              </a:rPr>
              <a:t>歳代（</a:t>
            </a:r>
            <a:r>
              <a:rPr lang="en-US" altLang="ja-JP" dirty="0">
                <a:latin typeface="HG丸ｺﾞｼｯｸM-PRO" panose="020F0600000000000000" pitchFamily="50" charset="-128"/>
                <a:ea typeface="HG丸ｺﾞｼｯｸM-PRO" panose="020F0600000000000000" pitchFamily="50" charset="-128"/>
              </a:rPr>
              <a:t>41.5</a:t>
            </a:r>
            <a:r>
              <a:rPr lang="ja-JP" altLang="en-US" dirty="0">
                <a:latin typeface="HG丸ｺﾞｼｯｸM-PRO" panose="020F0600000000000000" pitchFamily="50" charset="-128"/>
                <a:ea typeface="HG丸ｺﾞｼｯｸM-PRO" panose="020F0600000000000000" pitchFamily="50" charset="-128"/>
              </a:rPr>
              <a:t>％）が高く</a:t>
            </a:r>
            <a:r>
              <a:rPr lang="ja-JP" altLang="en-US" dirty="0" smtClean="0">
                <a:latin typeface="HG丸ｺﾞｼｯｸM-PRO" panose="020F0600000000000000" pitchFamily="50" charset="-128"/>
                <a:ea typeface="HG丸ｺﾞｼｯｸM-PRO" panose="020F0600000000000000" pitchFamily="50" charset="-128"/>
              </a:rPr>
              <a:t>、女性</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12.9</a:t>
            </a:r>
            <a:r>
              <a:rPr lang="ja-JP" altLang="en-US" dirty="0">
                <a:latin typeface="HG丸ｺﾞｼｯｸM-PRO" panose="020F0600000000000000" pitchFamily="50" charset="-128"/>
                <a:ea typeface="HG丸ｺﾞｼｯｸM-PRO" panose="020F0600000000000000" pitchFamily="50" charset="-128"/>
              </a:rPr>
              <a:t>％（全国４位）で</a:t>
            </a:r>
            <a:r>
              <a:rPr lang="en-US" altLang="ja-JP" dirty="0">
                <a:latin typeface="HG丸ｺﾞｼｯｸM-PRO" panose="020F0600000000000000" pitchFamily="50" charset="-128"/>
                <a:ea typeface="HG丸ｺﾞｼｯｸM-PRO" panose="020F0600000000000000" pitchFamily="50" charset="-128"/>
              </a:rPr>
              <a:t>40</a:t>
            </a:r>
            <a:r>
              <a:rPr lang="ja-JP" altLang="en-US" dirty="0">
                <a:latin typeface="HG丸ｺﾞｼｯｸM-PRO" panose="020F0600000000000000" pitchFamily="50" charset="-128"/>
                <a:ea typeface="HG丸ｺﾞｼｯｸM-PRO" panose="020F0600000000000000" pitchFamily="50" charset="-128"/>
              </a:rPr>
              <a:t>歳代（</a:t>
            </a:r>
            <a:r>
              <a:rPr lang="en-US" altLang="ja-JP" dirty="0">
                <a:latin typeface="HG丸ｺﾞｼｯｸM-PRO" panose="020F0600000000000000" pitchFamily="50" charset="-128"/>
                <a:ea typeface="HG丸ｺﾞｼｯｸM-PRO" panose="020F0600000000000000" pitchFamily="50" charset="-128"/>
              </a:rPr>
              <a:t>18.2</a:t>
            </a:r>
            <a:r>
              <a:rPr lang="ja-JP" altLang="en-US" dirty="0">
                <a:latin typeface="HG丸ｺﾞｼｯｸM-PRO" panose="020F0600000000000000" pitchFamily="50" charset="-128"/>
                <a:ea typeface="HG丸ｺﾞｼｯｸM-PRO" panose="020F0600000000000000" pitchFamily="50" charset="-128"/>
              </a:rPr>
              <a:t>％）が高く、全国と比べて</a:t>
            </a:r>
            <a:r>
              <a:rPr lang="ja-JP" altLang="en-US" dirty="0" smtClean="0">
                <a:latin typeface="HG丸ｺﾞｼｯｸM-PRO" panose="020F0600000000000000" pitchFamily="50" charset="-128"/>
                <a:ea typeface="HG丸ｺﾞｼｯｸM-PRO" panose="020F0600000000000000" pitchFamily="50" charset="-128"/>
              </a:rPr>
              <a:t>も高く</a:t>
            </a:r>
            <a:r>
              <a:rPr lang="ja-JP" altLang="en-US" dirty="0" err="1" smtClean="0">
                <a:latin typeface="HG丸ｺﾞｼｯｸM-PRO" panose="020F0600000000000000" pitchFamily="50" charset="-128"/>
                <a:ea typeface="HG丸ｺﾞｼｯｸM-PRO" panose="020F0600000000000000" pitchFamily="50" charset="-128"/>
              </a:rPr>
              <a:t>なっ</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ている。</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ja-JP" altLang="en-US" dirty="0" smtClean="0">
                <a:latin typeface="HG丸ｺﾞｼｯｸM-PRO" panose="020F0600000000000000" pitchFamily="50" charset="-128"/>
                <a:ea typeface="HG丸ｺﾞｼｯｸM-PRO" panose="020F0600000000000000" pitchFamily="50" charset="-128"/>
              </a:rPr>
              <a:t>　</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ja-JP" altLang="en-US" dirty="0">
                <a:latin typeface="HG丸ｺﾞｼｯｸM-PRO" panose="020F0600000000000000" pitchFamily="50" charset="-128"/>
                <a:ea typeface="HG丸ｺﾞｼｯｸM-PRO" panose="020F0600000000000000" pitchFamily="50" charset="-128"/>
              </a:rPr>
              <a:t>業種別の喫煙率をみると、男性の場合、</a:t>
            </a:r>
            <a:r>
              <a:rPr lang="en-US" altLang="ja-JP" dirty="0">
                <a:latin typeface="HG丸ｺﾞｼｯｸM-PRO" panose="020F0600000000000000" pitchFamily="50" charset="-128"/>
                <a:ea typeface="HG丸ｺﾞｼｯｸM-PRO" panose="020F0600000000000000" pitchFamily="50" charset="-128"/>
              </a:rPr>
              <a:t>40</a:t>
            </a:r>
            <a:r>
              <a:rPr lang="ja-JP" altLang="en-US" dirty="0">
                <a:latin typeface="HG丸ｺﾞｼｯｸM-PRO" panose="020F0600000000000000" pitchFamily="50" charset="-128"/>
                <a:ea typeface="HG丸ｺﾞｼｯｸM-PRO" panose="020F0600000000000000" pitchFamily="50" charset="-128"/>
              </a:rPr>
              <a:t>ポイント以上、女性の場合、</a:t>
            </a:r>
            <a:r>
              <a:rPr lang="ja-JP" altLang="en-US" dirty="0" smtClean="0">
                <a:latin typeface="HG丸ｺﾞｼｯｸM-PRO" panose="020F0600000000000000" pitchFamily="50" charset="-128"/>
                <a:ea typeface="HG丸ｺﾞｼｯｸM-PRO" panose="020F0600000000000000" pitchFamily="50" charset="-128"/>
              </a:rPr>
              <a:t>概ね</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20</a:t>
            </a:r>
            <a:r>
              <a:rPr lang="ja-JP" altLang="en-US" dirty="0" smtClean="0">
                <a:latin typeface="HG丸ｺﾞｼｯｸM-PRO" panose="020F0600000000000000" pitchFamily="50" charset="-128"/>
                <a:ea typeface="HG丸ｺﾞｼｯｸM-PRO" panose="020F0600000000000000" pitchFamily="50" charset="-128"/>
              </a:rPr>
              <a:t>ポイント</a:t>
            </a:r>
            <a:r>
              <a:rPr lang="ja-JP" altLang="en-US" dirty="0">
                <a:latin typeface="HG丸ｺﾞｼｯｸM-PRO" panose="020F0600000000000000" pitchFamily="50" charset="-128"/>
                <a:ea typeface="HG丸ｺﾞｼｯｸM-PRO" panose="020F0600000000000000" pitchFamily="50" charset="-128"/>
              </a:rPr>
              <a:t>程度の差が生じて</a:t>
            </a:r>
            <a:r>
              <a:rPr lang="ja-JP" altLang="en-US" dirty="0" smtClean="0">
                <a:latin typeface="HG丸ｺﾞｼｯｸM-PRO" panose="020F0600000000000000" pitchFamily="50" charset="-128"/>
                <a:ea typeface="HG丸ｺﾞｼｯｸM-PRO" panose="020F0600000000000000" pitchFamily="50" charset="-128"/>
              </a:rPr>
              <a:t>いる。</a:t>
            </a:r>
            <a:endParaRPr lang="ja-JP" altLang="en-US" dirty="0">
              <a:latin typeface="HG丸ｺﾞｼｯｸM-PRO" panose="020F0600000000000000" pitchFamily="50" charset="-128"/>
              <a:ea typeface="HG丸ｺﾞｼｯｸM-PRO" panose="020F0600000000000000" pitchFamily="50" charset="-128"/>
            </a:endParaRPr>
          </a:p>
          <a:p>
            <a:pPr fontAlgn="auto"/>
            <a:endParaRPr lang="ja-JP" altLang="en-US" dirty="0">
              <a:latin typeface="HG丸ｺﾞｼｯｸM-PRO" panose="020F0600000000000000" pitchFamily="50" charset="-128"/>
              <a:ea typeface="HG丸ｺﾞｼｯｸM-PRO" panose="020F0600000000000000" pitchFamily="50" charset="-128"/>
            </a:endParaRPr>
          </a:p>
          <a:p>
            <a:pPr fontAlgn="auto"/>
            <a:r>
              <a:rPr lang="ja-JP" altLang="en-US" dirty="0" smtClean="0">
                <a:latin typeface="HG丸ｺﾞｼｯｸM-PRO" panose="020F0600000000000000" pitchFamily="50" charset="-128"/>
                <a:ea typeface="HG丸ｺﾞｼｯｸM-PRO" panose="020F0600000000000000" pitchFamily="50" charset="-128"/>
              </a:rPr>
              <a:t>　 　○</a:t>
            </a:r>
            <a:r>
              <a:rPr lang="ja-JP" altLang="en-US" dirty="0">
                <a:latin typeface="HG丸ｺﾞｼｯｸM-PRO" panose="020F0600000000000000" pitchFamily="50" charset="-128"/>
                <a:ea typeface="HG丸ｺﾞｼｯｸM-PRO" panose="020F0600000000000000" pitchFamily="50" charset="-128"/>
              </a:rPr>
              <a:t>国立がん研究センターによると、喫煙は、心筋梗塞、脳卒中、がん等</a:t>
            </a:r>
            <a:r>
              <a:rPr lang="ja-JP" altLang="en-US" dirty="0" smtClean="0">
                <a:latin typeface="HG丸ｺﾞｼｯｸM-PRO" panose="020F0600000000000000" pitchFamily="50" charset="-128"/>
                <a:ea typeface="HG丸ｺﾞｼｯｸM-PRO" panose="020F0600000000000000" pitchFamily="50" charset="-128"/>
              </a:rPr>
              <a:t>の原因</a:t>
            </a:r>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に</a:t>
            </a:r>
            <a:r>
              <a:rPr lang="ja-JP" altLang="en-US" dirty="0">
                <a:latin typeface="HG丸ｺﾞｼｯｸM-PRO" panose="020F0600000000000000" pitchFamily="50" charset="-128"/>
                <a:ea typeface="HG丸ｺﾞｼｯｸM-PRO" panose="020F0600000000000000" pitchFamily="50" charset="-128"/>
              </a:rPr>
              <a:t>なると指摘されており、受動喫煙であっても肺がんのリスク</a:t>
            </a:r>
            <a:r>
              <a:rPr lang="ja-JP" altLang="en-US" dirty="0" smtClean="0">
                <a:latin typeface="HG丸ｺﾞｼｯｸM-PRO" panose="020F0600000000000000" pitchFamily="50" charset="-128"/>
                <a:ea typeface="HG丸ｺﾞｼｯｸM-PRO" panose="020F0600000000000000" pitchFamily="50" charset="-128"/>
              </a:rPr>
              <a:t>は約</a:t>
            </a:r>
            <a:r>
              <a:rPr lang="en-US" altLang="ja-JP" dirty="0">
                <a:latin typeface="HG丸ｺﾞｼｯｸM-PRO" panose="020F0600000000000000" pitchFamily="50" charset="-128"/>
                <a:ea typeface="HG丸ｺﾞｼｯｸM-PRO" panose="020F0600000000000000" pitchFamily="50" charset="-128"/>
              </a:rPr>
              <a:t>1.3</a:t>
            </a:r>
            <a:r>
              <a:rPr lang="ja-JP" altLang="en-US" dirty="0">
                <a:latin typeface="HG丸ｺﾞｼｯｸM-PRO" panose="020F0600000000000000" pitchFamily="50" charset="-128"/>
                <a:ea typeface="HG丸ｺﾞｼｯｸM-PRO" panose="020F0600000000000000" pitchFamily="50" charset="-128"/>
              </a:rPr>
              <a:t>倍に</a:t>
            </a:r>
            <a:r>
              <a:rPr lang="ja-JP" altLang="en-US" dirty="0" err="1" smtClean="0">
                <a:latin typeface="HG丸ｺﾞｼｯｸM-PRO" panose="020F0600000000000000" pitchFamily="50" charset="-128"/>
                <a:ea typeface="HG丸ｺﾞｼｯｸM-PRO" panose="020F0600000000000000" pitchFamily="50" charset="-128"/>
              </a:rPr>
              <a:t>な</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r>
              <a:rPr lang="ja-JP" altLang="en-US" dirty="0" err="1" smtClean="0">
                <a:latin typeface="HG丸ｺﾞｼｯｸM-PRO" panose="020F0600000000000000" pitchFamily="50" charset="-128"/>
                <a:ea typeface="HG丸ｺﾞｼｯｸM-PRO" panose="020F0600000000000000" pitchFamily="50" charset="-128"/>
              </a:rPr>
              <a:t>ると</a:t>
            </a:r>
            <a:r>
              <a:rPr lang="ja-JP" altLang="en-US" dirty="0">
                <a:latin typeface="HG丸ｺﾞｼｯｸM-PRO" panose="020F0600000000000000" pitchFamily="50" charset="-128"/>
                <a:ea typeface="HG丸ｺﾞｼｯｸM-PRO" panose="020F0600000000000000" pitchFamily="50" charset="-128"/>
              </a:rPr>
              <a:t>言われて</a:t>
            </a:r>
            <a:r>
              <a:rPr lang="ja-JP" altLang="en-US" dirty="0" smtClean="0">
                <a:latin typeface="HG丸ｺﾞｼｯｸM-PRO" panose="020F0600000000000000" pitchFamily="50" charset="-128"/>
                <a:ea typeface="HG丸ｺﾞｼｯｸM-PRO" panose="020F0600000000000000" pitchFamily="50" charset="-128"/>
              </a:rPr>
              <a:t>いる。</a:t>
            </a:r>
            <a:r>
              <a:rPr lang="ja-JP" altLang="en-US" dirty="0">
                <a:latin typeface="HG丸ｺﾞｼｯｸM-PRO" panose="020F0600000000000000" pitchFamily="50" charset="-128"/>
                <a:ea typeface="HG丸ｺﾞｼｯｸM-PRO" panose="020F0600000000000000" pitchFamily="50" charset="-128"/>
              </a:rPr>
              <a:t>喫煙率減少と受動喫煙防止対策</a:t>
            </a:r>
            <a:r>
              <a:rPr lang="ja-JP" altLang="en-US" dirty="0" smtClean="0">
                <a:latin typeface="HG丸ｺﾞｼｯｸM-PRO" panose="020F0600000000000000" pitchFamily="50" charset="-128"/>
                <a:ea typeface="HG丸ｺﾞｼｯｸM-PRO" panose="020F0600000000000000" pitchFamily="50" charset="-128"/>
              </a:rPr>
              <a:t>の充実</a:t>
            </a:r>
            <a:r>
              <a:rPr lang="ja-JP" altLang="en-US" dirty="0">
                <a:latin typeface="HG丸ｺﾞｼｯｸM-PRO" panose="020F0600000000000000" pitchFamily="50" charset="-128"/>
                <a:ea typeface="HG丸ｺﾞｼｯｸM-PRO" panose="020F0600000000000000" pitchFamily="50" charset="-128"/>
              </a:rPr>
              <a:t>が</a:t>
            </a:r>
            <a:r>
              <a:rPr lang="ja-JP" altLang="en-US" dirty="0" smtClean="0">
                <a:latin typeface="HG丸ｺﾞｼｯｸM-PRO" panose="020F0600000000000000" pitchFamily="50" charset="-128"/>
                <a:ea typeface="HG丸ｺﾞｼｯｸM-PRO" panose="020F0600000000000000" pitchFamily="50" charset="-128"/>
              </a:rPr>
              <a:t>必要</a:t>
            </a:r>
            <a:r>
              <a:rPr lang="ja-JP" altLang="en-US" dirty="0">
                <a:latin typeface="HG丸ｺﾞｼｯｸM-PRO" panose="020F0600000000000000" pitchFamily="50" charset="-128"/>
                <a:ea typeface="HG丸ｺﾞｼｯｸM-PRO" panose="020F0600000000000000" pitchFamily="50" charset="-128"/>
              </a:rPr>
              <a:t>である</a:t>
            </a:r>
            <a:r>
              <a:rPr lang="ja-JP" altLang="en-US" dirty="0" smtClean="0">
                <a:latin typeface="HG丸ｺﾞｼｯｸM-PRO" panose="020F0600000000000000" pitchFamily="50" charset="-128"/>
                <a:ea typeface="HG丸ｺﾞｼｯｸM-PRO" panose="020F0600000000000000" pitchFamily="50" charset="-128"/>
              </a:rPr>
              <a:t>。</a:t>
            </a:r>
            <a:endParaRPr lang="ja-JP" altLang="en-US" dirty="0">
              <a:latin typeface="HG丸ｺﾞｼｯｸM-PRO" panose="020F0600000000000000" pitchFamily="50" charset="-128"/>
              <a:ea typeface="HG丸ｺﾞｼｯｸM-PRO" panose="020F0600000000000000" pitchFamily="50" charset="-128"/>
            </a:endParaRPr>
          </a:p>
          <a:p>
            <a:pPr fontAlgn="auto"/>
            <a:endParaRPr lang="en-US" altLang="ja-JP" dirty="0" smtClean="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4</a:t>
            </a:fld>
            <a:endParaRPr kumimoji="1" lang="ja-JP" altLang="en-US" dirty="0"/>
          </a:p>
        </p:txBody>
      </p:sp>
      <p:sp>
        <p:nvSpPr>
          <p:cNvPr id="6" name="正方形/長方形 5"/>
          <p:cNvSpPr/>
          <p:nvPr/>
        </p:nvSpPr>
        <p:spPr>
          <a:xfrm>
            <a:off x="297762" y="620688"/>
            <a:ext cx="8424936" cy="93610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23850" indent="-323850">
              <a:spcAft>
                <a:spcPts val="0"/>
              </a:spcAft>
              <a:tabLst>
                <a:tab pos="727075" algn="l"/>
                <a:tab pos="533400" algn="l"/>
              </a:tabLst>
            </a:pPr>
            <a:r>
              <a:rPr lang="ja-JP" altLang="en-US" b="1" dirty="0">
                <a:solidFill>
                  <a:srgbClr val="000000"/>
                </a:solidFill>
                <a:latin typeface="HG丸ｺﾞｼｯｸM-PRO" panose="020F0600000000000000" pitchFamily="50" charset="-128"/>
                <a:ea typeface="HG丸ｺﾞｼｯｸM-PRO" panose="020F0600000000000000" pitchFamily="50" charset="-128"/>
                <a:cs typeface="HG丸ｺﾞｼｯｸM-PRO"/>
              </a:rPr>
              <a:t>▽ 喫煙、飲酒、野菜摂取、塩分摂取などの生活習慣を改善することにより、避けられるがんを防ぐことが</a:t>
            </a:r>
            <a:r>
              <a:rPr lang="ja-JP" altLang="en-US"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重要である。</a:t>
            </a:r>
            <a:r>
              <a:rPr lang="ja-JP" altLang="en-US" b="1" dirty="0">
                <a:solidFill>
                  <a:srgbClr val="000000"/>
                </a:solidFill>
                <a:latin typeface="HG丸ｺﾞｼｯｸM-PRO" panose="020F0600000000000000" pitchFamily="50" charset="-128"/>
                <a:ea typeface="HG丸ｺﾞｼｯｸM-PRO" panose="020F0600000000000000" pitchFamily="50" charset="-128"/>
                <a:cs typeface="HG丸ｺﾞｼｯｸM-PRO"/>
              </a:rPr>
              <a:t>特に、子どもの頃からがんに対する正しい知識などを学ぶ、がん教育の充実が</a:t>
            </a:r>
            <a:r>
              <a:rPr lang="ja-JP" altLang="en-US"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求められる。</a:t>
            </a:r>
            <a:endParaRPr lang="en-US" altLang="ja-JP"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p:txBody>
      </p:sp>
    </p:spTree>
    <p:extLst>
      <p:ext uri="{BB962C8B-B14F-4D97-AF65-F5344CB8AC3E}">
        <p14:creationId xmlns:p14="http://schemas.microsoft.com/office/powerpoint/2010/main" val="22763092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8"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b="1" dirty="0" smtClean="0">
              <a:latin typeface="HG丸ｺﾞｼｯｸM-PRO" panose="020F0600000000000000" pitchFamily="50" charset="-128"/>
              <a:ea typeface="HG丸ｺﾞｼｯｸM-PRO" panose="020F0600000000000000" pitchFamily="50" charset="-128"/>
            </a:endParaRPr>
          </a:p>
          <a:p>
            <a:r>
              <a:rPr lang="ja-JP" altLang="en-US" b="1" dirty="0" smtClean="0">
                <a:latin typeface="HG丸ｺﾞｼｯｸM-PRO" panose="020F0600000000000000" pitchFamily="50" charset="-128"/>
                <a:ea typeface="HG丸ｺﾞｼｯｸM-PRO" panose="020F0600000000000000" pitchFamily="50" charset="-128"/>
              </a:rPr>
              <a:t>①</a:t>
            </a:r>
            <a:r>
              <a:rPr lang="ja-JP" altLang="en-US" b="1" u="sng" dirty="0">
                <a:latin typeface="HG丸ｺﾞｼｯｸM-PRO" panose="020F0600000000000000" pitchFamily="50" charset="-128"/>
                <a:ea typeface="HG丸ｺﾞｼｯｸM-PRO" panose="020F0600000000000000" pitchFamily="50" charset="-128"/>
              </a:rPr>
              <a:t>がん</a:t>
            </a:r>
            <a:r>
              <a:rPr lang="ja-JP" altLang="en-US" b="1" u="sng" dirty="0" smtClean="0">
                <a:latin typeface="HG丸ｺﾞｼｯｸM-PRO" panose="020F0600000000000000" pitchFamily="50" charset="-128"/>
                <a:ea typeface="HG丸ｺﾞｼｯｸM-PRO" panose="020F0600000000000000" pitchFamily="50" charset="-128"/>
              </a:rPr>
              <a:t>の一次予防（避けられるがんを防ぐ）</a:t>
            </a:r>
            <a:endParaRPr lang="en-US" altLang="ja-JP" b="1" u="sng" dirty="0" smtClean="0">
              <a:latin typeface="HG丸ｺﾞｼｯｸM-PRO" panose="020F0600000000000000" pitchFamily="50" charset="-128"/>
              <a:ea typeface="HG丸ｺﾞｼｯｸM-PRO" panose="020F0600000000000000" pitchFamily="50" charset="-128"/>
            </a:endParaRPr>
          </a:p>
          <a:p>
            <a:pPr fontAlgn="auto"/>
            <a:r>
              <a:rPr lang="ja-JP" altLang="en-US" dirty="0">
                <a:latin typeface="HG丸ｺﾞｼｯｸM-PRO" panose="020F0600000000000000" pitchFamily="50" charset="-128"/>
                <a:ea typeface="HG丸ｺﾞｼｯｸM-PRO" panose="020F0600000000000000" pitchFamily="50" charset="-128"/>
              </a:rPr>
              <a:t>　</a:t>
            </a:r>
            <a:r>
              <a:rPr lang="ja-JP" altLang="en-US" b="1" dirty="0" smtClean="0">
                <a:latin typeface="HG丸ｺﾞｼｯｸM-PRO" panose="020F0600000000000000" pitchFamily="50" charset="-128"/>
                <a:ea typeface="HG丸ｺﾞｼｯｸM-PRO" panose="020F0600000000000000" pitchFamily="50" charset="-128"/>
              </a:rPr>
              <a:t>ア　たばこ対策（続き）</a:t>
            </a:r>
            <a:endParaRPr lang="en-US" altLang="ja-JP" b="1" dirty="0" smtClean="0">
              <a:latin typeface="HG丸ｺﾞｼｯｸM-PRO" panose="020F0600000000000000" pitchFamily="50" charset="-128"/>
              <a:ea typeface="HG丸ｺﾞｼｯｸM-PRO" panose="020F0600000000000000" pitchFamily="50" charset="-128"/>
            </a:endParaRPr>
          </a:p>
          <a:p>
            <a:pPr fontAlgn="auto"/>
            <a:endParaRPr lang="en-US" altLang="ja-JP" b="1" dirty="0" smtClean="0">
              <a:latin typeface="HG丸ｺﾞｼｯｸM-PRO" panose="020F0600000000000000" pitchFamily="50" charset="-128"/>
              <a:ea typeface="HG丸ｺﾞｼｯｸM-PRO" panose="020F0600000000000000" pitchFamily="50" charset="-128"/>
            </a:endParaRPr>
          </a:p>
          <a:p>
            <a:pPr fontAlgn="auto"/>
            <a:r>
              <a:rPr lang="ja-JP" altLang="en-US" b="1" dirty="0" smtClean="0"/>
              <a:t>　　　</a:t>
            </a:r>
            <a:r>
              <a:rPr lang="ja-JP" altLang="en-US" dirty="0" smtClean="0">
                <a:latin typeface="HG丸ｺﾞｼｯｸM-PRO" panose="020F0600000000000000" pitchFamily="50" charset="-128"/>
                <a:ea typeface="HG丸ｺﾞｼｯｸM-PRO" panose="020F0600000000000000" pitchFamily="50" charset="-128"/>
              </a:rPr>
              <a:t>○喫煙行動と受動喫煙が健康に与える影響を正しく理解し、禁煙等、適切な行動</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を促進するとともに、受動喫煙の防止に向けた取組みが求められる。</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en-US" altLang="ja-JP" dirty="0" smtClean="0"/>
              <a:t>    </a:t>
            </a:r>
          </a:p>
          <a:p>
            <a:pPr fontAlgn="auto"/>
            <a:r>
              <a:rPr lang="ja-JP" altLang="en-US" dirty="0" smtClean="0"/>
              <a:t> 　　</a:t>
            </a:r>
            <a:endParaRPr lang="en-US" altLang="ja-JP" dirty="0" smtClean="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5</a:t>
            </a:fld>
            <a:endParaRPr kumimoji="1" lang="ja-JP" alt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3096" y="2492896"/>
            <a:ext cx="8421958" cy="3446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テキスト ボックス 1"/>
          <p:cNvSpPr txBox="1"/>
          <p:nvPr/>
        </p:nvSpPr>
        <p:spPr>
          <a:xfrm>
            <a:off x="6819056" y="6021288"/>
            <a:ext cx="2520280" cy="584775"/>
          </a:xfrm>
          <a:prstGeom prst="rect">
            <a:avLst/>
          </a:prstGeom>
          <a:noFill/>
        </p:spPr>
        <p:txBody>
          <a:bodyPr wrap="square" rtlCol="0">
            <a:spAutoFit/>
          </a:bodyPr>
          <a:lstStyle/>
          <a:p>
            <a:r>
              <a:rPr lang="ja-JP" altLang="ja-JP" sz="1400" dirty="0"/>
              <a:t>出典：国民生活基礎調査</a:t>
            </a:r>
          </a:p>
          <a:p>
            <a:endParaRPr kumimoji="1" lang="ja-JP" altLang="en-US" dirty="0"/>
          </a:p>
        </p:txBody>
      </p:sp>
    </p:spTree>
    <p:extLst>
      <p:ext uri="{BB962C8B-B14F-4D97-AF65-F5344CB8AC3E}">
        <p14:creationId xmlns:p14="http://schemas.microsoft.com/office/powerpoint/2010/main" val="25331501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51028"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r>
              <a:rPr lang="ja-JP" altLang="en-US" b="1" dirty="0" smtClean="0">
                <a:latin typeface="HG丸ｺﾞｼｯｸM-PRO" panose="020F0600000000000000" pitchFamily="50" charset="-128"/>
                <a:ea typeface="HG丸ｺﾞｼｯｸM-PRO" panose="020F0600000000000000" pitchFamily="50" charset="-128"/>
              </a:rPr>
              <a:t>①</a:t>
            </a:r>
            <a:r>
              <a:rPr lang="ja-JP" altLang="en-US" b="1" u="sng" dirty="0">
                <a:latin typeface="HG丸ｺﾞｼｯｸM-PRO" panose="020F0600000000000000" pitchFamily="50" charset="-128"/>
                <a:ea typeface="HG丸ｺﾞｼｯｸM-PRO" panose="020F0600000000000000" pitchFamily="50" charset="-128"/>
              </a:rPr>
              <a:t>がんの一次予防（避けられるがんを防ぐ）</a:t>
            </a:r>
            <a:endParaRPr lang="en-US" altLang="ja-JP" b="1" u="sng" dirty="0">
              <a:latin typeface="HG丸ｺﾞｼｯｸM-PRO" panose="020F0600000000000000" pitchFamily="50" charset="-128"/>
              <a:ea typeface="HG丸ｺﾞｼｯｸM-PRO" panose="020F0600000000000000" pitchFamily="50" charset="-128"/>
            </a:endParaRPr>
          </a:p>
          <a:p>
            <a:pPr fontAlgn="auto"/>
            <a:r>
              <a:rPr lang="ja-JP" altLang="en-US" dirty="0">
                <a:latin typeface="HG丸ｺﾞｼｯｸM-PRO" panose="020F0600000000000000" pitchFamily="50" charset="-128"/>
                <a:ea typeface="HG丸ｺﾞｼｯｸM-PRO" panose="020F0600000000000000" pitchFamily="50" charset="-128"/>
              </a:rPr>
              <a:t>　</a:t>
            </a:r>
            <a:r>
              <a:rPr lang="ja-JP" altLang="en-US" b="1" dirty="0" smtClean="0">
                <a:latin typeface="HG丸ｺﾞｼｯｸM-PRO" panose="020F0600000000000000" pitchFamily="50" charset="-128"/>
                <a:ea typeface="HG丸ｺﾞｼｯｸM-PRO" panose="020F0600000000000000" pitchFamily="50" charset="-128"/>
              </a:rPr>
              <a:t>イ</a:t>
            </a:r>
            <a:r>
              <a:rPr lang="ja-JP" altLang="en-US" b="1" dirty="0">
                <a:latin typeface="HG丸ｺﾞｼｯｸM-PRO" panose="020F0600000000000000" pitchFamily="50" charset="-128"/>
                <a:ea typeface="HG丸ｺﾞｼｯｸM-PRO" panose="020F0600000000000000" pitchFamily="50" charset="-128"/>
              </a:rPr>
              <a:t>　喫煙以外の生活</a:t>
            </a:r>
            <a:r>
              <a:rPr lang="ja-JP" altLang="en-US" b="1" dirty="0" smtClean="0">
                <a:latin typeface="HG丸ｺﾞｼｯｸM-PRO" panose="020F0600000000000000" pitchFamily="50" charset="-128"/>
                <a:ea typeface="HG丸ｺﾞｼｯｸM-PRO" panose="020F0600000000000000" pitchFamily="50" charset="-128"/>
              </a:rPr>
              <a:t>習慣</a:t>
            </a:r>
            <a:endParaRPr lang="en-US" altLang="ja-JP" b="1" dirty="0" smtClean="0">
              <a:latin typeface="HG丸ｺﾞｼｯｸM-PRO" panose="020F0600000000000000" pitchFamily="50" charset="-128"/>
              <a:ea typeface="HG丸ｺﾞｼｯｸM-PRO" panose="020F0600000000000000" pitchFamily="50" charset="-128"/>
            </a:endParaRPr>
          </a:p>
          <a:p>
            <a:pPr fontAlgn="auto"/>
            <a:r>
              <a:rPr lang="ja-JP" altLang="en-US" dirty="0" smtClean="0">
                <a:latin typeface="HG丸ｺﾞｼｯｸM-PRO" panose="020F0600000000000000" pitchFamily="50" charset="-128"/>
                <a:ea typeface="HG丸ｺﾞｼｯｸM-PRO" panose="020F0600000000000000" pitchFamily="50" charset="-128"/>
              </a:rPr>
              <a:t>　　○</a:t>
            </a:r>
            <a:r>
              <a:rPr lang="ja-JP" altLang="en-US" dirty="0">
                <a:latin typeface="HG丸ｺﾞｼｯｸM-PRO" panose="020F0600000000000000" pitchFamily="50" charset="-128"/>
                <a:ea typeface="HG丸ｺﾞｼｯｸM-PRO" panose="020F0600000000000000" pitchFamily="50" charset="-128"/>
              </a:rPr>
              <a:t>避けられるがんを予防するには、飲酒、野菜摂取、塩分摂取などの生活習慣</a:t>
            </a:r>
            <a:r>
              <a:rPr lang="ja-JP" altLang="en-US" dirty="0" smtClean="0">
                <a:latin typeface="HG丸ｺﾞｼｯｸM-PRO" panose="020F0600000000000000" pitchFamily="50" charset="-128"/>
                <a:ea typeface="HG丸ｺﾞｼｯｸM-PRO" panose="020F0600000000000000" pitchFamily="50" charset="-128"/>
              </a:rPr>
              <a:t>を</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改善</a:t>
            </a:r>
            <a:r>
              <a:rPr lang="ja-JP" altLang="en-US" dirty="0">
                <a:latin typeface="HG丸ｺﾞｼｯｸM-PRO" panose="020F0600000000000000" pitchFamily="50" charset="-128"/>
                <a:ea typeface="HG丸ｺﾞｼｯｸM-PRO" panose="020F0600000000000000" pitchFamily="50" charset="-128"/>
              </a:rPr>
              <a:t>することが</a:t>
            </a:r>
            <a:r>
              <a:rPr lang="ja-JP" altLang="en-US" dirty="0" smtClean="0">
                <a:latin typeface="HG丸ｺﾞｼｯｸM-PRO" panose="020F0600000000000000" pitchFamily="50" charset="-128"/>
                <a:ea typeface="HG丸ｺﾞｼｯｸM-PRO" panose="020F0600000000000000" pitchFamily="50" charset="-128"/>
              </a:rPr>
              <a:t>重要。</a:t>
            </a:r>
            <a:r>
              <a:rPr lang="ja-JP" altLang="en-US" dirty="0">
                <a:latin typeface="HG丸ｺﾞｼｯｸM-PRO" panose="020F0600000000000000" pitchFamily="50" charset="-128"/>
                <a:ea typeface="HG丸ｺﾞｼｯｸM-PRO" panose="020F0600000000000000" pitchFamily="50" charset="-128"/>
              </a:rPr>
              <a:t>しかし、野菜や食塩摂取量は大きな改善が見られず、</a:t>
            </a:r>
            <a:r>
              <a:rPr lang="ja-JP" altLang="en-US" dirty="0" smtClean="0">
                <a:latin typeface="HG丸ｺﾞｼｯｸM-PRO" panose="020F0600000000000000" pitchFamily="50" charset="-128"/>
                <a:ea typeface="HG丸ｺﾞｼｯｸM-PRO" panose="020F0600000000000000" pitchFamily="50" charset="-128"/>
              </a:rPr>
              <a:t>国</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の</a:t>
            </a:r>
            <a:r>
              <a:rPr lang="ja-JP" altLang="en-US" dirty="0">
                <a:latin typeface="HG丸ｺﾞｼｯｸM-PRO" panose="020F0600000000000000" pitchFamily="50" charset="-128"/>
                <a:ea typeface="HG丸ｺﾞｼｯｸM-PRO" panose="020F0600000000000000" pitchFamily="50" charset="-128"/>
              </a:rPr>
              <a:t>目標値に達して</a:t>
            </a:r>
            <a:r>
              <a:rPr lang="ja-JP" altLang="en-US" dirty="0" smtClean="0">
                <a:latin typeface="HG丸ｺﾞｼｯｸM-PRO" panose="020F0600000000000000" pitchFamily="50" charset="-128"/>
                <a:ea typeface="HG丸ｺﾞｼｯｸM-PRO" panose="020F0600000000000000" pitchFamily="50" charset="-128"/>
              </a:rPr>
              <a:t>いない。</a:t>
            </a:r>
            <a:r>
              <a:rPr lang="ja-JP" altLang="en-US" dirty="0">
                <a:latin typeface="HG丸ｺﾞｼｯｸM-PRO" panose="020F0600000000000000" pitchFamily="50" charset="-128"/>
                <a:ea typeface="HG丸ｺﾞｼｯｸM-PRO" panose="020F0600000000000000" pitchFamily="50" charset="-128"/>
              </a:rPr>
              <a:t>過量飲酒している者の割合は、特に、男性</a:t>
            </a:r>
            <a:r>
              <a:rPr lang="en-US" altLang="ja-JP" dirty="0">
                <a:latin typeface="HG丸ｺﾞｼｯｸM-PRO" panose="020F0600000000000000" pitchFamily="50" charset="-128"/>
                <a:ea typeface="HG丸ｺﾞｼｯｸM-PRO" panose="020F0600000000000000" pitchFamily="50" charset="-128"/>
              </a:rPr>
              <a:t>50</a:t>
            </a:r>
            <a:r>
              <a:rPr lang="ja-JP" altLang="en-US" dirty="0">
                <a:latin typeface="HG丸ｺﾞｼｯｸM-PRO" panose="020F0600000000000000" pitchFamily="50" charset="-128"/>
                <a:ea typeface="HG丸ｺﾞｼｯｸM-PRO" panose="020F0600000000000000" pitchFamily="50" charset="-128"/>
              </a:rPr>
              <a:t>歳代</a:t>
            </a:r>
            <a:r>
              <a:rPr lang="ja-JP" altLang="en-US" dirty="0" smtClean="0">
                <a:latin typeface="HG丸ｺﾞｼｯｸM-PRO" panose="020F0600000000000000" pitchFamily="50" charset="-128"/>
                <a:ea typeface="HG丸ｺﾞｼｯｸM-PRO" panose="020F0600000000000000" pitchFamily="50" charset="-128"/>
              </a:rPr>
              <a:t>、</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女性</a:t>
            </a:r>
            <a:r>
              <a:rPr lang="en-US" altLang="ja-JP" dirty="0">
                <a:latin typeface="HG丸ｺﾞｼｯｸM-PRO" panose="020F0600000000000000" pitchFamily="50" charset="-128"/>
                <a:ea typeface="HG丸ｺﾞｼｯｸM-PRO" panose="020F0600000000000000" pitchFamily="50" charset="-128"/>
              </a:rPr>
              <a:t>40</a:t>
            </a:r>
            <a:r>
              <a:rPr lang="ja-JP" altLang="en-US" dirty="0">
                <a:latin typeface="HG丸ｺﾞｼｯｸM-PRO" panose="020F0600000000000000" pitchFamily="50" charset="-128"/>
                <a:ea typeface="HG丸ｺﾞｼｯｸM-PRO" panose="020F0600000000000000" pitchFamily="50" charset="-128"/>
              </a:rPr>
              <a:t>～</a:t>
            </a:r>
            <a:r>
              <a:rPr lang="en-US" altLang="ja-JP" dirty="0">
                <a:latin typeface="HG丸ｺﾞｼｯｸM-PRO" panose="020F0600000000000000" pitchFamily="50" charset="-128"/>
                <a:ea typeface="HG丸ｺﾞｼｯｸM-PRO" panose="020F0600000000000000" pitchFamily="50" charset="-128"/>
              </a:rPr>
              <a:t>50</a:t>
            </a:r>
            <a:r>
              <a:rPr lang="ja-JP" altLang="en-US" dirty="0">
                <a:latin typeface="HG丸ｺﾞｼｯｸM-PRO" panose="020F0600000000000000" pitchFamily="50" charset="-128"/>
                <a:ea typeface="HG丸ｺﾞｼｯｸM-PRO" panose="020F0600000000000000" pitchFamily="50" charset="-128"/>
              </a:rPr>
              <a:t>歳代で増加して</a:t>
            </a:r>
            <a:r>
              <a:rPr lang="ja-JP" altLang="en-US" dirty="0" smtClean="0">
                <a:latin typeface="HG丸ｺﾞｼｯｸM-PRO" panose="020F0600000000000000" pitchFamily="50" charset="-128"/>
                <a:ea typeface="HG丸ｺﾞｼｯｸM-PRO" panose="020F0600000000000000" pitchFamily="50" charset="-128"/>
              </a:rPr>
              <a:t>いる。</a:t>
            </a:r>
            <a:r>
              <a:rPr lang="ja-JP" altLang="en-US" dirty="0">
                <a:latin typeface="HG丸ｺﾞｼｯｸM-PRO" panose="020F0600000000000000" pitchFamily="50" charset="-128"/>
                <a:ea typeface="HG丸ｺﾞｼｯｸM-PRO" panose="020F0600000000000000" pitchFamily="50" charset="-128"/>
              </a:rPr>
              <a:t>引き続き、生活習慣の改善につながる</a:t>
            </a:r>
            <a:r>
              <a:rPr lang="ja-JP" altLang="en-US" dirty="0" smtClean="0">
                <a:latin typeface="HG丸ｺﾞｼｯｸM-PRO" panose="020F0600000000000000" pitchFamily="50" charset="-128"/>
                <a:ea typeface="HG丸ｺﾞｼｯｸM-PRO" panose="020F0600000000000000" pitchFamily="50" charset="-128"/>
              </a:rPr>
              <a:t>取組　　　</a:t>
            </a:r>
            <a:endParaRPr lang="en-US" altLang="ja-JP" dirty="0" smtClean="0">
              <a:latin typeface="HG丸ｺﾞｼｯｸM-PRO" panose="020F0600000000000000" pitchFamily="50" charset="-128"/>
              <a:ea typeface="HG丸ｺﾞｼｯｸM-PRO" panose="020F0600000000000000" pitchFamily="50" charset="-128"/>
            </a:endParaRPr>
          </a:p>
          <a:p>
            <a:pPr fontAlgn="auto"/>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み</a:t>
            </a:r>
            <a:r>
              <a:rPr lang="ja-JP" altLang="en-US" dirty="0">
                <a:latin typeface="HG丸ｺﾞｼｯｸM-PRO" panose="020F0600000000000000" pitchFamily="50" charset="-128"/>
                <a:ea typeface="HG丸ｺﾞｼｯｸM-PRO" panose="020F0600000000000000" pitchFamily="50" charset="-128"/>
              </a:rPr>
              <a:t>が</a:t>
            </a:r>
            <a:r>
              <a:rPr lang="ja-JP" altLang="en-US" dirty="0" smtClean="0">
                <a:latin typeface="HG丸ｺﾞｼｯｸM-PRO" panose="020F0600000000000000" pitchFamily="50" charset="-128"/>
                <a:ea typeface="HG丸ｺﾞｼｯｸM-PRO" panose="020F0600000000000000" pitchFamily="50" charset="-128"/>
              </a:rPr>
              <a:t>必要。</a:t>
            </a:r>
            <a:r>
              <a:rPr lang="ja-JP" altLang="en-US" dirty="0">
                <a:latin typeface="HG丸ｺﾞｼｯｸM-PRO" panose="020F0600000000000000" pitchFamily="50" charset="-128"/>
                <a:ea typeface="HG丸ｺﾞｼｯｸM-PRO" panose="020F0600000000000000" pitchFamily="50" charset="-128"/>
              </a:rPr>
              <a:t>（健康増進計画第○章－○）</a:t>
            </a:r>
          </a:p>
          <a:p>
            <a:pPr fontAlgn="auto"/>
            <a:endParaRPr lang="en-US" altLang="ja-JP" b="1" dirty="0" smtClean="0">
              <a:latin typeface="HG丸ｺﾞｼｯｸM-PRO" panose="020F0600000000000000" pitchFamily="50" charset="-128"/>
              <a:ea typeface="HG丸ｺﾞｼｯｸM-PRO" panose="020F0600000000000000" pitchFamily="50" charset="-128"/>
            </a:endParaRPr>
          </a:p>
          <a:p>
            <a:pPr fontAlgn="auto"/>
            <a:r>
              <a:rPr lang="ja-JP" altLang="en-US" b="1" dirty="0">
                <a:latin typeface="HG丸ｺﾞｼｯｸM-PRO" panose="020F0600000000000000" pitchFamily="50" charset="-128"/>
                <a:ea typeface="HG丸ｺﾞｼｯｸM-PRO" panose="020F0600000000000000" pitchFamily="50" charset="-128"/>
              </a:rPr>
              <a:t>　</a:t>
            </a:r>
            <a:r>
              <a:rPr lang="ja-JP" altLang="en-US" b="1" dirty="0" smtClean="0">
                <a:latin typeface="HG丸ｺﾞｼｯｸM-PRO" panose="020F0600000000000000" pitchFamily="50" charset="-128"/>
                <a:ea typeface="HG丸ｺﾞｼｯｸM-PRO" panose="020F0600000000000000" pitchFamily="50" charset="-128"/>
              </a:rPr>
              <a:t>ウ　</a:t>
            </a:r>
            <a:r>
              <a:rPr lang="ja-JP" altLang="en-US" b="1" dirty="0">
                <a:latin typeface="HG丸ｺﾞｼｯｸM-PRO" panose="020F0600000000000000" pitchFamily="50" charset="-128"/>
                <a:ea typeface="HG丸ｺﾞｼｯｸM-PRO" panose="020F0600000000000000" pitchFamily="50" charset="-128"/>
              </a:rPr>
              <a:t>がん</a:t>
            </a:r>
            <a:r>
              <a:rPr lang="ja-JP" altLang="en-US" b="1" dirty="0" smtClean="0">
                <a:latin typeface="HG丸ｺﾞｼｯｸM-PRO" panose="020F0600000000000000" pitchFamily="50" charset="-128"/>
                <a:ea typeface="HG丸ｺﾞｼｯｸM-PRO" panose="020F0600000000000000" pitchFamily="50" charset="-128"/>
              </a:rPr>
              <a:t>教育</a:t>
            </a:r>
            <a:endParaRPr lang="en-US" altLang="ja-JP" b="1" dirty="0" smtClean="0"/>
          </a:p>
          <a:p>
            <a:r>
              <a:rPr lang="ja-JP" altLang="en-US" dirty="0" smtClean="0">
                <a:latin typeface="HG丸ｺﾞｼｯｸM-PRO" panose="020F0600000000000000" pitchFamily="50" charset="-128"/>
                <a:ea typeface="HG丸ｺﾞｼｯｸM-PRO" panose="020F0600000000000000" pitchFamily="50" charset="-128"/>
              </a:rPr>
              <a:t> 　</a:t>
            </a:r>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a:t>
            </a:r>
            <a:r>
              <a:rPr lang="ja-JP" altLang="ja-JP" dirty="0">
                <a:latin typeface="HG丸ｺﾞｼｯｸM-PRO" panose="020F0600000000000000" pitchFamily="50" charset="-128"/>
                <a:ea typeface="HG丸ｺﾞｼｯｸM-PRO" panose="020F0600000000000000" pitchFamily="50" charset="-128"/>
              </a:rPr>
              <a:t>がんに対する正しい知識やがんを予防するための規則正しい生活習慣など</a:t>
            </a:r>
            <a:r>
              <a:rPr lang="ja-JP" altLang="ja-JP" dirty="0" smtClean="0">
                <a:latin typeface="HG丸ｺﾞｼｯｸM-PRO" panose="020F0600000000000000" pitchFamily="50" charset="-128"/>
                <a:ea typeface="HG丸ｺﾞｼｯｸM-PRO" panose="020F0600000000000000" pitchFamily="50" charset="-128"/>
              </a:rPr>
              <a:t>を</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子ども</a:t>
            </a:r>
            <a:r>
              <a:rPr lang="ja-JP" altLang="ja-JP" dirty="0">
                <a:latin typeface="HG丸ｺﾞｼｯｸM-PRO" panose="020F0600000000000000" pitchFamily="50" charset="-128"/>
                <a:ea typeface="HG丸ｺﾞｼｯｸM-PRO" panose="020F0600000000000000" pitchFamily="50" charset="-128"/>
              </a:rPr>
              <a:t>の頃から身につけることが</a:t>
            </a:r>
            <a:r>
              <a:rPr lang="ja-JP" altLang="ja-JP" dirty="0" smtClean="0">
                <a:latin typeface="HG丸ｺﾞｼｯｸM-PRO" panose="020F0600000000000000" pitchFamily="50" charset="-128"/>
                <a:ea typeface="HG丸ｺﾞｼｯｸM-PRO" panose="020F0600000000000000" pitchFamily="50" charset="-128"/>
              </a:rPr>
              <a:t>重要</a:t>
            </a:r>
            <a:r>
              <a:rPr lang="ja-JP" altLang="en-US" dirty="0">
                <a:latin typeface="HG丸ｺﾞｼｯｸM-PRO" panose="020F0600000000000000" pitchFamily="50" charset="-128"/>
                <a:ea typeface="HG丸ｺﾞｼｯｸM-PRO" panose="020F0600000000000000" pitchFamily="50" charset="-128"/>
              </a:rPr>
              <a:t>である</a:t>
            </a:r>
            <a:r>
              <a:rPr lang="ja-JP" altLang="ja-JP" dirty="0" smtClean="0">
                <a:latin typeface="HG丸ｺﾞｼｯｸM-PRO" panose="020F0600000000000000" pitchFamily="50" charset="-128"/>
                <a:ea typeface="HG丸ｺﾞｼｯｸM-PRO" panose="020F0600000000000000" pitchFamily="50" charset="-128"/>
              </a:rPr>
              <a:t>。</a:t>
            </a:r>
            <a:endParaRPr lang="ja-JP" altLang="ja-JP" dirty="0">
              <a:latin typeface="HG丸ｺﾞｼｯｸM-PRO" panose="020F0600000000000000" pitchFamily="50" charset="-128"/>
              <a:ea typeface="HG丸ｺﾞｼｯｸM-PRO" panose="020F0600000000000000" pitchFamily="50" charset="-128"/>
            </a:endParaRPr>
          </a:p>
          <a:p>
            <a:r>
              <a:rPr lang="en-US" altLang="ja-JP" dirty="0">
                <a:latin typeface="HG丸ｺﾞｼｯｸM-PRO" panose="020F0600000000000000" pitchFamily="50" charset="-128"/>
                <a:ea typeface="HG丸ｺﾞｼｯｸM-PRO" panose="020F0600000000000000" pitchFamily="50" charset="-128"/>
              </a:rPr>
              <a:t> </a:t>
            </a:r>
            <a:endParaRPr lang="ja-JP" altLang="ja-JP" dirty="0">
              <a:latin typeface="HG丸ｺﾞｼｯｸM-PRO" panose="020F0600000000000000" pitchFamily="50" charset="-128"/>
              <a:ea typeface="HG丸ｺﾞｼｯｸM-PRO" panose="020F0600000000000000" pitchFamily="50" charset="-128"/>
            </a:endParaRPr>
          </a:p>
          <a:p>
            <a:pPr>
              <a:tabLst>
                <a:tab pos="536575" algn="l"/>
              </a:tabLst>
            </a:pPr>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○教育庁</a:t>
            </a:r>
            <a:r>
              <a:rPr lang="ja-JP" altLang="ja-JP" dirty="0">
                <a:latin typeface="HG丸ｺﾞｼｯｸM-PRO" panose="020F0600000000000000" pitchFamily="50" charset="-128"/>
                <a:ea typeface="HG丸ｺﾞｼｯｸM-PRO" panose="020F0600000000000000" pitchFamily="50" charset="-128"/>
              </a:rPr>
              <a:t>においては、平成</a:t>
            </a:r>
            <a:r>
              <a:rPr lang="en-US" altLang="ja-JP" dirty="0">
                <a:latin typeface="HG丸ｺﾞｼｯｸM-PRO" panose="020F0600000000000000" pitchFamily="50" charset="-128"/>
                <a:ea typeface="HG丸ｺﾞｼｯｸM-PRO" panose="020F0600000000000000" pitchFamily="50" charset="-128"/>
              </a:rPr>
              <a:t>26</a:t>
            </a:r>
            <a:r>
              <a:rPr lang="ja-JP" altLang="ja-JP" dirty="0">
                <a:latin typeface="HG丸ｺﾞｼｯｸM-PRO" panose="020F0600000000000000" pitchFamily="50" charset="-128"/>
                <a:ea typeface="HG丸ｺﾞｼｯｸM-PRO" panose="020F0600000000000000" pitchFamily="50" charset="-128"/>
              </a:rPr>
              <a:t>年度から平成</a:t>
            </a:r>
            <a:r>
              <a:rPr lang="en-US" altLang="ja-JP" dirty="0">
                <a:latin typeface="HG丸ｺﾞｼｯｸM-PRO" panose="020F0600000000000000" pitchFamily="50" charset="-128"/>
                <a:ea typeface="HG丸ｺﾞｼｯｸM-PRO" panose="020F0600000000000000" pitchFamily="50" charset="-128"/>
              </a:rPr>
              <a:t>28</a:t>
            </a:r>
            <a:r>
              <a:rPr lang="ja-JP" altLang="ja-JP" dirty="0">
                <a:latin typeface="HG丸ｺﾞｼｯｸM-PRO" panose="020F0600000000000000" pitchFamily="50" charset="-128"/>
                <a:ea typeface="HG丸ｺﾞｼｯｸM-PRO" panose="020F0600000000000000" pitchFamily="50" charset="-128"/>
              </a:rPr>
              <a:t>年度まで、がん専門医等</a:t>
            </a:r>
            <a:r>
              <a:rPr lang="ja-JP" altLang="ja-JP" dirty="0" smtClean="0">
                <a:latin typeface="HG丸ｺﾞｼｯｸM-PRO" panose="020F0600000000000000" pitchFamily="50" charset="-128"/>
                <a:ea typeface="HG丸ｺﾞｼｯｸM-PRO" panose="020F0600000000000000" pitchFamily="50" charset="-128"/>
              </a:rPr>
              <a:t>の協力</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のもとで教材等を作成し、府立高校及び市立中学校</a:t>
            </a:r>
            <a:r>
              <a:rPr lang="ja-JP" altLang="en-US" dirty="0" smtClean="0">
                <a:latin typeface="HG丸ｺﾞｼｯｸM-PRO" panose="020F0600000000000000" pitchFamily="50" charset="-128"/>
                <a:ea typeface="HG丸ｺﾞｼｯｸM-PRO" panose="020F0600000000000000" pitchFamily="50" charset="-128"/>
              </a:rPr>
              <a:t>をモデル校として</a:t>
            </a:r>
            <a:r>
              <a:rPr lang="ja-JP" altLang="ja-JP" dirty="0" smtClean="0">
                <a:latin typeface="HG丸ｺﾞｼｯｸM-PRO" panose="020F0600000000000000" pitchFamily="50" charset="-128"/>
                <a:ea typeface="HG丸ｺﾞｼｯｸM-PRO" panose="020F0600000000000000" pitchFamily="50" charset="-128"/>
              </a:rPr>
              <a:t>研究授</a:t>
            </a:r>
            <a:r>
              <a:rPr lang="en-US" altLang="ja-JP" dirty="0" smtClean="0">
                <a:latin typeface="HG丸ｺﾞｼｯｸM-PRO" panose="020F0600000000000000" pitchFamily="50" charset="-128"/>
                <a:ea typeface="HG丸ｺﾞｼｯｸM-PRO" panose="020F0600000000000000" pitchFamily="50" charset="-128"/>
              </a:rPr>
              <a:t> </a:t>
            </a:r>
          </a:p>
          <a:p>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業等を実施し</a:t>
            </a:r>
            <a:r>
              <a:rPr lang="ja-JP" altLang="en-US" dirty="0">
                <a:latin typeface="HG丸ｺﾞｼｯｸM-PRO" panose="020F0600000000000000" pitchFamily="50" charset="-128"/>
                <a:ea typeface="HG丸ｺﾞｼｯｸM-PRO" panose="020F0600000000000000" pitchFamily="50" charset="-128"/>
              </a:rPr>
              <a:t>てきた</a:t>
            </a:r>
            <a:r>
              <a:rPr lang="ja-JP" altLang="ja-JP" dirty="0" smtClean="0">
                <a:latin typeface="HG丸ｺﾞｼｯｸM-PRO" panose="020F0600000000000000" pitchFamily="50" charset="-128"/>
                <a:ea typeface="HG丸ｺﾞｼｯｸM-PRO" panose="020F0600000000000000" pitchFamily="50" charset="-128"/>
              </a:rPr>
              <a:t>。</a:t>
            </a:r>
            <a:r>
              <a:rPr lang="ja-JP" altLang="ja-JP" dirty="0">
                <a:latin typeface="HG丸ｺﾞｼｯｸM-PRO" panose="020F0600000000000000" pitchFamily="50" charset="-128"/>
                <a:ea typeface="HG丸ｺﾞｼｯｸM-PRO" panose="020F0600000000000000" pitchFamily="50" charset="-128"/>
              </a:rPr>
              <a:t>学習指導要領の改正により、中学校において</a:t>
            </a:r>
            <a:r>
              <a:rPr lang="ja-JP" altLang="ja-JP" dirty="0" smtClean="0">
                <a:latin typeface="HG丸ｺﾞｼｯｸM-PRO" panose="020F0600000000000000" pitchFamily="50" charset="-128"/>
                <a:ea typeface="HG丸ｺﾞｼｯｸM-PRO" panose="020F0600000000000000" pitchFamily="50" charset="-128"/>
              </a:rPr>
              <a:t>は平成</a:t>
            </a:r>
            <a:r>
              <a:rPr lang="en-US" altLang="ja-JP" dirty="0" smtClean="0">
                <a:latin typeface="HG丸ｺﾞｼｯｸM-PRO" panose="020F0600000000000000" pitchFamily="50" charset="-128"/>
                <a:ea typeface="HG丸ｺﾞｼｯｸM-PRO" panose="020F0600000000000000" pitchFamily="50" charset="-128"/>
              </a:rPr>
              <a:t>33</a:t>
            </a:r>
          </a:p>
          <a:p>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年度から</a:t>
            </a:r>
            <a:r>
              <a:rPr lang="ja-JP" altLang="ja-JP" dirty="0">
                <a:latin typeface="HG丸ｺﾞｼｯｸM-PRO" panose="020F0600000000000000" pitchFamily="50" charset="-128"/>
                <a:ea typeface="HG丸ｺﾞｼｯｸM-PRO" panose="020F0600000000000000" pitchFamily="50" charset="-128"/>
              </a:rPr>
              <a:t>、高校においては平成</a:t>
            </a:r>
            <a:r>
              <a:rPr lang="en-US" altLang="ja-JP" dirty="0" smtClean="0">
                <a:latin typeface="HG丸ｺﾞｼｯｸM-PRO" panose="020F0600000000000000" pitchFamily="50" charset="-128"/>
                <a:ea typeface="HG丸ｺﾞｼｯｸM-PRO" panose="020F0600000000000000" pitchFamily="50" charset="-128"/>
              </a:rPr>
              <a:t>34</a:t>
            </a:r>
            <a:r>
              <a:rPr lang="ja-JP" altLang="ja-JP" dirty="0" smtClean="0">
                <a:latin typeface="HG丸ｺﾞｼｯｸM-PRO" panose="020F0600000000000000" pitchFamily="50" charset="-128"/>
                <a:ea typeface="HG丸ｺﾞｼｯｸM-PRO" panose="020F0600000000000000" pitchFamily="50" charset="-128"/>
              </a:rPr>
              <a:t>年度</a:t>
            </a:r>
            <a:r>
              <a:rPr lang="ja-JP" altLang="ja-JP" dirty="0">
                <a:latin typeface="HG丸ｺﾞｼｯｸM-PRO" panose="020F0600000000000000" pitchFamily="50" charset="-128"/>
                <a:ea typeface="HG丸ｺﾞｼｯｸM-PRO" panose="020F0600000000000000" pitchFamily="50" charset="-128"/>
              </a:rPr>
              <a:t>から</a:t>
            </a:r>
            <a:r>
              <a:rPr lang="ja-JP" altLang="ja-JP" dirty="0" smtClean="0">
                <a:latin typeface="HG丸ｺﾞｼｯｸM-PRO" panose="020F0600000000000000" pitchFamily="50" charset="-128"/>
                <a:ea typeface="HG丸ｺﾞｼｯｸM-PRO" panose="020F0600000000000000" pitchFamily="50" charset="-128"/>
              </a:rPr>
              <a:t>、</a:t>
            </a:r>
            <a:r>
              <a:rPr lang="ja-JP" altLang="en-US" dirty="0" smtClean="0">
                <a:latin typeface="HG丸ｺﾞｼｯｸM-PRO" panose="020F0600000000000000" pitchFamily="50" charset="-128"/>
                <a:ea typeface="HG丸ｺﾞｼｯｸM-PRO" panose="020F0600000000000000" pitchFamily="50" charset="-128"/>
              </a:rPr>
              <a:t>全校</a:t>
            </a:r>
            <a:r>
              <a:rPr lang="ja-JP" altLang="en-US" dirty="0">
                <a:latin typeface="HG丸ｺﾞｼｯｸM-PRO" panose="020F0600000000000000" pitchFamily="50" charset="-128"/>
                <a:ea typeface="HG丸ｺﾞｼｯｸM-PRO" panose="020F0600000000000000" pitchFamily="50" charset="-128"/>
              </a:rPr>
              <a:t>において</a:t>
            </a:r>
            <a:r>
              <a:rPr lang="ja-JP" altLang="ja-JP" dirty="0" smtClean="0">
                <a:latin typeface="HG丸ｺﾞｼｯｸM-PRO" panose="020F0600000000000000" pitchFamily="50" charset="-128"/>
                <a:ea typeface="HG丸ｺﾞｼｯｸM-PRO" panose="020F0600000000000000" pitchFamily="50" charset="-128"/>
              </a:rPr>
              <a:t>がん</a:t>
            </a:r>
            <a:r>
              <a:rPr lang="ja-JP" altLang="ja-JP" dirty="0">
                <a:latin typeface="HG丸ｺﾞｼｯｸM-PRO" panose="020F0600000000000000" pitchFamily="50" charset="-128"/>
                <a:ea typeface="HG丸ｺﾞｼｯｸM-PRO" panose="020F0600000000000000" pitchFamily="50" charset="-128"/>
              </a:rPr>
              <a:t>教育</a:t>
            </a:r>
            <a:r>
              <a:rPr lang="ja-JP" altLang="ja-JP" dirty="0" smtClean="0">
                <a:latin typeface="HG丸ｺﾞｼｯｸM-PRO" panose="020F0600000000000000" pitchFamily="50" charset="-128"/>
                <a:ea typeface="HG丸ｺﾞｼｯｸM-PRO" panose="020F0600000000000000" pitchFamily="50" charset="-128"/>
              </a:rPr>
              <a:t>を実施す</a:t>
            </a:r>
            <a:endParaRPr lang="en-US" altLang="ja-JP" dirty="0" smtClean="0">
              <a:latin typeface="HG丸ｺﾞｼｯｸM-PRO" panose="020F0600000000000000" pitchFamily="50" charset="-128"/>
              <a:ea typeface="HG丸ｺﾞｼｯｸM-PRO" panose="020F0600000000000000" pitchFamily="50" charset="-128"/>
            </a:endParaRPr>
          </a:p>
          <a:p>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る予定</a:t>
            </a:r>
            <a:r>
              <a:rPr lang="ja-JP" altLang="en-US" dirty="0" smtClean="0">
                <a:latin typeface="HG丸ｺﾞｼｯｸM-PRO" panose="020F0600000000000000" pitchFamily="50" charset="-128"/>
                <a:ea typeface="HG丸ｺﾞｼｯｸM-PRO" panose="020F0600000000000000" pitchFamily="50" charset="-128"/>
              </a:rPr>
              <a:t>である</a:t>
            </a:r>
            <a:r>
              <a:rPr lang="ja-JP" altLang="ja-JP" dirty="0" smtClean="0">
                <a:latin typeface="HG丸ｺﾞｼｯｸM-PRO" panose="020F0600000000000000" pitchFamily="50" charset="-128"/>
                <a:ea typeface="HG丸ｺﾞｼｯｸM-PRO" panose="020F0600000000000000" pitchFamily="50" charset="-128"/>
              </a:rPr>
              <a:t>。</a:t>
            </a:r>
            <a:r>
              <a:rPr lang="ja-JP" altLang="en-US" dirty="0">
                <a:latin typeface="HG丸ｺﾞｼｯｸM-PRO" panose="020F0600000000000000" pitchFamily="50" charset="-128"/>
                <a:ea typeface="HG丸ｺﾞｼｯｸM-PRO" panose="020F0600000000000000" pitchFamily="50" charset="-128"/>
              </a:rPr>
              <a:t>それ</a:t>
            </a:r>
            <a:r>
              <a:rPr lang="ja-JP" altLang="ja-JP" dirty="0" smtClean="0">
                <a:latin typeface="HG丸ｺﾞｼｯｸM-PRO" panose="020F0600000000000000" pitchFamily="50" charset="-128"/>
                <a:ea typeface="HG丸ｺﾞｼｯｸM-PRO" panose="020F0600000000000000" pitchFamily="50" charset="-128"/>
              </a:rPr>
              <a:t>に</a:t>
            </a:r>
            <a:r>
              <a:rPr lang="ja-JP" altLang="ja-JP" dirty="0">
                <a:latin typeface="HG丸ｺﾞｼｯｸM-PRO" panose="020F0600000000000000" pitchFamily="50" charset="-128"/>
                <a:ea typeface="HG丸ｺﾞｼｯｸM-PRO" panose="020F0600000000000000" pitchFamily="50" charset="-128"/>
              </a:rPr>
              <a:t>向け、教員</a:t>
            </a:r>
            <a:r>
              <a:rPr lang="ja-JP" altLang="ja-JP" dirty="0" smtClean="0">
                <a:latin typeface="HG丸ｺﾞｼｯｸM-PRO" panose="020F0600000000000000" pitchFamily="50" charset="-128"/>
                <a:ea typeface="HG丸ｺﾞｼｯｸM-PRO" panose="020F0600000000000000" pitchFamily="50" charset="-128"/>
              </a:rPr>
              <a:t>の</a:t>
            </a:r>
            <a:r>
              <a:rPr lang="ja-JP" altLang="en-US" dirty="0">
                <a:latin typeface="HG丸ｺﾞｼｯｸM-PRO" panose="020F0600000000000000" pitchFamily="50" charset="-128"/>
                <a:ea typeface="HG丸ｺﾞｼｯｸM-PRO" panose="020F0600000000000000" pitchFamily="50" charset="-128"/>
              </a:rPr>
              <a:t>がん</a:t>
            </a:r>
            <a:r>
              <a:rPr lang="ja-JP" altLang="en-US" dirty="0" smtClean="0">
                <a:latin typeface="HG丸ｺﾞｼｯｸM-PRO" panose="020F0600000000000000" pitchFamily="50" charset="-128"/>
                <a:ea typeface="HG丸ｺﾞｼｯｸM-PRO" panose="020F0600000000000000" pitchFamily="50" charset="-128"/>
              </a:rPr>
              <a:t>に対する正しい知識習得に</a:t>
            </a:r>
            <a:r>
              <a:rPr lang="ja-JP" altLang="ja-JP" dirty="0" smtClean="0">
                <a:latin typeface="HG丸ｺﾞｼｯｸM-PRO" panose="020F0600000000000000" pitchFamily="50" charset="-128"/>
                <a:ea typeface="HG丸ｺﾞｼｯｸM-PRO" panose="020F0600000000000000" pitchFamily="50" charset="-128"/>
              </a:rPr>
              <a:t>取組む必</a:t>
            </a:r>
            <a:endParaRPr lang="en-US" altLang="ja-JP" dirty="0" smtClean="0">
              <a:latin typeface="HG丸ｺﾞｼｯｸM-PRO" panose="020F0600000000000000" pitchFamily="50" charset="-128"/>
              <a:ea typeface="HG丸ｺﾞｼｯｸM-PRO" panose="020F0600000000000000" pitchFamily="50" charset="-128"/>
            </a:endParaRPr>
          </a:p>
          <a:p>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要</a:t>
            </a:r>
            <a:r>
              <a:rPr lang="ja-JP" altLang="ja-JP" dirty="0">
                <a:latin typeface="HG丸ｺﾞｼｯｸM-PRO" panose="020F0600000000000000" pitchFamily="50" charset="-128"/>
                <a:ea typeface="HG丸ｺﾞｼｯｸM-PRO" panose="020F0600000000000000" pitchFamily="50" charset="-128"/>
              </a:rPr>
              <a:t>が</a:t>
            </a:r>
            <a:r>
              <a:rPr lang="ja-JP" altLang="ja-JP" dirty="0" smtClean="0">
                <a:latin typeface="HG丸ｺﾞｼｯｸM-PRO" panose="020F0600000000000000" pitchFamily="50" charset="-128"/>
                <a:ea typeface="HG丸ｺﾞｼｯｸM-PRO" panose="020F0600000000000000" pitchFamily="50" charset="-128"/>
              </a:rPr>
              <a:t>あ</a:t>
            </a:r>
            <a:r>
              <a:rPr lang="ja-JP" altLang="en-US" dirty="0">
                <a:latin typeface="HG丸ｺﾞｼｯｸM-PRO" panose="020F0600000000000000" pitchFamily="50" charset="-128"/>
                <a:ea typeface="HG丸ｺﾞｼｯｸM-PRO" panose="020F0600000000000000" pitchFamily="50" charset="-128"/>
              </a:rPr>
              <a:t>る</a:t>
            </a:r>
            <a:r>
              <a:rPr lang="ja-JP" altLang="ja-JP" dirty="0" smtClean="0">
                <a:latin typeface="HG丸ｺﾞｼｯｸM-PRO" panose="020F0600000000000000" pitchFamily="50" charset="-128"/>
                <a:ea typeface="HG丸ｺﾞｼｯｸM-PRO" panose="020F0600000000000000" pitchFamily="50" charset="-128"/>
              </a:rPr>
              <a:t>。</a:t>
            </a:r>
            <a:endParaRPr lang="ja-JP" altLang="ja-JP" dirty="0">
              <a:latin typeface="HG丸ｺﾞｼｯｸM-PRO" panose="020F0600000000000000" pitchFamily="50" charset="-128"/>
              <a:ea typeface="HG丸ｺﾞｼｯｸM-PRO" panose="020F0600000000000000" pitchFamily="50" charset="-128"/>
            </a:endParaRPr>
          </a:p>
          <a:p>
            <a:r>
              <a:rPr lang="en-US" altLang="ja-JP" dirty="0">
                <a:latin typeface="HG丸ｺﾞｼｯｸM-PRO" panose="020F0600000000000000" pitchFamily="50" charset="-128"/>
                <a:ea typeface="HG丸ｺﾞｼｯｸM-PRO" panose="020F0600000000000000" pitchFamily="50" charset="-128"/>
              </a:rPr>
              <a:t> </a:t>
            </a:r>
            <a:endParaRPr lang="ja-JP" altLang="ja-JP" dirty="0">
              <a:latin typeface="HG丸ｺﾞｼｯｸM-PRO" panose="020F0600000000000000" pitchFamily="50" charset="-128"/>
              <a:ea typeface="HG丸ｺﾞｼｯｸM-PRO" panose="020F0600000000000000" pitchFamily="50" charset="-128"/>
            </a:endParaRPr>
          </a:p>
          <a:p>
            <a:r>
              <a:rPr lang="ja-JP" altLang="en-US"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a:t>
            </a:r>
            <a:r>
              <a:rPr lang="ja-JP" altLang="ja-JP" dirty="0">
                <a:latin typeface="HG丸ｺﾞｼｯｸM-PRO" panose="020F0600000000000000" pitchFamily="50" charset="-128"/>
                <a:ea typeface="HG丸ｺﾞｼｯｸM-PRO" panose="020F0600000000000000" pitchFamily="50" charset="-128"/>
              </a:rPr>
              <a:t>また、大阪府がん対策基金を活用し、平成</a:t>
            </a:r>
            <a:r>
              <a:rPr lang="en-US" altLang="ja-JP" dirty="0">
                <a:latin typeface="HG丸ｺﾞｼｯｸM-PRO" panose="020F0600000000000000" pitchFamily="50" charset="-128"/>
                <a:ea typeface="HG丸ｺﾞｼｯｸM-PRO" panose="020F0600000000000000" pitchFamily="50" charset="-128"/>
              </a:rPr>
              <a:t>27</a:t>
            </a:r>
            <a:r>
              <a:rPr lang="ja-JP" altLang="ja-JP" dirty="0">
                <a:latin typeface="HG丸ｺﾞｼｯｸM-PRO" panose="020F0600000000000000" pitchFamily="50" charset="-128"/>
                <a:ea typeface="HG丸ｺﾞｼｯｸM-PRO" panose="020F0600000000000000" pitchFamily="50" charset="-128"/>
              </a:rPr>
              <a:t>年度から、中学校において</a:t>
            </a:r>
            <a:r>
              <a:rPr lang="ja-JP" altLang="ja-JP" dirty="0" smtClean="0">
                <a:latin typeface="HG丸ｺﾞｼｯｸM-PRO" panose="020F0600000000000000" pitchFamily="50" charset="-128"/>
                <a:ea typeface="HG丸ｺﾞｼｯｸM-PRO" panose="020F0600000000000000" pitchFamily="50" charset="-128"/>
              </a:rPr>
              <a:t>、が</a:t>
            </a:r>
            <a:endParaRPr lang="en-US" altLang="ja-JP" dirty="0" smtClean="0">
              <a:latin typeface="HG丸ｺﾞｼｯｸM-PRO" panose="020F0600000000000000" pitchFamily="50" charset="-128"/>
              <a:ea typeface="HG丸ｺﾞｼｯｸM-PRO" panose="020F0600000000000000" pitchFamily="50" charset="-128"/>
            </a:endParaRPr>
          </a:p>
          <a:p>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ん専門医</a:t>
            </a:r>
            <a:r>
              <a:rPr lang="ja-JP" altLang="ja-JP" dirty="0">
                <a:latin typeface="HG丸ｺﾞｼｯｸM-PRO" panose="020F0600000000000000" pitchFamily="50" charset="-128"/>
                <a:ea typeface="HG丸ｺﾞｼｯｸM-PRO" panose="020F0600000000000000" pitchFamily="50" charset="-128"/>
              </a:rPr>
              <a:t>や地域の医師等の外部講師による、がん教育を実施</a:t>
            </a:r>
            <a:r>
              <a:rPr lang="ja-JP" altLang="ja-JP" dirty="0" smtClean="0">
                <a:latin typeface="HG丸ｺﾞｼｯｸM-PRO" panose="020F0600000000000000" pitchFamily="50" charset="-128"/>
                <a:ea typeface="HG丸ｺﾞｼｯｸM-PRO" panose="020F0600000000000000" pitchFamily="50" charset="-128"/>
              </a:rPr>
              <a:t>し</a:t>
            </a:r>
            <a:r>
              <a:rPr lang="ja-JP" altLang="en-US" dirty="0">
                <a:latin typeface="HG丸ｺﾞｼｯｸM-PRO" panose="020F0600000000000000" pitchFamily="50" charset="-128"/>
                <a:ea typeface="HG丸ｺﾞｼｯｸM-PRO" panose="020F0600000000000000" pitchFamily="50" charset="-128"/>
              </a:rPr>
              <a:t>ている</a:t>
            </a:r>
            <a:r>
              <a:rPr lang="ja-JP" altLang="ja-JP" dirty="0" smtClean="0">
                <a:latin typeface="HG丸ｺﾞｼｯｸM-PRO" panose="020F0600000000000000" pitchFamily="50" charset="-128"/>
                <a:ea typeface="HG丸ｺﾞｼｯｸM-PRO" panose="020F0600000000000000" pitchFamily="50" charset="-128"/>
              </a:rPr>
              <a:t>。引き続</a:t>
            </a:r>
            <a:endParaRPr lang="en-US" altLang="ja-JP" dirty="0" smtClean="0">
              <a:latin typeface="HG丸ｺﾞｼｯｸM-PRO" panose="020F0600000000000000" pitchFamily="50" charset="-128"/>
              <a:ea typeface="HG丸ｺﾞｼｯｸM-PRO" panose="020F0600000000000000" pitchFamily="50" charset="-128"/>
            </a:endParaRPr>
          </a:p>
          <a:p>
            <a:pPr>
              <a:tabLst>
                <a:tab pos="363538" algn="l"/>
                <a:tab pos="536575" algn="l"/>
              </a:tabLst>
            </a:pPr>
            <a:r>
              <a:rPr lang="en-US" altLang="ja-JP" dirty="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き、</a:t>
            </a:r>
            <a:r>
              <a:rPr lang="ja-JP" altLang="en-US" dirty="0" smtClean="0">
                <a:latin typeface="HG丸ｺﾞｼｯｸM-PRO" panose="020F0600000000000000" pitchFamily="50" charset="-128"/>
                <a:ea typeface="HG丸ｺﾞｼｯｸM-PRO" panose="020F0600000000000000" pitchFamily="50" charset="-128"/>
              </a:rPr>
              <a:t>がん教育の普及のため、</a:t>
            </a:r>
            <a:r>
              <a:rPr lang="ja-JP" altLang="ja-JP" dirty="0" smtClean="0">
                <a:latin typeface="HG丸ｺﾞｼｯｸM-PRO" panose="020F0600000000000000" pitchFamily="50" charset="-128"/>
                <a:ea typeface="HG丸ｺﾞｼｯｸM-PRO" panose="020F0600000000000000" pitchFamily="50" charset="-128"/>
              </a:rPr>
              <a:t>外部講師</a:t>
            </a:r>
            <a:r>
              <a:rPr lang="ja-JP" altLang="en-US" dirty="0" smtClean="0">
                <a:latin typeface="HG丸ｺﾞｼｯｸM-PRO" panose="020F0600000000000000" pitchFamily="50" charset="-128"/>
                <a:ea typeface="HG丸ｺﾞｼｯｸM-PRO" panose="020F0600000000000000" pitchFamily="50" charset="-128"/>
              </a:rPr>
              <a:t>の</a:t>
            </a:r>
            <a:r>
              <a:rPr lang="ja-JP" altLang="ja-JP" dirty="0" smtClean="0">
                <a:latin typeface="HG丸ｺﾞｼｯｸM-PRO" panose="020F0600000000000000" pitchFamily="50" charset="-128"/>
                <a:ea typeface="HG丸ｺﾞｼｯｸM-PRO" panose="020F0600000000000000" pitchFamily="50" charset="-128"/>
              </a:rPr>
              <a:t>活用</a:t>
            </a:r>
            <a:r>
              <a:rPr lang="ja-JP" altLang="en-US" dirty="0" smtClean="0">
                <a:latin typeface="HG丸ｺﾞｼｯｸM-PRO" panose="020F0600000000000000" pitchFamily="50" charset="-128"/>
                <a:ea typeface="HG丸ｺﾞｼｯｸM-PRO" panose="020F0600000000000000" pitchFamily="50" charset="-128"/>
              </a:rPr>
              <a:t>を拡充</a:t>
            </a:r>
            <a:r>
              <a:rPr lang="ja-JP" altLang="en-US" dirty="0">
                <a:latin typeface="HG丸ｺﾞｼｯｸM-PRO" panose="020F0600000000000000" pitchFamily="50" charset="-128"/>
                <a:ea typeface="HG丸ｺﾞｼｯｸM-PRO" panose="020F0600000000000000" pitchFamily="50" charset="-128"/>
              </a:rPr>
              <a:t>させること</a:t>
            </a:r>
            <a:r>
              <a:rPr lang="ja-JP" altLang="en-US" dirty="0" smtClean="0">
                <a:latin typeface="HG丸ｺﾞｼｯｸM-PRO" panose="020F0600000000000000" pitchFamily="50" charset="-128"/>
                <a:ea typeface="HG丸ｺﾞｼｯｸM-PRO" panose="020F0600000000000000" pitchFamily="50" charset="-128"/>
              </a:rPr>
              <a:t>が</a:t>
            </a:r>
            <a:r>
              <a:rPr lang="ja-JP" altLang="ja-JP" dirty="0" smtClean="0">
                <a:latin typeface="HG丸ｺﾞｼｯｸM-PRO" panose="020F0600000000000000" pitchFamily="50" charset="-128"/>
                <a:ea typeface="HG丸ｺﾞｼｯｸM-PRO" panose="020F0600000000000000" pitchFamily="50" charset="-128"/>
              </a:rPr>
              <a:t>必要で</a:t>
            </a:r>
            <a:r>
              <a:rPr lang="ja-JP" altLang="en-US" dirty="0">
                <a:latin typeface="HG丸ｺﾞｼｯｸM-PRO" panose="020F0600000000000000" pitchFamily="50" charset="-128"/>
                <a:ea typeface="HG丸ｺﾞｼｯｸM-PRO" panose="020F0600000000000000" pitchFamily="50" charset="-128"/>
              </a:rPr>
              <a:t>ある</a:t>
            </a:r>
            <a:r>
              <a:rPr lang="ja-JP" altLang="ja-JP" dirty="0" smtClean="0">
                <a:latin typeface="HG丸ｺﾞｼｯｸM-PRO" panose="020F0600000000000000" pitchFamily="50" charset="-128"/>
                <a:ea typeface="HG丸ｺﾞｼｯｸM-PRO" panose="020F0600000000000000" pitchFamily="50" charset="-128"/>
              </a:rPr>
              <a:t>。</a:t>
            </a:r>
            <a:endParaRPr lang="ja-JP" altLang="ja-JP" dirty="0">
              <a:latin typeface="HG丸ｺﾞｼｯｸM-PRO" panose="020F0600000000000000" pitchFamily="50" charset="-128"/>
              <a:ea typeface="HG丸ｺﾞｼｯｸM-PRO" panose="020F0600000000000000" pitchFamily="50" charset="-128"/>
            </a:endParaRPr>
          </a:p>
          <a:p>
            <a:pPr fontAlgn="auto"/>
            <a:endParaRPr lang="en-US" altLang="ja-JP" dirty="0" smtClean="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6</a:t>
            </a:fld>
            <a:endParaRPr kumimoji="1" lang="ja-JP" altLang="en-US" dirty="0"/>
          </a:p>
        </p:txBody>
      </p:sp>
    </p:spTree>
    <p:extLst>
      <p:ext uri="{BB962C8B-B14F-4D97-AF65-F5344CB8AC3E}">
        <p14:creationId xmlns:p14="http://schemas.microsoft.com/office/powerpoint/2010/main" val="15339728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0" y="1628800"/>
            <a:ext cx="9144000" cy="144016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b="1" dirty="0" smtClean="0">
                <a:latin typeface="+mj-ea"/>
              </a:rPr>
              <a:t>第５章　個別の取組みと目標</a:t>
            </a:r>
            <a:endParaRPr lang="en-US" altLang="ja-JP" sz="3600" b="1" dirty="0" smtClean="0">
              <a:latin typeface="+mj-ea"/>
            </a:endParaRPr>
          </a:p>
        </p:txBody>
      </p:sp>
      <p:sp>
        <p:nvSpPr>
          <p:cNvPr id="5" name="タイトル 1"/>
          <p:cNvSpPr txBox="1">
            <a:spLocks/>
          </p:cNvSpPr>
          <p:nvPr/>
        </p:nvSpPr>
        <p:spPr>
          <a:xfrm>
            <a:off x="189470" y="3140968"/>
            <a:ext cx="8775018" cy="1524365"/>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200" b="1" dirty="0" smtClean="0">
                <a:solidFill>
                  <a:prstClr val="black"/>
                </a:solidFill>
                <a:latin typeface="+mj-ea"/>
                <a:cs typeface="+mn-cs"/>
              </a:rPr>
              <a:t>　　　　　　</a:t>
            </a:r>
            <a:r>
              <a:rPr lang="ja-JP" altLang="en-US" sz="3600" b="1" dirty="0" smtClean="0">
                <a:solidFill>
                  <a:prstClr val="black"/>
                </a:solidFill>
                <a:latin typeface="+mj-ea"/>
                <a:cs typeface="+mn-cs"/>
              </a:rPr>
              <a:t>１</a:t>
            </a:r>
            <a:r>
              <a:rPr lang="ja-JP" altLang="en-US" sz="3600" b="1" dirty="0">
                <a:solidFill>
                  <a:prstClr val="black"/>
                </a:solidFill>
                <a:latin typeface="+mj-ea"/>
                <a:cs typeface="+mn-cs"/>
              </a:rPr>
              <a:t>　</a:t>
            </a:r>
            <a:r>
              <a:rPr lang="ja-JP" altLang="en-US" sz="3600" b="1" dirty="0" smtClean="0">
                <a:solidFill>
                  <a:prstClr val="black"/>
                </a:solidFill>
                <a:latin typeface="+mj-ea"/>
                <a:cs typeface="+mn-cs"/>
              </a:rPr>
              <a:t>がんの予防・早期発見</a:t>
            </a:r>
            <a:endParaRPr lang="en-US" altLang="ja-JP" sz="3600" b="1" dirty="0" smtClean="0">
              <a:solidFill>
                <a:prstClr val="black"/>
              </a:solidFill>
              <a:latin typeface="+mj-ea"/>
              <a:cs typeface="+mn-cs"/>
            </a:endParaRPr>
          </a:p>
          <a:p>
            <a:pPr algn="l"/>
            <a:r>
              <a:rPr lang="ja-JP" altLang="en-US" sz="3600" b="1" dirty="0">
                <a:solidFill>
                  <a:prstClr val="black"/>
                </a:solidFill>
                <a:latin typeface="+mj-ea"/>
                <a:cs typeface="+mn-cs"/>
              </a:rPr>
              <a:t>　　</a:t>
            </a:r>
            <a:r>
              <a:rPr lang="ja-JP" altLang="en-US" sz="3600" b="1" dirty="0" smtClean="0">
                <a:solidFill>
                  <a:prstClr val="black"/>
                </a:solidFill>
                <a:latin typeface="+mj-ea"/>
                <a:cs typeface="+mn-cs"/>
              </a:rPr>
              <a:t>　 　　</a:t>
            </a:r>
            <a:r>
              <a:rPr lang="ja-JP" altLang="ja-JP" sz="2400" b="1" dirty="0" smtClean="0">
                <a:latin typeface="+mj-ea"/>
              </a:rPr>
              <a:t>（</a:t>
            </a:r>
            <a:r>
              <a:rPr lang="ja-JP" altLang="en-US" sz="2400" b="1" dirty="0" smtClean="0">
                <a:latin typeface="+mj-ea"/>
              </a:rPr>
              <a:t>がんを知り、がんを予防する</a:t>
            </a:r>
            <a:r>
              <a:rPr lang="ja-JP" altLang="ja-JP" sz="2400" b="1" dirty="0" smtClean="0">
                <a:latin typeface="+mj-ea"/>
              </a:rPr>
              <a:t>）</a:t>
            </a:r>
            <a:endParaRPr lang="ja-JP" altLang="ja-JP" sz="2400" b="1" dirty="0">
              <a:latin typeface="+mj-ea"/>
            </a:endParaRPr>
          </a:p>
          <a:p>
            <a:pPr algn="l"/>
            <a:r>
              <a:rPr lang="ja-JP" altLang="en-US" sz="3200" b="1" dirty="0" smtClean="0">
                <a:latin typeface="+mj-ea"/>
              </a:rPr>
              <a:t>　　　　　　</a:t>
            </a:r>
            <a:r>
              <a:rPr lang="ja-JP" altLang="en-US" sz="3600" b="1" dirty="0" smtClean="0">
                <a:latin typeface="+mj-ea"/>
              </a:rPr>
              <a:t>　（１）がんの１次予防</a:t>
            </a:r>
            <a:endParaRPr lang="ja-JP" altLang="en-US" sz="3600" b="1" dirty="0">
              <a:latin typeface="+mj-ea"/>
            </a:endParaRPr>
          </a:p>
        </p:txBody>
      </p:sp>
    </p:spTree>
    <p:extLst>
      <p:ext uri="{BB962C8B-B14F-4D97-AF65-F5344CB8AC3E}">
        <p14:creationId xmlns:p14="http://schemas.microsoft.com/office/powerpoint/2010/main" val="35105170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79512" y="432048"/>
            <a:ext cx="8880176" cy="638132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b="1" dirty="0" smtClean="0">
              <a:latin typeface="HG丸ｺﾞｼｯｸM-PRO" panose="020F0600000000000000" pitchFamily="50" charset="-128"/>
              <a:ea typeface="HG丸ｺﾞｼｯｸM-PRO" panose="020F0600000000000000" pitchFamily="50" charset="-128"/>
            </a:endParaRPr>
          </a:p>
          <a:p>
            <a:r>
              <a:rPr lang="ja-JP" altLang="en-US" b="1" dirty="0" smtClean="0">
                <a:latin typeface="HG丸ｺﾞｼｯｸM-PRO" panose="020F0600000000000000" pitchFamily="50" charset="-128"/>
                <a:ea typeface="HG丸ｺﾞｼｯｸM-PRO" panose="020F0600000000000000" pitchFamily="50" charset="-128"/>
              </a:rPr>
              <a:t>　</a:t>
            </a:r>
            <a:endParaRPr lang="en-US" altLang="ja-JP" b="1" dirty="0">
              <a:latin typeface="HG丸ｺﾞｼｯｸM-PRO" panose="020F0600000000000000" pitchFamily="50" charset="-128"/>
              <a:ea typeface="HG丸ｺﾞｼｯｸM-PRO" panose="020F0600000000000000" pitchFamily="50" charset="-128"/>
            </a:endParaRPr>
          </a:p>
          <a:p>
            <a:endParaRPr kumimoji="1"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a:latin typeface="HG丸ｺﾞｼｯｸM-PRO" panose="020F0600000000000000" pitchFamily="50" charset="-128"/>
              <a:ea typeface="HG丸ｺﾞｼｯｸM-PRO" panose="020F0600000000000000" pitchFamily="50" charset="-128"/>
            </a:endParaRPr>
          </a:p>
          <a:p>
            <a:r>
              <a:rPr lang="ja-JP" altLang="en-US" b="1" dirty="0">
                <a:latin typeface="HG丸ｺﾞｼｯｸM-PRO" panose="020F0600000000000000" pitchFamily="50" charset="-128"/>
                <a:ea typeface="HG丸ｺﾞｼｯｸM-PRO" panose="020F0600000000000000" pitchFamily="50" charset="-128"/>
              </a:rPr>
              <a:t>　</a:t>
            </a:r>
            <a:endParaRPr lang="en-US" altLang="ja-JP" b="1" dirty="0" smtClean="0">
              <a:latin typeface="HG丸ｺﾞｼｯｸM-PRO" panose="020F0600000000000000" pitchFamily="50" charset="-128"/>
              <a:ea typeface="HG丸ｺﾞｼｯｸM-PRO" panose="020F0600000000000000" pitchFamily="50" charset="-128"/>
            </a:endParaRPr>
          </a:p>
          <a:p>
            <a:endParaRPr lang="en-US" altLang="ja-JP" b="1" u="sng" dirty="0" smtClean="0">
              <a:latin typeface="HG丸ｺﾞｼｯｸM-PRO" panose="020F0600000000000000" pitchFamily="50" charset="-128"/>
              <a:ea typeface="HG丸ｺﾞｼｯｸM-PRO" panose="020F0600000000000000" pitchFamily="50" charset="-128"/>
            </a:endParaRPr>
          </a:p>
          <a:p>
            <a:endParaRPr lang="en-US" altLang="ja-JP" b="1" u="sng" dirty="0">
              <a:latin typeface="HG丸ｺﾞｼｯｸM-PRO" panose="020F0600000000000000" pitchFamily="50" charset="-128"/>
              <a:ea typeface="HG丸ｺﾞｼｯｸM-PRO" panose="020F0600000000000000" pitchFamily="50" charset="-128"/>
            </a:endParaRPr>
          </a:p>
          <a:p>
            <a:endParaRPr lang="en-US" altLang="ja-JP" b="1" u="sng" dirty="0" smtClean="0">
              <a:latin typeface="HG丸ｺﾞｼｯｸM-PRO" panose="020F0600000000000000" pitchFamily="50" charset="-128"/>
              <a:ea typeface="HG丸ｺﾞｼｯｸM-PRO" panose="020F0600000000000000" pitchFamily="50" charset="-128"/>
            </a:endParaRPr>
          </a:p>
          <a:p>
            <a:endParaRPr lang="en-US" altLang="ja-JP" b="1" u="sng" dirty="0">
              <a:latin typeface="HG丸ｺﾞｼｯｸM-PRO" panose="020F0600000000000000" pitchFamily="50" charset="-128"/>
              <a:ea typeface="HG丸ｺﾞｼｯｸM-PRO" panose="020F0600000000000000" pitchFamily="50" charset="-128"/>
            </a:endParaRPr>
          </a:p>
          <a:p>
            <a:endParaRPr lang="en-US" altLang="ja-JP" b="1" u="sng" dirty="0" smtClean="0">
              <a:latin typeface="HG丸ｺﾞｼｯｸM-PRO" panose="020F0600000000000000" pitchFamily="50" charset="-128"/>
              <a:ea typeface="HG丸ｺﾞｼｯｸM-PRO" panose="020F0600000000000000" pitchFamily="50" charset="-128"/>
            </a:endParaRPr>
          </a:p>
          <a:p>
            <a:endParaRPr lang="en-US" altLang="ja-JP" b="1" u="sng" dirty="0">
              <a:latin typeface="HG丸ｺﾞｼｯｸM-PRO" panose="020F0600000000000000" pitchFamily="50" charset="-128"/>
              <a:ea typeface="HG丸ｺﾞｼｯｸM-PRO" panose="020F0600000000000000" pitchFamily="50" charset="-128"/>
            </a:endParaRPr>
          </a:p>
          <a:p>
            <a:r>
              <a:rPr lang="ja-JP" altLang="en-US" b="1" dirty="0" smtClean="0">
                <a:latin typeface="HG丸ｺﾞｼｯｸM-PRO" panose="020F0600000000000000" pitchFamily="50" charset="-128"/>
                <a:ea typeface="HG丸ｺﾞｼｯｸM-PRO" panose="020F0600000000000000" pitchFamily="50" charset="-128"/>
              </a:rPr>
              <a:t>①たばこ対策</a:t>
            </a:r>
            <a:endParaRPr lang="en-US" altLang="ja-JP" b="1" dirty="0" smtClean="0">
              <a:latin typeface="HG丸ｺﾞｼｯｸM-PRO" panose="020F0600000000000000" pitchFamily="50" charset="-128"/>
              <a:ea typeface="HG丸ｺﾞｼｯｸM-PRO" panose="020F0600000000000000" pitchFamily="50" charset="-128"/>
            </a:endParaRPr>
          </a:p>
          <a:p>
            <a:r>
              <a:rPr lang="ja-JP" altLang="en-US" b="1" dirty="0">
                <a:latin typeface="HG丸ｺﾞｼｯｸM-PRO" panose="020F0600000000000000" pitchFamily="50" charset="-128"/>
                <a:ea typeface="HG丸ｺﾞｼｯｸM-PRO" panose="020F0600000000000000" pitchFamily="50" charset="-128"/>
              </a:rPr>
              <a:t>　</a:t>
            </a:r>
            <a:r>
              <a:rPr lang="ja-JP" altLang="en-US" b="1" dirty="0" smtClean="0">
                <a:latin typeface="HG丸ｺﾞｼｯｸM-PRO" panose="020F0600000000000000" pitchFamily="50" charset="-128"/>
                <a:ea typeface="HG丸ｺﾞｼｯｸM-PRO" panose="020F0600000000000000" pitchFamily="50" charset="-128"/>
              </a:rPr>
              <a:t>ア　</a:t>
            </a:r>
            <a:r>
              <a:rPr lang="ja-JP" altLang="en-US" b="1" dirty="0">
                <a:latin typeface="HG丸ｺﾞｼｯｸM-PRO" panose="020F0600000000000000" pitchFamily="50" charset="-128"/>
                <a:ea typeface="HG丸ｺﾞｼｯｸM-PRO" panose="020F0600000000000000" pitchFamily="50" charset="-128"/>
              </a:rPr>
              <a:t>たばこと健康に関する啓発・</a:t>
            </a:r>
            <a:r>
              <a:rPr lang="ja-JP" altLang="en-US" b="1" dirty="0" smtClean="0">
                <a:latin typeface="HG丸ｺﾞｼｯｸM-PRO" panose="020F0600000000000000" pitchFamily="50" charset="-128"/>
                <a:ea typeface="HG丸ｺﾞｼｯｸM-PRO" panose="020F0600000000000000" pitchFamily="50" charset="-128"/>
              </a:rPr>
              <a:t>相談</a:t>
            </a:r>
            <a:endParaRPr lang="en-US" altLang="ja-JP" b="1" dirty="0" smtClean="0">
              <a:latin typeface="HG丸ｺﾞｼｯｸM-PRO" panose="020F0600000000000000" pitchFamily="50" charset="-128"/>
              <a:ea typeface="HG丸ｺﾞｼｯｸM-PRO" panose="020F0600000000000000" pitchFamily="50" charset="-128"/>
            </a:endParaRPr>
          </a:p>
          <a:p>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smtClean="0">
                <a:latin typeface="HG丸ｺﾞｼｯｸM-PRO" panose="020F0600000000000000" pitchFamily="50" charset="-128"/>
                <a:ea typeface="HG丸ｺﾞｼｯｸM-PRO" panose="020F0600000000000000" pitchFamily="50" charset="-128"/>
              </a:rPr>
              <a:t>　　○</a:t>
            </a:r>
            <a:r>
              <a:rPr lang="ja-JP" altLang="en-US" dirty="0">
                <a:latin typeface="HG丸ｺﾞｼｯｸM-PRO" panose="020F0600000000000000" pitchFamily="50" charset="-128"/>
                <a:ea typeface="HG丸ｺﾞｼｯｸM-PRO" panose="020F0600000000000000" pitchFamily="50" charset="-128"/>
              </a:rPr>
              <a:t>小・中学校・高等学校等において、喫煙行動・受動喫煙が健康に与える</a:t>
            </a:r>
            <a:r>
              <a:rPr lang="ja-JP" altLang="en-US" dirty="0" smtClean="0">
                <a:latin typeface="HG丸ｺﾞｼｯｸM-PRO" panose="020F0600000000000000" pitchFamily="50" charset="-128"/>
                <a:ea typeface="HG丸ｺﾞｼｯｸM-PRO" panose="020F0600000000000000" pitchFamily="50" charset="-128"/>
              </a:rPr>
              <a:t>影響</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等</a:t>
            </a:r>
            <a:r>
              <a:rPr lang="ja-JP" altLang="en-US" dirty="0">
                <a:latin typeface="HG丸ｺﾞｼｯｸM-PRO" panose="020F0600000000000000" pitchFamily="50" charset="-128"/>
                <a:ea typeface="HG丸ｺﾞｼｯｸM-PRO" panose="020F0600000000000000" pitchFamily="50" charset="-128"/>
              </a:rPr>
              <a:t>（</a:t>
            </a:r>
            <a:r>
              <a:rPr lang="en-US" altLang="ja-JP" dirty="0">
                <a:latin typeface="HG丸ｺﾞｼｯｸM-PRO" panose="020F0600000000000000" pitchFamily="50" charset="-128"/>
                <a:ea typeface="HG丸ｺﾞｼｯｸM-PRO" panose="020F0600000000000000" pitchFamily="50" charset="-128"/>
              </a:rPr>
              <a:t>COPD</a:t>
            </a:r>
            <a:r>
              <a:rPr lang="ja-JP" altLang="en-US" dirty="0" err="1">
                <a:latin typeface="HG丸ｺﾞｼｯｸM-PRO" panose="020F0600000000000000" pitchFamily="50" charset="-128"/>
                <a:ea typeface="HG丸ｺﾞｼｯｸM-PRO" panose="020F0600000000000000" pitchFamily="50" charset="-128"/>
              </a:rPr>
              <a:t>、</a:t>
            </a:r>
            <a:r>
              <a:rPr lang="ja-JP" altLang="en-US" dirty="0">
                <a:latin typeface="HG丸ｺﾞｼｯｸM-PRO" panose="020F0600000000000000" pitchFamily="50" charset="-128"/>
                <a:ea typeface="HG丸ｺﾞｼｯｸM-PRO" panose="020F0600000000000000" pitchFamily="50" charset="-128"/>
              </a:rPr>
              <a:t>がん等）について、正しい知識を学ぶ機会を提供し、</a:t>
            </a:r>
            <a:r>
              <a:rPr lang="ja-JP" altLang="en-US" dirty="0" smtClean="0">
                <a:latin typeface="HG丸ｺﾞｼｯｸM-PRO" panose="020F0600000000000000" pitchFamily="50" charset="-128"/>
                <a:ea typeface="HG丸ｺﾞｼｯｸM-PRO" panose="020F0600000000000000" pitchFamily="50" charset="-128"/>
              </a:rPr>
              <a:t>未成年</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者</a:t>
            </a:r>
            <a:r>
              <a:rPr lang="ja-JP" altLang="en-US" dirty="0">
                <a:latin typeface="HG丸ｺﾞｼｯｸM-PRO" panose="020F0600000000000000" pitchFamily="50" charset="-128"/>
                <a:ea typeface="HG丸ｺﾞｼｯｸM-PRO" panose="020F0600000000000000" pitchFamily="50" charset="-128"/>
              </a:rPr>
              <a:t>の喫煙を</a:t>
            </a:r>
            <a:r>
              <a:rPr lang="ja-JP" altLang="en-US" dirty="0" smtClean="0">
                <a:latin typeface="HG丸ｺﾞｼｯｸM-PRO" panose="020F0600000000000000" pitchFamily="50" charset="-128"/>
                <a:ea typeface="HG丸ｺﾞｼｯｸM-PRO" panose="020F0600000000000000" pitchFamily="50" charset="-128"/>
              </a:rPr>
              <a:t>なくす。</a:t>
            </a:r>
            <a:endParaRPr lang="en-US" altLang="ja-JP" dirty="0" smtClean="0">
              <a:latin typeface="HG丸ｺﾞｼｯｸM-PRO" panose="020F0600000000000000" pitchFamily="50" charset="-128"/>
              <a:ea typeface="HG丸ｺﾞｼｯｸM-PRO" panose="020F0600000000000000" pitchFamily="50" charset="-128"/>
            </a:endParaRPr>
          </a:p>
          <a:p>
            <a:endParaRPr lang="ja-JP" altLang="en-US" dirty="0">
              <a:latin typeface="HG丸ｺﾞｼｯｸM-PRO" panose="020F0600000000000000" pitchFamily="50" charset="-128"/>
              <a:ea typeface="HG丸ｺﾞｼｯｸM-PRO" panose="020F0600000000000000" pitchFamily="50" charset="-128"/>
            </a:endParaRPr>
          </a:p>
          <a:p>
            <a:r>
              <a:rPr lang="ja-JP" altLang="en-US" dirty="0" smtClean="0">
                <a:latin typeface="HG丸ｺﾞｼｯｸM-PRO" panose="020F0600000000000000" pitchFamily="50" charset="-128"/>
                <a:ea typeface="HG丸ｺﾞｼｯｸM-PRO" panose="020F0600000000000000" pitchFamily="50" charset="-128"/>
              </a:rPr>
              <a:t>　　</a:t>
            </a:r>
            <a:r>
              <a:rPr lang="ja-JP" altLang="en-US" dirty="0">
                <a:latin typeface="HG丸ｺﾞｼｯｸM-PRO" panose="020F0600000000000000" pitchFamily="50" charset="-128"/>
                <a:ea typeface="HG丸ｺﾞｼｯｸM-PRO" panose="020F0600000000000000" pitchFamily="50" charset="-128"/>
              </a:rPr>
              <a:t>○職域等において、医療保険者等と連携した各種セミナー等を通じて正しい</a:t>
            </a:r>
            <a:r>
              <a:rPr lang="ja-JP" altLang="en-US" dirty="0" smtClean="0">
                <a:latin typeface="HG丸ｺﾞｼｯｸM-PRO" panose="020F0600000000000000" pitchFamily="50" charset="-128"/>
                <a:ea typeface="HG丸ｺﾞｼｯｸM-PRO" panose="020F0600000000000000" pitchFamily="50" charset="-128"/>
              </a:rPr>
              <a:t>知</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識</a:t>
            </a:r>
            <a:r>
              <a:rPr lang="ja-JP" altLang="en-US" dirty="0">
                <a:latin typeface="HG丸ｺﾞｼｯｸM-PRO" panose="020F0600000000000000" pitchFamily="50" charset="-128"/>
                <a:ea typeface="HG丸ｺﾞｼｯｸM-PRO" panose="020F0600000000000000" pitchFamily="50" charset="-128"/>
              </a:rPr>
              <a:t>の啓発を行うとともに、医療保険者が実施する保健事業等の活用により</a:t>
            </a:r>
            <a:r>
              <a:rPr lang="ja-JP" altLang="en-US" dirty="0" smtClean="0">
                <a:latin typeface="HG丸ｺﾞｼｯｸM-PRO" panose="020F0600000000000000" pitchFamily="50" charset="-128"/>
                <a:ea typeface="HG丸ｺﾞｼｯｸM-PRO" panose="020F0600000000000000" pitchFamily="50" charset="-128"/>
              </a:rPr>
              <a:t>禁　　　</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煙</a:t>
            </a:r>
            <a:r>
              <a:rPr lang="ja-JP" altLang="en-US" dirty="0">
                <a:latin typeface="HG丸ｺﾞｼｯｸM-PRO" panose="020F0600000000000000" pitchFamily="50" charset="-128"/>
                <a:ea typeface="HG丸ｺﾞｼｯｸM-PRO" panose="020F0600000000000000" pitchFamily="50" charset="-128"/>
              </a:rPr>
              <a:t>に関する相談への支援を</a:t>
            </a:r>
            <a:r>
              <a:rPr lang="ja-JP" altLang="en-US" dirty="0" smtClean="0">
                <a:latin typeface="HG丸ｺﾞｼｯｸM-PRO" panose="020F0600000000000000" pitchFamily="50" charset="-128"/>
                <a:ea typeface="HG丸ｺﾞｼｯｸM-PRO" panose="020F0600000000000000" pitchFamily="50" charset="-128"/>
              </a:rPr>
              <a:t>行う。</a:t>
            </a:r>
            <a:endParaRPr lang="ja-JP" altLang="en-US" sz="1000" dirty="0" smtClean="0">
              <a:latin typeface="HG丸ｺﾞｼｯｸM-PRO" panose="020F0600000000000000" pitchFamily="50" charset="-128"/>
              <a:ea typeface="HG丸ｺﾞｼｯｸM-PRO" panose="020F0600000000000000" pitchFamily="50" charset="-128"/>
            </a:endParaRPr>
          </a:p>
          <a:p>
            <a:r>
              <a:rPr lang="ja-JP" altLang="en-US" dirty="0" smtClean="0">
                <a:latin typeface="HG丸ｺﾞｼｯｸM-PRO" panose="020F0600000000000000" pitchFamily="50" charset="-128"/>
                <a:ea typeface="HG丸ｺﾞｼｯｸM-PRO" panose="020F0600000000000000" pitchFamily="50" charset="-128"/>
              </a:rPr>
              <a:t>　　　</a:t>
            </a: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endParaRPr lang="ja-JP" altLang="en-US" dirty="0">
              <a:latin typeface="HG丸ｺﾞｼｯｸM-PRO" panose="020F0600000000000000" pitchFamily="50" charset="-128"/>
              <a:ea typeface="HG丸ｺﾞｼｯｸM-PRO" panose="020F0600000000000000" pitchFamily="50" charset="-128"/>
            </a:endParaRPr>
          </a:p>
          <a:p>
            <a:endParaRPr kumimoji="1" lang="ja-JP" altLang="en-US" dirty="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8</a:t>
            </a:fld>
            <a:endParaRPr kumimoji="1" lang="ja-JP" altLang="en-US" dirty="0"/>
          </a:p>
        </p:txBody>
      </p:sp>
      <p:sp>
        <p:nvSpPr>
          <p:cNvPr id="6" name="正方形/長方形 5"/>
          <p:cNvSpPr/>
          <p:nvPr/>
        </p:nvSpPr>
        <p:spPr>
          <a:xfrm>
            <a:off x="297762" y="832461"/>
            <a:ext cx="8666726" cy="94035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23850" indent="-323850">
              <a:spcAft>
                <a:spcPts val="0"/>
              </a:spcAft>
              <a:tabLst>
                <a:tab pos="727075" algn="l"/>
                <a:tab pos="533400" algn="l"/>
              </a:tabLst>
            </a:pPr>
            <a:r>
              <a:rPr lang="ja-JP" altLang="en-US" b="1" dirty="0">
                <a:solidFill>
                  <a:srgbClr val="000000"/>
                </a:solidFill>
                <a:latin typeface="HG丸ｺﾞｼｯｸM-PRO" panose="020F0600000000000000" pitchFamily="50" charset="-128"/>
                <a:ea typeface="HG丸ｺﾞｼｯｸM-PRO" panose="020F0600000000000000" pitchFamily="50" charset="-128"/>
                <a:cs typeface="HG丸ｺﾞｼｯｸM-PRO"/>
              </a:rPr>
              <a:t>▽ 喫煙、飲酒、野菜摂取、塩分摂取など生活習慣の改善に</a:t>
            </a:r>
            <a:r>
              <a:rPr lang="ja-JP" altLang="en-US"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取り組む。</a:t>
            </a:r>
            <a:endParaRPr lang="en-US" altLang="ja-JP"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marL="323850" indent="-323850">
              <a:spcAft>
                <a:spcPts val="0"/>
              </a:spcAft>
              <a:tabLst>
                <a:tab pos="727075" algn="l"/>
                <a:tab pos="533400" algn="l"/>
              </a:tabLst>
            </a:pPr>
            <a:r>
              <a:rPr lang="ja-JP" altLang="en-US" b="1" dirty="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ja-JP" altLang="en-US"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特</a:t>
            </a:r>
            <a:r>
              <a:rPr lang="ja-JP" altLang="en-US" b="1" dirty="0">
                <a:solidFill>
                  <a:srgbClr val="000000"/>
                </a:solidFill>
                <a:latin typeface="HG丸ｺﾞｼｯｸM-PRO" panose="020F0600000000000000" pitchFamily="50" charset="-128"/>
                <a:ea typeface="HG丸ｺﾞｼｯｸM-PRO" panose="020F0600000000000000" pitchFamily="50" charset="-128"/>
                <a:cs typeface="HG丸ｺﾞｼｯｸM-PRO"/>
              </a:rPr>
              <a:t>に、子どもの頃からがんに対する正しい知識などを普及する、がん教育</a:t>
            </a:r>
            <a:r>
              <a:rPr lang="ja-JP" altLang="en-US"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の</a:t>
            </a:r>
            <a:endParaRPr lang="en-US" altLang="ja-JP"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marL="323850" indent="-323850">
              <a:spcAft>
                <a:spcPts val="0"/>
              </a:spcAft>
              <a:tabLst>
                <a:tab pos="727075" algn="l"/>
                <a:tab pos="533400" algn="l"/>
              </a:tabLst>
            </a:pPr>
            <a:r>
              <a:rPr lang="en-US" altLang="ja-JP" b="1" dirty="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en-US" altLang="ja-JP"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ja-JP" altLang="en-US"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充実</a:t>
            </a:r>
            <a:r>
              <a:rPr lang="ja-JP" altLang="en-US" b="1" dirty="0">
                <a:solidFill>
                  <a:srgbClr val="000000"/>
                </a:solidFill>
                <a:latin typeface="HG丸ｺﾞｼｯｸM-PRO" panose="020F0600000000000000" pitchFamily="50" charset="-128"/>
                <a:ea typeface="HG丸ｺﾞｼｯｸM-PRO" panose="020F0600000000000000" pitchFamily="50" charset="-128"/>
                <a:cs typeface="HG丸ｺﾞｼｯｸM-PRO"/>
              </a:rPr>
              <a:t>に</a:t>
            </a:r>
            <a:r>
              <a:rPr lang="ja-JP" altLang="en-US"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取組む。</a:t>
            </a:r>
            <a:endParaRPr lang="en-US" altLang="ja-JP" b="1" dirty="0" smtClean="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p:txBody>
      </p:sp>
      <p:graphicFrame>
        <p:nvGraphicFramePr>
          <p:cNvPr id="4" name="表 3"/>
          <p:cNvGraphicFramePr>
            <a:graphicFrameLocks noGrp="1"/>
          </p:cNvGraphicFramePr>
          <p:nvPr>
            <p:extLst>
              <p:ext uri="{D42A27DB-BD31-4B8C-83A1-F6EECF244321}">
                <p14:modId xmlns:p14="http://schemas.microsoft.com/office/powerpoint/2010/main" val="864984573"/>
              </p:ext>
            </p:extLst>
          </p:nvPr>
        </p:nvGraphicFramePr>
        <p:xfrm>
          <a:off x="323528" y="2204864"/>
          <a:ext cx="8568953" cy="1224136"/>
        </p:xfrm>
        <a:graphic>
          <a:graphicData uri="http://schemas.openxmlformats.org/drawingml/2006/table">
            <a:tbl>
              <a:tblPr firstRow="1" firstCol="1" bandRow="1"/>
              <a:tblGrid>
                <a:gridCol w="371588"/>
                <a:gridCol w="4233761"/>
                <a:gridCol w="2050073"/>
                <a:gridCol w="1913531"/>
              </a:tblGrid>
              <a:tr h="203570">
                <a:tc>
                  <a:txBody>
                    <a:bodyPr/>
                    <a:lstStyle/>
                    <a:p>
                      <a:pPr algn="ctr" fontAlgn="auto">
                        <a:spcAft>
                          <a:spcPts val="0"/>
                        </a:spcAft>
                      </a:pPr>
                      <a:r>
                        <a:rPr lang="en-US" sz="1000" b="1" dirty="0">
                          <a:solidFill>
                            <a:srgbClr val="FFFFFF"/>
                          </a:solidFill>
                          <a:effectLst/>
                          <a:latin typeface="HG丸ｺﾞｼｯｸM-PRO"/>
                          <a:cs typeface="ＭＳ Ｐゴシック"/>
                        </a:rPr>
                        <a:t> </a:t>
                      </a:r>
                      <a:endParaRPr lang="ja-JP" sz="1200" dirty="0">
                        <a:solidFill>
                          <a:srgbClr val="000000"/>
                        </a:solidFill>
                        <a:effectLst/>
                        <a:latin typeface="HG丸ｺﾞｼｯｸM-PRO"/>
                        <a:cs typeface="HG丸ｺﾞｼｯｸM-PRO"/>
                      </a:endParaRPr>
                    </a:p>
                  </a:txBody>
                  <a:tcPr marL="62865" marR="628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ja-JP" sz="1000" b="1" dirty="0">
                          <a:solidFill>
                            <a:srgbClr val="FFFFFF"/>
                          </a:solidFill>
                          <a:effectLst/>
                          <a:latin typeface="HG丸ｺﾞｼｯｸM-PRO" panose="020F0600000000000000" pitchFamily="50" charset="-128"/>
                          <a:ea typeface="HG丸ｺﾞｼｯｸM-PRO" panose="020F0600000000000000" pitchFamily="50" charset="-128"/>
                          <a:cs typeface="ＭＳ Ｐゴシック"/>
                        </a:rPr>
                        <a:t>項目</a:t>
                      </a:r>
                      <a:endParaRPr lang="ja-JP" sz="12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ja-JP" sz="1000" b="1">
                          <a:solidFill>
                            <a:srgbClr val="FFFFFF"/>
                          </a:solidFill>
                          <a:effectLst/>
                          <a:latin typeface="HG丸ｺﾞｼｯｸM-PRO" panose="020F0600000000000000" pitchFamily="50" charset="-128"/>
                          <a:ea typeface="HG丸ｺﾞｼｯｸM-PRO" panose="020F0600000000000000" pitchFamily="50" charset="-128"/>
                          <a:cs typeface="ＭＳ Ｐゴシック"/>
                        </a:rPr>
                        <a:t>現在の状況</a:t>
                      </a:r>
                      <a:endParaRPr lang="ja-JP" sz="120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en-US" sz="1000" b="1">
                          <a:solidFill>
                            <a:srgbClr val="FFFFFF"/>
                          </a:solidFill>
                          <a:effectLst/>
                          <a:latin typeface="HG丸ｺﾞｼｯｸM-PRO" panose="020F0600000000000000" pitchFamily="50" charset="-128"/>
                          <a:ea typeface="HG丸ｺﾞｼｯｸM-PRO" panose="020F0600000000000000" pitchFamily="50" charset="-128"/>
                          <a:cs typeface="ＭＳ Ｐゴシック"/>
                        </a:rPr>
                        <a:t>2023</a:t>
                      </a:r>
                      <a:r>
                        <a:rPr lang="ja-JP" sz="1000" b="1">
                          <a:solidFill>
                            <a:srgbClr val="FFFFFF"/>
                          </a:solidFill>
                          <a:effectLst/>
                          <a:latin typeface="HG丸ｺﾞｼｯｸM-PRO" panose="020F0600000000000000" pitchFamily="50" charset="-128"/>
                          <a:ea typeface="HG丸ｺﾞｼｯｸM-PRO" panose="020F0600000000000000" pitchFamily="50" charset="-128"/>
                          <a:cs typeface="ＭＳ Ｐゴシック"/>
                        </a:rPr>
                        <a:t>年度の目標</a:t>
                      </a:r>
                      <a:endParaRPr lang="ja-JP" sz="120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r>
              <a:tr h="286595">
                <a:tc>
                  <a:txBody>
                    <a:bodyPr/>
                    <a:lstStyle/>
                    <a:p>
                      <a:pPr algn="ctr" fontAlgn="auto">
                        <a:lnSpc>
                          <a:spcPts val="1300"/>
                        </a:lnSpc>
                        <a:spcAft>
                          <a:spcPts val="0"/>
                        </a:spcAft>
                      </a:pPr>
                      <a:r>
                        <a:rPr lang="ja-JP" sz="1000" b="1">
                          <a:solidFill>
                            <a:srgbClr val="000000"/>
                          </a:solidFill>
                          <a:effectLst/>
                          <a:latin typeface="HG丸ｺﾞｼｯｸM-PRO"/>
                          <a:cs typeface="ＭＳ Ｐゴシック"/>
                        </a:rPr>
                        <a:t>１</a:t>
                      </a:r>
                      <a:endParaRPr lang="ja-JP" sz="1200">
                        <a:solidFill>
                          <a:srgbClr val="000000"/>
                        </a:solidFill>
                        <a:effectLst/>
                        <a:latin typeface="HG丸ｺﾞｼｯｸM-PRO"/>
                        <a:cs typeface="HG丸ｺﾞｼｯｸM-PRO"/>
                      </a:endParaRPr>
                    </a:p>
                  </a:txBody>
                  <a:tcPr marL="62865" marR="628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a:txBody>
                    <a:bodyPr/>
                    <a:lstStyle/>
                    <a:p>
                      <a:pPr algn="l" fontAlgn="auto">
                        <a:lnSpc>
                          <a:spcPts val="1300"/>
                        </a:lnSpc>
                        <a:spcAft>
                          <a:spcPts val="0"/>
                        </a:spcAft>
                      </a:pPr>
                      <a:r>
                        <a:rPr lang="ja-JP"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a:rPr>
                        <a:t>成人の喫煙率（男性</a:t>
                      </a:r>
                      <a:r>
                        <a:rPr lang="en-US"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a:rPr>
                        <a:t>/</a:t>
                      </a:r>
                      <a:r>
                        <a:rPr lang="ja-JP"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a:rPr>
                        <a:t>女性）の減少</a:t>
                      </a:r>
                      <a:endParaRPr lang="ja-JP" sz="12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l" fontAlgn="auto">
                        <a:lnSpc>
                          <a:spcPts val="1300"/>
                        </a:lnSpc>
                        <a:spcAft>
                          <a:spcPts val="0"/>
                        </a:spcAft>
                      </a:pPr>
                      <a:r>
                        <a:rPr lang="en-US" sz="1000">
                          <a:solidFill>
                            <a:srgbClr val="000000"/>
                          </a:solidFill>
                          <a:effectLst/>
                          <a:latin typeface="HG丸ｺﾞｼｯｸM-PRO" panose="020F0600000000000000" pitchFamily="50" charset="-128"/>
                          <a:ea typeface="HG丸ｺﾞｼｯｸM-PRO" panose="020F0600000000000000" pitchFamily="50" charset="-128"/>
                          <a:cs typeface="ＭＳ Ｐゴシック"/>
                        </a:rPr>
                        <a:t> </a:t>
                      </a:r>
                      <a:endParaRPr lang="ja-JP" sz="120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l" fontAlgn="auto">
                        <a:lnSpc>
                          <a:spcPts val="1300"/>
                        </a:lnSpc>
                        <a:spcAft>
                          <a:spcPts val="0"/>
                        </a:spcAft>
                      </a:pPr>
                      <a:r>
                        <a:rPr lang="en-US" sz="1000">
                          <a:solidFill>
                            <a:srgbClr val="000000"/>
                          </a:solidFill>
                          <a:effectLst/>
                          <a:latin typeface="HG丸ｺﾞｼｯｸM-PRO" panose="020F0600000000000000" pitchFamily="50" charset="-128"/>
                          <a:ea typeface="HG丸ｺﾞｼｯｸM-PRO" panose="020F0600000000000000" pitchFamily="50" charset="-128"/>
                          <a:cs typeface="ＭＳ Ｐゴシック"/>
                        </a:rPr>
                        <a:t> </a:t>
                      </a:r>
                      <a:endParaRPr lang="ja-JP" sz="120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r>
              <a:tr h="207562">
                <a:tc>
                  <a:txBody>
                    <a:bodyPr/>
                    <a:lstStyle/>
                    <a:p>
                      <a:pPr algn="ctr" fontAlgn="auto">
                        <a:lnSpc>
                          <a:spcPts val="1300"/>
                        </a:lnSpc>
                        <a:spcAft>
                          <a:spcPts val="0"/>
                        </a:spcAft>
                      </a:pPr>
                      <a:r>
                        <a:rPr lang="ja-JP" sz="1000" b="1">
                          <a:solidFill>
                            <a:srgbClr val="000000"/>
                          </a:solidFill>
                          <a:effectLst/>
                          <a:latin typeface="HG丸ｺﾞｼｯｸM-PRO"/>
                          <a:cs typeface="ＭＳ Ｐゴシック"/>
                        </a:rPr>
                        <a:t>２</a:t>
                      </a:r>
                      <a:endParaRPr lang="ja-JP" sz="1200">
                        <a:solidFill>
                          <a:srgbClr val="000000"/>
                        </a:solidFill>
                        <a:effectLst/>
                        <a:latin typeface="HG丸ｺﾞｼｯｸM-PRO"/>
                        <a:cs typeface="HG丸ｺﾞｼｯｸM-PRO"/>
                      </a:endParaRPr>
                    </a:p>
                  </a:txBody>
                  <a:tcPr marL="62865" marR="628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a:txBody>
                    <a:bodyPr/>
                    <a:lstStyle/>
                    <a:p>
                      <a:pPr algn="l" fontAlgn="auto">
                        <a:lnSpc>
                          <a:spcPts val="1300"/>
                        </a:lnSpc>
                        <a:spcAft>
                          <a:spcPts val="0"/>
                        </a:spcAft>
                      </a:pPr>
                      <a:r>
                        <a:rPr lang="ja-JP" sz="1000" dirty="0">
                          <a:solidFill>
                            <a:srgbClr val="000000"/>
                          </a:solidFill>
                          <a:effectLst/>
                          <a:latin typeface="HG丸ｺﾞｼｯｸM-PRO" panose="020F0600000000000000" pitchFamily="50" charset="-128"/>
                          <a:ea typeface="HG丸ｺﾞｼｯｸM-PRO" panose="020F0600000000000000" pitchFamily="50" charset="-128"/>
                          <a:cs typeface="ＭＳ Ｐゴシック"/>
                        </a:rPr>
                        <a:t>官公庁・公共施設の敷地内全面禁煙の割合</a:t>
                      </a:r>
                      <a:endParaRPr lang="ja-JP" sz="12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l" fontAlgn="auto">
                        <a:lnSpc>
                          <a:spcPts val="1300"/>
                        </a:lnSpc>
                        <a:spcAft>
                          <a:spcPts val="0"/>
                        </a:spcAft>
                      </a:pPr>
                      <a:r>
                        <a:rPr lang="en-US" sz="1000">
                          <a:solidFill>
                            <a:srgbClr val="000000"/>
                          </a:solidFill>
                          <a:effectLst/>
                          <a:latin typeface="HG丸ｺﾞｼｯｸM-PRO" panose="020F0600000000000000" pitchFamily="50" charset="-128"/>
                          <a:ea typeface="HG丸ｺﾞｼｯｸM-PRO" panose="020F0600000000000000" pitchFamily="50" charset="-128"/>
                          <a:cs typeface="ＭＳ Ｐゴシック"/>
                        </a:rPr>
                        <a:t> </a:t>
                      </a:r>
                      <a:endParaRPr lang="ja-JP" sz="120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l" fontAlgn="auto">
                        <a:lnSpc>
                          <a:spcPts val="1300"/>
                        </a:lnSpc>
                        <a:spcAft>
                          <a:spcPts val="0"/>
                        </a:spcAft>
                      </a:pPr>
                      <a:r>
                        <a:rPr lang="en-US" sz="1000">
                          <a:solidFill>
                            <a:srgbClr val="000000"/>
                          </a:solidFill>
                          <a:effectLst/>
                          <a:latin typeface="HG丸ｺﾞｼｯｸM-PRO" panose="020F0600000000000000" pitchFamily="50" charset="-128"/>
                          <a:ea typeface="HG丸ｺﾞｼｯｸM-PRO" panose="020F0600000000000000" pitchFamily="50" charset="-128"/>
                          <a:cs typeface="ＭＳ Ｐゴシック"/>
                        </a:rPr>
                        <a:t> </a:t>
                      </a:r>
                      <a:endParaRPr lang="ja-JP" sz="120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r>
              <a:tr h="310385">
                <a:tc>
                  <a:txBody>
                    <a:bodyPr/>
                    <a:lstStyle/>
                    <a:p>
                      <a:pPr algn="ctr" fontAlgn="auto">
                        <a:lnSpc>
                          <a:spcPts val="1300"/>
                        </a:lnSpc>
                        <a:spcAft>
                          <a:spcPts val="0"/>
                        </a:spcAft>
                      </a:pPr>
                      <a:r>
                        <a:rPr lang="ja-JP" sz="1000" b="1">
                          <a:solidFill>
                            <a:srgbClr val="000000"/>
                          </a:solidFill>
                          <a:effectLst/>
                          <a:latin typeface="HG丸ｺﾞｼｯｸM-PRO"/>
                          <a:cs typeface="ＭＳ Ｐゴシック"/>
                        </a:rPr>
                        <a:t>３</a:t>
                      </a:r>
                      <a:endParaRPr lang="ja-JP" sz="1200">
                        <a:solidFill>
                          <a:srgbClr val="000000"/>
                        </a:solidFill>
                        <a:effectLst/>
                        <a:latin typeface="HG丸ｺﾞｼｯｸM-PRO"/>
                        <a:cs typeface="HG丸ｺﾞｼｯｸM-PRO"/>
                      </a:endParaRPr>
                    </a:p>
                  </a:txBody>
                  <a:tcPr marL="62865" marR="628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a:txBody>
                    <a:bodyPr/>
                    <a:lstStyle/>
                    <a:p>
                      <a:pPr algn="l" fontAlgn="auto">
                        <a:lnSpc>
                          <a:spcPts val="1300"/>
                        </a:lnSpc>
                        <a:spcAft>
                          <a:spcPts val="0"/>
                        </a:spcAft>
                      </a:pPr>
                      <a:r>
                        <a:rPr lang="ja-JP" sz="1000" dirty="0">
                          <a:solidFill>
                            <a:srgbClr val="000000"/>
                          </a:solidFill>
                          <a:effectLst/>
                          <a:latin typeface="HG丸ｺﾞｼｯｸM-PRO" panose="020F0600000000000000" pitchFamily="50" charset="-128"/>
                          <a:ea typeface="HG丸ｺﾞｼｯｸM-PRO" panose="020F0600000000000000" pitchFamily="50" charset="-128"/>
                          <a:cs typeface="ＭＳ Ｐゴシック"/>
                        </a:rPr>
                        <a:t>受動喫煙の機会を有する者の割合（職場・飲食店）</a:t>
                      </a:r>
                      <a:endParaRPr lang="ja-JP" sz="12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l" fontAlgn="auto">
                        <a:lnSpc>
                          <a:spcPts val="1300"/>
                        </a:lnSpc>
                        <a:spcAft>
                          <a:spcPts val="0"/>
                        </a:spcAft>
                      </a:pPr>
                      <a:r>
                        <a:rPr lang="en-US" sz="1000" dirty="0">
                          <a:solidFill>
                            <a:srgbClr val="000000"/>
                          </a:solidFill>
                          <a:effectLst/>
                          <a:latin typeface="HG丸ｺﾞｼｯｸM-PRO" panose="020F0600000000000000" pitchFamily="50" charset="-128"/>
                          <a:ea typeface="HG丸ｺﾞｼｯｸM-PRO" panose="020F0600000000000000" pitchFamily="50" charset="-128"/>
                          <a:cs typeface="ＭＳ Ｐゴシック"/>
                        </a:rPr>
                        <a:t> </a:t>
                      </a:r>
                      <a:endParaRPr lang="ja-JP" sz="12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l" fontAlgn="auto">
                        <a:lnSpc>
                          <a:spcPts val="1300"/>
                        </a:lnSpc>
                        <a:spcAft>
                          <a:spcPts val="0"/>
                        </a:spcAft>
                      </a:pPr>
                      <a:r>
                        <a:rPr lang="en-US" sz="1000">
                          <a:solidFill>
                            <a:srgbClr val="000000"/>
                          </a:solidFill>
                          <a:effectLst/>
                          <a:latin typeface="HG丸ｺﾞｼｯｸM-PRO" panose="020F0600000000000000" pitchFamily="50" charset="-128"/>
                          <a:ea typeface="HG丸ｺﾞｼｯｸM-PRO" panose="020F0600000000000000" pitchFamily="50" charset="-128"/>
                          <a:cs typeface="ＭＳ Ｐゴシック"/>
                        </a:rPr>
                        <a:t> </a:t>
                      </a:r>
                      <a:endParaRPr lang="ja-JP" sz="120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r>
              <a:tr h="216024">
                <a:tc>
                  <a:txBody>
                    <a:bodyPr/>
                    <a:lstStyle/>
                    <a:p>
                      <a:pPr algn="ctr" fontAlgn="auto">
                        <a:lnSpc>
                          <a:spcPts val="1300"/>
                        </a:lnSpc>
                        <a:spcAft>
                          <a:spcPts val="0"/>
                        </a:spcAft>
                      </a:pPr>
                      <a:r>
                        <a:rPr lang="ja-JP" sz="1000" b="1">
                          <a:solidFill>
                            <a:srgbClr val="000000"/>
                          </a:solidFill>
                          <a:effectLst/>
                          <a:latin typeface="HG丸ｺﾞｼｯｸM-PRO"/>
                          <a:cs typeface="ＭＳ Ｐゴシック"/>
                        </a:rPr>
                        <a:t>４</a:t>
                      </a:r>
                      <a:endParaRPr lang="ja-JP" sz="1200">
                        <a:solidFill>
                          <a:srgbClr val="000000"/>
                        </a:solidFill>
                        <a:effectLst/>
                        <a:latin typeface="HG丸ｺﾞｼｯｸM-PRO"/>
                        <a:cs typeface="HG丸ｺﾞｼｯｸM-PRO"/>
                      </a:endParaRPr>
                    </a:p>
                  </a:txBody>
                  <a:tcPr marL="62865" marR="628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rgbClr val="FFFF66"/>
                    </a:solidFill>
                  </a:tcPr>
                </a:tc>
                <a:tc>
                  <a:txBody>
                    <a:bodyPr/>
                    <a:lstStyle/>
                    <a:p>
                      <a:pPr algn="l" fontAlgn="auto">
                        <a:lnSpc>
                          <a:spcPts val="1300"/>
                        </a:lnSpc>
                        <a:spcAft>
                          <a:spcPts val="0"/>
                        </a:spcAft>
                      </a:pPr>
                      <a:r>
                        <a:rPr lang="ja-JP" sz="1000" kern="100" dirty="0">
                          <a:solidFill>
                            <a:srgbClr val="000000"/>
                          </a:solidFill>
                          <a:effectLst/>
                          <a:latin typeface="HG丸ｺﾞｼｯｸM-PRO" panose="020F0600000000000000" pitchFamily="50" charset="-128"/>
                          <a:ea typeface="HG丸ｺﾞｼｯｸM-PRO" panose="020F0600000000000000" pitchFamily="50" charset="-128"/>
                          <a:cs typeface="Times New Roman"/>
                        </a:rPr>
                        <a:t>がん教育の実施校数（中学校・高等学校）</a:t>
                      </a:r>
                      <a:r>
                        <a:rPr lang="ja-JP" sz="1000" kern="100" dirty="0">
                          <a:solidFill>
                            <a:srgbClr val="000000"/>
                          </a:solidFill>
                          <a:effectLst/>
                          <a:highlight>
                            <a:srgbClr val="FFFF00"/>
                          </a:highlight>
                          <a:latin typeface="HG丸ｺﾞｼｯｸM-PRO" panose="020F0600000000000000" pitchFamily="50" charset="-128"/>
                          <a:ea typeface="HG丸ｺﾞｼｯｸM-PRO" panose="020F0600000000000000" pitchFamily="50" charset="-128"/>
                          <a:cs typeface="Times New Roman"/>
                        </a:rPr>
                        <a:t>【Ｐ】</a:t>
                      </a:r>
                      <a:endParaRPr lang="ja-JP" sz="12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auto">
                        <a:lnSpc>
                          <a:spcPts val="1300"/>
                        </a:lnSpc>
                        <a:spcAft>
                          <a:spcPts val="0"/>
                        </a:spcAft>
                      </a:pPr>
                      <a:r>
                        <a:rPr lang="en-US" sz="1000" dirty="0">
                          <a:solidFill>
                            <a:srgbClr val="000000"/>
                          </a:solidFill>
                          <a:effectLst/>
                          <a:latin typeface="HG丸ｺﾞｼｯｸM-PRO" panose="020F0600000000000000" pitchFamily="50" charset="-128"/>
                          <a:ea typeface="HG丸ｺﾞｼｯｸM-PRO" panose="020F0600000000000000" pitchFamily="50" charset="-128"/>
                          <a:cs typeface="ＭＳ Ｐゴシック"/>
                        </a:rPr>
                        <a:t> </a:t>
                      </a:r>
                      <a:endParaRPr lang="ja-JP" sz="12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auto">
                        <a:lnSpc>
                          <a:spcPts val="1300"/>
                        </a:lnSpc>
                        <a:spcAft>
                          <a:spcPts val="0"/>
                        </a:spcAft>
                      </a:pPr>
                      <a:r>
                        <a:rPr lang="en-US" sz="1000" dirty="0">
                          <a:solidFill>
                            <a:srgbClr val="000000"/>
                          </a:solidFill>
                          <a:effectLst/>
                          <a:latin typeface="HG丸ｺﾞｼｯｸM-PRO" panose="020F0600000000000000" pitchFamily="50" charset="-128"/>
                          <a:ea typeface="HG丸ｺﾞｼｯｸM-PRO" panose="020F0600000000000000" pitchFamily="50" charset="-128"/>
                          <a:cs typeface="ＭＳ Ｐゴシック"/>
                        </a:rPr>
                        <a:t> </a:t>
                      </a:r>
                      <a:endParaRPr lang="ja-JP" sz="12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2916131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79512" y="432047"/>
            <a:ext cx="8880176" cy="6447723"/>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r>
              <a:rPr lang="ja-JP" altLang="en-US" b="1" dirty="0" smtClean="0">
                <a:latin typeface="HG丸ｺﾞｼｯｸM-PRO" panose="020F0600000000000000" pitchFamily="50" charset="-128"/>
                <a:ea typeface="HG丸ｺﾞｼｯｸM-PRO" panose="020F0600000000000000" pitchFamily="50" charset="-128"/>
              </a:rPr>
              <a:t>①たばこ対策（続き）　</a:t>
            </a:r>
            <a:endParaRPr lang="en-US" altLang="ja-JP" b="1" dirty="0" smtClean="0">
              <a:latin typeface="HG丸ｺﾞｼｯｸM-PRO" panose="020F0600000000000000" pitchFamily="50" charset="-128"/>
              <a:ea typeface="HG丸ｺﾞｼｯｸM-PRO" panose="020F0600000000000000" pitchFamily="50" charset="-128"/>
            </a:endParaRPr>
          </a:p>
          <a:p>
            <a:r>
              <a:rPr lang="ja-JP" altLang="en-US" b="1" dirty="0">
                <a:latin typeface="HG丸ｺﾞｼｯｸM-PRO" panose="020F0600000000000000" pitchFamily="50" charset="-128"/>
                <a:ea typeface="HG丸ｺﾞｼｯｸM-PRO" panose="020F0600000000000000" pitchFamily="50" charset="-128"/>
              </a:rPr>
              <a:t>　</a:t>
            </a:r>
            <a:r>
              <a:rPr lang="ja-JP" altLang="en-US" b="1" dirty="0" smtClean="0">
                <a:latin typeface="HG丸ｺﾞｼｯｸM-PRO" panose="020F0600000000000000" pitchFamily="50" charset="-128"/>
                <a:ea typeface="HG丸ｺﾞｼｯｸM-PRO" panose="020F0600000000000000" pitchFamily="50" charset="-128"/>
              </a:rPr>
              <a:t>イ　</a:t>
            </a:r>
            <a:r>
              <a:rPr lang="ja-JP" altLang="en-US" b="1" dirty="0">
                <a:latin typeface="HG丸ｺﾞｼｯｸM-PRO" panose="020F0600000000000000" pitchFamily="50" charset="-128"/>
                <a:ea typeface="HG丸ｺﾞｼｯｸM-PRO" panose="020F0600000000000000" pitchFamily="50" charset="-128"/>
              </a:rPr>
              <a:t>喫煙者の禁煙のサポート</a:t>
            </a:r>
            <a:r>
              <a:rPr lang="ja-JP" altLang="en-US" b="1" dirty="0" smtClean="0">
                <a:latin typeface="HG丸ｺﾞｼｯｸM-PRO" panose="020F0600000000000000" pitchFamily="50" charset="-128"/>
                <a:ea typeface="HG丸ｺﾞｼｯｸM-PRO" panose="020F0600000000000000" pitchFamily="50" charset="-128"/>
              </a:rPr>
              <a:t>　　</a:t>
            </a:r>
            <a:endParaRPr lang="en-US" altLang="ja-JP" b="1" dirty="0" smtClean="0">
              <a:latin typeface="HG丸ｺﾞｼｯｸM-PRO" panose="020F0600000000000000" pitchFamily="50" charset="-128"/>
              <a:ea typeface="HG丸ｺﾞｼｯｸM-PRO" panose="020F0600000000000000" pitchFamily="50" charset="-128"/>
            </a:endParaRPr>
          </a:p>
          <a:p>
            <a:pPr>
              <a:lnSpc>
                <a:spcPts val="1200"/>
              </a:lnSpc>
            </a:pPr>
            <a:r>
              <a:rPr lang="ja-JP" altLang="en-US" b="1" dirty="0" smtClean="0">
                <a:latin typeface="HG丸ｺﾞｼｯｸM-PRO" panose="020F0600000000000000" pitchFamily="50" charset="-128"/>
                <a:ea typeface="HG丸ｺﾞｼｯｸM-PRO" panose="020F0600000000000000" pitchFamily="50" charset="-128"/>
              </a:rPr>
              <a:t>  </a:t>
            </a:r>
            <a:endParaRPr lang="en-US" altLang="ja-JP" b="1" dirty="0" smtClean="0">
              <a:latin typeface="HG丸ｺﾞｼｯｸM-PRO" panose="020F0600000000000000" pitchFamily="50" charset="-128"/>
              <a:ea typeface="HG丸ｺﾞｼｯｸM-PRO" panose="020F0600000000000000" pitchFamily="50" charset="-128"/>
            </a:endParaRPr>
          </a:p>
          <a:p>
            <a:r>
              <a:rPr lang="ja-JP" altLang="en-US" b="1" dirty="0">
                <a:latin typeface="HG丸ｺﾞｼｯｸM-PRO" panose="020F0600000000000000" pitchFamily="50" charset="-128"/>
                <a:ea typeface="HG丸ｺﾞｼｯｸM-PRO" panose="020F0600000000000000" pitchFamily="50" charset="-128"/>
              </a:rPr>
              <a:t>　</a:t>
            </a:r>
            <a:r>
              <a:rPr lang="ja-JP" altLang="en-US" b="1" dirty="0" smtClean="0">
                <a:latin typeface="HG丸ｺﾞｼｯｸM-PRO" panose="020F0600000000000000" pitchFamily="50" charset="-128"/>
                <a:ea typeface="HG丸ｺﾞｼｯｸM-PRO" panose="020F0600000000000000" pitchFamily="50" charset="-128"/>
              </a:rPr>
              <a:t>　</a:t>
            </a:r>
            <a:r>
              <a:rPr lang="ja-JP" altLang="en-US" dirty="0">
                <a:latin typeface="HG丸ｺﾞｼｯｸM-PRO" panose="020F0600000000000000" pitchFamily="50" charset="-128"/>
                <a:ea typeface="HG丸ｺﾞｼｯｸM-PRO" panose="020F0600000000000000" pitchFamily="50" charset="-128"/>
              </a:rPr>
              <a:t>○医療保険者等において実施する「特定健診の保健指導従事者向け研修会」</a:t>
            </a:r>
            <a:r>
              <a:rPr lang="ja-JP" altLang="en-US" dirty="0" smtClean="0">
                <a:latin typeface="HG丸ｺﾞｼｯｸM-PRO" panose="020F0600000000000000" pitchFamily="50" charset="-128"/>
                <a:ea typeface="HG丸ｺﾞｼｯｸM-PRO" panose="020F0600000000000000" pitchFamily="50" charset="-128"/>
              </a:rPr>
              <a:t>等</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smtClean="0">
                <a:latin typeface="HG丸ｺﾞｼｯｸM-PRO" panose="020F0600000000000000" pitchFamily="50" charset="-128"/>
                <a:ea typeface="HG丸ｺﾞｼｯｸM-PRO" panose="020F0600000000000000" pitchFamily="50" charset="-128"/>
              </a:rPr>
              <a:t>　　　を</a:t>
            </a:r>
            <a:r>
              <a:rPr lang="ja-JP" altLang="en-US" dirty="0">
                <a:latin typeface="HG丸ｺﾞｼｯｸM-PRO" panose="020F0600000000000000" pitchFamily="50" charset="-128"/>
                <a:ea typeface="HG丸ｺﾞｼｯｸM-PRO" panose="020F0600000000000000" pitchFamily="50" charset="-128"/>
              </a:rPr>
              <a:t>通じて、喫煙者の禁煙をサポートする取組みを</a:t>
            </a:r>
            <a:r>
              <a:rPr lang="ja-JP" altLang="en-US" dirty="0" smtClean="0">
                <a:latin typeface="HG丸ｺﾞｼｯｸM-PRO" panose="020F0600000000000000" pitchFamily="50" charset="-128"/>
                <a:ea typeface="HG丸ｺﾞｼｯｸM-PRO" panose="020F0600000000000000" pitchFamily="50" charset="-128"/>
              </a:rPr>
              <a:t>促進する。</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a:t>
            </a:r>
            <a:r>
              <a:rPr lang="ja-JP" altLang="en-US" dirty="0">
                <a:latin typeface="HG丸ｺﾞｼｯｸM-PRO" panose="020F0600000000000000" pitchFamily="50" charset="-128"/>
                <a:ea typeface="HG丸ｺﾞｼｯｸM-PRO" panose="020F0600000000000000" pitchFamily="50" charset="-128"/>
              </a:rPr>
              <a:t>女性の喫煙率が全国より高いことから、医療保険者が実施する特定健診や</a:t>
            </a:r>
            <a:r>
              <a:rPr lang="ja-JP" altLang="en-US" dirty="0" smtClean="0">
                <a:latin typeface="HG丸ｺﾞｼｯｸM-PRO" panose="020F0600000000000000" pitchFamily="50" charset="-128"/>
                <a:ea typeface="HG丸ｺﾞｼｯｸM-PRO" panose="020F0600000000000000" pitchFamily="50" charset="-128"/>
              </a:rPr>
              <a:t>市町</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村</a:t>
            </a:r>
            <a:r>
              <a:rPr lang="ja-JP" altLang="en-US" dirty="0">
                <a:latin typeface="HG丸ｺﾞｼｯｸM-PRO" panose="020F0600000000000000" pitchFamily="50" charset="-128"/>
                <a:ea typeface="HG丸ｺﾞｼｯｸM-PRO" panose="020F0600000000000000" pitchFamily="50" charset="-128"/>
              </a:rPr>
              <a:t>における母子手帳交付時等を活用し、喫煙状況の把握と適切な禁煙</a:t>
            </a:r>
            <a:r>
              <a:rPr lang="ja-JP" altLang="en-US" dirty="0" smtClean="0">
                <a:latin typeface="HG丸ｺﾞｼｯｸM-PRO" panose="020F0600000000000000" pitchFamily="50" charset="-128"/>
                <a:ea typeface="HG丸ｺﾞｼｯｸM-PRO" panose="020F0600000000000000" pitchFamily="50" charset="-128"/>
              </a:rPr>
              <a:t>支援を促</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ja-JP" altLang="en-US" dirty="0" err="1" smtClean="0">
                <a:latin typeface="HG丸ｺﾞｼｯｸM-PRO" panose="020F0600000000000000" pitchFamily="50" charset="-128"/>
                <a:ea typeface="HG丸ｺﾞｼｯｸM-PRO" panose="020F0600000000000000" pitchFamily="50" charset="-128"/>
              </a:rPr>
              <a:t>進する</a:t>
            </a:r>
            <a:r>
              <a:rPr lang="ja-JP" altLang="en-US" dirty="0" smtClean="0">
                <a:latin typeface="HG丸ｺﾞｼｯｸM-PRO" panose="020F0600000000000000" pitchFamily="50" charset="-128"/>
                <a:ea typeface="HG丸ｺﾞｼｯｸM-PRO" panose="020F0600000000000000" pitchFamily="50" charset="-128"/>
              </a:rPr>
              <a:t>。</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ja-JP" altLang="en-US" dirty="0">
                <a:latin typeface="HG丸ｺﾞｼｯｸM-PRO" panose="020F0600000000000000" pitchFamily="50" charset="-128"/>
                <a:ea typeface="HG丸ｺﾞｼｯｸM-PRO" panose="020F0600000000000000" pitchFamily="50" charset="-128"/>
              </a:rPr>
              <a:t>医師会、歯科医師会、薬剤師会等と連携し、禁煙治療に取り組む医療機関</a:t>
            </a:r>
            <a:r>
              <a:rPr lang="ja-JP" altLang="en-US" dirty="0" smtClean="0">
                <a:latin typeface="HG丸ｺﾞｼｯｸM-PRO" panose="020F0600000000000000" pitchFamily="50" charset="-128"/>
                <a:ea typeface="HG丸ｺﾞｼｯｸM-PRO" panose="020F0600000000000000" pitchFamily="50" charset="-128"/>
              </a:rPr>
              <a:t>や</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禁煙</a:t>
            </a:r>
            <a:r>
              <a:rPr lang="ja-JP" altLang="en-US" dirty="0">
                <a:latin typeface="HG丸ｺﾞｼｯｸM-PRO" panose="020F0600000000000000" pitchFamily="50" charset="-128"/>
                <a:ea typeface="HG丸ｺﾞｼｯｸM-PRO" panose="020F0600000000000000" pitchFamily="50" charset="-128"/>
              </a:rPr>
              <a:t>支援を実施する薬局（健康サポート薬局）等の情報を分かりやすく</a:t>
            </a:r>
            <a:r>
              <a:rPr lang="ja-JP" altLang="en-US" dirty="0" smtClean="0">
                <a:latin typeface="HG丸ｺﾞｼｯｸM-PRO" panose="020F0600000000000000" pitchFamily="50" charset="-128"/>
                <a:ea typeface="HG丸ｺﾞｼｯｸM-PRO" panose="020F0600000000000000" pitchFamily="50" charset="-128"/>
              </a:rPr>
              <a:t>提供</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する。</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b="1" dirty="0" smtClean="0">
                <a:latin typeface="HG丸ｺﾞｼｯｸM-PRO" panose="020F0600000000000000" pitchFamily="50" charset="-128"/>
                <a:ea typeface="HG丸ｺﾞｼｯｸM-PRO" panose="020F0600000000000000" pitchFamily="50" charset="-128"/>
              </a:rPr>
              <a:t>　　</a:t>
            </a:r>
            <a:endParaRPr lang="en-US" altLang="ja-JP" b="1" dirty="0" smtClean="0">
              <a:latin typeface="HG丸ｺﾞｼｯｸM-PRO" panose="020F0600000000000000" pitchFamily="50" charset="-128"/>
              <a:ea typeface="HG丸ｺﾞｼｯｸM-PRO" panose="020F0600000000000000" pitchFamily="50" charset="-128"/>
            </a:endParaRPr>
          </a:p>
          <a:p>
            <a:r>
              <a:rPr lang="ja-JP" altLang="en-US" b="1" dirty="0" smtClean="0">
                <a:latin typeface="HG丸ｺﾞｼｯｸM-PRO" panose="020F0600000000000000" pitchFamily="50" charset="-128"/>
                <a:ea typeface="HG丸ｺﾞｼｯｸM-PRO" panose="020F0600000000000000" pitchFamily="50" charset="-128"/>
              </a:rPr>
              <a:t>　ウ</a:t>
            </a:r>
            <a:r>
              <a:rPr lang="ja-JP" altLang="en-US" b="1" dirty="0">
                <a:latin typeface="HG丸ｺﾞｼｯｸM-PRO" panose="020F0600000000000000" pitchFamily="50" charset="-128"/>
                <a:ea typeface="HG丸ｺﾞｼｯｸM-PRO" panose="020F0600000000000000" pitchFamily="50" charset="-128"/>
              </a:rPr>
              <a:t>　受動喫煙のない環境整備</a:t>
            </a:r>
            <a:endParaRPr lang="en-US" altLang="ja-JP" b="1" dirty="0">
              <a:latin typeface="HG丸ｺﾞｼｯｸM-PRO" panose="020F0600000000000000" pitchFamily="50" charset="-128"/>
              <a:ea typeface="HG丸ｺﾞｼｯｸM-PRO" panose="020F0600000000000000" pitchFamily="50" charset="-128"/>
            </a:endParaRPr>
          </a:p>
          <a:p>
            <a:pPr>
              <a:lnSpc>
                <a:spcPts val="1200"/>
              </a:lnSpc>
            </a:pPr>
            <a:endParaRPr lang="en-US" altLang="ja-JP" b="1"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○官公庁・公共施設については、大阪府受動喫煙の防止に関するガイドライン　　　</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の趣旨を踏まえ、敷地内を原則、禁煙とし、受動喫煙のない環境づくりを促</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err="1">
                <a:latin typeface="HG丸ｺﾞｼｯｸM-PRO" panose="020F0600000000000000" pitchFamily="50" charset="-128"/>
                <a:ea typeface="HG丸ｺﾞｼｯｸM-PRO" panose="020F0600000000000000" pitchFamily="50" charset="-128"/>
              </a:rPr>
              <a:t>進する</a:t>
            </a:r>
            <a:r>
              <a:rPr lang="ja-JP" altLang="en-US" dirty="0">
                <a:latin typeface="HG丸ｺﾞｼｯｸM-PRO" panose="020F0600000000000000" pitchFamily="50" charset="-128"/>
                <a:ea typeface="HG丸ｺﾞｼｯｸM-PRO" panose="020F0600000000000000" pitchFamily="50" charset="-128"/>
              </a:rPr>
              <a:t>。</a:t>
            </a:r>
            <a:endParaRPr lang="en-US" altLang="ja-JP" dirty="0">
              <a:latin typeface="HG丸ｺﾞｼｯｸM-PRO" panose="020F0600000000000000" pitchFamily="50" charset="-128"/>
              <a:ea typeface="HG丸ｺﾞｼｯｸM-PRO" panose="020F0600000000000000" pitchFamily="50" charset="-128"/>
            </a:endParaRPr>
          </a:p>
          <a:p>
            <a:endParaRPr lang="ja-JP" altLang="en-US"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○子どもや妊婦を受動喫煙から守るため、母子保健施策と連携して、子育て世</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代への啓発を強化するとともに、市町村や保健医療関係団体、医療保険者、</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事業者等との協働により、施設管理者へ全面禁煙に取り組む意義・必要性等</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を積極的に働きかけ、全面禁煙宣言施設の充実を図る。（Ｐ）</a:t>
            </a:r>
            <a:endParaRPr lang="en-US" altLang="ja-JP" dirty="0">
              <a:latin typeface="HG丸ｺﾞｼｯｸM-PRO" panose="020F0600000000000000" pitchFamily="50" charset="-128"/>
              <a:ea typeface="HG丸ｺﾞｼｯｸM-PRO" panose="020F0600000000000000" pitchFamily="50" charset="-128"/>
            </a:endParaRPr>
          </a:p>
          <a:p>
            <a:endParaRPr kumimoji="1" lang="ja-JP" altLang="en-US" dirty="0">
              <a:latin typeface="HG丸ｺﾞｼｯｸM-PRO" panose="020F0600000000000000" pitchFamily="50" charset="-128"/>
              <a:ea typeface="HG丸ｺﾞｼｯｸM-PRO" panose="020F0600000000000000"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9</a:t>
            </a:fld>
            <a:endParaRPr kumimoji="1" lang="ja-JP" altLang="en-US" dirty="0"/>
          </a:p>
        </p:txBody>
      </p:sp>
    </p:spTree>
    <p:extLst>
      <p:ext uri="{BB962C8B-B14F-4D97-AF65-F5344CB8AC3E}">
        <p14:creationId xmlns:p14="http://schemas.microsoft.com/office/powerpoint/2010/main" val="28278221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630</TotalTime>
  <Words>674</Words>
  <Application>Microsoft Office PowerPoint</Application>
  <PresentationFormat>画面に合わせる (4:3)</PresentationFormat>
  <Paragraphs>289</Paragraphs>
  <Slides>16</Slides>
  <Notes>0</Notes>
  <HiddenSlides>0</HiddenSlides>
  <MMClips>0</MMClips>
  <ScaleCrop>false</ScaleCrop>
  <HeadingPairs>
    <vt:vector size="4" baseType="variant">
      <vt:variant>
        <vt:lpstr>テーマ</vt:lpstr>
      </vt:variant>
      <vt:variant>
        <vt:i4>1</vt:i4>
      </vt:variant>
      <vt:variant>
        <vt:lpstr>スライド タイトル</vt:lpstr>
      </vt:variant>
      <vt:variant>
        <vt:i4>16</vt:i4>
      </vt:variant>
    </vt:vector>
  </HeadingPairs>
  <TitlesOfParts>
    <vt:vector size="17" baseType="lpstr">
      <vt:lpstr>Office ​​テーマ</vt:lpstr>
      <vt:lpstr>第3期大阪府がん対策推進計画 たばこ対策・がん教育</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HOSTNAME</cp:lastModifiedBy>
  <cp:revision>67</cp:revision>
  <cp:lastPrinted>2017-08-09T05:19:44Z</cp:lastPrinted>
  <dcterms:created xsi:type="dcterms:W3CDTF">2017-07-25T08:49:57Z</dcterms:created>
  <dcterms:modified xsi:type="dcterms:W3CDTF">2017-08-09T05:31:20Z</dcterms:modified>
</cp:coreProperties>
</file>