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34" r:id="rId2"/>
    <p:sldId id="382" r:id="rId3"/>
    <p:sldId id="385" r:id="rId4"/>
    <p:sldId id="388" r:id="rId5"/>
    <p:sldId id="418" r:id="rId6"/>
    <p:sldId id="338" r:id="rId7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700" autoAdjust="0"/>
  </p:normalViewPr>
  <p:slideViewPr>
    <p:cSldViewPr>
      <p:cViewPr>
        <p:scale>
          <a:sx n="70" d="100"/>
          <a:sy n="70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9D38B-1EB4-47F8-B794-5ACB7C66CA96}" type="datetimeFigureOut">
              <a:rPr kumimoji="1" lang="ja-JP" altLang="en-US" smtClean="0"/>
              <a:t>2017/8/9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49E7B-3DE0-40C1-973C-C285C1108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508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23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46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084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94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19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25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26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21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28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81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53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A67C2-543B-41C3-8CF6-87D4784989EA}" type="datetimeFigureOut">
              <a:rPr kumimoji="1" lang="ja-JP" altLang="en-US" smtClean="0"/>
              <a:t>2017/8/9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47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9512" y="548680"/>
            <a:ext cx="8784976" cy="115212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/>
              <a:t>大阪府クイック・リサーチ２０１６（おおさか</a:t>
            </a:r>
            <a:r>
              <a:rPr lang="en-US" altLang="ja-JP" sz="2400" b="1" dirty="0"/>
              <a:t>Q</a:t>
            </a:r>
            <a:r>
              <a:rPr lang="ja-JP" altLang="en-US" sz="2400" b="1" dirty="0"/>
              <a:t>ネット）　</a:t>
            </a:r>
            <a:r>
              <a:rPr lang="ja-JP" altLang="en-US" sz="2400" b="1" dirty="0" smtClean="0"/>
              <a:t>を</a:t>
            </a:r>
            <a:endParaRPr lang="en-US" altLang="ja-JP" sz="2400" b="1" dirty="0" smtClean="0"/>
          </a:p>
          <a:p>
            <a:pPr algn="ctr"/>
            <a:r>
              <a:rPr lang="ja-JP" altLang="en-US" sz="2400" b="1" dirty="0" smtClean="0"/>
              <a:t>活用した「</a:t>
            </a:r>
            <a:r>
              <a:rPr kumimoji="1" lang="ja-JP" altLang="en-US" sz="2400" b="1" dirty="0" smtClean="0"/>
              <a:t>がん・がん検診」に関するアンケート結果について</a:t>
            </a:r>
            <a:endParaRPr kumimoji="1" lang="ja-JP" altLang="en-US" sz="24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184076" y="1988840"/>
            <a:ext cx="8784976" cy="3024336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大阪府では第二期がん対策推進計画（平成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年度～平成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を策定し、府民をがんから守り、健康な生活を送れる社会の実現をめざし、さまざまな取組みを実施している。しかしながら、府民のがんによる死亡率は全国に比して高く、また、がん検診受診率は全国最低水準で推移している状況にある。本調査では、内閣府実施の「がん対策に関する世論調査」を基にして、府民のがんやがん検診に対する意識や行動を把握し、第三期がん対策推進計画策定の資料とす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調査対象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大阪府内在住　２０歳以上　１０００人　年代別・地域別に割付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1375F60-2867-46AD-B1FE-AD10FFE105A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812360" y="99914"/>
            <a:ext cx="108012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605702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5760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がん検診受診の有無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659064"/>
              </p:ext>
            </p:extLst>
          </p:nvPr>
        </p:nvGraphicFramePr>
        <p:xfrm>
          <a:off x="457202" y="1772816"/>
          <a:ext cx="8229596" cy="3548650"/>
        </p:xfrm>
        <a:graphic>
          <a:graphicData uri="http://schemas.openxmlformats.org/drawingml/2006/table">
            <a:tbl>
              <a:tblPr/>
              <a:tblGrid>
                <a:gridCol w="3285846"/>
                <a:gridCol w="494375"/>
                <a:gridCol w="494375"/>
                <a:gridCol w="494375"/>
                <a:gridCol w="494375"/>
                <a:gridCol w="494375"/>
                <a:gridCol w="494375"/>
                <a:gridCol w="494375"/>
                <a:gridCol w="494375"/>
                <a:gridCol w="494375"/>
                <a:gridCol w="494375"/>
              </a:tblGrid>
              <a:tr h="373151"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7445" marR="7445" marT="744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胃がん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大腸がん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肺がん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子宮がん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乳がん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41487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00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515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515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0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１年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以内に受診した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19.5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192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19.2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192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19.2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128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24.9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135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26.2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0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２年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以内に受診した（「１年以内に受診した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」を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除く）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58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5.8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4.7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41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4.1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46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8.9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44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8.5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0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２年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以上前に受診した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137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13.7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125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12.5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7.5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133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25.8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106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20.6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0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受診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したことがない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543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54.3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567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56.7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617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61.7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185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35.9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207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40.2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0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6.7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69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6.9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7.5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23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4.5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23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4.5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74254" y="1628800"/>
            <a:ext cx="260560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検診別受診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の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有無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0057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5760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検診種別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878120"/>
              </p:ext>
            </p:extLst>
          </p:nvPr>
        </p:nvGraphicFramePr>
        <p:xfrm>
          <a:off x="457202" y="1858767"/>
          <a:ext cx="8229596" cy="3514449"/>
        </p:xfrm>
        <a:graphic>
          <a:graphicData uri="http://schemas.openxmlformats.org/drawingml/2006/table">
            <a:tbl>
              <a:tblPr/>
              <a:tblGrid>
                <a:gridCol w="3285846"/>
                <a:gridCol w="494375"/>
                <a:gridCol w="494375"/>
                <a:gridCol w="494375"/>
                <a:gridCol w="494375"/>
                <a:gridCol w="494375"/>
                <a:gridCol w="494375"/>
                <a:gridCol w="494375"/>
                <a:gridCol w="494375"/>
                <a:gridCol w="494375"/>
                <a:gridCol w="494375"/>
              </a:tblGrid>
              <a:tr h="40038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7445" marR="7445" marT="744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胃がん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大腸がん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肺がん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子宮がん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乳がん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44867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67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390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364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308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307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285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6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お住まい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の市区町村におけるがん検診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154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39.5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148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40.7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146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47.4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160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52.1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146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51.2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6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職場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におけるがん検診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108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27.7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92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25.3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87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28.2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43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14.0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19.3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6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職場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以外の個人で受けるがん検診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104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26.7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101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27.7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66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21.4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90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29.3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27.0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6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29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7.4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27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7.4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4.9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18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5.9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9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3.2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6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1.4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1.0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1.3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1.8 </a:t>
                      </a:r>
                    </a:p>
                  </a:txBody>
                  <a:tcPr marL="7445" marR="7445" marT="7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39552" y="1916832"/>
            <a:ext cx="260560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検診種別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45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5760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がん検診をうけていない理由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021169"/>
              </p:ext>
            </p:extLst>
          </p:nvPr>
        </p:nvGraphicFramePr>
        <p:xfrm>
          <a:off x="755575" y="1340768"/>
          <a:ext cx="6743240" cy="4824534"/>
        </p:xfrm>
        <a:graphic>
          <a:graphicData uri="http://schemas.openxmlformats.org/drawingml/2006/table">
            <a:tbl>
              <a:tblPr/>
              <a:tblGrid>
                <a:gridCol w="5853630"/>
                <a:gridCol w="889610"/>
              </a:tblGrid>
              <a:tr h="2769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費用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がかかるため、経済的に負担になるから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23.6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受診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する時間がないから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14.4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が心配な時は、その都度医療機関を受診すればよいと思うから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8.5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受診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する場所が不便だから（近くに受診できる場所がないから）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8.0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健康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状態に自信があり、必要性を感じないから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検査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に伴う苦痛に不安があるから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7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他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疾患で医療機関を受診した際に、気になるところがあれば検査（血液・ＣＴ・レントゲン等）を受ける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ように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しているから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と診断されるのが怖いから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２年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に１度は受診しているから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うっかり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受診するのを忘れてしまっているから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検診そのものを知らないから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検診を受けても、見落としがあると思っているから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恥ずかしい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特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に理由はない・わからない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32.5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27584" y="1412776"/>
            <a:ext cx="41044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がん検診をうけていない理由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（複数回答）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2463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5760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精密検査受診の有無　　精密検査を受診しない理由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3779837" cy="373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200448"/>
              </p:ext>
            </p:extLst>
          </p:nvPr>
        </p:nvGraphicFramePr>
        <p:xfrm>
          <a:off x="4211959" y="2132856"/>
          <a:ext cx="4790660" cy="3730618"/>
        </p:xfrm>
        <a:graphic>
          <a:graphicData uri="http://schemas.openxmlformats.org/drawingml/2006/table">
            <a:tbl>
              <a:tblPr/>
              <a:tblGrid>
                <a:gridCol w="3740652"/>
                <a:gridCol w="525004"/>
                <a:gridCol w="525004"/>
              </a:tblGrid>
              <a:tr h="2133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費用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がかかるため、経済的に負担になるから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16.2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自覚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症状がないから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14.9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がんと診断されるのが怖いから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12.2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健康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状態に自信があり、必要性を感じないから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受診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する時間がないから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検査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に伴う苦痛に不安があるから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精密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検査を受けても、見落としがあると思っているから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以前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受診して異常がなかったから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どこ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で受診していいかわからないから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うっかり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受診するのを忘れてしまっているから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受診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する場所が不便だから（近くに受診できる場所がないから）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他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疾患で医療機関を受診した際に、気になるところがあれば検査（血液・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Ｃ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Ｔ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・レントゲン等）を受けるようにしているから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恥ずかしい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8.1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特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に理由はない・わからない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40.5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427984" y="1628800"/>
            <a:ext cx="42484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精密検査を受診しない理由（複数回答）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74118" y="1628800"/>
            <a:ext cx="20986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/>
              <a:t>図　精密検査受診の有無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06066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5760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に関する知識とがん検診の受診状況の関係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556792"/>
            <a:ext cx="7704855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7441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2796</TotalTime>
  <Words>270</Words>
  <Application>Microsoft Office PowerPoint</Application>
  <PresentationFormat>画面に合わせる (4:3)</PresentationFormat>
  <Paragraphs>265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次期大阪府がん対策推進計画策定に向けた課題 （主な意見）</dc:title>
  <dc:creator>HOSTNAME</dc:creator>
  <cp:lastModifiedBy>HOSTNAME</cp:lastModifiedBy>
  <cp:revision>262</cp:revision>
  <cp:lastPrinted>2017-08-09T05:21:48Z</cp:lastPrinted>
  <dcterms:created xsi:type="dcterms:W3CDTF">2017-03-01T06:04:45Z</dcterms:created>
  <dcterms:modified xsi:type="dcterms:W3CDTF">2017-08-09T05:21:54Z</dcterms:modified>
</cp:coreProperties>
</file>