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
  </p:notesMasterIdLst>
  <p:handoutMasterIdLst>
    <p:handoutMasterId r:id="rId9"/>
  </p:handoutMasterIdLst>
  <p:sldIdLst>
    <p:sldId id="256" r:id="rId2"/>
    <p:sldId id="264" r:id="rId3"/>
    <p:sldId id="260" r:id="rId4"/>
    <p:sldId id="265" r:id="rId5"/>
    <p:sldId id="261" r:id="rId6"/>
    <p:sldId id="266" r:id="rId7"/>
  </p:sldIdLst>
  <p:sldSz cx="9144000" cy="6858000" type="screen4x3"/>
  <p:notesSz cx="6865938" cy="99949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92"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600" b="0" i="0" u="none" strike="noStrike" kern="1200" spc="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en-US" sz="1600" b="0" i="0" u="none" strike="noStrike" kern="1200" spc="0" baseline="0">
                <a:solidFill>
                  <a:schemeClr val="tx1"/>
                </a:solidFill>
                <a:latin typeface="Meiryo UI" panose="020B0604030504040204" pitchFamily="50" charset="-128"/>
                <a:ea typeface="Meiryo UI" panose="020B0604030504040204" pitchFamily="50" charset="-128"/>
                <a:cs typeface="Meiryo UI" panose="020B0604030504040204" pitchFamily="50" charset="-128"/>
              </a:rPr>
              <a:t>40歳代の受診者数</a:t>
            </a:r>
          </a:p>
        </c:rich>
      </c:tx>
      <c:layout>
        <c:manualLayout>
          <c:xMode val="edge"/>
          <c:yMode val="edge"/>
          <c:x val="0.15355606060606064"/>
          <c:y val="2.1166666666666667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H23</c:v>
                </c:pt>
              </c:strCache>
            </c:strRef>
          </c:tx>
          <c:spPr>
            <a:pattFill prst="dkUpDiag">
              <a:fgClr>
                <a:schemeClr val="tx1"/>
              </a:fgClr>
              <a:bgClr>
                <a:schemeClr val="bg1"/>
              </a:bgClr>
            </a:patt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胃</c:v>
                </c:pt>
                <c:pt idx="1">
                  <c:v>大腸</c:v>
                </c:pt>
                <c:pt idx="2">
                  <c:v>肺</c:v>
                </c:pt>
              </c:strCache>
            </c:strRef>
          </c:cat>
          <c:val>
            <c:numRef>
              <c:f>Sheet1!$B$2:$B$4</c:f>
              <c:numCache>
                <c:formatCode>General</c:formatCode>
                <c:ptCount val="3"/>
                <c:pt idx="0">
                  <c:v>528</c:v>
                </c:pt>
                <c:pt idx="1">
                  <c:v>1733</c:v>
                </c:pt>
                <c:pt idx="2">
                  <c:v>705</c:v>
                </c:pt>
              </c:numCache>
            </c:numRef>
          </c:val>
        </c:ser>
        <c:ser>
          <c:idx val="1"/>
          <c:order val="1"/>
          <c:tx>
            <c:strRef>
              <c:f>Sheet1!$C$1</c:f>
              <c:strCache>
                <c:ptCount val="1"/>
                <c:pt idx="0">
                  <c:v>H24</c:v>
                </c:pt>
              </c:strCache>
            </c:strRef>
          </c:tx>
          <c:spPr>
            <a:solidFill>
              <a:schemeClr val="tx1">
                <a:lumMod val="85000"/>
                <a:lumOff val="15000"/>
              </a:schemeClr>
            </a:solidFill>
            <a:ln>
              <a:noFill/>
            </a:ln>
            <a:effectLst/>
          </c:spPr>
          <c:invertIfNegative val="0"/>
          <c:dLbls>
            <c:dLbl>
              <c:idx val="1"/>
              <c:layout>
                <c:manualLayout>
                  <c:x val="2.5656565656565655E-2"/>
                  <c:y val="7.0555555555555554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胃</c:v>
                </c:pt>
                <c:pt idx="1">
                  <c:v>大腸</c:v>
                </c:pt>
                <c:pt idx="2">
                  <c:v>肺</c:v>
                </c:pt>
              </c:strCache>
            </c:strRef>
          </c:cat>
          <c:val>
            <c:numRef>
              <c:f>Sheet1!$C$2:$C$4</c:f>
              <c:numCache>
                <c:formatCode>General</c:formatCode>
                <c:ptCount val="3"/>
                <c:pt idx="0">
                  <c:v>633</c:v>
                </c:pt>
                <c:pt idx="1">
                  <c:v>1793</c:v>
                </c:pt>
                <c:pt idx="2">
                  <c:v>727</c:v>
                </c:pt>
              </c:numCache>
            </c:numRef>
          </c:val>
        </c:ser>
        <c:dLbls>
          <c:dLblPos val="inEnd"/>
          <c:showLegendKey val="0"/>
          <c:showVal val="1"/>
          <c:showCatName val="0"/>
          <c:showSerName val="0"/>
          <c:showPercent val="0"/>
          <c:showBubbleSize val="0"/>
        </c:dLbls>
        <c:gapWidth val="219"/>
        <c:overlap val="-27"/>
        <c:axId val="82023936"/>
        <c:axId val="82025472"/>
      </c:barChart>
      <c:catAx>
        <c:axId val="82023936"/>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82025472"/>
        <c:crosses val="autoZero"/>
        <c:auto val="1"/>
        <c:lblAlgn val="ctr"/>
        <c:lblOffset val="0"/>
        <c:noMultiLvlLbl val="0"/>
      </c:catAx>
      <c:valAx>
        <c:axId val="82025472"/>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none"/>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2023936"/>
        <c:crosses val="autoZero"/>
        <c:crossBetween val="between"/>
        <c:majorUnit val="500"/>
      </c:valAx>
      <c:spPr>
        <a:noFill/>
        <a:ln>
          <a:noFill/>
        </a:ln>
        <a:effectLst/>
      </c:spPr>
    </c:plotArea>
    <c:legend>
      <c:legendPos val="tr"/>
      <c:layout/>
      <c:overlay val="1"/>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en-US" sz="1600" dirty="0">
                <a:solidFill>
                  <a:schemeClr val="tx1"/>
                </a:solidFill>
              </a:rPr>
              <a:t>40-69</a:t>
            </a:r>
            <a:r>
              <a:rPr lang="ja-JP" sz="1600" dirty="0">
                <a:solidFill>
                  <a:schemeClr val="tx1"/>
                </a:solidFill>
              </a:rPr>
              <a:t>歳の受診率</a:t>
            </a:r>
          </a:p>
        </c:rich>
      </c:tx>
      <c:layout>
        <c:manualLayout>
          <c:xMode val="edge"/>
          <c:yMode val="edge"/>
          <c:x val="0.16491060606060606"/>
          <c:y val="2.4694444444444446E-2"/>
        </c:manualLayout>
      </c:layout>
      <c:overlay val="0"/>
      <c:spPr>
        <a:noFill/>
        <a:ln>
          <a:noFill/>
        </a:ln>
        <a:effectLst/>
      </c:spPr>
    </c:title>
    <c:autoTitleDeleted val="0"/>
    <c:plotArea>
      <c:layout>
        <c:manualLayout>
          <c:layoutTarget val="inner"/>
          <c:xMode val="edge"/>
          <c:yMode val="edge"/>
          <c:x val="0.16732146464646463"/>
          <c:y val="0.18360611111111111"/>
          <c:w val="0.81643539840538804"/>
          <c:h val="0.70226000000000011"/>
        </c:manualLayout>
      </c:layout>
      <c:barChart>
        <c:barDir val="col"/>
        <c:grouping val="clustered"/>
        <c:varyColors val="0"/>
        <c:ser>
          <c:idx val="0"/>
          <c:order val="0"/>
          <c:tx>
            <c:strRef>
              <c:f>Sheet1!$B$1</c:f>
              <c:strCache>
                <c:ptCount val="1"/>
                <c:pt idx="0">
                  <c:v>H23</c:v>
                </c:pt>
              </c:strCache>
            </c:strRef>
          </c:tx>
          <c:spPr>
            <a:pattFill prst="dkUpDiag">
              <a:fgClr>
                <a:schemeClr val="tx1"/>
              </a:fgClr>
              <a:bgClr>
                <a:schemeClr val="bg1"/>
              </a:bgClr>
            </a:pattFill>
            <a:ln>
              <a:solidFill>
                <a:schemeClr val="tx1"/>
              </a:solidFill>
            </a:ln>
            <a:effectLst/>
          </c:spPr>
          <c:invertIfNegative val="0"/>
          <c:dLbls>
            <c:dLbl>
              <c:idx val="2"/>
              <c:layout>
                <c:manualLayout>
                  <c:x val="-4.8106060606060604E-2"/>
                  <c:y val="-6.4675178792741559E-1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胃</c:v>
                </c:pt>
                <c:pt idx="1">
                  <c:v>大腸</c:v>
                </c:pt>
                <c:pt idx="2">
                  <c:v>肺</c:v>
                </c:pt>
              </c:strCache>
            </c:strRef>
          </c:cat>
          <c:val>
            <c:numRef>
              <c:f>Sheet1!$B$2:$B$4</c:f>
              <c:numCache>
                <c:formatCode>0.0%</c:formatCode>
                <c:ptCount val="3"/>
                <c:pt idx="0">
                  <c:v>3.935664399299315E-2</c:v>
                </c:pt>
                <c:pt idx="1">
                  <c:v>0.16714061469163047</c:v>
                </c:pt>
                <c:pt idx="2">
                  <c:v>6.0149691744204564E-2</c:v>
                </c:pt>
              </c:numCache>
            </c:numRef>
          </c:val>
        </c:ser>
        <c:ser>
          <c:idx val="1"/>
          <c:order val="1"/>
          <c:tx>
            <c:strRef>
              <c:f>Sheet1!$C$1</c:f>
              <c:strCache>
                <c:ptCount val="1"/>
                <c:pt idx="0">
                  <c:v>H24</c:v>
                </c:pt>
              </c:strCache>
            </c:strRef>
          </c:tx>
          <c:spPr>
            <a:solidFill>
              <a:schemeClr val="tx1">
                <a:lumMod val="85000"/>
                <a:lumOff val="15000"/>
              </a:schemeClr>
            </a:solidFill>
            <a:ln>
              <a:noFill/>
            </a:ln>
            <a:effectLst/>
          </c:spPr>
          <c:invertIfNegative val="0"/>
          <c:dLbls>
            <c:dLbl>
              <c:idx val="0"/>
              <c:layout>
                <c:manualLayout>
                  <c:x val="5.131313131313131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176767676767555E-2"/>
                  <c:y val="-3.233758939637078E-1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lgn="ct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胃</c:v>
                </c:pt>
                <c:pt idx="1">
                  <c:v>大腸</c:v>
                </c:pt>
                <c:pt idx="2">
                  <c:v>肺</c:v>
                </c:pt>
              </c:strCache>
            </c:strRef>
          </c:cat>
          <c:val>
            <c:numRef>
              <c:f>Sheet1!$C$2:$C$4</c:f>
              <c:numCache>
                <c:formatCode>0.0%</c:formatCode>
                <c:ptCount val="3"/>
                <c:pt idx="0">
                  <c:v>3.6649452874399982E-2</c:v>
                </c:pt>
                <c:pt idx="1">
                  <c:v>0.16361444138589987</c:v>
                </c:pt>
                <c:pt idx="2">
                  <c:v>5.9330709557067131E-2</c:v>
                </c:pt>
              </c:numCache>
            </c:numRef>
          </c:val>
        </c:ser>
        <c:dLbls>
          <c:showLegendKey val="0"/>
          <c:showVal val="0"/>
          <c:showCatName val="0"/>
          <c:showSerName val="0"/>
          <c:showPercent val="0"/>
          <c:showBubbleSize val="0"/>
        </c:dLbls>
        <c:gapWidth val="219"/>
        <c:overlap val="-27"/>
        <c:axId val="82056704"/>
        <c:axId val="82058240"/>
      </c:barChart>
      <c:catAx>
        <c:axId val="82056704"/>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82058240"/>
        <c:crosses val="autoZero"/>
        <c:auto val="1"/>
        <c:lblAlgn val="ctr"/>
        <c:lblOffset val="0"/>
        <c:noMultiLvlLbl val="0"/>
      </c:catAx>
      <c:valAx>
        <c:axId val="82058240"/>
        <c:scaling>
          <c:orientation val="minMax"/>
          <c:max val="0.2"/>
        </c:scaling>
        <c:delete val="0"/>
        <c:axPos val="l"/>
        <c:majorGridlines>
          <c:spPr>
            <a:ln w="9525" cap="flat" cmpd="sng" algn="ctr">
              <a:solidFill>
                <a:schemeClr val="tx1">
                  <a:lumMod val="15000"/>
                  <a:lumOff val="85000"/>
                </a:schemeClr>
              </a:solidFill>
              <a:prstDash val="dash"/>
              <a:round/>
            </a:ln>
            <a:effectLst/>
          </c:spPr>
        </c:majorGridlines>
        <c:numFmt formatCode="0.0%" sourceLinked="1"/>
        <c:majorTickMark val="none"/>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82056704"/>
        <c:crosses val="autoZero"/>
        <c:crossBetween val="between"/>
      </c:valAx>
      <c:spPr>
        <a:noFill/>
        <a:ln>
          <a:noFill/>
        </a:ln>
        <a:effectLst/>
      </c:spPr>
    </c:plotArea>
    <c:legend>
      <c:legendPos val="tr"/>
      <c:layout/>
      <c:overlay val="1"/>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spPr>
    <a:noFill/>
    <a:ln>
      <a:noFill/>
    </a:ln>
    <a:effectLst/>
  </c:spPr>
  <c:txPr>
    <a:bodyPr/>
    <a:lstStyle/>
    <a:p>
      <a:pPr>
        <a:defRPr sz="1400">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en-US" altLang="ja-JP" sz="1600" dirty="0" smtClean="0">
                <a:solidFill>
                  <a:schemeClr val="tx1"/>
                </a:solidFill>
              </a:rPr>
              <a:t>40-69</a:t>
            </a:r>
            <a:r>
              <a:rPr lang="ja-JP" altLang="en-US" sz="1600" dirty="0" smtClean="0">
                <a:solidFill>
                  <a:schemeClr val="tx1"/>
                </a:solidFill>
              </a:rPr>
              <a:t>歳受診率</a:t>
            </a:r>
            <a:endParaRPr lang="ja-JP" sz="1600" dirty="0">
              <a:solidFill>
                <a:schemeClr val="tx1"/>
              </a:solidFill>
            </a:endParaRPr>
          </a:p>
        </c:rich>
      </c:tx>
      <c:layout>
        <c:manualLayout>
          <c:xMode val="edge"/>
          <c:yMode val="edge"/>
          <c:x val="0.17318630268199234"/>
          <c:y val="2.3968518518518517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H24</c:v>
                </c:pt>
              </c:strCache>
            </c:strRef>
          </c:tx>
          <c:spPr>
            <a:solidFill>
              <a:schemeClr val="tx1">
                <a:lumMod val="85000"/>
                <a:lumOff val="15000"/>
              </a:schemeClr>
            </a:solidFill>
            <a:ln>
              <a:noFill/>
            </a:ln>
            <a:effectLst/>
          </c:spPr>
          <c:invertIfNegative val="0"/>
          <c:dLbls>
            <c:spPr>
              <a:solidFill>
                <a:schemeClr val="bg1">
                  <a:alpha val="95000"/>
                </a:schemeClr>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胃</c:v>
                </c:pt>
                <c:pt idx="1">
                  <c:v>大腸</c:v>
                </c:pt>
                <c:pt idx="2">
                  <c:v>肺</c:v>
                </c:pt>
              </c:strCache>
            </c:strRef>
          </c:cat>
          <c:val>
            <c:numRef>
              <c:f>Sheet1!$B$2:$B$4</c:f>
              <c:numCache>
                <c:formatCode>0.0%</c:formatCode>
                <c:ptCount val="3"/>
                <c:pt idx="0">
                  <c:v>3.6649452874399982E-2</c:v>
                </c:pt>
                <c:pt idx="1">
                  <c:v>0.16361444138589987</c:v>
                </c:pt>
                <c:pt idx="2">
                  <c:v>5.9330709557067131E-2</c:v>
                </c:pt>
              </c:numCache>
            </c:numRef>
          </c:val>
        </c:ser>
        <c:ser>
          <c:idx val="1"/>
          <c:order val="1"/>
          <c:tx>
            <c:strRef>
              <c:f>Sheet1!$C$1</c:f>
              <c:strCache>
                <c:ptCount val="1"/>
                <c:pt idx="0">
                  <c:v>H25</c:v>
                </c:pt>
              </c:strCache>
            </c:strRef>
          </c:tx>
          <c:spPr>
            <a:pattFill prst="pct25">
              <a:fgClr>
                <a:schemeClr val="tx1">
                  <a:lumMod val="85000"/>
                  <a:lumOff val="15000"/>
                </a:schemeClr>
              </a:fgClr>
              <a:bgClr>
                <a:schemeClr val="bg1"/>
              </a:bgClr>
            </a:pattFill>
            <a:ln>
              <a:solidFill>
                <a:schemeClr val="tx1"/>
              </a:solidFill>
            </a:ln>
            <a:effectLst/>
          </c:spPr>
          <c:invertIfNegative val="0"/>
          <c:dLbls>
            <c:dLbl>
              <c:idx val="0"/>
              <c:layout>
                <c:manualLayout>
                  <c:x val="-2.4329501915708783E-2"/>
                  <c:y val="6.719576719576596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1700191570881224E-2"/>
                  <c:y val="2.01587301587301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824712643678161E-2"/>
                  <c:y val="6.719576719576658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胃</c:v>
                </c:pt>
                <c:pt idx="1">
                  <c:v>大腸</c:v>
                </c:pt>
                <c:pt idx="2">
                  <c:v>肺</c:v>
                </c:pt>
              </c:strCache>
            </c:strRef>
          </c:cat>
          <c:val>
            <c:numRef>
              <c:f>Sheet1!$C$2:$C$4</c:f>
              <c:numCache>
                <c:formatCode>0.0%</c:formatCode>
                <c:ptCount val="3"/>
                <c:pt idx="0">
                  <c:v>5.5941033282526108E-2</c:v>
                </c:pt>
                <c:pt idx="1">
                  <c:v>0.18625019905817047</c:v>
                </c:pt>
                <c:pt idx="2">
                  <c:v>7.3253406738403443E-2</c:v>
                </c:pt>
              </c:numCache>
            </c:numRef>
          </c:val>
        </c:ser>
        <c:ser>
          <c:idx val="2"/>
          <c:order val="2"/>
          <c:tx>
            <c:strRef>
              <c:f>Sheet1!$D$1</c:f>
              <c:strCache>
                <c:ptCount val="1"/>
                <c:pt idx="0">
                  <c:v>H26</c:v>
                </c:pt>
              </c:strCache>
            </c:strRef>
          </c:tx>
          <c:spPr>
            <a:solidFill>
              <a:schemeClr val="bg1"/>
            </a:solidFill>
            <a:ln>
              <a:solidFill>
                <a:schemeClr val="tx1"/>
              </a:solidFill>
            </a:ln>
            <a:effectLst/>
          </c:spPr>
          <c:invertIfNegative val="0"/>
          <c:dLbls>
            <c:dLbl>
              <c:idx val="0"/>
              <c:layout>
                <c:manualLayout>
                  <c:x val="2.1288314176245157E-2"/>
                  <c:y val="-4.5627107421023785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5.4741379310344715E-2"/>
                  <c:y val="-9.779365079365094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7370689655172413E-2"/>
                  <c:y val="-4.9136884914948692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solidFill>
                <a:schemeClr val="bg1"/>
              </a:solidFill>
              <a:ln>
                <a:noFill/>
              </a:ln>
              <a:effectLst/>
            </c:spPr>
            <c:txPr>
              <a:bodyPr rot="0" spcFirstLastPara="1" vertOverflow="ellipsis" vert="horz" wrap="square" anchor="ctr" anchorCtr="1"/>
              <a:lstStyle/>
              <a:p>
                <a:pPr>
                  <a:defRPr sz="1400" b="1"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胃</c:v>
                </c:pt>
                <c:pt idx="1">
                  <c:v>大腸</c:v>
                </c:pt>
                <c:pt idx="2">
                  <c:v>肺</c:v>
                </c:pt>
              </c:strCache>
            </c:strRef>
          </c:cat>
          <c:val>
            <c:numRef>
              <c:f>Sheet1!$D$2:$D$4</c:f>
              <c:numCache>
                <c:formatCode>0.0%</c:formatCode>
                <c:ptCount val="3"/>
                <c:pt idx="0">
                  <c:v>5.6145778829310461E-2</c:v>
                </c:pt>
                <c:pt idx="1">
                  <c:v>0.19048160702504721</c:v>
                </c:pt>
                <c:pt idx="2">
                  <c:v>7.1729189890119893E-2</c:v>
                </c:pt>
              </c:numCache>
            </c:numRef>
          </c:val>
        </c:ser>
        <c:dLbls>
          <c:showLegendKey val="0"/>
          <c:showVal val="0"/>
          <c:showCatName val="0"/>
          <c:showSerName val="0"/>
          <c:showPercent val="0"/>
          <c:showBubbleSize val="0"/>
        </c:dLbls>
        <c:gapWidth val="219"/>
        <c:overlap val="-27"/>
        <c:axId val="222956160"/>
        <c:axId val="226222464"/>
      </c:barChart>
      <c:catAx>
        <c:axId val="222956160"/>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26222464"/>
        <c:crosses val="autoZero"/>
        <c:auto val="1"/>
        <c:lblAlgn val="ctr"/>
        <c:lblOffset val="0"/>
        <c:noMultiLvlLbl val="0"/>
      </c:catAx>
      <c:valAx>
        <c:axId val="226222464"/>
        <c:scaling>
          <c:orientation val="minMax"/>
          <c:max val="0.2"/>
        </c:scaling>
        <c:delete val="0"/>
        <c:axPos val="l"/>
        <c:majorGridlines>
          <c:spPr>
            <a:ln w="9525" cap="flat" cmpd="sng" algn="ctr">
              <a:solidFill>
                <a:schemeClr val="tx1">
                  <a:lumMod val="15000"/>
                  <a:lumOff val="85000"/>
                </a:schemeClr>
              </a:solidFill>
              <a:prstDash val="dash"/>
              <a:round/>
            </a:ln>
            <a:effectLst/>
          </c:spPr>
        </c:majorGridlines>
        <c:numFmt formatCode="0.0%" sourceLinked="1"/>
        <c:majorTickMark val="none"/>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22956160"/>
        <c:crosses val="autoZero"/>
        <c:crossBetween val="between"/>
      </c:valAx>
      <c:spPr>
        <a:noFill/>
        <a:ln>
          <a:noFill/>
        </a:ln>
        <a:effectLst/>
      </c:spPr>
    </c:plotArea>
    <c:legend>
      <c:legendPos val="tr"/>
      <c:layout>
        <c:manualLayout>
          <c:xMode val="edge"/>
          <c:yMode val="edge"/>
          <c:x val="0.79077514367816093"/>
          <c:y val="0.16057232034706448"/>
          <c:w val="0.19097772988505748"/>
          <c:h val="0.24851463176492339"/>
        </c:manualLayout>
      </c:layout>
      <c:overlay val="1"/>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歳代の受診者数</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c:rich>
      </c:tx>
      <c:layout>
        <c:manualLayout>
          <c:xMode val="edge"/>
          <c:yMode val="edge"/>
          <c:x val="0.12281657088122605"/>
          <c:y val="6.7195767195767199E-3"/>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H24</c:v>
                </c:pt>
              </c:strCache>
            </c:strRef>
          </c:tx>
          <c:spPr>
            <a:solidFill>
              <a:schemeClr val="tx1">
                <a:lumMod val="85000"/>
                <a:lumOff val="15000"/>
              </a:schemeClr>
            </a:solidFill>
            <a:ln>
              <a:noFill/>
            </a:ln>
            <a:effectLst/>
          </c:spPr>
          <c:invertIfNegative val="0"/>
          <c:dLbls>
            <c:numFmt formatCode="#,##0_);[Red]\(#,##0\)" sourceLinked="0"/>
            <c:spPr>
              <a:solidFill>
                <a:schemeClr val="bg1">
                  <a:alpha val="95000"/>
                </a:schemeClr>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胃</c:v>
                </c:pt>
                <c:pt idx="1">
                  <c:v>大腸</c:v>
                </c:pt>
                <c:pt idx="2">
                  <c:v>肺</c:v>
                </c:pt>
              </c:strCache>
            </c:strRef>
          </c:cat>
          <c:val>
            <c:numRef>
              <c:f>Sheet1!$B$2:$B$4</c:f>
              <c:numCache>
                <c:formatCode>General</c:formatCode>
                <c:ptCount val="3"/>
                <c:pt idx="0">
                  <c:v>652</c:v>
                </c:pt>
                <c:pt idx="1">
                  <c:v>3969</c:v>
                </c:pt>
                <c:pt idx="2">
                  <c:v>1369</c:v>
                </c:pt>
              </c:numCache>
            </c:numRef>
          </c:val>
        </c:ser>
        <c:ser>
          <c:idx val="1"/>
          <c:order val="1"/>
          <c:tx>
            <c:strRef>
              <c:f>Sheet1!$C$1</c:f>
              <c:strCache>
                <c:ptCount val="1"/>
                <c:pt idx="0">
                  <c:v>H25</c:v>
                </c:pt>
              </c:strCache>
            </c:strRef>
          </c:tx>
          <c:spPr>
            <a:pattFill prst="pct25">
              <a:fgClr>
                <a:schemeClr val="tx1"/>
              </a:fgClr>
              <a:bgClr>
                <a:schemeClr val="bg1"/>
              </a:bgClr>
            </a:pattFill>
            <a:ln>
              <a:solidFill>
                <a:schemeClr val="tx1"/>
              </a:solidFill>
            </a:ln>
            <a:effectLst/>
          </c:spPr>
          <c:invertIfNegative val="0"/>
          <c:dLbls>
            <c:dLbl>
              <c:idx val="0"/>
              <c:layout>
                <c:manualLayout>
                  <c:x val="-3.0411877394636015E-2"/>
                  <c:y val="6.719576719576719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3.649425287356322E-2"/>
                  <c:y val="6.719576719576719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649425287356322E-2"/>
                  <c:y val="3.3597883597883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0_);[Red]\(#,##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胃</c:v>
                </c:pt>
                <c:pt idx="1">
                  <c:v>大腸</c:v>
                </c:pt>
                <c:pt idx="2">
                  <c:v>肺</c:v>
                </c:pt>
              </c:strCache>
            </c:strRef>
          </c:cat>
          <c:val>
            <c:numRef>
              <c:f>Sheet1!$C$2:$C$4</c:f>
              <c:numCache>
                <c:formatCode>General</c:formatCode>
                <c:ptCount val="3"/>
                <c:pt idx="0">
                  <c:v>1246</c:v>
                </c:pt>
                <c:pt idx="1">
                  <c:v>4541</c:v>
                </c:pt>
                <c:pt idx="2">
                  <c:v>1777</c:v>
                </c:pt>
              </c:numCache>
            </c:numRef>
          </c:val>
        </c:ser>
        <c:ser>
          <c:idx val="2"/>
          <c:order val="2"/>
          <c:tx>
            <c:strRef>
              <c:f>Sheet1!$D$1</c:f>
              <c:strCache>
                <c:ptCount val="1"/>
                <c:pt idx="0">
                  <c:v>H26</c:v>
                </c:pt>
              </c:strCache>
            </c:strRef>
          </c:tx>
          <c:spPr>
            <a:solidFill>
              <a:schemeClr val="bg1"/>
            </a:solidFill>
            <a:ln>
              <a:solidFill>
                <a:schemeClr val="tx1"/>
              </a:solidFill>
            </a:ln>
            <a:effectLst/>
          </c:spPr>
          <c:invertIfNegative val="0"/>
          <c:dLbls>
            <c:dLbl>
              <c:idx val="0"/>
              <c:layout>
                <c:manualLayout>
                  <c:x val="2.7370689655172413E-2"/>
                  <c:y val="-2.3518518518518643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4329501915708811E-2"/>
                  <c:y val="-6.719576719576750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268917624520962E-2"/>
                  <c:y val="-1.0079365079365141E-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numFmt formatCode="#,##0_);[Red]\(#,##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胃</c:v>
                </c:pt>
                <c:pt idx="1">
                  <c:v>大腸</c:v>
                </c:pt>
                <c:pt idx="2">
                  <c:v>肺</c:v>
                </c:pt>
              </c:strCache>
            </c:strRef>
          </c:cat>
          <c:val>
            <c:numRef>
              <c:f>Sheet1!$D$2:$D$4</c:f>
              <c:numCache>
                <c:formatCode>General</c:formatCode>
                <c:ptCount val="3"/>
                <c:pt idx="0">
                  <c:v>1190</c:v>
                </c:pt>
                <c:pt idx="1">
                  <c:v>4582</c:v>
                </c:pt>
                <c:pt idx="2">
                  <c:v>1668</c:v>
                </c:pt>
              </c:numCache>
            </c:numRef>
          </c:val>
        </c:ser>
        <c:dLbls>
          <c:showLegendKey val="0"/>
          <c:showVal val="0"/>
          <c:showCatName val="0"/>
          <c:showSerName val="0"/>
          <c:showPercent val="0"/>
          <c:showBubbleSize val="0"/>
        </c:dLbls>
        <c:gapWidth val="219"/>
        <c:overlap val="-27"/>
        <c:axId val="228531200"/>
        <c:axId val="229368576"/>
      </c:barChart>
      <c:catAx>
        <c:axId val="228531200"/>
        <c:scaling>
          <c:orientation val="minMax"/>
        </c:scaling>
        <c:delete val="0"/>
        <c:axPos val="b"/>
        <c:numFmt formatCode="General" sourceLinked="1"/>
        <c:majorTickMark val="none"/>
        <c:minorTickMark val="none"/>
        <c:tickLblPos val="nextTo"/>
        <c:spPr>
          <a:noFill/>
          <a:ln w="9525" cap="flat" cmpd="sng" algn="ctr">
            <a:solidFill>
              <a:schemeClr val="tx1">
                <a:lumMod val="50000"/>
                <a:lumOff val="50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crossAx val="229368576"/>
        <c:crosses val="autoZero"/>
        <c:auto val="1"/>
        <c:lblAlgn val="ctr"/>
        <c:lblOffset val="0"/>
        <c:noMultiLvlLbl val="0"/>
      </c:catAx>
      <c:valAx>
        <c:axId val="229368576"/>
        <c:scaling>
          <c:orientation val="minMax"/>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none"/>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228531200"/>
        <c:crosses val="autoZero"/>
        <c:crossBetween val="between"/>
        <c:majorUnit val="1000"/>
      </c:valAx>
      <c:spPr>
        <a:noFill/>
        <a:ln>
          <a:noFill/>
        </a:ln>
        <a:effectLst/>
      </c:spPr>
    </c:plotArea>
    <c:legend>
      <c:legendPos val="tr"/>
      <c:layout>
        <c:manualLayout>
          <c:xMode val="edge"/>
          <c:yMode val="edge"/>
          <c:x val="0.79390780651340997"/>
          <c:y val="0.15371031746031746"/>
          <c:w val="0.18784506704980844"/>
          <c:h val="0.25535714285714284"/>
        </c:manualLayout>
      </c:layout>
      <c:overlay val="1"/>
      <c:spPr>
        <a:solidFill>
          <a:schemeClr val="bg1"/>
        </a:solid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5026" cy="499666"/>
          </a:xfrm>
          <a:prstGeom prst="rect">
            <a:avLst/>
          </a:prstGeom>
        </p:spPr>
        <p:txBody>
          <a:bodyPr vert="horz" lIns="92051" tIns="46025" rIns="92051" bIns="4602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9311" y="0"/>
            <a:ext cx="2975026" cy="499666"/>
          </a:xfrm>
          <a:prstGeom prst="rect">
            <a:avLst/>
          </a:prstGeom>
        </p:spPr>
        <p:txBody>
          <a:bodyPr vert="horz" lIns="92051" tIns="46025" rIns="92051" bIns="46025" rtlCol="0"/>
          <a:lstStyle>
            <a:lvl1pPr algn="r">
              <a:defRPr sz="1200"/>
            </a:lvl1pPr>
          </a:lstStyle>
          <a:p>
            <a:fld id="{9908DCBA-703F-4705-B599-67A198FE0BB3}" type="datetimeFigureOut">
              <a:rPr kumimoji="1" lang="ja-JP" altLang="en-US" smtClean="0"/>
              <a:t>2017/1/23</a:t>
            </a:fld>
            <a:endParaRPr kumimoji="1" lang="ja-JP" altLang="en-US"/>
          </a:p>
        </p:txBody>
      </p:sp>
      <p:sp>
        <p:nvSpPr>
          <p:cNvPr id="4" name="フッター プレースホルダー 3"/>
          <p:cNvSpPr>
            <a:spLocks noGrp="1"/>
          </p:cNvSpPr>
          <p:nvPr>
            <p:ph type="ftr" sz="quarter" idx="2"/>
          </p:nvPr>
        </p:nvSpPr>
        <p:spPr>
          <a:xfrm>
            <a:off x="1" y="9493640"/>
            <a:ext cx="2975026" cy="499665"/>
          </a:xfrm>
          <a:prstGeom prst="rect">
            <a:avLst/>
          </a:prstGeom>
        </p:spPr>
        <p:txBody>
          <a:bodyPr vert="horz" lIns="92051" tIns="46025" rIns="92051" bIns="4602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9311" y="9493640"/>
            <a:ext cx="2975026" cy="499665"/>
          </a:xfrm>
          <a:prstGeom prst="rect">
            <a:avLst/>
          </a:prstGeom>
        </p:spPr>
        <p:txBody>
          <a:bodyPr vert="horz" lIns="92051" tIns="46025" rIns="92051" bIns="46025" rtlCol="0" anchor="b"/>
          <a:lstStyle>
            <a:lvl1pPr algn="r">
              <a:defRPr sz="1200"/>
            </a:lvl1pPr>
          </a:lstStyle>
          <a:p>
            <a:fld id="{2C25D8A5-6C7F-45A9-B1B1-CA4C83407157}" type="slidenum">
              <a:rPr kumimoji="1" lang="ja-JP" altLang="en-US" smtClean="0"/>
              <a:t>‹#›</a:t>
            </a:fld>
            <a:endParaRPr kumimoji="1" lang="ja-JP" altLang="en-US"/>
          </a:p>
        </p:txBody>
      </p:sp>
    </p:spTree>
    <p:extLst>
      <p:ext uri="{BB962C8B-B14F-4D97-AF65-F5344CB8AC3E}">
        <p14:creationId xmlns:p14="http://schemas.microsoft.com/office/powerpoint/2010/main" val="2391837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5240" cy="499745"/>
          </a:xfrm>
          <a:prstGeom prst="rect">
            <a:avLst/>
          </a:prstGeom>
        </p:spPr>
        <p:txBody>
          <a:bodyPr vert="horz" lIns="92051" tIns="46025" rIns="92051" bIns="460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9111" y="0"/>
            <a:ext cx="2975240" cy="499745"/>
          </a:xfrm>
          <a:prstGeom prst="rect">
            <a:avLst/>
          </a:prstGeom>
        </p:spPr>
        <p:txBody>
          <a:bodyPr vert="horz" lIns="92051" tIns="46025" rIns="92051" bIns="46025" rtlCol="0"/>
          <a:lstStyle>
            <a:lvl1pPr algn="r">
              <a:defRPr sz="1200"/>
            </a:lvl1pPr>
          </a:lstStyle>
          <a:p>
            <a:fld id="{9AC95679-231C-4F75-A9A2-89A04AF91E07}" type="datetimeFigureOut">
              <a:rPr kumimoji="1" lang="ja-JP" altLang="en-US" smtClean="0"/>
              <a:t>2017/1/23</a:t>
            </a:fld>
            <a:endParaRPr kumimoji="1" lang="ja-JP" altLang="en-US"/>
          </a:p>
        </p:txBody>
      </p:sp>
      <p:sp>
        <p:nvSpPr>
          <p:cNvPr id="4" name="スライド イメージ プレースホルダー 3"/>
          <p:cNvSpPr>
            <a:spLocks noGrp="1" noRot="1" noChangeAspect="1"/>
          </p:cNvSpPr>
          <p:nvPr>
            <p:ph type="sldImg" idx="2"/>
          </p:nvPr>
        </p:nvSpPr>
        <p:spPr>
          <a:xfrm>
            <a:off x="936625" y="750888"/>
            <a:ext cx="4992688" cy="3744912"/>
          </a:xfrm>
          <a:prstGeom prst="rect">
            <a:avLst/>
          </a:prstGeom>
          <a:noFill/>
          <a:ln w="12700">
            <a:solidFill>
              <a:prstClr val="black"/>
            </a:solidFill>
          </a:ln>
        </p:spPr>
        <p:txBody>
          <a:bodyPr vert="horz" lIns="92051" tIns="46025" rIns="92051" bIns="46025" rtlCol="0" anchor="ctr"/>
          <a:lstStyle/>
          <a:p>
            <a:endParaRPr lang="ja-JP" altLang="en-US"/>
          </a:p>
        </p:txBody>
      </p:sp>
      <p:sp>
        <p:nvSpPr>
          <p:cNvPr id="5" name="ノート プレースホルダー 4"/>
          <p:cNvSpPr>
            <a:spLocks noGrp="1"/>
          </p:cNvSpPr>
          <p:nvPr>
            <p:ph type="body" sz="quarter" idx="3"/>
          </p:nvPr>
        </p:nvSpPr>
        <p:spPr>
          <a:xfrm>
            <a:off x="686594" y="4747578"/>
            <a:ext cx="5492750" cy="4497705"/>
          </a:xfrm>
          <a:prstGeom prst="rect">
            <a:avLst/>
          </a:prstGeom>
        </p:spPr>
        <p:txBody>
          <a:bodyPr vert="horz" lIns="92051" tIns="46025" rIns="92051" bIns="4602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93421"/>
            <a:ext cx="2975240" cy="499745"/>
          </a:xfrm>
          <a:prstGeom prst="rect">
            <a:avLst/>
          </a:prstGeom>
        </p:spPr>
        <p:txBody>
          <a:bodyPr vert="horz" lIns="92051" tIns="46025" rIns="92051" bIns="460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9111" y="9493421"/>
            <a:ext cx="2975240" cy="499745"/>
          </a:xfrm>
          <a:prstGeom prst="rect">
            <a:avLst/>
          </a:prstGeom>
        </p:spPr>
        <p:txBody>
          <a:bodyPr vert="horz" lIns="92051" tIns="46025" rIns="92051" bIns="46025" rtlCol="0" anchor="b"/>
          <a:lstStyle>
            <a:lvl1pPr algn="r">
              <a:defRPr sz="1200"/>
            </a:lvl1pPr>
          </a:lstStyle>
          <a:p>
            <a:fld id="{E5C47651-2510-4EA6-9BF5-7D89C254ACEB}" type="slidenum">
              <a:rPr kumimoji="1" lang="ja-JP" altLang="en-US" smtClean="0"/>
              <a:t>‹#›</a:t>
            </a:fld>
            <a:endParaRPr kumimoji="1" lang="ja-JP" altLang="en-US"/>
          </a:p>
        </p:txBody>
      </p:sp>
    </p:spTree>
    <p:extLst>
      <p:ext uri="{BB962C8B-B14F-4D97-AF65-F5344CB8AC3E}">
        <p14:creationId xmlns:p14="http://schemas.microsoft.com/office/powerpoint/2010/main" val="10686110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5C47651-2510-4EA6-9BF5-7D89C254ACEB}" type="slidenum">
              <a:rPr kumimoji="1" lang="ja-JP" altLang="en-US" smtClean="0"/>
              <a:t>1</a:t>
            </a:fld>
            <a:endParaRPr kumimoji="1" lang="ja-JP" altLang="en-US"/>
          </a:p>
        </p:txBody>
      </p:sp>
    </p:spTree>
    <p:extLst>
      <p:ext uri="{BB962C8B-B14F-4D97-AF65-F5344CB8AC3E}">
        <p14:creationId xmlns:p14="http://schemas.microsoft.com/office/powerpoint/2010/main" val="197783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5C47651-2510-4EA6-9BF5-7D89C254ACEB}" type="slidenum">
              <a:rPr kumimoji="1" lang="ja-JP" altLang="en-US" smtClean="0"/>
              <a:t>2</a:t>
            </a:fld>
            <a:endParaRPr kumimoji="1" lang="ja-JP" altLang="en-US"/>
          </a:p>
        </p:txBody>
      </p:sp>
    </p:spTree>
    <p:extLst>
      <p:ext uri="{BB962C8B-B14F-4D97-AF65-F5344CB8AC3E}">
        <p14:creationId xmlns:p14="http://schemas.microsoft.com/office/powerpoint/2010/main" val="567510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5C47651-2510-4EA6-9BF5-7D89C254ACEB}" type="slidenum">
              <a:rPr kumimoji="1" lang="ja-JP" altLang="en-US" smtClean="0"/>
              <a:t>5</a:t>
            </a:fld>
            <a:endParaRPr kumimoji="1" lang="ja-JP" altLang="en-US"/>
          </a:p>
        </p:txBody>
      </p:sp>
    </p:spTree>
    <p:extLst>
      <p:ext uri="{BB962C8B-B14F-4D97-AF65-F5344CB8AC3E}">
        <p14:creationId xmlns:p14="http://schemas.microsoft.com/office/powerpoint/2010/main" val="1616727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CFB0406-9AD1-421D-9329-7D17DAD6E258}" type="datetime1">
              <a:rPr kumimoji="1" lang="ja-JP" altLang="en-US" smtClean="0"/>
              <a:t>2017/1/23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26572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FCEDB1-1C35-4872-9744-17AAEF29EBF2}" type="datetime1">
              <a:rPr kumimoji="1" lang="ja-JP" altLang="en-US" smtClean="0"/>
              <a:t>2017/1/23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39551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4F8F25-9D6F-4E2C-9744-083C527B551E}" type="datetime1">
              <a:rPr kumimoji="1" lang="ja-JP" altLang="en-US" smtClean="0"/>
              <a:t>2017/1/23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40998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363769B-46DA-4F54-A40D-E6F1706B5883}" type="datetime1">
              <a:rPr kumimoji="1" lang="ja-JP" altLang="en-US" smtClean="0"/>
              <a:t>2017/1/23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8650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0EB25F2-FA73-41BA-B6A2-CAE3EBD2A1E4}" type="datetime1">
              <a:rPr kumimoji="1" lang="ja-JP" altLang="en-US" smtClean="0"/>
              <a:t>2017/1/23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58765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8D02C27-D4C2-43F0-99D5-AF37CB4E2849}" type="datetime1">
              <a:rPr kumimoji="1" lang="ja-JP" altLang="en-US" smtClean="0"/>
              <a:t>2017/1/23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513675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53F173-4F28-4640-9A49-59553F9AB2B4}" type="datetime1">
              <a:rPr kumimoji="1" lang="ja-JP" altLang="en-US" smtClean="0"/>
              <a:t>2017/1/23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785459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82CBFD2-F964-4652-83D3-6F334A6C79AB}" type="datetime1">
              <a:rPr kumimoji="1" lang="ja-JP" altLang="en-US" smtClean="0"/>
              <a:t>2017/1/23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83504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453F72F-62E7-42B0-BD56-59DFE8680542}" type="datetime1">
              <a:rPr kumimoji="1" lang="ja-JP" altLang="en-US" smtClean="0"/>
              <a:t>2017/1/23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382619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A2A9689-B98F-4E9B-A21C-5E950A9E7CCC}" type="datetime1">
              <a:rPr kumimoji="1" lang="ja-JP" altLang="en-US" smtClean="0"/>
              <a:t>2017/1/23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36711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8F7635-E4BD-45D1-B76A-18CAB9179B15}" type="datetime1">
              <a:rPr kumimoji="1" lang="ja-JP" altLang="en-US" smtClean="0"/>
              <a:t>2017/1/23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02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B7DAD-1CD5-4E2C-A16C-C6FBE26FC2DB}" type="datetime1">
              <a:rPr kumimoji="1" lang="ja-JP" altLang="en-US" smtClean="0"/>
              <a:t>2017/1/23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72371119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hemeOverride" Target="../theme/themeOverride1.xml"/><Relationship Id="rId5" Type="http://schemas.openxmlformats.org/officeDocument/2006/relationships/chart" Target="../charts/char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4.xml"/><Relationship Id="rId1" Type="http://schemas.openxmlformats.org/officeDocument/2006/relationships/themeOverride" Target="../theme/themeOverride2.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9144000" cy="1224135"/>
          </a:xfrm>
          <a:solidFill>
            <a:srgbClr val="0070C0"/>
          </a:solidFill>
        </p:spPr>
        <p:txBody>
          <a:bodyPr lIns="252000">
            <a:normAutofit/>
          </a:bodyPr>
          <a:lstStyle/>
          <a:p>
            <a:pPr algn="l"/>
            <a:r>
              <a:rPr kumimoji="1" lang="ja-JP" altLang="en-US"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重点受診勧奨対象者への</a:t>
            </a:r>
            <a:r>
              <a:rPr kumimoji="1" lang="en-US" altLang="ja-JP"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個別勧奨効果について</a:t>
            </a:r>
            <a:endParaRPr kumimoji="1"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359532" y="1340767"/>
            <a:ext cx="8424936" cy="5324724"/>
          </a:xfrm>
        </p:spPr>
        <p:txBody>
          <a:bodyPr>
            <a:noAutofit/>
          </a:bodyPr>
          <a:lstStyle/>
          <a:p>
            <a:pPr algn="l">
              <a:lnSpc>
                <a:spcPct val="1500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八尾市における個別受診勧奨の経緯</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50000"/>
              </a:lnSpc>
              <a:spcBef>
                <a:spcPts val="600"/>
              </a:spcBef>
              <a:spcAft>
                <a:spcPts val="1200"/>
              </a:spcAft>
            </a:pPr>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・受診率の低い</a:t>
            </a:r>
            <a:r>
              <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歳代の受診率を上げる</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歳代の個別勧奨を継続することで、受診の</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定着化をめざす</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誕生</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月にはがきによる個別勧奨実施</a:t>
            </a:r>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lang="ja-JP" altLang="ja-JP"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右矢印 5"/>
          <p:cNvSpPr/>
          <p:nvPr/>
        </p:nvSpPr>
        <p:spPr>
          <a:xfrm rot="5400000">
            <a:off x="3959932" y="4473116"/>
            <a:ext cx="64807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596336" y="116632"/>
            <a:ext cx="1440160" cy="576064"/>
          </a:xfrm>
          <a:prstGeom prst="rect">
            <a:avLst/>
          </a:prstGeom>
          <a:solidFill>
            <a:schemeClr val="bg1"/>
          </a:solidFill>
          <a:ln w="19050">
            <a:solidFill>
              <a:schemeClr val="tx1"/>
            </a:solidFill>
          </a:ln>
        </p:spPr>
        <p:txBody>
          <a:bodyPr wrap="square" lIns="0" tIns="0" rIns="0" bIns="0" rtlCol="0" anchor="ctr" anchorCtr="0">
            <a:noAutofit/>
          </a:bodyPr>
          <a:lstStyle/>
          <a:p>
            <a:pPr algn="ctr"/>
            <a:r>
              <a:rPr lang="ja-JP" altLang="en-US" b="1" dirty="0" smtClean="0">
                <a:latin typeface="HG丸ｺﾞｼｯｸM-PRO" panose="020F0600000000000000" pitchFamily="50" charset="-128"/>
                <a:ea typeface="HG丸ｺﾞｼｯｸM-PRO" panose="020F0600000000000000" pitchFamily="50" charset="-128"/>
              </a:rPr>
              <a:t>資料９</a:t>
            </a:r>
            <a:endParaRPr kumimoji="1" lang="ja-JP" altLang="en-US"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53971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タイトル 8"/>
          <p:cNvSpPr>
            <a:spLocks noGrp="1"/>
          </p:cNvSpPr>
          <p:nvPr>
            <p:ph type="title"/>
          </p:nvPr>
        </p:nvSpPr>
        <p:spPr>
          <a:xfrm>
            <a:off x="0" y="10090"/>
            <a:ext cx="9144000" cy="1157420"/>
          </a:xfrm>
          <a:solidFill>
            <a:srgbClr val="0070C0"/>
          </a:solidFill>
        </p:spPr>
        <p:txBody>
          <a:bodyPr vert="horz" lIns="252000" tIns="45720" rIns="91440" bIns="45720" rtlCol="0" anchor="ctr">
            <a:normAutofit/>
          </a:bodyPr>
          <a:lstStyle/>
          <a:p>
            <a:pPr algn="l"/>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年度の勧奨効果</a:t>
            </a:r>
          </a:p>
        </p:txBody>
      </p:sp>
      <p:graphicFrame>
        <p:nvGraphicFramePr>
          <p:cNvPr id="7" name="コンテンツ プレースホルダー 6"/>
          <p:cNvGraphicFramePr>
            <a:graphicFrameLocks noGrp="1"/>
          </p:cNvGraphicFramePr>
          <p:nvPr>
            <p:ph sz="half" idx="1"/>
            <p:extLst>
              <p:ext uri="{D42A27DB-BD31-4B8C-83A1-F6EECF244321}">
                <p14:modId xmlns:p14="http://schemas.microsoft.com/office/powerpoint/2010/main" val="3264833444"/>
              </p:ext>
            </p:extLst>
          </p:nvPr>
        </p:nvGraphicFramePr>
        <p:xfrm>
          <a:off x="438124" y="1533949"/>
          <a:ext cx="3960000" cy="360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コンテンツ プレースホルダー 12"/>
          <p:cNvGraphicFramePr>
            <a:graphicFrameLocks noGrp="1"/>
          </p:cNvGraphicFramePr>
          <p:nvPr>
            <p:ph sz="half" idx="2"/>
            <p:extLst>
              <p:ext uri="{D42A27DB-BD31-4B8C-83A1-F6EECF244321}">
                <p14:modId xmlns:p14="http://schemas.microsoft.com/office/powerpoint/2010/main" val="2429541045"/>
              </p:ext>
            </p:extLst>
          </p:nvPr>
        </p:nvGraphicFramePr>
        <p:xfrm>
          <a:off x="4648200" y="1533949"/>
          <a:ext cx="3960000" cy="3600000"/>
        </p:xfrm>
        <a:graphic>
          <a:graphicData uri="http://schemas.openxmlformats.org/drawingml/2006/chart">
            <c:chart xmlns:c="http://schemas.openxmlformats.org/drawingml/2006/chart" xmlns:r="http://schemas.openxmlformats.org/officeDocument/2006/relationships" r:id="rId5"/>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
        <p:nvSpPr>
          <p:cNvPr id="14" name="テキスト ボックス 13"/>
          <p:cNvSpPr txBox="1"/>
          <p:nvPr/>
        </p:nvSpPr>
        <p:spPr>
          <a:xfrm>
            <a:off x="1547664" y="5405136"/>
            <a:ext cx="6427788" cy="584775"/>
          </a:xfrm>
          <a:prstGeom prst="rect">
            <a:avLst/>
          </a:prstGeom>
          <a:noFill/>
        </p:spPr>
        <p:txBody>
          <a:bodyPr wrap="square" rtlCol="0">
            <a:spAutoFit/>
          </a:bodyPr>
          <a:lstStyle/>
          <a:p>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受診者数は微増・受診率は上昇せず</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033279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578233"/>
            <a:ext cx="8892479" cy="3456384"/>
          </a:xfrm>
        </p:spPr>
        <p:txBody>
          <a:bodyPr>
            <a:noAutofit/>
          </a:bodyPr>
          <a:lstStyle/>
          <a:p>
            <a:pPr marL="0" indent="0">
              <a:spcBef>
                <a:spcPts val="0"/>
              </a:spcBef>
              <a:buNone/>
            </a:pPr>
            <a:r>
              <a:rPr lang="ja-JP"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歳代から</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歳代（重点受診勧奨年齢）へ対象変更</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ja-JP" altLang="ja-JP" sz="280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○保健センターでのセット検診実施</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○封書での勧奨および</a:t>
            </a: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FAX</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申込用紙の同封</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○勧奨時期を巡回検診の日程に合わせての勧奨</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タイトル 4"/>
          <p:cNvSpPr>
            <a:spLocks noGrp="1"/>
          </p:cNvSpPr>
          <p:nvPr>
            <p:ph type="title"/>
          </p:nvPr>
        </p:nvSpPr>
        <p:spPr>
          <a:xfrm>
            <a:off x="0" y="0"/>
            <a:ext cx="9144000" cy="982435"/>
          </a:xfrm>
          <a:solidFill>
            <a:srgbClr val="0070C0"/>
          </a:solidFill>
        </p:spPr>
        <p:txBody>
          <a:bodyPr vert="horz" lIns="252000" tIns="45720" rIns="91440" bIns="45720" rtlCol="0" anchor="ctr">
            <a:normAutofit/>
          </a:bodyPr>
          <a:lstStyle/>
          <a:p>
            <a:pPr algn="l"/>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精度管理センターからの提案</a:t>
            </a:r>
          </a:p>
        </p:txBody>
      </p:sp>
      <p:sp>
        <p:nvSpPr>
          <p:cNvPr id="7" name="テキスト ボックス 6"/>
          <p:cNvSpPr txBox="1"/>
          <p:nvPr/>
        </p:nvSpPr>
        <p:spPr>
          <a:xfrm>
            <a:off x="1547664" y="5630415"/>
            <a:ext cx="5760640" cy="707886"/>
          </a:xfrm>
          <a:prstGeom prst="rect">
            <a:avLst/>
          </a:prstGeom>
          <a:noFill/>
        </p:spPr>
        <p:txBody>
          <a:bodyPr wrap="square" rtlCol="0">
            <a:spAutoFit/>
          </a:bodyPr>
          <a:lstStyle/>
          <a:p>
            <a:r>
              <a:rPr kumimoji="1" lang="ja-JP" altLang="en-US" sz="4000" u="sng" dirty="0" smtClean="0">
                <a:latin typeface="Meiryo UI" panose="020B0604030504040204" pitchFamily="50" charset="-128"/>
                <a:ea typeface="Meiryo UI" panose="020B0604030504040204" pitchFamily="50" charset="-128"/>
                <a:cs typeface="Meiryo UI" panose="020B0604030504040204" pitchFamily="50" charset="-128"/>
              </a:rPr>
              <a:t>がん検診の無料化も開始</a:t>
            </a:r>
            <a:endParaRPr kumimoji="1" lang="ja-JP" altLang="en-US" sz="4000" u="sng"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3272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268760"/>
          </a:xfrm>
          <a:solidFill>
            <a:srgbClr val="0070C0"/>
          </a:solidFill>
        </p:spPr>
        <p:txBody>
          <a:bodyPr vert="horz" lIns="252000" tIns="45720" rIns="91440" bIns="45720" rtlCol="0" anchor="ctr">
            <a:normAutofit/>
          </a:bodyPr>
          <a:lstStyle/>
          <a:p>
            <a:pPr algn="l"/>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年度の勧奨効果</a:t>
            </a:r>
          </a:p>
        </p:txBody>
      </p:sp>
      <p:graphicFrame>
        <p:nvGraphicFramePr>
          <p:cNvPr id="7" name="コンテンツ プレースホルダー 6"/>
          <p:cNvGraphicFramePr>
            <a:graphicFrameLocks noGrp="1"/>
          </p:cNvGraphicFramePr>
          <p:nvPr>
            <p:ph sz="half" idx="1"/>
            <p:extLst>
              <p:ext uri="{D42A27DB-BD31-4B8C-83A1-F6EECF244321}">
                <p14:modId xmlns:p14="http://schemas.microsoft.com/office/powerpoint/2010/main" val="3242644236"/>
              </p:ext>
            </p:extLst>
          </p:nvPr>
        </p:nvGraphicFramePr>
        <p:xfrm>
          <a:off x="4648200" y="1610736"/>
          <a:ext cx="4176000" cy="378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コンテンツ プレースホルダー 15"/>
          <p:cNvGraphicFramePr>
            <a:graphicFrameLocks noGrp="1"/>
          </p:cNvGraphicFramePr>
          <p:nvPr>
            <p:ph sz="half" idx="2"/>
            <p:extLst>
              <p:ext uri="{D42A27DB-BD31-4B8C-83A1-F6EECF244321}">
                <p14:modId xmlns:p14="http://schemas.microsoft.com/office/powerpoint/2010/main" val="104133039"/>
              </p:ext>
            </p:extLst>
          </p:nvPr>
        </p:nvGraphicFramePr>
        <p:xfrm>
          <a:off x="179512" y="1610737"/>
          <a:ext cx="4176000" cy="3780000"/>
        </p:xfrm>
        <a:graphic>
          <a:graphicData uri="http://schemas.openxmlformats.org/drawingml/2006/chart">
            <c:chart xmlns:c="http://schemas.openxmlformats.org/drawingml/2006/chart" xmlns:r="http://schemas.openxmlformats.org/officeDocument/2006/relationships" r:id="rId4"/>
          </a:graphicData>
        </a:graphic>
      </p:graphicFrame>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9" name="テキスト ボックス 8"/>
          <p:cNvSpPr txBox="1"/>
          <p:nvPr/>
        </p:nvSpPr>
        <p:spPr>
          <a:xfrm>
            <a:off x="971600" y="5601420"/>
            <a:ext cx="8424936" cy="584775"/>
          </a:xfrm>
          <a:prstGeom prst="rect">
            <a:avLst/>
          </a:prstGeom>
          <a:noFill/>
        </p:spPr>
        <p:txBody>
          <a:bodyPr wrap="square" rtlCol="0">
            <a:spAutoFit/>
          </a:bodyPr>
          <a:lstStyle/>
          <a:p>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受診者数大きく増加　・受診率</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も</a:t>
            </a:r>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上昇した</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6013371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0505" y="2759513"/>
            <a:ext cx="8229600" cy="3276264"/>
          </a:xfrm>
        </p:spPr>
        <p:txBody>
          <a:bodyPr tIns="72000" anchor="t">
            <a:noAutofit/>
          </a:bodyPr>
          <a:lstStyle/>
          <a:p>
            <a:pPr marL="0" indent="0">
              <a:lnSpc>
                <a:spcPts val="2000"/>
              </a:lnSpc>
              <a:spcBef>
                <a:spcPts val="60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訪問により、現状のヒアリングを行い課題を抽出</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spcBef>
                <a:spcPts val="600"/>
              </a:spcBef>
              <a:spcAft>
                <a:spcPts val="1200"/>
              </a:spcAft>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200"/>
              </a:lnSpc>
              <a:spcBef>
                <a:spcPts val="600"/>
              </a:spcBef>
              <a:spcAft>
                <a:spcPts val="1800"/>
              </a:spcAft>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・担当者のがん検診に対する知識の不足</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200"/>
              </a:lnSpc>
              <a:spcBef>
                <a:spcPts val="600"/>
              </a:spcBef>
              <a:spcAft>
                <a:spcPts val="1800"/>
              </a:spcAft>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・精検未受診者への受診勧奨ができていない</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spcBef>
                <a:spcPts val="600"/>
              </a:spcBef>
              <a:spcAft>
                <a:spcPts val="1200"/>
              </a:spcAft>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・実施要領に精検結果の把握方法について明確に</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200"/>
              </a:lnSpc>
              <a:spcBef>
                <a:spcPts val="600"/>
              </a:spcBef>
              <a:spcAft>
                <a:spcPts val="1800"/>
              </a:spcAft>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記載されていない</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spcBef>
                <a:spcPts val="600"/>
              </a:spcBef>
              <a:spcAft>
                <a:spcPts val="1200"/>
              </a:spcAft>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・問診票が指針に沿った形で作成されていない</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endParaRPr lang="ja-JP" altLang="ja-JP" sz="2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2000"/>
              </a:lnSpc>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ja-JP" sz="2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51520" y="1340768"/>
            <a:ext cx="8691643" cy="1098172"/>
          </a:xfrm>
          <a:prstGeom prst="rect">
            <a:avLst/>
          </a:prstGeom>
          <a:solidFill>
            <a:schemeClr val="accent1">
              <a:lumMod val="20000"/>
              <a:lumOff val="80000"/>
            </a:schemeClr>
          </a:solidFill>
          <a:ln w="104775" cmpd="thinThick">
            <a:solidFill>
              <a:schemeClr val="accent1">
                <a:lumMod val="75000"/>
              </a:schemeClr>
            </a:solidFill>
          </a:ln>
        </p:spPr>
        <p:txBody>
          <a:bodyPr wrap="square" lIns="108000" tIns="216000" rIns="108000" rtlCol="0">
            <a:noAutofit/>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精検受診率が経年的に低い門真市に対し、精検受診率向上のための支援を平成</a:t>
            </a:r>
            <a:r>
              <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年度より開始した。</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タイトル 1"/>
          <p:cNvSpPr txBox="1">
            <a:spLocks/>
          </p:cNvSpPr>
          <p:nvPr/>
        </p:nvSpPr>
        <p:spPr>
          <a:xfrm>
            <a:off x="-26248" y="7429"/>
            <a:ext cx="9170248" cy="1012765"/>
          </a:xfrm>
          <a:prstGeom prst="rect">
            <a:avLst/>
          </a:prstGeom>
          <a:solidFill>
            <a:srgbClr val="0070C0"/>
          </a:solidFill>
        </p:spPr>
        <p:txBody>
          <a:bodyPr vert="horz" lIns="25200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精検</a:t>
            </a:r>
            <a:r>
              <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受</a:t>
            </a:r>
            <a:r>
              <a:rPr lang="ja-JP" altLang="en-US"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診率向上への取り組み</a:t>
            </a:r>
            <a:endPar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3684512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578233"/>
            <a:ext cx="8892479" cy="3456384"/>
          </a:xfrm>
        </p:spPr>
        <p:txBody>
          <a:bodyPr>
            <a:noAutofit/>
          </a:bodyPr>
          <a:lstStyle/>
          <a:p>
            <a:pPr marL="0" indent="0">
              <a:spcBef>
                <a:spcPts val="0"/>
              </a:spcBef>
              <a:buNone/>
            </a:pPr>
            <a:r>
              <a:rPr lang="ja-JP" altLang="ja-JP" sz="2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担当者向けがん検診ミニ講座を実施</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ja-JP" altLang="ja-JP" sz="280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○精検受診勧奨パターンを提示し、門真市の現状に合う体制</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を検討</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○実施要領の見直し</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○問診票の見直し</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5" name="タイトル 4"/>
          <p:cNvSpPr>
            <a:spLocks noGrp="1"/>
          </p:cNvSpPr>
          <p:nvPr>
            <p:ph type="title"/>
          </p:nvPr>
        </p:nvSpPr>
        <p:spPr>
          <a:xfrm>
            <a:off x="0" y="23166"/>
            <a:ext cx="9144000" cy="957561"/>
          </a:xfrm>
          <a:solidFill>
            <a:srgbClr val="0070C0"/>
          </a:solidFill>
        </p:spPr>
        <p:txBody>
          <a:bodyPr vert="horz" lIns="252000" tIns="45720" rIns="91440" bIns="45720" rtlCol="0" anchor="ctr">
            <a:normAutofit/>
          </a:bodyPr>
          <a:lstStyle/>
          <a:p>
            <a:pPr algn="l"/>
            <a:r>
              <a:rPr lang="ja-JP" altLang="en-US" sz="3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精度管理センターが行った支援</a:t>
            </a:r>
            <a:endParaRPr lang="ja-JP" altLang="en-US" sz="3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755576" y="5461694"/>
            <a:ext cx="7344815" cy="107721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3200"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精検未受診者への郵送による未受診勧奨や実施要領の見直しに着手している</a:t>
            </a:r>
            <a:endParaRPr kumimoji="1" lang="ja-JP" altLang="en-US" sz="3200"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1403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1531</TotalTime>
  <Words>228</Words>
  <Application>Microsoft Office PowerPoint</Application>
  <PresentationFormat>画面に合わせる (4:3)</PresentationFormat>
  <Paragraphs>75</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重点受診勧奨対象者への 　　　　　　　　　　個別勧奨効果について</vt:lpstr>
      <vt:lpstr>平成24年度の勧奨効果</vt:lpstr>
      <vt:lpstr>精度管理センターからの提案</vt:lpstr>
      <vt:lpstr>平成25年度の勧奨効果</vt:lpstr>
      <vt:lpstr>PowerPoint プレゼンテーション</vt:lpstr>
      <vt:lpstr>精度管理センターが行った支援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対策型検診のための 胃内視鏡マニュアル</dc:title>
  <dc:creator>佐藤　瑠美</dc:creator>
  <cp:lastModifiedBy>HOSTNAME</cp:lastModifiedBy>
  <cp:revision>58</cp:revision>
  <cp:lastPrinted>2017-01-18T00:49:17Z</cp:lastPrinted>
  <dcterms:created xsi:type="dcterms:W3CDTF">2016-08-09T00:55:46Z</dcterms:created>
  <dcterms:modified xsi:type="dcterms:W3CDTF">2017-01-23T01:51:54Z</dcterms:modified>
</cp:coreProperties>
</file>