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61" r:id="rId2"/>
    <p:sldId id="299" r:id="rId3"/>
    <p:sldId id="285" r:id="rId4"/>
    <p:sldId id="284" r:id="rId5"/>
    <p:sldId id="290" r:id="rId6"/>
    <p:sldId id="268" r:id="rId7"/>
    <p:sldId id="277" r:id="rId8"/>
    <p:sldId id="295" r:id="rId9"/>
    <p:sldId id="269" r:id="rId10"/>
    <p:sldId id="278" r:id="rId11"/>
    <p:sldId id="298" r:id="rId12"/>
    <p:sldId id="293" r:id="rId13"/>
    <p:sldId id="273" r:id="rId14"/>
    <p:sldId id="296" r:id="rId15"/>
    <p:sldId id="300" r:id="rId16"/>
    <p:sldId id="301" r:id="rId17"/>
    <p:sldId id="286" r:id="rId18"/>
    <p:sldId id="288" r:id="rId19"/>
    <p:sldId id="287" r:id="rId20"/>
    <p:sldId id="260" r:id="rId21"/>
    <p:sldId id="257" r:id="rId22"/>
    <p:sldId id="297" r:id="rId23"/>
    <p:sldId id="262" r:id="rId24"/>
    <p:sldId id="289" r:id="rId2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85512" autoAdjust="0"/>
  </p:normalViewPr>
  <p:slideViewPr>
    <p:cSldViewPr>
      <p:cViewPr varScale="1">
        <p:scale>
          <a:sx n="63" d="100"/>
          <a:sy n="63" d="100"/>
        </p:scale>
        <p:origin x="1620" y="78"/>
      </p:cViewPr>
      <p:guideLst>
        <p:guide orient="horz" pos="2160"/>
        <p:guide pos="2880"/>
      </p:guideLst>
    </p:cSldViewPr>
  </p:slideViewPr>
  <p:notesTextViewPr>
    <p:cViewPr>
      <p:scale>
        <a:sx n="1" d="1"/>
        <a:sy n="1" d="1"/>
      </p:scale>
      <p:origin x="0" y="0"/>
    </p:cViewPr>
  </p:notesTextViewPr>
  <p:notesViewPr>
    <p:cSldViewPr>
      <p:cViewPr>
        <p:scale>
          <a:sx n="78" d="100"/>
          <a:sy n="78" d="100"/>
        </p:scale>
        <p:origin x="-3234" y="-7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F79646"/>
            </a:solidFill>
            <a:ln>
              <a:noFill/>
            </a:ln>
            <a:effectLst/>
          </c:spPr>
          <c:invertIfNegative val="0"/>
          <c:dPt>
            <c:idx val="0"/>
            <c:invertIfNegative val="0"/>
            <c:bubble3D val="0"/>
            <c:spPr>
              <a:solidFill>
                <a:srgbClr val="F79646"/>
              </a:solidFill>
              <a:ln>
                <a:noFill/>
              </a:ln>
              <a:effectLst/>
            </c:spPr>
            <c:extLst>
              <c:ext xmlns:c16="http://schemas.microsoft.com/office/drawing/2014/chart" uri="{C3380CC4-5D6E-409C-BE32-E72D297353CC}">
                <c16:uniqueId val="{00000001-73BA-416F-96B9-D0A7FC88D95D}"/>
              </c:ext>
            </c:extLst>
          </c:dPt>
          <c:dPt>
            <c:idx val="1"/>
            <c:invertIfNegative val="0"/>
            <c:bubble3D val="0"/>
            <c:spPr>
              <a:solidFill>
                <a:srgbClr val="F79646"/>
              </a:solidFill>
              <a:ln>
                <a:noFill/>
              </a:ln>
              <a:effectLst/>
            </c:spPr>
            <c:extLst>
              <c:ext xmlns:c16="http://schemas.microsoft.com/office/drawing/2014/chart" uri="{C3380CC4-5D6E-409C-BE32-E72D297353CC}">
                <c16:uniqueId val="{00000003-73BA-416F-96B9-D0A7FC88D95D}"/>
              </c:ext>
            </c:extLst>
          </c:dPt>
          <c:dPt>
            <c:idx val="2"/>
            <c:invertIfNegative val="0"/>
            <c:bubble3D val="0"/>
            <c:spPr>
              <a:solidFill>
                <a:srgbClr val="F79646"/>
              </a:solidFill>
              <a:ln>
                <a:noFill/>
              </a:ln>
              <a:effectLst/>
            </c:spPr>
            <c:extLst>
              <c:ext xmlns:c16="http://schemas.microsoft.com/office/drawing/2014/chart" uri="{C3380CC4-5D6E-409C-BE32-E72D297353CC}">
                <c16:uniqueId val="{00000005-73BA-416F-96B9-D0A7FC88D95D}"/>
              </c:ext>
            </c:extLst>
          </c:dPt>
          <c:dPt>
            <c:idx val="3"/>
            <c:invertIfNegative val="0"/>
            <c:bubble3D val="0"/>
            <c:spPr>
              <a:solidFill>
                <a:srgbClr val="F79646"/>
              </a:solidFill>
              <a:ln>
                <a:noFill/>
              </a:ln>
              <a:effectLst/>
            </c:spPr>
            <c:extLst>
              <c:ext xmlns:c16="http://schemas.microsoft.com/office/drawing/2014/chart" uri="{C3380CC4-5D6E-409C-BE32-E72D297353CC}">
                <c16:uniqueId val="{00000007-73BA-416F-96B9-D0A7FC88D95D}"/>
              </c:ext>
            </c:extLst>
          </c:dPt>
          <c:dPt>
            <c:idx val="4"/>
            <c:invertIfNegative val="0"/>
            <c:bubble3D val="0"/>
            <c:spPr>
              <a:solidFill>
                <a:srgbClr val="F79646"/>
              </a:solidFill>
              <a:ln>
                <a:noFill/>
              </a:ln>
              <a:effectLst/>
            </c:spPr>
            <c:extLst>
              <c:ext xmlns:c16="http://schemas.microsoft.com/office/drawing/2014/chart" uri="{C3380CC4-5D6E-409C-BE32-E72D297353CC}">
                <c16:uniqueId val="{00000009-73BA-416F-96B9-D0A7FC88D95D}"/>
              </c:ext>
            </c:extLst>
          </c:dPt>
          <c:dPt>
            <c:idx val="5"/>
            <c:invertIfNegative val="0"/>
            <c:bubble3D val="0"/>
            <c:spPr>
              <a:solidFill>
                <a:srgbClr val="F79646"/>
              </a:solidFill>
              <a:ln>
                <a:noFill/>
              </a:ln>
              <a:effectLst/>
            </c:spPr>
            <c:extLst>
              <c:ext xmlns:c16="http://schemas.microsoft.com/office/drawing/2014/chart" uri="{C3380CC4-5D6E-409C-BE32-E72D297353CC}">
                <c16:uniqueId val="{0000000B-73BA-416F-96B9-D0A7FC88D95D}"/>
              </c:ext>
            </c:extLst>
          </c:dPt>
          <c:dPt>
            <c:idx val="6"/>
            <c:invertIfNegative val="0"/>
            <c:bubble3D val="0"/>
            <c:spPr>
              <a:solidFill>
                <a:srgbClr val="F79646"/>
              </a:solidFill>
              <a:ln>
                <a:noFill/>
              </a:ln>
              <a:effectLst/>
            </c:spPr>
            <c:extLst>
              <c:ext xmlns:c16="http://schemas.microsoft.com/office/drawing/2014/chart" uri="{C3380CC4-5D6E-409C-BE32-E72D297353CC}">
                <c16:uniqueId val="{0000000D-73BA-416F-96B9-D0A7FC88D95D}"/>
              </c:ext>
            </c:extLst>
          </c:dPt>
          <c:dPt>
            <c:idx val="7"/>
            <c:invertIfNegative val="0"/>
            <c:bubble3D val="0"/>
            <c:spPr>
              <a:solidFill>
                <a:srgbClr val="F79646"/>
              </a:solidFill>
              <a:ln>
                <a:noFill/>
              </a:ln>
              <a:effectLst/>
            </c:spPr>
            <c:extLst>
              <c:ext xmlns:c16="http://schemas.microsoft.com/office/drawing/2014/chart" uri="{C3380CC4-5D6E-409C-BE32-E72D297353CC}">
                <c16:uniqueId val="{0000000F-73BA-416F-96B9-D0A7FC88D95D}"/>
              </c:ext>
            </c:extLst>
          </c:dPt>
          <c:dPt>
            <c:idx val="8"/>
            <c:invertIfNegative val="0"/>
            <c:bubble3D val="0"/>
            <c:spPr>
              <a:solidFill>
                <a:srgbClr val="F79646"/>
              </a:solidFill>
              <a:ln>
                <a:noFill/>
              </a:ln>
              <a:effectLst/>
            </c:spPr>
            <c:extLst>
              <c:ext xmlns:c16="http://schemas.microsoft.com/office/drawing/2014/chart" uri="{C3380CC4-5D6E-409C-BE32-E72D297353CC}">
                <c16:uniqueId val="{00000011-73BA-416F-96B9-D0A7FC88D95D}"/>
              </c:ext>
            </c:extLst>
          </c:dPt>
          <c:dPt>
            <c:idx val="9"/>
            <c:invertIfNegative val="0"/>
            <c:bubble3D val="0"/>
            <c:spPr>
              <a:solidFill>
                <a:srgbClr val="F79646"/>
              </a:solidFill>
              <a:ln>
                <a:noFill/>
              </a:ln>
              <a:effectLst/>
            </c:spPr>
            <c:extLst>
              <c:ext xmlns:c16="http://schemas.microsoft.com/office/drawing/2014/chart" uri="{C3380CC4-5D6E-409C-BE32-E72D297353CC}">
                <c16:uniqueId val="{00000013-73BA-416F-96B9-D0A7FC88D95D}"/>
              </c:ext>
            </c:extLst>
          </c:dPt>
          <c:dPt>
            <c:idx val="10"/>
            <c:invertIfNegative val="0"/>
            <c:bubble3D val="0"/>
            <c:spPr>
              <a:solidFill>
                <a:srgbClr val="F79646"/>
              </a:solidFill>
              <a:ln>
                <a:noFill/>
              </a:ln>
              <a:effectLst/>
            </c:spPr>
            <c:extLst>
              <c:ext xmlns:c16="http://schemas.microsoft.com/office/drawing/2014/chart" uri="{C3380CC4-5D6E-409C-BE32-E72D297353CC}">
                <c16:uniqueId val="{00000015-73BA-416F-96B9-D0A7FC88D95D}"/>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Sheet1!$B$1:$B$11</c:f>
              <c:strCache>
                <c:ptCount val="11"/>
                <c:pt idx="0">
                  <c:v>費用がかかるため経済的に負担</c:v>
                </c:pt>
                <c:pt idx="1">
                  <c:v>検診の予約が面倒</c:v>
                </c:pt>
                <c:pt idx="2">
                  <c:v>受診する時間がない</c:v>
                </c:pt>
                <c:pt idx="3">
                  <c:v>新型コロナウイルス感染症流行拡大のため受診を控えた</c:v>
                </c:pt>
                <c:pt idx="4">
                  <c:v>がん検診そのものを知らない</c:v>
                </c:pt>
                <c:pt idx="5">
                  <c:v>検査に伴う苦痛が不安</c:v>
                </c:pt>
                <c:pt idx="6">
                  <c:v>がんが心配なときはその都度医療機関を受診すればよいと思うから</c:v>
                </c:pt>
                <c:pt idx="7">
                  <c:v>健康状態に自信があり必要性を感じない</c:v>
                </c:pt>
                <c:pt idx="8">
                  <c:v>がんが発見されるのが怖いから</c:v>
                </c:pt>
                <c:pt idx="9">
                  <c:v>医療機関で治療中だから</c:v>
                </c:pt>
                <c:pt idx="10">
                  <c:v>検診場所が不便だから</c:v>
                </c:pt>
              </c:strCache>
            </c:strRef>
          </c:cat>
          <c:val>
            <c:numRef>
              <c:f>Sheet1!$C$1:$C$11</c:f>
              <c:numCache>
                <c:formatCode>#,##0</c:formatCode>
                <c:ptCount val="11"/>
                <c:pt idx="0">
                  <c:v>1094</c:v>
                </c:pt>
                <c:pt idx="1">
                  <c:v>1058</c:v>
                </c:pt>
                <c:pt idx="2">
                  <c:v>1008</c:v>
                </c:pt>
                <c:pt idx="3" formatCode="General">
                  <c:v>998</c:v>
                </c:pt>
                <c:pt idx="4" formatCode="General">
                  <c:v>854</c:v>
                </c:pt>
                <c:pt idx="5" formatCode="General">
                  <c:v>684</c:v>
                </c:pt>
                <c:pt idx="6" formatCode="General">
                  <c:v>649</c:v>
                </c:pt>
                <c:pt idx="7" formatCode="General">
                  <c:v>458</c:v>
                </c:pt>
                <c:pt idx="8" formatCode="General">
                  <c:v>456</c:v>
                </c:pt>
                <c:pt idx="9" formatCode="General">
                  <c:v>275</c:v>
                </c:pt>
                <c:pt idx="10" formatCode="General">
                  <c:v>214</c:v>
                </c:pt>
              </c:numCache>
            </c:numRef>
          </c:val>
          <c:extLst>
            <c:ext xmlns:c16="http://schemas.microsoft.com/office/drawing/2014/chart" uri="{C3380CC4-5D6E-409C-BE32-E72D297353CC}">
              <c16:uniqueId val="{00000016-73BA-416F-96B9-D0A7FC88D95D}"/>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Sheet1!$B$1:$B$11</c:f>
              <c:strCache>
                <c:ptCount val="11"/>
                <c:pt idx="0">
                  <c:v>費用がかかるため経済的に負担</c:v>
                </c:pt>
                <c:pt idx="1">
                  <c:v>検診の予約が面倒</c:v>
                </c:pt>
                <c:pt idx="2">
                  <c:v>受診する時間がない</c:v>
                </c:pt>
                <c:pt idx="3">
                  <c:v>新型コロナウイルス感染症流行拡大のため受診を控えた</c:v>
                </c:pt>
                <c:pt idx="4">
                  <c:v>がん検診そのものを知らない</c:v>
                </c:pt>
                <c:pt idx="5">
                  <c:v>検査に伴う苦痛が不安</c:v>
                </c:pt>
                <c:pt idx="6">
                  <c:v>がんが心配なときはその都度医療機関を受診すればよいと思うから</c:v>
                </c:pt>
                <c:pt idx="7">
                  <c:v>健康状態に自信があり必要性を感じない</c:v>
                </c:pt>
                <c:pt idx="8">
                  <c:v>がんが発見されるのが怖いから</c:v>
                </c:pt>
                <c:pt idx="9">
                  <c:v>医療機関で治療中だから</c:v>
                </c:pt>
                <c:pt idx="10">
                  <c:v>検診場所が不便だから</c:v>
                </c:pt>
              </c:strCache>
            </c:strRef>
          </c:cat>
          <c:val>
            <c:numRef>
              <c:f>Sheet1!$D$1:$D$11</c:f>
              <c:numCache>
                <c:formatCode>0.00%</c:formatCode>
                <c:ptCount val="11"/>
                <c:pt idx="0">
                  <c:v>0.14099999999999999</c:v>
                </c:pt>
                <c:pt idx="1">
                  <c:v>0.13700000000000001</c:v>
                </c:pt>
                <c:pt idx="2">
                  <c:v>0.13</c:v>
                </c:pt>
                <c:pt idx="3">
                  <c:v>0.129</c:v>
                </c:pt>
                <c:pt idx="4">
                  <c:v>0.11</c:v>
                </c:pt>
                <c:pt idx="5">
                  <c:v>8.7999999999999995E-2</c:v>
                </c:pt>
                <c:pt idx="6">
                  <c:v>8.4000000000000005E-2</c:v>
                </c:pt>
                <c:pt idx="7">
                  <c:v>5.8999999999999997E-2</c:v>
                </c:pt>
                <c:pt idx="8">
                  <c:v>5.8999999999999997E-2</c:v>
                </c:pt>
                <c:pt idx="9">
                  <c:v>3.5000000000000003E-2</c:v>
                </c:pt>
                <c:pt idx="10">
                  <c:v>2.8000000000000001E-2</c:v>
                </c:pt>
              </c:numCache>
            </c:numRef>
          </c:val>
          <c:extLst>
            <c:ext xmlns:c16="http://schemas.microsoft.com/office/drawing/2014/chart" uri="{C3380CC4-5D6E-409C-BE32-E72D297353CC}">
              <c16:uniqueId val="{00000017-73BA-416F-96B9-D0A7FC88D95D}"/>
            </c:ext>
          </c:extLst>
        </c:ser>
        <c:dLbls>
          <c:dLblPos val="outEnd"/>
          <c:showLegendKey val="0"/>
          <c:showVal val="1"/>
          <c:showCatName val="0"/>
          <c:showSerName val="0"/>
          <c:showPercent val="0"/>
          <c:showBubbleSize val="0"/>
        </c:dLbls>
        <c:gapWidth val="85"/>
        <c:overlap val="100"/>
        <c:axId val="105854800"/>
        <c:axId val="119703288"/>
      </c:barChart>
      <c:catAx>
        <c:axId val="105854800"/>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crossAx val="119703288"/>
        <c:crosses val="autoZero"/>
        <c:auto val="1"/>
        <c:lblAlgn val="ctr"/>
        <c:lblOffset val="100"/>
        <c:noMultiLvlLbl val="0"/>
      </c:catAx>
      <c:valAx>
        <c:axId val="119703288"/>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r>
                  <a:rPr lang="ja-JP" altLang="en-US" b="0" u="none" dirty="0">
                    <a:latin typeface="メイリオ" panose="020B0604030504040204" pitchFamily="50" charset="-128"/>
                    <a:ea typeface="メイリオ" panose="020B0604030504040204" pitchFamily="50" charset="-128"/>
                  </a:rPr>
                  <a:t>回答数</a:t>
                </a:r>
              </a:p>
            </c:rich>
          </c:tx>
          <c:layout>
            <c:manualLayout>
              <c:xMode val="edge"/>
              <c:yMode val="edge"/>
              <c:x val="0.68159811069844967"/>
              <c:y val="3.605849891334087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1058548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sz="1600" dirty="0"/>
              <a:t>図表</a:t>
            </a:r>
            <a:r>
              <a:rPr lang="en-US" sz="1600" dirty="0"/>
              <a:t>14</a:t>
            </a:r>
            <a:r>
              <a:rPr lang="ja-JP" sz="1600" dirty="0"/>
              <a:t>：検査内容について「がん検診」と知っているか</a:t>
            </a: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'片山クロスあれこれ (2)'!$G$4</c:f>
              <c:strCache>
                <c:ptCount val="1"/>
                <c:pt idx="0">
                  <c:v>がん検診を受けている</c:v>
                </c:pt>
              </c:strCache>
            </c:strRef>
          </c:tx>
          <c:spPr>
            <a:solidFill>
              <a:schemeClr val="accent1"/>
            </a:solidFill>
            <a:ln>
              <a:noFill/>
            </a:ln>
            <a:effectLst/>
          </c:spPr>
          <c:invertIfNegative val="0"/>
          <c:dLbls>
            <c:dLbl>
              <c:idx val="3"/>
              <c:layout>
                <c:manualLayout>
                  <c:x val="0"/>
                  <c:y val="2.273371693049691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F83-4057-AD9F-194E09BF1139}"/>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'片山クロスあれこれ (2)'!$H$2:$L$3</c:f>
              <c:multiLvlStrCache>
                <c:ptCount val="5"/>
                <c:lvl>
                  <c:pt idx="0">
                    <c:v>胃</c:v>
                  </c:pt>
                  <c:pt idx="1">
                    <c:v>大腸</c:v>
                  </c:pt>
                  <c:pt idx="2">
                    <c:v>肺</c:v>
                  </c:pt>
                  <c:pt idx="3">
                    <c:v>子宮</c:v>
                  </c:pt>
                  <c:pt idx="4">
                    <c:v>乳</c:v>
                  </c:pt>
                </c:lvl>
                <c:lvl>
                  <c:pt idx="0">
                    <c:v>（胃部のＸ線撮影、内視鏡検査）</c:v>
                  </c:pt>
                  <c:pt idx="1">
                    <c:v>（便潜血検査）</c:v>
                  </c:pt>
                  <c:pt idx="2">
                    <c:v>（胸部Ｘ線撮影）</c:v>
                  </c:pt>
                  <c:pt idx="3">
                    <c:v>（子宮頸部細胞診）</c:v>
                  </c:pt>
                  <c:pt idx="4">
                    <c:v>（マンモグラフィー）</c:v>
                  </c:pt>
                </c:lvl>
              </c:multiLvlStrCache>
            </c:multiLvlStrRef>
          </c:cat>
          <c:val>
            <c:numRef>
              <c:f>'片山クロスあれこれ (2)'!$H$4:$L$4</c:f>
              <c:numCache>
                <c:formatCode>0.0%</c:formatCode>
                <c:ptCount val="5"/>
                <c:pt idx="0">
                  <c:v>0.74399999999999999</c:v>
                </c:pt>
                <c:pt idx="1">
                  <c:v>0.74099999999999999</c:v>
                </c:pt>
                <c:pt idx="2">
                  <c:v>0.72199999999999998</c:v>
                </c:pt>
                <c:pt idx="3">
                  <c:v>0.752</c:v>
                </c:pt>
                <c:pt idx="4">
                  <c:v>0.83499999999999996</c:v>
                </c:pt>
              </c:numCache>
            </c:numRef>
          </c:val>
          <c:extLst>
            <c:ext xmlns:c16="http://schemas.microsoft.com/office/drawing/2014/chart" uri="{C3380CC4-5D6E-409C-BE32-E72D297353CC}">
              <c16:uniqueId val="{00000000-4F83-4057-AD9F-194E09BF1139}"/>
            </c:ext>
          </c:extLst>
        </c:ser>
        <c:ser>
          <c:idx val="1"/>
          <c:order val="1"/>
          <c:tx>
            <c:strRef>
              <c:f>'片山クロスあれこれ (2)'!$G$5</c:f>
              <c:strCache>
                <c:ptCount val="1"/>
                <c:pt idx="0">
                  <c:v>がん検診を受けていない</c:v>
                </c:pt>
              </c:strCache>
            </c:strRef>
          </c:tx>
          <c:spPr>
            <a:solidFill>
              <a:srgbClr val="D9D9D9"/>
            </a:solidFill>
            <a:ln>
              <a:noFill/>
            </a:ln>
            <a:effectLst/>
          </c:spPr>
          <c:invertIfNegative val="0"/>
          <c:dLbls>
            <c:dLbl>
              <c:idx val="0"/>
              <c:layout>
                <c:manualLayout>
                  <c:x val="-5.9524576670084094E-4"/>
                  <c:y val="2.779241646164553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F83-4057-AD9F-194E09BF1139}"/>
                </c:ext>
              </c:extLst>
            </c:dLbl>
            <c:dLbl>
              <c:idx val="1"/>
              <c:layout>
                <c:manualLayout>
                  <c:x val="1.3521054922855321E-3"/>
                  <c:y val="-6.69212604288692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F83-4057-AD9F-194E09BF1139}"/>
                </c:ext>
              </c:extLst>
            </c:dLbl>
            <c:dLbl>
              <c:idx val="2"/>
              <c:layout>
                <c:manualLayout>
                  <c:x val="-2.0437265555686766E-3"/>
                  <c:y val="6.820115079149135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F83-4057-AD9F-194E09BF1139}"/>
                </c:ext>
              </c:extLst>
            </c:dLbl>
            <c:dLbl>
              <c:idx val="3"/>
              <c:layout>
                <c:manualLayout>
                  <c:x val="-1.9954818804747867E-3"/>
                  <c:y val="5.052613339214265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F83-4057-AD9F-194E09BF1139}"/>
                </c:ext>
              </c:extLst>
            </c:dLbl>
            <c:dLbl>
              <c:idx val="4"/>
              <c:layout>
                <c:manualLayout>
                  <c:x val="7.1942733228503924E-3"/>
                  <c:y val="6.948104115411383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F83-4057-AD9F-194E09BF1139}"/>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'片山クロスあれこれ (2)'!$H$2:$L$3</c:f>
              <c:multiLvlStrCache>
                <c:ptCount val="5"/>
                <c:lvl>
                  <c:pt idx="0">
                    <c:v>胃</c:v>
                  </c:pt>
                  <c:pt idx="1">
                    <c:v>大腸</c:v>
                  </c:pt>
                  <c:pt idx="2">
                    <c:v>肺</c:v>
                  </c:pt>
                  <c:pt idx="3">
                    <c:v>子宮</c:v>
                  </c:pt>
                  <c:pt idx="4">
                    <c:v>乳</c:v>
                  </c:pt>
                </c:lvl>
                <c:lvl>
                  <c:pt idx="0">
                    <c:v>（胃部のＸ線撮影、内視鏡検査）</c:v>
                  </c:pt>
                  <c:pt idx="1">
                    <c:v>（便潜血検査）</c:v>
                  </c:pt>
                  <c:pt idx="2">
                    <c:v>（胸部Ｘ線撮影）</c:v>
                  </c:pt>
                  <c:pt idx="3">
                    <c:v>（子宮頸部細胞診）</c:v>
                  </c:pt>
                  <c:pt idx="4">
                    <c:v>（マンモグラフィー）</c:v>
                  </c:pt>
                </c:lvl>
              </c:multiLvlStrCache>
            </c:multiLvlStrRef>
          </c:cat>
          <c:val>
            <c:numRef>
              <c:f>'片山クロスあれこれ (2)'!$H$5:$L$5</c:f>
              <c:numCache>
                <c:formatCode>0.0%</c:formatCode>
                <c:ptCount val="5"/>
                <c:pt idx="0">
                  <c:v>0.6</c:v>
                </c:pt>
                <c:pt idx="1">
                  <c:v>0.502</c:v>
                </c:pt>
                <c:pt idx="2">
                  <c:v>0.57299999999999995</c:v>
                </c:pt>
                <c:pt idx="3">
                  <c:v>0.63500000000000001</c:v>
                </c:pt>
                <c:pt idx="4">
                  <c:v>0.79200000000000004</c:v>
                </c:pt>
              </c:numCache>
            </c:numRef>
          </c:val>
          <c:extLst>
            <c:ext xmlns:c16="http://schemas.microsoft.com/office/drawing/2014/chart" uri="{C3380CC4-5D6E-409C-BE32-E72D297353CC}">
              <c16:uniqueId val="{00000006-4F83-4057-AD9F-194E09BF1139}"/>
            </c:ext>
          </c:extLst>
        </c:ser>
        <c:dLbls>
          <c:showLegendKey val="0"/>
          <c:showVal val="0"/>
          <c:showCatName val="0"/>
          <c:showSerName val="0"/>
          <c:showPercent val="0"/>
          <c:showBubbleSize val="0"/>
        </c:dLbls>
        <c:gapWidth val="219"/>
        <c:overlap val="-27"/>
        <c:axId val="1309458560"/>
        <c:axId val="1309459808"/>
      </c:barChart>
      <c:catAx>
        <c:axId val="1309458560"/>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09459808"/>
        <c:crosses val="autoZero"/>
        <c:auto val="1"/>
        <c:lblAlgn val="ctr"/>
        <c:lblOffset val="100"/>
        <c:tickLblSkip val="1"/>
        <c:noMultiLvlLbl val="0"/>
      </c:catAx>
      <c:valAx>
        <c:axId val="1309459808"/>
        <c:scaling>
          <c:orientation val="minMax"/>
        </c:scaling>
        <c:delete val="0"/>
        <c:axPos val="l"/>
        <c:majorGridlines>
          <c:spPr>
            <a:ln w="9525" cap="flat" cmpd="sng" algn="ctr">
              <a:no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094585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F5E81B69-2470-440A-9603-D03962D4A4CD}" type="datetimeFigureOut">
              <a:rPr kumimoji="1" lang="ja-JP" altLang="en-US" smtClean="0"/>
              <a:t>2023/8/21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C2E541E-4527-4BC0-AC54-1AF823CDC454}" type="slidenum">
              <a:rPr kumimoji="1" lang="ja-JP" altLang="en-US" smtClean="0"/>
              <a:t>‹#›</a:t>
            </a:fld>
            <a:endParaRPr kumimoji="1" lang="ja-JP" altLang="en-US"/>
          </a:p>
        </p:txBody>
      </p:sp>
    </p:spTree>
    <p:extLst>
      <p:ext uri="{BB962C8B-B14F-4D97-AF65-F5344CB8AC3E}">
        <p14:creationId xmlns:p14="http://schemas.microsoft.com/office/powerpoint/2010/main" val="2859004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E99BDA46-6FC1-43F2-930B-D1734032CCFF}" type="datetimeFigureOut">
              <a:rPr kumimoji="1" lang="ja-JP" altLang="en-US" smtClean="0"/>
              <a:t>2023/8/21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BC92D76-20EB-449E-AB0E-E84C2516363B}" type="slidenum">
              <a:rPr kumimoji="1" lang="ja-JP" altLang="en-US" smtClean="0"/>
              <a:t>‹#›</a:t>
            </a:fld>
            <a:endParaRPr kumimoji="1" lang="ja-JP" altLang="en-US"/>
          </a:p>
        </p:txBody>
      </p:sp>
    </p:spTree>
    <p:extLst>
      <p:ext uri="{BB962C8B-B14F-4D97-AF65-F5344CB8AC3E}">
        <p14:creationId xmlns:p14="http://schemas.microsoft.com/office/powerpoint/2010/main" val="3265906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a:t>
            </a:fld>
            <a:endParaRPr kumimoji="1" lang="ja-JP" altLang="en-US" dirty="0"/>
          </a:p>
        </p:txBody>
      </p:sp>
    </p:spTree>
    <p:extLst>
      <p:ext uri="{BB962C8B-B14F-4D97-AF65-F5344CB8AC3E}">
        <p14:creationId xmlns:p14="http://schemas.microsoft.com/office/powerpoint/2010/main" val="660578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12</a:t>
            </a:fld>
            <a:endParaRPr kumimoji="1" lang="ja-JP" altLang="en-US"/>
          </a:p>
        </p:txBody>
      </p:sp>
    </p:spTree>
    <p:extLst>
      <p:ext uri="{BB962C8B-B14F-4D97-AF65-F5344CB8AC3E}">
        <p14:creationId xmlns:p14="http://schemas.microsoft.com/office/powerpoint/2010/main" val="3005459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13</a:t>
            </a:fld>
            <a:endParaRPr kumimoji="1" lang="ja-JP" altLang="en-US"/>
          </a:p>
        </p:txBody>
      </p:sp>
    </p:spTree>
    <p:extLst>
      <p:ext uri="{BB962C8B-B14F-4D97-AF65-F5344CB8AC3E}">
        <p14:creationId xmlns:p14="http://schemas.microsoft.com/office/powerpoint/2010/main" val="3297667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14</a:t>
            </a:fld>
            <a:endParaRPr kumimoji="1" lang="ja-JP" altLang="en-US"/>
          </a:p>
        </p:txBody>
      </p:sp>
    </p:spTree>
    <p:extLst>
      <p:ext uri="{BB962C8B-B14F-4D97-AF65-F5344CB8AC3E}">
        <p14:creationId xmlns:p14="http://schemas.microsoft.com/office/powerpoint/2010/main" val="3869483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15</a:t>
            </a:fld>
            <a:endParaRPr kumimoji="1" lang="ja-JP" altLang="en-US" dirty="0"/>
          </a:p>
        </p:txBody>
      </p:sp>
    </p:spTree>
    <p:extLst>
      <p:ext uri="{BB962C8B-B14F-4D97-AF65-F5344CB8AC3E}">
        <p14:creationId xmlns:p14="http://schemas.microsoft.com/office/powerpoint/2010/main" val="19797492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17</a:t>
            </a:fld>
            <a:endParaRPr kumimoji="1" lang="ja-JP" altLang="en-US" dirty="0"/>
          </a:p>
        </p:txBody>
      </p:sp>
    </p:spTree>
    <p:extLst>
      <p:ext uri="{BB962C8B-B14F-4D97-AF65-F5344CB8AC3E}">
        <p14:creationId xmlns:p14="http://schemas.microsoft.com/office/powerpoint/2010/main" val="1336294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18</a:t>
            </a:fld>
            <a:endParaRPr kumimoji="1" lang="ja-JP" altLang="en-US"/>
          </a:p>
        </p:txBody>
      </p:sp>
    </p:spTree>
    <p:extLst>
      <p:ext uri="{BB962C8B-B14F-4D97-AF65-F5344CB8AC3E}">
        <p14:creationId xmlns:p14="http://schemas.microsoft.com/office/powerpoint/2010/main" val="36602754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19</a:t>
            </a:fld>
            <a:endParaRPr kumimoji="1" lang="ja-JP" altLang="en-US"/>
          </a:p>
        </p:txBody>
      </p:sp>
    </p:spTree>
    <p:extLst>
      <p:ext uri="{BB962C8B-B14F-4D97-AF65-F5344CB8AC3E}">
        <p14:creationId xmlns:p14="http://schemas.microsoft.com/office/powerpoint/2010/main" val="33609086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20</a:t>
            </a:fld>
            <a:endParaRPr kumimoji="1" lang="ja-JP" altLang="en-US"/>
          </a:p>
        </p:txBody>
      </p:sp>
    </p:spTree>
    <p:extLst>
      <p:ext uri="{BB962C8B-B14F-4D97-AF65-F5344CB8AC3E}">
        <p14:creationId xmlns:p14="http://schemas.microsoft.com/office/powerpoint/2010/main" val="442713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21</a:t>
            </a:fld>
            <a:endParaRPr kumimoji="1" lang="ja-JP" altLang="en-US"/>
          </a:p>
        </p:txBody>
      </p:sp>
    </p:spTree>
    <p:extLst>
      <p:ext uri="{BB962C8B-B14F-4D97-AF65-F5344CB8AC3E}">
        <p14:creationId xmlns:p14="http://schemas.microsoft.com/office/powerpoint/2010/main" val="2718438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22</a:t>
            </a:fld>
            <a:endParaRPr kumimoji="1" lang="ja-JP" altLang="en-US"/>
          </a:p>
        </p:txBody>
      </p:sp>
    </p:spTree>
    <p:extLst>
      <p:ext uri="{BB962C8B-B14F-4D97-AF65-F5344CB8AC3E}">
        <p14:creationId xmlns:p14="http://schemas.microsoft.com/office/powerpoint/2010/main" val="2791058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3</a:t>
            </a:fld>
            <a:endParaRPr kumimoji="1" lang="ja-JP" altLang="en-US" dirty="0"/>
          </a:p>
        </p:txBody>
      </p:sp>
    </p:spTree>
    <p:extLst>
      <p:ext uri="{BB962C8B-B14F-4D97-AF65-F5344CB8AC3E}">
        <p14:creationId xmlns:p14="http://schemas.microsoft.com/office/powerpoint/2010/main" val="24767270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23</a:t>
            </a:fld>
            <a:endParaRPr kumimoji="1" lang="ja-JP" altLang="en-US"/>
          </a:p>
        </p:txBody>
      </p:sp>
    </p:spTree>
    <p:extLst>
      <p:ext uri="{BB962C8B-B14F-4D97-AF65-F5344CB8AC3E}">
        <p14:creationId xmlns:p14="http://schemas.microsoft.com/office/powerpoint/2010/main" val="41761382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24</a:t>
            </a:fld>
            <a:endParaRPr kumimoji="1" lang="ja-JP" altLang="en-US"/>
          </a:p>
        </p:txBody>
      </p:sp>
    </p:spTree>
    <p:extLst>
      <p:ext uri="{BB962C8B-B14F-4D97-AF65-F5344CB8AC3E}">
        <p14:creationId xmlns:p14="http://schemas.microsoft.com/office/powerpoint/2010/main" val="3660275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a:t>
            </a:r>
            <a:endParaRPr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4</a:t>
            </a:fld>
            <a:endParaRPr kumimoji="1" lang="ja-JP" altLang="en-US" dirty="0"/>
          </a:p>
        </p:txBody>
      </p:sp>
    </p:spTree>
    <p:extLst>
      <p:ext uri="{BB962C8B-B14F-4D97-AF65-F5344CB8AC3E}">
        <p14:creationId xmlns:p14="http://schemas.microsoft.com/office/powerpoint/2010/main" val="3297667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5</a:t>
            </a:fld>
            <a:endParaRPr kumimoji="1" lang="ja-JP" altLang="en-US" dirty="0"/>
          </a:p>
        </p:txBody>
      </p:sp>
    </p:spTree>
    <p:extLst>
      <p:ext uri="{BB962C8B-B14F-4D97-AF65-F5344CB8AC3E}">
        <p14:creationId xmlns:p14="http://schemas.microsoft.com/office/powerpoint/2010/main" val="2671635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6</a:t>
            </a:fld>
            <a:endParaRPr kumimoji="1" lang="ja-JP" altLang="en-US"/>
          </a:p>
        </p:txBody>
      </p:sp>
    </p:spTree>
    <p:extLst>
      <p:ext uri="{BB962C8B-B14F-4D97-AF65-F5344CB8AC3E}">
        <p14:creationId xmlns:p14="http://schemas.microsoft.com/office/powerpoint/2010/main" val="3837552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7</a:t>
            </a:fld>
            <a:endParaRPr kumimoji="1" lang="ja-JP" altLang="en-US"/>
          </a:p>
        </p:txBody>
      </p:sp>
    </p:spTree>
    <p:extLst>
      <p:ext uri="{BB962C8B-B14F-4D97-AF65-F5344CB8AC3E}">
        <p14:creationId xmlns:p14="http://schemas.microsoft.com/office/powerpoint/2010/main" val="3159944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8</a:t>
            </a:fld>
            <a:endParaRPr kumimoji="1" lang="ja-JP" altLang="en-US"/>
          </a:p>
        </p:txBody>
      </p:sp>
    </p:spTree>
    <p:extLst>
      <p:ext uri="{BB962C8B-B14F-4D97-AF65-F5344CB8AC3E}">
        <p14:creationId xmlns:p14="http://schemas.microsoft.com/office/powerpoint/2010/main" val="3021472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9</a:t>
            </a:fld>
            <a:endParaRPr kumimoji="1" lang="ja-JP" altLang="en-US"/>
          </a:p>
        </p:txBody>
      </p:sp>
    </p:spTree>
    <p:extLst>
      <p:ext uri="{BB962C8B-B14F-4D97-AF65-F5344CB8AC3E}">
        <p14:creationId xmlns:p14="http://schemas.microsoft.com/office/powerpoint/2010/main" val="3047426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10</a:t>
            </a:fld>
            <a:endParaRPr kumimoji="1" lang="ja-JP" altLang="en-US"/>
          </a:p>
        </p:txBody>
      </p:sp>
    </p:spTree>
    <p:extLst>
      <p:ext uri="{BB962C8B-B14F-4D97-AF65-F5344CB8AC3E}">
        <p14:creationId xmlns:p14="http://schemas.microsoft.com/office/powerpoint/2010/main" val="4181801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02797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18140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377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95601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0558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2023/8/21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8800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3E7596-C829-4ACC-9635-1231A6F8AA34}" type="datetimeFigureOut">
              <a:rPr kumimoji="1" lang="ja-JP" altLang="en-US" smtClean="0"/>
              <a:t>2023/8/21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4790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3E7596-C829-4ACC-9635-1231A6F8AA34}" type="datetimeFigureOut">
              <a:rPr kumimoji="1" lang="ja-JP" altLang="en-US" smtClean="0"/>
              <a:t>2023/8/21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391164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3E7596-C829-4ACC-9635-1231A6F8AA34}" type="datetimeFigureOut">
              <a:rPr kumimoji="1" lang="ja-JP" altLang="en-US" smtClean="0"/>
              <a:t>2023/8/21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35037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2023/8/21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1460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2023/8/21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83595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E7596-C829-4ACC-9635-1231A6F8AA34}" type="datetimeFigureOut">
              <a:rPr kumimoji="1" lang="ja-JP" altLang="en-US" smtClean="0"/>
              <a:t>2023/8/21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1492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第</a:t>
            </a:r>
            <a:r>
              <a:rPr lang="ja-JP" altLang="en-US" dirty="0">
                <a:solidFill>
                  <a:srgbClr val="FF0000"/>
                </a:solidFill>
              </a:rPr>
              <a:t>４</a:t>
            </a:r>
            <a:r>
              <a:rPr kumimoji="1" lang="ja-JP" altLang="en-US" dirty="0" smtClean="0"/>
              <a:t>期大阪府がん対策推進計画</a:t>
            </a:r>
            <a:r>
              <a:rPr kumimoji="1" lang="en-US" altLang="ja-JP" dirty="0" smtClean="0"/>
              <a:t/>
            </a:r>
            <a:br>
              <a:rPr kumimoji="1" lang="en-US" altLang="ja-JP" dirty="0" smtClean="0"/>
            </a:br>
            <a:r>
              <a:rPr kumimoji="1" lang="ja-JP" altLang="en-US" dirty="0" smtClean="0"/>
              <a:t>がん検診</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分野別検討</a:t>
            </a:r>
            <a:endParaRPr kumimoji="1" lang="ja-JP" altLang="en-US" dirty="0"/>
          </a:p>
        </p:txBody>
      </p:sp>
      <p:sp>
        <p:nvSpPr>
          <p:cNvPr id="4" name="テキスト ボックス 3"/>
          <p:cNvSpPr txBox="1"/>
          <p:nvPr/>
        </p:nvSpPr>
        <p:spPr>
          <a:xfrm>
            <a:off x="8149699" y="187935"/>
            <a:ext cx="864096" cy="369332"/>
          </a:xfrm>
          <a:prstGeom prst="rect">
            <a:avLst/>
          </a:prstGeom>
          <a:noFill/>
          <a:ln>
            <a:solidFill>
              <a:schemeClr val="tx1"/>
            </a:solidFill>
          </a:ln>
        </p:spPr>
        <p:txBody>
          <a:bodyPr wrap="square" rtlCol="0">
            <a:spAutoFit/>
          </a:bodyPr>
          <a:lstStyle/>
          <a:p>
            <a:r>
              <a:rPr kumimoji="1" lang="ja-JP" altLang="en-US" dirty="0" smtClean="0"/>
              <a:t>資料</a:t>
            </a:r>
            <a:r>
              <a:rPr lang="ja-JP" altLang="en-US" dirty="0"/>
              <a:t>３</a:t>
            </a:r>
            <a:endParaRPr kumimoji="1" lang="en-US" altLang="ja-JP" dirty="0" smtClean="0"/>
          </a:p>
        </p:txBody>
      </p:sp>
    </p:spTree>
    <p:extLst>
      <p:ext uri="{BB962C8B-B14F-4D97-AF65-F5344CB8AC3E}">
        <p14:creationId xmlns:p14="http://schemas.microsoft.com/office/powerpoint/2010/main" val="1976571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395691"/>
            <a:ext cx="8880176" cy="6201661"/>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pPr>
              <a:spcBef>
                <a:spcPts val="600"/>
              </a:spcBef>
            </a:pPr>
            <a:endParaRPr lang="en-US" altLang="ja-JP" sz="2100" b="1" dirty="0">
              <a:latin typeface="HG丸ｺﾞｼｯｸM-PRO" panose="020F0600000000000000" pitchFamily="50" charset="-128"/>
              <a:ea typeface="HG丸ｺﾞｼｯｸM-PRO" panose="020F0600000000000000" pitchFamily="50" charset="-128"/>
            </a:endParaRPr>
          </a:p>
          <a:p>
            <a:endParaRPr lang="en-US" altLang="ja-JP" sz="2100" b="1" dirty="0" smtClean="0">
              <a:latin typeface="HG丸ｺﾞｼｯｸM-PRO" panose="020F0600000000000000" pitchFamily="50" charset="-128"/>
              <a:ea typeface="HG丸ｺﾞｼｯｸM-PRO" panose="020F0600000000000000" pitchFamily="50" charset="-128"/>
            </a:endParaRPr>
          </a:p>
          <a:p>
            <a:r>
              <a:rPr lang="ja-JP" altLang="ja-JP" sz="2100" b="1" dirty="0" smtClean="0">
                <a:latin typeface="HG丸ｺﾞｼｯｸM-PRO" panose="020F0600000000000000" pitchFamily="50" charset="-128"/>
                <a:ea typeface="HG丸ｺﾞｼｯｸM-PRO" panose="020F0600000000000000" pitchFamily="50" charset="-128"/>
              </a:rPr>
              <a:t>【がん検診を受診しない理由】</a:t>
            </a:r>
            <a:r>
              <a:rPr lang="ja-JP" altLang="en-US" sz="1400" dirty="0">
                <a:solidFill>
                  <a:schemeClr val="tx1"/>
                </a:solidFill>
                <a:latin typeface="HG丸ｺﾞｼｯｸM-PRO" panose="020F0600000000000000" pitchFamily="50" charset="-128"/>
                <a:ea typeface="HG丸ｺﾞｼｯｸM-PRO" panose="020F0600000000000000" pitchFamily="50" charset="-128"/>
              </a:rPr>
              <a:t>参考資料２</a:t>
            </a:r>
            <a:r>
              <a:rPr lang="en-US" altLang="ja-JP" sz="1400" dirty="0">
                <a:solidFill>
                  <a:schemeClr val="tx1"/>
                </a:solidFill>
                <a:latin typeface="HG丸ｺﾞｼｯｸM-PRO" panose="020F0600000000000000" pitchFamily="50" charset="-128"/>
                <a:ea typeface="HG丸ｺﾞｼｯｸM-PRO" panose="020F0600000000000000" pitchFamily="50" charset="-128"/>
              </a:rPr>
              <a:t>-P</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５</a:t>
            </a:r>
            <a:endParaRPr lang="en-US" altLang="ja-JP" sz="1400" b="1" dirty="0"/>
          </a:p>
          <a:p>
            <a:pPr fontAlgn="auto"/>
            <a:r>
              <a:rPr lang="en-US" altLang="ja-JP" dirty="0">
                <a:latin typeface="HG丸ｺﾞｼｯｸM-PRO" panose="020F0600000000000000" pitchFamily="50" charset="-128"/>
                <a:ea typeface="HG丸ｺﾞｼｯｸM-PRO" panose="020F0600000000000000" pitchFamily="50" charset="-128"/>
              </a:rPr>
              <a:t> </a:t>
            </a:r>
            <a:endParaRPr lang="ja-JP" altLang="ja-JP"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en-US" dirty="0">
                <a:solidFill>
                  <a:schemeClr val="tx1"/>
                </a:solidFill>
                <a:latin typeface="HG丸ｺﾞｼｯｸM-PRO" panose="020F0600000000000000" pitchFamily="50" charset="-128"/>
                <a:ea typeface="HG丸ｺﾞｼｯｸM-PRO" panose="020F0600000000000000" pitchFamily="50" charset="-128"/>
              </a:rPr>
              <a:t>○がん検診</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を受け</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てい</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ない</a:t>
            </a:r>
            <a:r>
              <a:rPr lang="ja-JP" altLang="en-US" dirty="0">
                <a:solidFill>
                  <a:schemeClr val="tx1"/>
                </a:solidFill>
                <a:latin typeface="HG丸ｺﾞｼｯｸM-PRO" panose="020F0600000000000000" pitchFamily="50" charset="-128"/>
                <a:ea typeface="HG丸ｺﾞｼｯｸM-PRO" panose="020F0600000000000000" pitchFamily="50" charset="-128"/>
              </a:rPr>
              <a:t>理由として、経済的な負担を挙げている人が多く</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みら</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れますが</a:t>
            </a:r>
            <a:r>
              <a:rPr lang="ja-JP" altLang="en-US" dirty="0">
                <a:solidFill>
                  <a:schemeClr val="tx1"/>
                </a:solidFill>
                <a:latin typeface="HG丸ｺﾞｼｯｸM-PRO" panose="020F0600000000000000" pitchFamily="50" charset="-128"/>
                <a:ea typeface="HG丸ｺﾞｼｯｸM-PRO" panose="020F0600000000000000" pitchFamily="50" charset="-128"/>
              </a:rPr>
              <a:t>、がん検診は安価で受診できることが知られていない可能性が高い</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と</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考えられます</a:t>
            </a:r>
            <a:r>
              <a:rPr lang="ja-JP" altLang="en-US" dirty="0">
                <a:solidFill>
                  <a:schemeClr val="tx1"/>
                </a:solidFill>
                <a:latin typeface="HG丸ｺﾞｼｯｸM-PRO" panose="020F0600000000000000" pitchFamily="50" charset="-128"/>
                <a:ea typeface="HG丸ｺﾞｼｯｸM-PRO" panose="020F0600000000000000" pitchFamily="50" charset="-128"/>
              </a:rPr>
              <a:t>。また、「受診する時間がないから」と回答した人も多く</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みられ</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err="1" smtClean="0">
                <a:solidFill>
                  <a:schemeClr val="tx1"/>
                </a:solidFill>
                <a:latin typeface="HG丸ｺﾞｼｯｸM-PRO" panose="020F0600000000000000" pitchFamily="50" charset="-128"/>
                <a:ea typeface="HG丸ｺﾞｼｯｸM-PRO" panose="020F0600000000000000" pitchFamily="50" charset="-128"/>
              </a:rPr>
              <a:t>る</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ことから</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、引き続き、</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がん</a:t>
            </a:r>
            <a:r>
              <a:rPr lang="ja-JP" altLang="en-US" dirty="0">
                <a:solidFill>
                  <a:schemeClr val="tx1"/>
                </a:solidFill>
                <a:latin typeface="HG丸ｺﾞｼｯｸM-PRO" panose="020F0600000000000000" pitchFamily="50" charset="-128"/>
                <a:ea typeface="HG丸ｺﾞｼｯｸM-PRO" panose="020F0600000000000000" pitchFamily="50" charset="-128"/>
              </a:rPr>
              <a:t>検診の普及啓発や利便性に配慮した受診環境</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整備</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の充実</a:t>
            </a:r>
            <a:r>
              <a:rPr lang="ja-JP" altLang="en-US" dirty="0">
                <a:solidFill>
                  <a:schemeClr val="tx1"/>
                </a:solidFill>
                <a:latin typeface="HG丸ｺﾞｼｯｸM-PRO" panose="020F0600000000000000" pitchFamily="50" charset="-128"/>
                <a:ea typeface="HG丸ｺﾞｼｯｸM-PRO" panose="020F0600000000000000" pitchFamily="50" charset="-128"/>
              </a:rPr>
              <a:t>が必要</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です。</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○がん検診を</a:t>
            </a:r>
            <a:r>
              <a:rPr lang="ja-JP" altLang="en-US" dirty="0">
                <a:solidFill>
                  <a:srgbClr val="FF0000"/>
                </a:solidFill>
                <a:latin typeface="HG丸ｺﾞｼｯｸM-PRO" panose="020F0600000000000000" pitchFamily="50" charset="-128"/>
                <a:ea typeface="HG丸ｺﾞｼｯｸM-PRO" panose="020F0600000000000000" pitchFamily="50" charset="-128"/>
              </a:rPr>
              <a:t>受診しない理由に</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ついて、検診</a:t>
            </a:r>
            <a:r>
              <a:rPr lang="ja-JP" altLang="en-US" dirty="0">
                <a:solidFill>
                  <a:srgbClr val="FF0000"/>
                </a:solidFill>
                <a:latin typeface="HG丸ｺﾞｼｯｸM-PRO" panose="020F0600000000000000" pitchFamily="50" charset="-128"/>
                <a:ea typeface="HG丸ｺﾞｼｯｸM-PRO" panose="020F0600000000000000" pitchFamily="50" charset="-128"/>
              </a:rPr>
              <a:t>機関や企業等と連携のうえ</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、実態調</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en-US" altLang="ja-JP" dirty="0">
                <a:solidFill>
                  <a:srgbClr val="FF0000"/>
                </a:solidFill>
                <a:latin typeface="HG丸ｺﾞｼｯｸM-PRO" panose="020F0600000000000000" pitchFamily="50" charset="-128"/>
                <a:ea typeface="HG丸ｺﾞｼｯｸM-PRO" panose="020F0600000000000000" pitchFamily="50" charset="-128"/>
              </a:rPr>
              <a:t> </a:t>
            </a:r>
            <a:r>
              <a:rPr lang="en-US" altLang="ja-JP" dirty="0" smtClean="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査を行い</a:t>
            </a:r>
            <a:r>
              <a:rPr lang="ja-JP" altLang="en-US" dirty="0">
                <a:solidFill>
                  <a:srgbClr val="FF0000"/>
                </a:solidFill>
                <a:latin typeface="HG丸ｺﾞｼｯｸM-PRO" panose="020F0600000000000000" pitchFamily="50" charset="-128"/>
                <a:ea typeface="HG丸ｺﾞｼｯｸM-PRO" panose="020F0600000000000000" pitchFamily="50" charset="-128"/>
              </a:rPr>
              <a:t>、</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分析等を実施していくことが必要です。</a:t>
            </a:r>
            <a:endParaRPr lang="ja-JP" altLang="ja-JP" dirty="0">
              <a:solidFill>
                <a:srgbClr val="FF0000"/>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10</a:t>
            </a:fld>
            <a:endParaRPr kumimoji="1" lang="ja-JP" altLang="en-US" dirty="0"/>
          </a:p>
        </p:txBody>
      </p:sp>
      <p:sp>
        <p:nvSpPr>
          <p:cNvPr id="8" name="テキスト ボックス 7"/>
          <p:cNvSpPr txBox="1"/>
          <p:nvPr/>
        </p:nvSpPr>
        <p:spPr>
          <a:xfrm>
            <a:off x="251520" y="0"/>
            <a:ext cx="7111623"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　大阪府</a:t>
            </a:r>
            <a:r>
              <a:rPr lang="ja-JP" altLang="en-US" sz="2000" b="1" dirty="0">
                <a:latin typeface="HG丸ｺﾞｼｯｸM-PRO" panose="020F0600000000000000" pitchFamily="50" charset="-128"/>
                <a:ea typeface="HG丸ｺﾞｼｯｸM-PRO" panose="020F0600000000000000" pitchFamily="50" charset="-128"/>
              </a:rPr>
              <a:t>における</a:t>
            </a:r>
            <a:r>
              <a:rPr lang="ja-JP" altLang="en-US" sz="20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63930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51028" y="432048"/>
            <a:ext cx="8868299" cy="6165304"/>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smtClean="0">
              <a:latin typeface="HGS創英角ﾎﾟｯﾌﾟ体" pitchFamily="50" charset="-128"/>
              <a:ea typeface="HGS創英角ﾎﾟｯﾌﾟ体" pitchFamily="50" charset="-128"/>
            </a:endParaRPr>
          </a:p>
          <a:p>
            <a:r>
              <a:rPr lang="ja-JP" altLang="en-US" b="1" smtClean="0">
                <a:latin typeface="HG丸ｺﾞｼｯｸM-PRO" panose="020F0600000000000000" pitchFamily="50" charset="-128"/>
                <a:ea typeface="HG丸ｺﾞｼｯｸM-PRO" panose="020F0600000000000000" pitchFamily="50" charset="-128"/>
              </a:rPr>
              <a:t>　　</a:t>
            </a:r>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r>
              <a:rPr lang="ja-JP" altLang="en-US" sz="1200" smtClean="0">
                <a:latin typeface="HG丸ｺﾞｼｯｸM-PRO" panose="020F0600000000000000" pitchFamily="50" charset="-128"/>
                <a:ea typeface="HG丸ｺﾞｼｯｸM-PRO" panose="020F0600000000000000" pitchFamily="50" charset="-128"/>
              </a:rPr>
              <a:t>　</a:t>
            </a:r>
            <a:r>
              <a:rPr lang="ja-JP" altLang="en-US" sz="1200" b="1"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b="1"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r>
              <a:rPr lang="ja-JP" altLang="en-US" b="1"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p:txBody>
      </p:sp>
      <p:sp>
        <p:nvSpPr>
          <p:cNvPr id="3" name="Rectangle 1"/>
          <p:cNvSpPr>
            <a:spLocks noChangeArrowheads="1"/>
          </p:cNvSpPr>
          <p:nvPr/>
        </p:nvSpPr>
        <p:spPr bwMode="auto">
          <a:xfrm>
            <a:off x="1930444" y="461040"/>
            <a:ext cx="473238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600" b="1" i="0" u="none" strike="noStrike" cap="none" normalizeH="0" baseline="0" dirty="0" smtClean="0">
                <a:ln>
                  <a:noFill/>
                </a:ln>
                <a:solidFill>
                  <a:schemeClr val="tx1"/>
                </a:solidFill>
                <a:effectLst/>
                <a:latin typeface="Arial" pitchFamily="34" charset="0"/>
                <a:ea typeface="ＭＳ Ｐゴシック" pitchFamily="50" charset="-128"/>
                <a:cs typeface="Times New Roman" pitchFamily="18" charset="0"/>
              </a:rPr>
              <a:t>　</a:t>
            </a:r>
            <a:r>
              <a:rPr kumimoji="1" lang="ja-JP" altLang="en-US" sz="1600" b="1" i="0" u="none" strike="noStrike" cap="none" normalizeH="0" baseline="0" dirty="0" smtClean="0">
                <a:ln>
                  <a:noFill/>
                </a:ln>
                <a:solidFill>
                  <a:schemeClr val="tx1"/>
                </a:solidFill>
                <a:effectLst/>
                <a:latin typeface="Arial" pitchFamily="34" charset="0"/>
                <a:ea typeface="ＭＳ Ｐゴシック" pitchFamily="50" charset="-128"/>
                <a:cs typeface="Times New Roman" pitchFamily="18" charset="0"/>
              </a:rPr>
              <a:t>図</a:t>
            </a:r>
            <a:r>
              <a:rPr lang="ja-JP" altLang="en-US" sz="1600" b="1" dirty="0" smtClean="0">
                <a:cs typeface="Times New Roman" pitchFamily="18" charset="0"/>
              </a:rPr>
              <a:t>表１２：がん検診を受けていない理由（複数回答）</a:t>
            </a:r>
            <a:endParaRPr kumimoji="1" lang="ja-JP" altLang="ja-JP" sz="4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11</a:t>
            </a:fld>
            <a:endParaRPr kumimoji="1" lang="ja-JP" altLang="en-US" dirty="0"/>
          </a:p>
        </p:txBody>
      </p:sp>
      <p:graphicFrame>
        <p:nvGraphicFramePr>
          <p:cNvPr id="6" name="グラフ 5">
            <a:extLst>
              <a:ext uri="{FF2B5EF4-FFF2-40B4-BE49-F238E27FC236}">
                <a16:creationId xmlns:a16="http://schemas.microsoft.com/office/drawing/2014/main" id="{1DC5A7B7-F009-47F2-940A-315D7CC39C1C}"/>
              </a:ext>
            </a:extLst>
          </p:cNvPr>
          <p:cNvGraphicFramePr>
            <a:graphicFrameLocks/>
          </p:cNvGraphicFramePr>
          <p:nvPr>
            <p:extLst>
              <p:ext uri="{D42A27DB-BD31-4B8C-83A1-F6EECF244321}">
                <p14:modId xmlns:p14="http://schemas.microsoft.com/office/powerpoint/2010/main" val="2267175257"/>
              </p:ext>
            </p:extLst>
          </p:nvPr>
        </p:nvGraphicFramePr>
        <p:xfrm>
          <a:off x="151028" y="988366"/>
          <a:ext cx="8183136" cy="4925658"/>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a:extLst>
              <a:ext uri="{FF2B5EF4-FFF2-40B4-BE49-F238E27FC236}">
                <a16:creationId xmlns:a16="http://schemas.microsoft.com/office/drawing/2014/main" id="{88866B26-CCFD-40DA-8EA1-2E5BEC1AC0F0}"/>
              </a:ext>
            </a:extLst>
          </p:cNvPr>
          <p:cNvSpPr txBox="1"/>
          <p:nvPr/>
        </p:nvSpPr>
        <p:spPr>
          <a:xfrm>
            <a:off x="5087437" y="6047561"/>
            <a:ext cx="3845925" cy="369332"/>
          </a:xfrm>
          <a:prstGeom prst="rect">
            <a:avLst/>
          </a:prstGeom>
          <a:noFill/>
          <a:effectLst>
            <a:glow rad="63500">
              <a:schemeClr val="accent1">
                <a:alpha val="40000"/>
              </a:schemeClr>
            </a:glow>
          </a:effectLst>
        </p:spPr>
        <p:txBody>
          <a:bodyPr wrap="none" rtlCol="0">
            <a:spAutoFit/>
          </a:bodyPr>
          <a:lstStyle/>
          <a:p>
            <a:r>
              <a:rPr lang="ja-JP" altLang="en-US" sz="900" dirty="0">
                <a:effectLst>
                  <a:glow rad="152400">
                    <a:schemeClr val="bg1"/>
                  </a:glow>
                </a:effectLst>
                <a:latin typeface="メイリオ" panose="020B0604030504040204" pitchFamily="50" charset="-128"/>
                <a:ea typeface="メイリオ" panose="020B0604030504040204" pitchFamily="50" charset="-128"/>
              </a:rPr>
              <a:t>（アスマイルアンケート　</a:t>
            </a:r>
            <a:r>
              <a:rPr lang="en-US" altLang="ja-JP" sz="900" dirty="0">
                <a:effectLst>
                  <a:glow rad="152400">
                    <a:schemeClr val="bg1"/>
                  </a:glow>
                </a:effectLst>
                <a:latin typeface="メイリオ" panose="020B0604030504040204" pitchFamily="50" charset="-128"/>
                <a:ea typeface="メイリオ" panose="020B0604030504040204" pitchFamily="50" charset="-128"/>
              </a:rPr>
              <a:t>R2.3</a:t>
            </a:r>
            <a:r>
              <a:rPr lang="ja-JP" altLang="en-US" sz="900" dirty="0">
                <a:effectLst>
                  <a:glow rad="152400">
                    <a:schemeClr val="bg1"/>
                  </a:glow>
                </a:effectLst>
                <a:latin typeface="メイリオ" panose="020B0604030504040204" pitchFamily="50" charset="-128"/>
                <a:ea typeface="メイリオ" panose="020B0604030504040204" pitchFamily="50" charset="-128"/>
              </a:rPr>
              <a:t>月大阪府実施）</a:t>
            </a:r>
            <a:endParaRPr lang="en-US" altLang="ja-JP" sz="900" dirty="0">
              <a:effectLst>
                <a:glow rad="152400">
                  <a:schemeClr val="bg1"/>
                </a:glow>
              </a:effectLst>
              <a:latin typeface="メイリオ" panose="020B0604030504040204" pitchFamily="50" charset="-128"/>
              <a:ea typeface="メイリオ" panose="020B0604030504040204" pitchFamily="50" charset="-128"/>
            </a:endParaRPr>
          </a:p>
          <a:p>
            <a:r>
              <a:rPr lang="ja-JP" altLang="en-US" sz="900" dirty="0">
                <a:effectLst>
                  <a:glow rad="152400">
                    <a:schemeClr val="bg1"/>
                  </a:glow>
                </a:effectLst>
                <a:latin typeface="メイリオ" panose="020B0604030504040204" pitchFamily="50" charset="-128"/>
                <a:ea typeface="メイリオ" panose="020B0604030504040204" pitchFamily="50" charset="-128"/>
              </a:rPr>
              <a:t>「あなたががん検診を受けていない理由は何ですか。（複数回答可）</a:t>
            </a:r>
            <a:r>
              <a:rPr lang="ja-JP" altLang="en-US" sz="650" dirty="0">
                <a:solidFill>
                  <a:schemeClr val="tx1">
                    <a:lumMod val="65000"/>
                    <a:lumOff val="35000"/>
                  </a:schemeClr>
                </a:solidFill>
                <a:effectLst>
                  <a:glow rad="152400">
                    <a:schemeClr val="bg1"/>
                  </a:glow>
                </a:effectLst>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215800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83876" y="400110"/>
            <a:ext cx="8880176" cy="6170883"/>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sz="2200" b="1" dirty="0" smtClean="0">
                <a:latin typeface="HG丸ｺﾞｼｯｸM-PRO" panose="020F0600000000000000" pitchFamily="50" charset="-128"/>
                <a:ea typeface="HG丸ｺﾞｼｯｸM-PRO" panose="020F0600000000000000" pitchFamily="50" charset="-128"/>
              </a:rPr>
              <a:t>　イ　がん検診の精度管理等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参考</a:t>
            </a:r>
            <a:r>
              <a:rPr lang="ja-JP" altLang="en-US" sz="1400" dirty="0">
                <a:solidFill>
                  <a:schemeClr val="tx1"/>
                </a:solidFill>
                <a:latin typeface="HG丸ｺﾞｼｯｸM-PRO" panose="020F0600000000000000" pitchFamily="50" charset="-128"/>
                <a:ea typeface="HG丸ｺﾞｼｯｸM-PRO" panose="020F0600000000000000" pitchFamily="50" charset="-128"/>
              </a:rPr>
              <a:t>資料２</a:t>
            </a:r>
            <a:r>
              <a:rPr lang="en-US" altLang="ja-JP" sz="1400" dirty="0">
                <a:solidFill>
                  <a:schemeClr val="tx1"/>
                </a:solidFill>
                <a:latin typeface="HG丸ｺﾞｼｯｸM-PRO" panose="020F0600000000000000" pitchFamily="50" charset="-128"/>
                <a:ea typeface="HG丸ｺﾞｼｯｸM-PRO" panose="020F0600000000000000" pitchFamily="50" charset="-128"/>
              </a:rPr>
              <a:t>-P</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５</a:t>
            </a:r>
            <a:endParaRPr lang="en-US" altLang="ja-JP" sz="2400" dirty="0" smtClean="0">
              <a:latin typeface="HG丸ｺﾞｼｯｸM-PRO" panose="020F0600000000000000" pitchFamily="50" charset="-128"/>
              <a:ea typeface="HG丸ｺﾞｼｯｸM-PRO" panose="020F0600000000000000" pitchFamily="50" charset="-128"/>
            </a:endParaRPr>
          </a:p>
          <a:p>
            <a:pPr marL="982663" indent="-531813" fontAlgn="auto"/>
            <a:r>
              <a:rPr lang="ja-JP" altLang="en-US" sz="2400"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○信頼性の高いがん検診を実施</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するには</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err="1" smtClean="0">
                <a:solidFill>
                  <a:schemeClr val="tx1"/>
                </a:solidFill>
                <a:latin typeface="HG丸ｺﾞｼｯｸM-PRO" panose="020F0600000000000000" pitchFamily="50" charset="-128"/>
                <a:ea typeface="HG丸ｺﾞｼｯｸM-PRO" panose="020F0600000000000000" pitchFamily="50" charset="-128"/>
              </a:rPr>
              <a:t>、</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徹底した精度管理が不可欠で</a:t>
            </a:r>
            <a:r>
              <a:rPr lang="ja-JP" altLang="en-US" dirty="0">
                <a:solidFill>
                  <a:schemeClr val="tx1"/>
                </a:solidFill>
                <a:latin typeface="HG丸ｺﾞｼｯｸM-PRO" panose="020F0600000000000000" pitchFamily="50" charset="-128"/>
                <a:ea typeface="HG丸ｺﾞｼｯｸM-PRO" panose="020F0600000000000000" pitchFamily="50" charset="-128"/>
              </a:rPr>
              <a:t>す</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indent="450850" fontAlgn="auto"/>
            <a:r>
              <a:rPr lang="en-US" altLang="ja-JP"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府の精度管理センター事業</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（注</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13</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の実施を通じて、精度を適切に管理</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indent="450850"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している市町村は増加してい</a:t>
            </a:r>
            <a:r>
              <a:rPr lang="ja-JP" altLang="en-US" dirty="0">
                <a:solidFill>
                  <a:schemeClr val="tx1"/>
                </a:solidFill>
                <a:latin typeface="HG丸ｺﾞｼｯｸM-PRO" panose="020F0600000000000000" pitchFamily="50" charset="-128"/>
                <a:ea typeface="HG丸ｺﾞｼｯｸM-PRO" panose="020F0600000000000000" pitchFamily="50" charset="-128"/>
              </a:rPr>
              <a:t>ます</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が、十分とは言え</a:t>
            </a:r>
            <a:r>
              <a:rPr lang="ja-JP" altLang="en-US" dirty="0">
                <a:solidFill>
                  <a:schemeClr val="tx1"/>
                </a:solidFill>
                <a:latin typeface="HG丸ｺﾞｼｯｸM-PRO" panose="020F0600000000000000" pitchFamily="50" charset="-128"/>
                <a:ea typeface="HG丸ｺﾞｼｯｸM-PRO" panose="020F0600000000000000" pitchFamily="50" charset="-128"/>
              </a:rPr>
              <a:t>ません</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。府内にお</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け</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る</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indent="450850"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がん検診の精度管理体制の</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さらなる</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充実が必要で</a:t>
            </a:r>
            <a:r>
              <a:rPr lang="ja-JP" altLang="en-US" dirty="0">
                <a:solidFill>
                  <a:schemeClr val="tx1"/>
                </a:solidFill>
                <a:latin typeface="HG丸ｺﾞｼｯｸM-PRO" panose="020F0600000000000000" pitchFamily="50" charset="-128"/>
                <a:ea typeface="HG丸ｺﾞｼｯｸM-PRO" panose="020F0600000000000000" pitchFamily="50" charset="-128"/>
              </a:rPr>
              <a:t>す</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a:t>
            </a:r>
          </a:p>
          <a:p>
            <a:pPr fontAlgn="auto"/>
            <a:r>
              <a:rPr lang="en-US" altLang="ja-JP" dirty="0" smtClean="0">
                <a:solidFill>
                  <a:schemeClr val="tx1"/>
                </a:solidFill>
                <a:latin typeface="HG丸ｺﾞｼｯｸM-PRO" panose="020F0600000000000000" pitchFamily="50" charset="-128"/>
                <a:ea typeface="HG丸ｺﾞｼｯｸM-PRO" panose="020F0600000000000000" pitchFamily="50" charset="-128"/>
              </a:rPr>
              <a:t> </a:t>
            </a:r>
            <a:endParaRPr lang="ja-JP"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○一方、国の</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「がん予防重点教育及びがん検診実施のための</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指針</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」（以下、</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smtClean="0">
                <a:solidFill>
                  <a:schemeClr val="tx1"/>
                </a:solidFill>
                <a:latin typeface="HG丸ｺﾞｼｯｸM-PRO" panose="020F0600000000000000" pitchFamily="50" charset="-128"/>
                <a:ea typeface="HG丸ｺﾞｼｯｸM-PRO" panose="020F0600000000000000" pitchFamily="50" charset="-128"/>
              </a:rPr>
              <a:t>　　　　「指針」という）</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に定められていないがん検診（</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PSA</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による前立腺がん検</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診</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（注</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14</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、胃がんの</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ABC</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検査</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（注</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15</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、乳がんの超音波検査・視触診</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単独による検診など）については、検診による偶発症や過剰診断等の不利</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益ががんの早期発見等の利益を上回る可能性があるなど、有効性が確認さ</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err="1" smtClean="0">
                <a:solidFill>
                  <a:schemeClr val="tx1"/>
                </a:solidFill>
                <a:latin typeface="HG丸ｺﾞｼｯｸM-PRO" panose="020F0600000000000000" pitchFamily="50" charset="-128"/>
                <a:ea typeface="HG丸ｺﾞｼｯｸM-PRO" panose="020F0600000000000000" pitchFamily="50" charset="-128"/>
              </a:rPr>
              <a:t>れて</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いないため対策型検診として実施することは大きな問題があ</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ります</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国</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の</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指針に基づいたがん検診の実施体制をより一層充実させることが重要</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で</a:t>
            </a:r>
            <a:r>
              <a:rPr lang="ja-JP" altLang="en-US" dirty="0">
                <a:solidFill>
                  <a:schemeClr val="tx1"/>
                </a:solidFill>
                <a:latin typeface="HG丸ｺﾞｼｯｸM-PRO" panose="020F0600000000000000" pitchFamily="50" charset="-128"/>
                <a:ea typeface="HG丸ｺﾞｼｯｸM-PRO" panose="020F0600000000000000" pitchFamily="50" charset="-128"/>
              </a:rPr>
              <a:t>す</a:t>
            </a:r>
            <a:r>
              <a:rPr lang="ja-JP" altLang="ja-JP"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2000" dirty="0" smtClean="0">
                <a:solidFill>
                  <a:schemeClr val="tx1"/>
                </a:solidFill>
              </a:rPr>
              <a:t> </a:t>
            </a:r>
            <a:endParaRPr lang="en-US" altLang="ja-JP" sz="2000" b="1" dirty="0" smtClean="0">
              <a:solidFill>
                <a:schemeClr val="tx1"/>
              </a:solidFill>
            </a:endParaRPr>
          </a:p>
          <a:p>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mj-ea"/>
                <a:ea typeface="+mj-ea"/>
              </a:rPr>
              <a:t>　（</a:t>
            </a:r>
            <a:r>
              <a:rPr lang="zh-TW" altLang="en-US" sz="1400" dirty="0" smtClean="0">
                <a:solidFill>
                  <a:schemeClr val="tx1"/>
                </a:solidFill>
                <a:latin typeface="+mj-ea"/>
                <a:ea typeface="+mj-ea"/>
              </a:rPr>
              <a:t>注</a:t>
            </a:r>
            <a:r>
              <a:rPr lang="en-US" altLang="ja-JP" sz="1400" dirty="0">
                <a:solidFill>
                  <a:schemeClr val="tx1"/>
                </a:solidFill>
                <a:latin typeface="+mj-ea"/>
                <a:ea typeface="+mj-ea"/>
              </a:rPr>
              <a:t>13</a:t>
            </a:r>
            <a:r>
              <a:rPr lang="ja-JP" altLang="en-US" sz="1400" dirty="0" smtClean="0">
                <a:solidFill>
                  <a:schemeClr val="tx1"/>
                </a:solidFill>
                <a:latin typeface="+mj-ea"/>
                <a:ea typeface="+mj-ea"/>
              </a:rPr>
              <a:t>）精度管理センター事業</a:t>
            </a:r>
            <a:endParaRPr lang="en-US" altLang="ja-JP" sz="1400" dirty="0" smtClean="0">
              <a:solidFill>
                <a:schemeClr val="tx1"/>
              </a:solidFill>
              <a:latin typeface="+mj-ea"/>
              <a:ea typeface="+mj-ea"/>
            </a:endParaRPr>
          </a:p>
          <a:p>
            <a:r>
              <a:rPr lang="ja-JP" altLang="en-US" sz="1400" dirty="0" smtClean="0">
                <a:solidFill>
                  <a:schemeClr val="tx1"/>
                </a:solidFill>
                <a:latin typeface="+mj-ea"/>
                <a:ea typeface="+mj-ea"/>
              </a:rPr>
              <a:t>　　　　　 </a:t>
            </a:r>
            <a:r>
              <a:rPr lang="ja-JP" altLang="ja-JP" sz="1400" dirty="0" smtClean="0">
                <a:solidFill>
                  <a:schemeClr val="tx1"/>
                </a:solidFill>
                <a:latin typeface="+mj-ea"/>
                <a:ea typeface="+mj-ea"/>
              </a:rPr>
              <a:t>大阪がん循環器病予防センターに設置した精度管理センターにおいて、検診機関としてのノウハウを活用し、</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r>
              <a:rPr lang="ja-JP" altLang="ja-JP" sz="1400" dirty="0" smtClean="0">
                <a:solidFill>
                  <a:schemeClr val="tx1"/>
                </a:solidFill>
                <a:latin typeface="+mj-ea"/>
                <a:ea typeface="+mj-ea"/>
              </a:rPr>
              <a:t>大阪府と連携しながら、市町村ごとのがん検診の課題について分析・助言を行う事業</a:t>
            </a:r>
            <a:r>
              <a:rPr lang="ja-JP" altLang="en-US" sz="1400" dirty="0" smtClean="0">
                <a:solidFill>
                  <a:schemeClr val="tx1"/>
                </a:solidFill>
                <a:latin typeface="+mj-ea"/>
                <a:ea typeface="+mj-ea"/>
              </a:rPr>
              <a:t>です</a:t>
            </a:r>
            <a:r>
              <a:rPr lang="ja-JP" altLang="ja-JP" sz="1400" dirty="0" smtClean="0">
                <a:solidFill>
                  <a:schemeClr val="tx1"/>
                </a:solidFill>
                <a:latin typeface="+mj-ea"/>
                <a:ea typeface="+mj-ea"/>
              </a:rPr>
              <a:t>。</a:t>
            </a:r>
            <a:endParaRPr lang="en-US" altLang="ja-JP" sz="1400" dirty="0" smtClean="0">
              <a:solidFill>
                <a:schemeClr val="tx1"/>
              </a:solidFill>
              <a:latin typeface="+mj-ea"/>
              <a:ea typeface="+mj-ea"/>
            </a:endParaRPr>
          </a:p>
          <a:p>
            <a:endParaRPr lang="en-US" altLang="ja-JP" sz="1400" dirty="0" smtClean="0">
              <a:solidFill>
                <a:schemeClr val="tx1"/>
              </a:solidFill>
              <a:latin typeface="+mj-ea"/>
              <a:ea typeface="+mj-ea"/>
            </a:endParaRPr>
          </a:p>
          <a:p>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endParaRPr lang="zh-TW" altLang="en-US" sz="1200" dirty="0" smtClean="0">
              <a:latin typeface="HG丸ｺﾞｼｯｸM-PRO" panose="020F0600000000000000" pitchFamily="50" charset="-128"/>
              <a:ea typeface="HG丸ｺﾞｼｯｸM-PRO" panose="020F0600000000000000" pitchFamily="50" charset="-128"/>
            </a:endParaRPr>
          </a:p>
          <a:p>
            <a:pPr fontAlgn="auto"/>
            <a:endParaRPr lang="en-US" altLang="ja-JP" sz="2000" b="1" dirty="0" smtClean="0"/>
          </a:p>
          <a:p>
            <a:pPr fontAlgn="auto">
              <a:spcBef>
                <a:spcPts val="600"/>
              </a:spcBef>
            </a:pPr>
            <a:endParaRPr lang="en-US" altLang="ja-JP" sz="2000" b="1" dirty="0" smtClean="0"/>
          </a:p>
          <a:p>
            <a:pPr fontAlgn="auto">
              <a:spcBef>
                <a:spcPts val="600"/>
              </a:spcBef>
            </a:pPr>
            <a:endParaRPr lang="en-US" altLang="ja-JP" sz="2000" b="1" dirty="0" smtClean="0"/>
          </a:p>
          <a:p>
            <a:pPr fontAlgn="auto">
              <a:spcBef>
                <a:spcPts val="600"/>
              </a:spcBef>
            </a:pPr>
            <a:endParaRPr lang="en-US" altLang="ja-JP" sz="2000" b="1" dirty="0"/>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12</a:t>
            </a:fld>
            <a:endParaRPr kumimoji="1" lang="ja-JP" altLang="en-US" dirty="0"/>
          </a:p>
        </p:txBody>
      </p:sp>
    </p:spTree>
    <p:extLst>
      <p:ext uri="{BB962C8B-B14F-4D97-AF65-F5344CB8AC3E}">
        <p14:creationId xmlns:p14="http://schemas.microsoft.com/office/powerpoint/2010/main" val="3744117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18069"/>
            <a:ext cx="8880176" cy="6170883"/>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1400" dirty="0" smtClean="0">
              <a:solidFill>
                <a:schemeClr val="accent1"/>
              </a:solidFill>
              <a:latin typeface="HG丸ｺﾞｼｯｸM-PRO" panose="020F0600000000000000" pitchFamily="50" charset="-128"/>
              <a:ea typeface="HG丸ｺﾞｼｯｸM-PRO" panose="020F0600000000000000" pitchFamily="50" charset="-128"/>
            </a:endParaRPr>
          </a:p>
          <a:p>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mj-ea"/>
                <a:ea typeface="+mj-ea"/>
              </a:rPr>
              <a:t>　（</a:t>
            </a:r>
            <a:r>
              <a:rPr lang="zh-TW" altLang="en-US" sz="1400" dirty="0" smtClean="0">
                <a:solidFill>
                  <a:schemeClr val="tx1"/>
                </a:solidFill>
                <a:latin typeface="+mj-ea"/>
                <a:ea typeface="+mj-ea"/>
              </a:rPr>
              <a:t>注</a:t>
            </a:r>
            <a:r>
              <a:rPr lang="en-US" altLang="ja-JP" sz="1400" dirty="0" smtClean="0">
                <a:solidFill>
                  <a:schemeClr val="tx1"/>
                </a:solidFill>
                <a:latin typeface="+mj-ea"/>
                <a:ea typeface="+mj-ea"/>
              </a:rPr>
              <a:t>14</a:t>
            </a:r>
            <a:r>
              <a:rPr lang="ja-JP" altLang="en-US" sz="1400" dirty="0" smtClean="0">
                <a:solidFill>
                  <a:schemeClr val="tx1"/>
                </a:solidFill>
                <a:latin typeface="+mj-ea"/>
                <a:ea typeface="+mj-ea"/>
              </a:rPr>
              <a:t>）</a:t>
            </a:r>
            <a:r>
              <a:rPr lang="en-US" altLang="ja-JP" sz="1400" dirty="0">
                <a:solidFill>
                  <a:schemeClr val="tx1"/>
                </a:solidFill>
                <a:latin typeface="+mj-ea"/>
                <a:ea typeface="+mj-ea"/>
              </a:rPr>
              <a:t>PSA</a:t>
            </a:r>
            <a:r>
              <a:rPr lang="ja-JP" altLang="en-US" sz="1400" dirty="0">
                <a:solidFill>
                  <a:schemeClr val="tx1"/>
                </a:solidFill>
                <a:latin typeface="+mj-ea"/>
                <a:ea typeface="+mj-ea"/>
              </a:rPr>
              <a:t>による前立腺がん検診</a:t>
            </a:r>
            <a:endParaRPr lang="en-US" altLang="ja-JP" sz="1400" dirty="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r>
              <a:rPr lang="ja-JP" altLang="ja-JP" sz="1400" dirty="0" smtClean="0">
                <a:solidFill>
                  <a:schemeClr val="tx1"/>
                </a:solidFill>
                <a:latin typeface="+mj-ea"/>
                <a:ea typeface="+mj-ea"/>
              </a:rPr>
              <a:t>血液</a:t>
            </a:r>
            <a:r>
              <a:rPr lang="ja-JP" altLang="ja-JP" sz="1400" dirty="0">
                <a:solidFill>
                  <a:schemeClr val="tx1"/>
                </a:solidFill>
                <a:latin typeface="+mj-ea"/>
                <a:ea typeface="+mj-ea"/>
              </a:rPr>
              <a:t>検査で</a:t>
            </a:r>
            <a:r>
              <a:rPr lang="en-US" altLang="ja-JP" sz="1400" dirty="0">
                <a:solidFill>
                  <a:schemeClr val="tx1"/>
                </a:solidFill>
                <a:latin typeface="+mj-ea"/>
                <a:ea typeface="+mj-ea"/>
              </a:rPr>
              <a:t>PSA</a:t>
            </a:r>
            <a:r>
              <a:rPr lang="ja-JP" altLang="ja-JP" sz="1400" dirty="0">
                <a:solidFill>
                  <a:schemeClr val="tx1"/>
                </a:solidFill>
                <a:latin typeface="+mj-ea"/>
                <a:ea typeface="+mj-ea"/>
              </a:rPr>
              <a:t>値を調べることにより前立腺がんの可能性を調べる</a:t>
            </a:r>
            <a:r>
              <a:rPr lang="ja-JP" altLang="ja-JP" sz="1400" dirty="0" smtClean="0">
                <a:solidFill>
                  <a:schemeClr val="tx1"/>
                </a:solidFill>
                <a:latin typeface="+mj-ea"/>
                <a:ea typeface="+mj-ea"/>
              </a:rPr>
              <a:t>検査</a:t>
            </a:r>
            <a:r>
              <a:rPr lang="ja-JP" altLang="en-US" sz="1400" dirty="0" smtClean="0">
                <a:solidFill>
                  <a:schemeClr val="tx1"/>
                </a:solidFill>
                <a:latin typeface="+mj-ea"/>
                <a:ea typeface="+mj-ea"/>
              </a:rPr>
              <a:t>です</a:t>
            </a:r>
            <a:r>
              <a:rPr lang="ja-JP" altLang="ja-JP" sz="1400" dirty="0" smtClean="0">
                <a:solidFill>
                  <a:schemeClr val="tx1"/>
                </a:solidFill>
                <a:latin typeface="+mj-ea"/>
                <a:ea typeface="+mj-ea"/>
              </a:rPr>
              <a:t>。</a:t>
            </a:r>
            <a:endParaRPr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r>
              <a:rPr lang="ja-JP" altLang="en-US" sz="1400" dirty="0" smtClean="0">
                <a:solidFill>
                  <a:schemeClr val="tx1"/>
                </a:solidFill>
                <a:latin typeface="+mj-ea"/>
                <a:ea typeface="+mj-ea"/>
              </a:rPr>
              <a:t>　（</a:t>
            </a:r>
            <a:r>
              <a:rPr lang="zh-TW" altLang="en-US" sz="1400" dirty="0" smtClean="0">
                <a:solidFill>
                  <a:schemeClr val="tx1"/>
                </a:solidFill>
                <a:latin typeface="+mj-ea"/>
                <a:ea typeface="+mj-ea"/>
              </a:rPr>
              <a:t>注</a:t>
            </a:r>
            <a:r>
              <a:rPr lang="en-US" altLang="ja-JP" sz="1400" dirty="0" smtClean="0">
                <a:solidFill>
                  <a:schemeClr val="tx1"/>
                </a:solidFill>
                <a:latin typeface="+mj-ea"/>
                <a:ea typeface="+mj-ea"/>
              </a:rPr>
              <a:t>15</a:t>
            </a:r>
            <a:r>
              <a:rPr lang="ja-JP" altLang="en-US" sz="1400" dirty="0" smtClean="0">
                <a:solidFill>
                  <a:schemeClr val="tx1"/>
                </a:solidFill>
                <a:latin typeface="+mj-ea"/>
                <a:ea typeface="+mj-ea"/>
              </a:rPr>
              <a:t>）</a:t>
            </a:r>
            <a:r>
              <a:rPr lang="en-US" altLang="ja-JP" sz="1400" dirty="0">
                <a:solidFill>
                  <a:schemeClr val="tx1"/>
                </a:solidFill>
                <a:latin typeface="+mj-ea"/>
                <a:ea typeface="+mj-ea"/>
              </a:rPr>
              <a:t>ABC</a:t>
            </a:r>
            <a:r>
              <a:rPr lang="ja-JP" altLang="en-US" sz="1400" dirty="0">
                <a:solidFill>
                  <a:schemeClr val="tx1"/>
                </a:solidFill>
                <a:latin typeface="+mj-ea"/>
                <a:ea typeface="+mj-ea"/>
              </a:rPr>
              <a:t>検査　</a:t>
            </a:r>
            <a:endParaRPr lang="en-US" altLang="ja-JP" sz="1400" dirty="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r>
              <a:rPr lang="ja-JP" altLang="ja-JP" sz="1400" dirty="0" smtClean="0">
                <a:solidFill>
                  <a:schemeClr val="tx1"/>
                </a:solidFill>
                <a:latin typeface="+mj-ea"/>
                <a:ea typeface="+mj-ea"/>
              </a:rPr>
              <a:t>ヘリコバクター</a:t>
            </a:r>
            <a:r>
              <a:rPr lang="ja-JP" altLang="ja-JP" sz="1400" dirty="0">
                <a:solidFill>
                  <a:schemeClr val="tx1"/>
                </a:solidFill>
                <a:latin typeface="+mj-ea"/>
                <a:ea typeface="+mj-ea"/>
              </a:rPr>
              <a:t>・ピロリ菌抗体検査とペプシノーゲン法の二つの検査の結果により胃がんの</a:t>
            </a:r>
            <a:r>
              <a:rPr lang="ja-JP" altLang="ja-JP" sz="1400" dirty="0" smtClean="0">
                <a:solidFill>
                  <a:schemeClr val="tx1"/>
                </a:solidFill>
                <a:latin typeface="+mj-ea"/>
                <a:ea typeface="+mj-ea"/>
              </a:rPr>
              <a:t>かかりやすさを３</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r>
              <a:rPr lang="ja-JP" altLang="ja-JP" sz="1400" dirty="0" smtClean="0">
                <a:solidFill>
                  <a:schemeClr val="tx1"/>
                </a:solidFill>
                <a:latin typeface="+mj-ea"/>
                <a:ea typeface="+mj-ea"/>
              </a:rPr>
              <a:t>～</a:t>
            </a:r>
            <a:r>
              <a:rPr lang="ja-JP" altLang="ja-JP" sz="1400" dirty="0">
                <a:solidFill>
                  <a:schemeClr val="tx1"/>
                </a:solidFill>
                <a:latin typeface="+mj-ea"/>
                <a:ea typeface="+mj-ea"/>
              </a:rPr>
              <a:t>５群</a:t>
            </a:r>
            <a:r>
              <a:rPr lang="ja-JP" altLang="ja-JP" sz="1400" dirty="0" smtClean="0">
                <a:solidFill>
                  <a:schemeClr val="tx1"/>
                </a:solidFill>
                <a:latin typeface="+mj-ea"/>
                <a:ea typeface="+mj-ea"/>
              </a:rPr>
              <a:t>に分ける</a:t>
            </a:r>
            <a:r>
              <a:rPr lang="ja-JP" altLang="ja-JP" sz="1400" dirty="0">
                <a:solidFill>
                  <a:schemeClr val="tx1"/>
                </a:solidFill>
                <a:latin typeface="+mj-ea"/>
                <a:ea typeface="+mj-ea"/>
              </a:rPr>
              <a:t>ことを</a:t>
            </a:r>
            <a:r>
              <a:rPr lang="en-US" altLang="ja-JP" sz="1400" dirty="0">
                <a:solidFill>
                  <a:schemeClr val="tx1"/>
                </a:solidFill>
                <a:latin typeface="+mj-ea"/>
                <a:ea typeface="+mj-ea"/>
              </a:rPr>
              <a:t>ABC</a:t>
            </a:r>
            <a:r>
              <a:rPr lang="ja-JP" altLang="ja-JP" sz="1400" dirty="0">
                <a:solidFill>
                  <a:schemeClr val="tx1"/>
                </a:solidFill>
                <a:latin typeface="+mj-ea"/>
                <a:ea typeface="+mj-ea"/>
              </a:rPr>
              <a:t>検査と</a:t>
            </a:r>
            <a:r>
              <a:rPr lang="ja-JP" altLang="ja-JP" sz="1400" dirty="0" smtClean="0">
                <a:solidFill>
                  <a:schemeClr val="tx1"/>
                </a:solidFill>
                <a:latin typeface="+mj-ea"/>
                <a:ea typeface="+mj-ea"/>
              </a:rPr>
              <a:t>呼</a:t>
            </a:r>
            <a:r>
              <a:rPr lang="ja-JP" altLang="en-US" sz="1400" dirty="0">
                <a:solidFill>
                  <a:schemeClr val="tx1"/>
                </a:solidFill>
                <a:latin typeface="+mj-ea"/>
                <a:ea typeface="+mj-ea"/>
              </a:rPr>
              <a:t>びます</a:t>
            </a:r>
            <a:r>
              <a:rPr lang="ja-JP" altLang="ja-JP" sz="1400" dirty="0" smtClean="0">
                <a:solidFill>
                  <a:schemeClr val="tx1"/>
                </a:solidFill>
                <a:latin typeface="+mj-ea"/>
                <a:ea typeface="+mj-ea"/>
              </a:rPr>
              <a:t>。</a:t>
            </a:r>
            <a:r>
              <a:rPr lang="ja-JP" altLang="ja-JP" sz="1400" dirty="0">
                <a:solidFill>
                  <a:schemeClr val="tx1"/>
                </a:solidFill>
                <a:latin typeface="+mj-ea"/>
                <a:ea typeface="+mj-ea"/>
              </a:rPr>
              <a:t>完全に確立した検査法では</a:t>
            </a:r>
            <a:r>
              <a:rPr lang="ja-JP" altLang="ja-JP" sz="1400" dirty="0" smtClean="0">
                <a:solidFill>
                  <a:schemeClr val="tx1"/>
                </a:solidFill>
                <a:latin typeface="+mj-ea"/>
                <a:ea typeface="+mj-ea"/>
              </a:rPr>
              <a:t>なく</a:t>
            </a:r>
            <a:r>
              <a:rPr lang="ja-JP" altLang="en-US" sz="1400" dirty="0" smtClean="0">
                <a:solidFill>
                  <a:schemeClr val="tx1"/>
                </a:solidFill>
                <a:latin typeface="+mj-ea"/>
                <a:ea typeface="+mj-ea"/>
              </a:rPr>
              <a:t>、</a:t>
            </a:r>
            <a:r>
              <a:rPr lang="ja-JP" altLang="ja-JP" sz="1400" dirty="0" smtClean="0">
                <a:solidFill>
                  <a:schemeClr val="tx1"/>
                </a:solidFill>
                <a:latin typeface="+mj-ea"/>
                <a:ea typeface="+mj-ea"/>
              </a:rPr>
              <a:t>平成</a:t>
            </a:r>
            <a:r>
              <a:rPr lang="ja-JP" altLang="ja-JP" sz="1400" dirty="0">
                <a:solidFill>
                  <a:schemeClr val="tx1"/>
                </a:solidFill>
                <a:latin typeface="+mj-ea"/>
                <a:ea typeface="+mj-ea"/>
              </a:rPr>
              <a:t>２８（</a:t>
            </a:r>
            <a:r>
              <a:rPr lang="en-US" altLang="ja-JP" sz="1400" dirty="0">
                <a:solidFill>
                  <a:schemeClr val="tx1"/>
                </a:solidFill>
                <a:latin typeface="+mj-ea"/>
                <a:ea typeface="+mj-ea"/>
              </a:rPr>
              <a:t>2016</a:t>
            </a:r>
            <a:r>
              <a:rPr lang="ja-JP" altLang="ja-JP" sz="1400" dirty="0">
                <a:solidFill>
                  <a:schemeClr val="tx1"/>
                </a:solidFill>
                <a:latin typeface="+mj-ea"/>
                <a:ea typeface="+mj-ea"/>
              </a:rPr>
              <a:t>）</a:t>
            </a:r>
            <a:r>
              <a:rPr lang="ja-JP" altLang="ja-JP" sz="1400" dirty="0" smtClean="0">
                <a:solidFill>
                  <a:schemeClr val="tx1"/>
                </a:solidFill>
                <a:latin typeface="+mj-ea"/>
                <a:ea typeface="+mj-ea"/>
              </a:rPr>
              <a:t>年度にも</a:t>
            </a:r>
            <a:r>
              <a:rPr lang="ja-JP" altLang="ja-JP" sz="1400" dirty="0">
                <a:solidFill>
                  <a:schemeClr val="tx1"/>
                </a:solidFill>
                <a:latin typeface="+mj-ea"/>
                <a:ea typeface="+mj-ea"/>
              </a:rPr>
              <a:t>分類</a:t>
            </a:r>
            <a:r>
              <a:rPr lang="ja-JP" altLang="ja-JP" sz="1400" dirty="0" smtClean="0">
                <a:solidFill>
                  <a:schemeClr val="tx1"/>
                </a:solidFill>
                <a:latin typeface="+mj-ea"/>
                <a:ea typeface="+mj-ea"/>
              </a:rPr>
              <a:t>や</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r>
              <a:rPr lang="ja-JP" altLang="ja-JP" sz="1400" dirty="0" smtClean="0">
                <a:solidFill>
                  <a:schemeClr val="tx1"/>
                </a:solidFill>
                <a:latin typeface="+mj-ea"/>
                <a:ea typeface="+mj-ea"/>
              </a:rPr>
              <a:t>カットオフ値</a:t>
            </a:r>
            <a:r>
              <a:rPr lang="ja-JP" altLang="ja-JP" sz="1400" dirty="0">
                <a:solidFill>
                  <a:schemeClr val="tx1"/>
                </a:solidFill>
                <a:latin typeface="+mj-ea"/>
                <a:ea typeface="+mj-ea"/>
              </a:rPr>
              <a:t>が一部</a:t>
            </a:r>
            <a:r>
              <a:rPr lang="ja-JP" altLang="ja-JP" sz="1400" dirty="0" smtClean="0">
                <a:solidFill>
                  <a:schemeClr val="tx1"/>
                </a:solidFill>
                <a:latin typeface="+mj-ea"/>
                <a:ea typeface="+mj-ea"/>
              </a:rPr>
              <a:t>変更されてい</a:t>
            </a:r>
            <a:r>
              <a:rPr lang="ja-JP" altLang="en-US" sz="1400" dirty="0">
                <a:solidFill>
                  <a:schemeClr val="tx1"/>
                </a:solidFill>
                <a:latin typeface="+mj-ea"/>
                <a:ea typeface="+mj-ea"/>
              </a:rPr>
              <a:t>ます</a:t>
            </a:r>
            <a:r>
              <a:rPr lang="ja-JP" altLang="ja-JP" sz="1400" dirty="0" smtClean="0">
                <a:solidFill>
                  <a:schemeClr val="tx1"/>
                </a:solidFill>
                <a:latin typeface="+mj-ea"/>
                <a:ea typeface="+mj-ea"/>
              </a:rPr>
              <a:t>。</a:t>
            </a:r>
            <a:endParaRPr lang="en-US" altLang="ja-JP" sz="1400" dirty="0" smtClean="0">
              <a:solidFill>
                <a:schemeClr val="tx1"/>
              </a:solidFill>
              <a:latin typeface="+mj-ea"/>
              <a:ea typeface="+mj-ea"/>
            </a:endParaRPr>
          </a:p>
          <a:p>
            <a:endParaRPr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pPr algn="r"/>
            <a:r>
              <a:rPr lang="ja-JP" altLang="en-US" sz="1400" dirty="0" smtClean="0">
                <a:solidFill>
                  <a:schemeClr val="tx1"/>
                </a:solidFill>
                <a:latin typeface="+mj-ea"/>
                <a:ea typeface="+mj-ea"/>
              </a:rPr>
              <a:t>出典：厚生労働省　がん検診ホームページより抜粋</a:t>
            </a:r>
            <a:endParaRPr lang="en-US" altLang="ja-JP" sz="1400" dirty="0" smtClean="0">
              <a:solidFill>
                <a:schemeClr val="tx1"/>
              </a:solidFill>
              <a:latin typeface="+mj-ea"/>
              <a:ea typeface="+mj-ea"/>
            </a:endParaRPr>
          </a:p>
          <a:p>
            <a:endParaRPr lang="en-US" altLang="ja-JP" sz="1400" dirty="0">
              <a:solidFill>
                <a:schemeClr val="tx1"/>
              </a:solidFill>
              <a:latin typeface="+mj-ea"/>
              <a:ea typeface="+mj-ea"/>
            </a:endParaRPr>
          </a:p>
          <a:p>
            <a:r>
              <a:rPr lang="ja-JP" altLang="en-US" sz="2200" b="1" dirty="0" smtClean="0">
                <a:latin typeface="HG丸ｺﾞｼｯｸM-PRO" panose="020F0600000000000000" pitchFamily="50" charset="-128"/>
                <a:ea typeface="HG丸ｺﾞｼｯｸM-PRO" panose="020F0600000000000000" pitchFamily="50" charset="-128"/>
              </a:rPr>
              <a:t>　</a:t>
            </a:r>
            <a:endParaRPr lang="en-US" altLang="ja-JP" sz="2200" dirty="0" smtClean="0">
              <a:latin typeface="HG丸ｺﾞｼｯｸM-PRO" panose="020F0600000000000000" pitchFamily="50" charset="-128"/>
              <a:ea typeface="HG丸ｺﾞｼｯｸM-PRO" panose="020F0600000000000000" pitchFamily="50" charset="-128"/>
            </a:endParaRPr>
          </a:p>
          <a:p>
            <a:endParaRPr lang="ja-JP" altLang="ja-JP" sz="1400" dirty="0">
              <a:solidFill>
                <a:schemeClr val="tx1"/>
              </a:solidFill>
              <a:latin typeface="+mj-ea"/>
              <a:ea typeface="+mj-ea"/>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13</a:t>
            </a:fld>
            <a:endParaRPr kumimoji="1" lang="ja-JP" altLang="en-US" dirty="0"/>
          </a:p>
        </p:txBody>
      </p:sp>
      <p:sp>
        <p:nvSpPr>
          <p:cNvPr id="7" name="テキスト ボックス 6"/>
          <p:cNvSpPr txBox="1"/>
          <p:nvPr/>
        </p:nvSpPr>
        <p:spPr>
          <a:xfrm>
            <a:off x="251520" y="0"/>
            <a:ext cx="7111623"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　大阪府</a:t>
            </a:r>
            <a:r>
              <a:rPr lang="ja-JP" altLang="en-US" sz="2000" b="1" dirty="0">
                <a:latin typeface="HG丸ｺﾞｼｯｸM-PRO" panose="020F0600000000000000" pitchFamily="50" charset="-128"/>
                <a:ea typeface="HG丸ｺﾞｼｯｸM-PRO" panose="020F0600000000000000" pitchFamily="50" charset="-128"/>
              </a:rPr>
              <a:t>における</a:t>
            </a:r>
            <a:r>
              <a:rPr lang="ja-JP" altLang="en-US" sz="20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8" name="タイトル 3" descr="図表13：がん検診を受けていない理由（複数回答）" title="図表13：がん検診を受けていない理由（複数回答）"/>
          <p:cNvSpPr>
            <a:spLocks noGrp="1" noChangeAspect="1"/>
          </p:cNvSpPr>
          <p:nvPr/>
        </p:nvSpPr>
        <p:spPr>
          <a:xfrm>
            <a:off x="2195736" y="2564904"/>
            <a:ext cx="4269740" cy="327025"/>
          </a:xfrm>
          <a:prstGeom prst="rect">
            <a:avLst/>
          </a:prstGeom>
          <a:noFill/>
        </p:spPr>
        <p:txBody>
          <a:bodyPr vert="horz" wrap="square" lIns="91440" tIns="45720" rIns="91440" bIns="45720" rtlCol="0" anchor="ctr">
            <a:noAutofit/>
          </a:bodyPr>
          <a:lstStyle/>
          <a:p>
            <a:pPr marL="382270" indent="-382270" algn="ctr">
              <a:spcAft>
                <a:spcPts val="0"/>
              </a:spcAft>
            </a:pPr>
            <a:r>
              <a:rPr lang="ja-JP" sz="1400" b="1"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図表</a:t>
            </a:r>
            <a:r>
              <a:rPr lang="en-US" altLang="ja-JP" sz="1400" b="1" dirty="0" smtClean="0">
                <a:solidFill>
                  <a:srgbClr val="000000"/>
                </a:solidFill>
                <a:latin typeface="ＭＳ Ｐゴシック" panose="020B0600070205080204" pitchFamily="50" charset="-128"/>
                <a:ea typeface="ＭＳ ゴシック" panose="020B0609070205080204" pitchFamily="49" charset="-128"/>
                <a:cs typeface="Times New Roman" panose="02020603050405020304" pitchFamily="18" charset="0"/>
              </a:rPr>
              <a:t>13</a:t>
            </a:r>
            <a:r>
              <a:rPr lang="ja-JP" altLang="en-US" sz="1400" b="1" dirty="0" smtClean="0">
                <a:solidFill>
                  <a:srgbClr val="000000"/>
                </a:solidFill>
                <a:latin typeface="ＭＳ Ｐゴシック" panose="020B0600070205080204" pitchFamily="50" charset="-128"/>
                <a:ea typeface="ＭＳ ゴシック" panose="020B0609070205080204" pitchFamily="49" charset="-128"/>
                <a:cs typeface="Times New Roman" panose="02020603050405020304" pitchFamily="18" charset="0"/>
              </a:rPr>
              <a:t>：国の指針に基づくがん検診の基準</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941436792"/>
              </p:ext>
            </p:extLst>
          </p:nvPr>
        </p:nvGraphicFramePr>
        <p:xfrm>
          <a:off x="237456" y="2846415"/>
          <a:ext cx="8727032" cy="3337298"/>
        </p:xfrm>
        <a:graphic>
          <a:graphicData uri="http://schemas.openxmlformats.org/drawingml/2006/table">
            <a:tbl>
              <a:tblPr firstRow="1" firstCol="1" bandRow="1"/>
              <a:tblGrid>
                <a:gridCol w="1382216">
                  <a:extLst>
                    <a:ext uri="{9D8B030D-6E8A-4147-A177-3AD203B41FA5}">
                      <a16:colId xmlns:a16="http://schemas.microsoft.com/office/drawing/2014/main" val="2997447517"/>
                    </a:ext>
                  </a:extLst>
                </a:gridCol>
                <a:gridCol w="4392488">
                  <a:extLst>
                    <a:ext uri="{9D8B030D-6E8A-4147-A177-3AD203B41FA5}">
                      <a16:colId xmlns:a16="http://schemas.microsoft.com/office/drawing/2014/main" val="1311599391"/>
                    </a:ext>
                  </a:extLst>
                </a:gridCol>
                <a:gridCol w="1512168">
                  <a:extLst>
                    <a:ext uri="{9D8B030D-6E8A-4147-A177-3AD203B41FA5}">
                      <a16:colId xmlns:a16="http://schemas.microsoft.com/office/drawing/2014/main" val="2457925882"/>
                    </a:ext>
                  </a:extLst>
                </a:gridCol>
                <a:gridCol w="1440160">
                  <a:extLst>
                    <a:ext uri="{9D8B030D-6E8A-4147-A177-3AD203B41FA5}">
                      <a16:colId xmlns:a16="http://schemas.microsoft.com/office/drawing/2014/main" val="3317492925"/>
                    </a:ext>
                  </a:extLst>
                </a:gridCol>
              </a:tblGrid>
              <a:tr h="389702">
                <a:tc>
                  <a:txBody>
                    <a:bodyPr/>
                    <a:lstStyle/>
                    <a:p>
                      <a:pPr algn="ctr">
                        <a:lnSpc>
                          <a:spcPct val="120000"/>
                        </a:lnSpc>
                        <a:spcAft>
                          <a:spcPts val="0"/>
                        </a:spcAft>
                      </a:pPr>
                      <a:r>
                        <a:rPr lang="ja-JP" altLang="en-US" sz="1400"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種類</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99"/>
                      </a:solidFill>
                      <a:prstDash val="solid"/>
                      <a:round/>
                      <a:headEnd type="none" w="med" len="med"/>
                      <a:tailEnd type="none" w="med" len="med"/>
                    </a:lnB>
                    <a:solidFill>
                      <a:schemeClr val="tx2">
                        <a:lumMod val="20000"/>
                        <a:lumOff val="80000"/>
                      </a:schemeClr>
                    </a:solidFill>
                  </a:tcPr>
                </a:tc>
                <a:tc>
                  <a:txBody>
                    <a:bodyPr/>
                    <a:lstStyle/>
                    <a:p>
                      <a:pPr algn="ctr">
                        <a:lnSpc>
                          <a:spcPct val="120000"/>
                        </a:lnSpc>
                        <a:spcAft>
                          <a:spcPts val="0"/>
                        </a:spcAft>
                      </a:pPr>
                      <a:r>
                        <a:rPr lang="ja-JP" altLang="en-US" sz="1400"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検診内容</a:t>
                      </a:r>
                      <a:endParaRPr lang="ja-JP" sz="1400" b="1"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99"/>
                      </a:solidFill>
                      <a:prstDash val="solid"/>
                      <a:round/>
                      <a:headEnd type="none" w="med" len="med"/>
                      <a:tailEnd type="none" w="med" len="med"/>
                    </a:lnB>
                    <a:solidFill>
                      <a:schemeClr val="tx2">
                        <a:lumMod val="20000"/>
                        <a:lumOff val="80000"/>
                      </a:schemeClr>
                    </a:solidFill>
                  </a:tcPr>
                </a:tc>
                <a:tc>
                  <a:txBody>
                    <a:bodyPr/>
                    <a:lstStyle/>
                    <a:p>
                      <a:pPr algn="ctr">
                        <a:lnSpc>
                          <a:spcPct val="120000"/>
                        </a:lnSpc>
                        <a:spcAft>
                          <a:spcPts val="0"/>
                        </a:spcAft>
                      </a:pPr>
                      <a:r>
                        <a:rPr lang="ja-JP" sz="1400" b="1"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対象者</a:t>
                      </a:r>
                      <a:endParaRPr lang="ja-JP" sz="1400" b="1"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99"/>
                      </a:solidFill>
                      <a:prstDash val="solid"/>
                      <a:round/>
                      <a:headEnd type="none" w="med" len="med"/>
                      <a:tailEnd type="none" w="med" len="med"/>
                    </a:lnB>
                    <a:solidFill>
                      <a:schemeClr val="tx2">
                        <a:lumMod val="20000"/>
                        <a:lumOff val="80000"/>
                      </a:schemeClr>
                    </a:solidFill>
                  </a:tcPr>
                </a:tc>
                <a:tc>
                  <a:txBody>
                    <a:bodyPr/>
                    <a:lstStyle/>
                    <a:p>
                      <a:pPr algn="ctr">
                        <a:lnSpc>
                          <a:spcPct val="120000"/>
                        </a:lnSpc>
                        <a:spcAft>
                          <a:spcPts val="0"/>
                        </a:spcAft>
                      </a:pPr>
                      <a:r>
                        <a:rPr lang="ja-JP" sz="1400" b="1"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受診間隔</a:t>
                      </a:r>
                      <a:endParaRPr lang="ja-JP" sz="1400" b="1"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99"/>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304508117"/>
                  </a:ext>
                </a:extLst>
              </a:tr>
              <a:tr h="1128987">
                <a:tc>
                  <a:txBody>
                    <a:bodyPr/>
                    <a:lstStyle/>
                    <a:p>
                      <a:pPr algn="ctr">
                        <a:lnSpc>
                          <a:spcPct val="120000"/>
                        </a:lnSpc>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胃がん検診</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66669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問診に加え、胃部エックス線検査又は胃内視鏡検査のいずれか</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66669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５０歳</a:t>
                      </a:r>
                      <a:r>
                        <a:rPr lang="ja-JP" sz="14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以上</a:t>
                      </a:r>
                      <a:endParaRPr lang="en-US" altLang="ja-JP" sz="14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pPr algn="ctr">
                        <a:lnSpc>
                          <a:spcPts val="1000"/>
                        </a:lnSpc>
                        <a:spcAft>
                          <a:spcPts val="0"/>
                        </a:spcAft>
                      </a:pP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just">
                        <a:lnSpc>
                          <a:spcPts val="1000"/>
                        </a:lnSpc>
                        <a:spcAft>
                          <a:spcPts val="0"/>
                        </a:spcAft>
                      </a:pPr>
                      <a:r>
                        <a:rPr lang="ja-JP"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※当分の間</a:t>
                      </a:r>
                      <a:r>
                        <a:rPr 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、胃部エックス</a:t>
                      </a:r>
                      <a:r>
                        <a:rPr lang="ja-JP"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線検査に</a:t>
                      </a:r>
                      <a:r>
                        <a:rPr 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ついては</a:t>
                      </a: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40</a:t>
                      </a:r>
                      <a:r>
                        <a:rPr lang="ja-JP"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歳以上に</a:t>
                      </a:r>
                      <a:r>
                        <a:rPr 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対して実施可</a:t>
                      </a:r>
                      <a:endParaRPr lang="ja-JP" sz="1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66669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２年に</a:t>
                      </a:r>
                      <a:r>
                        <a:rPr lang="en-US"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a:t>
                      </a:r>
                      <a:r>
                        <a:rPr lang="ja-JP" sz="14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回</a:t>
                      </a:r>
                      <a:endParaRPr lang="en-US" altLang="ja-JP" sz="14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pPr algn="ctr">
                        <a:lnSpc>
                          <a:spcPts val="1000"/>
                        </a:lnSpc>
                        <a:spcAft>
                          <a:spcPts val="0"/>
                        </a:spcAft>
                      </a:pPr>
                      <a:endParaRPr lang="en-US" altLang="ja-JP" sz="14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just">
                        <a:lnSpc>
                          <a:spcPts val="1000"/>
                        </a:lnSpc>
                        <a:spcAft>
                          <a:spcPts val="0"/>
                        </a:spcAft>
                      </a:pPr>
                      <a:r>
                        <a:rPr 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当分の間、</a:t>
                      </a:r>
                      <a:r>
                        <a:rPr 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胃部</a:t>
                      </a:r>
                      <a:endParaRPr lang="en-US" alt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pPr algn="just">
                        <a:lnSpc>
                          <a:spcPts val="1000"/>
                        </a:lnSpc>
                        <a:spcAft>
                          <a:spcPts val="0"/>
                        </a:spcAft>
                      </a:pPr>
                      <a:r>
                        <a:rPr 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エックス</a:t>
                      </a:r>
                      <a:r>
                        <a:rPr lang="ja-JP"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線検査については年</a:t>
                      </a: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a:t>
                      </a:r>
                      <a:r>
                        <a:rPr lang="ja-JP"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回</a:t>
                      </a:r>
                      <a:r>
                        <a:rPr 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実施可</a:t>
                      </a:r>
                      <a:endParaRPr lang="en-US" alt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pPr algn="just">
                        <a:lnSpc>
                          <a:spcPts val="1000"/>
                        </a:lnSpc>
                        <a:spcAft>
                          <a:spcPts val="0"/>
                        </a:spcAft>
                      </a:pPr>
                      <a:endParaRPr lang="ja-JP" sz="11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66669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28933364"/>
                  </a:ext>
                </a:extLst>
              </a:tr>
              <a:tr h="389702">
                <a:tc>
                  <a:txBody>
                    <a:bodyPr/>
                    <a:lstStyle/>
                    <a:p>
                      <a:pPr algn="ctr">
                        <a:lnSpc>
                          <a:spcPct val="120000"/>
                        </a:lnSpc>
                        <a:spcAft>
                          <a:spcPts val="0"/>
                        </a:spcAft>
                      </a:pPr>
                      <a:r>
                        <a:rPr lang="ja-JP" sz="14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子宮頸がん検診</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問診、視診、子宮頸部の細胞診及び内診</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20000"/>
                        </a:lnSpc>
                        <a:spcAft>
                          <a:spcPts val="0"/>
                        </a:spcAft>
                      </a:pPr>
                      <a:r>
                        <a:rPr lang="ja-JP" sz="14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２０歳以上</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20000"/>
                        </a:lnSpc>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２年に１回</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20762866"/>
                  </a:ext>
                </a:extLst>
              </a:tr>
              <a:tr h="389702">
                <a:tc>
                  <a:txBody>
                    <a:bodyPr/>
                    <a:lstStyle/>
                    <a:p>
                      <a:pPr algn="ctr">
                        <a:lnSpc>
                          <a:spcPct val="120000"/>
                        </a:lnSpc>
                        <a:spcAft>
                          <a:spcPts val="0"/>
                        </a:spcAft>
                      </a:pPr>
                      <a:r>
                        <a:rPr lang="ja-JP" sz="14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肺がん検診</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質問（問診）、胸部エックス線検査及び喀痰細胞診</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20000"/>
                        </a:lnSpc>
                        <a:spcAft>
                          <a:spcPts val="0"/>
                        </a:spcAft>
                      </a:pPr>
                      <a:r>
                        <a:rPr lang="ja-JP" sz="14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４０歳以上</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20000"/>
                        </a:lnSpc>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r>
                        <a:rPr lang="en-US"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a:t>
                      </a: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回</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50205494"/>
                  </a:ext>
                </a:extLst>
              </a:tr>
              <a:tr h="649503">
                <a:tc>
                  <a:txBody>
                    <a:bodyPr/>
                    <a:lstStyle/>
                    <a:p>
                      <a:pPr algn="ctr">
                        <a:lnSpc>
                          <a:spcPct val="120000"/>
                        </a:lnSpc>
                        <a:spcAft>
                          <a:spcPts val="0"/>
                        </a:spcAft>
                      </a:pPr>
                      <a:r>
                        <a:rPr lang="ja-JP" sz="14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乳がん検診</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altLang="en-US" sz="14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質問（</a:t>
                      </a:r>
                      <a:r>
                        <a:rPr lang="ja-JP" sz="14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問診</a:t>
                      </a:r>
                      <a:r>
                        <a:rPr lang="ja-JP" altLang="en-US" sz="14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sz="14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及び</a:t>
                      </a: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乳房エックス線検査（マンモグラフィ）</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just">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※視診、触診は推奨しない</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20000"/>
                        </a:lnSpc>
                        <a:spcAft>
                          <a:spcPts val="0"/>
                        </a:spcAft>
                      </a:pPr>
                      <a:r>
                        <a:rPr lang="ja-JP" sz="14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４０歳以上</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20000"/>
                        </a:lnSpc>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２年に１回</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17315967"/>
                  </a:ext>
                </a:extLst>
              </a:tr>
              <a:tr h="389702">
                <a:tc>
                  <a:txBody>
                    <a:bodyPr/>
                    <a:lstStyle/>
                    <a:p>
                      <a:pPr algn="ctr">
                        <a:lnSpc>
                          <a:spcPct val="120000"/>
                        </a:lnSpc>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大腸がん検診</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問診及び便潜血検査</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20000"/>
                        </a:lnSpc>
                        <a:spcAft>
                          <a:spcPts val="0"/>
                        </a:spcAft>
                      </a:pPr>
                      <a:r>
                        <a:rPr lang="ja-JP" sz="14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４０歳以上</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20000"/>
                        </a:lnSpc>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r>
                        <a:rPr lang="en-US"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a:t>
                      </a:r>
                      <a:r>
                        <a:rPr 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回</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2269263"/>
                  </a:ext>
                </a:extLst>
              </a:tr>
            </a:tbl>
          </a:graphicData>
        </a:graphic>
      </p:graphicFrame>
    </p:spTree>
    <p:extLst>
      <p:ext uri="{BB962C8B-B14F-4D97-AF65-F5344CB8AC3E}">
        <p14:creationId xmlns:p14="http://schemas.microsoft.com/office/powerpoint/2010/main" val="93689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18069"/>
            <a:ext cx="8880176" cy="6170883"/>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1400" dirty="0" smtClean="0">
              <a:solidFill>
                <a:schemeClr val="accent1"/>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mj-ea"/>
              <a:ea typeface="+mj-ea"/>
            </a:endParaRPr>
          </a:p>
          <a:p>
            <a:r>
              <a:rPr lang="ja-JP" altLang="en-US" sz="2200" b="1" dirty="0" smtClean="0">
                <a:latin typeface="HG丸ｺﾞｼｯｸM-PRO" panose="020F0600000000000000" pitchFamily="50" charset="-128"/>
                <a:ea typeface="HG丸ｺﾞｼｯｸM-PRO" panose="020F0600000000000000" pitchFamily="50" charset="-128"/>
              </a:rPr>
              <a:t>　ウ　職域におけるがん検診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参考</a:t>
            </a:r>
            <a:r>
              <a:rPr lang="ja-JP" altLang="en-US" sz="1400" dirty="0">
                <a:solidFill>
                  <a:schemeClr val="tx1"/>
                </a:solidFill>
                <a:latin typeface="HG丸ｺﾞｼｯｸM-PRO" panose="020F0600000000000000" pitchFamily="50" charset="-128"/>
                <a:ea typeface="HG丸ｺﾞｼｯｸM-PRO" panose="020F0600000000000000" pitchFamily="50" charset="-128"/>
              </a:rPr>
              <a:t>資料２</a:t>
            </a:r>
            <a:r>
              <a:rPr lang="en-US" altLang="ja-JP" sz="1400" dirty="0">
                <a:solidFill>
                  <a:schemeClr val="tx1"/>
                </a:solidFill>
                <a:latin typeface="HG丸ｺﾞｼｯｸM-PRO" panose="020F0600000000000000" pitchFamily="50" charset="-128"/>
                <a:ea typeface="HG丸ｺﾞｼｯｸM-PRO" panose="020F0600000000000000" pitchFamily="50" charset="-128"/>
              </a:rPr>
              <a:t>-P</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５</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en-US" altLang="ja-JP" sz="2200" b="1"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国民生活基礎調査によると、がん検診受診者のうち、職域における</a:t>
            </a:r>
            <a:r>
              <a:rPr lang="ja-JP" altLang="ja-JP" dirty="0" smtClean="0">
                <a:latin typeface="HG丸ｺﾞｼｯｸM-PRO" panose="020F0600000000000000" pitchFamily="50" charset="-128"/>
                <a:ea typeface="HG丸ｺﾞｼｯｸM-PRO" panose="020F0600000000000000" pitchFamily="50" charset="-128"/>
              </a:rPr>
              <a:t>受診者</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は、</a:t>
            </a:r>
            <a:r>
              <a:rPr lang="en-US" altLang="ja-JP" dirty="0" smtClean="0">
                <a:solidFill>
                  <a:srgbClr val="FF0000"/>
                </a:solidFill>
                <a:latin typeface="HG丸ｺﾞｼｯｸM-PRO" panose="020F0600000000000000" pitchFamily="50" charset="-128"/>
                <a:ea typeface="HG丸ｺﾞｼｯｸM-PRO" panose="020F0600000000000000" pitchFamily="50" charset="-128"/>
              </a:rPr>
              <a:t>30</a:t>
            </a:r>
            <a:r>
              <a:rPr lang="ja-JP" altLang="ja-JP" dirty="0">
                <a:latin typeface="HG丸ｺﾞｼｯｸM-PRO" panose="020F0600000000000000" pitchFamily="50" charset="-128"/>
                <a:ea typeface="HG丸ｺﾞｼｯｸM-PRO" panose="020F0600000000000000" pitchFamily="50" charset="-128"/>
              </a:rPr>
              <a:t>～</a:t>
            </a:r>
            <a:r>
              <a:rPr lang="en-US" altLang="ja-JP" dirty="0">
                <a:latin typeface="HG丸ｺﾞｼｯｸM-PRO" panose="020F0600000000000000" pitchFamily="50" charset="-128"/>
                <a:ea typeface="HG丸ｺﾞｼｯｸM-PRO" panose="020F0600000000000000" pitchFamily="50" charset="-128"/>
              </a:rPr>
              <a:t>70</a:t>
            </a:r>
            <a:r>
              <a:rPr lang="ja-JP" altLang="ja-JP" dirty="0">
                <a:latin typeface="HG丸ｺﾞｼｯｸM-PRO" panose="020F0600000000000000" pitchFamily="50" charset="-128"/>
                <a:ea typeface="HG丸ｺﾞｼｯｸM-PRO" panose="020F0600000000000000" pitchFamily="50" charset="-128"/>
              </a:rPr>
              <a:t>％程度いるとされて</a:t>
            </a:r>
            <a:r>
              <a:rPr lang="ja-JP" altLang="ja-JP" dirty="0" smtClean="0">
                <a:latin typeface="HG丸ｺﾞｼｯｸM-PRO" panose="020F0600000000000000" pitchFamily="50" charset="-128"/>
                <a:ea typeface="HG丸ｺﾞｼｯｸM-PRO" panose="020F0600000000000000" pitchFamily="50" charset="-128"/>
              </a:rPr>
              <a:t>い</a:t>
            </a:r>
            <a:r>
              <a:rPr lang="ja-JP" altLang="en-US" dirty="0">
                <a:latin typeface="HG丸ｺﾞｼｯｸM-PRO" panose="020F0600000000000000" pitchFamily="50" charset="-128"/>
                <a:ea typeface="HG丸ｺﾞｼｯｸM-PRO" panose="020F0600000000000000" pitchFamily="50" charset="-128"/>
              </a:rPr>
              <a:t>ます</a:t>
            </a:r>
            <a:r>
              <a:rPr lang="ja-JP" altLang="ja-JP" dirty="0" smtClean="0">
                <a:latin typeface="HG丸ｺﾞｼｯｸM-PRO" panose="020F0600000000000000" pitchFamily="50" charset="-128"/>
                <a:ea typeface="HG丸ｺﾞｼｯｸM-PRO" panose="020F0600000000000000" pitchFamily="50" charset="-128"/>
              </a:rPr>
              <a:t>が</a:t>
            </a:r>
            <a:r>
              <a:rPr lang="ja-JP" altLang="ja-JP" dirty="0">
                <a:latin typeface="HG丸ｺﾞｼｯｸM-PRO" panose="020F0600000000000000" pitchFamily="50" charset="-128"/>
                <a:ea typeface="HG丸ｺﾞｼｯｸM-PRO" panose="020F0600000000000000" pitchFamily="50" charset="-128"/>
              </a:rPr>
              <a:t>、医療保険者や事業主</a:t>
            </a:r>
            <a:r>
              <a:rPr lang="ja-JP" altLang="ja-JP" dirty="0" smtClean="0">
                <a:latin typeface="HG丸ｺﾞｼｯｸM-PRO" panose="020F0600000000000000" pitchFamily="50" charset="-128"/>
                <a:ea typeface="HG丸ｺﾞｼｯｸM-PRO" panose="020F0600000000000000" pitchFamily="50" charset="-128"/>
              </a:rPr>
              <a:t>が</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福利厚</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生の一環として</a:t>
            </a:r>
            <a:r>
              <a:rPr lang="ja-JP" altLang="ja-JP" dirty="0" smtClean="0">
                <a:latin typeface="HG丸ｺﾞｼｯｸM-PRO" panose="020F0600000000000000" pitchFamily="50" charset="-128"/>
                <a:ea typeface="HG丸ｺﾞｼｯｸM-PRO" panose="020F0600000000000000" pitchFamily="50" charset="-128"/>
              </a:rPr>
              <a:t>任意</a:t>
            </a:r>
            <a:r>
              <a:rPr lang="ja-JP" altLang="ja-JP" dirty="0">
                <a:latin typeface="HG丸ｺﾞｼｯｸM-PRO" panose="020F0600000000000000" pitchFamily="50" charset="-128"/>
                <a:ea typeface="HG丸ｺﾞｼｯｸM-PRO" panose="020F0600000000000000" pitchFamily="50" charset="-128"/>
              </a:rPr>
              <a:t>で実施</a:t>
            </a:r>
            <a:r>
              <a:rPr lang="ja-JP" altLang="ja-JP" dirty="0" smtClean="0">
                <a:latin typeface="HG丸ｺﾞｼｯｸM-PRO" panose="020F0600000000000000" pitchFamily="50" charset="-128"/>
                <a:ea typeface="HG丸ｺﾞｼｯｸM-PRO" panose="020F0600000000000000" pitchFamily="50" charset="-128"/>
              </a:rPr>
              <a:t>して</a:t>
            </a:r>
            <a:r>
              <a:rPr lang="ja-JP" altLang="ja-JP" dirty="0">
                <a:latin typeface="HG丸ｺﾞｼｯｸM-PRO" panose="020F0600000000000000" pitchFamily="50" charset="-128"/>
                <a:ea typeface="HG丸ｺﾞｼｯｸM-PRO" panose="020F0600000000000000" pitchFamily="50" charset="-128"/>
              </a:rPr>
              <a:t>いるものであり、検査項目や対象年齢等</a:t>
            </a:r>
            <a:r>
              <a:rPr lang="ja-JP" altLang="ja-JP" dirty="0" smtClean="0">
                <a:latin typeface="HG丸ｺﾞｼｯｸM-PRO" panose="020F0600000000000000" pitchFamily="50" charset="-128"/>
                <a:ea typeface="HG丸ｺﾞｼｯｸM-PRO" panose="020F0600000000000000" pitchFamily="50" charset="-128"/>
              </a:rPr>
              <a:t>実</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施方法は様々で</a:t>
            </a:r>
            <a:r>
              <a:rPr lang="ja-JP" altLang="en-US" dirty="0">
                <a:latin typeface="HG丸ｺﾞｼｯｸM-PRO" panose="020F0600000000000000" pitchFamily="50" charset="-128"/>
                <a:ea typeface="HG丸ｺﾞｼｯｸM-PRO" panose="020F0600000000000000" pitchFamily="50" charset="-128"/>
              </a:rPr>
              <a:t>す</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また、</a:t>
            </a:r>
            <a:r>
              <a:rPr lang="ja-JP" altLang="ja-JP" dirty="0" smtClean="0">
                <a:latin typeface="HG丸ｺﾞｼｯｸM-PRO" panose="020F0600000000000000" pitchFamily="50" charset="-128"/>
                <a:ea typeface="HG丸ｺﾞｼｯｸM-PRO" panose="020F0600000000000000" pitchFamily="50" charset="-128"/>
              </a:rPr>
              <a:t>対象者数</a:t>
            </a:r>
            <a:r>
              <a:rPr lang="ja-JP" altLang="ja-JP" dirty="0">
                <a:latin typeface="HG丸ｺﾞｼｯｸM-PRO" panose="020F0600000000000000" pitchFamily="50" charset="-128"/>
                <a:ea typeface="HG丸ｺﾞｼｯｸM-PRO" panose="020F0600000000000000" pitchFamily="50" charset="-128"/>
              </a:rPr>
              <a:t>や受診者数等の実態把握が現状では</a:t>
            </a:r>
            <a:r>
              <a:rPr lang="ja-JP" altLang="ja-JP" dirty="0" smtClean="0">
                <a:latin typeface="HG丸ｺﾞｼｯｸM-PRO" panose="020F0600000000000000" pitchFamily="50" charset="-128"/>
                <a:ea typeface="HG丸ｺﾞｼｯｸM-PRO" panose="020F0600000000000000" pitchFamily="50" charset="-128"/>
              </a:rPr>
              <a:t>で</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err="1" smtClean="0">
                <a:latin typeface="HG丸ｺﾞｼｯｸM-PRO" panose="020F0600000000000000" pitchFamily="50" charset="-128"/>
                <a:ea typeface="HG丸ｺﾞｼｯｸM-PRO" panose="020F0600000000000000" pitchFamily="50" charset="-128"/>
              </a:rPr>
              <a:t>き</a:t>
            </a:r>
            <a:r>
              <a:rPr lang="ja-JP" altLang="ja-JP" dirty="0" smtClean="0">
                <a:latin typeface="HG丸ｺﾞｼｯｸM-PRO" panose="020F0600000000000000" pitchFamily="50" charset="-128"/>
                <a:ea typeface="HG丸ｺﾞｼｯｸM-PRO" panose="020F0600000000000000" pitchFamily="50" charset="-128"/>
              </a:rPr>
              <a:t>な</a:t>
            </a:r>
            <a:r>
              <a:rPr lang="ja-JP" altLang="ja-JP" dirty="0">
                <a:latin typeface="HG丸ｺﾞｼｯｸM-PRO" panose="020F0600000000000000" pitchFamily="50" charset="-128"/>
                <a:ea typeface="HG丸ｺﾞｼｯｸM-PRO" panose="020F0600000000000000" pitchFamily="50" charset="-128"/>
              </a:rPr>
              <a:t>い</a:t>
            </a:r>
            <a:r>
              <a:rPr lang="ja-JP" altLang="ja-JP" dirty="0" smtClean="0">
                <a:latin typeface="HG丸ｺﾞｼｯｸM-PRO" panose="020F0600000000000000" pitchFamily="50" charset="-128"/>
                <a:ea typeface="HG丸ｺﾞｼｯｸM-PRO" panose="020F0600000000000000" pitchFamily="50" charset="-128"/>
              </a:rPr>
              <a:t>ため</a:t>
            </a:r>
            <a:r>
              <a:rPr lang="ja-JP" altLang="ja-JP" dirty="0">
                <a:latin typeface="HG丸ｺﾞｼｯｸM-PRO" panose="020F0600000000000000" pitchFamily="50" charset="-128"/>
                <a:ea typeface="HG丸ｺﾞｼｯｸM-PRO" panose="020F0600000000000000" pitchFamily="50" charset="-128"/>
              </a:rPr>
              <a:t>受診率の算定や</a:t>
            </a:r>
            <a:r>
              <a:rPr lang="ja-JP" altLang="ja-JP" dirty="0" smtClean="0">
                <a:latin typeface="HG丸ｺﾞｼｯｸM-PRO" panose="020F0600000000000000" pitchFamily="50" charset="-128"/>
                <a:ea typeface="HG丸ｺﾞｼｯｸM-PRO" panose="020F0600000000000000" pitchFamily="50" charset="-128"/>
              </a:rPr>
              <a:t>精度管理</a:t>
            </a:r>
            <a:r>
              <a:rPr lang="ja-JP" altLang="ja-JP" dirty="0">
                <a:latin typeface="HG丸ｺﾞｼｯｸM-PRO" panose="020F0600000000000000" pitchFamily="50" charset="-128"/>
                <a:ea typeface="HG丸ｺﾞｼｯｸM-PRO" panose="020F0600000000000000" pitchFamily="50" charset="-128"/>
              </a:rPr>
              <a:t>を行うことができないなどの課題が</a:t>
            </a:r>
            <a:r>
              <a:rPr lang="ja-JP" altLang="ja-JP" dirty="0" smtClean="0">
                <a:latin typeface="HG丸ｺﾞｼｯｸM-PRO" panose="020F0600000000000000" pitchFamily="50" charset="-128"/>
                <a:ea typeface="HG丸ｺﾞｼｯｸM-PRO" panose="020F0600000000000000" pitchFamily="50" charset="-128"/>
              </a:rPr>
              <a:t>あ</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ります</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職域</a:t>
            </a:r>
            <a:r>
              <a:rPr lang="ja-JP" altLang="ja-JP" dirty="0" smtClean="0">
                <a:latin typeface="HG丸ｺﾞｼｯｸM-PRO" panose="020F0600000000000000" pitchFamily="50" charset="-128"/>
                <a:ea typeface="HG丸ｺﾞｼｯｸM-PRO" panose="020F0600000000000000" pitchFamily="50" charset="-128"/>
              </a:rPr>
              <a:t>において</a:t>
            </a:r>
            <a:r>
              <a:rPr lang="ja-JP" altLang="ja-JP" dirty="0">
                <a:latin typeface="HG丸ｺﾞｼｯｸM-PRO" panose="020F0600000000000000" pitchFamily="50" charset="-128"/>
                <a:ea typeface="HG丸ｺﾞｼｯｸM-PRO" panose="020F0600000000000000" pitchFamily="50" charset="-128"/>
              </a:rPr>
              <a:t>、科学的</a:t>
            </a:r>
            <a:r>
              <a:rPr lang="ja-JP" altLang="ja-JP" dirty="0" smtClean="0">
                <a:latin typeface="HG丸ｺﾞｼｯｸM-PRO" panose="020F0600000000000000" pitchFamily="50" charset="-128"/>
                <a:ea typeface="HG丸ｺﾞｼｯｸM-PRO" panose="020F0600000000000000" pitchFamily="50" charset="-128"/>
              </a:rPr>
              <a:t>根拠に</a:t>
            </a:r>
            <a:r>
              <a:rPr lang="ja-JP" altLang="ja-JP" dirty="0">
                <a:latin typeface="HG丸ｺﾞｼｯｸM-PRO" panose="020F0600000000000000" pitchFamily="50" charset="-128"/>
                <a:ea typeface="HG丸ｺﾞｼｯｸM-PRO" panose="020F0600000000000000" pitchFamily="50" charset="-128"/>
              </a:rPr>
              <a:t>基づくがん検診が実施され、実態</a:t>
            </a:r>
            <a:r>
              <a:rPr lang="ja-JP" altLang="ja-JP" dirty="0" smtClean="0">
                <a:latin typeface="HG丸ｺﾞｼｯｸM-PRO" panose="020F0600000000000000" pitchFamily="50" charset="-128"/>
                <a:ea typeface="HG丸ｺﾞｼｯｸM-PRO" panose="020F0600000000000000" pitchFamily="50" charset="-128"/>
              </a:rPr>
              <a:t>把</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握できる</a:t>
            </a:r>
            <a:r>
              <a:rPr lang="ja-JP" altLang="ja-JP" dirty="0">
                <a:latin typeface="HG丸ｺﾞｼｯｸM-PRO" panose="020F0600000000000000" pitchFamily="50" charset="-128"/>
                <a:ea typeface="HG丸ｺﾞｼｯｸM-PRO" panose="020F0600000000000000" pitchFamily="50" charset="-128"/>
              </a:rPr>
              <a:t>よう、</a:t>
            </a:r>
            <a:r>
              <a:rPr lang="ja-JP" altLang="ja-JP" dirty="0" smtClean="0">
                <a:latin typeface="HG丸ｺﾞｼｯｸM-PRO" panose="020F0600000000000000" pitchFamily="50" charset="-128"/>
                <a:ea typeface="HG丸ｺﾞｼｯｸM-PRO" panose="020F0600000000000000" pitchFamily="50" charset="-128"/>
              </a:rPr>
              <a:t>国や</a:t>
            </a:r>
            <a:r>
              <a:rPr lang="ja-JP" altLang="ja-JP" dirty="0">
                <a:latin typeface="HG丸ｺﾞｼｯｸM-PRO" panose="020F0600000000000000" pitchFamily="50" charset="-128"/>
                <a:ea typeface="HG丸ｺﾞｼｯｸM-PRO" panose="020F0600000000000000" pitchFamily="50" charset="-128"/>
              </a:rPr>
              <a:t>医療保険者等と</a:t>
            </a:r>
            <a:r>
              <a:rPr lang="ja-JP" altLang="ja-JP" dirty="0" smtClean="0">
                <a:latin typeface="HG丸ｺﾞｼｯｸM-PRO" panose="020F0600000000000000" pitchFamily="50" charset="-128"/>
                <a:ea typeface="HG丸ｺﾞｼｯｸM-PRO" panose="020F0600000000000000" pitchFamily="50" charset="-128"/>
              </a:rPr>
              <a:t>連携</a:t>
            </a:r>
            <a:r>
              <a:rPr lang="ja-JP" altLang="ja-JP" dirty="0">
                <a:latin typeface="HG丸ｺﾞｼｯｸM-PRO" panose="020F0600000000000000" pitchFamily="50" charset="-128"/>
                <a:ea typeface="HG丸ｺﾞｼｯｸM-PRO" panose="020F0600000000000000" pitchFamily="50" charset="-128"/>
              </a:rPr>
              <a:t>して取り組む必要が</a:t>
            </a:r>
            <a:r>
              <a:rPr lang="ja-JP" altLang="ja-JP" dirty="0" smtClean="0">
                <a:latin typeface="HG丸ｺﾞｼｯｸM-PRO" panose="020F0600000000000000" pitchFamily="50" charset="-128"/>
                <a:ea typeface="HG丸ｺﾞｼｯｸM-PRO" panose="020F0600000000000000" pitchFamily="50" charset="-128"/>
              </a:rPr>
              <a:t>あ</a:t>
            </a:r>
            <a:r>
              <a:rPr lang="ja-JP" altLang="en-US" dirty="0">
                <a:latin typeface="HG丸ｺﾞｼｯｸM-PRO" panose="020F0600000000000000" pitchFamily="50" charset="-128"/>
                <a:ea typeface="HG丸ｺﾞｼｯｸM-PRO" panose="020F0600000000000000" pitchFamily="50" charset="-128"/>
              </a:rPr>
              <a:t>ります</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a:p>
            <a:endParaRPr lang="en-US" altLang="ja-JP" sz="2200" dirty="0" smtClean="0">
              <a:latin typeface="HG丸ｺﾞｼｯｸM-PRO" panose="020F0600000000000000" pitchFamily="50" charset="-128"/>
              <a:ea typeface="HG丸ｺﾞｼｯｸM-PRO" panose="020F0600000000000000" pitchFamily="50" charset="-128"/>
            </a:endParaRPr>
          </a:p>
          <a:p>
            <a:endParaRPr lang="ja-JP" altLang="ja-JP" sz="1400" dirty="0">
              <a:solidFill>
                <a:schemeClr val="tx1"/>
              </a:solidFill>
              <a:latin typeface="+mj-ea"/>
              <a:ea typeface="+mj-ea"/>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14</a:t>
            </a:fld>
            <a:endParaRPr kumimoji="1" lang="ja-JP" altLang="en-US" dirty="0"/>
          </a:p>
        </p:txBody>
      </p:sp>
      <p:sp>
        <p:nvSpPr>
          <p:cNvPr id="7" name="テキスト ボックス 6"/>
          <p:cNvSpPr txBox="1"/>
          <p:nvPr/>
        </p:nvSpPr>
        <p:spPr>
          <a:xfrm>
            <a:off x="251520" y="0"/>
            <a:ext cx="7111623"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　大阪府</a:t>
            </a:r>
            <a:r>
              <a:rPr lang="ja-JP" altLang="en-US" sz="2000" b="1" dirty="0">
                <a:latin typeface="HG丸ｺﾞｼｯｸM-PRO" panose="020F0600000000000000" pitchFamily="50" charset="-128"/>
                <a:ea typeface="HG丸ｺﾞｼｯｸM-PRO" panose="020F0600000000000000" pitchFamily="50" charset="-128"/>
              </a:rPr>
              <a:t>における</a:t>
            </a:r>
            <a:r>
              <a:rPr lang="ja-JP" altLang="en-US" sz="20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30821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22173" y="456456"/>
            <a:ext cx="8868299" cy="6165304"/>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88866B26-CCFD-40DA-8EA1-2E5BEC1AC0F0}"/>
              </a:ext>
            </a:extLst>
          </p:cNvPr>
          <p:cNvSpPr txBox="1"/>
          <p:nvPr/>
        </p:nvSpPr>
        <p:spPr>
          <a:xfrm>
            <a:off x="5183302" y="6169404"/>
            <a:ext cx="3993401" cy="369332"/>
          </a:xfrm>
          <a:prstGeom prst="rect">
            <a:avLst/>
          </a:prstGeom>
          <a:noFill/>
          <a:effectLst>
            <a:glow rad="63500">
              <a:schemeClr val="accent1">
                <a:alpha val="40000"/>
              </a:schemeClr>
            </a:glow>
          </a:effectLst>
        </p:spPr>
        <p:txBody>
          <a:bodyPr wrap="none" rtlCol="0">
            <a:spAutoFit/>
          </a:bodyPr>
          <a:lstStyle/>
          <a:p>
            <a:r>
              <a:rPr lang="ja-JP" altLang="en-US" sz="900" dirty="0" smtClean="0">
                <a:effectLst>
                  <a:glow rad="152400">
                    <a:schemeClr val="bg1"/>
                  </a:glow>
                </a:effectLst>
                <a:latin typeface="メイリオ" panose="020B0604030504040204" pitchFamily="50" charset="-128"/>
                <a:ea typeface="メイリオ" panose="020B0604030504040204" pitchFamily="50" charset="-128"/>
              </a:rPr>
              <a:t>（大阪府政策マーケティング・リサーチ「おお</a:t>
            </a:r>
            <a:r>
              <a:rPr lang="ja-JP" altLang="en-US" sz="900" dirty="0">
                <a:effectLst>
                  <a:glow rad="152400">
                    <a:schemeClr val="bg1"/>
                  </a:glow>
                </a:effectLst>
                <a:latin typeface="メイリオ" panose="020B0604030504040204" pitchFamily="50" charset="-128"/>
                <a:ea typeface="メイリオ" panose="020B0604030504040204" pitchFamily="50" charset="-128"/>
              </a:rPr>
              <a:t>さ</a:t>
            </a:r>
            <a:r>
              <a:rPr lang="ja-JP" altLang="en-US" sz="900" dirty="0" smtClean="0">
                <a:effectLst>
                  <a:glow rad="152400">
                    <a:schemeClr val="bg1"/>
                  </a:glow>
                </a:effectLst>
                <a:latin typeface="メイリオ" panose="020B0604030504040204" pitchFamily="50" charset="-128"/>
                <a:ea typeface="メイリオ" panose="020B0604030504040204" pitchFamily="50" charset="-128"/>
              </a:rPr>
              <a:t>かＱネット」（</a:t>
            </a:r>
            <a:r>
              <a:rPr lang="en-US" altLang="ja-JP" sz="900" dirty="0" smtClean="0">
                <a:effectLst>
                  <a:glow rad="152400">
                    <a:schemeClr val="bg1"/>
                  </a:glow>
                </a:effectLst>
                <a:latin typeface="メイリオ" panose="020B0604030504040204" pitchFamily="50" charset="-128"/>
                <a:ea typeface="メイリオ" panose="020B0604030504040204" pitchFamily="50" charset="-128"/>
              </a:rPr>
              <a:t>R4</a:t>
            </a:r>
            <a:r>
              <a:rPr lang="ja-JP" altLang="en-US" sz="900" dirty="0" smtClean="0">
                <a:effectLst>
                  <a:glow rad="152400">
                    <a:schemeClr val="bg1"/>
                  </a:glow>
                </a:effectLst>
                <a:latin typeface="メイリオ" panose="020B0604030504040204" pitchFamily="50" charset="-128"/>
                <a:ea typeface="メイリオ" panose="020B0604030504040204" pitchFamily="50" charset="-128"/>
              </a:rPr>
              <a:t>））</a:t>
            </a:r>
            <a:endParaRPr lang="en-US" altLang="ja-JP" sz="900" dirty="0">
              <a:effectLst>
                <a:glow rad="152400">
                  <a:schemeClr val="bg1"/>
                </a:glow>
              </a:effectLst>
              <a:latin typeface="メイリオ" panose="020B0604030504040204" pitchFamily="50" charset="-128"/>
              <a:ea typeface="メイリオ" panose="020B0604030504040204" pitchFamily="50" charset="-128"/>
            </a:endParaRPr>
          </a:p>
          <a:p>
            <a:r>
              <a:rPr lang="ja-JP" altLang="en-US" sz="900" dirty="0" smtClean="0">
                <a:effectLst>
                  <a:glow rad="152400">
                    <a:schemeClr val="bg1"/>
                  </a:glow>
                </a:effectLst>
                <a:latin typeface="メイリオ" panose="020B0604030504040204" pitchFamily="50" charset="-128"/>
                <a:ea typeface="メイリオ" panose="020B0604030504040204" pitchFamily="50" charset="-128"/>
              </a:rPr>
              <a:t>「</a:t>
            </a:r>
            <a:r>
              <a:rPr lang="ja-JP" altLang="en-US" sz="900" dirty="0">
                <a:effectLst>
                  <a:glow rad="152400">
                    <a:schemeClr val="bg1"/>
                  </a:glow>
                </a:effectLst>
                <a:latin typeface="メイリオ" panose="020B0604030504040204" pitchFamily="50" charset="-128"/>
                <a:ea typeface="メイリオ" panose="020B0604030504040204" pitchFamily="50" charset="-128"/>
              </a:rPr>
              <a:t>これら</a:t>
            </a:r>
            <a:r>
              <a:rPr lang="ja-JP" altLang="en-US" sz="900" dirty="0" smtClean="0">
                <a:effectLst>
                  <a:glow rad="152400">
                    <a:schemeClr val="bg1"/>
                  </a:glow>
                </a:effectLst>
                <a:latin typeface="メイリオ" panose="020B0604030504040204" pitchFamily="50" charset="-128"/>
                <a:ea typeface="メイリオ" panose="020B0604030504040204" pitchFamily="50" charset="-128"/>
              </a:rPr>
              <a:t>の検査内容が「がん検診」と知っていますか。</a:t>
            </a:r>
            <a:r>
              <a:rPr lang="ja-JP" altLang="en-US" sz="650" dirty="0" smtClean="0">
                <a:solidFill>
                  <a:schemeClr val="tx1">
                    <a:lumMod val="65000"/>
                    <a:lumOff val="35000"/>
                  </a:schemeClr>
                </a:solidFill>
                <a:effectLst>
                  <a:glow rad="152400">
                    <a:schemeClr val="bg1"/>
                  </a:glow>
                </a:effectLst>
                <a:latin typeface="メイリオ" panose="020B0604030504040204" pitchFamily="50" charset="-128"/>
                <a:ea typeface="メイリオ" panose="020B0604030504040204" pitchFamily="50" charset="-128"/>
              </a:rPr>
              <a:t>」</a:t>
            </a:r>
            <a:endParaRPr lang="ja-JP" altLang="en-US" sz="650" dirty="0">
              <a:solidFill>
                <a:schemeClr val="tx1">
                  <a:lumMod val="65000"/>
                  <a:lumOff val="35000"/>
                </a:schemeClr>
              </a:solidFill>
              <a:effectLst>
                <a:glow rad="152400">
                  <a:schemeClr val="bg1"/>
                </a:glow>
              </a:effectLst>
              <a:latin typeface="メイリオ" panose="020B0604030504040204" pitchFamily="50" charset="-128"/>
              <a:ea typeface="メイリオ" panose="020B0604030504040204" pitchFamily="50" charset="-128"/>
            </a:endParaRPr>
          </a:p>
        </p:txBody>
      </p:sp>
      <p:graphicFrame>
        <p:nvGraphicFramePr>
          <p:cNvPr id="5" name="グラフ 4"/>
          <p:cNvGraphicFramePr>
            <a:graphicFrameLocks/>
          </p:cNvGraphicFramePr>
          <p:nvPr>
            <p:extLst>
              <p:ext uri="{D42A27DB-BD31-4B8C-83A1-F6EECF244321}">
                <p14:modId xmlns:p14="http://schemas.microsoft.com/office/powerpoint/2010/main" val="3873838294"/>
              </p:ext>
            </p:extLst>
          </p:nvPr>
        </p:nvGraphicFramePr>
        <p:xfrm>
          <a:off x="201273" y="456456"/>
          <a:ext cx="8767807" cy="5586416"/>
        </p:xfrm>
        <a:graphic>
          <a:graphicData uri="http://schemas.openxmlformats.org/drawingml/2006/chart">
            <c:chart xmlns:c="http://schemas.openxmlformats.org/drawingml/2006/chart" xmlns:r="http://schemas.openxmlformats.org/officeDocument/2006/relationships" r:id="rId3"/>
          </a:graphicData>
        </a:graphic>
      </p:graphicFrame>
      <p:sp>
        <p:nvSpPr>
          <p:cNvPr id="6"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15</a:t>
            </a:fld>
            <a:endParaRPr kumimoji="1" lang="ja-JP" altLang="en-US" dirty="0"/>
          </a:p>
        </p:txBody>
      </p:sp>
    </p:spTree>
    <p:extLst>
      <p:ext uri="{BB962C8B-B14F-4D97-AF65-F5344CB8AC3E}">
        <p14:creationId xmlns:p14="http://schemas.microsoft.com/office/powerpoint/2010/main" val="1928193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923719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124744"/>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sz="3600" b="1" dirty="0">
                <a:latin typeface="+mn-ea"/>
                <a:ea typeface="+mn-ea"/>
              </a:rPr>
              <a:t>第５章　</a:t>
            </a:r>
            <a:r>
              <a:rPr lang="ja-JP" altLang="en-US" sz="3600" b="1" dirty="0">
                <a:latin typeface="+mn-ea"/>
                <a:ea typeface="+mn-ea"/>
              </a:rPr>
              <a:t>個</a:t>
            </a:r>
            <a:r>
              <a:rPr lang="ja-JP" altLang="ja-JP" sz="3600" b="1" dirty="0">
                <a:latin typeface="+mn-ea"/>
                <a:ea typeface="+mn-ea"/>
              </a:rPr>
              <a:t>別</a:t>
            </a:r>
            <a:r>
              <a:rPr lang="ja-JP" altLang="en-US" sz="3600" b="1" dirty="0">
                <a:latin typeface="+mn-ea"/>
                <a:ea typeface="+mn-ea"/>
              </a:rPr>
              <a:t>の</a:t>
            </a:r>
            <a:r>
              <a:rPr lang="ja-JP" altLang="ja-JP" sz="3600" b="1" dirty="0">
                <a:latin typeface="+mn-ea"/>
                <a:ea typeface="+mn-ea"/>
              </a:rPr>
              <a:t>取組みと目標</a:t>
            </a:r>
          </a:p>
        </p:txBody>
      </p:sp>
      <p:sp>
        <p:nvSpPr>
          <p:cNvPr id="5" name="タイトル 1"/>
          <p:cNvSpPr txBox="1">
            <a:spLocks/>
          </p:cNvSpPr>
          <p:nvPr/>
        </p:nvSpPr>
        <p:spPr>
          <a:xfrm>
            <a:off x="184491" y="2561104"/>
            <a:ext cx="8775018" cy="28083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200" b="1" dirty="0">
                <a:solidFill>
                  <a:prstClr val="black"/>
                </a:solidFill>
                <a:latin typeface="+mj-ea"/>
                <a:cs typeface="+mn-cs"/>
              </a:rPr>
              <a:t>１　がんの予防・早期</a:t>
            </a:r>
            <a:r>
              <a:rPr lang="ja-JP" altLang="en-US" sz="3200" b="1" dirty="0" smtClean="0">
                <a:solidFill>
                  <a:prstClr val="black"/>
                </a:solidFill>
                <a:latin typeface="+mj-ea"/>
                <a:cs typeface="+mn-cs"/>
              </a:rPr>
              <a:t>発見</a:t>
            </a:r>
            <a:endParaRPr lang="en-US" altLang="ja-JP" sz="3200" b="1" dirty="0" smtClean="0">
              <a:solidFill>
                <a:prstClr val="black"/>
              </a:solidFill>
              <a:latin typeface="+mj-ea"/>
              <a:cs typeface="+mn-cs"/>
            </a:endParaRPr>
          </a:p>
          <a:p>
            <a:pPr algn="l"/>
            <a:r>
              <a:rPr lang="ja-JP" altLang="en-US" sz="3200" b="1" dirty="0">
                <a:solidFill>
                  <a:prstClr val="black"/>
                </a:solidFill>
                <a:latin typeface="+mj-ea"/>
                <a:cs typeface="+mn-cs"/>
              </a:rPr>
              <a:t>　</a:t>
            </a:r>
            <a:r>
              <a:rPr lang="ja-JP" altLang="en-US" sz="3200" b="1" dirty="0" smtClean="0">
                <a:solidFill>
                  <a:prstClr val="black"/>
                </a:solidFill>
                <a:latin typeface="+mj-ea"/>
                <a:cs typeface="+mn-cs"/>
              </a:rPr>
              <a:t>　　　　　　　　　　　（</a:t>
            </a:r>
            <a:r>
              <a:rPr lang="ja-JP" altLang="en-US" sz="3200" b="1" dirty="0">
                <a:solidFill>
                  <a:prstClr val="black"/>
                </a:solidFill>
                <a:latin typeface="+mj-ea"/>
                <a:cs typeface="+mn-cs"/>
              </a:rPr>
              <a:t>がんを知り、がんを予防する</a:t>
            </a:r>
            <a:r>
              <a:rPr lang="ja-JP" altLang="en-US" sz="3200" b="1" dirty="0" smtClean="0">
                <a:solidFill>
                  <a:prstClr val="black"/>
                </a:solidFill>
                <a:latin typeface="+mj-ea"/>
                <a:cs typeface="+mn-cs"/>
              </a:rPr>
              <a:t>）</a:t>
            </a:r>
            <a:endParaRPr lang="en-US" altLang="ja-JP" sz="3200" b="1" dirty="0" smtClean="0">
              <a:solidFill>
                <a:prstClr val="black"/>
              </a:solidFill>
              <a:latin typeface="+mj-ea"/>
              <a:cs typeface="+mn-cs"/>
            </a:endParaRPr>
          </a:p>
          <a:p>
            <a:pPr algn="l"/>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200" b="1" dirty="0">
                <a:solidFill>
                  <a:prstClr val="black"/>
                </a:solidFill>
                <a:latin typeface="+mj-ea"/>
                <a:cs typeface="+mn-cs"/>
              </a:rPr>
              <a:t>(1) </a:t>
            </a:r>
            <a:r>
              <a:rPr lang="ja-JP" altLang="en-US" sz="3200" b="1" dirty="0">
                <a:solidFill>
                  <a:prstClr val="black"/>
                </a:solidFill>
                <a:latin typeface="+mj-ea"/>
                <a:cs typeface="+mn-cs"/>
              </a:rPr>
              <a:t>がんの１次予防</a:t>
            </a:r>
            <a:endParaRPr lang="ja-JP" altLang="en-US" sz="3200" b="1" dirty="0">
              <a:latin typeface="+mj-ea"/>
            </a:endParaRPr>
          </a:p>
        </p:txBody>
      </p:sp>
    </p:spTree>
    <p:extLst>
      <p:ext uri="{BB962C8B-B14F-4D97-AF65-F5344CB8AC3E}">
        <p14:creationId xmlns:p14="http://schemas.microsoft.com/office/powerpoint/2010/main" val="30406481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504056"/>
            <a:ext cx="8880176" cy="6058619"/>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2400"/>
              </a:spcBef>
            </a:pPr>
            <a:endParaRPr lang="en-US" altLang="ja-JP" sz="1400" b="1" dirty="0" smtClean="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(1)</a:t>
            </a:r>
            <a:r>
              <a:rPr lang="ja-JP" altLang="en-US" sz="2000" b="1" dirty="0" smtClean="0">
                <a:latin typeface="HG丸ｺﾞｼｯｸM-PRO" panose="020F0600000000000000" pitchFamily="50" charset="-128"/>
                <a:ea typeface="HG丸ｺﾞｼｯｸM-PRO" panose="020F0600000000000000" pitchFamily="50" charset="-128"/>
              </a:rPr>
              <a:t>  がんの１次予防</a:t>
            </a:r>
            <a:endParaRPr lang="en-US" altLang="ja-JP" sz="3200" b="1" dirty="0">
              <a:latin typeface="HG丸ｺﾞｼｯｸM-PRO" panose="020F0600000000000000" pitchFamily="50" charset="-128"/>
              <a:ea typeface="HG丸ｺﾞｼｯｸM-PRO" panose="020F0600000000000000" pitchFamily="50" charset="-128"/>
            </a:endParaRPr>
          </a:p>
          <a:p>
            <a:r>
              <a:rPr lang="ja-JP" altLang="en-US" sz="2200" b="1" dirty="0" smtClean="0">
                <a:latin typeface="HG丸ｺﾞｼｯｸM-PRO" panose="020F0600000000000000" pitchFamily="50" charset="-128"/>
                <a:ea typeface="HG丸ｺﾞｼｯｸM-PRO" panose="020F0600000000000000" pitchFamily="50" charset="-128"/>
              </a:rPr>
              <a:t>　 </a:t>
            </a:r>
            <a:r>
              <a:rPr lang="ja-JP" altLang="en-US" sz="2200" b="1" dirty="0" smtClean="0">
                <a:solidFill>
                  <a:srgbClr val="FF0000"/>
                </a:solidFill>
                <a:latin typeface="HG丸ｺﾞｼｯｸM-PRO" panose="020F0600000000000000" pitchFamily="50" charset="-128"/>
                <a:ea typeface="HG丸ｺﾞｼｯｸM-PRO" panose="020F0600000000000000" pitchFamily="50" charset="-128"/>
              </a:rPr>
              <a:t>③</a:t>
            </a:r>
            <a:r>
              <a:rPr lang="ja-JP" altLang="en-US" sz="2200" b="1" dirty="0" smtClean="0">
                <a:latin typeface="HG丸ｺﾞｼｯｸM-PRO" panose="020F0600000000000000" pitchFamily="50" charset="-128"/>
                <a:ea typeface="HG丸ｺﾞｼｯｸM-PRO" panose="020F0600000000000000" pitchFamily="50" charset="-128"/>
              </a:rPr>
              <a:t>がんに関する感染症対策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参考</a:t>
            </a:r>
            <a:r>
              <a:rPr lang="ja-JP" altLang="en-US" sz="1400" dirty="0">
                <a:solidFill>
                  <a:schemeClr val="tx1"/>
                </a:solidFill>
                <a:latin typeface="HG丸ｺﾞｼｯｸM-PRO" panose="020F0600000000000000" pitchFamily="50" charset="-128"/>
                <a:ea typeface="HG丸ｺﾞｼｯｸM-PRO" panose="020F0600000000000000" pitchFamily="50" charset="-128"/>
              </a:rPr>
              <a:t>資料２</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-P15</a:t>
            </a:r>
            <a:endParaRPr lang="en-US" altLang="ja-JP" sz="1400" b="1" dirty="0">
              <a:latin typeface="HG丸ｺﾞｼｯｸM-PRO" panose="020F0600000000000000" pitchFamily="50" charset="-128"/>
              <a:ea typeface="HG丸ｺﾞｼｯｸM-PRO" panose="020F0600000000000000" pitchFamily="50" charset="-128"/>
            </a:endParaRPr>
          </a:p>
          <a:p>
            <a:r>
              <a:rPr lang="ja-JP" altLang="en-US" sz="2200" b="1" dirty="0" smtClean="0">
                <a:latin typeface="HG丸ｺﾞｼｯｸM-PRO" panose="020F0600000000000000" pitchFamily="50" charset="-128"/>
                <a:ea typeface="HG丸ｺﾞｼｯｸM-PRO" panose="020F0600000000000000" pitchFamily="50" charset="-128"/>
              </a:rPr>
              <a:t>　</a:t>
            </a:r>
            <a:endParaRPr lang="en-US" altLang="ja-JP" sz="2200" b="1" dirty="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○ＨＰＶワクチンについて</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は、</a:t>
            </a:r>
            <a:r>
              <a:rPr lang="ja-JP" altLang="en-US" dirty="0" smtClean="0">
                <a:solidFill>
                  <a:schemeClr val="accent1"/>
                </a:solidFill>
                <a:latin typeface="HG丸ｺﾞｼｯｸM-PRO" panose="020F0600000000000000" pitchFamily="50" charset="-128"/>
                <a:ea typeface="HG丸ｺﾞｼｯｸM-PRO" panose="020F0600000000000000" pitchFamily="50" charset="-128"/>
              </a:rPr>
              <a:t>キャッチアップ接種対象者を含め、</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対象者や</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その</a:t>
            </a:r>
            <a:r>
              <a:rPr lang="ja-JP" altLang="ja-JP" dirty="0">
                <a:solidFill>
                  <a:srgbClr val="FF0000"/>
                </a:solidFill>
                <a:latin typeface="HG丸ｺﾞｼｯｸM-PRO" panose="020F0600000000000000" pitchFamily="50" charset="-128"/>
                <a:ea typeface="HG丸ｺﾞｼｯｸM-PRO" panose="020F0600000000000000" pitchFamily="50" charset="-128"/>
              </a:rPr>
              <a:t>保護者に正しい情報を伝える</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ため</a:t>
            </a:r>
            <a:r>
              <a:rPr lang="ja-JP" altLang="ja-JP" dirty="0">
                <a:solidFill>
                  <a:srgbClr val="FF0000"/>
                </a:solidFill>
                <a:latin typeface="HG丸ｺﾞｼｯｸM-PRO" panose="020F0600000000000000" pitchFamily="50" charset="-128"/>
                <a:ea typeface="HG丸ｺﾞｼｯｸM-PRO" panose="020F0600000000000000" pitchFamily="50" charset="-128"/>
              </a:rPr>
              <a:t>、作成した啓発資材を活用し、</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引き</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続き</a:t>
            </a:r>
            <a:r>
              <a:rPr lang="ja-JP" altLang="ja-JP" dirty="0">
                <a:solidFill>
                  <a:srgbClr val="FF0000"/>
                </a:solidFill>
                <a:latin typeface="HG丸ｺﾞｼｯｸM-PRO" panose="020F0600000000000000" pitchFamily="50" charset="-128"/>
                <a:ea typeface="HG丸ｺﾞｼｯｸM-PRO" panose="020F0600000000000000" pitchFamily="50" charset="-128"/>
              </a:rPr>
              <a:t>啓発活動を</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実施</a:t>
            </a:r>
            <a:r>
              <a:rPr lang="ja-JP" altLang="en-US" dirty="0">
                <a:solidFill>
                  <a:srgbClr val="FF0000"/>
                </a:solidFill>
                <a:latin typeface="HG丸ｺﾞｼｯｸM-PRO" panose="020F0600000000000000" pitchFamily="50" charset="-128"/>
                <a:ea typeface="HG丸ｺﾞｼｯｸM-PRO" panose="020F0600000000000000" pitchFamily="50" charset="-128"/>
              </a:rPr>
              <a:t>します</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a:t>
            </a:r>
          </a:p>
          <a:p>
            <a:pPr fontAlgn="auto"/>
            <a:r>
              <a:rPr lang="en-US" altLang="ja-JP" dirty="0">
                <a:latin typeface="HG丸ｺﾞｼｯｸM-PRO" panose="020F0600000000000000" pitchFamily="50" charset="-128"/>
                <a:ea typeface="HG丸ｺﾞｼｯｸM-PRO" panose="020F0600000000000000" pitchFamily="50" charset="-128"/>
              </a:rPr>
              <a:t> </a:t>
            </a:r>
            <a:endParaRPr lang="ja-JP" altLang="ja-JP" dirty="0">
              <a:latin typeface="HG丸ｺﾞｼｯｸM-PRO" panose="020F0600000000000000" pitchFamily="50" charset="-128"/>
              <a:ea typeface="HG丸ｺﾞｼｯｸM-PRO" panose="020F0600000000000000" pitchFamily="50" charset="-128"/>
            </a:endParaRPr>
          </a:p>
          <a:p>
            <a:pPr fontAlgn="auto"/>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ヘリコバクター・ピロリ菌については、除菌による胃がん発症予防</a:t>
            </a:r>
            <a:r>
              <a:rPr lang="ja-JP" altLang="ja-JP" dirty="0" smtClean="0">
                <a:latin typeface="HG丸ｺﾞｼｯｸM-PRO" panose="020F0600000000000000" pitchFamily="50" charset="-128"/>
                <a:ea typeface="HG丸ｺﾞｼｯｸM-PRO" panose="020F0600000000000000" pitchFamily="50" charset="-128"/>
              </a:rPr>
              <a:t>の</a:t>
            </a:r>
            <a:r>
              <a:rPr lang="ja-JP" altLang="en-US" dirty="0" smtClean="0">
                <a:latin typeface="HG丸ｺﾞｼｯｸM-PRO" panose="020F0600000000000000" pitchFamily="50" charset="-128"/>
                <a:ea typeface="HG丸ｺﾞｼｯｸM-PRO" panose="020F0600000000000000" pitchFamily="50" charset="-128"/>
              </a:rPr>
              <a:t>有効</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性</a:t>
            </a:r>
            <a:r>
              <a:rPr lang="ja-JP" altLang="ja-JP" dirty="0">
                <a:latin typeface="HG丸ｺﾞｼｯｸM-PRO" panose="020F0600000000000000" pitchFamily="50" charset="-128"/>
                <a:ea typeface="HG丸ｺﾞｼｯｸM-PRO" panose="020F0600000000000000" pitchFamily="50" charset="-128"/>
              </a:rPr>
              <a:t>に係る国の検討結果を踏まえ必要な対応を</a:t>
            </a:r>
            <a:r>
              <a:rPr lang="ja-JP" altLang="ja-JP" dirty="0" smtClean="0">
                <a:latin typeface="HG丸ｺﾞｼｯｸM-PRO" panose="020F0600000000000000" pitchFamily="50" charset="-128"/>
                <a:ea typeface="HG丸ｺﾞｼｯｸM-PRO" panose="020F0600000000000000" pitchFamily="50" charset="-128"/>
              </a:rPr>
              <a:t>行</a:t>
            </a:r>
            <a:r>
              <a:rPr lang="ja-JP" altLang="en-US" dirty="0">
                <a:latin typeface="HG丸ｺﾞｼｯｸM-PRO" panose="020F0600000000000000" pitchFamily="50" charset="-128"/>
                <a:ea typeface="HG丸ｺﾞｼｯｸM-PRO" panose="020F0600000000000000" pitchFamily="50" charset="-128"/>
              </a:rPr>
              <a:t>います</a:t>
            </a:r>
            <a:r>
              <a:rPr lang="ja-JP" altLang="en-US"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18</a:t>
            </a:fld>
            <a:endParaRPr kumimoji="1" lang="ja-JP" altLang="en-US" dirty="0"/>
          </a:p>
        </p:txBody>
      </p:sp>
      <p:sp>
        <p:nvSpPr>
          <p:cNvPr id="7" name="テキスト ボックス 6"/>
          <p:cNvSpPr txBox="1"/>
          <p:nvPr/>
        </p:nvSpPr>
        <p:spPr>
          <a:xfrm>
            <a:off x="179512" y="93262"/>
            <a:ext cx="5616624" cy="461665"/>
          </a:xfrm>
          <a:prstGeom prst="rect">
            <a:avLst/>
          </a:prstGeom>
          <a:noFill/>
        </p:spPr>
        <p:txBody>
          <a:bodyPr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第５章　個別の取組みと目標</a:t>
            </a:r>
            <a:endParaRPr kumimoji="1" lang="ja-JP" altLang="en-US"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0304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196752"/>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683568" y="2924944"/>
            <a:ext cx="8775018" cy="282050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3200" b="1" dirty="0" smtClean="0"/>
              <a:t>１</a:t>
            </a:r>
            <a:r>
              <a:rPr lang="ja-JP" altLang="ja-JP" sz="3200" b="1" dirty="0"/>
              <a:t>　がんの予防・早期</a:t>
            </a:r>
            <a:r>
              <a:rPr lang="ja-JP" altLang="ja-JP" sz="3200" b="1" dirty="0" smtClean="0"/>
              <a:t>発見</a:t>
            </a:r>
            <a:endParaRPr lang="en-US" altLang="ja-JP" sz="3200" b="1" dirty="0"/>
          </a:p>
          <a:p>
            <a:pPr algn="l"/>
            <a:r>
              <a:rPr lang="ja-JP" altLang="en-US" sz="3200" b="1" dirty="0" smtClean="0"/>
              <a:t>　　　　　　　　　　</a:t>
            </a:r>
            <a:r>
              <a:rPr lang="ja-JP" altLang="ja-JP" sz="3200" b="1" dirty="0" smtClean="0"/>
              <a:t>（</a:t>
            </a:r>
            <a:r>
              <a:rPr lang="ja-JP" altLang="ja-JP" sz="3200" b="1" dirty="0"/>
              <a:t>がんを知り、がんを予防する</a:t>
            </a:r>
            <a:r>
              <a:rPr lang="ja-JP" altLang="ja-JP" sz="3200" b="1" dirty="0" smtClean="0"/>
              <a:t>）</a:t>
            </a:r>
            <a:endParaRPr lang="en-US" altLang="ja-JP" sz="3200" b="1" dirty="0" smtClean="0"/>
          </a:p>
          <a:p>
            <a:pPr algn="l"/>
            <a:r>
              <a:rPr lang="ja-JP" altLang="en-US" sz="3200" b="1" dirty="0" smtClean="0"/>
              <a:t>　　</a:t>
            </a:r>
            <a:r>
              <a:rPr lang="ja-JP" altLang="en-US" sz="3200" b="1" dirty="0"/>
              <a:t>（</a:t>
            </a:r>
            <a:r>
              <a:rPr lang="ja-JP" altLang="en-US" sz="3200" b="1" dirty="0" smtClean="0">
                <a:solidFill>
                  <a:srgbClr val="FF0000"/>
                </a:solidFill>
              </a:rPr>
              <a:t>３</a:t>
            </a:r>
            <a:r>
              <a:rPr lang="ja-JP" altLang="en-US" sz="3200" b="1" dirty="0"/>
              <a:t>）</a:t>
            </a:r>
            <a:r>
              <a:rPr lang="en-US" altLang="ja-JP" sz="3200" b="1" dirty="0" smtClean="0"/>
              <a:t> </a:t>
            </a:r>
            <a:r>
              <a:rPr lang="ja-JP" altLang="ja-JP" sz="3200" b="1" dirty="0"/>
              <a:t>がん検診によるがんの早期</a:t>
            </a:r>
            <a:r>
              <a:rPr lang="ja-JP" altLang="ja-JP" sz="3200" b="1" dirty="0" smtClean="0"/>
              <a:t>発見</a:t>
            </a:r>
            <a:endParaRPr lang="ja-JP" altLang="ja-JP" sz="3200" b="1" dirty="0"/>
          </a:p>
          <a:p>
            <a:pPr algn="l"/>
            <a:endParaRPr lang="ja-JP" altLang="en-US" sz="3200" b="1" dirty="0">
              <a:latin typeface="+mj-ea"/>
            </a:endParaRPr>
          </a:p>
        </p:txBody>
      </p:sp>
    </p:spTree>
    <p:extLst>
      <p:ext uri="{BB962C8B-B14F-4D97-AF65-F5344CB8AC3E}">
        <p14:creationId xmlns:p14="http://schemas.microsoft.com/office/powerpoint/2010/main" val="289768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8512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83765" y="504056"/>
            <a:ext cx="8880176" cy="623731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sz="2400" b="1" dirty="0" smtClean="0">
              <a:latin typeface="HG丸ｺﾞｼｯｸM-PRO" panose="020F0600000000000000" pitchFamily="50" charset="-128"/>
              <a:ea typeface="HG丸ｺﾞｼｯｸM-PRO" panose="020F0600000000000000" pitchFamily="50" charset="-128"/>
            </a:endParaRPr>
          </a:p>
          <a:p>
            <a:endParaRPr lang="en-US" altLang="ja-JP" sz="2200" b="1" dirty="0" smtClean="0">
              <a:latin typeface="HG丸ｺﾞｼｯｸM-PRO" panose="020F0600000000000000" pitchFamily="50" charset="-128"/>
              <a:ea typeface="HG丸ｺﾞｼｯｸM-PRO" panose="020F0600000000000000" pitchFamily="50" charset="-128"/>
            </a:endParaRPr>
          </a:p>
          <a:p>
            <a:endParaRPr lang="en-US" altLang="ja-JP" sz="2200" b="1" dirty="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a:t>
            </a:r>
            <a:r>
              <a:rPr lang="ja-JP" altLang="en-US" sz="2000" b="1" dirty="0" smtClean="0">
                <a:solidFill>
                  <a:srgbClr val="FF0000"/>
                </a:solidFill>
                <a:latin typeface="HG丸ｺﾞｼｯｸM-PRO" panose="020F0600000000000000" pitchFamily="50" charset="-128"/>
                <a:ea typeface="HG丸ｺﾞｼｯｸM-PRO" panose="020F0600000000000000" pitchFamily="50" charset="-128"/>
              </a:rPr>
              <a:t>３</a:t>
            </a:r>
            <a:r>
              <a:rPr lang="ja-JP" altLang="en-US" sz="2000" b="1" dirty="0" smtClean="0">
                <a:latin typeface="HG丸ｺﾞｼｯｸM-PRO" panose="020F0600000000000000" pitchFamily="50" charset="-128"/>
                <a:ea typeface="HG丸ｺﾞｼｯｸM-PRO" panose="020F0600000000000000" pitchFamily="50" charset="-128"/>
              </a:rPr>
              <a:t>）がん検診によるがんの早期発見</a:t>
            </a:r>
            <a:endParaRPr lang="en-US" altLang="ja-JP" sz="2000" b="1" dirty="0" smtClean="0">
              <a:solidFill>
                <a:schemeClr val="accent1"/>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chemeClr val="accent1"/>
                </a:solidFill>
                <a:latin typeface="HG丸ｺﾞｼｯｸM-PRO" panose="020F0600000000000000" pitchFamily="50" charset="-128"/>
                <a:ea typeface="HG丸ｺﾞｼｯｸM-PRO" panose="020F0600000000000000" pitchFamily="50" charset="-128"/>
              </a:rPr>
              <a:t>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＜＜第４期大阪府がん対策推進計画における個別目標＞＞</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    </a:t>
            </a: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a:t>
            </a:r>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a:t>
            </a:r>
            <a:endParaRPr lang="ja-JP" altLang="en-US"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20</a:t>
            </a:fld>
            <a:endParaRPr kumimoji="1" lang="ja-JP" altLang="en-US" dirty="0"/>
          </a:p>
        </p:txBody>
      </p:sp>
      <p:sp>
        <p:nvSpPr>
          <p:cNvPr id="9" name="テキスト ボックス 8"/>
          <p:cNvSpPr txBox="1"/>
          <p:nvPr/>
        </p:nvSpPr>
        <p:spPr>
          <a:xfrm>
            <a:off x="215516" y="76562"/>
            <a:ext cx="5616624"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　個別の取組みと目標</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447389" y="692696"/>
            <a:ext cx="8352928" cy="10081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HG丸ｺﾞｼｯｸM-PRO" panose="020F0600000000000000" pitchFamily="50" charset="-128"/>
                <a:ea typeface="HG丸ｺﾞｼｯｸM-PRO" panose="020F0600000000000000" pitchFamily="50" charset="-128"/>
              </a:rPr>
              <a:t>▽ 大阪府のがん検診受診率向上に</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つながる取組み</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と精度管理に</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引き続　　</a:t>
            </a:r>
            <a:endParaRPr lang="en-US" altLang="ja-JP" sz="20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2000" b="1" dirty="0" err="1" smtClean="0">
                <a:solidFill>
                  <a:schemeClr val="tx1"/>
                </a:solidFill>
                <a:latin typeface="HG丸ｺﾞｼｯｸM-PRO" panose="020F0600000000000000" pitchFamily="50" charset="-128"/>
                <a:ea typeface="HG丸ｺﾞｼｯｸM-PRO" panose="020F0600000000000000" pitchFamily="50" charset="-128"/>
              </a:rPr>
              <a:t>き</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取り組みます。また</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、職域のがん検診の普及啓発に</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努めます。</a:t>
            </a:r>
            <a:endParaRPr lang="en-US" altLang="ja-JP" sz="20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20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参考</a:t>
            </a:r>
            <a:r>
              <a:rPr lang="ja-JP" altLang="en-US" sz="1400" dirty="0">
                <a:solidFill>
                  <a:schemeClr val="tx1"/>
                </a:solidFill>
                <a:latin typeface="HG丸ｺﾞｼｯｸM-PRO" panose="020F0600000000000000" pitchFamily="50" charset="-128"/>
                <a:ea typeface="HG丸ｺﾞｼｯｸM-PRO" panose="020F0600000000000000" pitchFamily="50" charset="-128"/>
              </a:rPr>
              <a:t>資料２</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-P14</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　　　　　　　　　　　　　　　　　　</a:t>
            </a:r>
            <a:endParaRPr kumimoji="1" lang="ja-JP" altLang="en-US" sz="1400" dirty="0">
              <a:solidFill>
                <a:sysClr val="windowText" lastClr="000000"/>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2876685629"/>
              </p:ext>
            </p:extLst>
          </p:nvPr>
        </p:nvGraphicFramePr>
        <p:xfrm>
          <a:off x="383942" y="2573664"/>
          <a:ext cx="8416375" cy="4079240"/>
        </p:xfrm>
        <a:graphic>
          <a:graphicData uri="http://schemas.openxmlformats.org/drawingml/2006/table">
            <a:tbl>
              <a:tblPr firstRow="1" bandRow="1">
                <a:tableStyleId>{5C22544A-7EE6-4342-B048-85BDC9FD1C3A}</a:tableStyleId>
              </a:tblPr>
              <a:tblGrid>
                <a:gridCol w="588679">
                  <a:extLst>
                    <a:ext uri="{9D8B030D-6E8A-4147-A177-3AD203B41FA5}">
                      <a16:colId xmlns:a16="http://schemas.microsoft.com/office/drawing/2014/main" val="2068126624"/>
                    </a:ext>
                  </a:extLst>
                </a:gridCol>
                <a:gridCol w="2663275">
                  <a:extLst>
                    <a:ext uri="{9D8B030D-6E8A-4147-A177-3AD203B41FA5}">
                      <a16:colId xmlns:a16="http://schemas.microsoft.com/office/drawing/2014/main" val="1597220567"/>
                    </a:ext>
                  </a:extLst>
                </a:gridCol>
                <a:gridCol w="1440160">
                  <a:extLst>
                    <a:ext uri="{9D8B030D-6E8A-4147-A177-3AD203B41FA5}">
                      <a16:colId xmlns:a16="http://schemas.microsoft.com/office/drawing/2014/main" val="3416017221"/>
                    </a:ext>
                  </a:extLst>
                </a:gridCol>
                <a:gridCol w="1656184">
                  <a:extLst>
                    <a:ext uri="{9D8B030D-6E8A-4147-A177-3AD203B41FA5}">
                      <a16:colId xmlns:a16="http://schemas.microsoft.com/office/drawing/2014/main" val="3576714160"/>
                    </a:ext>
                  </a:extLst>
                </a:gridCol>
                <a:gridCol w="2068077">
                  <a:extLst>
                    <a:ext uri="{9D8B030D-6E8A-4147-A177-3AD203B41FA5}">
                      <a16:colId xmlns:a16="http://schemas.microsoft.com/office/drawing/2014/main" val="4067975968"/>
                    </a:ext>
                  </a:extLst>
                </a:gridCol>
              </a:tblGrid>
              <a:tr h="370840">
                <a:tc>
                  <a:txBody>
                    <a:bodyPr/>
                    <a:lstStyle/>
                    <a:p>
                      <a:pPr algn="ctr"/>
                      <a:endParaRPr kumimoji="1" lang="ja-JP" altLang="en-US" dirty="0"/>
                    </a:p>
                  </a:txBody>
                  <a:tcPr/>
                </a:tc>
                <a:tc gridSpan="2">
                  <a:txBody>
                    <a:bodyPr/>
                    <a:lstStyle/>
                    <a:p>
                      <a:pPr algn="ctr"/>
                      <a:r>
                        <a:rPr kumimoji="1" lang="ja-JP" altLang="en-US" dirty="0" smtClean="0"/>
                        <a:t>個別目標</a:t>
                      </a:r>
                      <a:endParaRPr kumimoji="1" lang="ja-JP" altLang="en-US" dirty="0"/>
                    </a:p>
                  </a:txBody>
                  <a:tcPr/>
                </a:tc>
                <a:tc hMerge="1">
                  <a:txBody>
                    <a:bodyPr/>
                    <a:lstStyle/>
                    <a:p>
                      <a:endParaRPr kumimoji="1" lang="ja-JP" altLang="en-US" dirty="0"/>
                    </a:p>
                  </a:txBody>
                  <a:tcPr/>
                </a:tc>
                <a:tc>
                  <a:txBody>
                    <a:bodyPr/>
                    <a:lstStyle/>
                    <a:p>
                      <a:pPr algn="ctr"/>
                      <a:r>
                        <a:rPr kumimoji="1" lang="ja-JP" altLang="en-US" dirty="0" smtClean="0"/>
                        <a:t>現在の状況</a:t>
                      </a:r>
                      <a:endParaRPr kumimoji="1" lang="ja-JP" altLang="en-US" dirty="0"/>
                    </a:p>
                  </a:txBody>
                  <a:tcPr/>
                </a:tc>
                <a:tc>
                  <a:txBody>
                    <a:bodyPr/>
                    <a:lstStyle/>
                    <a:p>
                      <a:pPr algn="ctr"/>
                      <a:r>
                        <a:rPr kumimoji="1" lang="en-US" altLang="ja-JP" dirty="0" smtClean="0"/>
                        <a:t>2029</a:t>
                      </a:r>
                      <a:r>
                        <a:rPr kumimoji="1" lang="ja-JP" altLang="en-US" dirty="0" smtClean="0"/>
                        <a:t>年度の目標</a:t>
                      </a:r>
                      <a:endParaRPr kumimoji="1" lang="ja-JP" altLang="en-US" dirty="0"/>
                    </a:p>
                  </a:txBody>
                  <a:tcPr/>
                </a:tc>
                <a:extLst>
                  <a:ext uri="{0D108BD9-81ED-4DB2-BD59-A6C34878D82A}">
                    <a16:rowId xmlns:a16="http://schemas.microsoft.com/office/drawing/2014/main" val="2264978528"/>
                  </a:ext>
                </a:extLst>
              </a:tr>
              <a:tr h="370840">
                <a:tc>
                  <a:txBody>
                    <a:bodyPr/>
                    <a:lstStyle/>
                    <a:p>
                      <a:pPr algn="ctr"/>
                      <a:r>
                        <a:rPr kumimoji="1" lang="en-US" altLang="ja-JP" dirty="0" smtClean="0"/>
                        <a:t>1</a:t>
                      </a:r>
                    </a:p>
                  </a:txBody>
                  <a:tcPr/>
                </a:tc>
                <a:tc rowSpan="5">
                  <a:txBody>
                    <a:bodyPr/>
                    <a:lstStyle/>
                    <a:p>
                      <a:r>
                        <a:rPr kumimoji="1" lang="ja-JP" altLang="en-US" dirty="0" smtClean="0"/>
                        <a:t>がん検診受診率</a:t>
                      </a:r>
                      <a:endParaRPr kumimoji="1" lang="en-US" altLang="ja-JP" dirty="0" smtClean="0"/>
                    </a:p>
                    <a:p>
                      <a:r>
                        <a:rPr kumimoji="1" lang="en-US" altLang="ja-JP" dirty="0" smtClean="0"/>
                        <a:t>※</a:t>
                      </a:r>
                      <a:r>
                        <a:rPr kumimoji="1" lang="ja-JP" altLang="en-US" dirty="0" smtClean="0"/>
                        <a:t>１</a:t>
                      </a:r>
                      <a:r>
                        <a:rPr kumimoji="1" lang="en-US" altLang="ja-JP" dirty="0" smtClean="0"/>
                        <a:t>【</a:t>
                      </a:r>
                      <a:r>
                        <a:rPr kumimoji="1" lang="ja-JP" altLang="en-US" dirty="0" smtClean="0"/>
                        <a:t>令和４（</a:t>
                      </a:r>
                      <a:r>
                        <a:rPr kumimoji="1" lang="en-US" altLang="ja-JP" dirty="0" smtClean="0"/>
                        <a:t>2022</a:t>
                      </a:r>
                      <a:r>
                        <a:rPr kumimoji="1" lang="ja-JP" altLang="en-US" dirty="0" smtClean="0"/>
                        <a:t>）年</a:t>
                      </a:r>
                      <a:r>
                        <a:rPr kumimoji="1" lang="en-US" altLang="ja-JP" dirty="0" smtClean="0"/>
                        <a:t>】</a:t>
                      </a:r>
                      <a:endParaRPr kumimoji="1" lang="ja-JP" altLang="en-US" dirty="0"/>
                    </a:p>
                  </a:txBody>
                  <a:tcPr/>
                </a:tc>
                <a:tc>
                  <a:txBody>
                    <a:bodyPr/>
                    <a:lstStyle/>
                    <a:p>
                      <a:r>
                        <a:rPr kumimoji="1" lang="ja-JP" altLang="en-US" dirty="0" smtClean="0"/>
                        <a:t>胃がん</a:t>
                      </a:r>
                      <a:endParaRPr kumimoji="1" lang="ja-JP" altLang="en-US" dirty="0"/>
                    </a:p>
                  </a:txBody>
                  <a:tcPr/>
                </a:tc>
                <a:tc>
                  <a:txBody>
                    <a:bodyPr/>
                    <a:lstStyle/>
                    <a:p>
                      <a:pPr algn="ctr"/>
                      <a:r>
                        <a:rPr kumimoji="1" lang="en-US" altLang="ja-JP" dirty="0" smtClean="0">
                          <a:solidFill>
                            <a:srgbClr val="FF0000"/>
                          </a:solidFill>
                        </a:rPr>
                        <a:t>36.8</a:t>
                      </a:r>
                      <a:r>
                        <a:rPr kumimoji="1" lang="ja-JP" altLang="en-US" dirty="0" smtClean="0">
                          <a:solidFill>
                            <a:srgbClr val="FF0000"/>
                          </a:solidFill>
                        </a:rPr>
                        <a:t>％</a:t>
                      </a:r>
                      <a:endParaRPr kumimoji="1" lang="ja-JP" altLang="en-US" dirty="0">
                        <a:solidFill>
                          <a:srgbClr val="FF0000"/>
                        </a:solidFill>
                      </a:endParaRPr>
                    </a:p>
                  </a:txBody>
                  <a:tcPr/>
                </a:tc>
                <a:tc>
                  <a:txBody>
                    <a:bodyPr/>
                    <a:lstStyle/>
                    <a:p>
                      <a:pPr algn="ctr"/>
                      <a:r>
                        <a:rPr kumimoji="1" lang="en-US" altLang="ja-JP" dirty="0" smtClean="0">
                          <a:solidFill>
                            <a:srgbClr val="FF0000"/>
                          </a:solidFill>
                        </a:rPr>
                        <a:t>50</a:t>
                      </a: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1290201376"/>
                  </a:ext>
                </a:extLst>
              </a:tr>
              <a:tr h="370840">
                <a:tc>
                  <a:txBody>
                    <a:bodyPr/>
                    <a:lstStyle/>
                    <a:p>
                      <a:pPr algn="ctr"/>
                      <a:r>
                        <a:rPr kumimoji="1" lang="en-US" altLang="ja-JP" dirty="0" smtClean="0"/>
                        <a:t>2</a:t>
                      </a:r>
                    </a:p>
                  </a:txBody>
                  <a:tcPr/>
                </a:tc>
                <a:tc vMerge="1">
                  <a:txBody>
                    <a:bodyPr/>
                    <a:lstStyle/>
                    <a:p>
                      <a:endParaRPr kumimoji="1" lang="ja-JP" altLang="en-US" dirty="0"/>
                    </a:p>
                  </a:txBody>
                  <a:tcPr/>
                </a:tc>
                <a:tc>
                  <a:txBody>
                    <a:bodyPr/>
                    <a:lstStyle/>
                    <a:p>
                      <a:r>
                        <a:rPr kumimoji="1" lang="ja-JP" altLang="en-US" dirty="0" smtClean="0"/>
                        <a:t>大腸がん</a:t>
                      </a:r>
                      <a:endParaRPr kumimoji="1" lang="ja-JP" altLang="en-US" dirty="0"/>
                    </a:p>
                  </a:txBody>
                  <a:tcPr/>
                </a:tc>
                <a:tc>
                  <a:txBody>
                    <a:bodyPr/>
                    <a:lstStyle/>
                    <a:p>
                      <a:pPr algn="ctr"/>
                      <a:r>
                        <a:rPr kumimoji="1" lang="en-US" altLang="ja-JP" dirty="0" smtClean="0">
                          <a:solidFill>
                            <a:srgbClr val="FF0000"/>
                          </a:solidFill>
                        </a:rPr>
                        <a:t>40.3</a:t>
                      </a:r>
                      <a:r>
                        <a:rPr kumimoji="1" lang="ja-JP" altLang="en-US" dirty="0" smtClean="0">
                          <a:solidFill>
                            <a:srgbClr val="FF0000"/>
                          </a:solidFill>
                        </a:rPr>
                        <a:t>％</a:t>
                      </a:r>
                      <a:endParaRPr kumimoji="1" lang="ja-JP" altLang="en-US" dirty="0">
                        <a:solidFill>
                          <a:srgbClr val="FF0000"/>
                        </a:solidFill>
                      </a:endParaRPr>
                    </a:p>
                  </a:txBody>
                  <a:tcPr/>
                </a:tc>
                <a:tc>
                  <a:txBody>
                    <a:bodyPr/>
                    <a:lstStyle/>
                    <a:p>
                      <a:pPr algn="ctr"/>
                      <a:r>
                        <a:rPr kumimoji="1" lang="en-US" altLang="ja-JP" dirty="0" smtClean="0">
                          <a:solidFill>
                            <a:srgbClr val="FF0000"/>
                          </a:solidFill>
                        </a:rPr>
                        <a:t>50</a:t>
                      </a: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1314843223"/>
                  </a:ext>
                </a:extLst>
              </a:tr>
              <a:tr h="370840">
                <a:tc>
                  <a:txBody>
                    <a:bodyPr/>
                    <a:lstStyle/>
                    <a:p>
                      <a:pPr algn="ctr"/>
                      <a:r>
                        <a:rPr kumimoji="1" lang="en-US" altLang="ja-JP" dirty="0" smtClean="0"/>
                        <a:t>3</a:t>
                      </a:r>
                    </a:p>
                  </a:txBody>
                  <a:tcPr/>
                </a:tc>
                <a:tc vMerge="1">
                  <a:txBody>
                    <a:bodyPr/>
                    <a:lstStyle/>
                    <a:p>
                      <a:endParaRPr kumimoji="1" lang="ja-JP" altLang="en-US" dirty="0"/>
                    </a:p>
                  </a:txBody>
                  <a:tcPr/>
                </a:tc>
                <a:tc>
                  <a:txBody>
                    <a:bodyPr/>
                    <a:lstStyle/>
                    <a:p>
                      <a:r>
                        <a:rPr kumimoji="1" lang="ja-JP" altLang="en-US" dirty="0" smtClean="0"/>
                        <a:t>肺がん</a:t>
                      </a:r>
                      <a:endParaRPr kumimoji="1" lang="ja-JP" altLang="en-US" dirty="0"/>
                    </a:p>
                  </a:txBody>
                  <a:tcPr/>
                </a:tc>
                <a:tc>
                  <a:txBody>
                    <a:bodyPr/>
                    <a:lstStyle/>
                    <a:p>
                      <a:pPr algn="ctr"/>
                      <a:r>
                        <a:rPr kumimoji="1" lang="en-US" altLang="ja-JP" dirty="0" smtClean="0">
                          <a:solidFill>
                            <a:srgbClr val="FF0000"/>
                          </a:solidFill>
                        </a:rPr>
                        <a:t>42.2</a:t>
                      </a:r>
                      <a:r>
                        <a:rPr kumimoji="1" lang="ja-JP" altLang="en-US" dirty="0" smtClean="0">
                          <a:solidFill>
                            <a:srgbClr val="FF0000"/>
                          </a:solidFill>
                        </a:rPr>
                        <a:t>％</a:t>
                      </a:r>
                      <a:endParaRPr kumimoji="1" lang="ja-JP" altLang="en-US" dirty="0">
                        <a:solidFill>
                          <a:srgbClr val="FF0000"/>
                        </a:solidFill>
                      </a:endParaRPr>
                    </a:p>
                  </a:txBody>
                  <a:tcPr/>
                </a:tc>
                <a:tc>
                  <a:txBody>
                    <a:bodyPr/>
                    <a:lstStyle/>
                    <a:p>
                      <a:pPr algn="ctr"/>
                      <a:r>
                        <a:rPr kumimoji="1" lang="en-US" altLang="ja-JP" dirty="0" smtClean="0">
                          <a:solidFill>
                            <a:srgbClr val="FF0000"/>
                          </a:solidFill>
                        </a:rPr>
                        <a:t>50</a:t>
                      </a: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2555192321"/>
                  </a:ext>
                </a:extLst>
              </a:tr>
              <a:tr h="370840">
                <a:tc>
                  <a:txBody>
                    <a:bodyPr/>
                    <a:lstStyle/>
                    <a:p>
                      <a:pPr algn="ctr"/>
                      <a:r>
                        <a:rPr kumimoji="1" lang="en-US" altLang="ja-JP" dirty="0" smtClean="0"/>
                        <a:t>4</a:t>
                      </a:r>
                      <a:endParaRPr kumimoji="1" lang="ja-JP" altLang="en-US" dirty="0"/>
                    </a:p>
                  </a:txBody>
                  <a:tcPr/>
                </a:tc>
                <a:tc vMerge="1">
                  <a:txBody>
                    <a:bodyPr/>
                    <a:lstStyle/>
                    <a:p>
                      <a:endParaRPr kumimoji="1" lang="ja-JP" altLang="en-US" dirty="0"/>
                    </a:p>
                  </a:txBody>
                  <a:tcPr/>
                </a:tc>
                <a:tc>
                  <a:txBody>
                    <a:bodyPr/>
                    <a:lstStyle/>
                    <a:p>
                      <a:r>
                        <a:rPr kumimoji="1" lang="ja-JP" altLang="en-US" dirty="0" smtClean="0"/>
                        <a:t>乳がん</a:t>
                      </a:r>
                      <a:endParaRPr kumimoji="1" lang="ja-JP" altLang="en-US" dirty="0"/>
                    </a:p>
                  </a:txBody>
                  <a:tcPr/>
                </a:tc>
                <a:tc>
                  <a:txBody>
                    <a:bodyPr/>
                    <a:lstStyle/>
                    <a:p>
                      <a:pPr algn="ctr"/>
                      <a:r>
                        <a:rPr kumimoji="1" lang="en-US" altLang="ja-JP" dirty="0" smtClean="0">
                          <a:solidFill>
                            <a:srgbClr val="FF0000"/>
                          </a:solidFill>
                        </a:rPr>
                        <a:t>42.2</a:t>
                      </a:r>
                      <a:r>
                        <a:rPr kumimoji="1" lang="ja-JP" altLang="en-US" dirty="0" smtClean="0">
                          <a:solidFill>
                            <a:srgbClr val="FF0000"/>
                          </a:solidFill>
                        </a:rPr>
                        <a:t>％</a:t>
                      </a:r>
                      <a:endParaRPr kumimoji="1" lang="ja-JP" altLang="en-US" dirty="0">
                        <a:solidFill>
                          <a:srgbClr val="FF0000"/>
                        </a:solidFill>
                      </a:endParaRPr>
                    </a:p>
                  </a:txBody>
                  <a:tcPr/>
                </a:tc>
                <a:tc>
                  <a:txBody>
                    <a:bodyPr/>
                    <a:lstStyle/>
                    <a:p>
                      <a:pPr algn="ctr"/>
                      <a:r>
                        <a:rPr kumimoji="1" lang="en-US" altLang="ja-JP" dirty="0" smtClean="0">
                          <a:solidFill>
                            <a:srgbClr val="FF0000"/>
                          </a:solidFill>
                        </a:rPr>
                        <a:t>50</a:t>
                      </a: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3419281057"/>
                  </a:ext>
                </a:extLst>
              </a:tr>
              <a:tr h="370840">
                <a:tc>
                  <a:txBody>
                    <a:bodyPr/>
                    <a:lstStyle/>
                    <a:p>
                      <a:pPr algn="ctr"/>
                      <a:r>
                        <a:rPr kumimoji="1" lang="en-US" altLang="ja-JP" dirty="0" smtClean="0"/>
                        <a:t>5</a:t>
                      </a:r>
                      <a:endParaRPr kumimoji="1" lang="ja-JP" altLang="en-US" dirty="0"/>
                    </a:p>
                  </a:txBody>
                  <a:tcPr/>
                </a:tc>
                <a:tc vMerge="1">
                  <a:txBody>
                    <a:bodyPr/>
                    <a:lstStyle/>
                    <a:p>
                      <a:endParaRPr kumimoji="1" lang="ja-JP" altLang="en-US" dirty="0"/>
                    </a:p>
                  </a:txBody>
                  <a:tcPr/>
                </a:tc>
                <a:tc>
                  <a:txBody>
                    <a:bodyPr/>
                    <a:lstStyle/>
                    <a:p>
                      <a:r>
                        <a:rPr kumimoji="1" lang="ja-JP" altLang="en-US" dirty="0" smtClean="0"/>
                        <a:t>子宮頸がん</a:t>
                      </a:r>
                      <a:endParaRPr kumimoji="1" lang="ja-JP" altLang="en-US" dirty="0"/>
                    </a:p>
                  </a:txBody>
                  <a:tcPr/>
                </a:tc>
                <a:tc>
                  <a:txBody>
                    <a:bodyPr/>
                    <a:lstStyle/>
                    <a:p>
                      <a:pPr algn="ctr"/>
                      <a:r>
                        <a:rPr kumimoji="1" lang="en-US" altLang="ja-JP" dirty="0" smtClean="0">
                          <a:solidFill>
                            <a:srgbClr val="FF0000"/>
                          </a:solidFill>
                        </a:rPr>
                        <a:t>39.9</a:t>
                      </a:r>
                      <a:r>
                        <a:rPr kumimoji="1" lang="ja-JP" altLang="en-US" dirty="0" smtClean="0">
                          <a:solidFill>
                            <a:srgbClr val="FF0000"/>
                          </a:solidFill>
                        </a:rPr>
                        <a:t>％</a:t>
                      </a:r>
                      <a:endParaRPr kumimoji="1" lang="ja-JP" altLang="en-US" dirty="0">
                        <a:solidFill>
                          <a:srgbClr val="FF0000"/>
                        </a:solidFill>
                      </a:endParaRPr>
                    </a:p>
                  </a:txBody>
                  <a:tcPr/>
                </a:tc>
                <a:tc>
                  <a:txBody>
                    <a:bodyPr/>
                    <a:lstStyle/>
                    <a:p>
                      <a:pPr algn="ctr"/>
                      <a:r>
                        <a:rPr kumimoji="1" lang="en-US" altLang="ja-JP" dirty="0" smtClean="0">
                          <a:solidFill>
                            <a:srgbClr val="FF0000"/>
                          </a:solidFill>
                        </a:rPr>
                        <a:t>50</a:t>
                      </a: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1051671114"/>
                  </a:ext>
                </a:extLst>
              </a:tr>
              <a:tr h="370840">
                <a:tc>
                  <a:txBody>
                    <a:bodyPr/>
                    <a:lstStyle/>
                    <a:p>
                      <a:pPr algn="ctr"/>
                      <a:r>
                        <a:rPr kumimoji="1" lang="en-US" altLang="ja-JP" dirty="0" smtClean="0"/>
                        <a:t>6</a:t>
                      </a:r>
                      <a:endParaRPr kumimoji="1" lang="ja-JP" altLang="en-US" dirty="0"/>
                    </a:p>
                  </a:txBody>
                  <a:tcPr/>
                </a:tc>
                <a:tc rowSpan="5">
                  <a:txBody>
                    <a:bodyPr/>
                    <a:lstStyle/>
                    <a:p>
                      <a:r>
                        <a:rPr kumimoji="1" lang="ja-JP" altLang="en-US" dirty="0" smtClean="0"/>
                        <a:t>精密検査受診率</a:t>
                      </a:r>
                      <a:endParaRPr kumimoji="1" lang="en-US" altLang="ja-JP" dirty="0" smtClean="0"/>
                    </a:p>
                    <a:p>
                      <a:r>
                        <a:rPr kumimoji="1" lang="en-US" altLang="ja-JP" dirty="0" smtClean="0"/>
                        <a:t>※</a:t>
                      </a:r>
                      <a:r>
                        <a:rPr kumimoji="1" lang="ja-JP" altLang="en-US" dirty="0" smtClean="0"/>
                        <a:t>２</a:t>
                      </a:r>
                      <a:r>
                        <a:rPr kumimoji="1" lang="en-US" altLang="ja-JP" dirty="0" smtClean="0"/>
                        <a:t>【</a:t>
                      </a:r>
                      <a:r>
                        <a:rPr kumimoji="1" lang="ja-JP" altLang="en-US" dirty="0" smtClean="0"/>
                        <a:t>令和元（</a:t>
                      </a:r>
                      <a:r>
                        <a:rPr kumimoji="1" lang="en-US" altLang="ja-JP" dirty="0" smtClean="0"/>
                        <a:t>2019</a:t>
                      </a:r>
                      <a:r>
                        <a:rPr kumimoji="1" lang="ja-JP" altLang="en-US" dirty="0" smtClean="0"/>
                        <a:t>）年度</a:t>
                      </a:r>
                      <a:r>
                        <a:rPr kumimoji="1" lang="en-US" altLang="ja-JP" dirty="0" smtClean="0"/>
                        <a:t>】</a:t>
                      </a:r>
                      <a:endParaRPr kumimoji="1" lang="ja-JP" altLang="en-US" dirty="0"/>
                    </a:p>
                  </a:txBody>
                  <a:tcPr/>
                </a:tc>
                <a:tc>
                  <a:txBody>
                    <a:bodyPr/>
                    <a:lstStyle/>
                    <a:p>
                      <a:r>
                        <a:rPr kumimoji="1" lang="ja-JP" altLang="en-US" dirty="0" smtClean="0"/>
                        <a:t>胃がん</a:t>
                      </a:r>
                      <a:endParaRPr kumimoji="1" lang="ja-JP" altLang="en-US" dirty="0"/>
                    </a:p>
                  </a:txBody>
                  <a:tcPr/>
                </a:tc>
                <a:tc>
                  <a:txBody>
                    <a:bodyPr/>
                    <a:lstStyle/>
                    <a:p>
                      <a:pPr algn="ctr"/>
                      <a:r>
                        <a:rPr kumimoji="1" lang="en-US" altLang="ja-JP" dirty="0" smtClean="0">
                          <a:solidFill>
                            <a:srgbClr val="FF0000"/>
                          </a:solidFill>
                        </a:rPr>
                        <a:t>82.9</a:t>
                      </a:r>
                      <a:r>
                        <a:rPr kumimoji="1" lang="ja-JP" altLang="en-US" dirty="0" smtClean="0">
                          <a:solidFill>
                            <a:srgbClr val="FF0000"/>
                          </a:solidFill>
                        </a:rPr>
                        <a:t>％</a:t>
                      </a:r>
                      <a:endParaRPr kumimoji="1" lang="ja-JP" altLang="en-US" dirty="0">
                        <a:solidFill>
                          <a:srgbClr val="FF0000"/>
                        </a:solidFill>
                      </a:endParaRPr>
                    </a:p>
                  </a:txBody>
                  <a:tcPr/>
                </a:tc>
                <a:tc>
                  <a:txBody>
                    <a:bodyPr/>
                    <a:lstStyle/>
                    <a:p>
                      <a:pPr algn="ctr"/>
                      <a:r>
                        <a:rPr kumimoji="1" lang="en-US" altLang="ja-JP" dirty="0" smtClean="0">
                          <a:solidFill>
                            <a:srgbClr val="FF0000"/>
                          </a:solidFill>
                        </a:rPr>
                        <a:t>90</a:t>
                      </a: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2997888775"/>
                  </a:ext>
                </a:extLst>
              </a:tr>
              <a:tr h="370840">
                <a:tc>
                  <a:txBody>
                    <a:bodyPr/>
                    <a:lstStyle/>
                    <a:p>
                      <a:pPr algn="ctr"/>
                      <a:r>
                        <a:rPr kumimoji="1" lang="en-US" altLang="ja-JP" dirty="0" smtClean="0"/>
                        <a:t>7</a:t>
                      </a:r>
                      <a:endParaRPr kumimoji="1" lang="ja-JP" altLang="en-US" dirty="0"/>
                    </a:p>
                  </a:txBody>
                  <a:tcPr/>
                </a:tc>
                <a:tc vMerge="1">
                  <a:txBody>
                    <a:bodyPr/>
                    <a:lstStyle/>
                    <a:p>
                      <a:endParaRPr kumimoji="1" lang="ja-JP" altLang="en-US" dirty="0"/>
                    </a:p>
                  </a:txBody>
                  <a:tcPr/>
                </a:tc>
                <a:tc>
                  <a:txBody>
                    <a:bodyPr/>
                    <a:lstStyle/>
                    <a:p>
                      <a:r>
                        <a:rPr kumimoji="1" lang="ja-JP" altLang="en-US" dirty="0" smtClean="0"/>
                        <a:t>大腸がん</a:t>
                      </a:r>
                      <a:endParaRPr kumimoji="1" lang="ja-JP" altLang="en-US" dirty="0"/>
                    </a:p>
                  </a:txBody>
                  <a:tcPr/>
                </a:tc>
                <a:tc>
                  <a:txBody>
                    <a:bodyPr/>
                    <a:lstStyle/>
                    <a:p>
                      <a:pPr algn="ctr"/>
                      <a:r>
                        <a:rPr kumimoji="1" lang="en-US" altLang="ja-JP" dirty="0" smtClean="0">
                          <a:solidFill>
                            <a:srgbClr val="FF0000"/>
                          </a:solidFill>
                        </a:rPr>
                        <a:t>74.0</a:t>
                      </a:r>
                      <a:r>
                        <a:rPr kumimoji="1" lang="ja-JP" altLang="en-US" dirty="0" smtClean="0">
                          <a:solidFill>
                            <a:srgbClr val="FF0000"/>
                          </a:solidFill>
                        </a:rPr>
                        <a:t>％</a:t>
                      </a:r>
                      <a:endParaRPr kumimoji="1" lang="ja-JP" altLang="en-US" dirty="0">
                        <a:solidFill>
                          <a:srgbClr val="FF0000"/>
                        </a:solidFill>
                      </a:endParaRPr>
                    </a:p>
                  </a:txBody>
                  <a:tcPr/>
                </a:tc>
                <a:tc>
                  <a:txBody>
                    <a:bodyPr/>
                    <a:lstStyle/>
                    <a:p>
                      <a:pPr algn="ctr"/>
                      <a:r>
                        <a:rPr kumimoji="1" lang="en-US" altLang="ja-JP" dirty="0" smtClean="0">
                          <a:solidFill>
                            <a:srgbClr val="FF0000"/>
                          </a:solidFill>
                        </a:rPr>
                        <a:t>90</a:t>
                      </a: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2401884971"/>
                  </a:ext>
                </a:extLst>
              </a:tr>
              <a:tr h="370840">
                <a:tc>
                  <a:txBody>
                    <a:bodyPr/>
                    <a:lstStyle/>
                    <a:p>
                      <a:pPr algn="ctr"/>
                      <a:r>
                        <a:rPr kumimoji="1" lang="en-US" altLang="ja-JP" dirty="0" smtClean="0"/>
                        <a:t>8</a:t>
                      </a:r>
                      <a:endParaRPr kumimoji="1" lang="ja-JP" altLang="en-US" dirty="0"/>
                    </a:p>
                  </a:txBody>
                  <a:tcPr/>
                </a:tc>
                <a:tc vMerge="1">
                  <a:txBody>
                    <a:bodyPr/>
                    <a:lstStyle/>
                    <a:p>
                      <a:endParaRPr kumimoji="1" lang="ja-JP" altLang="en-US" dirty="0"/>
                    </a:p>
                  </a:txBody>
                  <a:tcPr/>
                </a:tc>
                <a:tc>
                  <a:txBody>
                    <a:bodyPr/>
                    <a:lstStyle/>
                    <a:p>
                      <a:r>
                        <a:rPr kumimoji="1" lang="ja-JP" altLang="en-US" dirty="0" smtClean="0"/>
                        <a:t>肺がん</a:t>
                      </a:r>
                      <a:endParaRPr kumimoji="1" lang="ja-JP" altLang="en-US" dirty="0"/>
                    </a:p>
                  </a:txBody>
                  <a:tcPr/>
                </a:tc>
                <a:tc>
                  <a:txBody>
                    <a:bodyPr/>
                    <a:lstStyle/>
                    <a:p>
                      <a:pPr algn="ctr"/>
                      <a:r>
                        <a:rPr kumimoji="1" lang="en-US" altLang="ja-JP" dirty="0" smtClean="0">
                          <a:solidFill>
                            <a:srgbClr val="FF0000"/>
                          </a:solidFill>
                        </a:rPr>
                        <a:t>87.3</a:t>
                      </a:r>
                      <a:r>
                        <a:rPr kumimoji="1" lang="ja-JP" altLang="en-US" dirty="0" smtClean="0">
                          <a:solidFill>
                            <a:srgbClr val="FF0000"/>
                          </a:solidFill>
                        </a:rPr>
                        <a:t>％</a:t>
                      </a:r>
                      <a:endParaRPr kumimoji="1" lang="ja-JP" altLang="en-US" dirty="0">
                        <a:solidFill>
                          <a:srgbClr val="FF0000"/>
                        </a:solidFill>
                      </a:endParaRPr>
                    </a:p>
                  </a:txBody>
                  <a:tcPr/>
                </a:tc>
                <a:tc>
                  <a:txBody>
                    <a:bodyPr/>
                    <a:lstStyle/>
                    <a:p>
                      <a:pPr algn="ctr"/>
                      <a:r>
                        <a:rPr kumimoji="1" lang="en-US" altLang="ja-JP" dirty="0" smtClean="0">
                          <a:solidFill>
                            <a:srgbClr val="FF0000"/>
                          </a:solidFill>
                        </a:rPr>
                        <a:t>90</a:t>
                      </a: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1371357240"/>
                  </a:ext>
                </a:extLst>
              </a:tr>
              <a:tr h="370840">
                <a:tc>
                  <a:txBody>
                    <a:bodyPr/>
                    <a:lstStyle/>
                    <a:p>
                      <a:pPr algn="ctr"/>
                      <a:r>
                        <a:rPr kumimoji="1" lang="en-US" altLang="ja-JP" dirty="0" smtClean="0"/>
                        <a:t>9</a:t>
                      </a:r>
                      <a:endParaRPr kumimoji="1" lang="ja-JP" altLang="en-US" dirty="0"/>
                    </a:p>
                  </a:txBody>
                  <a:tcPr/>
                </a:tc>
                <a:tc vMerge="1">
                  <a:txBody>
                    <a:bodyPr/>
                    <a:lstStyle/>
                    <a:p>
                      <a:endParaRPr kumimoji="1" lang="ja-JP" altLang="en-US" dirty="0"/>
                    </a:p>
                  </a:txBody>
                  <a:tcPr/>
                </a:tc>
                <a:tc>
                  <a:txBody>
                    <a:bodyPr/>
                    <a:lstStyle/>
                    <a:p>
                      <a:r>
                        <a:rPr kumimoji="1" lang="ja-JP" altLang="en-US" dirty="0" smtClean="0"/>
                        <a:t>乳がん</a:t>
                      </a:r>
                      <a:endParaRPr kumimoji="1" lang="ja-JP" altLang="en-US" dirty="0"/>
                    </a:p>
                  </a:txBody>
                  <a:tcPr/>
                </a:tc>
                <a:tc>
                  <a:txBody>
                    <a:bodyPr/>
                    <a:lstStyle/>
                    <a:p>
                      <a:pPr algn="ctr"/>
                      <a:r>
                        <a:rPr kumimoji="1" lang="en-US" altLang="ja-JP" dirty="0" smtClean="0">
                          <a:solidFill>
                            <a:srgbClr val="FF0000"/>
                          </a:solidFill>
                        </a:rPr>
                        <a:t>94.4</a:t>
                      </a:r>
                      <a:r>
                        <a:rPr kumimoji="1" lang="ja-JP" altLang="en-US" dirty="0" smtClean="0">
                          <a:solidFill>
                            <a:srgbClr val="FF0000"/>
                          </a:solidFill>
                        </a:rPr>
                        <a:t>％</a:t>
                      </a:r>
                      <a:endParaRPr kumimoji="1" lang="ja-JP" altLang="en-US" dirty="0">
                        <a:solidFill>
                          <a:srgbClr val="FF0000"/>
                        </a:solidFill>
                      </a:endParaRPr>
                    </a:p>
                  </a:txBody>
                  <a:tcPr/>
                </a:tc>
                <a:tc>
                  <a:txBody>
                    <a:bodyPr/>
                    <a:lstStyle/>
                    <a:p>
                      <a:pPr algn="ctr"/>
                      <a:r>
                        <a:rPr kumimoji="1" lang="en-US" altLang="ja-JP" dirty="0" smtClean="0">
                          <a:solidFill>
                            <a:srgbClr val="FF0000"/>
                          </a:solidFill>
                        </a:rPr>
                        <a:t>95</a:t>
                      </a: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3328285784"/>
                  </a:ext>
                </a:extLst>
              </a:tr>
              <a:tr h="370840">
                <a:tc>
                  <a:txBody>
                    <a:bodyPr/>
                    <a:lstStyle/>
                    <a:p>
                      <a:pPr algn="ctr"/>
                      <a:r>
                        <a:rPr kumimoji="1" lang="en-US" altLang="ja-JP" dirty="0" smtClean="0"/>
                        <a:t>10  </a:t>
                      </a:r>
                      <a:endParaRPr kumimoji="1" lang="ja-JP" altLang="en-US" dirty="0"/>
                    </a:p>
                  </a:txBody>
                  <a:tcPr/>
                </a:tc>
                <a:tc vMerge="1">
                  <a:txBody>
                    <a:bodyPr/>
                    <a:lstStyle/>
                    <a:p>
                      <a:endParaRPr kumimoji="1" lang="ja-JP" altLang="en-US" dirty="0"/>
                    </a:p>
                  </a:txBody>
                  <a:tcPr/>
                </a:tc>
                <a:tc>
                  <a:txBody>
                    <a:bodyPr/>
                    <a:lstStyle/>
                    <a:p>
                      <a:r>
                        <a:rPr kumimoji="1" lang="ja-JP" altLang="en-US" dirty="0" smtClean="0"/>
                        <a:t>子宮頸がん</a:t>
                      </a:r>
                      <a:endParaRPr kumimoji="1" lang="ja-JP" altLang="en-US" dirty="0"/>
                    </a:p>
                  </a:txBody>
                  <a:tcPr/>
                </a:tc>
                <a:tc>
                  <a:txBody>
                    <a:bodyPr/>
                    <a:lstStyle/>
                    <a:p>
                      <a:pPr algn="ctr"/>
                      <a:r>
                        <a:rPr kumimoji="1" lang="en-US" altLang="ja-JP" dirty="0" smtClean="0">
                          <a:solidFill>
                            <a:srgbClr val="FF0000"/>
                          </a:solidFill>
                        </a:rPr>
                        <a:t>85.0</a:t>
                      </a:r>
                      <a:r>
                        <a:rPr kumimoji="1" lang="ja-JP" altLang="en-US" dirty="0" smtClean="0">
                          <a:solidFill>
                            <a:srgbClr val="FF0000"/>
                          </a:solidFill>
                        </a:rPr>
                        <a:t>％</a:t>
                      </a:r>
                      <a:endParaRPr kumimoji="1" lang="ja-JP" altLang="en-US" dirty="0">
                        <a:solidFill>
                          <a:srgbClr val="FF0000"/>
                        </a:solidFill>
                      </a:endParaRPr>
                    </a:p>
                  </a:txBody>
                  <a:tcPr/>
                </a:tc>
                <a:tc>
                  <a:txBody>
                    <a:bodyPr/>
                    <a:lstStyle/>
                    <a:p>
                      <a:pPr algn="ctr"/>
                      <a:r>
                        <a:rPr kumimoji="1" lang="en-US" altLang="ja-JP" dirty="0" smtClean="0">
                          <a:solidFill>
                            <a:srgbClr val="FF0000"/>
                          </a:solidFill>
                        </a:rPr>
                        <a:t>90</a:t>
                      </a: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2716372299"/>
                  </a:ext>
                </a:extLst>
              </a:tr>
            </a:tbl>
          </a:graphicData>
        </a:graphic>
      </p:graphicFrame>
    </p:spTree>
    <p:extLst>
      <p:ext uri="{BB962C8B-B14F-4D97-AF65-F5344CB8AC3E}">
        <p14:creationId xmlns:p14="http://schemas.microsoft.com/office/powerpoint/2010/main" val="535002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0607" y="420220"/>
            <a:ext cx="8880176" cy="617713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1400" dirty="0" smtClean="0">
              <a:latin typeface="+mn-ea"/>
            </a:endParaRPr>
          </a:p>
          <a:p>
            <a:endParaRPr lang="en-US" altLang="ja-JP" sz="1400" dirty="0">
              <a:latin typeface="+mn-ea"/>
            </a:endParaRPr>
          </a:p>
          <a:p>
            <a:r>
              <a:rPr lang="ja-JP" altLang="en-US" sz="1400" dirty="0" smtClean="0">
                <a:latin typeface="+mn-ea"/>
              </a:rPr>
              <a:t>　</a:t>
            </a:r>
            <a:r>
              <a:rPr lang="ja-JP" altLang="ja-JP" sz="1400" dirty="0" smtClean="0">
                <a:latin typeface="+mn-ea"/>
              </a:rPr>
              <a:t>※</a:t>
            </a:r>
            <a:r>
              <a:rPr lang="ja-JP" altLang="ja-JP" sz="1400" dirty="0">
                <a:latin typeface="+mn-ea"/>
              </a:rPr>
              <a:t>１【国立がん研究センターがん情報サービス「がん登録・統計」がん検診受診率（国民生活基礎調査）】</a:t>
            </a:r>
          </a:p>
          <a:p>
            <a:endParaRPr lang="en-US" altLang="ja-JP" sz="1400" dirty="0" smtClean="0">
              <a:latin typeface="+mn-ea"/>
            </a:endParaRPr>
          </a:p>
          <a:p>
            <a:r>
              <a:rPr lang="ja-JP" altLang="en-US" sz="1400" dirty="0" smtClean="0">
                <a:latin typeface="+mn-ea"/>
              </a:rPr>
              <a:t>　</a:t>
            </a:r>
            <a:r>
              <a:rPr lang="ja-JP" altLang="ja-JP" sz="1400" dirty="0" smtClean="0">
                <a:latin typeface="+mn-ea"/>
              </a:rPr>
              <a:t>※</a:t>
            </a:r>
            <a:r>
              <a:rPr lang="ja-JP" altLang="ja-JP" sz="1400" dirty="0">
                <a:latin typeface="+mn-ea"/>
              </a:rPr>
              <a:t>２【国立がん研究センターがん情報サービス「がん登録・統計」がん検診プロセス指標】</a:t>
            </a:r>
          </a:p>
          <a:p>
            <a:endParaRPr lang="en-US" altLang="ja-JP" sz="1400" dirty="0" smtClean="0">
              <a:latin typeface="+mn-ea"/>
            </a:endParaRPr>
          </a:p>
          <a:p>
            <a:r>
              <a:rPr lang="ja-JP" altLang="en-US" sz="1400" dirty="0" smtClean="0">
                <a:latin typeface="+mn-ea"/>
              </a:rPr>
              <a:t>　</a:t>
            </a:r>
            <a:r>
              <a:rPr lang="ja-JP" altLang="ja-JP" sz="1400" dirty="0" smtClean="0">
                <a:latin typeface="+mn-ea"/>
              </a:rPr>
              <a:t>【</a:t>
            </a:r>
            <a:r>
              <a:rPr lang="ja-JP" altLang="ja-JP" sz="1400" dirty="0">
                <a:latin typeface="+mn-ea"/>
              </a:rPr>
              <a:t>厚生労働省が策定したがん検診の基準：胃がん</a:t>
            </a:r>
            <a:r>
              <a:rPr lang="en-US" altLang="ja-JP" sz="1400" dirty="0">
                <a:latin typeface="+mn-ea"/>
              </a:rPr>
              <a:t>50</a:t>
            </a:r>
            <a:r>
              <a:rPr lang="ja-JP" altLang="ja-JP" sz="1400" dirty="0">
                <a:latin typeface="+mn-ea"/>
              </a:rPr>
              <a:t>歳以上、大腸がん</a:t>
            </a:r>
            <a:r>
              <a:rPr lang="en-US" altLang="ja-JP" sz="1400" dirty="0">
                <a:latin typeface="+mn-ea"/>
              </a:rPr>
              <a:t>40</a:t>
            </a:r>
            <a:r>
              <a:rPr lang="ja-JP" altLang="ja-JP" sz="1400" dirty="0">
                <a:latin typeface="+mn-ea"/>
              </a:rPr>
              <a:t>歳以上、肺がん</a:t>
            </a:r>
            <a:r>
              <a:rPr lang="en-US" altLang="ja-JP" sz="1400" dirty="0">
                <a:latin typeface="+mn-ea"/>
              </a:rPr>
              <a:t>40</a:t>
            </a:r>
            <a:r>
              <a:rPr lang="ja-JP" altLang="ja-JP" sz="1400" dirty="0">
                <a:latin typeface="+mn-ea"/>
              </a:rPr>
              <a:t>歳以上、乳がん</a:t>
            </a:r>
            <a:r>
              <a:rPr lang="en-US" altLang="ja-JP" sz="1400" dirty="0">
                <a:latin typeface="+mn-ea"/>
              </a:rPr>
              <a:t>40</a:t>
            </a:r>
            <a:endParaRPr lang="ja-JP" altLang="ja-JP" sz="1400" dirty="0">
              <a:latin typeface="+mn-ea"/>
            </a:endParaRPr>
          </a:p>
          <a:p>
            <a:r>
              <a:rPr lang="ja-JP" altLang="en-US" sz="1400" dirty="0" smtClean="0">
                <a:latin typeface="+mn-ea"/>
              </a:rPr>
              <a:t>　 </a:t>
            </a:r>
            <a:r>
              <a:rPr lang="ja-JP" altLang="ja-JP" sz="1400" dirty="0" smtClean="0">
                <a:latin typeface="+mn-ea"/>
              </a:rPr>
              <a:t>歳</a:t>
            </a:r>
            <a:r>
              <a:rPr lang="ja-JP" altLang="ja-JP" sz="1400" dirty="0">
                <a:latin typeface="+mn-ea"/>
              </a:rPr>
              <a:t>以上、子宮頸がん</a:t>
            </a:r>
            <a:r>
              <a:rPr lang="en-US" altLang="ja-JP" sz="1400" dirty="0">
                <a:latin typeface="+mn-ea"/>
              </a:rPr>
              <a:t>20</a:t>
            </a:r>
            <a:r>
              <a:rPr lang="ja-JP" altLang="ja-JP" sz="1400" dirty="0">
                <a:latin typeface="+mn-ea"/>
              </a:rPr>
              <a:t>歳以上】</a:t>
            </a: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21</a:t>
            </a:fld>
            <a:endParaRPr kumimoji="1" lang="ja-JP" altLang="en-US" dirty="0"/>
          </a:p>
        </p:txBody>
      </p:sp>
      <p:sp>
        <p:nvSpPr>
          <p:cNvPr id="8" name="テキスト ボックス 7"/>
          <p:cNvSpPr txBox="1"/>
          <p:nvPr/>
        </p:nvSpPr>
        <p:spPr>
          <a:xfrm>
            <a:off x="215516" y="10195"/>
            <a:ext cx="5616624"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　個別の取組みと目標</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916131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0607" y="420220"/>
            <a:ext cx="8880176" cy="617713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2000" b="1" dirty="0" smtClean="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①</a:t>
            </a:r>
            <a:r>
              <a:rPr lang="ja-JP" altLang="en-US" sz="2000" b="1" dirty="0">
                <a:latin typeface="HG丸ｺﾞｼｯｸM-PRO" panose="020F0600000000000000" pitchFamily="50" charset="-128"/>
                <a:ea typeface="HG丸ｺﾞｼｯｸM-PRO" panose="020F0600000000000000" pitchFamily="50" charset="-128"/>
              </a:rPr>
              <a:t>市町村におけるがん検診受診率の</a:t>
            </a:r>
            <a:r>
              <a:rPr lang="ja-JP" altLang="en-US" sz="2000" b="1" dirty="0" smtClean="0">
                <a:latin typeface="HG丸ｺﾞｼｯｸM-PRO" panose="020F0600000000000000" pitchFamily="50" charset="-128"/>
                <a:ea typeface="HG丸ｺﾞｼｯｸM-PRO" panose="020F0600000000000000" pitchFamily="50" charset="-128"/>
              </a:rPr>
              <a:t>向上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参考</a:t>
            </a:r>
            <a:r>
              <a:rPr lang="ja-JP" altLang="en-US" sz="1400" dirty="0">
                <a:solidFill>
                  <a:schemeClr val="tx1"/>
                </a:solidFill>
                <a:latin typeface="HG丸ｺﾞｼｯｸM-PRO" panose="020F0600000000000000" pitchFamily="50" charset="-128"/>
                <a:ea typeface="HG丸ｺﾞｼｯｸM-PRO" panose="020F0600000000000000" pitchFamily="50" charset="-128"/>
              </a:rPr>
              <a:t>資料２</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-P17 </a:t>
            </a:r>
            <a:r>
              <a:rPr lang="ja-JP" altLang="en-US" b="1" dirty="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endParaRPr lang="en-US" altLang="ja-JP" sz="2000" b="1" dirty="0">
              <a:latin typeface="HG丸ｺﾞｼｯｸM-PRO" panose="020F0600000000000000" pitchFamily="50" charset="-128"/>
              <a:ea typeface="HG丸ｺﾞｼｯｸM-PRO" panose="020F0600000000000000" pitchFamily="50" charset="-128"/>
            </a:endParaRPr>
          </a:p>
          <a:p>
            <a:pPr fontAlgn="auto"/>
            <a:r>
              <a:rPr lang="ja-JP" altLang="en-US" b="1" dirty="0">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平成</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24</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2012</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）年に設置した府の精度管理センター事業により、引き続き、</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市町村</a:t>
            </a:r>
            <a:r>
              <a:rPr lang="ja-JP" altLang="ja-JP" dirty="0">
                <a:solidFill>
                  <a:schemeClr val="tx1"/>
                </a:solidFill>
                <a:latin typeface="HG丸ｺﾞｼｯｸM-PRO" panose="020F0600000000000000" pitchFamily="50" charset="-128"/>
                <a:ea typeface="HG丸ｺﾞｼｯｸM-PRO" panose="020F0600000000000000" pitchFamily="50" charset="-128"/>
              </a:rPr>
              <a:t>における効果的ながん検診の普及・啓発活動を推進するため、</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dirty="0">
                <a:solidFill>
                  <a:schemeClr val="tx1"/>
                </a:solidFill>
                <a:latin typeface="HG丸ｺﾞｼｯｸM-PRO" panose="020F0600000000000000" pitchFamily="50" charset="-128"/>
                <a:ea typeface="HG丸ｺﾞｼｯｸM-PRO" panose="020F0600000000000000" pitchFamily="50" charset="-128"/>
              </a:rPr>
              <a:t>      </a:t>
            </a:r>
            <a:r>
              <a:rPr lang="ja-JP" altLang="ja-JP" dirty="0">
                <a:solidFill>
                  <a:schemeClr val="tx1"/>
                </a:solidFill>
                <a:latin typeface="HG丸ｺﾞｼｯｸM-PRO" panose="020F0600000000000000" pitchFamily="50" charset="-128"/>
                <a:ea typeface="HG丸ｺﾞｼｯｸM-PRO" panose="020F0600000000000000" pitchFamily="50" charset="-128"/>
              </a:rPr>
              <a:t>エビデンスに基づく啓発資材の作成等</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に</a:t>
            </a:r>
            <a:r>
              <a:rPr lang="ja-JP" altLang="en-US" dirty="0">
                <a:solidFill>
                  <a:schemeClr val="tx1"/>
                </a:solidFill>
                <a:latin typeface="HG丸ｺﾞｼｯｸM-PRO" panose="020F0600000000000000" pitchFamily="50" charset="-128"/>
                <a:ea typeface="HG丸ｺﾞｼｯｸM-PRO" panose="020F0600000000000000" pitchFamily="50" charset="-128"/>
              </a:rPr>
              <a:t>係る</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技術的</a:t>
            </a:r>
            <a:r>
              <a:rPr lang="ja-JP" altLang="ja-JP" dirty="0">
                <a:solidFill>
                  <a:schemeClr val="tx1"/>
                </a:solidFill>
                <a:latin typeface="HG丸ｺﾞｼｯｸM-PRO" panose="020F0600000000000000" pitchFamily="50" charset="-128"/>
                <a:ea typeface="HG丸ｺﾞｼｯｸM-PRO" panose="020F0600000000000000" pitchFamily="50" charset="-128"/>
              </a:rPr>
              <a:t>支援等を</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行</a:t>
            </a:r>
            <a:r>
              <a:rPr lang="ja-JP" altLang="en-US" dirty="0">
                <a:solidFill>
                  <a:schemeClr val="tx1"/>
                </a:solidFill>
                <a:latin typeface="HG丸ｺﾞｼｯｸM-PRO" panose="020F0600000000000000" pitchFamily="50" charset="-128"/>
                <a:ea typeface="HG丸ｺﾞｼｯｸM-PRO" panose="020F0600000000000000" pitchFamily="50" charset="-128"/>
              </a:rPr>
              <a:t>います</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ja-JP" dirty="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dirty="0">
                <a:solidFill>
                  <a:schemeClr val="tx1"/>
                </a:solidFill>
                <a:latin typeface="HG丸ｺﾞｼｯｸM-PRO" panose="020F0600000000000000" pitchFamily="50" charset="-128"/>
                <a:ea typeface="HG丸ｺﾞｼｯｸM-PRO" panose="020F0600000000000000" pitchFamily="50" charset="-128"/>
              </a:rPr>
              <a:t> </a:t>
            </a:r>
            <a:endParaRPr lang="ja-JP" altLang="ja-JP"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○市</a:t>
            </a:r>
            <a:r>
              <a:rPr lang="ja-JP" altLang="ja-JP" dirty="0">
                <a:solidFill>
                  <a:schemeClr val="tx1"/>
                </a:solidFill>
                <a:latin typeface="HG丸ｺﾞｼｯｸM-PRO" panose="020F0600000000000000" pitchFamily="50" charset="-128"/>
                <a:ea typeface="HG丸ｺﾞｼｯｸM-PRO" panose="020F0600000000000000" pitchFamily="50" charset="-128"/>
              </a:rPr>
              <a:t>町村における、受診対象者の名簿を活用した効果的な個別受診勧奨</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再勧奨（</a:t>
            </a:r>
            <a:r>
              <a:rPr lang="ja-JP" altLang="ja-JP" dirty="0">
                <a:solidFill>
                  <a:schemeClr val="tx1"/>
                </a:solidFill>
                <a:latin typeface="HG丸ｺﾞｼｯｸM-PRO" panose="020F0600000000000000" pitchFamily="50" charset="-128"/>
                <a:ea typeface="HG丸ｺﾞｼｯｸM-PRO" panose="020F0600000000000000" pitchFamily="50" charset="-128"/>
              </a:rPr>
              <a:t>コール・リコール）等を推進するため、検診データの分析結果</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を</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dirty="0">
                <a:solidFill>
                  <a:schemeClr val="tx1"/>
                </a:solidFill>
                <a:latin typeface="HG丸ｺﾞｼｯｸM-PRO" panose="020F0600000000000000" pitchFamily="50" charset="-128"/>
                <a:ea typeface="HG丸ｺﾞｼｯｸM-PRO" panose="020F0600000000000000" pitchFamily="50" charset="-128"/>
              </a:rPr>
              <a:t> </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もと</a:t>
            </a:r>
            <a:r>
              <a:rPr lang="ja-JP" altLang="ja-JP" dirty="0">
                <a:solidFill>
                  <a:schemeClr val="tx1"/>
                </a:solidFill>
                <a:latin typeface="HG丸ｺﾞｼｯｸM-PRO" panose="020F0600000000000000" pitchFamily="50" charset="-128"/>
                <a:ea typeface="HG丸ｺﾞｼｯｸM-PRO" panose="020F0600000000000000" pitchFamily="50" charset="-128"/>
              </a:rPr>
              <a:t>に</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府の精度管理センター事業により、引き続き、</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市町村</a:t>
            </a:r>
            <a:r>
              <a:rPr lang="ja-JP" altLang="ja-JP" dirty="0">
                <a:solidFill>
                  <a:schemeClr val="tx1"/>
                </a:solidFill>
                <a:latin typeface="HG丸ｺﾞｼｯｸM-PRO" panose="020F0600000000000000" pitchFamily="50" charset="-128"/>
                <a:ea typeface="HG丸ｺﾞｼｯｸM-PRO" panose="020F0600000000000000" pitchFamily="50" charset="-128"/>
              </a:rPr>
              <a:t>職員を</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対象</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とした研修</a:t>
            </a:r>
            <a:r>
              <a:rPr lang="ja-JP" altLang="ja-JP" dirty="0">
                <a:solidFill>
                  <a:schemeClr val="tx1"/>
                </a:solidFill>
                <a:latin typeface="HG丸ｺﾞｼｯｸM-PRO" panose="020F0600000000000000" pitchFamily="50" charset="-128"/>
                <a:ea typeface="HG丸ｺﾞｼｯｸM-PRO" panose="020F0600000000000000" pitchFamily="50" charset="-128"/>
              </a:rPr>
              <a:t>や個別支援などを</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行</a:t>
            </a:r>
            <a:r>
              <a:rPr lang="ja-JP" altLang="en-US" dirty="0">
                <a:solidFill>
                  <a:schemeClr val="tx1"/>
                </a:solidFill>
                <a:latin typeface="HG丸ｺﾞｼｯｸM-PRO" panose="020F0600000000000000" pitchFamily="50" charset="-128"/>
                <a:ea typeface="HG丸ｺﾞｼｯｸM-PRO" panose="020F0600000000000000" pitchFamily="50" charset="-128"/>
              </a:rPr>
              <a:t>います</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○民間及び市町村と連携</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し、</a:t>
            </a:r>
            <a:r>
              <a:rPr lang="ja-JP" altLang="en-US" dirty="0">
                <a:solidFill>
                  <a:srgbClr val="FF0000"/>
                </a:solidFill>
                <a:latin typeface="HG丸ｺﾞｼｯｸM-PRO" panose="020F0600000000000000" pitchFamily="50" charset="-128"/>
                <a:ea typeface="HG丸ｺﾞｼｯｸM-PRO" panose="020F0600000000000000" pitchFamily="50" charset="-128"/>
              </a:rPr>
              <a:t>被</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扶養者向けに、がん検診の受診者数の増加と定着</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を目的</a:t>
            </a:r>
            <a:r>
              <a:rPr lang="ja-JP" altLang="en-US" dirty="0">
                <a:solidFill>
                  <a:srgbClr val="FF0000"/>
                </a:solidFill>
                <a:latin typeface="HG丸ｺﾞｼｯｸM-PRO" panose="020F0600000000000000" pitchFamily="50" charset="-128"/>
                <a:ea typeface="HG丸ｺﾞｼｯｸM-PRO" panose="020F0600000000000000" pitchFamily="50" charset="-128"/>
              </a:rPr>
              <a:t>と</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した働きかけを行います。</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b="1" dirty="0" smtClean="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○二次読</a:t>
            </a:r>
            <a:r>
              <a:rPr lang="ja-JP" altLang="ja-JP" dirty="0">
                <a:solidFill>
                  <a:srgbClr val="FF0000"/>
                </a:solidFill>
                <a:latin typeface="HG丸ｺﾞｼｯｸM-PRO" panose="020F0600000000000000" pitchFamily="50" charset="-128"/>
                <a:ea typeface="HG丸ｺﾞｼｯｸM-PRO" panose="020F0600000000000000" pitchFamily="50" charset="-128"/>
              </a:rPr>
              <a:t>影を必要とする検診の実施が難しい市町村に対して、二次読影を代替</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実</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r>
              <a:rPr lang="ja-JP" altLang="ja-JP" dirty="0" err="1" smtClean="0">
                <a:solidFill>
                  <a:srgbClr val="FF0000"/>
                </a:solidFill>
                <a:latin typeface="HG丸ｺﾞｼｯｸM-PRO" panose="020F0600000000000000" pitchFamily="50" charset="-128"/>
                <a:ea typeface="HG丸ｺﾞｼｯｸM-PRO" panose="020F0600000000000000" pitchFamily="50" charset="-128"/>
              </a:rPr>
              <a:t>施</a:t>
            </a:r>
            <a:r>
              <a:rPr lang="ja-JP" altLang="ja-JP" dirty="0" err="1">
                <a:solidFill>
                  <a:srgbClr val="FF0000"/>
                </a:solidFill>
                <a:latin typeface="HG丸ｺﾞｼｯｸM-PRO" panose="020F0600000000000000" pitchFamily="50" charset="-128"/>
                <a:ea typeface="HG丸ｺﾞｼｯｸM-PRO" panose="020F0600000000000000" pitchFamily="50" charset="-128"/>
              </a:rPr>
              <a:t>する</a:t>
            </a:r>
            <a:r>
              <a:rPr lang="ja-JP" altLang="ja-JP" dirty="0">
                <a:solidFill>
                  <a:srgbClr val="FF0000"/>
                </a:solidFill>
                <a:latin typeface="HG丸ｺﾞｼｯｸM-PRO" panose="020F0600000000000000" pitchFamily="50" charset="-128"/>
                <a:ea typeface="HG丸ｺﾞｼｯｸM-PRO" panose="020F0600000000000000" pitchFamily="50" charset="-128"/>
              </a:rPr>
              <a:t>ことにより、受診率の向上を目指します。</a:t>
            </a: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22</a:t>
            </a:fld>
            <a:endParaRPr kumimoji="1" lang="ja-JP" altLang="en-US" dirty="0"/>
          </a:p>
        </p:txBody>
      </p:sp>
      <p:sp>
        <p:nvSpPr>
          <p:cNvPr id="8" name="テキスト ボックス 7"/>
          <p:cNvSpPr txBox="1"/>
          <p:nvPr/>
        </p:nvSpPr>
        <p:spPr>
          <a:xfrm>
            <a:off x="215516" y="10195"/>
            <a:ext cx="5616624"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　個別の取組みと目標</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283207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504056"/>
            <a:ext cx="8880176" cy="6093296"/>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wrap="square" tIns="0" rtlCol="0" anchor="t" anchorCtr="0"/>
          <a:lstStyle/>
          <a:p>
            <a:endParaRPr lang="en-US" altLang="ja-JP" sz="2000" b="1" dirty="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②がん検診の精度管理の充実</a:t>
            </a:r>
            <a:r>
              <a:rPr lang="ja-JP" altLang="en-US" sz="1400" b="1" dirty="0">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参考資料２</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-P18</a:t>
            </a:r>
            <a:r>
              <a:rPr lang="ja-JP" altLang="en-US" sz="1400" b="1" dirty="0" smtClean="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　</a:t>
            </a:r>
            <a:r>
              <a:rPr lang="ja-JP" altLang="en-US" sz="2000" dirty="0">
                <a:latin typeface="HG丸ｺﾞｼｯｸM-PRO" panose="020F0600000000000000" pitchFamily="50" charset="-128"/>
                <a:ea typeface="HG丸ｺﾞｼｯｸM-PRO" panose="020F0600000000000000" pitchFamily="50" charset="-128"/>
              </a:rPr>
              <a:t> </a:t>
            </a:r>
            <a:endParaRPr lang="en-US" altLang="ja-JP" sz="2000" dirty="0" smtClean="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pPr fontAlgn="auto"/>
            <a:r>
              <a:rPr lang="en-US" altLang="ja-JP" b="1"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○市</a:t>
            </a:r>
            <a:r>
              <a:rPr lang="ja-JP" altLang="ja-JP" dirty="0">
                <a:latin typeface="HG丸ｺﾞｼｯｸM-PRO" panose="020F0600000000000000" pitchFamily="50" charset="-128"/>
                <a:ea typeface="HG丸ｺﾞｼｯｸM-PRO" panose="020F0600000000000000" pitchFamily="50" charset="-128"/>
              </a:rPr>
              <a:t>町村の検診結果等のデータを収集・分析し、市町村ががん検診の</a:t>
            </a:r>
            <a:r>
              <a:rPr lang="ja-JP" altLang="ja-JP" dirty="0" smtClean="0">
                <a:latin typeface="HG丸ｺﾞｼｯｸM-PRO" panose="020F0600000000000000" pitchFamily="50" charset="-128"/>
                <a:ea typeface="HG丸ｺﾞｼｯｸM-PRO" panose="020F0600000000000000" pitchFamily="50" charset="-128"/>
              </a:rPr>
              <a:t>精度向上に</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取</a:t>
            </a:r>
            <a:r>
              <a:rPr lang="ja-JP" altLang="en-US" dirty="0" smtClean="0">
                <a:latin typeface="HG丸ｺﾞｼｯｸM-PRO" panose="020F0600000000000000" pitchFamily="50" charset="-128"/>
                <a:ea typeface="HG丸ｺﾞｼｯｸM-PRO" panose="020F0600000000000000" pitchFamily="50" charset="-128"/>
              </a:rPr>
              <a:t>り</a:t>
            </a:r>
            <a:r>
              <a:rPr lang="ja-JP" altLang="ja-JP" dirty="0" smtClean="0">
                <a:latin typeface="HG丸ｺﾞｼｯｸM-PRO" panose="020F0600000000000000" pitchFamily="50" charset="-128"/>
                <a:ea typeface="HG丸ｺﾞｼｯｸM-PRO" panose="020F0600000000000000" pitchFamily="50" charset="-128"/>
              </a:rPr>
              <a:t>組む</a:t>
            </a:r>
            <a:r>
              <a:rPr lang="ja-JP" altLang="ja-JP" dirty="0">
                <a:latin typeface="HG丸ｺﾞｼｯｸM-PRO" panose="020F0600000000000000" pitchFamily="50" charset="-128"/>
                <a:ea typeface="HG丸ｺﾞｼｯｸM-PRO" panose="020F0600000000000000" pitchFamily="50" charset="-128"/>
              </a:rPr>
              <a:t>ために必要なデータを</a:t>
            </a:r>
            <a:r>
              <a:rPr lang="ja-JP" altLang="ja-JP" dirty="0" smtClean="0">
                <a:latin typeface="HG丸ｺﾞｼｯｸM-PRO" panose="020F0600000000000000" pitchFamily="50" charset="-128"/>
                <a:ea typeface="HG丸ｺﾞｼｯｸM-PRO" panose="020F0600000000000000" pitchFamily="50" charset="-128"/>
              </a:rPr>
              <a:t>提供</a:t>
            </a:r>
            <a:r>
              <a:rPr lang="ja-JP" altLang="en-US" dirty="0" smtClean="0">
                <a:latin typeface="HG丸ｺﾞｼｯｸM-PRO" panose="020F0600000000000000" pitchFamily="50" charset="-128"/>
                <a:ea typeface="HG丸ｺﾞｼｯｸM-PRO" panose="020F0600000000000000" pitchFamily="50" charset="-128"/>
              </a:rPr>
              <a:t>します</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endParaRPr lang="ja-JP" altLang="ja-JP" dirty="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○民間</a:t>
            </a:r>
            <a:r>
              <a:rPr lang="ja-JP" altLang="ja-JP" dirty="0">
                <a:solidFill>
                  <a:srgbClr val="FF0000"/>
                </a:solidFill>
                <a:latin typeface="HG丸ｺﾞｼｯｸM-PRO" panose="020F0600000000000000" pitchFamily="50" charset="-128"/>
                <a:ea typeface="HG丸ｺﾞｼｯｸM-PRO" panose="020F0600000000000000" pitchFamily="50" charset="-128"/>
              </a:rPr>
              <a:t>等との共催により、医師を対象とした肺がん検診の精度管理の向上を</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目指す</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ため</a:t>
            </a:r>
            <a:r>
              <a:rPr lang="ja-JP" altLang="ja-JP" dirty="0">
                <a:solidFill>
                  <a:srgbClr val="FF0000"/>
                </a:solidFill>
                <a:latin typeface="HG丸ｺﾞｼｯｸM-PRO" panose="020F0600000000000000" pitchFamily="50" charset="-128"/>
                <a:ea typeface="HG丸ｺﾞｼｯｸM-PRO" panose="020F0600000000000000" pitchFamily="50" charset="-128"/>
              </a:rPr>
              <a:t>、胸部</a:t>
            </a:r>
            <a:r>
              <a:rPr lang="en-US" altLang="ja-JP" dirty="0">
                <a:solidFill>
                  <a:srgbClr val="FF0000"/>
                </a:solidFill>
                <a:latin typeface="HG丸ｺﾞｼｯｸM-PRO" panose="020F0600000000000000" pitchFamily="50" charset="-128"/>
                <a:ea typeface="HG丸ｺﾞｼｯｸM-PRO" panose="020F0600000000000000" pitchFamily="50" charset="-128"/>
              </a:rPr>
              <a:t>X</a:t>
            </a:r>
            <a:r>
              <a:rPr lang="ja-JP" altLang="ja-JP" dirty="0">
                <a:solidFill>
                  <a:srgbClr val="FF0000"/>
                </a:solidFill>
                <a:latin typeface="HG丸ｺﾞｼｯｸM-PRO" panose="020F0600000000000000" pitchFamily="50" charset="-128"/>
                <a:ea typeface="HG丸ｺﾞｼｯｸM-PRO" panose="020F0600000000000000" pitchFamily="50" charset="-128"/>
              </a:rPr>
              <a:t>線読影講習会を実施します。</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fontAlgn="auto"/>
            <a:endParaRPr lang="en-US" altLang="ja-JP" sz="2000" dirty="0" smtClean="0">
              <a:latin typeface="HG丸ｺﾞｼｯｸM-PRO" panose="020F0600000000000000" pitchFamily="50" charset="-128"/>
              <a:ea typeface="HG丸ｺﾞｼｯｸM-PRO" panose="020F0600000000000000" pitchFamily="50" charset="-128"/>
            </a:endParaRPr>
          </a:p>
          <a:p>
            <a:pPr fontAlgn="auto"/>
            <a:endParaRPr lang="en-US" altLang="ja-JP" sz="20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23</a:t>
            </a:fld>
            <a:endParaRPr kumimoji="1" lang="ja-JP" altLang="en-US" dirty="0"/>
          </a:p>
        </p:txBody>
      </p:sp>
      <p:sp>
        <p:nvSpPr>
          <p:cNvPr id="7" name="テキスト ボックス 6"/>
          <p:cNvSpPr txBox="1"/>
          <p:nvPr/>
        </p:nvSpPr>
        <p:spPr>
          <a:xfrm>
            <a:off x="215516" y="88706"/>
            <a:ext cx="5616624"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　個別の取組みと目標</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49637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504056"/>
            <a:ext cx="8880176" cy="6093296"/>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2400"/>
              </a:spcBef>
            </a:pP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ja-JP" sz="2000" b="1" dirty="0" smtClean="0">
                <a:latin typeface="HG丸ｺﾞｼｯｸM-PRO" panose="020F0600000000000000" pitchFamily="50" charset="-128"/>
                <a:ea typeface="HG丸ｺﾞｼｯｸM-PRO" panose="020F0600000000000000" pitchFamily="50" charset="-128"/>
              </a:rPr>
              <a:t>③</a:t>
            </a:r>
            <a:r>
              <a:rPr lang="ja-JP" altLang="ja-JP" sz="2000" b="1" dirty="0">
                <a:latin typeface="HG丸ｺﾞｼｯｸM-PRO" panose="020F0600000000000000" pitchFamily="50" charset="-128"/>
                <a:ea typeface="HG丸ｺﾞｼｯｸM-PRO" panose="020F0600000000000000" pitchFamily="50" charset="-128"/>
              </a:rPr>
              <a:t>職域におけるがん検診</a:t>
            </a:r>
            <a:r>
              <a:rPr lang="ja-JP" altLang="ja-JP" sz="2000" b="1" dirty="0" smtClean="0">
                <a:latin typeface="HG丸ｺﾞｼｯｸM-PRO" panose="020F0600000000000000" pitchFamily="50" charset="-128"/>
                <a:ea typeface="HG丸ｺﾞｼｯｸM-PRO" panose="020F0600000000000000" pitchFamily="50" charset="-128"/>
              </a:rPr>
              <a:t>の</a:t>
            </a:r>
            <a:r>
              <a:rPr lang="ja-JP" altLang="en-US" sz="2000" b="1" dirty="0" smtClean="0">
                <a:latin typeface="HG丸ｺﾞｼｯｸM-PRO" panose="020F0600000000000000" pitchFamily="50" charset="-128"/>
                <a:ea typeface="HG丸ｺﾞｼｯｸM-PRO" panose="020F0600000000000000" pitchFamily="50" charset="-128"/>
              </a:rPr>
              <a:t>推進</a:t>
            </a:r>
            <a:r>
              <a:rPr lang="ja-JP" altLang="en-US" sz="1400" b="1" dirty="0">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参考資料２</a:t>
            </a:r>
            <a:r>
              <a:rPr lang="en-US" altLang="ja-JP" sz="1400" dirty="0">
                <a:solidFill>
                  <a:schemeClr val="tx1"/>
                </a:solidFill>
                <a:latin typeface="HG丸ｺﾞｼｯｸM-PRO" panose="020F0600000000000000" pitchFamily="50" charset="-128"/>
                <a:ea typeface="HG丸ｺﾞｼｯｸM-PRO" panose="020F0600000000000000" pitchFamily="50" charset="-128"/>
              </a:rPr>
              <a:t>-P18</a:t>
            </a:r>
            <a:r>
              <a:rPr lang="ja-JP" altLang="en-US" sz="1400" b="1" dirty="0" smtClean="0">
                <a:latin typeface="HG丸ｺﾞｼｯｸM-PRO" panose="020F0600000000000000" pitchFamily="50" charset="-128"/>
                <a:ea typeface="HG丸ｺﾞｼｯｸM-PRO" panose="020F0600000000000000" pitchFamily="50" charset="-128"/>
              </a:rPr>
              <a:t>　</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solidFill>
                  <a:schemeClr val="accent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平成</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27</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2015</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）年度より創設したがん検診受診推進員（注</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28</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）を活用し、</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職域におけるがん検診の普及に努め</a:t>
            </a:r>
            <a:r>
              <a:rPr lang="ja-JP" altLang="en-US" dirty="0">
                <a:solidFill>
                  <a:schemeClr val="tx1"/>
                </a:solidFill>
                <a:latin typeface="HG丸ｺﾞｼｯｸM-PRO" panose="020F0600000000000000" pitchFamily="50" charset="-128"/>
                <a:ea typeface="HG丸ｺﾞｼｯｸM-PRO" panose="020F0600000000000000" pitchFamily="50" charset="-128"/>
              </a:rPr>
              <a:t>ます</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企業の労務担当者、事業</a:t>
            </a:r>
            <a:r>
              <a:rPr lang="ja-JP" altLang="ja-JP" dirty="0" smtClean="0">
                <a:latin typeface="HG丸ｺﾞｼｯｸM-PRO" panose="020F0600000000000000" pitchFamily="50" charset="-128"/>
                <a:ea typeface="HG丸ｺﾞｼｯｸM-PRO" panose="020F0600000000000000" pitchFamily="50" charset="-128"/>
              </a:rPr>
              <a:t>主</a:t>
            </a:r>
            <a:r>
              <a:rPr lang="ja-JP" altLang="en-US" dirty="0" smtClean="0">
                <a:latin typeface="HG丸ｺﾞｼｯｸM-PRO" panose="020F0600000000000000" pitchFamily="50" charset="-128"/>
                <a:ea typeface="HG丸ｺﾞｼｯｸM-PRO" panose="020F0600000000000000" pitchFamily="50" charset="-128"/>
              </a:rPr>
              <a:t>を対象として、医療保険者や労働関係機関と</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連携し、</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国が</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平成</a:t>
            </a:r>
            <a:r>
              <a:rPr lang="en-US" altLang="ja-JP" dirty="0" smtClean="0">
                <a:solidFill>
                  <a:srgbClr val="FF0000"/>
                </a:solidFill>
                <a:latin typeface="HG丸ｺﾞｼｯｸM-PRO" panose="020F0600000000000000" pitchFamily="50" charset="-128"/>
                <a:ea typeface="HG丸ｺﾞｼｯｸM-PRO" panose="020F0600000000000000" pitchFamily="50" charset="-128"/>
              </a:rPr>
              <a:t>30</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年に</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策定</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した</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a:t>
            </a:r>
            <a:r>
              <a:rPr lang="ja-JP" altLang="ja-JP" dirty="0">
                <a:solidFill>
                  <a:srgbClr val="FF0000"/>
                </a:solidFill>
                <a:latin typeface="HG丸ｺﾞｼｯｸM-PRO" panose="020F0600000000000000" pitchFamily="50" charset="-128"/>
                <a:ea typeface="HG丸ｺﾞｼｯｸM-PRO" panose="020F0600000000000000" pitchFamily="50" charset="-128"/>
              </a:rPr>
              <a:t>職域におけるがん検診に</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関する</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マニュ</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アル」</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を参考</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に作成した</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健康管理担当者向け「職域におけるがん検診ガ</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イドブック」を活用し、引き続き、</a:t>
            </a:r>
            <a:r>
              <a:rPr lang="ja-JP" altLang="ja-JP" dirty="0" smtClean="0">
                <a:latin typeface="HG丸ｺﾞｼｯｸM-PRO" panose="020F0600000000000000" pitchFamily="50" charset="-128"/>
                <a:ea typeface="HG丸ｺﾞｼｯｸM-PRO" panose="020F0600000000000000" pitchFamily="50" charset="-128"/>
              </a:rPr>
              <a:t>科学的</a:t>
            </a:r>
            <a:r>
              <a:rPr lang="ja-JP" altLang="ja-JP" dirty="0">
                <a:latin typeface="HG丸ｺﾞｼｯｸM-PRO" panose="020F0600000000000000" pitchFamily="50" charset="-128"/>
                <a:ea typeface="HG丸ｺﾞｼｯｸM-PRO" panose="020F0600000000000000" pitchFamily="50" charset="-128"/>
              </a:rPr>
              <a:t>根拠に基づいたがん検診</a:t>
            </a:r>
            <a:r>
              <a:rPr lang="ja-JP" altLang="ja-JP" dirty="0" smtClean="0">
                <a:latin typeface="HG丸ｺﾞｼｯｸM-PRO" panose="020F0600000000000000" pitchFamily="50" charset="-128"/>
                <a:ea typeface="HG丸ｺﾞｼｯｸM-PRO" panose="020F0600000000000000" pitchFamily="50" charset="-128"/>
              </a:rPr>
              <a:t>の普及に</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努め</a:t>
            </a:r>
            <a:r>
              <a:rPr lang="ja-JP" altLang="en-US" dirty="0" smtClean="0">
                <a:latin typeface="HG丸ｺﾞｼｯｸM-PRO" panose="020F0600000000000000" pitchFamily="50" charset="-128"/>
                <a:ea typeface="HG丸ｺﾞｼｯｸM-PRO" panose="020F0600000000000000" pitchFamily="50" charset="-128"/>
              </a:rPr>
              <a:t>ます</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mj-ea"/>
                <a:ea typeface="+mj-ea"/>
              </a:rPr>
              <a:t>　（注</a:t>
            </a:r>
            <a:r>
              <a:rPr lang="en-US" altLang="ja-JP" sz="1400" dirty="0" smtClean="0">
                <a:solidFill>
                  <a:schemeClr val="tx1"/>
                </a:solidFill>
                <a:latin typeface="+mj-ea"/>
                <a:ea typeface="+mj-ea"/>
              </a:rPr>
              <a:t>28</a:t>
            </a:r>
            <a:r>
              <a:rPr lang="ja-JP" altLang="en-US" sz="1400" dirty="0" smtClean="0">
                <a:solidFill>
                  <a:schemeClr val="tx1"/>
                </a:solidFill>
                <a:latin typeface="+mj-ea"/>
                <a:ea typeface="+mj-ea"/>
              </a:rPr>
              <a:t>）がん検診受診推進員</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大阪府と「がんの予防・早期発見を推進するための連携・協力に関する包括協定書」等を締結した企業・</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団体の社員、職員のうち、「がんに対する正しい知識」に係る研修の受講者です。がん検診受診推進員は</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職域や地域において、がんについての正しい知識の普及やがん検診の受診勧奨などを行っています。</a:t>
            </a:r>
            <a:endParaRPr lang="ja-JP" altLang="ja-JP" sz="1400" dirty="0">
              <a:solidFill>
                <a:schemeClr val="tx1"/>
              </a:solidFill>
              <a:latin typeface="+mj-ea"/>
              <a:ea typeface="+mj-ea"/>
            </a:endParaRPr>
          </a:p>
          <a:p>
            <a:endParaRPr lang="en-US" altLang="ja-JP" sz="2000"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24</a:t>
            </a:fld>
            <a:endParaRPr kumimoji="1" lang="ja-JP" altLang="en-US" dirty="0"/>
          </a:p>
        </p:txBody>
      </p:sp>
      <p:sp>
        <p:nvSpPr>
          <p:cNvPr id="7" name="テキスト ボックス 6"/>
          <p:cNvSpPr txBox="1"/>
          <p:nvPr/>
        </p:nvSpPr>
        <p:spPr>
          <a:xfrm>
            <a:off x="179512" y="93262"/>
            <a:ext cx="5616624"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　個別の取組みと目標</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64802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第３章　大阪府におけるがんの現状と課題</a:t>
            </a:r>
            <a:endParaRPr lang="en-US" altLang="ja-JP" sz="3600" b="1" dirty="0" smtClean="0">
              <a:latin typeface="+mj-ea"/>
            </a:endParaRPr>
          </a:p>
        </p:txBody>
      </p:sp>
      <p:sp>
        <p:nvSpPr>
          <p:cNvPr id="5" name="タイトル 1"/>
          <p:cNvSpPr txBox="1">
            <a:spLocks/>
          </p:cNvSpPr>
          <p:nvPr/>
        </p:nvSpPr>
        <p:spPr>
          <a:xfrm>
            <a:off x="184491" y="2924944"/>
            <a:ext cx="8775018" cy="20162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endParaRPr lang="en-US" altLang="ja-JP" sz="3200" b="1" dirty="0" smtClean="0">
              <a:solidFill>
                <a:prstClr val="black"/>
              </a:solidFill>
              <a:latin typeface="+mj-ea"/>
              <a:cs typeface="+mn-cs"/>
            </a:endParaRPr>
          </a:p>
          <a:p>
            <a:pPr algn="l"/>
            <a:r>
              <a:rPr lang="ja-JP" altLang="en-US" sz="3200" b="1" dirty="0">
                <a:solidFill>
                  <a:prstClr val="black"/>
                </a:solidFill>
                <a:latin typeface="+mj-ea"/>
                <a:cs typeface="+mn-cs"/>
              </a:rPr>
              <a:t>　</a:t>
            </a:r>
            <a:r>
              <a:rPr lang="ja-JP" altLang="en-US" sz="3200" b="1" dirty="0" smtClean="0">
                <a:solidFill>
                  <a:prstClr val="black"/>
                </a:solidFill>
                <a:latin typeface="+mj-ea"/>
                <a:cs typeface="+mn-cs"/>
              </a:rPr>
              <a:t>　</a:t>
            </a:r>
            <a:endParaRPr lang="en-US" altLang="ja-JP" sz="3200" b="1" dirty="0" smtClean="0">
              <a:solidFill>
                <a:prstClr val="black"/>
              </a:solidFill>
              <a:latin typeface="+mj-ea"/>
              <a:cs typeface="+mn-cs"/>
            </a:endParaRPr>
          </a:p>
          <a:p>
            <a:pPr algn="l"/>
            <a:r>
              <a:rPr lang="ja-JP" altLang="en-US" sz="3200" b="1" dirty="0">
                <a:solidFill>
                  <a:prstClr val="black"/>
                </a:solidFill>
                <a:latin typeface="+mj-ea"/>
                <a:cs typeface="+mn-cs"/>
              </a:rPr>
              <a:t>　</a:t>
            </a:r>
            <a:r>
              <a:rPr lang="ja-JP" altLang="en-US" sz="3200" b="1" dirty="0" smtClean="0">
                <a:solidFill>
                  <a:prstClr val="black"/>
                </a:solidFill>
                <a:latin typeface="+mj-ea"/>
                <a:cs typeface="+mn-cs"/>
              </a:rPr>
              <a:t>　２</a:t>
            </a:r>
            <a:r>
              <a:rPr lang="ja-JP" altLang="en-US" sz="3600" b="1" dirty="0">
                <a:solidFill>
                  <a:prstClr val="black"/>
                </a:solidFill>
                <a:latin typeface="+mj-ea"/>
                <a:cs typeface="+mn-cs"/>
              </a:rPr>
              <a:t>　</a:t>
            </a:r>
            <a:r>
              <a:rPr lang="ja-JP" altLang="en-US" sz="3600" b="1" dirty="0" smtClean="0">
                <a:solidFill>
                  <a:prstClr val="black"/>
                </a:solidFill>
                <a:latin typeface="+mj-ea"/>
                <a:cs typeface="+mn-cs"/>
              </a:rPr>
              <a:t>大阪府のがん対策の現状と課題</a:t>
            </a:r>
            <a:endParaRPr lang="en-US" altLang="ja-JP" sz="3600" b="1" dirty="0">
              <a:solidFill>
                <a:prstClr val="black"/>
              </a:solidFill>
              <a:latin typeface="+mj-ea"/>
              <a:cs typeface="+mn-cs"/>
            </a:endParaRPr>
          </a:p>
          <a:p>
            <a:pPr lvl="0" algn="l">
              <a:spcBef>
                <a:spcPts val="0"/>
              </a:spcBef>
            </a:pPr>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１</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　がん</a:t>
            </a:r>
            <a:r>
              <a:rPr lang="ja-JP" altLang="en-US" sz="3600" b="1" dirty="0">
                <a:solidFill>
                  <a:prstClr val="black"/>
                </a:solidFill>
                <a:latin typeface="+mj-ea"/>
                <a:cs typeface="+mn-cs"/>
              </a:rPr>
              <a:t>予防・早期発見</a:t>
            </a:r>
          </a:p>
          <a:p>
            <a:pPr algn="l"/>
            <a:r>
              <a:rPr lang="ja-JP" altLang="en-US" sz="3200" b="1" dirty="0" smtClean="0">
                <a:latin typeface="HG丸ｺﾞｼｯｸM-PRO" panose="020F0600000000000000" pitchFamily="50" charset="-128"/>
                <a:ea typeface="HG丸ｺﾞｼｯｸM-PRO" panose="020F0600000000000000" pitchFamily="50" charset="-128"/>
              </a:rPr>
              <a:t>　　　①がん</a:t>
            </a:r>
            <a:r>
              <a:rPr lang="ja-JP" altLang="en-US" sz="3200" b="1" dirty="0">
                <a:latin typeface="HG丸ｺﾞｼｯｸM-PRO" panose="020F0600000000000000" pitchFamily="50" charset="-128"/>
                <a:ea typeface="HG丸ｺﾞｼｯｸM-PRO" panose="020F0600000000000000" pitchFamily="50" charset="-128"/>
              </a:rPr>
              <a:t>の１次</a:t>
            </a:r>
            <a:r>
              <a:rPr lang="ja-JP" altLang="en-US" sz="3200" b="1" dirty="0" smtClean="0">
                <a:latin typeface="HG丸ｺﾞｼｯｸM-PRO" panose="020F0600000000000000" pitchFamily="50" charset="-128"/>
                <a:ea typeface="HG丸ｺﾞｼｯｸM-PRO" panose="020F0600000000000000" pitchFamily="50" charset="-128"/>
              </a:rPr>
              <a:t>予防</a:t>
            </a:r>
            <a:endParaRPr lang="en-US" altLang="ja-JP" sz="3200" b="1" dirty="0" smtClean="0">
              <a:latin typeface="HG丸ｺﾞｼｯｸM-PRO" panose="020F0600000000000000" pitchFamily="50" charset="-128"/>
              <a:ea typeface="HG丸ｺﾞｼｯｸM-PRO" panose="020F0600000000000000" pitchFamily="50" charset="-128"/>
            </a:endParaRPr>
          </a:p>
          <a:p>
            <a:pPr algn="r"/>
            <a:r>
              <a:rPr lang="ja-JP" altLang="en-US" sz="3200" b="1" dirty="0" smtClean="0">
                <a:latin typeface="HG丸ｺﾞｼｯｸM-PRO" panose="020F0600000000000000" pitchFamily="50" charset="-128"/>
                <a:ea typeface="HG丸ｺﾞｼｯｸM-PRO" panose="020F0600000000000000" pitchFamily="50" charset="-128"/>
              </a:rPr>
              <a:t>（</a:t>
            </a:r>
            <a:r>
              <a:rPr lang="ja-JP" altLang="en-US" sz="3200" b="1" dirty="0">
                <a:latin typeface="HG丸ｺﾞｼｯｸM-PRO" panose="020F0600000000000000" pitchFamily="50" charset="-128"/>
                <a:ea typeface="HG丸ｺﾞｼｯｸM-PRO" panose="020F0600000000000000" pitchFamily="50" charset="-128"/>
              </a:rPr>
              <a:t>避けられるがんを防ぐ）</a:t>
            </a:r>
            <a:endParaRPr lang="en-US" altLang="ja-JP" sz="3200" b="1" dirty="0">
              <a:latin typeface="HG丸ｺﾞｼｯｸM-PRO" panose="020F0600000000000000" pitchFamily="50" charset="-128"/>
              <a:ea typeface="HG丸ｺﾞｼｯｸM-PRO" panose="020F0600000000000000" pitchFamily="50" charset="-128"/>
            </a:endParaRPr>
          </a:p>
          <a:p>
            <a:endParaRPr lang="ja-JP" altLang="en-US" sz="3200" b="1" dirty="0">
              <a:latin typeface="+mj-ea"/>
            </a:endParaRPr>
          </a:p>
        </p:txBody>
      </p:sp>
    </p:spTree>
    <p:extLst>
      <p:ext uri="{BB962C8B-B14F-4D97-AF65-F5344CB8AC3E}">
        <p14:creationId xmlns:p14="http://schemas.microsoft.com/office/powerpoint/2010/main" val="349082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18069"/>
            <a:ext cx="8880176" cy="6170883"/>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①</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がん</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の１次予防（避けられるがんを防ぐ</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参考資料２</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-P2</a:t>
            </a:r>
            <a:endParaRPr lang="en-US" altLang="ja-JP" sz="20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2000" b="1" dirty="0">
                <a:solidFill>
                  <a:schemeClr val="tx1"/>
                </a:solidFill>
                <a:latin typeface="HG丸ｺﾞｼｯｸM-PRO" panose="020F0600000000000000" pitchFamily="50" charset="-128"/>
                <a:ea typeface="HG丸ｺﾞｼｯｸM-PRO" panose="020F0600000000000000" pitchFamily="50" charset="-128"/>
              </a:rPr>
              <a:t>　</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2000" b="1" dirty="0" smtClean="0">
                <a:solidFill>
                  <a:srgbClr val="FF0000"/>
                </a:solidFill>
                <a:latin typeface="HG丸ｺﾞｼｯｸM-PRO" panose="020F0600000000000000" pitchFamily="50" charset="-128"/>
                <a:ea typeface="HG丸ｺﾞｼｯｸM-PRO" panose="020F0600000000000000" pitchFamily="50" charset="-128"/>
              </a:rPr>
              <a:t>ウ</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　がんに関する感染症対策</a:t>
            </a:r>
            <a:endParaRPr lang="en-US" altLang="ja-JP" sz="20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2400" b="1" dirty="0" smtClean="0">
                <a:latin typeface="HG丸ｺﾞｼｯｸM-PRO" panose="020F0600000000000000" pitchFamily="50" charset="-128"/>
                <a:ea typeface="HG丸ｺﾞｼｯｸM-PRO" panose="020F0600000000000000" pitchFamily="50" charset="-128"/>
              </a:rPr>
              <a:t>　　</a:t>
            </a:r>
            <a:r>
              <a:rPr lang="ja-JP" altLang="en-US" sz="1750" dirty="0">
                <a:solidFill>
                  <a:schemeClr val="tx1"/>
                </a:solidFill>
                <a:latin typeface="HG丸ｺﾞｼｯｸM-PRO" panose="020F0600000000000000" pitchFamily="50" charset="-128"/>
                <a:ea typeface="HG丸ｺﾞｼｯｸM-PRO" panose="020F0600000000000000" pitchFamily="50" charset="-128"/>
              </a:rPr>
              <a:t> </a:t>
            </a:r>
            <a:r>
              <a:rPr lang="ja-JP" altLang="ja-JP" sz="1750" dirty="0">
                <a:solidFill>
                  <a:schemeClr val="tx1"/>
                </a:solidFill>
                <a:latin typeface="HG丸ｺﾞｼｯｸM-PRO" panose="020F0600000000000000" pitchFamily="50" charset="-128"/>
                <a:ea typeface="HG丸ｺﾞｼｯｸM-PRO" panose="020F0600000000000000" pitchFamily="50" charset="-128"/>
              </a:rPr>
              <a:t>○</a:t>
            </a:r>
            <a:r>
              <a:rPr lang="ja-JP" altLang="en-US" sz="1750" dirty="0" smtClean="0">
                <a:solidFill>
                  <a:schemeClr val="tx1"/>
                </a:solidFill>
                <a:latin typeface="HG丸ｺﾞｼｯｸM-PRO" panose="020F0600000000000000" pitchFamily="50" charset="-128"/>
                <a:ea typeface="HG丸ｺﾞｼｯｸM-PRO" panose="020F0600000000000000" pitchFamily="50" charset="-128"/>
              </a:rPr>
              <a:t>発</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がん</a:t>
            </a:r>
            <a:r>
              <a:rPr lang="ja-JP" altLang="ja-JP" sz="1750" dirty="0">
                <a:solidFill>
                  <a:schemeClr val="tx1"/>
                </a:solidFill>
                <a:latin typeface="HG丸ｺﾞｼｯｸM-PRO" panose="020F0600000000000000" pitchFamily="50" charset="-128"/>
                <a:ea typeface="HG丸ｺﾞｼｯｸM-PRO" panose="020F0600000000000000" pitchFamily="50" charset="-128"/>
              </a:rPr>
              <a:t>に寄与する因子としては、ウイルスや細菌の感染は、男性では喫煙に</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次</a:t>
            </a:r>
            <a:endParaRPr lang="en-US" altLang="ja-JP" sz="175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750" dirty="0">
                <a:solidFill>
                  <a:schemeClr val="tx1"/>
                </a:solidFill>
                <a:latin typeface="HG丸ｺﾞｼｯｸM-PRO" panose="020F0600000000000000" pitchFamily="50" charset="-128"/>
                <a:ea typeface="HG丸ｺﾞｼｯｸM-PRO" panose="020F0600000000000000" pitchFamily="50" charset="-128"/>
              </a:rPr>
              <a:t>　</a:t>
            </a:r>
            <a:r>
              <a:rPr lang="ja-JP" altLang="en-US" sz="175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いで</a:t>
            </a:r>
            <a:r>
              <a:rPr lang="ja-JP" altLang="ja-JP" sz="1750" dirty="0">
                <a:solidFill>
                  <a:schemeClr val="tx1"/>
                </a:solidFill>
                <a:latin typeface="HG丸ｺﾞｼｯｸM-PRO" panose="020F0600000000000000" pitchFamily="50" charset="-128"/>
                <a:ea typeface="HG丸ｺﾞｼｯｸM-PRO" panose="020F0600000000000000" pitchFamily="50" charset="-128"/>
              </a:rPr>
              <a:t>２番目、女性では最も発がんに大きく寄与する因子となって</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い</a:t>
            </a:r>
            <a:r>
              <a:rPr lang="ja-JP" altLang="en-US" sz="1750" dirty="0" smtClean="0">
                <a:solidFill>
                  <a:schemeClr val="tx1"/>
                </a:solidFill>
                <a:latin typeface="HG丸ｺﾞｼｯｸM-PRO" panose="020F0600000000000000" pitchFamily="50" charset="-128"/>
                <a:ea typeface="HG丸ｺﾞｼｯｸM-PRO" panose="020F0600000000000000" pitchFamily="50" charset="-128"/>
              </a:rPr>
              <a:t>ます。</a:t>
            </a:r>
            <a:endParaRPr lang="en-US" altLang="ja-JP" sz="175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750" dirty="0">
                <a:solidFill>
                  <a:schemeClr val="tx1"/>
                </a:solidFill>
                <a:latin typeface="HG丸ｺﾞｼｯｸM-PRO" panose="020F0600000000000000" pitchFamily="50" charset="-128"/>
                <a:ea typeface="HG丸ｺﾞｼｯｸM-PRO" panose="020F0600000000000000" pitchFamily="50" charset="-128"/>
              </a:rPr>
              <a:t>　</a:t>
            </a:r>
            <a:r>
              <a:rPr lang="ja-JP" altLang="en-US" sz="175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発がんに</a:t>
            </a:r>
            <a:r>
              <a:rPr lang="ja-JP" altLang="ja-JP" sz="1750" dirty="0">
                <a:solidFill>
                  <a:schemeClr val="tx1"/>
                </a:solidFill>
                <a:latin typeface="HG丸ｺﾞｼｯｸM-PRO" panose="020F0600000000000000" pitchFamily="50" charset="-128"/>
                <a:ea typeface="HG丸ｺﾞｼｯｸM-PRO" panose="020F0600000000000000" pitchFamily="50" charset="-128"/>
              </a:rPr>
              <a:t>大きく寄与するウイルスや細菌としては、子宮頸がんの発がんと</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関連</a:t>
            </a:r>
            <a:endParaRPr lang="en-US" altLang="ja-JP" sz="175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750" dirty="0">
                <a:solidFill>
                  <a:schemeClr val="tx1"/>
                </a:solidFill>
                <a:latin typeface="HG丸ｺﾞｼｯｸM-PRO" panose="020F0600000000000000" pitchFamily="50" charset="-128"/>
                <a:ea typeface="HG丸ｺﾞｼｯｸM-PRO" panose="020F0600000000000000" pitchFamily="50" charset="-128"/>
              </a:rPr>
              <a:t>　</a:t>
            </a:r>
            <a:r>
              <a:rPr lang="ja-JP" altLang="en-US" sz="175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するヒトパピローマウイルス</a:t>
            </a:r>
            <a:r>
              <a:rPr lang="ja-JP" altLang="ja-JP" sz="1750" dirty="0">
                <a:solidFill>
                  <a:schemeClr val="tx1"/>
                </a:solidFill>
                <a:latin typeface="HG丸ｺﾞｼｯｸM-PRO" panose="020F0600000000000000" pitchFamily="50" charset="-128"/>
                <a:ea typeface="HG丸ｺﾞｼｯｸM-PRO" panose="020F0600000000000000" pitchFamily="50" charset="-128"/>
              </a:rPr>
              <a:t>（ＨＰＶ）（</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注</a:t>
            </a:r>
            <a:r>
              <a:rPr lang="ja-JP" altLang="en-US" sz="1750" dirty="0">
                <a:solidFill>
                  <a:schemeClr val="tx1"/>
                </a:solidFill>
                <a:latin typeface="HG丸ｺﾞｼｯｸM-PRO" panose="020F0600000000000000" pitchFamily="50" charset="-128"/>
                <a:ea typeface="HG丸ｺﾞｼｯｸM-PRO" panose="020F0600000000000000" pitchFamily="50" charset="-128"/>
              </a:rPr>
              <a:t>９</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750" dirty="0">
                <a:solidFill>
                  <a:schemeClr val="tx1"/>
                </a:solidFill>
                <a:latin typeface="HG丸ｺﾞｼｯｸM-PRO" panose="020F0600000000000000" pitchFamily="50" charset="-128"/>
                <a:ea typeface="HG丸ｺﾞｼｯｸM-PRO" panose="020F0600000000000000" pitchFamily="50" charset="-128"/>
              </a:rPr>
              <a:t>、胃がんと関連する</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ヘリコバ</a:t>
            </a:r>
            <a:endParaRPr lang="en-US" altLang="ja-JP" sz="175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750" dirty="0" smtClean="0">
                <a:solidFill>
                  <a:schemeClr val="tx1"/>
                </a:solidFill>
                <a:latin typeface="HG丸ｺﾞｼｯｸM-PRO" panose="020F0600000000000000" pitchFamily="50" charset="-128"/>
                <a:ea typeface="HG丸ｺﾞｼｯｸM-PRO" panose="020F0600000000000000" pitchFamily="50" charset="-128"/>
              </a:rPr>
              <a:t>　　　　ク</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ター</a:t>
            </a:r>
            <a:r>
              <a:rPr lang="ja-JP" altLang="ja-JP" sz="1750" dirty="0">
                <a:solidFill>
                  <a:schemeClr val="tx1"/>
                </a:solidFill>
                <a:latin typeface="HG丸ｺﾞｼｯｸM-PRO" panose="020F0600000000000000" pitchFamily="50" charset="-128"/>
                <a:ea typeface="HG丸ｺﾞｼｯｸM-PRO" panose="020F0600000000000000" pitchFamily="50" charset="-128"/>
              </a:rPr>
              <a:t>・ピロリ（</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注</a:t>
            </a:r>
            <a:r>
              <a:rPr lang="en-US" altLang="ja-JP" sz="1750" dirty="0" smtClean="0">
                <a:solidFill>
                  <a:schemeClr val="tx1"/>
                </a:solidFill>
                <a:latin typeface="HG丸ｺﾞｼｯｸM-PRO" panose="020F0600000000000000" pitchFamily="50" charset="-128"/>
                <a:ea typeface="HG丸ｺﾞｼｯｸM-PRO" panose="020F0600000000000000" pitchFamily="50" charset="-128"/>
              </a:rPr>
              <a:t>10</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750" dirty="0">
                <a:solidFill>
                  <a:schemeClr val="tx1"/>
                </a:solidFill>
                <a:latin typeface="HG丸ｺﾞｼｯｸM-PRO" panose="020F0600000000000000" pitchFamily="50" charset="-128"/>
                <a:ea typeface="HG丸ｺﾞｼｯｸM-PRO" panose="020F0600000000000000" pitchFamily="50" charset="-128"/>
              </a:rPr>
              <a:t>等が</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あ</a:t>
            </a:r>
            <a:r>
              <a:rPr lang="ja-JP" altLang="en-US" sz="1750" dirty="0">
                <a:solidFill>
                  <a:schemeClr val="tx1"/>
                </a:solidFill>
                <a:latin typeface="HG丸ｺﾞｼｯｸM-PRO" panose="020F0600000000000000" pitchFamily="50" charset="-128"/>
                <a:ea typeface="HG丸ｺﾞｼｯｸM-PRO" panose="020F0600000000000000" pitchFamily="50" charset="-128"/>
              </a:rPr>
              <a:t>ります。</a:t>
            </a:r>
            <a:endParaRPr lang="ja-JP" altLang="ja-JP" sz="1750" dirty="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sz="175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75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750" dirty="0">
                <a:solidFill>
                  <a:srgbClr val="FF0000"/>
                </a:solidFill>
                <a:latin typeface="HG丸ｺﾞｼｯｸM-PRO" panose="020F0600000000000000" pitchFamily="50" charset="-128"/>
                <a:ea typeface="HG丸ｺﾞｼｯｸM-PRO" panose="020F0600000000000000" pitchFamily="50" charset="-128"/>
              </a:rPr>
              <a:t>HPV</a:t>
            </a:r>
            <a:r>
              <a:rPr lang="ja-JP" altLang="ja-JP" sz="1750" dirty="0">
                <a:solidFill>
                  <a:srgbClr val="FF0000"/>
                </a:solidFill>
                <a:latin typeface="HG丸ｺﾞｼｯｸM-PRO" panose="020F0600000000000000" pitchFamily="50" charset="-128"/>
                <a:ea typeface="HG丸ｺﾞｼｯｸM-PRO" panose="020F0600000000000000" pitchFamily="50" charset="-128"/>
              </a:rPr>
              <a:t>ワクチンの接種については積極的勧奨が再開され、令和５年４月１日</a:t>
            </a:r>
            <a:r>
              <a:rPr lang="ja-JP" altLang="ja-JP" sz="1750" dirty="0" smtClean="0">
                <a:solidFill>
                  <a:srgbClr val="FF0000"/>
                </a:solidFill>
                <a:latin typeface="HG丸ｺﾞｼｯｸM-PRO" panose="020F0600000000000000" pitchFamily="50" charset="-128"/>
                <a:ea typeface="HG丸ｺﾞｼｯｸM-PRO" panose="020F0600000000000000" pitchFamily="50" charset="-128"/>
              </a:rPr>
              <a:t>か</a:t>
            </a:r>
            <a:r>
              <a:rPr lang="ja-JP" altLang="en-US" sz="1750" dirty="0" smtClean="0">
                <a:solidFill>
                  <a:srgbClr val="FF0000"/>
                </a:solidFill>
                <a:latin typeface="HG丸ｺﾞｼｯｸM-PRO" panose="020F0600000000000000" pitchFamily="50" charset="-128"/>
                <a:ea typeface="HG丸ｺﾞｼｯｸM-PRO" panose="020F0600000000000000" pitchFamily="50" charset="-128"/>
              </a:rPr>
              <a:t>　　　　</a:t>
            </a:r>
            <a:endParaRPr lang="en-US" altLang="ja-JP" sz="1750" dirty="0" smtClean="0">
              <a:solidFill>
                <a:srgbClr val="FF0000"/>
              </a:solidFill>
              <a:latin typeface="HG丸ｺﾞｼｯｸM-PRO" panose="020F0600000000000000" pitchFamily="50" charset="-128"/>
              <a:ea typeface="HG丸ｺﾞｼｯｸM-PRO" panose="020F0600000000000000" pitchFamily="50" charset="-128"/>
            </a:endParaRPr>
          </a:p>
          <a:p>
            <a:pPr fontAlgn="auto"/>
            <a:r>
              <a:rPr lang="ja-JP" altLang="en-US" sz="1750" dirty="0">
                <a:solidFill>
                  <a:srgbClr val="FF0000"/>
                </a:solidFill>
                <a:latin typeface="HG丸ｺﾞｼｯｸM-PRO" panose="020F0600000000000000" pitchFamily="50" charset="-128"/>
                <a:ea typeface="HG丸ｺﾞｼｯｸM-PRO" panose="020F0600000000000000" pitchFamily="50" charset="-128"/>
              </a:rPr>
              <a:t>　</a:t>
            </a:r>
            <a:r>
              <a:rPr lang="ja-JP" altLang="en-US" sz="1750" dirty="0" smtClean="0">
                <a:solidFill>
                  <a:srgbClr val="FF0000"/>
                </a:solidFill>
                <a:latin typeface="HG丸ｺﾞｼｯｸM-PRO" panose="020F0600000000000000" pitchFamily="50" charset="-128"/>
                <a:ea typeface="HG丸ｺﾞｼｯｸM-PRO" panose="020F0600000000000000" pitchFamily="50" charset="-128"/>
              </a:rPr>
              <a:t>　　　</a:t>
            </a:r>
            <a:r>
              <a:rPr lang="ja-JP" altLang="ja-JP" sz="1750" dirty="0" smtClean="0">
                <a:solidFill>
                  <a:srgbClr val="FF0000"/>
                </a:solidFill>
                <a:latin typeface="HG丸ｺﾞｼｯｸM-PRO" panose="020F0600000000000000" pitchFamily="50" charset="-128"/>
                <a:ea typeface="HG丸ｺﾞｼｯｸM-PRO" panose="020F0600000000000000" pitchFamily="50" charset="-128"/>
              </a:rPr>
              <a:t>らは</a:t>
            </a:r>
            <a:r>
              <a:rPr lang="ja-JP" altLang="ja-JP" sz="1750" dirty="0">
                <a:solidFill>
                  <a:srgbClr val="FF0000"/>
                </a:solidFill>
                <a:latin typeface="HG丸ｺﾞｼｯｸM-PRO" panose="020F0600000000000000" pitchFamily="50" charset="-128"/>
                <a:ea typeface="HG丸ｺﾞｼｯｸM-PRO" panose="020F0600000000000000" pitchFamily="50" charset="-128"/>
              </a:rPr>
              <a:t>９価ワクチンの定期接種が開始されて</a:t>
            </a:r>
            <a:r>
              <a:rPr lang="ja-JP" altLang="ja-JP" sz="1750" dirty="0" smtClean="0">
                <a:solidFill>
                  <a:srgbClr val="FF0000"/>
                </a:solidFill>
                <a:latin typeface="HG丸ｺﾞｼｯｸM-PRO" panose="020F0600000000000000" pitchFamily="50" charset="-128"/>
                <a:ea typeface="HG丸ｺﾞｼｯｸM-PRO" panose="020F0600000000000000" pitchFamily="50" charset="-128"/>
              </a:rPr>
              <a:t>い</a:t>
            </a:r>
            <a:r>
              <a:rPr lang="ja-JP" altLang="en-US" sz="1750" dirty="0" smtClean="0">
                <a:solidFill>
                  <a:srgbClr val="FF0000"/>
                </a:solidFill>
                <a:latin typeface="HG丸ｺﾞｼｯｸM-PRO" panose="020F0600000000000000" pitchFamily="50" charset="-128"/>
                <a:ea typeface="HG丸ｺﾞｼｯｸM-PRO" panose="020F0600000000000000" pitchFamily="50" charset="-128"/>
              </a:rPr>
              <a:t>ます</a:t>
            </a:r>
            <a:r>
              <a:rPr lang="ja-JP" altLang="ja-JP" sz="1750" dirty="0" smtClean="0">
                <a:solidFill>
                  <a:srgbClr val="FF0000"/>
                </a:solidFill>
                <a:latin typeface="HG丸ｺﾞｼｯｸM-PRO" panose="020F0600000000000000" pitchFamily="50" charset="-128"/>
                <a:ea typeface="HG丸ｺﾞｼｯｸM-PRO" panose="020F0600000000000000" pitchFamily="50" charset="-128"/>
              </a:rPr>
              <a:t>。</a:t>
            </a:r>
            <a:r>
              <a:rPr lang="ja-JP" altLang="ja-JP" sz="1750" dirty="0">
                <a:solidFill>
                  <a:schemeClr val="tx1"/>
                </a:solidFill>
                <a:latin typeface="HG丸ｺﾞｼｯｸM-PRO" panose="020F0600000000000000" pitchFamily="50" charset="-128"/>
                <a:ea typeface="HG丸ｺﾞｼｯｸM-PRO" panose="020F0600000000000000" pitchFamily="50" charset="-128"/>
              </a:rPr>
              <a:t>また、ヘリコバクター・</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ピ</a:t>
            </a:r>
            <a:endParaRPr lang="en-US" altLang="ja-JP" sz="175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750" dirty="0">
                <a:solidFill>
                  <a:schemeClr val="tx1"/>
                </a:solidFill>
                <a:latin typeface="HG丸ｺﾞｼｯｸM-PRO" panose="020F0600000000000000" pitchFamily="50" charset="-128"/>
                <a:ea typeface="HG丸ｺﾞｼｯｸM-PRO" panose="020F0600000000000000" pitchFamily="50" charset="-128"/>
              </a:rPr>
              <a:t>　</a:t>
            </a:r>
            <a:r>
              <a:rPr lang="ja-JP" altLang="en-US" sz="175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ロリ</a:t>
            </a:r>
            <a:r>
              <a:rPr lang="ja-JP" altLang="ja-JP" sz="1750" dirty="0">
                <a:solidFill>
                  <a:schemeClr val="tx1"/>
                </a:solidFill>
                <a:latin typeface="HG丸ｺﾞｼｯｸM-PRO" panose="020F0600000000000000" pitchFamily="50" charset="-128"/>
                <a:ea typeface="HG丸ｺﾞｼｯｸM-PRO" panose="020F0600000000000000" pitchFamily="50" charset="-128"/>
              </a:rPr>
              <a:t>の除菌による胃がん発症予防における有効性については、国において</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内外</a:t>
            </a:r>
            <a:endParaRPr lang="en-US" altLang="ja-JP" sz="175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750" dirty="0">
                <a:solidFill>
                  <a:schemeClr val="tx1"/>
                </a:solidFill>
                <a:latin typeface="HG丸ｺﾞｼｯｸM-PRO" panose="020F0600000000000000" pitchFamily="50" charset="-128"/>
                <a:ea typeface="HG丸ｺﾞｼｯｸM-PRO" panose="020F0600000000000000" pitchFamily="50" charset="-128"/>
              </a:rPr>
              <a:t>　</a:t>
            </a:r>
            <a:r>
              <a:rPr lang="ja-JP" altLang="en-US" sz="175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の</a:t>
            </a:r>
            <a:r>
              <a:rPr lang="ja-JP" altLang="ja-JP" sz="1750" dirty="0">
                <a:solidFill>
                  <a:schemeClr val="tx1"/>
                </a:solidFill>
                <a:latin typeface="HG丸ｺﾞｼｯｸM-PRO" panose="020F0600000000000000" pitchFamily="50" charset="-128"/>
                <a:ea typeface="HG丸ｺﾞｼｯｸM-PRO" panose="020F0600000000000000" pitchFamily="50" charset="-128"/>
              </a:rPr>
              <a:t>知見を基に</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検討</a:t>
            </a:r>
            <a:r>
              <a:rPr lang="ja-JP" altLang="ja-JP" sz="1750" dirty="0">
                <a:solidFill>
                  <a:schemeClr val="tx1"/>
                </a:solidFill>
                <a:latin typeface="HG丸ｺﾞｼｯｸM-PRO" panose="020F0600000000000000" pitchFamily="50" charset="-128"/>
                <a:ea typeface="HG丸ｺﾞｼｯｸM-PRO" panose="020F0600000000000000" pitchFamily="50" charset="-128"/>
              </a:rPr>
              <a:t>して</a:t>
            </a:r>
            <a:r>
              <a:rPr lang="ja-JP" altLang="ja-JP" sz="1750" dirty="0" smtClean="0">
                <a:solidFill>
                  <a:schemeClr val="tx1"/>
                </a:solidFill>
                <a:latin typeface="HG丸ｺﾞｼｯｸM-PRO" panose="020F0600000000000000" pitchFamily="50" charset="-128"/>
                <a:ea typeface="HG丸ｺﾞｼｯｸM-PRO" panose="020F0600000000000000" pitchFamily="50" charset="-128"/>
              </a:rPr>
              <a:t>い</a:t>
            </a:r>
            <a:r>
              <a:rPr lang="ja-JP" altLang="en-US" sz="1750" dirty="0" smtClean="0">
                <a:solidFill>
                  <a:schemeClr val="tx1"/>
                </a:solidFill>
                <a:latin typeface="HG丸ｺﾞｼｯｸM-PRO" panose="020F0600000000000000" pitchFamily="50" charset="-128"/>
                <a:ea typeface="HG丸ｺﾞｼｯｸM-PRO" panose="020F0600000000000000" pitchFamily="50" charset="-128"/>
              </a:rPr>
              <a:t>ます。</a:t>
            </a:r>
            <a:endParaRPr lang="en-US" altLang="ja-JP" sz="1750" dirty="0" smtClean="0">
              <a:solidFill>
                <a:schemeClr val="tx1"/>
              </a:solidFill>
              <a:latin typeface="HG丸ｺﾞｼｯｸM-PRO" panose="020F0600000000000000" pitchFamily="50" charset="-128"/>
              <a:ea typeface="HG丸ｺﾞｼｯｸM-PRO" panose="020F0600000000000000" pitchFamily="50" charset="-128"/>
            </a:endParaRPr>
          </a:p>
          <a:p>
            <a:pPr fontAlgn="auto"/>
            <a:endParaRPr lang="en-US" altLang="ja-JP" sz="1750" dirty="0" smtClean="0">
              <a:solidFill>
                <a:schemeClr val="tx1"/>
              </a:solidFill>
              <a:latin typeface="HG丸ｺﾞｼｯｸM-PRO" panose="020F0600000000000000" pitchFamily="50" charset="-128"/>
              <a:ea typeface="HG丸ｺﾞｼｯｸM-PRO" panose="020F0600000000000000" pitchFamily="50" charset="-128"/>
            </a:endParaRPr>
          </a:p>
          <a:p>
            <a:pPr>
              <a:spcBef>
                <a:spcPts val="600"/>
              </a:spcBef>
            </a:pPr>
            <a:r>
              <a:rPr lang="ja-JP" altLang="en-US" sz="1400" dirty="0" smtClean="0"/>
              <a:t>（注●）ヒトパピローマウイルス</a:t>
            </a:r>
            <a:endParaRPr lang="ja-JP" altLang="en-US" sz="1400" dirty="0"/>
          </a:p>
          <a:p>
            <a:r>
              <a:rPr lang="ja-JP" altLang="en-US" sz="1400" dirty="0" smtClean="0"/>
              <a:t>　　　ヒトパピローマウイルス</a:t>
            </a:r>
            <a:r>
              <a:rPr lang="ja-JP" altLang="en-US" sz="1400" dirty="0"/>
              <a:t>は、性経験のある女性であれば</a:t>
            </a:r>
            <a:r>
              <a:rPr lang="en-US" altLang="ja-JP" sz="1400" dirty="0"/>
              <a:t>50</a:t>
            </a:r>
            <a:r>
              <a:rPr lang="ja-JP" altLang="en-US" sz="1400" dirty="0"/>
              <a:t>％以上が生涯で一度は感染するとされている一般的</a:t>
            </a:r>
            <a:r>
              <a:rPr lang="ja-JP" altLang="en-US" sz="1400" dirty="0" smtClean="0"/>
              <a:t>な</a:t>
            </a:r>
            <a:endParaRPr lang="en-US" altLang="ja-JP" sz="1400" dirty="0" smtClean="0"/>
          </a:p>
          <a:p>
            <a:r>
              <a:rPr lang="ja-JP" altLang="en-US" sz="1400" dirty="0"/>
              <a:t>　</a:t>
            </a:r>
            <a:r>
              <a:rPr lang="ja-JP" altLang="en-US" sz="1400" dirty="0" smtClean="0"/>
              <a:t>　</a:t>
            </a:r>
            <a:r>
              <a:rPr lang="ja-JP" altLang="en-US" sz="1400" dirty="0"/>
              <a:t>　</a:t>
            </a:r>
            <a:r>
              <a:rPr lang="ja-JP" altLang="en-US" sz="1400" dirty="0" smtClean="0"/>
              <a:t>ウイルス</a:t>
            </a:r>
            <a:r>
              <a:rPr lang="ja-JP" altLang="en-US" sz="1400" dirty="0" smtClean="0"/>
              <a:t>です。</a:t>
            </a:r>
            <a:r>
              <a:rPr lang="ja-JP" altLang="en-US" sz="1400" dirty="0"/>
              <a:t>しかしながら、子宮頸がんを始め、肛門がん、膣がんなどのがんや尖圭コンジローマ等多く</a:t>
            </a:r>
            <a:r>
              <a:rPr lang="ja-JP" altLang="en-US" sz="1400" dirty="0" smtClean="0"/>
              <a:t>の</a:t>
            </a:r>
            <a:endParaRPr lang="en-US" altLang="ja-JP" sz="1400" dirty="0" smtClean="0"/>
          </a:p>
          <a:p>
            <a:r>
              <a:rPr lang="ja-JP" altLang="en-US" sz="1400" dirty="0"/>
              <a:t>　</a:t>
            </a:r>
            <a:r>
              <a:rPr lang="ja-JP" altLang="en-US" sz="1400" dirty="0" smtClean="0"/>
              <a:t>　</a:t>
            </a:r>
            <a:r>
              <a:rPr lang="ja-JP" altLang="en-US" sz="1400" dirty="0"/>
              <a:t>　</a:t>
            </a:r>
            <a:r>
              <a:rPr lang="ja-JP" altLang="en-US" sz="1400" dirty="0" smtClean="0"/>
              <a:t>病気</a:t>
            </a:r>
            <a:r>
              <a:rPr lang="ja-JP" altLang="en-US" sz="1400" dirty="0"/>
              <a:t>の発生に関わっていることが分かって</a:t>
            </a:r>
            <a:r>
              <a:rPr lang="ja-JP" altLang="en-US" sz="1400" dirty="0" smtClean="0"/>
              <a:t>きました</a:t>
            </a:r>
            <a:r>
              <a:rPr lang="ja-JP" altLang="en-US" sz="1400" dirty="0"/>
              <a:t>。特に、近年若い女性の子宮頸</a:t>
            </a:r>
            <a:r>
              <a:rPr lang="ja-JP" altLang="en-US" sz="1400" dirty="0" smtClean="0"/>
              <a:t>がんのり患</a:t>
            </a:r>
            <a:r>
              <a:rPr lang="ja-JP" altLang="en-US" sz="1400" dirty="0"/>
              <a:t>が増えている</a:t>
            </a:r>
            <a:r>
              <a:rPr lang="ja-JP" altLang="en-US" sz="1400" dirty="0" smtClean="0"/>
              <a:t>こと</a:t>
            </a:r>
            <a:endParaRPr lang="en-US" altLang="ja-JP" sz="1400" dirty="0" smtClean="0"/>
          </a:p>
          <a:p>
            <a:r>
              <a:rPr lang="ja-JP" altLang="en-US" sz="1400" dirty="0"/>
              <a:t>　</a:t>
            </a:r>
            <a:r>
              <a:rPr lang="ja-JP" altLang="en-US" sz="1400" dirty="0" smtClean="0"/>
              <a:t>　　もあり、問題</a:t>
            </a:r>
            <a:r>
              <a:rPr lang="ja-JP" altLang="en-US" sz="1400" dirty="0"/>
              <a:t>視されているウイルス</a:t>
            </a:r>
            <a:r>
              <a:rPr lang="ja-JP" altLang="en-US" sz="1400" dirty="0" smtClean="0"/>
              <a:t>です。</a:t>
            </a:r>
            <a:endParaRPr lang="en-US" altLang="ja-JP" sz="1400" dirty="0" smtClean="0"/>
          </a:p>
          <a:p>
            <a:endParaRPr lang="en-US" altLang="ja-JP" sz="1400" dirty="0"/>
          </a:p>
          <a:p>
            <a:r>
              <a:rPr lang="ja-JP" altLang="en-US" sz="1400" dirty="0" smtClean="0"/>
              <a:t>（注●）</a:t>
            </a:r>
            <a:r>
              <a:rPr lang="ja-JP" altLang="ja-JP" sz="1400" dirty="0" smtClean="0">
                <a:latin typeface="HG丸ｺﾞｼｯｸM-PRO" panose="020F0600000000000000" pitchFamily="50" charset="-128"/>
                <a:ea typeface="HG丸ｺﾞｼｯｸM-PRO" panose="020F0600000000000000" pitchFamily="50" charset="-128"/>
              </a:rPr>
              <a:t>ヘリコバクター</a:t>
            </a:r>
            <a:r>
              <a:rPr lang="ja-JP" altLang="ja-JP" sz="1400" dirty="0">
                <a:latin typeface="HG丸ｺﾞｼｯｸM-PRO" panose="020F0600000000000000" pitchFamily="50" charset="-128"/>
                <a:ea typeface="HG丸ｺﾞｼｯｸM-PRO" panose="020F0600000000000000" pitchFamily="50" charset="-128"/>
              </a:rPr>
              <a:t>・</a:t>
            </a:r>
            <a:r>
              <a:rPr lang="ja-JP" altLang="ja-JP" sz="1400" dirty="0" smtClean="0">
                <a:latin typeface="HG丸ｺﾞｼｯｸM-PRO" panose="020F0600000000000000" pitchFamily="50" charset="-128"/>
                <a:ea typeface="HG丸ｺﾞｼｯｸM-PRO" panose="020F0600000000000000" pitchFamily="50" charset="-128"/>
              </a:rPr>
              <a:t>ピロリ</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a:t>
            </a:r>
            <a:r>
              <a:rPr lang="ja-JP" altLang="ja-JP" sz="1400" dirty="0"/>
              <a:t>胃の</a:t>
            </a:r>
            <a:r>
              <a:rPr lang="ja-JP" altLang="ja-JP" sz="1400" dirty="0" smtClean="0"/>
              <a:t>中</a:t>
            </a:r>
            <a:r>
              <a:rPr lang="ja-JP" altLang="en-US" sz="1400" dirty="0" smtClean="0"/>
              <a:t>でも生息できる細菌であり、</a:t>
            </a:r>
            <a:r>
              <a:rPr lang="en-US" altLang="ja-JP" sz="1400" dirty="0" smtClean="0"/>
              <a:t>50</a:t>
            </a:r>
            <a:r>
              <a:rPr lang="ja-JP" altLang="en-US" sz="1400" dirty="0" smtClean="0"/>
              <a:t>歳代以上の日本人の</a:t>
            </a:r>
            <a:r>
              <a:rPr lang="en-US" altLang="ja-JP" sz="1400" dirty="0" smtClean="0"/>
              <a:t>40</a:t>
            </a:r>
            <a:r>
              <a:rPr lang="ja-JP" altLang="en-US" sz="1400" dirty="0" smtClean="0"/>
              <a:t>％が感染していますが、若年者の感染率は減少が</a:t>
            </a:r>
            <a:endParaRPr lang="en-US" altLang="ja-JP" sz="1400" dirty="0" smtClean="0"/>
          </a:p>
          <a:p>
            <a:r>
              <a:rPr lang="ja-JP" altLang="en-US" sz="1400" dirty="0"/>
              <a:t>　</a:t>
            </a:r>
            <a:r>
              <a:rPr lang="ja-JP" altLang="en-US" sz="1400" dirty="0" smtClean="0"/>
              <a:t>　　続いています。</a:t>
            </a:r>
            <a:r>
              <a:rPr lang="ja-JP" altLang="ja-JP" sz="1400" dirty="0" smtClean="0"/>
              <a:t>胃がん</a:t>
            </a:r>
            <a:r>
              <a:rPr lang="ja-JP" altLang="en-US" sz="1400" dirty="0" smtClean="0"/>
              <a:t>の危険因子として注目されています。</a:t>
            </a:r>
            <a:endParaRPr lang="en-US" altLang="ja-JP" sz="1400" dirty="0" smtClean="0"/>
          </a:p>
          <a:p>
            <a:endParaRPr lang="en-US" altLang="ja-JP" sz="1400" dirty="0"/>
          </a:p>
          <a:p>
            <a:endParaRPr lang="ja-JP" altLang="en-US" sz="1400" dirty="0"/>
          </a:p>
          <a:p>
            <a:pPr fontAlgn="auto"/>
            <a:endParaRPr lang="en-US" altLang="ja-JP" sz="1750" dirty="0" smtClean="0">
              <a:latin typeface="HG丸ｺﾞｼｯｸM-PRO" panose="020F0600000000000000" pitchFamily="50" charset="-128"/>
              <a:ea typeface="HG丸ｺﾞｼｯｸM-PRO" panose="020F0600000000000000" pitchFamily="50" charset="-128"/>
            </a:endParaRPr>
          </a:p>
          <a:p>
            <a:pPr fontAlgn="auto">
              <a:spcBef>
                <a:spcPts val="600"/>
              </a:spcBef>
            </a:pPr>
            <a:endParaRPr lang="en-US" altLang="ja-JP" sz="2000"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4</a:t>
            </a:fld>
            <a:endParaRPr kumimoji="1" lang="ja-JP" altLang="en-US" dirty="0"/>
          </a:p>
        </p:txBody>
      </p:sp>
      <p:sp>
        <p:nvSpPr>
          <p:cNvPr id="7" name="テキスト ボックス 6"/>
          <p:cNvSpPr txBox="1"/>
          <p:nvPr/>
        </p:nvSpPr>
        <p:spPr>
          <a:xfrm>
            <a:off x="251520" y="0"/>
            <a:ext cx="7111623" cy="461665"/>
          </a:xfrm>
          <a:prstGeom prst="rect">
            <a:avLst/>
          </a:prstGeom>
          <a:noFill/>
        </p:spPr>
        <p:txBody>
          <a:bodyPr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第３章　大阪府</a:t>
            </a:r>
            <a:r>
              <a:rPr lang="ja-JP" altLang="en-US" sz="2400" b="1" dirty="0">
                <a:latin typeface="HG丸ｺﾞｼｯｸM-PRO" panose="020F0600000000000000" pitchFamily="50" charset="-128"/>
                <a:ea typeface="HG丸ｺﾞｼｯｸM-PRO" panose="020F0600000000000000" pitchFamily="50" charset="-128"/>
              </a:rPr>
              <a:t>における</a:t>
            </a:r>
            <a:r>
              <a:rPr lang="ja-JP" altLang="en-US" sz="24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72109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第３章　大阪府におけるがんの現状と課題</a:t>
            </a:r>
            <a:endParaRPr lang="en-US" altLang="ja-JP" sz="3600" b="1" dirty="0" smtClean="0">
              <a:latin typeface="+mj-ea"/>
            </a:endParaRPr>
          </a:p>
        </p:txBody>
      </p:sp>
      <p:sp>
        <p:nvSpPr>
          <p:cNvPr id="5" name="タイトル 1"/>
          <p:cNvSpPr txBox="1">
            <a:spLocks/>
          </p:cNvSpPr>
          <p:nvPr/>
        </p:nvSpPr>
        <p:spPr>
          <a:xfrm>
            <a:off x="184491" y="2924944"/>
            <a:ext cx="8775018" cy="20162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２</a:t>
            </a:r>
            <a:r>
              <a:rPr lang="ja-JP" altLang="en-US" sz="3600" b="1" dirty="0">
                <a:solidFill>
                  <a:prstClr val="black"/>
                </a:solidFill>
                <a:latin typeface="+mj-ea"/>
                <a:cs typeface="+mn-cs"/>
              </a:rPr>
              <a:t>　</a:t>
            </a:r>
            <a:r>
              <a:rPr lang="ja-JP" altLang="en-US" sz="3600" b="1" dirty="0" smtClean="0">
                <a:solidFill>
                  <a:prstClr val="black"/>
                </a:solidFill>
                <a:latin typeface="+mj-ea"/>
                <a:cs typeface="+mn-cs"/>
              </a:rPr>
              <a:t>大阪府のがん対策の現状と課題</a:t>
            </a:r>
            <a:endParaRPr lang="en-US" altLang="ja-JP" sz="3600" b="1" dirty="0">
              <a:solidFill>
                <a:prstClr val="black"/>
              </a:solidFill>
              <a:latin typeface="+mj-ea"/>
              <a:cs typeface="+mn-cs"/>
            </a:endParaRPr>
          </a:p>
          <a:p>
            <a:pPr lvl="0" algn="l">
              <a:spcBef>
                <a:spcPts val="0"/>
              </a:spcBef>
            </a:pPr>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１</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　がん</a:t>
            </a:r>
            <a:r>
              <a:rPr lang="ja-JP" altLang="en-US" sz="3600" b="1" dirty="0">
                <a:solidFill>
                  <a:prstClr val="black"/>
                </a:solidFill>
                <a:latin typeface="+mj-ea"/>
                <a:cs typeface="+mn-cs"/>
              </a:rPr>
              <a:t>予防・早期発見</a:t>
            </a:r>
          </a:p>
          <a:p>
            <a:pPr algn="l"/>
            <a:r>
              <a:rPr lang="ja-JP" altLang="en-US" sz="3200" b="1" dirty="0" smtClean="0">
                <a:latin typeface="HG丸ｺﾞｼｯｸM-PRO" panose="020F0600000000000000" pitchFamily="50" charset="-128"/>
                <a:ea typeface="HG丸ｺﾞｼｯｸM-PRO" panose="020F0600000000000000" pitchFamily="50" charset="-128"/>
              </a:rPr>
              <a:t>　　</a:t>
            </a:r>
            <a:r>
              <a:rPr lang="ja-JP" altLang="en-US" sz="3200" b="1" dirty="0">
                <a:latin typeface="HG丸ｺﾞｼｯｸM-PRO" panose="020F0600000000000000" pitchFamily="50" charset="-128"/>
                <a:ea typeface="HG丸ｺﾞｼｯｸM-PRO" panose="020F0600000000000000" pitchFamily="50" charset="-128"/>
              </a:rPr>
              <a:t>　</a:t>
            </a:r>
            <a:r>
              <a:rPr lang="ja-JP" altLang="en-US" sz="3200" b="1" dirty="0" smtClean="0">
                <a:solidFill>
                  <a:srgbClr val="FF0000"/>
                </a:solidFill>
                <a:latin typeface="HG丸ｺﾞｼｯｸM-PRO" panose="020F0600000000000000" pitchFamily="50" charset="-128"/>
                <a:ea typeface="HG丸ｺﾞｼｯｸM-PRO" panose="020F0600000000000000" pitchFamily="50" charset="-128"/>
              </a:rPr>
              <a:t>③</a:t>
            </a:r>
            <a:r>
              <a:rPr lang="ja-JP" altLang="en-US" sz="3200" b="1" dirty="0" smtClean="0">
                <a:latin typeface="HG丸ｺﾞｼｯｸM-PRO" panose="020F0600000000000000" pitchFamily="50" charset="-128"/>
                <a:ea typeface="HG丸ｺﾞｼｯｸM-PRO" panose="020F0600000000000000" pitchFamily="50" charset="-128"/>
              </a:rPr>
              <a:t>がん</a:t>
            </a:r>
            <a:r>
              <a:rPr lang="ja-JP" altLang="en-US" sz="3200" b="1" dirty="0">
                <a:latin typeface="HG丸ｺﾞｼｯｸM-PRO" panose="020F0600000000000000" pitchFamily="50" charset="-128"/>
                <a:ea typeface="HG丸ｺﾞｼｯｸM-PRO" panose="020F0600000000000000" pitchFamily="50" charset="-128"/>
              </a:rPr>
              <a:t>の早期発見、がん</a:t>
            </a:r>
            <a:r>
              <a:rPr lang="ja-JP" altLang="en-US" sz="3200" b="1" dirty="0" smtClean="0">
                <a:latin typeface="HG丸ｺﾞｼｯｸM-PRO" panose="020F0600000000000000" pitchFamily="50" charset="-128"/>
                <a:ea typeface="HG丸ｺﾞｼｯｸM-PRO" panose="020F0600000000000000" pitchFamily="50" charset="-128"/>
              </a:rPr>
              <a:t>検診</a:t>
            </a:r>
            <a:endParaRPr lang="en-US" altLang="ja-JP" sz="3200"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87198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7" y="504056"/>
            <a:ext cx="8868299" cy="6093296"/>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pPr fontAlgn="auto"/>
            <a:r>
              <a:rPr lang="ja-JP" altLang="en-US" sz="2000" dirty="0" smtClean="0">
                <a:latin typeface="HG丸ｺﾞｼｯｸM-PRO" panose="020F0600000000000000" pitchFamily="50" charset="-128"/>
                <a:ea typeface="HG丸ｺﾞｼｯｸM-PRO" panose="020F0600000000000000" pitchFamily="50" charset="-128"/>
              </a:rPr>
              <a:t>　</a:t>
            </a:r>
            <a:endParaRPr lang="en-US" altLang="ja-JP" sz="2000" dirty="0" smtClean="0">
              <a:latin typeface="HG丸ｺﾞｼｯｸM-PRO" panose="020F0600000000000000" pitchFamily="50" charset="-128"/>
              <a:ea typeface="HG丸ｺﾞｼｯｸM-PRO" panose="020F0600000000000000" pitchFamily="50" charset="-128"/>
            </a:endParaRPr>
          </a:p>
          <a:p>
            <a:endParaRPr lang="en-US" altLang="ja-JP" sz="3200" b="1" u="sng" dirty="0" smtClean="0">
              <a:latin typeface="HG丸ｺﾞｼｯｸM-PRO" panose="020F0600000000000000" pitchFamily="50" charset="-128"/>
              <a:ea typeface="HG丸ｺﾞｼｯｸM-PRO" panose="020F0600000000000000" pitchFamily="50" charset="-128"/>
            </a:endParaRPr>
          </a:p>
          <a:p>
            <a:r>
              <a:rPr lang="ja-JP" altLang="en-US" sz="2400" dirty="0" smtClean="0">
                <a:latin typeface="HG丸ｺﾞｼｯｸM-PRO" panose="020F0600000000000000" pitchFamily="50" charset="-128"/>
                <a:ea typeface="HG丸ｺﾞｼｯｸM-PRO" panose="020F0600000000000000" pitchFamily="50" charset="-128"/>
              </a:rPr>
              <a:t>    </a:t>
            </a:r>
            <a:endParaRPr lang="en-US" altLang="ja-JP" sz="2400" dirty="0" smtClean="0">
              <a:latin typeface="HG丸ｺﾞｼｯｸM-PRO" panose="020F0600000000000000" pitchFamily="50" charset="-128"/>
              <a:ea typeface="HG丸ｺﾞｼｯｸM-PRO" panose="020F0600000000000000" pitchFamily="50" charset="-128"/>
            </a:endParaRPr>
          </a:p>
          <a:p>
            <a:endParaRPr lang="en-US" altLang="ja-JP" sz="2400" b="1" u="sng" dirty="0">
              <a:latin typeface="HG丸ｺﾞｼｯｸM-PRO" panose="020F0600000000000000" pitchFamily="50" charset="-128"/>
              <a:ea typeface="HG丸ｺﾞｼｯｸM-PRO" panose="020F0600000000000000" pitchFamily="50" charset="-128"/>
            </a:endParaRPr>
          </a:p>
          <a:p>
            <a:endParaRPr lang="en-US" altLang="ja-JP" sz="2400" b="1" u="sng" dirty="0" smtClean="0">
              <a:latin typeface="HG丸ｺﾞｼｯｸM-PRO" panose="020F0600000000000000" pitchFamily="50" charset="-128"/>
              <a:ea typeface="HG丸ｺﾞｼｯｸM-PRO" panose="020F0600000000000000" pitchFamily="50" charset="-128"/>
            </a:endParaRPr>
          </a:p>
          <a:p>
            <a:endParaRPr lang="en-US" altLang="ja-JP" sz="2200" b="1" dirty="0" smtClean="0">
              <a:latin typeface="HG丸ｺﾞｼｯｸM-PRO" panose="020F0600000000000000" pitchFamily="50" charset="-128"/>
              <a:ea typeface="HG丸ｺﾞｼｯｸM-PRO" panose="020F0600000000000000" pitchFamily="50" charset="-128"/>
            </a:endParaRPr>
          </a:p>
          <a:p>
            <a:r>
              <a:rPr lang="ja-JP" altLang="en-US" sz="2200" b="1" dirty="0" smtClean="0">
                <a:latin typeface="HG丸ｺﾞｼｯｸM-PRO" panose="020F0600000000000000" pitchFamily="50" charset="-128"/>
                <a:ea typeface="HG丸ｺﾞｼｯｸM-PRO" panose="020F0600000000000000" pitchFamily="50" charset="-128"/>
              </a:rPr>
              <a:t>③がんの早期発見、がん</a:t>
            </a:r>
            <a:r>
              <a:rPr lang="ja-JP" altLang="en-US" sz="2200" b="1" dirty="0" smtClean="0">
                <a:solidFill>
                  <a:schemeClr val="tx1"/>
                </a:solidFill>
                <a:latin typeface="HG丸ｺﾞｼｯｸM-PRO" panose="020F0600000000000000" pitchFamily="50" charset="-128"/>
                <a:ea typeface="HG丸ｺﾞｼｯｸM-PRO" panose="020F0600000000000000" pitchFamily="50" charset="-128"/>
              </a:rPr>
              <a:t>検診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参考</a:t>
            </a:r>
            <a:r>
              <a:rPr lang="ja-JP" altLang="en-US" sz="1400" dirty="0">
                <a:solidFill>
                  <a:schemeClr val="tx1"/>
                </a:solidFill>
                <a:latin typeface="HG丸ｺﾞｼｯｸM-PRO" panose="020F0600000000000000" pitchFamily="50" charset="-128"/>
                <a:ea typeface="HG丸ｺﾞｼｯｸM-PRO" panose="020F0600000000000000" pitchFamily="50" charset="-128"/>
              </a:rPr>
              <a:t>資料２</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-P</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４</a:t>
            </a:r>
            <a:endParaRPr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　検診受診率</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等 </a:t>
            </a:r>
            <a:endParaRPr lang="en-US" altLang="ja-JP" sz="2000" b="1" dirty="0">
              <a:solidFill>
                <a:schemeClr val="tx1"/>
              </a:solidFill>
              <a:latin typeface="HG丸ｺﾞｼｯｸM-PRO" panose="020F0600000000000000" pitchFamily="50" charset="-128"/>
              <a:ea typeface="HG丸ｺﾞｼｯｸM-PRO" panose="020F0600000000000000" pitchFamily="50" charset="-128"/>
            </a:endParaRPr>
          </a:p>
          <a:p>
            <a:pPr indent="177800" fontAlgn="auto"/>
            <a:r>
              <a:rPr lang="en-US" altLang="ja-JP" sz="2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検診受診率等の状況</a:t>
            </a:r>
            <a:r>
              <a:rPr lang="en-US" altLang="ja-JP" sz="2000" dirty="0" smtClean="0">
                <a:solidFill>
                  <a:schemeClr val="tx1"/>
                </a:solidFill>
                <a:latin typeface="HG丸ｺﾞｼｯｸM-PRO" panose="020F0600000000000000" pitchFamily="50" charset="-128"/>
                <a:ea typeface="HG丸ｺﾞｼｯｸM-PRO" panose="020F0600000000000000" pitchFamily="50" charset="-128"/>
              </a:rPr>
              <a:t>】</a:t>
            </a:r>
          </a:p>
          <a:p>
            <a:pPr indent="531813" fontAlgn="auto"/>
            <a:r>
              <a:rPr lang="ja-JP" altLang="ja-JP" dirty="0" smtClean="0">
                <a:solidFill>
                  <a:schemeClr val="tx1"/>
                </a:solidFill>
                <a:latin typeface="HG丸ｺﾞｼｯｸM-PRO" panose="020F0600000000000000" pitchFamily="50" charset="-128"/>
                <a:ea typeface="HG丸ｺﾞｼｯｸM-PRO" panose="020F0600000000000000" pitchFamily="50" charset="-128"/>
              </a:rPr>
              <a:t>○がんを早期発見し、適切な治療につなげるには、科学的根拠に基づき有効性</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indent="723900" fontAlgn="auto"/>
            <a:r>
              <a:rPr lang="ja-JP" altLang="ja-JP" dirty="0" smtClean="0">
                <a:solidFill>
                  <a:schemeClr val="tx1"/>
                </a:solidFill>
                <a:latin typeface="HG丸ｺﾞｼｯｸM-PRO" panose="020F0600000000000000" pitchFamily="50" charset="-128"/>
                <a:ea typeface="HG丸ｺﾞｼｯｸM-PRO" panose="020F0600000000000000" pitchFamily="50" charset="-128"/>
              </a:rPr>
              <a:t>（がんによる死亡の減少）が確認されたがん検診を多くの人に</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適切に</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実施す</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indent="723900" fontAlgn="auto"/>
            <a:r>
              <a:rPr lang="ja-JP" altLang="ja-JP" dirty="0" smtClean="0">
                <a:solidFill>
                  <a:schemeClr val="tx1"/>
                </a:solidFill>
                <a:latin typeface="HG丸ｺﾞｼｯｸM-PRO" panose="020F0600000000000000" pitchFamily="50" charset="-128"/>
                <a:ea typeface="HG丸ｺﾞｼｯｸM-PRO" panose="020F0600000000000000" pitchFamily="50" charset="-128"/>
              </a:rPr>
              <a:t>ることが重要で</a:t>
            </a:r>
            <a:r>
              <a:rPr lang="ja-JP" altLang="en-US" dirty="0">
                <a:solidFill>
                  <a:schemeClr val="tx1"/>
                </a:solidFill>
                <a:latin typeface="HG丸ｺﾞｼｯｸM-PRO" panose="020F0600000000000000" pitchFamily="50" charset="-128"/>
                <a:ea typeface="HG丸ｺﾞｼｯｸM-PRO" panose="020F0600000000000000" pitchFamily="50" charset="-128"/>
              </a:rPr>
              <a:t>す</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　</a:t>
            </a:r>
            <a:endParaRPr lang="ja-JP" altLang="ja-JP" sz="20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a:latin typeface="HG丸ｺﾞｼｯｸM-PRO" panose="020F0600000000000000" pitchFamily="50" charset="-128"/>
                <a:ea typeface="HG丸ｺﾞｼｯｸM-PRO" panose="020F0600000000000000" pitchFamily="50" charset="-128"/>
              </a:rPr>
              <a:t> ○住民を対象とした対策型検診（</a:t>
            </a:r>
            <a:r>
              <a:rPr lang="ja-JP" altLang="ja-JP" dirty="0" smtClean="0">
                <a:latin typeface="HG丸ｺﾞｼｯｸM-PRO" panose="020F0600000000000000" pitchFamily="50" charset="-128"/>
                <a:ea typeface="HG丸ｺﾞｼｯｸM-PRO" panose="020F0600000000000000" pitchFamily="50" charset="-128"/>
              </a:rPr>
              <a:t>注</a:t>
            </a:r>
            <a:r>
              <a:rPr lang="en-US" altLang="ja-JP" dirty="0">
                <a:latin typeface="HG丸ｺﾞｼｯｸM-PRO" panose="020F0600000000000000" pitchFamily="50" charset="-128"/>
                <a:ea typeface="HG丸ｺﾞｼｯｸM-PRO" panose="020F0600000000000000" pitchFamily="50" charset="-128"/>
              </a:rPr>
              <a:t>11</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を実施している市町村では、</a:t>
            </a:r>
            <a:r>
              <a:rPr lang="ja-JP" altLang="ja-JP" dirty="0" smtClean="0">
                <a:latin typeface="HG丸ｺﾞｼｯｸM-PRO" panose="020F0600000000000000" pitchFamily="50" charset="-128"/>
                <a:ea typeface="HG丸ｺﾞｼｯｸM-PRO" panose="020F0600000000000000" pitchFamily="50" charset="-128"/>
              </a:rPr>
              <a:t>受診促</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進を</a:t>
            </a:r>
            <a:r>
              <a:rPr lang="ja-JP" altLang="ja-JP" dirty="0">
                <a:latin typeface="HG丸ｺﾞｼｯｸM-PRO" panose="020F0600000000000000" pitchFamily="50" charset="-128"/>
                <a:ea typeface="HG丸ｺﾞｼｯｸM-PRO" panose="020F0600000000000000" pitchFamily="50" charset="-128"/>
              </a:rPr>
              <a:t>図るため、土日検診などの受診環境整備、効率的・効果的な受診勧奨</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再勧奨</a:t>
            </a:r>
            <a:r>
              <a:rPr lang="ja-JP" altLang="ja-JP" dirty="0">
                <a:latin typeface="HG丸ｺﾞｼｯｸM-PRO" panose="020F0600000000000000" pitchFamily="50" charset="-128"/>
                <a:ea typeface="HG丸ｺﾞｼｯｸM-PRO" panose="020F0600000000000000" pitchFamily="50" charset="-128"/>
              </a:rPr>
              <a:t>等に取り組んでき</a:t>
            </a:r>
            <a:r>
              <a:rPr lang="ja-JP" altLang="en-US" dirty="0">
                <a:latin typeface="HG丸ｺﾞｼｯｸM-PRO" panose="020F0600000000000000" pitchFamily="50" charset="-128"/>
                <a:ea typeface="HG丸ｺﾞｼｯｸM-PRO" panose="020F0600000000000000" pitchFamily="50" charset="-128"/>
              </a:rPr>
              <a:t>まし</a:t>
            </a:r>
            <a:r>
              <a:rPr lang="ja-JP" altLang="ja-JP" dirty="0">
                <a:latin typeface="HG丸ｺﾞｼｯｸM-PRO" panose="020F0600000000000000" pitchFamily="50" charset="-128"/>
                <a:ea typeface="HG丸ｺﾞｼｯｸM-PRO" panose="020F0600000000000000" pitchFamily="50" charset="-128"/>
              </a:rPr>
              <a:t>た。検診受診率は年々向上しているものの、</a:t>
            </a:r>
            <a:r>
              <a:rPr lang="ja-JP" altLang="ja-JP" dirty="0" smtClean="0">
                <a:latin typeface="HG丸ｺﾞｼｯｸM-PRO" panose="020F0600000000000000" pitchFamily="50" charset="-128"/>
                <a:ea typeface="HG丸ｺﾞｼｯｸM-PRO" panose="020F0600000000000000" pitchFamily="50" charset="-128"/>
              </a:rPr>
              <a:t>依</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然</a:t>
            </a:r>
            <a:r>
              <a:rPr lang="ja-JP" altLang="ja-JP" dirty="0">
                <a:latin typeface="HG丸ｺﾞｼｯｸM-PRO" panose="020F0600000000000000" pitchFamily="50" charset="-128"/>
                <a:ea typeface="HG丸ｺﾞｼｯｸM-PRO" panose="020F0600000000000000" pitchFamily="50" charset="-128"/>
              </a:rPr>
              <a:t>と</a:t>
            </a:r>
            <a:r>
              <a:rPr lang="ja-JP" altLang="ja-JP" dirty="0" smtClean="0">
                <a:latin typeface="HG丸ｺﾞｼｯｸM-PRO" panose="020F0600000000000000" pitchFamily="50" charset="-128"/>
                <a:ea typeface="HG丸ｺﾞｼｯｸM-PRO" panose="020F0600000000000000" pitchFamily="50" charset="-128"/>
              </a:rPr>
              <a:t>して</a:t>
            </a:r>
            <a:r>
              <a:rPr lang="ja-JP" altLang="ja-JP" dirty="0">
                <a:latin typeface="HG丸ｺﾞｼｯｸM-PRO" panose="020F0600000000000000" pitchFamily="50" charset="-128"/>
                <a:ea typeface="HG丸ｺﾞｼｯｸM-PRO" panose="020F0600000000000000" pitchFamily="50" charset="-128"/>
              </a:rPr>
              <a:t>全国最低レベルの状況にあ</a:t>
            </a:r>
            <a:r>
              <a:rPr lang="ja-JP" altLang="en-US" dirty="0">
                <a:latin typeface="HG丸ｺﾞｼｯｸM-PRO" panose="020F0600000000000000" pitchFamily="50" charset="-128"/>
                <a:ea typeface="HG丸ｺﾞｼｯｸM-PRO" panose="020F0600000000000000" pitchFamily="50" charset="-128"/>
              </a:rPr>
              <a:t>ります</a:t>
            </a:r>
            <a:r>
              <a:rPr lang="ja-JP" altLang="ja-JP" dirty="0">
                <a:latin typeface="HG丸ｺﾞｼｯｸM-PRO" panose="020F0600000000000000" pitchFamily="50" charset="-128"/>
                <a:ea typeface="HG丸ｺﾞｼｯｸM-PRO" panose="020F0600000000000000" pitchFamily="50" charset="-128"/>
              </a:rPr>
              <a:t>。引き続き、受診率向上に</a:t>
            </a:r>
            <a:r>
              <a:rPr lang="ja-JP" altLang="ja-JP" dirty="0" err="1">
                <a:latin typeface="HG丸ｺﾞｼｯｸM-PRO" panose="020F0600000000000000" pitchFamily="50" charset="-128"/>
                <a:ea typeface="HG丸ｺﾞｼｯｸM-PRO" panose="020F0600000000000000" pitchFamily="50" charset="-128"/>
              </a:rPr>
              <a:t>つな</a:t>
            </a:r>
            <a:r>
              <a:rPr lang="ja-JP" altLang="ja-JP" dirty="0" smtClean="0">
                <a:latin typeface="HG丸ｺﾞｼｯｸM-PRO" panose="020F0600000000000000" pitchFamily="50" charset="-128"/>
                <a:ea typeface="HG丸ｺﾞｼｯｸM-PRO" panose="020F0600000000000000" pitchFamily="50" charset="-128"/>
              </a:rPr>
              <a:t>が</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err="1" smtClean="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取組みの</a:t>
            </a:r>
            <a:r>
              <a:rPr lang="ja-JP" altLang="ja-JP" dirty="0">
                <a:latin typeface="HG丸ｺﾞｼｯｸM-PRO" panose="020F0600000000000000" pitchFamily="50" charset="-128"/>
                <a:ea typeface="HG丸ｺﾞｼｯｸM-PRO" panose="020F0600000000000000" pitchFamily="50" charset="-128"/>
              </a:rPr>
              <a:t>充実が必要で</a:t>
            </a:r>
            <a:r>
              <a:rPr lang="ja-JP" altLang="en-US" dirty="0">
                <a:latin typeface="HG丸ｺﾞｼｯｸM-PRO" panose="020F0600000000000000" pitchFamily="50" charset="-128"/>
                <a:ea typeface="HG丸ｺﾞｼｯｸM-PRO" panose="020F0600000000000000" pitchFamily="50" charset="-128"/>
              </a:rPr>
              <a:t>す。</a:t>
            </a:r>
            <a:endParaRPr lang="ja-JP" altLang="ja-JP" sz="20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6</a:t>
            </a:fld>
            <a:endParaRPr kumimoji="1" lang="ja-JP" altLang="en-US" dirty="0"/>
          </a:p>
        </p:txBody>
      </p:sp>
      <p:sp>
        <p:nvSpPr>
          <p:cNvPr id="7" name="テキスト ボックス 6"/>
          <p:cNvSpPr txBox="1"/>
          <p:nvPr/>
        </p:nvSpPr>
        <p:spPr>
          <a:xfrm>
            <a:off x="251520" y="0"/>
            <a:ext cx="7111623" cy="461665"/>
          </a:xfrm>
          <a:prstGeom prst="rect">
            <a:avLst/>
          </a:prstGeom>
          <a:noFill/>
        </p:spPr>
        <p:txBody>
          <a:bodyPr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第３章　大阪府</a:t>
            </a:r>
            <a:r>
              <a:rPr lang="ja-JP" altLang="en-US" sz="2400" b="1" dirty="0">
                <a:latin typeface="HG丸ｺﾞｼｯｸM-PRO" panose="020F0600000000000000" pitchFamily="50" charset="-128"/>
                <a:ea typeface="HG丸ｺﾞｼｯｸM-PRO" panose="020F0600000000000000" pitchFamily="50" charset="-128"/>
              </a:rPr>
              <a:t>における</a:t>
            </a:r>
            <a:r>
              <a:rPr lang="ja-JP" altLang="en-US" sz="24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251520" y="645200"/>
            <a:ext cx="8568952" cy="21357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ysClr val="windowText" lastClr="000000"/>
                </a:solidFill>
                <a:latin typeface="HG丸ｺﾞｼｯｸM-PRO" panose="020F0600000000000000" pitchFamily="50" charset="-128"/>
                <a:ea typeface="HG丸ｺﾞｼｯｸM-PRO" panose="020F0600000000000000" pitchFamily="50" charset="-128"/>
              </a:rPr>
              <a:t>▽ </a:t>
            </a:r>
            <a:r>
              <a:rPr lang="ja-JP" altLang="ja-JP" sz="2000" b="1" dirty="0" smtClean="0">
                <a:solidFill>
                  <a:srgbClr val="FF0000"/>
                </a:solidFill>
                <a:ea typeface="HG丸ｺﾞｼｯｸM-PRO" panose="020F0600000000000000" pitchFamily="50" charset="-128"/>
                <a:cs typeface="HG丸ｺﾞｼｯｸM-PRO" panose="020F0600000000000000" pitchFamily="50" charset="-128"/>
              </a:rPr>
              <a:t>大阪府</a:t>
            </a:r>
            <a:r>
              <a:rPr lang="ja-JP" altLang="ja-JP" sz="2000" b="1" dirty="0">
                <a:solidFill>
                  <a:srgbClr val="FF0000"/>
                </a:solidFill>
                <a:ea typeface="HG丸ｺﾞｼｯｸM-PRO" panose="020F0600000000000000" pitchFamily="50" charset="-128"/>
                <a:cs typeface="HG丸ｺﾞｼｯｸM-PRO" panose="020F0600000000000000" pitchFamily="50" charset="-128"/>
              </a:rPr>
              <a:t>のがん検診受診率を向上させるため、受診勧奨を年齢層</a:t>
            </a:r>
            <a:r>
              <a:rPr lang="ja-JP" altLang="ja-JP" sz="2000" b="1" dirty="0" smtClean="0">
                <a:solidFill>
                  <a:srgbClr val="FF0000"/>
                </a:solidFill>
                <a:ea typeface="HG丸ｺﾞｼｯｸM-PRO" panose="020F0600000000000000" pitchFamily="50" charset="-128"/>
                <a:cs typeface="HG丸ｺﾞｼｯｸM-PRO" panose="020F0600000000000000" pitchFamily="50" charset="-128"/>
              </a:rPr>
              <a:t>に</a:t>
            </a:r>
            <a:r>
              <a:rPr lang="ja-JP" altLang="ja-JP" sz="2000" b="1" dirty="0" err="1" smtClean="0">
                <a:solidFill>
                  <a:srgbClr val="FF0000"/>
                </a:solidFill>
                <a:ea typeface="HG丸ｺﾞｼｯｸM-PRO" panose="020F0600000000000000" pitchFamily="50" charset="-128"/>
                <a:cs typeface="HG丸ｺﾞｼｯｸM-PRO" panose="020F0600000000000000" pitchFamily="50" charset="-128"/>
              </a:rPr>
              <a:t>よっ</a:t>
            </a:r>
            <a:r>
              <a:rPr lang="en-US" altLang="ja-JP" sz="2000" b="1" dirty="0" smtClean="0">
                <a:solidFill>
                  <a:srgbClr val="FF0000"/>
                </a:solidFill>
                <a:ea typeface="HG丸ｺﾞｼｯｸM-PRO" panose="020F0600000000000000" pitchFamily="50" charset="-128"/>
                <a:cs typeface="HG丸ｺﾞｼｯｸM-PRO" panose="020F0600000000000000" pitchFamily="50" charset="-128"/>
              </a:rPr>
              <a:t>    </a:t>
            </a:r>
          </a:p>
          <a:p>
            <a:r>
              <a:rPr lang="en-US" altLang="ja-JP" sz="2000" b="1" dirty="0">
                <a:solidFill>
                  <a:srgbClr val="FF0000"/>
                </a:solidFill>
                <a:ea typeface="HG丸ｺﾞｼｯｸM-PRO" panose="020F0600000000000000" pitchFamily="50" charset="-128"/>
                <a:cs typeface="HG丸ｺﾞｼｯｸM-PRO" panose="020F0600000000000000" pitchFamily="50" charset="-128"/>
              </a:rPr>
              <a:t> </a:t>
            </a:r>
            <a:r>
              <a:rPr lang="en-US" altLang="ja-JP" sz="2000" b="1" dirty="0" smtClean="0">
                <a:solidFill>
                  <a:srgbClr val="FF0000"/>
                </a:solidFill>
                <a:ea typeface="HG丸ｺﾞｼｯｸM-PRO" panose="020F0600000000000000" pitchFamily="50" charset="-128"/>
                <a:cs typeface="HG丸ｺﾞｼｯｸM-PRO" panose="020F0600000000000000" pitchFamily="50" charset="-128"/>
              </a:rPr>
              <a:t>   </a:t>
            </a:r>
            <a:r>
              <a:rPr lang="ja-JP" altLang="ja-JP" sz="2000" b="1" dirty="0" smtClean="0">
                <a:solidFill>
                  <a:srgbClr val="FF0000"/>
                </a:solidFill>
                <a:ea typeface="HG丸ｺﾞｼｯｸM-PRO" panose="020F0600000000000000" pitchFamily="50" charset="-128"/>
                <a:cs typeface="HG丸ｺﾞｼｯｸM-PRO" panose="020F0600000000000000" pitchFamily="50" charset="-128"/>
              </a:rPr>
              <a:t>て</a:t>
            </a:r>
            <a:r>
              <a:rPr lang="ja-JP" altLang="ja-JP" sz="2000" b="1" dirty="0">
                <a:solidFill>
                  <a:srgbClr val="FF0000"/>
                </a:solidFill>
                <a:ea typeface="HG丸ｺﾞｼｯｸM-PRO" panose="020F0600000000000000" pitchFamily="50" charset="-128"/>
                <a:cs typeface="HG丸ｺﾞｼｯｸM-PRO" panose="020F0600000000000000" pitchFamily="50" charset="-128"/>
              </a:rPr>
              <a:t>アプローチを変える等、動画や</a:t>
            </a:r>
            <a:r>
              <a:rPr lang="en-US" altLang="ja-JP" sz="2000" b="1" dirty="0">
                <a:solidFill>
                  <a:srgbClr val="FF0000"/>
                </a:solidFill>
                <a:ea typeface="HG丸ｺﾞｼｯｸM-PRO" panose="020F0600000000000000" pitchFamily="50" charset="-128"/>
                <a:cs typeface="HG丸ｺﾞｼｯｸM-PRO" panose="020F0600000000000000" pitchFamily="50" charset="-128"/>
              </a:rPr>
              <a:t>SNS</a:t>
            </a:r>
            <a:r>
              <a:rPr lang="ja-JP" altLang="ja-JP" sz="2000" b="1" dirty="0">
                <a:solidFill>
                  <a:srgbClr val="FF0000"/>
                </a:solidFill>
                <a:ea typeface="HG丸ｺﾞｼｯｸM-PRO" panose="020F0600000000000000" pitchFamily="50" charset="-128"/>
                <a:cs typeface="HG丸ｺﾞｼｯｸM-PRO" panose="020F0600000000000000" pitchFamily="50" charset="-128"/>
              </a:rPr>
              <a:t>等を使ったターゲット</a:t>
            </a:r>
            <a:r>
              <a:rPr lang="ja-JP" altLang="ja-JP" sz="2000" b="1" dirty="0" smtClean="0">
                <a:solidFill>
                  <a:srgbClr val="FF0000"/>
                </a:solidFill>
                <a:ea typeface="HG丸ｺﾞｼｯｸM-PRO" panose="020F0600000000000000" pitchFamily="50" charset="-128"/>
                <a:cs typeface="HG丸ｺﾞｼｯｸM-PRO" panose="020F0600000000000000" pitchFamily="50" charset="-128"/>
              </a:rPr>
              <a:t>を絞った受</a:t>
            </a:r>
            <a:endParaRPr lang="en-US" altLang="ja-JP" sz="2000" b="1" dirty="0" smtClean="0">
              <a:solidFill>
                <a:srgbClr val="FF0000"/>
              </a:solidFill>
              <a:ea typeface="HG丸ｺﾞｼｯｸM-PRO" panose="020F0600000000000000" pitchFamily="50" charset="-128"/>
              <a:cs typeface="HG丸ｺﾞｼｯｸM-PRO" panose="020F0600000000000000" pitchFamily="50" charset="-128"/>
            </a:endParaRPr>
          </a:p>
          <a:p>
            <a:r>
              <a:rPr lang="en-US" altLang="ja-JP" sz="2000" b="1" dirty="0">
                <a:solidFill>
                  <a:srgbClr val="FF0000"/>
                </a:solidFill>
                <a:ea typeface="HG丸ｺﾞｼｯｸM-PRO" panose="020F0600000000000000" pitchFamily="50" charset="-128"/>
                <a:cs typeface="HG丸ｺﾞｼｯｸM-PRO" panose="020F0600000000000000" pitchFamily="50" charset="-128"/>
              </a:rPr>
              <a:t> </a:t>
            </a:r>
            <a:r>
              <a:rPr lang="en-US" altLang="ja-JP" sz="2000" b="1" dirty="0" smtClean="0">
                <a:solidFill>
                  <a:srgbClr val="FF0000"/>
                </a:solidFill>
                <a:ea typeface="HG丸ｺﾞｼｯｸM-PRO" panose="020F0600000000000000" pitchFamily="50" charset="-128"/>
                <a:cs typeface="HG丸ｺﾞｼｯｸM-PRO" panose="020F0600000000000000" pitchFamily="50" charset="-128"/>
              </a:rPr>
              <a:t>   </a:t>
            </a:r>
            <a:r>
              <a:rPr lang="ja-JP" altLang="ja-JP" sz="2000" b="1" dirty="0" smtClean="0">
                <a:solidFill>
                  <a:srgbClr val="FF0000"/>
                </a:solidFill>
                <a:ea typeface="HG丸ｺﾞｼｯｸM-PRO" panose="020F0600000000000000" pitchFamily="50" charset="-128"/>
                <a:cs typeface="HG丸ｺﾞｼｯｸM-PRO" panose="020F0600000000000000" pitchFamily="50" charset="-128"/>
              </a:rPr>
              <a:t>診</a:t>
            </a:r>
            <a:r>
              <a:rPr lang="ja-JP" altLang="ja-JP" sz="2000" b="1" dirty="0">
                <a:solidFill>
                  <a:srgbClr val="FF0000"/>
                </a:solidFill>
                <a:ea typeface="HG丸ｺﾞｼｯｸM-PRO" panose="020F0600000000000000" pitchFamily="50" charset="-128"/>
                <a:cs typeface="HG丸ｺﾞｼｯｸM-PRO" panose="020F0600000000000000" pitchFamily="50" charset="-128"/>
              </a:rPr>
              <a:t>啓発や市町村支援に</a:t>
            </a:r>
            <a:r>
              <a:rPr lang="ja-JP" altLang="ja-JP" sz="2000" b="1" dirty="0" smtClean="0">
                <a:solidFill>
                  <a:srgbClr val="FF0000"/>
                </a:solidFill>
                <a:ea typeface="HG丸ｺﾞｼｯｸM-PRO" panose="020F0600000000000000" pitchFamily="50" charset="-128"/>
                <a:cs typeface="HG丸ｺﾞｼｯｸM-PRO" panose="020F0600000000000000" pitchFamily="50" charset="-128"/>
              </a:rPr>
              <a:t>取り組ん</a:t>
            </a:r>
            <a:r>
              <a:rPr lang="ja-JP" altLang="en-US" sz="2000" b="1" dirty="0" smtClean="0">
                <a:solidFill>
                  <a:srgbClr val="FF0000"/>
                </a:solidFill>
                <a:ea typeface="HG丸ｺﾞｼｯｸM-PRO" panose="020F0600000000000000" pitchFamily="50" charset="-128"/>
                <a:cs typeface="HG丸ｺﾞｼｯｸM-PRO" panose="020F0600000000000000" pitchFamily="50" charset="-128"/>
              </a:rPr>
              <a:t>できたことにより</a:t>
            </a:r>
            <a:r>
              <a:rPr lang="ja-JP" altLang="ja-JP" sz="2000" b="1" dirty="0" smtClean="0">
                <a:solidFill>
                  <a:srgbClr val="FF0000"/>
                </a:solidFill>
                <a:ea typeface="HG丸ｺﾞｼｯｸM-PRO" panose="020F0600000000000000" pitchFamily="50" charset="-128"/>
                <a:cs typeface="HG丸ｺﾞｼｯｸM-PRO" panose="020F0600000000000000" pitchFamily="50" charset="-128"/>
              </a:rPr>
              <a:t>、</a:t>
            </a:r>
            <a:r>
              <a:rPr lang="ja-JP" altLang="ja-JP" sz="2000" b="1" dirty="0">
                <a:solidFill>
                  <a:srgbClr val="000000"/>
                </a:solidFill>
                <a:ea typeface="HG丸ｺﾞｼｯｸM-PRO" panose="020F0600000000000000" pitchFamily="50" charset="-128"/>
                <a:cs typeface="HG丸ｺﾞｼｯｸM-PRO" panose="020F0600000000000000" pitchFamily="50" charset="-128"/>
              </a:rPr>
              <a:t>受診率</a:t>
            </a:r>
            <a:r>
              <a:rPr lang="ja-JP" altLang="ja-JP" sz="2000" b="1" dirty="0" smtClean="0">
                <a:solidFill>
                  <a:srgbClr val="000000"/>
                </a:solidFill>
                <a:ea typeface="HG丸ｺﾞｼｯｸM-PRO" panose="020F0600000000000000" pitchFamily="50" charset="-128"/>
                <a:cs typeface="HG丸ｺﾞｼｯｸM-PRO" panose="020F0600000000000000" pitchFamily="50" charset="-128"/>
              </a:rPr>
              <a:t>は年々向上</a:t>
            </a:r>
            <a:endParaRPr lang="en-US" altLang="ja-JP" sz="2000" b="1" dirty="0" smtClean="0">
              <a:solidFill>
                <a:srgbClr val="000000"/>
              </a:solidFill>
              <a:ea typeface="HG丸ｺﾞｼｯｸM-PRO" panose="020F0600000000000000" pitchFamily="50" charset="-128"/>
              <a:cs typeface="HG丸ｺﾞｼｯｸM-PRO" panose="020F0600000000000000" pitchFamily="50" charset="-128"/>
            </a:endParaRPr>
          </a:p>
          <a:p>
            <a:r>
              <a:rPr lang="ja-JP" altLang="en-US" sz="2000" b="1" dirty="0">
                <a:solidFill>
                  <a:srgbClr val="000000"/>
                </a:solidFill>
                <a:ea typeface="HG丸ｺﾞｼｯｸM-PRO" panose="020F0600000000000000" pitchFamily="50" charset="-128"/>
                <a:cs typeface="HG丸ｺﾞｼｯｸM-PRO" panose="020F0600000000000000" pitchFamily="50" charset="-128"/>
              </a:rPr>
              <a:t>　</a:t>
            </a:r>
            <a:r>
              <a:rPr lang="ja-JP" altLang="ja-JP" sz="2000" b="1" dirty="0" smtClean="0">
                <a:solidFill>
                  <a:srgbClr val="000000"/>
                </a:solidFill>
                <a:ea typeface="HG丸ｺﾞｼｯｸM-PRO" panose="020F0600000000000000" pitchFamily="50" charset="-128"/>
                <a:cs typeface="HG丸ｺﾞｼｯｸM-PRO" panose="020F0600000000000000" pitchFamily="50" charset="-128"/>
              </a:rPr>
              <a:t>してい</a:t>
            </a:r>
            <a:r>
              <a:rPr lang="ja-JP" altLang="ja-JP" sz="2000" b="1" dirty="0" smtClean="0">
                <a:solidFill>
                  <a:srgbClr val="FF0000"/>
                </a:solidFill>
                <a:ea typeface="HG丸ｺﾞｼｯｸM-PRO" panose="020F0600000000000000" pitchFamily="50" charset="-128"/>
                <a:cs typeface="HG丸ｺﾞｼｯｸM-PRO" panose="020F0600000000000000" pitchFamily="50" charset="-128"/>
              </a:rPr>
              <a:t>る</a:t>
            </a:r>
            <a:r>
              <a:rPr lang="ja-JP" altLang="ja-JP" sz="2000" b="1" dirty="0">
                <a:solidFill>
                  <a:srgbClr val="FF0000"/>
                </a:solidFill>
                <a:ea typeface="HG丸ｺﾞｼｯｸM-PRO" panose="020F0600000000000000" pitchFamily="50" charset="-128"/>
                <a:cs typeface="HG丸ｺﾞｼｯｸM-PRO" panose="020F0600000000000000" pitchFamily="50" charset="-128"/>
              </a:rPr>
              <a:t>ものの</a:t>
            </a:r>
            <a:r>
              <a:rPr lang="ja-JP" altLang="ja-JP" sz="2000" b="1" dirty="0">
                <a:solidFill>
                  <a:srgbClr val="000000"/>
                </a:solidFill>
                <a:ea typeface="HG丸ｺﾞｼｯｸM-PRO" panose="020F0600000000000000" pitchFamily="50" charset="-128"/>
                <a:cs typeface="HG丸ｺﾞｼｯｸM-PRO" panose="020F0600000000000000" pitchFamily="50" charset="-128"/>
              </a:rPr>
              <a:t>、依然として全国最低レベルにあり</a:t>
            </a:r>
            <a:r>
              <a:rPr lang="ja-JP" altLang="ja-JP" sz="2000" b="1" dirty="0" smtClean="0">
                <a:solidFill>
                  <a:srgbClr val="000000"/>
                </a:solidFill>
                <a:ea typeface="HG丸ｺﾞｼｯｸM-PRO" panose="020F0600000000000000" pitchFamily="50" charset="-128"/>
                <a:cs typeface="HG丸ｺﾞｼｯｸM-PRO" panose="020F0600000000000000" pitchFamily="50" charset="-128"/>
              </a:rPr>
              <a:t>、受診率</a:t>
            </a:r>
            <a:r>
              <a:rPr lang="ja-JP" altLang="ja-JP" sz="2000" b="1" dirty="0">
                <a:solidFill>
                  <a:srgbClr val="000000"/>
                </a:solidFill>
                <a:ea typeface="HG丸ｺﾞｼｯｸM-PRO" panose="020F0600000000000000" pitchFamily="50" charset="-128"/>
                <a:cs typeface="HG丸ｺﾞｼｯｸM-PRO" panose="020F0600000000000000" pitchFamily="50" charset="-128"/>
              </a:rPr>
              <a:t>向上に</a:t>
            </a:r>
            <a:r>
              <a:rPr lang="ja-JP" altLang="ja-JP" sz="2000" b="1" dirty="0" smtClean="0">
                <a:solidFill>
                  <a:srgbClr val="000000"/>
                </a:solidFill>
                <a:ea typeface="HG丸ｺﾞｼｯｸM-PRO" panose="020F0600000000000000" pitchFamily="50" charset="-128"/>
                <a:cs typeface="HG丸ｺﾞｼｯｸM-PRO" panose="020F0600000000000000" pitchFamily="50" charset="-128"/>
              </a:rPr>
              <a:t>向</a:t>
            </a:r>
            <a:endParaRPr lang="en-US" altLang="ja-JP" sz="2000" b="1" dirty="0" smtClean="0">
              <a:solidFill>
                <a:srgbClr val="000000"/>
              </a:solidFill>
              <a:ea typeface="HG丸ｺﾞｼｯｸM-PRO" panose="020F0600000000000000" pitchFamily="50" charset="-128"/>
              <a:cs typeface="HG丸ｺﾞｼｯｸM-PRO" panose="020F0600000000000000" pitchFamily="50" charset="-128"/>
            </a:endParaRPr>
          </a:p>
          <a:p>
            <a:r>
              <a:rPr lang="ja-JP" altLang="en-US" sz="2000" b="1" dirty="0">
                <a:solidFill>
                  <a:srgbClr val="000000"/>
                </a:solidFill>
                <a:ea typeface="HG丸ｺﾞｼｯｸM-PRO" panose="020F0600000000000000" pitchFamily="50" charset="-128"/>
                <a:cs typeface="HG丸ｺﾞｼｯｸM-PRO" panose="020F0600000000000000" pitchFamily="50" charset="-128"/>
              </a:rPr>
              <a:t>　</a:t>
            </a:r>
            <a:r>
              <a:rPr lang="ja-JP" altLang="ja-JP" sz="2000" b="1" dirty="0" smtClean="0">
                <a:solidFill>
                  <a:srgbClr val="000000"/>
                </a:solidFill>
                <a:ea typeface="HG丸ｺﾞｼｯｸM-PRO" panose="020F0600000000000000" pitchFamily="50" charset="-128"/>
                <a:cs typeface="HG丸ｺﾞｼｯｸM-PRO" panose="020F0600000000000000" pitchFamily="50" charset="-128"/>
              </a:rPr>
              <a:t>けた</a:t>
            </a:r>
            <a:r>
              <a:rPr lang="ja-JP" altLang="ja-JP" sz="2000" b="1" dirty="0">
                <a:solidFill>
                  <a:srgbClr val="FF0000"/>
                </a:solidFill>
                <a:ea typeface="HG丸ｺﾞｼｯｸM-PRO" panose="020F0600000000000000" pitchFamily="50" charset="-128"/>
                <a:cs typeface="HG丸ｺﾞｼｯｸM-PRO" panose="020F0600000000000000" pitchFamily="50" charset="-128"/>
              </a:rPr>
              <a:t>さらなる</a:t>
            </a:r>
            <a:r>
              <a:rPr lang="ja-JP" altLang="ja-JP" sz="2000" b="1" dirty="0">
                <a:solidFill>
                  <a:srgbClr val="000000"/>
                </a:solidFill>
                <a:ea typeface="HG丸ｺﾞｼｯｸM-PRO" panose="020F0600000000000000" pitchFamily="50" charset="-128"/>
                <a:cs typeface="HG丸ｺﾞｼｯｸM-PRO" panose="020F0600000000000000" pitchFamily="50" charset="-128"/>
              </a:rPr>
              <a:t>取組みが必要です。また、早期発見</a:t>
            </a:r>
            <a:r>
              <a:rPr lang="ja-JP" altLang="ja-JP" sz="2000" b="1" dirty="0" smtClean="0">
                <a:solidFill>
                  <a:srgbClr val="000000"/>
                </a:solidFill>
                <a:ea typeface="HG丸ｺﾞｼｯｸM-PRO" panose="020F0600000000000000" pitchFamily="50" charset="-128"/>
                <a:cs typeface="HG丸ｺﾞｼｯｸM-PRO" panose="020F0600000000000000" pitchFamily="50" charset="-128"/>
              </a:rPr>
              <a:t>につながるよう精密</a:t>
            </a:r>
            <a:endParaRPr lang="en-US" altLang="ja-JP" sz="2000" b="1" dirty="0" smtClean="0">
              <a:solidFill>
                <a:srgbClr val="000000"/>
              </a:solidFill>
              <a:ea typeface="HG丸ｺﾞｼｯｸM-PRO" panose="020F0600000000000000" pitchFamily="50" charset="-128"/>
              <a:cs typeface="HG丸ｺﾞｼｯｸM-PRO" panose="020F0600000000000000" pitchFamily="50" charset="-128"/>
            </a:endParaRPr>
          </a:p>
          <a:p>
            <a:r>
              <a:rPr lang="ja-JP" altLang="en-US" sz="2000" b="1" dirty="0">
                <a:solidFill>
                  <a:srgbClr val="000000"/>
                </a:solidFill>
                <a:ea typeface="HG丸ｺﾞｼｯｸM-PRO" panose="020F0600000000000000" pitchFamily="50" charset="-128"/>
                <a:cs typeface="HG丸ｺﾞｼｯｸM-PRO" panose="020F0600000000000000" pitchFamily="50" charset="-128"/>
              </a:rPr>
              <a:t>　</a:t>
            </a:r>
            <a:r>
              <a:rPr lang="ja-JP" altLang="ja-JP" sz="2000" b="1" dirty="0" smtClean="0">
                <a:solidFill>
                  <a:srgbClr val="000000"/>
                </a:solidFill>
                <a:ea typeface="HG丸ｺﾞｼｯｸM-PRO" panose="020F0600000000000000" pitchFamily="50" charset="-128"/>
                <a:cs typeface="HG丸ｺﾞｼｯｸM-PRO" panose="020F0600000000000000" pitchFamily="50" charset="-128"/>
              </a:rPr>
              <a:t>検査受</a:t>
            </a:r>
            <a:r>
              <a:rPr lang="ja-JP" altLang="ja-JP" sz="2000" b="1" dirty="0">
                <a:solidFill>
                  <a:srgbClr val="000000"/>
                </a:solidFill>
                <a:ea typeface="HG丸ｺﾞｼｯｸM-PRO" panose="020F0600000000000000" pitchFamily="50" charset="-128"/>
                <a:cs typeface="HG丸ｺﾞｼｯｸM-PRO" panose="020F0600000000000000" pitchFamily="50" charset="-128"/>
              </a:rPr>
              <a:t>診率の向上など、検診精度の維持向上が</a:t>
            </a:r>
            <a:r>
              <a:rPr lang="ja-JP" altLang="ja-JP" sz="2000" b="1" dirty="0" smtClean="0">
                <a:solidFill>
                  <a:srgbClr val="000000"/>
                </a:solidFill>
                <a:ea typeface="HG丸ｺﾞｼｯｸM-PRO" panose="020F0600000000000000" pitchFamily="50" charset="-128"/>
                <a:cs typeface="HG丸ｺﾞｼｯｸM-PRO" panose="020F0600000000000000" pitchFamily="50" charset="-128"/>
              </a:rPr>
              <a:t>必要です。</a:t>
            </a:r>
            <a:r>
              <a:rPr lang="ja-JP" altLang="en-US" sz="1400" dirty="0">
                <a:solidFill>
                  <a:schemeClr val="tx1"/>
                </a:solidFill>
                <a:latin typeface="HG丸ｺﾞｼｯｸM-PRO" panose="020F0600000000000000" pitchFamily="50" charset="-128"/>
                <a:ea typeface="HG丸ｺﾞｼｯｸM-PRO" panose="020F0600000000000000" pitchFamily="50" charset="-128"/>
              </a:rPr>
              <a:t>参考資料２</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-P</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１</a:t>
            </a:r>
            <a:endParaRPr kumimoji="1" lang="ja-JP" altLang="en-US" sz="1400" b="1" dirty="0"/>
          </a:p>
        </p:txBody>
      </p:sp>
    </p:spTree>
    <p:extLst>
      <p:ext uri="{BB962C8B-B14F-4D97-AF65-F5344CB8AC3E}">
        <p14:creationId xmlns:p14="http://schemas.microsoft.com/office/powerpoint/2010/main" val="2308198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68299" cy="6165304"/>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smtClean="0">
              <a:latin typeface="HGS創英角ﾎﾟｯﾌﾟ体" pitchFamily="50" charset="-128"/>
              <a:ea typeface="HGS創英角ﾎﾟｯﾌﾟ体" pitchFamily="50" charset="-128"/>
            </a:endParaRPr>
          </a:p>
          <a:p>
            <a:r>
              <a:rPr lang="ja-JP" altLang="en-US" b="1" smtClean="0">
                <a:latin typeface="HG丸ｺﾞｼｯｸM-PRO" panose="020F0600000000000000" pitchFamily="50" charset="-128"/>
                <a:ea typeface="HG丸ｺﾞｼｯｸM-PRO" panose="020F0600000000000000" pitchFamily="50" charset="-128"/>
              </a:rPr>
              <a:t>　　</a:t>
            </a:r>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r>
              <a:rPr lang="ja-JP" altLang="en-US" sz="1200" smtClean="0">
                <a:latin typeface="HG丸ｺﾞｼｯｸM-PRO" panose="020F0600000000000000" pitchFamily="50" charset="-128"/>
                <a:ea typeface="HG丸ｺﾞｼｯｸM-PRO" panose="020F0600000000000000" pitchFamily="50" charset="-128"/>
              </a:rPr>
              <a:t>　</a:t>
            </a:r>
            <a:r>
              <a:rPr lang="ja-JP" altLang="en-US" sz="1200" b="1"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b="1"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smtClean="0">
              <a:latin typeface="HG丸ｺﾞｼｯｸM-PRO" panose="020F0600000000000000" pitchFamily="50" charset="-128"/>
              <a:ea typeface="HG丸ｺﾞｼｯｸM-PRO" panose="020F0600000000000000" pitchFamily="50" charset="-128"/>
            </a:endParaRPr>
          </a:p>
          <a:p>
            <a:r>
              <a:rPr lang="ja-JP" altLang="en-US" b="1"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7</a:t>
            </a:fld>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3280471718"/>
              </p:ext>
            </p:extLst>
          </p:nvPr>
        </p:nvGraphicFramePr>
        <p:xfrm>
          <a:off x="251520" y="959149"/>
          <a:ext cx="8640877" cy="3821646"/>
        </p:xfrm>
        <a:graphic>
          <a:graphicData uri="http://schemas.openxmlformats.org/drawingml/2006/table">
            <a:tbl>
              <a:tblPr firstRow="1" firstCol="1" lastRow="1" lastCol="1" bandRow="1" bandCol="1">
                <a:tableStyleId>{5940675A-B579-460E-94D1-54222C63F5DA}</a:tableStyleId>
              </a:tblPr>
              <a:tblGrid>
                <a:gridCol w="2101113">
                  <a:extLst>
                    <a:ext uri="{9D8B030D-6E8A-4147-A177-3AD203B41FA5}">
                      <a16:colId xmlns:a16="http://schemas.microsoft.com/office/drawing/2014/main" val="20000"/>
                    </a:ext>
                  </a:extLst>
                </a:gridCol>
                <a:gridCol w="1355188">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1296144">
                  <a:extLst>
                    <a:ext uri="{9D8B030D-6E8A-4147-A177-3AD203B41FA5}">
                      <a16:colId xmlns:a16="http://schemas.microsoft.com/office/drawing/2014/main" val="20004"/>
                    </a:ext>
                  </a:extLst>
                </a:gridCol>
                <a:gridCol w="1368152">
                  <a:extLst>
                    <a:ext uri="{9D8B030D-6E8A-4147-A177-3AD203B41FA5}">
                      <a16:colId xmlns:a16="http://schemas.microsoft.com/office/drawing/2014/main" val="20005"/>
                    </a:ext>
                  </a:extLst>
                </a:gridCol>
              </a:tblGrid>
              <a:tr h="751092">
                <a:tc>
                  <a:txBody>
                    <a:bodyPr/>
                    <a:lstStyle/>
                    <a:p>
                      <a:pPr algn="ctr" fontAlgn="auto">
                        <a:lnSpc>
                          <a:spcPts val="1400"/>
                        </a:lnSpc>
                        <a:spcAft>
                          <a:spcPts val="0"/>
                        </a:spcAft>
                      </a:pPr>
                      <a:r>
                        <a:rPr lang="en-US" sz="1050" kern="100" dirty="0">
                          <a:effectLst/>
                          <a:latin typeface="HG丸ｺﾞｼｯｸM-PRO" panose="020F0600000000000000" pitchFamily="50" charset="-128"/>
                          <a:ea typeface="HG丸ｺﾞｼｯｸM-PRO" panose="020F0600000000000000" pitchFamily="50" charset="-128"/>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胃がん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大腸がん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肺がん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乳がん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dirty="0">
                          <a:effectLst/>
                          <a:latin typeface="HG丸ｺﾞｼｯｸM-PRO" panose="020F0600000000000000" pitchFamily="50" charset="-128"/>
                          <a:ea typeface="HG丸ｺﾞｼｯｸM-PRO" panose="020F0600000000000000" pitchFamily="50" charset="-128"/>
                        </a:rPr>
                        <a:t>子宮頸がん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extLst>
                  <a:ext uri="{0D108BD9-81ED-4DB2-BD59-A6C34878D82A}">
                    <a16:rowId xmlns:a16="http://schemas.microsoft.com/office/drawing/2014/main" val="10000"/>
                  </a:ext>
                </a:extLst>
              </a:tr>
              <a:tr h="521116">
                <a:tc>
                  <a:txBody>
                    <a:bodyPr/>
                    <a:lstStyle/>
                    <a:p>
                      <a:pPr algn="ctr" fontAlgn="auto">
                        <a:lnSpc>
                          <a:spcPts val="1400"/>
                        </a:lnSpc>
                        <a:spcAft>
                          <a:spcPts val="0"/>
                        </a:spcAft>
                      </a:pPr>
                      <a:endParaRPr lang="en-US" altLang="ja-JP" sz="1800" kern="100" dirty="0" smtClean="0">
                        <a:effectLst/>
                        <a:latin typeface="HG丸ｺﾞｼｯｸM-PRO" panose="020F0600000000000000" pitchFamily="50" charset="-128"/>
                        <a:ea typeface="HG丸ｺﾞｼｯｸM-PRO" panose="020F0600000000000000" pitchFamily="50" charset="-128"/>
                      </a:endParaRPr>
                    </a:p>
                    <a:p>
                      <a:pPr algn="l" fontAlgn="auto">
                        <a:lnSpc>
                          <a:spcPts val="1400"/>
                        </a:lnSpc>
                        <a:spcAft>
                          <a:spcPts val="0"/>
                        </a:spcAft>
                      </a:pPr>
                      <a:r>
                        <a:rPr lang="ja-JP" sz="1600" kern="100" dirty="0" smtClean="0">
                          <a:effectLst/>
                          <a:latin typeface="HG丸ｺﾞｼｯｸM-PRO" panose="020F0600000000000000" pitchFamily="50" charset="-128"/>
                          <a:ea typeface="HG丸ｺﾞｼｯｸM-PRO" panose="020F0600000000000000" pitchFamily="50" charset="-128"/>
                        </a:rPr>
                        <a:t>平成</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25</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2013</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ja-JP" sz="1600" kern="100" dirty="0" smtClean="0">
                          <a:effectLst/>
                          <a:latin typeface="HG丸ｺﾞｼｯｸM-PRO" panose="020F0600000000000000" pitchFamily="50" charset="-128"/>
                          <a:ea typeface="HG丸ｺﾞｼｯｸM-PRO" panose="020F0600000000000000" pitchFamily="50" charset="-128"/>
                        </a:rPr>
                        <a:t>年</a:t>
                      </a:r>
                      <a:endParaRPr lang="ja-JP" sz="16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algn="ctr">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30.2</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47</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144000" marB="0" anchor="ctr">
                    <a:solidFill>
                      <a:schemeClr val="bg1"/>
                    </a:solidFill>
                  </a:tcPr>
                </a:tc>
                <a:tc>
                  <a:txBody>
                    <a:bodyPr/>
                    <a:lstStyle/>
                    <a:p>
                      <a:pPr algn="ctr">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2</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9.</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8</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47</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144000" marB="0" anchor="ctr">
                    <a:solidFill>
                      <a:schemeClr val="bg1"/>
                    </a:solidFill>
                  </a:tcPr>
                </a:tc>
                <a:tc>
                  <a:txBody>
                    <a:bodyPr/>
                    <a:lstStyle/>
                    <a:p>
                      <a:pPr algn="ctr">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32</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3</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47</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144000" marB="0" anchor="ctr">
                    <a:solidFill>
                      <a:schemeClr val="bg1"/>
                    </a:solidFill>
                  </a:tcPr>
                </a:tc>
                <a:tc>
                  <a:txBody>
                    <a:bodyPr/>
                    <a:lstStyle/>
                    <a:p>
                      <a:pPr algn="ctr">
                        <a:lnSpc>
                          <a:spcPts val="1400"/>
                        </a:lnSpc>
                        <a:spcAft>
                          <a:spcPts val="0"/>
                        </a:spcAft>
                      </a:pP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3</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5</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7</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47</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144000" marB="0" anchor="ctr">
                    <a:solidFill>
                      <a:schemeClr val="bg1"/>
                    </a:solidFill>
                  </a:tcPr>
                </a:tc>
                <a:tc>
                  <a:txBody>
                    <a:bodyPr/>
                    <a:lstStyle/>
                    <a:p>
                      <a:pPr algn="ctr">
                        <a:lnSpc>
                          <a:spcPts val="1400"/>
                        </a:lnSpc>
                        <a:spcAft>
                          <a:spcPts val="0"/>
                        </a:spcAft>
                      </a:pP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3</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7</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1</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46</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extLst>
                  <a:ext uri="{0D108BD9-81ED-4DB2-BD59-A6C34878D82A}">
                    <a16:rowId xmlns:a16="http://schemas.microsoft.com/office/drawing/2014/main" val="10001"/>
                  </a:ext>
                </a:extLst>
              </a:tr>
              <a:tr h="521116">
                <a:tc>
                  <a:txBody>
                    <a:bodyPr/>
                    <a:lstStyle/>
                    <a:p>
                      <a:pPr algn="l" fontAlgn="auto">
                        <a:lnSpc>
                          <a:spcPts val="1400"/>
                        </a:lnSpc>
                        <a:spcAft>
                          <a:spcPts val="0"/>
                        </a:spcAft>
                      </a:pPr>
                      <a:endParaRPr lang="en-US" altLang="ja-JP" sz="1600" kern="100" dirty="0" smtClean="0">
                        <a:effectLst/>
                        <a:latin typeface="HG丸ｺﾞｼｯｸM-PRO" panose="020F0600000000000000" pitchFamily="50" charset="-128"/>
                        <a:ea typeface="HG丸ｺﾞｼｯｸM-PRO" panose="020F0600000000000000" pitchFamily="50" charset="-128"/>
                      </a:endParaRPr>
                    </a:p>
                    <a:p>
                      <a:pPr algn="l" fontAlgn="auto">
                        <a:lnSpc>
                          <a:spcPts val="1400"/>
                        </a:lnSpc>
                        <a:spcAft>
                          <a:spcPts val="0"/>
                        </a:spcAft>
                      </a:pPr>
                      <a:r>
                        <a:rPr lang="ja-JP" sz="1600" kern="100" dirty="0" smtClean="0">
                          <a:effectLst/>
                          <a:latin typeface="HG丸ｺﾞｼｯｸM-PRO" panose="020F0600000000000000" pitchFamily="50" charset="-128"/>
                          <a:ea typeface="HG丸ｺﾞｼｯｸM-PRO" panose="020F0600000000000000" pitchFamily="50" charset="-128"/>
                        </a:rPr>
                        <a:t>平成</a:t>
                      </a:r>
                      <a:r>
                        <a:rPr 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2</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8</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2016</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ja-JP" altLang="en-US" sz="1600" kern="1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年</a:t>
                      </a:r>
                      <a:endParaRPr lang="ja-JP" sz="16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algn="ctr">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33.7</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46</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144000" marB="0" anchor="ctr">
                    <a:solidFill>
                      <a:schemeClr val="bg1"/>
                    </a:solidFill>
                  </a:tcPr>
                </a:tc>
                <a:tc>
                  <a:txBody>
                    <a:bodyPr/>
                    <a:lstStyle/>
                    <a:p>
                      <a:pPr algn="ctr">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34</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4</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44</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36</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4</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46</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39</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0</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43</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38</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5</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39</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extLst>
                  <a:ext uri="{0D108BD9-81ED-4DB2-BD59-A6C34878D82A}">
                    <a16:rowId xmlns:a16="http://schemas.microsoft.com/office/drawing/2014/main" val="10002"/>
                  </a:ext>
                </a:extLst>
              </a:tr>
              <a:tr h="503384">
                <a:tc>
                  <a:txBody>
                    <a:bodyPr/>
                    <a:lstStyle/>
                    <a:p>
                      <a:pPr algn="l" fontAlgn="auto">
                        <a:lnSpc>
                          <a:spcPct val="100000"/>
                        </a:lnSpc>
                        <a:spcBef>
                          <a:spcPts val="1200"/>
                        </a:spcBef>
                        <a:spcAft>
                          <a:spcPts val="0"/>
                        </a:spcAft>
                      </a:pP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令和元（</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2019</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ja-JP" sz="1600" kern="100" dirty="0" smtClean="0">
                          <a:effectLst/>
                          <a:latin typeface="HG丸ｺﾞｼｯｸM-PRO" panose="020F0600000000000000" pitchFamily="50" charset="-128"/>
                          <a:ea typeface="HG丸ｺﾞｼｯｸM-PRO" panose="020F0600000000000000" pitchFamily="50" charset="-128"/>
                        </a:rPr>
                        <a:t>年</a:t>
                      </a:r>
                      <a:endParaRPr lang="ja-JP" sz="1600" dirty="0">
                        <a:effectLst/>
                        <a:latin typeface="HG丸ｺﾞｼｯｸM-PRO" panose="020F0600000000000000" pitchFamily="50" charset="-128"/>
                        <a:ea typeface="HG丸ｺﾞｼｯｸM-PRO" panose="020F0600000000000000" pitchFamily="50" charset="-128"/>
                      </a:endParaRPr>
                    </a:p>
                  </a:txBody>
                  <a:tcPr marL="68580" marR="68580" marT="144000" marB="0">
                    <a:solidFill>
                      <a:schemeClr val="accent5">
                        <a:lumMod val="40000"/>
                        <a:lumOff val="60000"/>
                      </a:schemeClr>
                    </a:solidFill>
                  </a:tcPr>
                </a:tc>
                <a:tc>
                  <a:txBody>
                    <a:bodyPr/>
                    <a:lstStyle/>
                    <a:p>
                      <a:pPr algn="ctr" fontAlgn="auto">
                        <a:lnSpc>
                          <a:spcPct val="100000"/>
                        </a:lnSpc>
                        <a:spcAft>
                          <a:spcPts val="0"/>
                        </a:spcAft>
                      </a:pP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3</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5</a:t>
                      </a: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8</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47</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fontAlgn="auto">
                        <a:lnSpc>
                          <a:spcPct val="100000"/>
                        </a:lnSpc>
                        <a:spcAft>
                          <a:spcPts val="0"/>
                        </a:spcAft>
                      </a:pP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3</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7</a:t>
                      </a: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8</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41</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fontAlgn="auto">
                        <a:lnSpc>
                          <a:spcPct val="100000"/>
                        </a:lnSpc>
                        <a:spcAft>
                          <a:spcPts val="0"/>
                        </a:spcAft>
                      </a:pP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42</a:t>
                      </a: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0</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3600" kern="1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46</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fontAlgn="auto">
                        <a:lnSpc>
                          <a:spcPct val="100000"/>
                        </a:lnSpc>
                        <a:spcAft>
                          <a:spcPts val="0"/>
                        </a:spcAft>
                      </a:pP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41</a:t>
                      </a: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9</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3600" kern="1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43</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fontAlgn="auto">
                        <a:lnSpc>
                          <a:spcPct val="100000"/>
                        </a:lnSpc>
                        <a:spcAft>
                          <a:spcPts val="0"/>
                        </a:spcAft>
                      </a:pP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3</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9</a:t>
                      </a: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8</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3600" kern="1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4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39</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extLst>
                  <a:ext uri="{0D108BD9-81ED-4DB2-BD59-A6C34878D82A}">
                    <a16:rowId xmlns:a16="http://schemas.microsoft.com/office/drawing/2014/main" val="10003"/>
                  </a:ext>
                </a:extLst>
              </a:tr>
              <a:tr h="572268">
                <a:tc>
                  <a:txBody>
                    <a:bodyPr/>
                    <a:lstStyle/>
                    <a:p>
                      <a:pPr algn="l" fontAlgn="auto">
                        <a:lnSpc>
                          <a:spcPct val="100000"/>
                        </a:lnSpc>
                        <a:spcBef>
                          <a:spcPts val="1200"/>
                        </a:spcBef>
                        <a:spcAft>
                          <a:spcPts val="0"/>
                        </a:spcAft>
                      </a:pP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令和４（</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2022</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ja-JP" sz="1600" kern="100" dirty="0" smtClean="0">
                          <a:effectLst/>
                          <a:latin typeface="HG丸ｺﾞｼｯｸM-PRO" panose="020F0600000000000000" pitchFamily="50" charset="-128"/>
                          <a:ea typeface="HG丸ｺﾞｼｯｸM-PRO" panose="020F0600000000000000" pitchFamily="50" charset="-128"/>
                        </a:rPr>
                        <a:t>年</a:t>
                      </a:r>
                      <a:endParaRPr lang="ja-JP" sz="1600" dirty="0">
                        <a:effectLst/>
                        <a:latin typeface="HG丸ｺﾞｼｯｸM-PRO" panose="020F0600000000000000" pitchFamily="50" charset="-128"/>
                        <a:ea typeface="HG丸ｺﾞｼｯｸM-PRO" panose="020F0600000000000000" pitchFamily="50" charset="-128"/>
                      </a:endParaRPr>
                    </a:p>
                  </a:txBody>
                  <a:tcPr marL="68580" marR="68580" marT="144000" marB="0">
                    <a:solidFill>
                      <a:schemeClr val="accent5">
                        <a:lumMod val="40000"/>
                        <a:lumOff val="60000"/>
                      </a:schemeClr>
                    </a:solidFill>
                  </a:tcPr>
                </a:tc>
                <a:tc>
                  <a:txBody>
                    <a:bodyPr/>
                    <a:lstStyle/>
                    <a:p>
                      <a:pPr algn="ctr" fontAlgn="auto">
                        <a:lnSpc>
                          <a:spcPct val="100000"/>
                        </a:lnSpc>
                        <a:spcAft>
                          <a:spcPts val="0"/>
                        </a:spcAft>
                      </a:pP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36</a:t>
                      </a: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8</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28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43</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位</a:t>
                      </a: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24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ct val="100000"/>
                        </a:lnSpc>
                        <a:spcAft>
                          <a:spcPts val="0"/>
                        </a:spcAft>
                      </a:pP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40</a:t>
                      </a: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3</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42</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位</a:t>
                      </a: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ct val="100000"/>
                        </a:lnSpc>
                        <a:spcAft>
                          <a:spcPts val="0"/>
                        </a:spcAft>
                      </a:pP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42</a:t>
                      </a: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2</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2800" dirty="0">
                        <a:solidFill>
                          <a:srgbClr val="FF0000"/>
                        </a:solidFill>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45</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位</a:t>
                      </a: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24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ct val="100000"/>
                        </a:lnSpc>
                        <a:spcAft>
                          <a:spcPts val="0"/>
                        </a:spcAft>
                      </a:pP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42</a:t>
                      </a: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2</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2800" dirty="0">
                        <a:solidFill>
                          <a:srgbClr val="FF0000"/>
                        </a:solidFill>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42</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位</a:t>
                      </a: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20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ct val="100000"/>
                        </a:lnSpc>
                        <a:spcAft>
                          <a:spcPts val="0"/>
                        </a:spcAft>
                      </a:pP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3</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9</a:t>
                      </a:r>
                      <a:r>
                        <a:rPr lang="en-US"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9</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2800" dirty="0">
                        <a:solidFill>
                          <a:srgbClr val="FF0000"/>
                        </a:solidFill>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39</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位</a:t>
                      </a: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extLst>
                  <a:ext uri="{0D108BD9-81ED-4DB2-BD59-A6C34878D82A}">
                    <a16:rowId xmlns:a16="http://schemas.microsoft.com/office/drawing/2014/main" val="2159771772"/>
                  </a:ext>
                </a:extLst>
              </a:tr>
              <a:tr h="508683">
                <a:tc>
                  <a:txBody>
                    <a:bodyPr/>
                    <a:lstStyle/>
                    <a:p>
                      <a:pPr algn="l" fontAlgn="auto">
                        <a:lnSpc>
                          <a:spcPct val="100000"/>
                        </a:lnSpc>
                        <a:spcBef>
                          <a:spcPts val="1200"/>
                        </a:spcBef>
                        <a:spcAft>
                          <a:spcPts val="0"/>
                        </a:spcAft>
                      </a:pP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令和４（</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2022</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ja-JP" altLang="ja-JP" sz="1600" kern="100" dirty="0" smtClean="0">
                          <a:effectLst/>
                          <a:latin typeface="HG丸ｺﾞｼｯｸM-PRO" panose="020F0600000000000000" pitchFamily="50" charset="-128"/>
                          <a:ea typeface="HG丸ｺﾞｼｯｸM-PRO" panose="020F0600000000000000" pitchFamily="50" charset="-128"/>
                        </a:rPr>
                        <a:t>年</a:t>
                      </a:r>
                      <a:endParaRPr lang="ja-JP" altLang="ja-JP" sz="1600" dirty="0" smtClean="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altLang="ja-JP" sz="1600" kern="100" dirty="0" smtClean="0">
                          <a:effectLst/>
                          <a:latin typeface="HG丸ｺﾞｼｯｸM-PRO" panose="020F0600000000000000" pitchFamily="50" charset="-128"/>
                          <a:ea typeface="HG丸ｺﾞｼｯｸM-PRO" panose="020F0600000000000000" pitchFamily="50" charset="-128"/>
                        </a:rPr>
                        <a:t>全国</a:t>
                      </a:r>
                      <a:r>
                        <a:rPr lang="ja-JP" altLang="en-US" sz="1600" kern="100" dirty="0" smtClean="0">
                          <a:effectLst/>
                          <a:latin typeface="HG丸ｺﾞｼｯｸM-PRO" panose="020F0600000000000000" pitchFamily="50" charset="-128"/>
                          <a:ea typeface="HG丸ｺﾞｼｯｸM-PRO" panose="020F0600000000000000" pitchFamily="50" charset="-128"/>
                        </a:rPr>
                        <a:t>平均</a:t>
                      </a:r>
                      <a:endParaRPr lang="ja-JP" sz="16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algn="ctr" fontAlgn="auto">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41.9</a:t>
                      </a:r>
                      <a:r>
                        <a:rPr lang="ja-JP" altLang="en-US"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endParaRPr lang="ja-JP" sz="20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45.9</a:t>
                      </a:r>
                      <a:r>
                        <a:rPr lang="ja-JP" altLang="en-US"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endParaRPr lang="ja-JP" sz="20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49.7</a:t>
                      </a:r>
                      <a:r>
                        <a:rPr lang="ja-JP" altLang="en-US"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endParaRPr lang="ja-JP" sz="20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47.4</a:t>
                      </a:r>
                      <a:r>
                        <a:rPr lang="ja-JP" altLang="en-US"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endParaRPr lang="ja-JP" sz="20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43.6</a:t>
                      </a:r>
                      <a:r>
                        <a:rPr lang="ja-JP" altLang="en-US"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endParaRPr lang="ja-JP" sz="20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extLst>
                  <a:ext uri="{0D108BD9-81ED-4DB2-BD59-A6C34878D82A}">
                    <a16:rowId xmlns:a16="http://schemas.microsoft.com/office/drawing/2014/main" val="4044848227"/>
                  </a:ext>
                </a:extLst>
              </a:tr>
              <a:tr h="443987">
                <a:tc>
                  <a:txBody>
                    <a:bodyPr/>
                    <a:lstStyle/>
                    <a:p>
                      <a:pPr algn="l" fontAlgn="auto">
                        <a:lnSpc>
                          <a:spcPts val="1400"/>
                        </a:lnSpc>
                        <a:spcAft>
                          <a:spcPts val="0"/>
                        </a:spcAft>
                      </a:pP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第３期</a:t>
                      </a:r>
                      <a:r>
                        <a:rPr lang="ja-JP" altLang="en-US" sz="1600" kern="100" dirty="0" smtClean="0">
                          <a:solidFill>
                            <a:schemeClr val="tx1"/>
                          </a:solidFill>
                          <a:effectLst/>
                          <a:latin typeface="HG丸ｺﾞｼｯｸM-PRO" panose="020F0600000000000000" pitchFamily="50" charset="-128"/>
                          <a:ea typeface="HG丸ｺﾞｼｯｸM-PRO" panose="020F0600000000000000" pitchFamily="50" charset="-128"/>
                        </a:rPr>
                        <a:t>大阪府計画での</a:t>
                      </a:r>
                      <a:r>
                        <a:rPr lang="ja-JP" sz="1600" kern="100" dirty="0" smtClean="0">
                          <a:solidFill>
                            <a:schemeClr val="tx1"/>
                          </a:solidFill>
                          <a:effectLst/>
                          <a:latin typeface="HG丸ｺﾞｼｯｸM-PRO" panose="020F0600000000000000" pitchFamily="50" charset="-128"/>
                          <a:ea typeface="HG丸ｺﾞｼｯｸM-PRO" panose="020F0600000000000000" pitchFamily="50" charset="-128"/>
                        </a:rPr>
                        <a:t>目標</a:t>
                      </a:r>
                      <a:r>
                        <a:rPr lang="ja-JP" sz="1600" kern="100" dirty="0" smtClean="0">
                          <a:effectLst/>
                          <a:latin typeface="HG丸ｺﾞｼｯｸM-PRO" panose="020F0600000000000000" pitchFamily="50" charset="-128"/>
                          <a:ea typeface="HG丸ｺﾞｼｯｸM-PRO" panose="020F0600000000000000" pitchFamily="50" charset="-128"/>
                        </a:rPr>
                        <a:t>値</a:t>
                      </a:r>
                      <a:endParaRPr lang="ja-JP" sz="16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ts val="14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40</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40</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28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45</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28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45</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28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alt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45</a:t>
                      </a:r>
                      <a:r>
                        <a:rPr lang="ja-JP" sz="2000" kern="1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ja-JP" sz="28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extLst>
                  <a:ext uri="{0D108BD9-81ED-4DB2-BD59-A6C34878D82A}">
                    <a16:rowId xmlns:a16="http://schemas.microsoft.com/office/drawing/2014/main" val="10004"/>
                  </a:ext>
                </a:extLst>
              </a:tr>
            </a:tbl>
          </a:graphicData>
        </a:graphic>
      </p:graphicFrame>
      <p:sp>
        <p:nvSpPr>
          <p:cNvPr id="4" name="Rectangle 1"/>
          <p:cNvSpPr>
            <a:spLocks noChangeArrowheads="1"/>
          </p:cNvSpPr>
          <p:nvPr/>
        </p:nvSpPr>
        <p:spPr bwMode="auto">
          <a:xfrm>
            <a:off x="494153" y="525715"/>
            <a:ext cx="8182048"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600" b="1" dirty="0">
                <a:latin typeface="Arial" pitchFamily="34" charset="0"/>
                <a:ea typeface="ＭＳ Ｐゴシック" pitchFamily="50" charset="-128"/>
                <a:cs typeface="Times New Roman" pitchFamily="18" charset="0"/>
              </a:rPr>
              <a:t>　</a:t>
            </a:r>
            <a:r>
              <a:rPr lang="ja-JP" altLang="en-US" sz="1600" b="1" dirty="0" smtClean="0">
                <a:latin typeface="Arial" pitchFamily="34" charset="0"/>
                <a:ea typeface="ＭＳ Ｐゴシック" pitchFamily="50" charset="-128"/>
                <a:cs typeface="Times New Roman" pitchFamily="18" charset="0"/>
              </a:rPr>
              <a:t>図</a:t>
            </a:r>
            <a:r>
              <a:rPr kumimoji="1" lang="ja-JP" altLang="ja-JP" sz="1600" b="1"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表</a:t>
            </a:r>
            <a:r>
              <a:rPr lang="en-US" altLang="ja-JP" sz="1600" b="1" dirty="0" smtClean="0">
                <a:latin typeface="ＭＳ ゴシック" pitchFamily="49" charset="-128"/>
                <a:ea typeface="ＭＳ ゴシック" pitchFamily="49" charset="-128"/>
                <a:cs typeface="Times New Roman" pitchFamily="18" charset="0"/>
              </a:rPr>
              <a:t>10</a:t>
            </a:r>
            <a:r>
              <a:rPr lang="ja-JP" altLang="en-US" sz="1600" b="1" dirty="0">
                <a:latin typeface="ＭＳ ゴシック" pitchFamily="49" charset="-128"/>
                <a:ea typeface="ＭＳ ゴシック" pitchFamily="49" charset="-128"/>
                <a:cs typeface="Times New Roman" pitchFamily="18" charset="0"/>
              </a:rPr>
              <a:t>：</a:t>
            </a:r>
            <a:r>
              <a:rPr kumimoji="1" lang="ja-JP" altLang="ja-JP" sz="1600" b="1"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第</a:t>
            </a:r>
            <a:r>
              <a:rPr lang="ja-JP" altLang="en-US" sz="1600" b="1" dirty="0" smtClean="0">
                <a:solidFill>
                  <a:srgbClr val="FF0000"/>
                </a:solidFill>
                <a:latin typeface="ＭＳ ゴシック" pitchFamily="49" charset="-128"/>
                <a:ea typeface="ＭＳ ゴシック" pitchFamily="49" charset="-128"/>
                <a:cs typeface="Times New Roman" pitchFamily="18" charset="0"/>
              </a:rPr>
              <a:t>３</a:t>
            </a:r>
            <a:r>
              <a:rPr kumimoji="1" lang="ja-JP" altLang="ja-JP" sz="1600" b="1"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期大阪府がん対策推進計画におけるがん検診受診率目標値と実績値推移</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テキスト ボックス 5"/>
          <p:cNvSpPr txBox="1"/>
          <p:nvPr/>
        </p:nvSpPr>
        <p:spPr>
          <a:xfrm>
            <a:off x="277957" y="5148515"/>
            <a:ext cx="8614440" cy="954107"/>
          </a:xfrm>
          <a:prstGeom prst="rect">
            <a:avLst/>
          </a:prstGeom>
          <a:noFill/>
        </p:spPr>
        <p:txBody>
          <a:bodyPr wrap="square" rtlCol="0">
            <a:spAutoFit/>
          </a:bodyPr>
          <a:lstStyle/>
          <a:p>
            <a:pPr fontAlgn="auto"/>
            <a:r>
              <a:rPr lang="ja-JP" altLang="ja-JP" sz="1400" dirty="0">
                <a:latin typeface="+mn-ea"/>
              </a:rPr>
              <a:t>※受診率は</a:t>
            </a:r>
            <a:r>
              <a:rPr lang="en-US" altLang="ja-JP" sz="1400" dirty="0">
                <a:latin typeface="+mn-ea"/>
              </a:rPr>
              <a:t>40</a:t>
            </a:r>
            <a:r>
              <a:rPr lang="ja-JP" altLang="ja-JP" sz="1400" dirty="0">
                <a:latin typeface="+mn-ea"/>
              </a:rPr>
              <a:t>～</a:t>
            </a:r>
            <a:r>
              <a:rPr lang="en-US" altLang="ja-JP" sz="1400" dirty="0">
                <a:latin typeface="+mn-ea"/>
              </a:rPr>
              <a:t>69</a:t>
            </a:r>
            <a:r>
              <a:rPr lang="ja-JP" altLang="ja-JP" sz="1400" dirty="0">
                <a:latin typeface="+mn-ea"/>
              </a:rPr>
              <a:t>歳（子宮頸がんは</a:t>
            </a:r>
            <a:r>
              <a:rPr lang="en-US" altLang="ja-JP" sz="1400" dirty="0">
                <a:latin typeface="+mn-ea"/>
              </a:rPr>
              <a:t>20</a:t>
            </a:r>
            <a:r>
              <a:rPr lang="ja-JP" altLang="ja-JP" sz="1400" dirty="0">
                <a:latin typeface="+mn-ea"/>
              </a:rPr>
              <a:t>～</a:t>
            </a:r>
            <a:r>
              <a:rPr lang="en-US" altLang="ja-JP" sz="1400" dirty="0">
                <a:latin typeface="+mn-ea"/>
              </a:rPr>
              <a:t>69</a:t>
            </a:r>
            <a:r>
              <a:rPr lang="ja-JP" altLang="ja-JP" sz="1400" dirty="0">
                <a:latin typeface="+mn-ea"/>
              </a:rPr>
              <a:t>歳）で算出したもの</a:t>
            </a:r>
            <a:r>
              <a:rPr lang="ja-JP" altLang="ja-JP" sz="1400" dirty="0" smtClean="0">
                <a:latin typeface="+mn-ea"/>
              </a:rPr>
              <a:t>。</a:t>
            </a:r>
            <a:endParaRPr lang="en-US" altLang="ja-JP" sz="1400" dirty="0" smtClean="0">
              <a:latin typeface="+mn-ea"/>
            </a:endParaRPr>
          </a:p>
          <a:p>
            <a:pPr fontAlgn="auto"/>
            <a:r>
              <a:rPr lang="ja-JP" altLang="en-US" sz="1400" dirty="0">
                <a:latin typeface="+mn-ea"/>
              </a:rPr>
              <a:t>　 </a:t>
            </a:r>
            <a:r>
              <a:rPr lang="ja-JP" altLang="ja-JP" sz="1400" dirty="0" smtClean="0">
                <a:latin typeface="+mn-ea"/>
              </a:rPr>
              <a:t>また</a:t>
            </a:r>
            <a:r>
              <a:rPr lang="ja-JP" altLang="ja-JP" sz="1400" dirty="0">
                <a:latin typeface="+mn-ea"/>
              </a:rPr>
              <a:t>、胃がん・大腸がん・肺がんは過去１年以内の、乳がん・子宮頸がんは過去２年以内の受診率。</a:t>
            </a:r>
          </a:p>
          <a:p>
            <a:pPr fontAlgn="auto"/>
            <a:r>
              <a:rPr lang="ja-JP" altLang="ja-JP" sz="1400" dirty="0">
                <a:latin typeface="+mn-ea"/>
              </a:rPr>
              <a:t>※平成</a:t>
            </a:r>
            <a:r>
              <a:rPr lang="en-US" altLang="ja-JP" sz="1400" dirty="0">
                <a:latin typeface="+mn-ea"/>
              </a:rPr>
              <a:t>28</a:t>
            </a:r>
            <a:r>
              <a:rPr lang="ja-JP" altLang="ja-JP" sz="1400" dirty="0">
                <a:latin typeface="+mn-ea"/>
              </a:rPr>
              <a:t>（</a:t>
            </a:r>
            <a:r>
              <a:rPr lang="en-US" altLang="ja-JP" sz="1400" dirty="0">
                <a:latin typeface="+mn-ea"/>
              </a:rPr>
              <a:t>2016</a:t>
            </a:r>
            <a:r>
              <a:rPr lang="ja-JP" altLang="ja-JP" sz="1400" dirty="0">
                <a:latin typeface="+mn-ea"/>
              </a:rPr>
              <a:t>）年の全国平均及び順位は熊本県を含まず。</a:t>
            </a:r>
          </a:p>
          <a:p>
            <a:r>
              <a:rPr lang="ja-JP" altLang="en-US" sz="1400" dirty="0" smtClean="0"/>
              <a:t>　　　　　　　　　　　　　　　　　　　　　　　　　　　　　　　　　　　　　　　　　　　　　　　　　　　　　出典　：　国民生活基礎調査</a:t>
            </a:r>
            <a:endParaRPr kumimoji="1" lang="ja-JP" altLang="en-US" sz="1400" dirty="0"/>
          </a:p>
        </p:txBody>
      </p:sp>
      <p:sp>
        <p:nvSpPr>
          <p:cNvPr id="11" name="テキスト ボックス 10"/>
          <p:cNvSpPr txBox="1"/>
          <p:nvPr/>
        </p:nvSpPr>
        <p:spPr>
          <a:xfrm>
            <a:off x="251520" y="0"/>
            <a:ext cx="7111623"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　大阪府</a:t>
            </a:r>
            <a:r>
              <a:rPr lang="ja-JP" altLang="en-US" sz="2000" b="1" dirty="0">
                <a:latin typeface="HG丸ｺﾞｼｯｸM-PRO" panose="020F0600000000000000" pitchFamily="50" charset="-128"/>
                <a:ea typeface="HG丸ｺﾞｼｯｸM-PRO" panose="020F0600000000000000" pitchFamily="50" charset="-128"/>
              </a:rPr>
              <a:t>における</a:t>
            </a:r>
            <a:r>
              <a:rPr lang="ja-JP" altLang="en-US" sz="20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89172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68299" cy="6165304"/>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a:t>
            </a:r>
            <a:r>
              <a:rPr lang="zh-TW" altLang="en-US" sz="1400" dirty="0" smtClean="0">
                <a:latin typeface="HG丸ｺﾞｼｯｸM-PRO" panose="020F0600000000000000" pitchFamily="50" charset="-128"/>
                <a:ea typeface="HG丸ｺﾞｼｯｸM-PRO" panose="020F0600000000000000" pitchFamily="50" charset="-128"/>
              </a:rPr>
              <a:t>注</a:t>
            </a:r>
            <a:r>
              <a:rPr lang="en-US" altLang="ja-JP" sz="1400" dirty="0">
                <a:latin typeface="HG丸ｺﾞｼｯｸM-PRO" panose="020F0600000000000000" pitchFamily="50" charset="-128"/>
                <a:ea typeface="HG丸ｺﾞｼｯｸM-PRO" panose="020F0600000000000000" pitchFamily="50" charset="-128"/>
              </a:rPr>
              <a:t>11</a:t>
            </a:r>
            <a:r>
              <a:rPr lang="ja-JP" altLang="en-US" sz="1400" dirty="0" smtClean="0">
                <a:latin typeface="HG丸ｺﾞｼｯｸM-PRO" panose="020F0600000000000000" pitchFamily="50" charset="-128"/>
                <a:ea typeface="HG丸ｺﾞｼｯｸM-PRO" panose="020F0600000000000000" pitchFamily="50" charset="-128"/>
              </a:rPr>
              <a:t>）</a:t>
            </a:r>
            <a:r>
              <a:rPr lang="zh-TW" altLang="en-US" sz="1400" dirty="0">
                <a:latin typeface="HG丸ｺﾞｼｯｸM-PRO" panose="020F0600000000000000" pitchFamily="50" charset="-128"/>
                <a:ea typeface="HG丸ｺﾞｼｯｸM-PRO" panose="020F0600000000000000" pitchFamily="50" charset="-128"/>
              </a:rPr>
              <a:t>対策型検診</a:t>
            </a:r>
          </a:p>
          <a:p>
            <a:r>
              <a:rPr lang="ja-JP" altLang="en-US" sz="1400" dirty="0">
                <a:latin typeface="HG丸ｺﾞｼｯｸM-PRO" panose="020F0600000000000000" pitchFamily="50" charset="-128"/>
                <a:ea typeface="HG丸ｺﾞｼｯｸM-PRO" panose="020F0600000000000000" pitchFamily="50" charset="-128"/>
              </a:rPr>
              <a:t>　　集団全体の死亡率減少を目的として実施するものを指し、公共的な予防対策として行われます。この</a:t>
            </a:r>
            <a:r>
              <a:rPr lang="ja-JP" altLang="en-US" sz="1400" dirty="0" err="1" smtClean="0">
                <a:latin typeface="HG丸ｺﾞｼｯｸM-PRO" panose="020F0600000000000000" pitchFamily="50" charset="-128"/>
                <a:ea typeface="HG丸ｺﾞｼｯｸM-PRO" panose="020F0600000000000000" pitchFamily="50" charset="-128"/>
              </a:rPr>
              <a:t>た</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め、有効性</a:t>
            </a:r>
            <a:r>
              <a:rPr lang="ja-JP" altLang="en-US" sz="1400" dirty="0">
                <a:latin typeface="HG丸ｺﾞｼｯｸM-PRO" panose="020F0600000000000000" pitchFamily="50" charset="-128"/>
                <a:ea typeface="HG丸ｺﾞｼｯｸM-PRO" panose="020F0600000000000000" pitchFamily="50" charset="-128"/>
              </a:rPr>
              <a:t>が確立したがん検診を選択し、利益は不利益を上回ることが基本条件となります。わが国では</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対策型</a:t>
            </a:r>
            <a:r>
              <a:rPr lang="ja-JP" altLang="en-US" sz="1400" dirty="0">
                <a:latin typeface="HG丸ｺﾞｼｯｸM-PRO" panose="020F0600000000000000" pitchFamily="50" charset="-128"/>
                <a:ea typeface="HG丸ｺﾞｼｯｸM-PRO" panose="020F0600000000000000" pitchFamily="50" charset="-128"/>
              </a:rPr>
              <a:t>検診と</a:t>
            </a:r>
            <a:r>
              <a:rPr lang="ja-JP" altLang="en-US" sz="1400" dirty="0" smtClean="0">
                <a:latin typeface="HG丸ｺﾞｼｯｸM-PRO" panose="020F0600000000000000" pitchFamily="50" charset="-128"/>
                <a:ea typeface="HG丸ｺﾞｼｯｸM-PRO" panose="020F0600000000000000" pitchFamily="50" charset="-128"/>
              </a:rPr>
              <a:t>して市区</a:t>
            </a:r>
            <a:r>
              <a:rPr lang="ja-JP" altLang="en-US" sz="1400" dirty="0">
                <a:latin typeface="HG丸ｺﾞｼｯｸM-PRO" panose="020F0600000000000000" pitchFamily="50" charset="-128"/>
                <a:ea typeface="HG丸ｺﾞｼｯｸM-PRO" panose="020F0600000000000000" pitchFamily="50" charset="-128"/>
              </a:rPr>
              <a:t>町村が行う住民</a:t>
            </a:r>
            <a:r>
              <a:rPr lang="ja-JP" altLang="en-US" sz="1400" dirty="0">
                <a:solidFill>
                  <a:schemeClr val="tx1"/>
                </a:solidFill>
                <a:latin typeface="HG丸ｺﾞｼｯｸM-PRO" panose="020F0600000000000000" pitchFamily="50" charset="-128"/>
                <a:ea typeface="HG丸ｺﾞｼｯｸM-PRO" panose="020F0600000000000000" pitchFamily="50" charset="-128"/>
              </a:rPr>
              <a:t>検診（胃がん、大腸がん、肺がん、乳がん、子宮頸がん）が該当</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し</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ます</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endParaRPr lang="en-US" altLang="ja-JP" b="1" dirty="0" smtClean="0">
              <a:solidFill>
                <a:srgbClr val="FF0000"/>
              </a:solidFill>
              <a:latin typeface="HG丸ｺﾞｼｯｸM-PRO" panose="020F0600000000000000" pitchFamily="50" charset="-128"/>
              <a:ea typeface="HG丸ｺﾞｼｯｸM-PRO" panose="020F0600000000000000" pitchFamily="50" charset="-128"/>
            </a:endParaRPr>
          </a:p>
          <a:p>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smtClean="0">
                <a:solidFill>
                  <a:srgbClr val="FF0000"/>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参考</a:t>
            </a:r>
            <a:r>
              <a:rPr lang="ja-JP" altLang="en-US" sz="1400" dirty="0">
                <a:solidFill>
                  <a:schemeClr val="tx1"/>
                </a:solidFill>
                <a:latin typeface="HG丸ｺﾞｼｯｸM-PRO" panose="020F0600000000000000" pitchFamily="50" charset="-128"/>
                <a:ea typeface="HG丸ｺﾞｼｯｸM-PRO" panose="020F0600000000000000" pitchFamily="50" charset="-128"/>
              </a:rPr>
              <a:t>資料２</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-P</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５</a:t>
            </a:r>
            <a:endParaRPr lang="en-US" altLang="ja-JP" sz="1400" b="1"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　</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a:t>
            </a:r>
            <a:r>
              <a:rPr lang="ja-JP" altLang="ja-JP" dirty="0">
                <a:solidFill>
                  <a:srgbClr val="FF0000"/>
                </a:solidFill>
                <a:latin typeface="HG丸ｺﾞｼｯｸM-PRO" panose="020F0600000000000000" pitchFamily="50" charset="-128"/>
                <a:ea typeface="HG丸ｺﾞｼｯｸM-PRO" panose="020F0600000000000000" pitchFamily="50" charset="-128"/>
              </a:rPr>
              <a:t>検診受診率が上がらない要因の一つに、二次読影ができる医療機関が少ない</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と</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いう課題</a:t>
            </a:r>
            <a:r>
              <a:rPr lang="ja-JP" altLang="ja-JP" dirty="0">
                <a:solidFill>
                  <a:srgbClr val="FF0000"/>
                </a:solidFill>
                <a:latin typeface="HG丸ｺﾞｼｯｸM-PRO" panose="020F0600000000000000" pitchFamily="50" charset="-128"/>
                <a:ea typeface="HG丸ｺﾞｼｯｸM-PRO" panose="020F0600000000000000" pitchFamily="50" charset="-128"/>
              </a:rPr>
              <a:t>を抱える市町村の存在があります。このため、二次読影を必要と</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する</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検診</a:t>
            </a:r>
            <a:r>
              <a:rPr lang="ja-JP" altLang="ja-JP" dirty="0">
                <a:solidFill>
                  <a:srgbClr val="FF0000"/>
                </a:solidFill>
                <a:latin typeface="HG丸ｺﾞｼｯｸM-PRO" panose="020F0600000000000000" pitchFamily="50" charset="-128"/>
                <a:ea typeface="HG丸ｺﾞｼｯｸM-PRO" panose="020F0600000000000000" pitchFamily="50" charset="-128"/>
              </a:rPr>
              <a:t>の</a:t>
            </a:r>
            <a:r>
              <a:rPr lang="ja-JP" altLang="ja-JP" dirty="0" smtClean="0">
                <a:solidFill>
                  <a:srgbClr val="FF0000"/>
                </a:solidFill>
                <a:latin typeface="HG丸ｺﾞｼｯｸM-PRO" panose="020F0600000000000000" pitchFamily="50" charset="-128"/>
                <a:ea typeface="HG丸ｺﾞｼｯｸM-PRO" panose="020F0600000000000000" pitchFamily="50" charset="-128"/>
              </a:rPr>
              <a:t>実施</a:t>
            </a:r>
            <a:r>
              <a:rPr lang="ja-JP" altLang="ja-JP" dirty="0">
                <a:solidFill>
                  <a:srgbClr val="FF0000"/>
                </a:solidFill>
                <a:latin typeface="HG丸ｺﾞｼｯｸM-PRO" panose="020F0600000000000000" pitchFamily="50" charset="-128"/>
                <a:ea typeface="HG丸ｺﾞｼｯｸM-PRO" panose="020F0600000000000000" pitchFamily="50" charset="-128"/>
              </a:rPr>
              <a:t>が難しい市町村を支援する仕組みづくりが必要です。</a:t>
            </a: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8</a:t>
            </a:fld>
            <a:endParaRPr kumimoji="1" lang="ja-JP" altLang="en-US" dirty="0"/>
          </a:p>
        </p:txBody>
      </p:sp>
      <p:sp>
        <p:nvSpPr>
          <p:cNvPr id="11" name="テキスト ボックス 10"/>
          <p:cNvSpPr txBox="1"/>
          <p:nvPr/>
        </p:nvSpPr>
        <p:spPr>
          <a:xfrm>
            <a:off x="251520" y="0"/>
            <a:ext cx="7111623"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　大阪府</a:t>
            </a:r>
            <a:r>
              <a:rPr lang="ja-JP" altLang="en-US" sz="2000" b="1" dirty="0">
                <a:latin typeface="HG丸ｺﾞｼｯｸM-PRO" panose="020F0600000000000000" pitchFamily="50" charset="-128"/>
                <a:ea typeface="HG丸ｺﾞｼｯｸM-PRO" panose="020F0600000000000000" pitchFamily="50" charset="-128"/>
              </a:rPr>
              <a:t>における</a:t>
            </a:r>
            <a:r>
              <a:rPr lang="ja-JP" altLang="en-US" sz="20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06136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19218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参考資料２</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-P</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５</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sz="1600" dirty="0">
                <a:latin typeface="HG丸ｺﾞｼｯｸM-PRO" panose="020F0600000000000000" pitchFamily="50" charset="-128"/>
                <a:ea typeface="HG丸ｺﾞｼｯｸM-PRO" panose="020F0600000000000000" pitchFamily="50" charset="-128"/>
              </a:rPr>
              <a:t>また、精密検査が必要と判定された受診者が、実際に精密検査を確実に</a:t>
            </a:r>
            <a:r>
              <a:rPr lang="ja-JP" altLang="ja-JP" sz="1600" dirty="0" smtClean="0">
                <a:latin typeface="HG丸ｺﾞｼｯｸM-PRO" panose="020F0600000000000000" pitchFamily="50" charset="-128"/>
                <a:ea typeface="HG丸ｺﾞｼｯｸM-PRO" panose="020F0600000000000000" pitchFamily="50" charset="-128"/>
              </a:rPr>
              <a:t>受診すること</a:t>
            </a:r>
            <a:r>
              <a:rPr lang="ja-JP" altLang="ja-JP" sz="1600" dirty="0">
                <a:latin typeface="HG丸ｺﾞｼｯｸM-PRO" panose="020F0600000000000000" pitchFamily="50" charset="-128"/>
                <a:ea typeface="HG丸ｺﾞｼｯｸM-PRO" panose="020F0600000000000000" pitchFamily="50" charset="-128"/>
              </a:rPr>
              <a:t>が</a:t>
            </a:r>
            <a:r>
              <a:rPr lang="ja-JP" altLang="ja-JP" sz="1600" dirty="0" smtClean="0">
                <a:latin typeface="HG丸ｺﾞｼｯｸM-PRO" panose="020F0600000000000000" pitchFamily="50" charset="-128"/>
                <a:ea typeface="HG丸ｺﾞｼｯｸM-PRO" panose="020F0600000000000000" pitchFamily="50" charset="-128"/>
              </a:rPr>
              <a:t>必</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a:t>
            </a:r>
            <a:r>
              <a:rPr lang="ja-JP" altLang="ja-JP" sz="1600" dirty="0" smtClean="0">
                <a:latin typeface="HG丸ｺﾞｼｯｸM-PRO" panose="020F0600000000000000" pitchFamily="50" charset="-128"/>
                <a:ea typeface="HG丸ｺﾞｼｯｸM-PRO" panose="020F0600000000000000" pitchFamily="50" charset="-128"/>
              </a:rPr>
              <a:t>要で</a:t>
            </a:r>
            <a:r>
              <a:rPr lang="ja-JP" altLang="en-US" sz="1600" dirty="0" smtClean="0">
                <a:latin typeface="HG丸ｺﾞｼｯｸM-PRO" panose="020F0600000000000000" pitchFamily="50" charset="-128"/>
                <a:ea typeface="HG丸ｺﾞｼｯｸM-PRO" panose="020F0600000000000000" pitchFamily="50" charset="-128"/>
              </a:rPr>
              <a:t>す</a:t>
            </a:r>
            <a:r>
              <a:rPr lang="ja-JP" altLang="ja-JP" sz="1600" dirty="0" smtClean="0">
                <a:latin typeface="HG丸ｺﾞｼｯｸM-PRO" panose="020F0600000000000000" pitchFamily="50" charset="-128"/>
                <a:ea typeface="HG丸ｺﾞｼｯｸM-PRO" panose="020F0600000000000000" pitchFamily="50" charset="-128"/>
              </a:rPr>
              <a:t>。</a:t>
            </a:r>
            <a:r>
              <a:rPr lang="ja-JP" altLang="ja-JP" sz="1600" dirty="0">
                <a:latin typeface="HG丸ｺﾞｼｯｸM-PRO" panose="020F0600000000000000" pitchFamily="50" charset="-128"/>
                <a:ea typeface="HG丸ｺﾞｼｯｸM-PRO" panose="020F0600000000000000" pitchFamily="50" charset="-128"/>
              </a:rPr>
              <a:t>府内市町村における精密検査受診率（精密検査</a:t>
            </a:r>
            <a:r>
              <a:rPr lang="ja-JP" altLang="ja-JP" sz="1600" dirty="0" smtClean="0">
                <a:latin typeface="HG丸ｺﾞｼｯｸM-PRO" panose="020F0600000000000000" pitchFamily="50" charset="-128"/>
                <a:ea typeface="HG丸ｺﾞｼｯｸM-PRO" panose="020F0600000000000000" pitchFamily="50" charset="-128"/>
              </a:rPr>
              <a:t>受診</a:t>
            </a:r>
            <a:r>
              <a:rPr lang="ja-JP" altLang="en-US" sz="1600" dirty="0" smtClean="0">
                <a:latin typeface="HG丸ｺﾞｼｯｸM-PRO" panose="020F0600000000000000" pitchFamily="50" charset="-128"/>
                <a:ea typeface="HG丸ｺﾞｼｯｸM-PRO" panose="020F0600000000000000" pitchFamily="50" charset="-128"/>
              </a:rPr>
              <a:t>者数</a:t>
            </a:r>
            <a:r>
              <a:rPr lang="ja-JP" altLang="ja-JP" sz="1600" dirty="0" smtClean="0">
                <a:latin typeface="HG丸ｺﾞｼｯｸM-PRO" panose="020F0600000000000000" pitchFamily="50" charset="-128"/>
                <a:ea typeface="HG丸ｺﾞｼｯｸM-PRO" panose="020F0600000000000000" pitchFamily="50" charset="-128"/>
              </a:rPr>
              <a:t>／要精密</a:t>
            </a:r>
            <a:r>
              <a:rPr lang="ja-JP" altLang="ja-JP" sz="1600" dirty="0">
                <a:latin typeface="HG丸ｺﾞｼｯｸM-PRO" panose="020F0600000000000000" pitchFamily="50" charset="-128"/>
                <a:ea typeface="HG丸ｺﾞｼｯｸM-PRO" panose="020F0600000000000000" pitchFamily="50" charset="-128"/>
              </a:rPr>
              <a:t>検査者数）は</a:t>
            </a:r>
            <a:r>
              <a:rPr lang="ja-JP" altLang="ja-JP"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全</a:t>
            </a:r>
            <a:r>
              <a:rPr lang="ja-JP" altLang="ja-JP" sz="1600" dirty="0" smtClean="0">
                <a:latin typeface="HG丸ｺﾞｼｯｸM-PRO" panose="020F0600000000000000" pitchFamily="50" charset="-128"/>
                <a:ea typeface="HG丸ｺﾞｼｯｸM-PRO" panose="020F0600000000000000" pitchFamily="50" charset="-128"/>
              </a:rPr>
              <a:t>国に比べて</a:t>
            </a:r>
            <a:r>
              <a:rPr lang="ja-JP" altLang="ja-JP" sz="1600" dirty="0">
                <a:latin typeface="HG丸ｺﾞｼｯｸM-PRO" panose="020F0600000000000000" pitchFamily="50" charset="-128"/>
                <a:ea typeface="HG丸ｺﾞｼｯｸM-PRO" panose="020F0600000000000000" pitchFamily="50" charset="-128"/>
              </a:rPr>
              <a:t>高く</a:t>
            </a:r>
            <a:r>
              <a:rPr lang="ja-JP" altLang="ja-JP" sz="1600" dirty="0" smtClean="0">
                <a:latin typeface="HG丸ｺﾞｼｯｸM-PRO" panose="020F0600000000000000" pitchFamily="50" charset="-128"/>
                <a:ea typeface="HG丸ｺﾞｼｯｸM-PRO" panose="020F0600000000000000" pitchFamily="50" charset="-128"/>
              </a:rPr>
              <a:t>なって</a:t>
            </a:r>
            <a:r>
              <a:rPr lang="ja-JP" altLang="en-US" sz="1600" dirty="0">
                <a:latin typeface="HG丸ｺﾞｼｯｸM-PRO" panose="020F0600000000000000" pitchFamily="50" charset="-128"/>
                <a:ea typeface="HG丸ｺﾞｼｯｸM-PRO" panose="020F0600000000000000" pitchFamily="50" charset="-128"/>
              </a:rPr>
              <a:t>います</a:t>
            </a:r>
            <a:r>
              <a:rPr lang="ja-JP" altLang="en-US" sz="1600" dirty="0" smtClean="0">
                <a:latin typeface="HG丸ｺﾞｼｯｸM-PRO" panose="020F0600000000000000" pitchFamily="50" charset="-128"/>
                <a:ea typeface="HG丸ｺﾞｼｯｸM-PRO" panose="020F0600000000000000" pitchFamily="50" charset="-128"/>
              </a:rPr>
              <a:t>が</a:t>
            </a:r>
            <a:r>
              <a:rPr lang="ja-JP" altLang="ja-JP" sz="1600" dirty="0" smtClean="0">
                <a:latin typeface="HG丸ｺﾞｼｯｸM-PRO" panose="020F0600000000000000" pitchFamily="50" charset="-128"/>
                <a:ea typeface="HG丸ｺﾞｼｯｸM-PRO" panose="020F0600000000000000" pitchFamily="50" charset="-128"/>
              </a:rPr>
              <a:t>、</a:t>
            </a:r>
            <a:r>
              <a:rPr lang="ja-JP" altLang="ja-JP" sz="1600" dirty="0">
                <a:latin typeface="HG丸ｺﾞｼｯｸM-PRO" panose="020F0600000000000000" pitchFamily="50" charset="-128"/>
                <a:ea typeface="HG丸ｺﾞｼｯｸM-PRO" panose="020F0600000000000000" pitchFamily="50" charset="-128"/>
              </a:rPr>
              <a:t>さらなる</a:t>
            </a:r>
            <a:r>
              <a:rPr lang="ja-JP" altLang="ja-JP" sz="1600" dirty="0" smtClean="0">
                <a:latin typeface="HG丸ｺﾞｼｯｸM-PRO" panose="020F0600000000000000" pitchFamily="50" charset="-128"/>
                <a:ea typeface="HG丸ｺﾞｼｯｸM-PRO" panose="020F0600000000000000" pitchFamily="50" charset="-128"/>
              </a:rPr>
              <a:t>向上につながる</a:t>
            </a:r>
            <a:r>
              <a:rPr lang="ja-JP" altLang="ja-JP" sz="1600" dirty="0">
                <a:latin typeface="HG丸ｺﾞｼｯｸM-PRO" panose="020F0600000000000000" pitchFamily="50" charset="-128"/>
                <a:ea typeface="HG丸ｺﾞｼｯｸM-PRO" panose="020F0600000000000000" pitchFamily="50" charset="-128"/>
              </a:rPr>
              <a:t>取組み</a:t>
            </a:r>
            <a:r>
              <a:rPr lang="ja-JP" altLang="ja-JP" sz="1600" dirty="0" smtClean="0">
                <a:latin typeface="HG丸ｺﾞｼｯｸM-PRO" panose="020F0600000000000000" pitchFamily="50" charset="-128"/>
                <a:ea typeface="HG丸ｺﾞｼｯｸM-PRO" panose="020F0600000000000000" pitchFamily="50" charset="-128"/>
              </a:rPr>
              <a:t>が必要で</a:t>
            </a:r>
            <a:r>
              <a:rPr lang="ja-JP" altLang="en-US" sz="1600" dirty="0" smtClean="0">
                <a:latin typeface="HG丸ｺﾞｼｯｸM-PRO" panose="020F0600000000000000" pitchFamily="50" charset="-128"/>
                <a:ea typeface="HG丸ｺﾞｼｯｸM-PRO" panose="020F0600000000000000" pitchFamily="50" charset="-128"/>
              </a:rPr>
              <a:t>す</a:t>
            </a:r>
            <a:r>
              <a:rPr lang="ja-JP" altLang="ja-JP"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fontAlgn="auto"/>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ja-JP" altLang="ja-JP" sz="1600" dirty="0">
              <a:latin typeface="HG丸ｺﾞｼｯｸM-PRO" panose="020F0600000000000000" pitchFamily="50" charset="-128"/>
              <a:ea typeface="HG丸ｺﾞｼｯｸM-PRO" panose="020F0600000000000000" pitchFamily="50" charset="-128"/>
            </a:endParaRPr>
          </a:p>
          <a:p>
            <a:endParaRPr lang="en-US" altLang="ja-JP" sz="2000" b="1" dirty="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endParaRPr lang="en-US" altLang="ja-JP" b="1" dirty="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endParaRPr lang="en-US" altLang="ja-JP" b="1" dirty="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endParaRPr lang="en-US" altLang="ja-JP" b="1" dirty="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endParaRPr lang="en-US" altLang="ja-JP" b="1" dirty="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pPr>
              <a:spcBef>
                <a:spcPts val="600"/>
              </a:spcBef>
            </a:pPr>
            <a:endParaRPr lang="en-US" altLang="ja-JP" sz="1400" dirty="0" smtClean="0">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ＭＳ Ｐゴシック 本文"/>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9</a:t>
            </a:fld>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370912595"/>
              </p:ext>
            </p:extLst>
          </p:nvPr>
        </p:nvGraphicFramePr>
        <p:xfrm>
          <a:off x="234632" y="2089704"/>
          <a:ext cx="8712968" cy="3601752"/>
        </p:xfrm>
        <a:graphic>
          <a:graphicData uri="http://schemas.openxmlformats.org/drawingml/2006/table">
            <a:tbl>
              <a:tblPr firstRow="1" firstCol="1" lastRow="1" lastCol="1" bandRow="1" bandCol="1">
                <a:tableStyleId>{5940675A-B579-460E-94D1-54222C63F5DA}</a:tableStyleId>
              </a:tblPr>
              <a:tblGrid>
                <a:gridCol w="2376263">
                  <a:extLst>
                    <a:ext uri="{9D8B030D-6E8A-4147-A177-3AD203B41FA5}">
                      <a16:colId xmlns:a16="http://schemas.microsoft.com/office/drawing/2014/main" val="20000"/>
                    </a:ext>
                  </a:extLst>
                </a:gridCol>
                <a:gridCol w="1235627">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296144">
                  <a:extLst>
                    <a:ext uri="{9D8B030D-6E8A-4147-A177-3AD203B41FA5}">
                      <a16:colId xmlns:a16="http://schemas.microsoft.com/office/drawing/2014/main" val="20004"/>
                    </a:ext>
                  </a:extLst>
                </a:gridCol>
                <a:gridCol w="1212646">
                  <a:extLst>
                    <a:ext uri="{9D8B030D-6E8A-4147-A177-3AD203B41FA5}">
                      <a16:colId xmlns:a16="http://schemas.microsoft.com/office/drawing/2014/main" val="20005"/>
                    </a:ext>
                  </a:extLst>
                </a:gridCol>
              </a:tblGrid>
              <a:tr h="650942">
                <a:tc>
                  <a:txBody>
                    <a:bodyPr/>
                    <a:lstStyle/>
                    <a:p>
                      <a:pPr algn="ctr" fontAlgn="auto">
                        <a:lnSpc>
                          <a:spcPts val="1400"/>
                        </a:lnSpc>
                        <a:spcAft>
                          <a:spcPts val="0"/>
                        </a:spcAft>
                      </a:pPr>
                      <a:r>
                        <a:rPr lang="en-US" sz="1600" kern="100" dirty="0">
                          <a:effectLst/>
                          <a:latin typeface="HG丸ｺﾞｼｯｸM-PRO" panose="020F0600000000000000" pitchFamily="50" charset="-128"/>
                          <a:ea typeface="HG丸ｺﾞｼｯｸM-PRO" panose="020F0600000000000000" pitchFamily="50" charset="-128"/>
                        </a:rPr>
                        <a:t> </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marL="635" indent="-81280"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胃がん</a:t>
                      </a:r>
                      <a:endParaRPr lang="ja-JP" sz="2400" dirty="0">
                        <a:effectLst/>
                        <a:latin typeface="HG丸ｺﾞｼｯｸM-PRO" panose="020F0600000000000000" pitchFamily="50" charset="-128"/>
                        <a:ea typeface="HG丸ｺﾞｼｯｸM-PRO" panose="020F0600000000000000" pitchFamily="50" charset="-128"/>
                      </a:endParaRPr>
                    </a:p>
                    <a:p>
                      <a:pPr marL="635" indent="-81280"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大腸がん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肺がん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乳がん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600" dirty="0">
                          <a:effectLst/>
                          <a:latin typeface="HG丸ｺﾞｼｯｸM-PRO" panose="020F0600000000000000" pitchFamily="50" charset="-128"/>
                          <a:ea typeface="HG丸ｺﾞｼｯｸM-PRO" panose="020F0600000000000000" pitchFamily="50" charset="-128"/>
                        </a:rPr>
                        <a:t>子宮頸がん</a:t>
                      </a:r>
                    </a:p>
                    <a:p>
                      <a:pPr algn="ctr" fontAlgn="auto">
                        <a:lnSpc>
                          <a:spcPct val="100000"/>
                        </a:lnSpc>
                        <a:spcAft>
                          <a:spcPts val="0"/>
                        </a:spcAft>
                      </a:pPr>
                      <a:r>
                        <a:rPr lang="ja-JP" sz="1600" dirty="0">
                          <a:effectLst/>
                          <a:latin typeface="HG丸ｺﾞｼｯｸM-PRO" panose="020F0600000000000000" pitchFamily="50" charset="-128"/>
                          <a:ea typeface="HG丸ｺﾞｼｯｸM-PRO" panose="020F0600000000000000" pitchFamily="50" charset="-128"/>
                        </a:rPr>
                        <a:t>検診</a:t>
                      </a:r>
                      <a:endParaRPr lang="ja-JP" sz="16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extLst>
                  <a:ext uri="{0D108BD9-81ED-4DB2-BD59-A6C34878D82A}">
                    <a16:rowId xmlns:a16="http://schemas.microsoft.com/office/drawing/2014/main" val="10000"/>
                  </a:ext>
                </a:extLst>
              </a:tr>
              <a:tr h="648659">
                <a:tc>
                  <a:txBody>
                    <a:bodyPr/>
                    <a:lstStyle/>
                    <a:p>
                      <a:pPr algn="l" fontAlgn="auto">
                        <a:lnSpc>
                          <a:spcPts val="1400"/>
                        </a:lnSpc>
                        <a:spcAft>
                          <a:spcPts val="0"/>
                        </a:spcAft>
                      </a:pPr>
                      <a:endPar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l" fontAlgn="auto">
                        <a:lnSpc>
                          <a:spcPts val="1400"/>
                        </a:lnSpc>
                        <a:spcAft>
                          <a:spcPts val="0"/>
                        </a:spcAft>
                      </a:pP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平成</a:t>
                      </a:r>
                      <a:r>
                        <a:rPr 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2</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５（</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2013</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年</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度</a:t>
                      </a:r>
                      <a:endParaRPr lang="ja-JP" sz="20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algn="ctr">
                        <a:lnSpc>
                          <a:spcPts val="1900"/>
                        </a:lnSpc>
                        <a:spcAft>
                          <a:spcPts val="0"/>
                        </a:spcAft>
                      </a:pP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83.</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9</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9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24</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a:lnSpc>
                          <a:spcPts val="1900"/>
                        </a:lnSpc>
                        <a:spcAft>
                          <a:spcPts val="0"/>
                        </a:spcAft>
                      </a:pP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6</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8</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8</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9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31</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a:lnSpc>
                          <a:spcPts val="1900"/>
                        </a:lnSpc>
                        <a:spcAft>
                          <a:spcPts val="0"/>
                        </a:spcAft>
                      </a:pP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8</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5</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2</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9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21</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a:lnSpc>
                          <a:spcPts val="1900"/>
                        </a:lnSpc>
                        <a:spcAft>
                          <a:spcPts val="0"/>
                        </a:spcAft>
                      </a:pP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9</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1</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6</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9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8</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a:lnSpc>
                          <a:spcPts val="19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77</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6</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9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21</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extLst>
                  <a:ext uri="{0D108BD9-81ED-4DB2-BD59-A6C34878D82A}">
                    <a16:rowId xmlns:a16="http://schemas.microsoft.com/office/drawing/2014/main" val="10001"/>
                  </a:ext>
                </a:extLst>
              </a:tr>
              <a:tr h="576064">
                <a:tc>
                  <a:txBody>
                    <a:bodyPr/>
                    <a:lstStyle/>
                    <a:p>
                      <a:pPr algn="l" fontAlgn="auto">
                        <a:lnSpc>
                          <a:spcPct val="100000"/>
                        </a:lnSpc>
                        <a:spcAft>
                          <a:spcPts val="0"/>
                        </a:spcAft>
                      </a:pPr>
                      <a:endParaRPr lang="en-US" altLang="ja-JP" sz="900" kern="1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l" fontAlgn="auto">
                        <a:lnSpc>
                          <a:spcPct val="100000"/>
                        </a:lnSpc>
                        <a:spcAft>
                          <a:spcPts val="0"/>
                        </a:spcAft>
                      </a:pP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平成</a:t>
                      </a:r>
                      <a:r>
                        <a:rPr 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2</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８（</a:t>
                      </a:r>
                      <a:r>
                        <a:rPr lang="en-US" alt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2016</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a:t>
                      </a:r>
                      <a:r>
                        <a:rPr lang="ja-JP" sz="1600" kern="100" dirty="0" smtClean="0">
                          <a:solidFill>
                            <a:srgbClr val="FF0000"/>
                          </a:solidFill>
                          <a:effectLst/>
                          <a:latin typeface="HG丸ｺﾞｼｯｸM-PRO" panose="020F0600000000000000" pitchFamily="50" charset="-128"/>
                          <a:ea typeface="HG丸ｺﾞｼｯｸM-PRO" panose="020F0600000000000000" pitchFamily="50" charset="-128"/>
                        </a:rPr>
                        <a:t>年</a:t>
                      </a:r>
                      <a:r>
                        <a:rPr lang="ja-JP" altLang="en-US" sz="1600" kern="100" dirty="0" smtClean="0">
                          <a:solidFill>
                            <a:srgbClr val="FF0000"/>
                          </a:solidFill>
                          <a:effectLst/>
                          <a:latin typeface="HG丸ｺﾞｼｯｸM-PRO" panose="020F0600000000000000" pitchFamily="50" charset="-128"/>
                          <a:ea typeface="HG丸ｺﾞｼｯｸM-PRO" panose="020F0600000000000000" pitchFamily="50" charset="-128"/>
                        </a:rPr>
                        <a:t>度</a:t>
                      </a:r>
                      <a:endParaRPr lang="ja-JP" sz="2000" dirty="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0" marB="0">
                    <a:solidFill>
                      <a:schemeClr val="accent5">
                        <a:lumMod val="40000"/>
                        <a:lumOff val="60000"/>
                      </a:schemeClr>
                    </a:solidFill>
                  </a:tcPr>
                </a:tc>
                <a:tc>
                  <a:txBody>
                    <a:bodyPr/>
                    <a:lstStyle/>
                    <a:p>
                      <a:pPr algn="ctr">
                        <a:lnSpc>
                          <a:spcPts val="1900"/>
                        </a:lnSpc>
                        <a:spcAft>
                          <a:spcPts val="0"/>
                        </a:spcAft>
                      </a:pP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8</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5</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1</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9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22</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a:lnSpc>
                          <a:spcPts val="19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74</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9</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9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25</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a:lnSpc>
                          <a:spcPts val="1900"/>
                        </a:lnSpc>
                        <a:spcAft>
                          <a:spcPts val="0"/>
                        </a:spcAft>
                      </a:pP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8</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8</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.2</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9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16</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a:lnSpc>
                          <a:spcPts val="1900"/>
                        </a:lnSpc>
                        <a:spcAft>
                          <a:spcPts val="0"/>
                        </a:spcAft>
                      </a:pP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9</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4</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2</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9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13</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a:lnSpc>
                          <a:spcPts val="1900"/>
                        </a:lnSpc>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81</a:t>
                      </a:r>
                      <a:r>
                        <a:rPr lang="en-US" sz="20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rPr>
                        <a:t>4</a:t>
                      </a:r>
                      <a:r>
                        <a:rPr lang="ja-JP" sz="2000" dirty="0" smtClean="0">
                          <a:solidFill>
                            <a:srgbClr val="FF0000"/>
                          </a:solidFill>
                          <a:effectLst/>
                          <a:latin typeface="HG丸ｺﾞｼｯｸM-PRO" panose="020F0600000000000000" pitchFamily="50" charset="-128"/>
                          <a:ea typeface="HG丸ｺﾞｼｯｸM-PRO" panose="020F0600000000000000" pitchFamily="50" charset="-128"/>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endParaRPr>
                    </a:p>
                    <a:p>
                      <a:pPr algn="ctr">
                        <a:lnSpc>
                          <a:spcPts val="1900"/>
                        </a:lnSpc>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rPr>
                        <a:t>25</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rPr>
                        <a:t>位）</a:t>
                      </a:r>
                      <a:endParaRPr lang="ja-JP" sz="1600" dirty="0">
                        <a:solidFill>
                          <a:srgbClr val="FF0000"/>
                        </a:solidFill>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extLst>
                  <a:ext uri="{0D108BD9-81ED-4DB2-BD59-A6C34878D82A}">
                    <a16:rowId xmlns:a16="http://schemas.microsoft.com/office/drawing/2014/main" val="10002"/>
                  </a:ext>
                </a:extLst>
              </a:tr>
              <a:tr h="582989">
                <a:tc>
                  <a:txBody>
                    <a:bodyPr/>
                    <a:lstStyle/>
                    <a:p>
                      <a:pPr algn="ctr" fontAlgn="auto">
                        <a:lnSpc>
                          <a:spcPct val="100000"/>
                        </a:lnSpc>
                        <a:spcBef>
                          <a:spcPts val="0"/>
                        </a:spcBef>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令和元（</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2019</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）年度</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72000" marR="68580" marT="36000" marB="0" anchor="ctr">
                    <a:solidFill>
                      <a:schemeClr val="accent5">
                        <a:lumMod val="40000"/>
                        <a:lumOff val="60000"/>
                      </a:schemeClr>
                    </a:solidFill>
                  </a:tcPr>
                </a:tc>
                <a:tc>
                  <a:txBody>
                    <a:bodyPr/>
                    <a:lstStyle/>
                    <a:p>
                      <a:pPr algn="ctr" fontAlgn="auto">
                        <a:lnSpc>
                          <a:spcPts val="1900"/>
                        </a:lnSpc>
                        <a:spcBef>
                          <a:spcPts val="0"/>
                        </a:spcBef>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82.9</a:t>
                      </a:r>
                      <a:r>
                        <a:rPr lang="ja-JP" altLang="en-US"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p>
                      <a:pPr algn="ctr" fontAlgn="auto">
                        <a:lnSpc>
                          <a:spcPts val="1900"/>
                        </a:lnSpc>
                        <a:spcBef>
                          <a:spcPts val="0"/>
                        </a:spcBef>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27</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ts val="1900"/>
                        </a:lnSpc>
                        <a:spcBef>
                          <a:spcPts val="0"/>
                        </a:spcBef>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74.0</a:t>
                      </a:r>
                      <a:r>
                        <a:rPr lang="ja-JP" altLang="en-US"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p>
                      <a:pPr algn="ctr" fontAlgn="auto">
                        <a:lnSpc>
                          <a:spcPts val="1900"/>
                        </a:lnSpc>
                        <a:spcBef>
                          <a:spcPts val="0"/>
                        </a:spcBef>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27</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ts val="1900"/>
                        </a:lnSpc>
                        <a:spcBef>
                          <a:spcPts val="0"/>
                        </a:spcBef>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87.3</a:t>
                      </a:r>
                      <a:r>
                        <a:rPr lang="ja-JP" altLang="en-US"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p>
                      <a:pPr algn="ctr" fontAlgn="auto">
                        <a:lnSpc>
                          <a:spcPts val="1900"/>
                        </a:lnSpc>
                        <a:spcBef>
                          <a:spcPts val="0"/>
                        </a:spcBef>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21</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ts val="1900"/>
                        </a:lnSpc>
                        <a:spcBef>
                          <a:spcPts val="0"/>
                        </a:spcBef>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94.4%</a:t>
                      </a:r>
                    </a:p>
                    <a:p>
                      <a:pPr algn="ctr" fontAlgn="auto">
                        <a:lnSpc>
                          <a:spcPts val="1900"/>
                        </a:lnSpc>
                        <a:spcBef>
                          <a:spcPts val="0"/>
                        </a:spcBef>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13</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ts val="1900"/>
                        </a:lnSpc>
                        <a:spcBef>
                          <a:spcPts val="0"/>
                        </a:spcBef>
                        <a:spcAft>
                          <a:spcPts val="0"/>
                        </a:spcAft>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85.0</a:t>
                      </a:r>
                      <a:r>
                        <a:rPr lang="ja-JP" altLang="en-US"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endPar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p>
                      <a:pPr algn="ctr" fontAlgn="auto">
                        <a:lnSpc>
                          <a:spcPts val="1900"/>
                        </a:lnSpc>
                        <a:spcBef>
                          <a:spcPts val="0"/>
                        </a:spcBef>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15</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位）</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extLst>
                  <a:ext uri="{0D108BD9-81ED-4DB2-BD59-A6C34878D82A}">
                    <a16:rowId xmlns:a16="http://schemas.microsoft.com/office/drawing/2014/main" val="10003"/>
                  </a:ext>
                </a:extLst>
              </a:tr>
              <a:tr h="571549">
                <a:tc>
                  <a:txBody>
                    <a:bodyPr/>
                    <a:lstStyle/>
                    <a:p>
                      <a:pPr algn="ctr" fontAlgn="auto">
                        <a:lnSpc>
                          <a:spcPct val="100000"/>
                        </a:lnSpc>
                        <a:spcBef>
                          <a:spcPts val="0"/>
                        </a:spcBef>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令和元（</a:t>
                      </a:r>
                      <a:r>
                        <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2019</a:t>
                      </a: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）年度</a:t>
                      </a:r>
                      <a:endParaRPr lang="en-US" altLang="ja-JP"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p>
                      <a:pPr algn="ctr" fontAlgn="auto">
                        <a:lnSpc>
                          <a:spcPct val="100000"/>
                        </a:lnSpc>
                        <a:spcBef>
                          <a:spcPts val="0"/>
                        </a:spcBef>
                        <a:spcAft>
                          <a:spcPts val="0"/>
                        </a:spcAft>
                      </a:pPr>
                      <a:r>
                        <a:rPr lang="ja-JP" altLang="en-US" sz="16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全国平均</a:t>
                      </a:r>
                    </a:p>
                  </a:txBody>
                  <a:tcPr marL="68580" marR="68580" marT="0" marB="0" anchor="ctr">
                    <a:solidFill>
                      <a:schemeClr val="accent5">
                        <a:lumMod val="40000"/>
                        <a:lumOff val="60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80.1%</a:t>
                      </a:r>
                    </a:p>
                  </a:txBody>
                  <a:tcPr marL="68580" marR="68580" marT="0" marB="0" anchor="ctr">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71.1%</a:t>
                      </a:r>
                    </a:p>
                  </a:txBody>
                  <a:tcPr marL="68580" marR="68580" marT="0" marB="0" anchor="ctr">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83.7%</a:t>
                      </a:r>
                      <a:endParaRPr lang="ja-JP"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89.6%</a:t>
                      </a:r>
                      <a:endParaRPr lang="ja-JP"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en-US" altLang="ja-JP" sz="2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74.8%</a:t>
                      </a:r>
                    </a:p>
                  </a:txBody>
                  <a:tcPr marL="68580" marR="68580" marT="0" marB="0" anchor="ctr">
                    <a:solidFill>
                      <a:schemeClr val="bg1"/>
                    </a:solidFill>
                  </a:tcPr>
                </a:tc>
                <a:extLst>
                  <a:ext uri="{0D108BD9-81ED-4DB2-BD59-A6C34878D82A}">
                    <a16:rowId xmlns:a16="http://schemas.microsoft.com/office/drawing/2014/main" val="10004"/>
                  </a:ext>
                </a:extLst>
              </a:tr>
              <a:tr h="571549">
                <a:tc>
                  <a:txBody>
                    <a:bodyPr/>
                    <a:lstStyle/>
                    <a:p>
                      <a:pPr algn="ctr" fontAlgn="auto">
                        <a:lnSpc>
                          <a:spcPct val="100000"/>
                        </a:lnSpc>
                        <a:spcAft>
                          <a:spcPts val="0"/>
                        </a:spcAft>
                      </a:pPr>
                      <a:r>
                        <a:rPr lang="ja-JP" altLang="ja-JP" sz="1600" kern="100" dirty="0" smtClean="0">
                          <a:effectLst/>
                          <a:latin typeface="HG丸ｺﾞｼｯｸM-PRO" panose="020F0600000000000000" pitchFamily="50" charset="-128"/>
                          <a:ea typeface="HG丸ｺﾞｼｯｸM-PRO" panose="020F0600000000000000" pitchFamily="50" charset="-128"/>
                        </a:rPr>
                        <a:t>許容値（注</a:t>
                      </a:r>
                      <a:r>
                        <a:rPr lang="en-US" altLang="ja-JP" sz="1600" kern="100" dirty="0" smtClean="0">
                          <a:effectLst/>
                          <a:latin typeface="HG丸ｺﾞｼｯｸM-PRO" panose="020F0600000000000000" pitchFamily="50" charset="-128"/>
                          <a:ea typeface="HG丸ｺﾞｼｯｸM-PRO" panose="020F0600000000000000" pitchFamily="50" charset="-128"/>
                        </a:rPr>
                        <a:t>12</a:t>
                      </a:r>
                      <a:r>
                        <a:rPr lang="ja-JP" altLang="ja-JP" sz="1600" kern="100" dirty="0" smtClean="0">
                          <a:effectLst/>
                          <a:latin typeface="HG丸ｺﾞｼｯｸM-PRO" panose="020F0600000000000000" pitchFamily="50" charset="-128"/>
                          <a:ea typeface="HG丸ｺﾞｼｯｸM-PRO" panose="020F0600000000000000" pitchFamily="50" charset="-128"/>
                        </a:rPr>
                        <a:t>）</a:t>
                      </a:r>
                      <a:endParaRPr lang="ja-JP" altLang="ja-JP" sz="16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l" fontAlgn="auto">
                        <a:lnSpc>
                          <a:spcPts val="1400"/>
                        </a:lnSpc>
                        <a:spcAft>
                          <a:spcPts val="0"/>
                        </a:spcAft>
                      </a:pPr>
                      <a:r>
                        <a:rPr lang="en-US" sz="1800" kern="100" dirty="0" smtClean="0">
                          <a:solidFill>
                            <a:schemeClr val="tx1"/>
                          </a:solidFill>
                          <a:effectLst/>
                          <a:latin typeface="HG丸ｺﾞｼｯｸM-PRO" panose="020F0600000000000000" pitchFamily="50" charset="-128"/>
                          <a:ea typeface="HG丸ｺﾞｼｯｸM-PRO" panose="020F0600000000000000" pitchFamily="50" charset="-128"/>
                        </a:rPr>
                        <a:t>70</a:t>
                      </a:r>
                      <a:r>
                        <a:rPr lang="ja-JP" sz="1800" kern="100" dirty="0" smtClean="0">
                          <a:solidFill>
                            <a:schemeClr val="tx1"/>
                          </a:solidFill>
                          <a:effectLst/>
                          <a:latin typeface="HG丸ｺﾞｼｯｸM-PRO" panose="020F0600000000000000" pitchFamily="50" charset="-128"/>
                          <a:ea typeface="HG丸ｺﾞｼｯｸM-PRO" panose="020F0600000000000000" pitchFamily="50" charset="-128"/>
                        </a:rPr>
                        <a:t>％</a:t>
                      </a:r>
                      <a:r>
                        <a:rPr lang="ja-JP" altLang="en-US" sz="1800" kern="100" dirty="0" smtClean="0">
                          <a:solidFill>
                            <a:schemeClr val="tx1"/>
                          </a:solidFill>
                          <a:effectLst/>
                          <a:latin typeface="HG丸ｺﾞｼｯｸM-PRO" panose="020F0600000000000000" pitchFamily="50" charset="-128"/>
                          <a:ea typeface="HG丸ｺﾞｼｯｸM-PRO" panose="020F0600000000000000" pitchFamily="50" charset="-128"/>
                        </a:rPr>
                        <a:t>以上</a:t>
                      </a:r>
                      <a:endParaRPr lang="ja-JP" sz="1800" dirty="0">
                        <a:solidFill>
                          <a:schemeClr val="tx1"/>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l" fontAlgn="auto">
                        <a:lnSpc>
                          <a:spcPts val="1400"/>
                        </a:lnSpc>
                        <a:spcAft>
                          <a:spcPts val="0"/>
                        </a:spcAft>
                      </a:pPr>
                      <a:r>
                        <a:rPr lang="en-US" sz="1800" kern="100" dirty="0" smtClean="0">
                          <a:solidFill>
                            <a:schemeClr val="tx1"/>
                          </a:solidFill>
                          <a:effectLst/>
                          <a:latin typeface="HG丸ｺﾞｼｯｸM-PRO" panose="020F0600000000000000" pitchFamily="50" charset="-128"/>
                          <a:ea typeface="HG丸ｺﾞｼｯｸM-PRO" panose="020F0600000000000000" pitchFamily="50" charset="-128"/>
                        </a:rPr>
                        <a:t>70</a:t>
                      </a:r>
                      <a:r>
                        <a:rPr lang="ja-JP" sz="1800" kern="100" dirty="0" smtClean="0">
                          <a:solidFill>
                            <a:schemeClr val="tx1"/>
                          </a:solidFill>
                          <a:effectLst/>
                          <a:latin typeface="HG丸ｺﾞｼｯｸM-PRO" panose="020F0600000000000000" pitchFamily="50" charset="-128"/>
                          <a:ea typeface="HG丸ｺﾞｼｯｸM-PRO" panose="020F0600000000000000" pitchFamily="50" charset="-128"/>
                        </a:rPr>
                        <a:t>％</a:t>
                      </a:r>
                      <a:r>
                        <a:rPr lang="ja-JP" altLang="en-US" sz="1800" kern="100" dirty="0" smtClean="0">
                          <a:solidFill>
                            <a:schemeClr val="tx1"/>
                          </a:solidFill>
                          <a:effectLst/>
                          <a:latin typeface="HG丸ｺﾞｼｯｸM-PRO" panose="020F0600000000000000" pitchFamily="50" charset="-128"/>
                          <a:ea typeface="HG丸ｺﾞｼｯｸM-PRO" panose="020F0600000000000000" pitchFamily="50" charset="-128"/>
                        </a:rPr>
                        <a:t>以上</a:t>
                      </a:r>
                      <a:endParaRPr lang="ja-JP" sz="1800" dirty="0">
                        <a:solidFill>
                          <a:schemeClr val="tx1"/>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l" fontAlgn="auto">
                        <a:lnSpc>
                          <a:spcPts val="1400"/>
                        </a:lnSpc>
                        <a:spcAft>
                          <a:spcPts val="0"/>
                        </a:spcAft>
                      </a:pPr>
                      <a:r>
                        <a:rPr lang="en-US" sz="1800" kern="100" dirty="0" smtClean="0">
                          <a:solidFill>
                            <a:schemeClr val="tx1"/>
                          </a:solidFill>
                          <a:effectLst/>
                          <a:latin typeface="HG丸ｺﾞｼｯｸM-PRO" panose="020F0600000000000000" pitchFamily="50" charset="-128"/>
                          <a:ea typeface="HG丸ｺﾞｼｯｸM-PRO" panose="020F0600000000000000" pitchFamily="50" charset="-128"/>
                        </a:rPr>
                        <a:t>70</a:t>
                      </a:r>
                      <a:r>
                        <a:rPr lang="ja-JP" sz="1800" kern="100" dirty="0" smtClean="0">
                          <a:solidFill>
                            <a:schemeClr val="tx1"/>
                          </a:solidFill>
                          <a:effectLst/>
                          <a:latin typeface="HG丸ｺﾞｼｯｸM-PRO" panose="020F0600000000000000" pitchFamily="50" charset="-128"/>
                          <a:ea typeface="HG丸ｺﾞｼｯｸM-PRO" panose="020F0600000000000000" pitchFamily="50" charset="-128"/>
                        </a:rPr>
                        <a:t>％</a:t>
                      </a:r>
                      <a:r>
                        <a:rPr lang="ja-JP" altLang="en-US" sz="1800" kern="100" dirty="0" smtClean="0">
                          <a:solidFill>
                            <a:schemeClr val="tx1"/>
                          </a:solidFill>
                          <a:effectLst/>
                          <a:latin typeface="HG丸ｺﾞｼｯｸM-PRO" panose="020F0600000000000000" pitchFamily="50" charset="-128"/>
                          <a:ea typeface="HG丸ｺﾞｼｯｸM-PRO" panose="020F0600000000000000" pitchFamily="50" charset="-128"/>
                        </a:rPr>
                        <a:t>以上</a:t>
                      </a:r>
                      <a:endParaRPr lang="ja-JP" sz="1800" dirty="0">
                        <a:solidFill>
                          <a:schemeClr val="tx1"/>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l" fontAlgn="auto">
                        <a:lnSpc>
                          <a:spcPts val="1400"/>
                        </a:lnSpc>
                        <a:spcAft>
                          <a:spcPts val="0"/>
                        </a:spcAft>
                      </a:pPr>
                      <a:r>
                        <a:rPr lang="en-US" sz="1800" kern="100" dirty="0" smtClean="0">
                          <a:solidFill>
                            <a:schemeClr val="tx1"/>
                          </a:solidFill>
                          <a:effectLst/>
                          <a:latin typeface="HG丸ｺﾞｼｯｸM-PRO" panose="020F0600000000000000" pitchFamily="50" charset="-128"/>
                          <a:ea typeface="HG丸ｺﾞｼｯｸM-PRO" panose="020F0600000000000000" pitchFamily="50" charset="-128"/>
                        </a:rPr>
                        <a:t>80</a:t>
                      </a:r>
                      <a:r>
                        <a:rPr lang="ja-JP" sz="1800" kern="100" dirty="0" smtClean="0">
                          <a:solidFill>
                            <a:schemeClr val="tx1"/>
                          </a:solidFill>
                          <a:effectLst/>
                          <a:latin typeface="HG丸ｺﾞｼｯｸM-PRO" panose="020F0600000000000000" pitchFamily="50" charset="-128"/>
                          <a:ea typeface="HG丸ｺﾞｼｯｸM-PRO" panose="020F0600000000000000" pitchFamily="50" charset="-128"/>
                        </a:rPr>
                        <a:t>％</a:t>
                      </a:r>
                      <a:r>
                        <a:rPr lang="ja-JP" altLang="en-US" sz="1800" kern="100" dirty="0" smtClean="0">
                          <a:solidFill>
                            <a:schemeClr val="tx1"/>
                          </a:solidFill>
                          <a:effectLst/>
                          <a:latin typeface="HG丸ｺﾞｼｯｸM-PRO" panose="020F0600000000000000" pitchFamily="50" charset="-128"/>
                          <a:ea typeface="HG丸ｺﾞｼｯｸM-PRO" panose="020F0600000000000000" pitchFamily="50" charset="-128"/>
                        </a:rPr>
                        <a:t>以上</a:t>
                      </a:r>
                      <a:endParaRPr lang="ja-JP" sz="1800" dirty="0">
                        <a:solidFill>
                          <a:schemeClr val="tx1"/>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l" fontAlgn="auto">
                        <a:lnSpc>
                          <a:spcPts val="1400"/>
                        </a:lnSpc>
                        <a:spcAft>
                          <a:spcPts val="0"/>
                        </a:spcAft>
                      </a:pPr>
                      <a:r>
                        <a:rPr lang="en-US" sz="1800" kern="100" dirty="0" smtClean="0">
                          <a:solidFill>
                            <a:schemeClr val="tx1"/>
                          </a:solidFill>
                          <a:effectLst/>
                          <a:latin typeface="HG丸ｺﾞｼｯｸM-PRO" panose="020F0600000000000000" pitchFamily="50" charset="-128"/>
                          <a:ea typeface="HG丸ｺﾞｼｯｸM-PRO" panose="020F0600000000000000" pitchFamily="50" charset="-128"/>
                        </a:rPr>
                        <a:t>70</a:t>
                      </a:r>
                      <a:r>
                        <a:rPr lang="ja-JP" sz="1800" kern="100" dirty="0" smtClean="0">
                          <a:solidFill>
                            <a:schemeClr val="tx1"/>
                          </a:solidFill>
                          <a:effectLst/>
                          <a:latin typeface="HG丸ｺﾞｼｯｸM-PRO" panose="020F0600000000000000" pitchFamily="50" charset="-128"/>
                          <a:ea typeface="HG丸ｺﾞｼｯｸM-PRO" panose="020F0600000000000000" pitchFamily="50" charset="-128"/>
                        </a:rPr>
                        <a:t>％</a:t>
                      </a:r>
                      <a:r>
                        <a:rPr lang="ja-JP" altLang="en-US" sz="1800" kern="100" dirty="0" smtClean="0">
                          <a:solidFill>
                            <a:schemeClr val="tx1"/>
                          </a:solidFill>
                          <a:effectLst/>
                          <a:latin typeface="HG丸ｺﾞｼｯｸM-PRO" panose="020F0600000000000000" pitchFamily="50" charset="-128"/>
                          <a:ea typeface="HG丸ｺﾞｼｯｸM-PRO" panose="020F0600000000000000" pitchFamily="50" charset="-128"/>
                        </a:rPr>
                        <a:t>以上</a:t>
                      </a:r>
                      <a:endParaRPr lang="ja-JP" sz="1800" dirty="0">
                        <a:solidFill>
                          <a:schemeClr val="tx1"/>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extLst>
                  <a:ext uri="{0D108BD9-81ED-4DB2-BD59-A6C34878D82A}">
                    <a16:rowId xmlns:a16="http://schemas.microsoft.com/office/drawing/2014/main" val="2293496637"/>
                  </a:ext>
                </a:extLst>
              </a:tr>
            </a:tbl>
          </a:graphicData>
        </a:graphic>
      </p:graphicFrame>
      <p:sp>
        <p:nvSpPr>
          <p:cNvPr id="7" name="Rectangle 1"/>
          <p:cNvSpPr>
            <a:spLocks noChangeArrowheads="1"/>
          </p:cNvSpPr>
          <p:nvPr/>
        </p:nvSpPr>
        <p:spPr bwMode="auto">
          <a:xfrm>
            <a:off x="250972" y="1674766"/>
            <a:ext cx="682590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1" i="0" u="none" strike="noStrike" cap="none" normalizeH="0" baseline="0" dirty="0" smtClean="0">
                <a:ln>
                  <a:noFill/>
                </a:ln>
                <a:solidFill>
                  <a:schemeClr val="tx1"/>
                </a:solidFill>
                <a:effectLst/>
                <a:latin typeface="Arial" pitchFamily="34" charset="0"/>
                <a:ea typeface="ＭＳ Ｐゴシック" pitchFamily="50" charset="-128"/>
                <a:cs typeface="Times New Roman" pitchFamily="18" charset="0"/>
              </a:rPr>
              <a:t>　</a:t>
            </a:r>
            <a:r>
              <a:rPr kumimoji="1" lang="ja-JP" altLang="en-US" sz="1600" b="1" i="0" u="none" strike="noStrike" cap="none" normalizeH="0" baseline="0" dirty="0" smtClean="0">
                <a:ln>
                  <a:noFill/>
                </a:ln>
                <a:solidFill>
                  <a:schemeClr val="tx1"/>
                </a:solidFill>
                <a:effectLst/>
                <a:latin typeface="Arial" pitchFamily="34" charset="0"/>
                <a:ea typeface="ＭＳ Ｐゴシック" pitchFamily="50" charset="-128"/>
                <a:cs typeface="Times New Roman" pitchFamily="18" charset="0"/>
              </a:rPr>
              <a:t>図</a:t>
            </a:r>
            <a:r>
              <a:rPr lang="ja-JP" altLang="en-US" sz="1600" b="1" dirty="0" smtClean="0">
                <a:cs typeface="Times New Roman" pitchFamily="18" charset="0"/>
              </a:rPr>
              <a:t>表１１</a:t>
            </a:r>
            <a:r>
              <a:rPr lang="ja-JP" altLang="en-US" sz="1600" b="1" dirty="0">
                <a:cs typeface="Times New Roman" pitchFamily="18" charset="0"/>
              </a:rPr>
              <a:t>：</a:t>
            </a:r>
            <a:r>
              <a:rPr kumimoji="1" lang="ja-JP" altLang="en-US" sz="1600" b="1" i="0" u="none" strike="noStrike" cap="none" normalizeH="0" baseline="0" dirty="0" smtClean="0">
                <a:ln>
                  <a:noFill/>
                </a:ln>
                <a:effectLst/>
                <a:latin typeface="Arial" pitchFamily="34" charset="0"/>
                <a:ea typeface="ＭＳ Ｐゴシック" pitchFamily="50" charset="-128"/>
                <a:cs typeface="Times New Roman" pitchFamily="18" charset="0"/>
              </a:rPr>
              <a:t>大阪府におけるがん検診の</a:t>
            </a:r>
            <a:r>
              <a:rPr kumimoji="1" lang="ja-JP" altLang="ja-JP" sz="1600" b="1" i="0" u="none" strike="noStrike" cap="none" normalizeH="0" baseline="0" dirty="0" smtClean="0">
                <a:ln>
                  <a:noFill/>
                </a:ln>
                <a:effectLst/>
                <a:latin typeface="Arial" pitchFamily="34" charset="0"/>
                <a:ea typeface="ＭＳ Ｐゴシック" pitchFamily="50" charset="-128"/>
                <a:cs typeface="Times New Roman" pitchFamily="18" charset="0"/>
              </a:rPr>
              <a:t>精密検査受診率</a:t>
            </a:r>
            <a:r>
              <a:rPr kumimoji="1" lang="ja-JP" altLang="en-US" sz="1600" b="1" i="0" u="none" strike="noStrike" cap="none" normalizeH="0" baseline="0" dirty="0" smtClean="0">
                <a:ln>
                  <a:noFill/>
                </a:ln>
                <a:effectLst/>
                <a:latin typeface="Arial" pitchFamily="34" charset="0"/>
                <a:ea typeface="ＭＳ Ｐゴシック" pitchFamily="50" charset="-128"/>
                <a:cs typeface="Times New Roman" pitchFamily="18" charset="0"/>
              </a:rPr>
              <a:t>の推移と許容値推移</a:t>
            </a:r>
            <a:endParaRPr kumimoji="1" lang="ja-JP" altLang="ja-JP" sz="1400" b="0" i="0" u="none" strike="noStrike" cap="none" normalizeH="0" baseline="0" dirty="0" smtClean="0">
              <a:ln>
                <a:noFill/>
              </a:ln>
              <a:effectLst/>
              <a:latin typeface="Arial"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4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 name="テキスト ボックス 1"/>
          <p:cNvSpPr txBox="1"/>
          <p:nvPr/>
        </p:nvSpPr>
        <p:spPr>
          <a:xfrm>
            <a:off x="250972" y="5691456"/>
            <a:ext cx="8909368" cy="1384995"/>
          </a:xfrm>
          <a:prstGeom prst="rect">
            <a:avLst/>
          </a:prstGeom>
          <a:noFill/>
        </p:spPr>
        <p:txBody>
          <a:bodyPr wrap="square" rtlCol="0">
            <a:spAutoFit/>
          </a:bodyPr>
          <a:lstStyle/>
          <a:p>
            <a:pPr fontAlgn="auto"/>
            <a:r>
              <a:rPr lang="ja-JP" altLang="ja-JP" sz="1400" dirty="0">
                <a:latin typeface="+mn-ea"/>
              </a:rPr>
              <a:t>※精密検査受診率は</a:t>
            </a:r>
            <a:r>
              <a:rPr lang="en-US" altLang="ja-JP" sz="1400" dirty="0">
                <a:latin typeface="+mn-ea"/>
              </a:rPr>
              <a:t>40</a:t>
            </a:r>
            <a:r>
              <a:rPr lang="ja-JP" altLang="ja-JP" sz="1400" dirty="0">
                <a:latin typeface="+mn-ea"/>
              </a:rPr>
              <a:t>～</a:t>
            </a:r>
            <a:r>
              <a:rPr lang="en-US" altLang="ja-JP" sz="1400" dirty="0">
                <a:latin typeface="+mn-ea"/>
              </a:rPr>
              <a:t>74</a:t>
            </a:r>
            <a:r>
              <a:rPr lang="ja-JP" altLang="ja-JP" sz="1400" dirty="0">
                <a:latin typeface="+mn-ea"/>
              </a:rPr>
              <a:t>歳（子宮頸がんは</a:t>
            </a:r>
            <a:r>
              <a:rPr lang="en-US" altLang="ja-JP" sz="1400" dirty="0">
                <a:latin typeface="+mn-ea"/>
              </a:rPr>
              <a:t>20</a:t>
            </a:r>
            <a:r>
              <a:rPr lang="ja-JP" altLang="ja-JP" sz="1400" dirty="0">
                <a:latin typeface="+mn-ea"/>
              </a:rPr>
              <a:t>～</a:t>
            </a:r>
            <a:r>
              <a:rPr lang="en-US" altLang="ja-JP" sz="1400" dirty="0">
                <a:latin typeface="+mn-ea"/>
              </a:rPr>
              <a:t>74</a:t>
            </a:r>
            <a:r>
              <a:rPr lang="ja-JP" altLang="ja-JP" sz="1400" dirty="0">
                <a:latin typeface="+mn-ea"/>
              </a:rPr>
              <a:t>歳）で算出したもの。</a:t>
            </a:r>
          </a:p>
          <a:p>
            <a:r>
              <a:rPr lang="ja-JP" altLang="en-US" sz="1400" dirty="0" smtClean="0">
                <a:latin typeface="+mn-ea"/>
              </a:rPr>
              <a:t>　　　　　　　　　</a:t>
            </a:r>
            <a:r>
              <a:rPr lang="ja-JP" altLang="ja-JP" sz="1400" dirty="0" smtClean="0">
                <a:latin typeface="+mn-ea"/>
              </a:rPr>
              <a:t>出典</a:t>
            </a:r>
            <a:r>
              <a:rPr lang="ja-JP" altLang="ja-JP" sz="1400" dirty="0">
                <a:latin typeface="+mn-ea"/>
              </a:rPr>
              <a:t>：国立がん研究センターがん情報サービス「がん登録・統計」がん検診のプロセス指標（住民検診</a:t>
            </a:r>
            <a:r>
              <a:rPr lang="ja-JP" altLang="ja-JP" sz="1400" dirty="0" smtClean="0">
                <a:latin typeface="+mn-ea"/>
              </a:rPr>
              <a:t>）</a:t>
            </a:r>
            <a:endParaRPr lang="en-US" altLang="ja-JP" sz="1400" dirty="0" smtClean="0">
              <a:latin typeface="+mn-ea"/>
            </a:endParaRPr>
          </a:p>
          <a:p>
            <a:r>
              <a:rPr lang="ja-JP" altLang="en-US" sz="1400" dirty="0">
                <a:latin typeface="+mn-ea"/>
              </a:rPr>
              <a:t>　（注</a:t>
            </a:r>
            <a:r>
              <a:rPr lang="en-US" altLang="ja-JP" sz="1400" dirty="0">
                <a:latin typeface="+mn-ea"/>
              </a:rPr>
              <a:t>12</a:t>
            </a:r>
            <a:r>
              <a:rPr lang="ja-JP" altLang="en-US" sz="1400" dirty="0">
                <a:latin typeface="+mn-ea"/>
              </a:rPr>
              <a:t>）</a:t>
            </a:r>
            <a:r>
              <a:rPr lang="ja-JP" altLang="en-US" sz="1400" dirty="0" smtClean="0">
                <a:latin typeface="+mn-ea"/>
              </a:rPr>
              <a:t>許容値</a:t>
            </a:r>
            <a:endParaRPr lang="en-US" altLang="ja-JP" sz="1400" dirty="0" smtClean="0">
              <a:latin typeface="+mn-ea"/>
            </a:endParaRPr>
          </a:p>
          <a:p>
            <a:r>
              <a:rPr lang="ja-JP" altLang="en-US" sz="1400" dirty="0">
                <a:latin typeface="+mn-ea"/>
              </a:rPr>
              <a:t>　</a:t>
            </a:r>
            <a:r>
              <a:rPr lang="ja-JP" altLang="en-US" sz="1400" dirty="0" smtClean="0">
                <a:latin typeface="+mn-ea"/>
              </a:rPr>
              <a:t>　　　　精度</a:t>
            </a:r>
            <a:r>
              <a:rPr lang="ja-JP" altLang="en-US" sz="1400" dirty="0">
                <a:latin typeface="+mn-ea"/>
              </a:rPr>
              <a:t>管理のために国が定める「最低限の基準」として位置づけられた値です。</a:t>
            </a:r>
          </a:p>
          <a:p>
            <a:endParaRPr lang="ja-JP" altLang="en-US" sz="1400" dirty="0">
              <a:latin typeface="+mn-ea"/>
            </a:endParaRPr>
          </a:p>
          <a:p>
            <a:endParaRPr kumimoji="1" lang="ja-JP" altLang="en-US" sz="1400" dirty="0">
              <a:latin typeface="+mn-ea"/>
            </a:endParaRPr>
          </a:p>
        </p:txBody>
      </p:sp>
    </p:spTree>
    <p:extLst>
      <p:ext uri="{BB962C8B-B14F-4D97-AF65-F5344CB8AC3E}">
        <p14:creationId xmlns:p14="http://schemas.microsoft.com/office/powerpoint/2010/main" val="3236049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5582</TotalTime>
  <Words>3891</Words>
  <Application>Microsoft Office PowerPoint</Application>
  <PresentationFormat>画面に合わせる (4:3)</PresentationFormat>
  <Paragraphs>654</Paragraphs>
  <Slides>24</Slides>
  <Notes>21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24</vt:i4>
      </vt:variant>
    </vt:vector>
  </HeadingPairs>
  <TitlesOfParts>
    <vt:vector size="36" baseType="lpstr">
      <vt:lpstr>HGS創英角ﾎﾟｯﾌﾟ体</vt:lpstr>
      <vt:lpstr>HG丸ｺﾞｼｯｸM-PRO</vt:lpstr>
      <vt:lpstr>Meiryo UI</vt:lpstr>
      <vt:lpstr>ＭＳ Ｐゴシック</vt:lpstr>
      <vt:lpstr>ＭＳ Ｐゴシック 本文</vt:lpstr>
      <vt:lpstr>ＭＳ ゴシック</vt:lpstr>
      <vt:lpstr>新細明體</vt:lpstr>
      <vt:lpstr>メイリオ</vt:lpstr>
      <vt:lpstr>Arial</vt:lpstr>
      <vt:lpstr>Calibri</vt:lpstr>
      <vt:lpstr>Times New Roman</vt:lpstr>
      <vt:lpstr>Office ​​テーマ</vt:lpstr>
      <vt:lpstr>第４期大阪府がん対策推進計画 がん検診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西田　由美</cp:lastModifiedBy>
  <cp:revision>388</cp:revision>
  <cp:lastPrinted>2023-07-20T01:19:10Z</cp:lastPrinted>
  <dcterms:created xsi:type="dcterms:W3CDTF">2017-07-25T08:49:57Z</dcterms:created>
  <dcterms:modified xsi:type="dcterms:W3CDTF">2023-08-21T03:30:21Z</dcterms:modified>
</cp:coreProperties>
</file>